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notesSlides/notesSlide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drawings/drawing13.xml" ContentType="application/vnd.openxmlformats-officedocument.drawingml.chartshapes+xml"/>
  <Override PartName="/ppt/notesSlides/notesSlide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4.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5.xml" ContentType="application/vnd.openxmlformats-officedocument.drawingml.chartshapes+xml"/>
  <Override PartName="/ppt/notesSlides/notesSlide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4.xml" ContentType="application/vnd.openxmlformats-officedocument.themeOverride+xml"/>
  <Override PartName="/ppt/drawings/drawing16.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5.xml" ContentType="application/vnd.openxmlformats-officedocument.themeOverride+xml"/>
  <Override PartName="/ppt/drawings/drawing17.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6.xml" ContentType="application/vnd.openxmlformats-officedocument.themeOverride+xml"/>
  <Override PartName="/ppt/drawings/drawing18.xml" ContentType="application/vnd.openxmlformats-officedocument.drawingml.chartshapes+xml"/>
  <Override PartName="/ppt/notesSlides/notesSlide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7.xml" ContentType="application/vnd.openxmlformats-officedocument.themeOverride+xml"/>
  <Override PartName="/ppt/drawings/drawing19.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8.xml" ContentType="application/vnd.openxmlformats-officedocument.themeOverride+xml"/>
  <Override PartName="/ppt/drawings/drawing20.xml" ContentType="application/vnd.openxmlformats-officedocument.drawingml.chartshapes+xml"/>
  <Override PartName="/ppt/notesSlides/notesSlide12.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9.xml" ContentType="application/vnd.openxmlformats-officedocument.themeOverride+xml"/>
  <Override PartName="/ppt/drawings/drawing21.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0.xml" ContentType="application/vnd.openxmlformats-officedocument.themeOverride+xml"/>
  <Override PartName="/ppt/drawings/drawing22.xml" ContentType="application/vnd.openxmlformats-officedocument.drawingml.chartshapes+xml"/>
  <Override PartName="/ppt/notesSlides/notesSlide13.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1.xml" ContentType="application/vnd.openxmlformats-officedocument.themeOverride+xml"/>
  <Override PartName="/ppt/drawings/drawing23.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2.xml" ContentType="application/vnd.openxmlformats-officedocument.themeOverride+xml"/>
  <Override PartName="/ppt/drawings/drawing24.xml" ContentType="application/vnd.openxmlformats-officedocument.drawingml.chartshapes+xml"/>
  <Override PartName="/ppt/notesSlides/notesSlide14.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3.xml" ContentType="application/vnd.openxmlformats-officedocument.themeOverride+xml"/>
  <Override PartName="/ppt/drawings/drawing25.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4.xml" ContentType="application/vnd.openxmlformats-officedocument.themeOverride+xml"/>
  <Override PartName="/ppt/drawings/drawing26.xml" ContentType="application/vnd.openxmlformats-officedocument.drawingml.chartshapes+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5.xml" ContentType="application/vnd.openxmlformats-officedocument.themeOverride+xml"/>
  <Override PartName="/ppt/drawings/drawing27.xml" ContentType="application/vnd.openxmlformats-officedocument.drawingml.chartshapes+xml"/>
  <Override PartName="/ppt/notesSlides/notesSlide15.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6.xml" ContentType="application/vnd.openxmlformats-officedocument.themeOverride+xml"/>
  <Override PartName="/ppt/drawings/drawing28.xml" ContentType="application/vnd.openxmlformats-officedocument.drawingml.chartshapes+xml"/>
  <Override PartName="/ppt/notesSlides/notesSlide16.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7.xml" ContentType="application/vnd.openxmlformats-officedocument.themeOverride+xml"/>
  <Override PartName="/ppt/drawings/drawing29.xml" ContentType="application/vnd.openxmlformats-officedocument.drawingml.chartshapes+xml"/>
  <Override PartName="/ppt/notesSlides/notesSlide17.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8.xml" ContentType="application/vnd.openxmlformats-officedocument.themeOverride+xml"/>
  <Override PartName="/ppt/drawings/drawing30.xml" ContentType="application/vnd.openxmlformats-officedocument.drawingml.chartshape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9.xml" ContentType="application/vnd.openxmlformats-officedocument.themeOverride+xml"/>
  <Override PartName="/ppt/drawings/drawing31.xml" ContentType="application/vnd.openxmlformats-officedocument.drawingml.chartshapes+xml"/>
  <Override PartName="/ppt/notesSlides/notesSlide18.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0.xml" ContentType="application/vnd.openxmlformats-officedocument.themeOverride+xml"/>
  <Override PartName="/ppt/notesSlides/notesSlide19.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1.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2.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3.xml" ContentType="application/vnd.openxmlformats-officedocument.themeOverride+xml"/>
  <Override PartName="/ppt/drawings/drawing32.xml" ContentType="application/vnd.openxmlformats-officedocument.drawingml.chartshape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4.xml" ContentType="application/vnd.openxmlformats-officedocument.themeOverride+xml"/>
  <Override PartName="/ppt/drawings/drawing33.xml" ContentType="application/vnd.openxmlformats-officedocument.drawingml.chartshapes+xml"/>
  <Override PartName="/ppt/notesSlides/notesSlide20.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5.xml" ContentType="application/vnd.openxmlformats-officedocument.themeOverride+xml"/>
  <Override PartName="/ppt/drawings/drawing34.xml" ContentType="application/vnd.openxmlformats-officedocument.drawingml.chartshapes+xml"/>
  <Override PartName="/ppt/notesSlides/notesSlide21.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6.xml" ContentType="application/vnd.openxmlformats-officedocument.themeOverride+xml"/>
  <Override PartName="/ppt/drawings/drawing35.xml" ContentType="application/vnd.openxmlformats-officedocument.drawingml.chartshape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7.xml" ContentType="application/vnd.openxmlformats-officedocument.themeOverride+xml"/>
  <Override PartName="/ppt/drawings/drawing36.xml" ContentType="application/vnd.openxmlformats-officedocument.drawingml.chartshapes+xml"/>
  <Override PartName="/ppt/notesSlides/notesSlide22.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38.xml" ContentType="application/vnd.openxmlformats-officedocument.themeOverride+xml"/>
  <Override PartName="/ppt/drawings/drawing37.xml" ContentType="application/vnd.openxmlformats-officedocument.drawingml.chartshapes+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39.xml" ContentType="application/vnd.openxmlformats-officedocument.themeOverride+xml"/>
  <Override PartName="/ppt/drawings/drawing38.xml" ContentType="application/vnd.openxmlformats-officedocument.drawingml.chartshapes+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0.xml" ContentType="application/vnd.openxmlformats-officedocument.themeOverride+xml"/>
  <Override PartName="/ppt/drawings/drawing39.xml" ContentType="application/vnd.openxmlformats-officedocument.drawingml.chartshapes+xml"/>
  <Override PartName="/ppt/charts/chart50.xml" ContentType="application/vnd.openxmlformats-officedocument.drawingml.chart+xml"/>
  <Override PartName="/ppt/theme/themeOverride41.xml" ContentType="application/vnd.openxmlformats-officedocument.themeOverride+xml"/>
  <Override PartName="/ppt/drawings/drawing40.xml" ContentType="application/vnd.openxmlformats-officedocument.drawingml.chartshapes+xml"/>
  <Override PartName="/ppt/charts/chart51.xml" ContentType="application/vnd.openxmlformats-officedocument.drawingml.chart+xml"/>
  <Override PartName="/ppt/theme/themeOverride42.xml" ContentType="application/vnd.openxmlformats-officedocument.themeOverride+xml"/>
  <Override PartName="/ppt/notesSlides/notesSlide23.xml" ContentType="application/vnd.openxmlformats-officedocument.presentationml.notesSlide+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3.xml" ContentType="application/vnd.openxmlformats-officedocument.themeOverride+xml"/>
  <Override PartName="/ppt/drawings/drawing41.xml" ContentType="application/vnd.openxmlformats-officedocument.drawingml.chartshapes+xml"/>
  <Override PartName="/ppt/notesSlides/notesSlide24.xml" ContentType="application/vnd.openxmlformats-officedocument.presentationml.notesSlide+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4.xml" ContentType="application/vnd.openxmlformats-officedocument.themeOverride+xml"/>
  <Override PartName="/ppt/drawings/drawing42.xml" ContentType="application/vnd.openxmlformats-officedocument.drawingml.chartshapes+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5.xml" ContentType="application/vnd.openxmlformats-officedocument.themeOverride+xml"/>
  <Override PartName="/ppt/drawings/drawing43.xml" ContentType="application/vnd.openxmlformats-officedocument.drawingml.chartshapes+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ppt/drawings/drawing44.xml" ContentType="application/vnd.openxmlformats-officedocument.drawingml.chartshapes+xml"/>
  <Override PartName="/ppt/notesSlides/notesSlide25.xml" ContentType="application/vnd.openxmlformats-officedocument.presentationml.notesSlide+xml"/>
  <Override PartName="/ppt/charts/chart56.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7.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26.xml" ContentType="application/vnd.openxmlformats-officedocument.presentationml.notesSlide+xml"/>
  <Override PartName="/ppt/charts/chart58.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46.xml" ContentType="application/vnd.openxmlformats-officedocument.themeOverride+xml"/>
  <Override PartName="/ppt/drawings/drawing45.xml" ContentType="application/vnd.openxmlformats-officedocument.drawingml.chartshapes+xml"/>
  <Override PartName="/ppt/charts/chart59.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27.xml" ContentType="application/vnd.openxmlformats-officedocument.presentationml.notesSlide+xml"/>
  <Override PartName="/ppt/charts/chart60.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47.xml" ContentType="application/vnd.openxmlformats-officedocument.themeOverride+xml"/>
  <Override PartName="/ppt/drawings/drawing46.xml" ContentType="application/vnd.openxmlformats-officedocument.drawingml.chartshapes+xml"/>
  <Override PartName="/ppt/charts/chart61.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48.xml" ContentType="application/vnd.openxmlformats-officedocument.themeOverride+xml"/>
  <Override PartName="/ppt/drawings/drawing47.xml" ContentType="application/vnd.openxmlformats-officedocument.drawingml.chartshapes+xml"/>
  <Override PartName="/ppt/charts/chart62.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49.xml" ContentType="application/vnd.openxmlformats-officedocument.themeOverride+xml"/>
  <Override PartName="/ppt/drawings/drawing48.xml" ContentType="application/vnd.openxmlformats-officedocument.drawingml.chartshapes+xml"/>
  <Override PartName="/ppt/notesSlides/notesSlide28.xml" ContentType="application/vnd.openxmlformats-officedocument.presentationml.notesSlide+xml"/>
  <Override PartName="/ppt/charts/chart63.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4.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50.xml" ContentType="application/vnd.openxmlformats-officedocument.themeOverride+xml"/>
  <Override PartName="/ppt/drawings/drawing49.xml" ContentType="application/vnd.openxmlformats-officedocument.drawingml.chartshapes+xml"/>
  <Override PartName="/ppt/charts/chart65.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51.xml" ContentType="application/vnd.openxmlformats-officedocument.themeOverride+xml"/>
  <Override PartName="/ppt/drawings/drawing50.xml" ContentType="application/vnd.openxmlformats-officedocument.drawingml.chartshapes+xml"/>
  <Override PartName="/ppt/notesSlides/notesSlide29.xml" ContentType="application/vnd.openxmlformats-officedocument.presentationml.notesSlide+xml"/>
  <Override PartName="/ppt/charts/chart66.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52.xml" ContentType="application/vnd.openxmlformats-officedocument.themeOverride+xml"/>
  <Override PartName="/ppt/drawings/drawing51.xml" ContentType="application/vnd.openxmlformats-officedocument.drawingml.chartshapes+xml"/>
  <Override PartName="/ppt/charts/chart67.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53.xml" ContentType="application/vnd.openxmlformats-officedocument.themeOverride+xml"/>
  <Override PartName="/ppt/drawings/drawing52.xml" ContentType="application/vnd.openxmlformats-officedocument.drawingml.chartshapes+xml"/>
  <Override PartName="/ppt/charts/chart68.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54.xml" ContentType="application/vnd.openxmlformats-officedocument.themeOverride+xml"/>
  <Override PartName="/ppt/drawings/drawing53.xml" ContentType="application/vnd.openxmlformats-officedocument.drawingml.chartshapes+xml"/>
  <Override PartName="/ppt/notesSlides/notesSlide30.xml" ContentType="application/vnd.openxmlformats-officedocument.presentationml.notesSlide+xml"/>
  <Override PartName="/ppt/charts/chart69.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55.xml" ContentType="application/vnd.openxmlformats-officedocument.themeOverride+xml"/>
  <Override PartName="/ppt/drawings/drawing54.xml" ContentType="application/vnd.openxmlformats-officedocument.drawingml.chartshapes+xml"/>
  <Override PartName="/ppt/notesSlides/notesSlide31.xml" ContentType="application/vnd.openxmlformats-officedocument.presentationml.notesSlide+xml"/>
  <Override PartName="/ppt/charts/chart70.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32.xml" ContentType="application/vnd.openxmlformats-officedocument.presentationml.notesSlide+xml"/>
  <Override PartName="/ppt/charts/chart71.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2.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33.xml" ContentType="application/vnd.openxmlformats-officedocument.presentationml.notesSlide+xml"/>
  <Override PartName="/ppt/charts/chart73.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4.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5.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34.xml" ContentType="application/vnd.openxmlformats-officedocument.presentationml.notesSlide+xml"/>
  <Override PartName="/ppt/charts/chart76.xml" ContentType="application/vnd.openxmlformats-officedocument.drawingml.chart+xml"/>
  <Override PartName="/ppt/charts/style74.xml" ContentType="application/vnd.ms-office.chartstyle+xml"/>
  <Override PartName="/ppt/charts/colors74.xml" ContentType="application/vnd.ms-office.chartcolorstyle+xml"/>
  <Override PartName="/ppt/drawings/drawing55.xml" ContentType="application/vnd.openxmlformats-officedocument.drawingml.chartshapes+xml"/>
  <Override PartName="/ppt/charts/chart77.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35.xml" ContentType="application/vnd.openxmlformats-officedocument.presentationml.notesSlide+xml"/>
  <Override PartName="/ppt/charts/chart78.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56.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79.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57.xml" ContentType="application/vnd.openxmlformats-officedocument.themeOverride+xml"/>
  <Override PartName="/ppt/drawings/drawing56.xml" ContentType="application/vnd.openxmlformats-officedocument.drawingml.chartshapes+xml"/>
  <Override PartName="/ppt/charts/chart80.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58.xml" ContentType="application/vnd.openxmlformats-officedocument.themeOverride+xml"/>
  <Override PartName="/ppt/drawings/drawing57.xml" ContentType="application/vnd.openxmlformats-officedocument.drawingml.chartshapes+xml"/>
  <Override PartName="/ppt/notesSlides/notesSlide38.xml" ContentType="application/vnd.openxmlformats-officedocument.presentationml.notesSlide+xml"/>
  <Override PartName="/ppt/charts/chart81.xml" ContentType="application/vnd.openxmlformats-officedocument.drawingml.chart+xml"/>
  <Override PartName="/ppt/charts/style79.xml" ContentType="application/vnd.ms-office.chartstyle+xml"/>
  <Override PartName="/ppt/charts/colors79.xml" ContentType="application/vnd.ms-office.chartcolorstyle+xml"/>
  <Override PartName="/ppt/drawings/drawing58.xml" ContentType="application/vnd.openxmlformats-officedocument.drawingml.chartshapes+xml"/>
  <Override PartName="/ppt/charts/chart82.xml" ContentType="application/vnd.openxmlformats-officedocument.drawingml.chart+xml"/>
  <Override PartName="/ppt/charts/style80.xml" ContentType="application/vnd.ms-office.chartstyle+xml"/>
  <Override PartName="/ppt/charts/colors80.xml" ContentType="application/vnd.ms-office.chartcolorstyle+xml"/>
  <Override PartName="/ppt/drawings/drawing59.xml" ContentType="application/vnd.openxmlformats-officedocument.drawingml.chartshapes+xml"/>
  <Override PartName="/ppt/notesSlides/notesSlide39.xml" ContentType="application/vnd.openxmlformats-officedocument.presentationml.notesSlide+xml"/>
  <Override PartName="/ppt/charts/chart83.xml" ContentType="application/vnd.openxmlformats-officedocument.drawingml.chart+xml"/>
  <Override PartName="/ppt/charts/style81.xml" ContentType="application/vnd.ms-office.chartstyle+xml"/>
  <Override PartName="/ppt/charts/colors81.xml" ContentType="application/vnd.ms-office.chartcolorstyle+xml"/>
  <Override PartName="/ppt/drawings/drawing60.xml" ContentType="application/vnd.openxmlformats-officedocument.drawingml.chartshapes+xml"/>
  <Override PartName="/ppt/charts/chart84.xml" ContentType="application/vnd.openxmlformats-officedocument.drawingml.chart+xml"/>
  <Override PartName="/ppt/charts/style82.xml" ContentType="application/vnd.ms-office.chartstyle+xml"/>
  <Override PartName="/ppt/charts/colors82.xml" ContentType="application/vnd.ms-office.chartcolorstyle+xml"/>
  <Override PartName="/ppt/drawings/drawing61.xml" ContentType="application/vnd.openxmlformats-officedocument.drawingml.chartshapes+xml"/>
  <Override PartName="/ppt/charts/chart85.xml" ContentType="application/vnd.openxmlformats-officedocument.drawingml.chart+xml"/>
  <Override PartName="/ppt/charts/style83.xml" ContentType="application/vnd.ms-office.chartstyle+xml"/>
  <Override PartName="/ppt/charts/colors83.xml" ContentType="application/vnd.ms-office.chartcolorstyle+xml"/>
  <Override PartName="/ppt/drawings/drawing62.xml" ContentType="application/vnd.openxmlformats-officedocument.drawingml.chartshapes+xml"/>
  <Override PartName="/ppt/notesSlides/notesSlide40.xml" ContentType="application/vnd.openxmlformats-officedocument.presentationml.notesSlide+xml"/>
  <Override PartName="/ppt/charts/chart86.xml" ContentType="application/vnd.openxmlformats-officedocument.drawingml.chart+xml"/>
  <Override PartName="/ppt/charts/style84.xml" ContentType="application/vnd.ms-office.chartstyle+xml"/>
  <Override PartName="/ppt/charts/colors84.xml" ContentType="application/vnd.ms-office.chartcolorstyle+xml"/>
  <Override PartName="/ppt/drawings/drawing63.xml" ContentType="application/vnd.openxmlformats-officedocument.drawingml.chartshapes+xml"/>
  <Override PartName="/ppt/charts/chart87.xml" ContentType="application/vnd.openxmlformats-officedocument.drawingml.chart+xml"/>
  <Override PartName="/ppt/charts/style85.xml" ContentType="application/vnd.ms-office.chartstyle+xml"/>
  <Override PartName="/ppt/charts/colors85.xml" ContentType="application/vnd.ms-office.chartcolorstyle+xml"/>
  <Override PartName="/ppt/drawings/drawing64.xml" ContentType="application/vnd.openxmlformats-officedocument.drawingml.chartshapes+xml"/>
  <Override PartName="/ppt/charts/chart88.xml" ContentType="application/vnd.openxmlformats-officedocument.drawingml.chart+xml"/>
  <Override PartName="/ppt/charts/style86.xml" ContentType="application/vnd.ms-office.chartstyle+xml"/>
  <Override PartName="/ppt/charts/colors86.xml" ContentType="application/vnd.ms-office.chartcolorstyle+xml"/>
  <Override PartName="/ppt/drawings/drawing65.xml" ContentType="application/vnd.openxmlformats-officedocument.drawingml.chartshapes+xml"/>
  <Override PartName="/ppt/notesSlides/notesSlide41.xml" ContentType="application/vnd.openxmlformats-officedocument.presentationml.notesSlide+xml"/>
  <Override PartName="/ppt/charts/chart89.xml" ContentType="application/vnd.openxmlformats-officedocument.drawingml.chart+xml"/>
  <Override PartName="/ppt/charts/style87.xml" ContentType="application/vnd.ms-office.chartstyle+xml"/>
  <Override PartName="/ppt/charts/colors87.xml" ContentType="application/vnd.ms-office.chartcolorstyle+xml"/>
  <Override PartName="/ppt/drawings/drawing66.xml" ContentType="application/vnd.openxmlformats-officedocument.drawingml.chartshapes+xml"/>
  <Override PartName="/ppt/notesSlides/notesSlide42.xml" ContentType="application/vnd.openxmlformats-officedocument.presentationml.notesSlide+xml"/>
  <Override PartName="/ppt/charts/chart90.xml" ContentType="application/vnd.openxmlformats-officedocument.drawingml.chart+xml"/>
  <Override PartName="/ppt/charts/style88.xml" ContentType="application/vnd.ms-office.chartstyle+xml"/>
  <Override PartName="/ppt/charts/colors88.xml" ContentType="application/vnd.ms-office.chartcolorstyle+xml"/>
  <Override PartName="/ppt/drawings/drawing67.xml" ContentType="application/vnd.openxmlformats-officedocument.drawingml.chartshapes+xml"/>
  <Override PartName="/ppt/charts/chart91.xml" ContentType="application/vnd.openxmlformats-officedocument.drawingml.chart+xml"/>
  <Override PartName="/ppt/drawings/drawing68.xml" ContentType="application/vnd.openxmlformats-officedocument.drawingml.chartshapes+xml"/>
  <Override PartName="/ppt/charts/chart92.xml" ContentType="application/vnd.openxmlformats-officedocument.drawingml.chart+xml"/>
  <Override PartName="/ppt/charts/style89.xml" ContentType="application/vnd.ms-office.chartstyle+xml"/>
  <Override PartName="/ppt/charts/colors89.xml" ContentType="application/vnd.ms-office.chartcolorstyle+xml"/>
  <Override PartName="/ppt/drawings/drawing69.xml" ContentType="application/vnd.openxmlformats-officedocument.drawingml.chartshapes+xml"/>
  <Override PartName="/ppt/charts/chart93.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4.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5.xml" ContentType="application/vnd.openxmlformats-officedocument.drawingml.chart+xml"/>
  <Override PartName="/ppt/charts/style92.xml" ContentType="application/vnd.ms-office.chartstyle+xml"/>
  <Override PartName="/ppt/charts/colors92.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style93.xml" ContentType="application/vnd.ms-office.chartstyle+xml"/>
  <Override PartName="/ppt/charts/colors93.xml" ContentType="application/vnd.ms-office.chartcolorstyle+xml"/>
  <Override PartName="/ppt/drawings/drawing70.xml" ContentType="application/vnd.openxmlformats-officedocument.drawingml.chartshapes+xml"/>
  <Override PartName="/ppt/charts/chart97.xml" ContentType="application/vnd.openxmlformats-officedocument.drawingml.chart+xml"/>
  <Override PartName="/ppt/charts/style94.xml" ContentType="application/vnd.ms-office.chartstyle+xml"/>
  <Override PartName="/ppt/charts/colors94.xml" ContentType="application/vnd.ms-office.chartcolorstyle+xml"/>
  <Override PartName="/ppt/drawings/drawing71.xml" ContentType="application/vnd.openxmlformats-officedocument.drawingml.chartshapes+xml"/>
  <Override PartName="/ppt/notesSlides/notesSlide44.xml" ContentType="application/vnd.openxmlformats-officedocument.presentationml.notesSlide+xml"/>
  <Override PartName="/ppt/charts/chart98.xml" ContentType="application/vnd.openxmlformats-officedocument.drawingml.chart+xml"/>
  <Override PartName="/ppt/charts/style95.xml" ContentType="application/vnd.ms-office.chartstyle+xml"/>
  <Override PartName="/ppt/charts/colors95.xml" ContentType="application/vnd.ms-office.chartcolorstyle+xml"/>
  <Override PartName="/ppt/theme/themeOverride59.xml" ContentType="application/vnd.openxmlformats-officedocument.themeOverride+xml"/>
  <Override PartName="/ppt/drawings/drawing72.xml" ContentType="application/vnd.openxmlformats-officedocument.drawingml.chartshapes+xml"/>
  <Override PartName="/ppt/charts/chart99.xml" ContentType="application/vnd.openxmlformats-officedocument.drawingml.chart+xml"/>
  <Override PartName="/ppt/charts/style96.xml" ContentType="application/vnd.ms-office.chartstyle+xml"/>
  <Override PartName="/ppt/charts/colors96.xml" ContentType="application/vnd.ms-office.chartcolorstyle+xml"/>
  <Override PartName="/ppt/drawings/drawing73.xml" ContentType="application/vnd.openxmlformats-officedocument.drawingml.chartshapes+xml"/>
  <Override PartName="/ppt/notesSlides/notesSlide45.xml" ContentType="application/vnd.openxmlformats-officedocument.presentationml.notesSlide+xml"/>
  <Override PartName="/ppt/charts/chart100.xml" ContentType="application/vnd.openxmlformats-officedocument.drawingml.chart+xml"/>
  <Override PartName="/ppt/charts/style97.xml" ContentType="application/vnd.ms-office.chartstyle+xml"/>
  <Override PartName="/ppt/charts/colors97.xml" ContentType="application/vnd.ms-office.chartcolorstyle+xml"/>
  <Override PartName="/ppt/theme/themeOverride60.xml" ContentType="application/vnd.openxmlformats-officedocument.themeOverride+xml"/>
  <Override PartName="/ppt/drawings/drawing74.xml" ContentType="application/vnd.openxmlformats-officedocument.drawingml.chartshape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01.xml" ContentType="application/vnd.openxmlformats-officedocument.drawingml.chart+xml"/>
  <Override PartName="/ppt/charts/style98.xml" ContentType="application/vnd.ms-office.chartstyle+xml"/>
  <Override PartName="/ppt/charts/colors98.xml" ContentType="application/vnd.ms-office.chartcolorstyle+xml"/>
  <Override PartName="/ppt/drawings/drawing75.xml" ContentType="application/vnd.openxmlformats-officedocument.drawingml.chartshapes+xml"/>
  <Override PartName="/ppt/notesSlides/notesSlide48.xml" ContentType="application/vnd.openxmlformats-officedocument.presentationml.notesSlide+xml"/>
  <Override PartName="/ppt/charts/chart102.xml" ContentType="application/vnd.openxmlformats-officedocument.drawingml.chart+xml"/>
  <Override PartName="/ppt/charts/style99.xml" ContentType="application/vnd.ms-office.chartstyle+xml"/>
  <Override PartName="/ppt/charts/colors99.xml" ContentType="application/vnd.ms-office.chartcolorstyle+xml"/>
  <Override PartName="/ppt/drawings/drawing76.xml" ContentType="application/vnd.openxmlformats-officedocument.drawingml.chartshapes+xml"/>
  <Override PartName="/ppt/charts/chart103.xml" ContentType="application/vnd.openxmlformats-officedocument.drawingml.chart+xml"/>
  <Override PartName="/ppt/charts/style100.xml" ContentType="application/vnd.ms-office.chartstyle+xml"/>
  <Override PartName="/ppt/charts/colors100.xml" ContentType="application/vnd.ms-office.chartcolorstyle+xml"/>
  <Override PartName="/ppt/drawings/drawing77.xml" ContentType="application/vnd.openxmlformats-officedocument.drawingml.chartshapes+xml"/>
  <Override PartName="/ppt/notesSlides/notesSlide49.xml" ContentType="application/vnd.openxmlformats-officedocument.presentationml.notesSlide+xml"/>
  <Override PartName="/ppt/charts/chart104.xml" ContentType="application/vnd.openxmlformats-officedocument.drawingml.chart+xml"/>
  <Override PartName="/ppt/charts/style101.xml" ContentType="application/vnd.ms-office.chartstyle+xml"/>
  <Override PartName="/ppt/charts/colors101.xml" ContentType="application/vnd.ms-office.chartcolorstyle+xml"/>
  <Override PartName="/ppt/drawings/drawing78.xml" ContentType="application/vnd.openxmlformats-officedocument.drawingml.chartshapes+xml"/>
  <Override PartName="/ppt/charts/chart105.xml" ContentType="application/vnd.openxmlformats-officedocument.drawingml.chart+xml"/>
  <Override PartName="/ppt/charts/style102.xml" ContentType="application/vnd.ms-office.chartstyle+xml"/>
  <Override PartName="/ppt/charts/colors102.xml" ContentType="application/vnd.ms-office.chartcolorstyle+xml"/>
  <Override PartName="/ppt/drawings/drawing79.xml" ContentType="application/vnd.openxmlformats-officedocument.drawingml.chartshapes+xml"/>
  <Override PartName="/ppt/notesSlides/notesSlide50.xml" ContentType="application/vnd.openxmlformats-officedocument.presentationml.notesSlide+xml"/>
  <Override PartName="/ppt/charts/chart106.xml" ContentType="application/vnd.openxmlformats-officedocument.drawingml.chart+xml"/>
  <Override PartName="/ppt/charts/style103.xml" ContentType="application/vnd.ms-office.chartstyle+xml"/>
  <Override PartName="/ppt/charts/colors103.xml" ContentType="application/vnd.ms-office.chartcolorstyle+xml"/>
  <Override PartName="/ppt/drawings/drawing80.xml" ContentType="application/vnd.openxmlformats-officedocument.drawingml.chartshapes+xml"/>
  <Override PartName="/ppt/notesSlides/notesSlide51.xml" ContentType="application/vnd.openxmlformats-officedocument.presentationml.notesSlide+xml"/>
  <Override PartName="/ppt/charts/chart107.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8.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9.xml" ContentType="application/vnd.openxmlformats-officedocument.drawingml.chart+xml"/>
  <Override PartName="/ppt/charts/style106.xml" ContentType="application/vnd.ms-office.chartstyle+xml"/>
  <Override PartName="/ppt/charts/colors106.xml" ContentType="application/vnd.ms-office.chartcolorstyle+xml"/>
  <Override PartName="/ppt/drawings/drawing81.xml" ContentType="application/vnd.openxmlformats-officedocument.drawingml.chartshapes+xml"/>
  <Override PartName="/ppt/notesSlides/notesSlide52.xml" ContentType="application/vnd.openxmlformats-officedocument.presentationml.notesSlide+xml"/>
  <Override PartName="/ppt/charts/chart110.xml" ContentType="application/vnd.openxmlformats-officedocument.drawingml.chart+xml"/>
  <Override PartName="/ppt/charts/style107.xml" ContentType="application/vnd.ms-office.chartstyle+xml"/>
  <Override PartName="/ppt/charts/colors107.xml" ContentType="application/vnd.ms-office.chartcolorstyle+xml"/>
  <Override PartName="/ppt/drawings/drawing82.xml" ContentType="application/vnd.openxmlformats-officedocument.drawingml.chartshapes+xml"/>
  <Override PartName="/ppt/charts/chart111.xml" ContentType="application/vnd.openxmlformats-officedocument.drawingml.chart+xml"/>
  <Override PartName="/ppt/charts/style108.xml" ContentType="application/vnd.ms-office.chartstyle+xml"/>
  <Override PartName="/ppt/charts/colors108.xml" ContentType="application/vnd.ms-office.chartcolorstyle+xml"/>
  <Override PartName="/ppt/theme/themeOverride61.xml" ContentType="application/vnd.openxmlformats-officedocument.themeOverride+xml"/>
  <Override PartName="/ppt/drawings/drawing83.xml" ContentType="application/vnd.openxmlformats-officedocument.drawingml.chartshapes+xml"/>
  <Override PartName="/ppt/charts/chart112.xml" ContentType="application/vnd.openxmlformats-officedocument.drawingml.chart+xml"/>
  <Override PartName="/ppt/charts/style109.xml" ContentType="application/vnd.ms-office.chartstyle+xml"/>
  <Override PartName="/ppt/charts/colors109.xml" ContentType="application/vnd.ms-office.chartcolorstyle+xml"/>
  <Override PartName="/ppt/drawings/drawing84.xml" ContentType="application/vnd.openxmlformats-officedocument.drawingml.chartshapes+xml"/>
  <Override PartName="/ppt/charts/chart113.xml" ContentType="application/vnd.openxmlformats-officedocument.drawingml.chart+xml"/>
  <Override PartName="/ppt/charts/style110.xml" ContentType="application/vnd.ms-office.chartstyle+xml"/>
  <Override PartName="/ppt/charts/colors110.xml" ContentType="application/vnd.ms-office.chartcolorstyle+xml"/>
  <Override PartName="/ppt/drawings/drawing85.xml" ContentType="application/vnd.openxmlformats-officedocument.drawingml.chartshapes+xml"/>
  <Override PartName="/ppt/charts/chart114.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5.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6.xml" ContentType="application/vnd.openxmlformats-officedocument.drawingml.chart+xml"/>
  <Override PartName="/ppt/charts/style113.xml" ContentType="application/vnd.ms-office.chartstyle+xml"/>
  <Override PartName="/ppt/charts/colors113.xml" ContentType="application/vnd.ms-office.chartcolorstyle+xml"/>
  <Override PartName="/ppt/drawings/drawing86.xml" ContentType="application/vnd.openxmlformats-officedocument.drawingml.chartshapes+xml"/>
  <Override PartName="/ppt/charts/chart117.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8.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9.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20.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21.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22.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3.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4.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5.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6.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7.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8.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9.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30.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31.xml" ContentType="application/vnd.openxmlformats-officedocument.drawingml.chart+xml"/>
  <Override PartName="/ppt/charts/style128.xml" ContentType="application/vnd.ms-office.chartstyle+xml"/>
  <Override PartName="/ppt/charts/colors128.xml" ContentType="application/vnd.ms-office.chartcolorstyle+xml"/>
  <Override PartName="/ppt/drawings/drawing87.xml" ContentType="application/vnd.openxmlformats-officedocument.drawingml.chartshapes+xml"/>
  <Override PartName="/ppt/charts/chart132.xml" ContentType="application/vnd.openxmlformats-officedocument.drawingml.chart+xml"/>
  <Override PartName="/ppt/charts/style129.xml" ContentType="application/vnd.ms-office.chartstyle+xml"/>
  <Override PartName="/ppt/charts/colors129.xml" ContentType="application/vnd.ms-office.chartcolorstyle+xml"/>
  <Override PartName="/ppt/drawings/drawing88.xml" ContentType="application/vnd.openxmlformats-officedocument.drawingml.chartshapes+xml"/>
  <Override PartName="/ppt/charts/chart133.xml" ContentType="application/vnd.openxmlformats-officedocument.drawingml.chart+xml"/>
  <Override PartName="/ppt/charts/style130.xml" ContentType="application/vnd.ms-office.chartstyle+xml"/>
  <Override PartName="/ppt/charts/colors130.xml" ContentType="application/vnd.ms-office.chartcolorstyle+xml"/>
  <Override PartName="/ppt/drawings/drawing89.xml" ContentType="application/vnd.openxmlformats-officedocument.drawingml.chartshapes+xml"/>
  <Override PartName="/ppt/charts/chart134.xml" ContentType="application/vnd.openxmlformats-officedocument.drawingml.chart+xml"/>
  <Override PartName="/ppt/charts/style131.xml" ContentType="application/vnd.ms-office.chartstyle+xml"/>
  <Override PartName="/ppt/charts/colors131.xml" ContentType="application/vnd.ms-office.chartcolorstyle+xml"/>
  <Override PartName="/ppt/drawings/drawing90.xml" ContentType="application/vnd.openxmlformats-officedocument.drawingml.chartshapes+xml"/>
  <Override PartName="/ppt/notesSlides/notesSlide53.xml" ContentType="application/vnd.openxmlformats-officedocument.presentationml.notesSlide+xml"/>
  <Override PartName="/ppt/charts/chart135.xml" ContentType="application/vnd.openxmlformats-officedocument.drawingml.chart+xml"/>
  <Override PartName="/ppt/charts/style132.xml" ContentType="application/vnd.ms-office.chartstyle+xml"/>
  <Override PartName="/ppt/charts/colors132.xml" ContentType="application/vnd.ms-office.chartcolorstyle+xml"/>
  <Override PartName="/ppt/drawings/drawing91.xml" ContentType="application/vnd.openxmlformats-officedocument.drawingml.chartshapes+xml"/>
  <Override PartName="/ppt/charts/chart136.xml" ContentType="application/vnd.openxmlformats-officedocument.drawingml.chart+xml"/>
  <Override PartName="/ppt/charts/style133.xml" ContentType="application/vnd.ms-office.chartstyle+xml"/>
  <Override PartName="/ppt/charts/colors133.xml" ContentType="application/vnd.ms-office.chartcolorstyle+xml"/>
  <Override PartName="/ppt/drawings/drawing92.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37.xml" ContentType="application/vnd.openxmlformats-officedocument.drawingml.chart+xml"/>
  <Override PartName="/ppt/charts/style134.xml" ContentType="application/vnd.ms-office.chartstyle+xml"/>
  <Override PartName="/ppt/charts/colors134.xml" ContentType="application/vnd.ms-office.chartcolorstyle+xml"/>
  <Override PartName="/ppt/drawings/drawing93.xml" ContentType="application/vnd.openxmlformats-officedocument.drawingml.chartshapes+xml"/>
  <Override PartName="/ppt/charts/chart138.xml" ContentType="application/vnd.openxmlformats-officedocument.drawingml.chart+xml"/>
  <Override PartName="/ppt/charts/style135.xml" ContentType="application/vnd.ms-office.chartstyle+xml"/>
  <Override PartName="/ppt/charts/colors135.xml" ContentType="application/vnd.ms-office.chartcolorstyle+xml"/>
  <Override PartName="/ppt/drawings/drawing94.xml" ContentType="application/vnd.openxmlformats-officedocument.drawingml.chartshapes+xml"/>
  <Override PartName="/ppt/notesSlides/notesSlide56.xml" ContentType="application/vnd.openxmlformats-officedocument.presentationml.notesSlide+xml"/>
  <Override PartName="/ppt/charts/chart139.xml" ContentType="application/vnd.openxmlformats-officedocument.drawingml.chart+xml"/>
  <Override PartName="/ppt/charts/style136.xml" ContentType="application/vnd.ms-office.chartstyle+xml"/>
  <Override PartName="/ppt/charts/colors136.xml" ContentType="application/vnd.ms-office.chartcolorstyle+xml"/>
  <Override PartName="/ppt/drawings/drawing95.xml" ContentType="application/vnd.openxmlformats-officedocument.drawingml.chartshapes+xml"/>
  <Override PartName="/ppt/notesSlides/notesSlide57.xml" ContentType="application/vnd.openxmlformats-officedocument.presentationml.notesSlide+xml"/>
  <Override PartName="/ppt/charts/chart140.xml" ContentType="application/vnd.openxmlformats-officedocument.drawingml.chart+xml"/>
  <Override PartName="/ppt/charts/style137.xml" ContentType="application/vnd.ms-office.chartstyle+xml"/>
  <Override PartName="/ppt/charts/colors137.xml" ContentType="application/vnd.ms-office.chartcolorstyle+xml"/>
  <Override PartName="/ppt/drawings/drawing96.xml" ContentType="application/vnd.openxmlformats-officedocument.drawingml.chartshapes+xml"/>
  <Override PartName="/ppt/charts/chart141.xml" ContentType="application/vnd.openxmlformats-officedocument.drawingml.chart+xml"/>
  <Override PartName="/ppt/charts/style138.xml" ContentType="application/vnd.ms-office.chartstyle+xml"/>
  <Override PartName="/ppt/charts/colors138.xml" ContentType="application/vnd.ms-office.chartcolorstyle+xml"/>
  <Override PartName="/ppt/drawings/drawing97.xml" ContentType="application/vnd.openxmlformats-officedocument.drawingml.chartshapes+xml"/>
  <Override PartName="/ppt/charts/chart142.xml" ContentType="application/vnd.openxmlformats-officedocument.drawingml.chart+xml"/>
  <Override PartName="/ppt/theme/themeOverride62.xml" ContentType="application/vnd.openxmlformats-officedocument.themeOverride+xml"/>
  <Override PartName="/ppt/drawings/drawing98.xml" ContentType="application/vnd.openxmlformats-officedocument.drawingml.chartshapes+xml"/>
  <Override PartName="/ppt/charts/chart143.xml" ContentType="application/vnd.openxmlformats-officedocument.drawingml.chart+xml"/>
  <Override PartName="/ppt/theme/themeOverride63.xml" ContentType="application/vnd.openxmlformats-officedocument.themeOverride+xml"/>
  <Override PartName="/ppt/drawings/drawing99.xml" ContentType="application/vnd.openxmlformats-officedocument.drawingml.chartshapes+xml"/>
  <Override PartName="/ppt/charts/chart144.xml" ContentType="application/vnd.openxmlformats-officedocument.drawingml.chart+xml"/>
  <Override PartName="/ppt/theme/themeOverride64.xml" ContentType="application/vnd.openxmlformats-officedocument.themeOverride+xml"/>
  <Override PartName="/ppt/drawings/drawing100.xml" ContentType="application/vnd.openxmlformats-officedocument.drawingml.chartshapes+xml"/>
  <Override PartName="/ppt/notesSlides/notesSlide58.xml" ContentType="application/vnd.openxmlformats-officedocument.presentationml.notesSlide+xml"/>
  <Override PartName="/ppt/charts/chart145.xml" ContentType="application/vnd.openxmlformats-officedocument.drawingml.chart+xml"/>
  <Override PartName="/ppt/charts/style139.xml" ContentType="application/vnd.ms-office.chartstyle+xml"/>
  <Override PartName="/ppt/charts/colors139.xml" ContentType="application/vnd.ms-office.chartcolorstyle+xml"/>
  <Override PartName="/ppt/drawings/drawing101.xml" ContentType="application/vnd.openxmlformats-officedocument.drawingml.chartshapes+xml"/>
  <Override PartName="/ppt/charts/chart146.xml" ContentType="application/vnd.openxmlformats-officedocument.drawingml.chart+xml"/>
  <Override PartName="/ppt/charts/style140.xml" ContentType="application/vnd.ms-office.chartstyle+xml"/>
  <Override PartName="/ppt/charts/colors140.xml" ContentType="application/vnd.ms-office.chartcolorstyle+xml"/>
  <Override PartName="/ppt/drawings/drawing102.xml" ContentType="application/vnd.openxmlformats-officedocument.drawingml.chartshapes+xml"/>
  <Override PartName="/ppt/notesSlides/notesSlide59.xml" ContentType="application/vnd.openxmlformats-officedocument.presentationml.notesSlide+xml"/>
  <Override PartName="/ppt/charts/chart147.xml" ContentType="application/vnd.openxmlformats-officedocument.drawingml.chart+xml"/>
  <Override PartName="/ppt/theme/themeOverride65.xml" ContentType="application/vnd.openxmlformats-officedocument.themeOverride+xml"/>
  <Override PartName="/ppt/drawings/drawing103.xml" ContentType="application/vnd.openxmlformats-officedocument.drawingml.chartshapes+xml"/>
  <Override PartName="/ppt/charts/chart148.xml" ContentType="application/vnd.openxmlformats-officedocument.drawingml.chart+xml"/>
  <Override PartName="/ppt/theme/themeOverride66.xml" ContentType="application/vnd.openxmlformats-officedocument.themeOverride+xml"/>
  <Override PartName="/ppt/drawings/drawing104.xml" ContentType="application/vnd.openxmlformats-officedocument.drawingml.chartshapes+xml"/>
  <Override PartName="/ppt/charts/chart149.xml" ContentType="application/vnd.openxmlformats-officedocument.drawingml.chart+xml"/>
  <Override PartName="/ppt/theme/themeOverride67.xml" ContentType="application/vnd.openxmlformats-officedocument.themeOverride+xml"/>
  <Override PartName="/ppt/drawings/drawing105.xml" ContentType="application/vnd.openxmlformats-officedocument.drawingml.chartshapes+xml"/>
  <Override PartName="/ppt/notesSlides/notesSlide60.xml" ContentType="application/vnd.openxmlformats-officedocument.presentationml.notesSlide+xml"/>
  <Override PartName="/ppt/charts/chart150.xml" ContentType="application/vnd.openxmlformats-officedocument.drawingml.chart+xml"/>
  <Override PartName="/ppt/charts/style141.xml" ContentType="application/vnd.ms-office.chartstyle+xml"/>
  <Override PartName="/ppt/charts/colors141.xml" ContentType="application/vnd.ms-office.chartcolorstyle+xml"/>
  <Override PartName="/ppt/drawings/drawing106.xml" ContentType="application/vnd.openxmlformats-officedocument.drawingml.chartshapes+xml"/>
  <Override PartName="/ppt/charts/chart151.xml" ContentType="application/vnd.openxmlformats-officedocument.drawingml.chart+xml"/>
  <Override PartName="/ppt/charts/style142.xml" ContentType="application/vnd.ms-office.chartstyle+xml"/>
  <Override PartName="/ppt/charts/colors142.xml" ContentType="application/vnd.ms-office.chartcolorstyle+xml"/>
  <Override PartName="/ppt/drawings/drawing107.xml" ContentType="application/vnd.openxmlformats-officedocument.drawingml.chartshapes+xml"/>
  <Override PartName="/ppt/charts/chart152.xml" ContentType="application/vnd.openxmlformats-officedocument.drawingml.chart+xml"/>
  <Override PartName="/ppt/charts/style143.xml" ContentType="application/vnd.ms-office.chartstyle+xml"/>
  <Override PartName="/ppt/charts/colors143.xml" ContentType="application/vnd.ms-office.chartcolorstyle+xml"/>
  <Override PartName="/ppt/drawings/drawing108.xml" ContentType="application/vnd.openxmlformats-officedocument.drawingml.chartshapes+xml"/>
  <Override PartName="/ppt/notesSlides/notesSlide61.xml" ContentType="application/vnd.openxmlformats-officedocument.presentationml.notesSlide+xml"/>
  <Override PartName="/ppt/charts/chart153.xml" ContentType="application/vnd.openxmlformats-officedocument.drawingml.chart+xml"/>
  <Override PartName="/ppt/charts/style144.xml" ContentType="application/vnd.ms-office.chartstyle+xml"/>
  <Override PartName="/ppt/charts/colors144.xml" ContentType="application/vnd.ms-office.chartcolorstyle+xml"/>
  <Override PartName="/ppt/drawings/drawing109.xml" ContentType="application/vnd.openxmlformats-officedocument.drawingml.chartshapes+xml"/>
  <Override PartName="/ppt/charts/chart154.xml" ContentType="application/vnd.openxmlformats-officedocument.drawingml.chart+xml"/>
  <Override PartName="/ppt/theme/themeOverride68.xml" ContentType="application/vnd.openxmlformats-officedocument.themeOverride+xml"/>
  <Override PartName="/ppt/drawings/drawing110.xml" ContentType="application/vnd.openxmlformats-officedocument.drawingml.chartshapes+xml"/>
  <Override PartName="/ppt/notesSlides/notesSlide62.xml" ContentType="application/vnd.openxmlformats-officedocument.presentationml.notesSlide+xml"/>
  <Override PartName="/ppt/charts/chart155.xml" ContentType="application/vnd.openxmlformats-officedocument.drawingml.chart+xml"/>
  <Override PartName="/ppt/charts/style145.xml" ContentType="application/vnd.ms-office.chartstyle+xml"/>
  <Override PartName="/ppt/charts/colors145.xml" ContentType="application/vnd.ms-office.chartcolorstyle+xml"/>
  <Override PartName="/ppt/drawings/drawing111.xml" ContentType="application/vnd.openxmlformats-officedocument.drawingml.chartshapes+xml"/>
  <Override PartName="/ppt/charts/chart156.xml" ContentType="application/vnd.openxmlformats-officedocument.drawingml.chart+xml"/>
  <Override PartName="/ppt/charts/style146.xml" ContentType="application/vnd.ms-office.chartstyle+xml"/>
  <Override PartName="/ppt/charts/colors146.xml" ContentType="application/vnd.ms-office.chartcolorstyle+xml"/>
  <Override PartName="/ppt/drawings/drawing112.xml" ContentType="application/vnd.openxmlformats-officedocument.drawingml.chartshapes+xml"/>
  <Override PartName="/ppt/notesSlides/notesSlide63.xml" ContentType="application/vnd.openxmlformats-officedocument.presentationml.notesSlide+xml"/>
  <Override PartName="/ppt/charts/chart157.xml" ContentType="application/vnd.openxmlformats-officedocument.drawingml.chart+xml"/>
  <Override PartName="/ppt/theme/themeOverride69.xml" ContentType="application/vnd.openxmlformats-officedocument.themeOverride+xml"/>
  <Override PartName="/ppt/drawings/drawing113.xml" ContentType="application/vnd.openxmlformats-officedocument.drawingml.chartshapes+xml"/>
  <Override PartName="/ppt/charts/chart158.xml" ContentType="application/vnd.openxmlformats-officedocument.drawingml.chart+xml"/>
  <Override PartName="/ppt/theme/themeOverride70.xml" ContentType="application/vnd.openxmlformats-officedocument.themeOverride+xml"/>
  <Override PartName="/ppt/drawings/drawing114.xml" ContentType="application/vnd.openxmlformats-officedocument.drawingml.chartshapes+xml"/>
  <Override PartName="/ppt/notesSlides/notesSlide64.xml" ContentType="application/vnd.openxmlformats-officedocument.presentationml.notesSlide+xml"/>
  <Override PartName="/ppt/charts/chart159.xml" ContentType="application/vnd.openxmlformats-officedocument.drawingml.chart+xml"/>
  <Override PartName="/ppt/theme/themeOverride71.xml" ContentType="application/vnd.openxmlformats-officedocument.themeOverride+xml"/>
  <Override PartName="/ppt/drawings/drawing115.xml" ContentType="application/vnd.openxmlformats-officedocument.drawingml.chartshapes+xml"/>
  <Override PartName="/ppt/notesSlides/notesSlide65.xml" ContentType="application/vnd.openxmlformats-officedocument.presentationml.notesSlide+xml"/>
  <Override PartName="/ppt/charts/chart160.xml" ContentType="application/vnd.openxmlformats-officedocument.drawingml.chart+xml"/>
  <Override PartName="/ppt/charts/style147.xml" ContentType="application/vnd.ms-office.chartstyle+xml"/>
  <Override PartName="/ppt/charts/colors147.xml" ContentType="application/vnd.ms-office.chartcolorstyle+xml"/>
  <Override PartName="/ppt/drawings/drawing116.xml" ContentType="application/vnd.openxmlformats-officedocument.drawingml.chartshapes+xml"/>
  <Override PartName="/ppt/charts/chart161.xml" ContentType="application/vnd.openxmlformats-officedocument.drawingml.chart+xml"/>
  <Override PartName="/ppt/charts/style148.xml" ContentType="application/vnd.ms-office.chartstyle+xml"/>
  <Override PartName="/ppt/charts/colors148.xml" ContentType="application/vnd.ms-office.chartcolorstyle+xml"/>
  <Override PartName="/ppt/drawings/drawing117.xml" ContentType="application/vnd.openxmlformats-officedocument.drawingml.chartshapes+xml"/>
  <Override PartName="/ppt/notesSlides/notesSlide66.xml" ContentType="application/vnd.openxmlformats-officedocument.presentationml.notesSlide+xml"/>
  <Override PartName="/ppt/charts/chart162.xml" ContentType="application/vnd.openxmlformats-officedocument.drawingml.chart+xml"/>
  <Override PartName="/ppt/charts/style149.xml" ContentType="application/vnd.ms-office.chartstyle+xml"/>
  <Override PartName="/ppt/charts/colors149.xml" ContentType="application/vnd.ms-office.chartcolorstyle+xml"/>
  <Override PartName="/ppt/drawings/drawing118.xml" ContentType="application/vnd.openxmlformats-officedocument.drawingml.chartshapes+xml"/>
  <Override PartName="/ppt/charts/chart163.xml" ContentType="application/vnd.openxmlformats-officedocument.drawingml.chart+xml"/>
  <Override PartName="/ppt/theme/themeOverride72.xml" ContentType="application/vnd.openxmlformats-officedocument.themeOverride+xml"/>
  <Override PartName="/ppt/drawings/drawing119.xml" ContentType="application/vnd.openxmlformats-officedocument.drawingml.chartshapes+xml"/>
  <Override PartName="/ppt/notesSlides/notesSlide67.xml" ContentType="application/vnd.openxmlformats-officedocument.presentationml.notesSlide+xml"/>
  <Override PartName="/ppt/charts/chart164.xml" ContentType="application/vnd.openxmlformats-officedocument.drawingml.chart+xml"/>
  <Override PartName="/ppt/charts/style150.xml" ContentType="application/vnd.ms-office.chartstyle+xml"/>
  <Override PartName="/ppt/charts/colors150.xml" ContentType="application/vnd.ms-office.chartcolorstyle+xml"/>
  <Override PartName="/ppt/theme/themeOverride73.xml" ContentType="application/vnd.openxmlformats-officedocument.themeOverride+xml"/>
  <Override PartName="/ppt/drawings/drawing120.xml" ContentType="application/vnd.openxmlformats-officedocument.drawingml.chartshapes+xml"/>
  <Override PartName="/ppt/charts/chart165.xml" ContentType="application/vnd.openxmlformats-officedocument.drawingml.chart+xml"/>
  <Override PartName="/ppt/charts/style151.xml" ContentType="application/vnd.ms-office.chartstyle+xml"/>
  <Override PartName="/ppt/charts/colors151.xml" ContentType="application/vnd.ms-office.chartcolorstyle+xml"/>
  <Override PartName="/ppt/drawings/drawing121.xml" ContentType="application/vnd.openxmlformats-officedocument.drawingml.chartshapes+xml"/>
  <Override PartName="/ppt/charts/chart166.xml" ContentType="application/vnd.openxmlformats-officedocument.drawingml.chart+xml"/>
  <Override PartName="/ppt/charts/style152.xml" ContentType="application/vnd.ms-office.chartstyle+xml"/>
  <Override PartName="/ppt/charts/colors152.xml" ContentType="application/vnd.ms-office.chartcolorstyle+xml"/>
  <Override PartName="/ppt/drawings/drawing122.xml" ContentType="application/vnd.openxmlformats-officedocument.drawingml.chartshapes+xml"/>
  <Override PartName="/ppt/charts/chart167.xml" ContentType="application/vnd.openxmlformats-officedocument.drawingml.chart+xml"/>
  <Override PartName="/ppt/charts/style153.xml" ContentType="application/vnd.ms-office.chartstyle+xml"/>
  <Override PartName="/ppt/charts/colors153.xml" ContentType="application/vnd.ms-office.chartcolorstyle+xml"/>
  <Override PartName="/ppt/drawings/drawing123.xml" ContentType="application/vnd.openxmlformats-officedocument.drawingml.chartshapes+xml"/>
  <Override PartName="/ppt/notesSlides/notesSlide68.xml" ContentType="application/vnd.openxmlformats-officedocument.presentationml.notesSlide+xml"/>
  <Override PartName="/ppt/charts/chart168.xml" ContentType="application/vnd.openxmlformats-officedocument.drawingml.chart+xml"/>
  <Override PartName="/ppt/charts/style154.xml" ContentType="application/vnd.ms-office.chartstyle+xml"/>
  <Override PartName="/ppt/charts/colors154.xml" ContentType="application/vnd.ms-office.chartcolorstyle+xml"/>
  <Override PartName="/ppt/drawings/drawing124.xml" ContentType="application/vnd.openxmlformats-officedocument.drawingml.chartshapes+xml"/>
  <Override PartName="/ppt/charts/chart169.xml" ContentType="application/vnd.openxmlformats-officedocument.drawingml.chart+xml"/>
  <Override PartName="/ppt/charts/style155.xml" ContentType="application/vnd.ms-office.chartstyle+xml"/>
  <Override PartName="/ppt/charts/colors155.xml" ContentType="application/vnd.ms-office.chartcolorstyle+xml"/>
  <Override PartName="/ppt/theme/themeOverride74.xml" ContentType="application/vnd.openxmlformats-officedocument.themeOverride+xml"/>
  <Override PartName="/ppt/drawings/drawing125.xml" ContentType="application/vnd.openxmlformats-officedocument.drawingml.chartshapes+xml"/>
  <Override PartName="/ppt/charts/chart170.xml" ContentType="application/vnd.openxmlformats-officedocument.drawingml.chart+xml"/>
  <Override PartName="/ppt/charts/style156.xml" ContentType="application/vnd.ms-office.chartstyle+xml"/>
  <Override PartName="/ppt/charts/colors156.xml" ContentType="application/vnd.ms-office.chartcolorstyle+xml"/>
  <Override PartName="/ppt/theme/themeOverride75.xml" ContentType="application/vnd.openxmlformats-officedocument.themeOverride+xml"/>
  <Override PartName="/ppt/drawings/drawing126.xml" ContentType="application/vnd.openxmlformats-officedocument.drawingml.chartshapes+xml"/>
  <Override PartName="/ppt/notesSlides/notesSlide69.xml" ContentType="application/vnd.openxmlformats-officedocument.presentationml.notesSlide+xml"/>
  <Override PartName="/ppt/charts/chart171.xml" ContentType="application/vnd.openxmlformats-officedocument.drawingml.chart+xml"/>
  <Override PartName="/ppt/charts/style157.xml" ContentType="application/vnd.ms-office.chartstyle+xml"/>
  <Override PartName="/ppt/charts/colors157.xml" ContentType="application/vnd.ms-office.chartcolorstyle+xml"/>
  <Override PartName="/ppt/drawings/drawing127.xml" ContentType="application/vnd.openxmlformats-officedocument.drawingml.chartshapes+xml"/>
  <Override PartName="/ppt/charts/chart172.xml" ContentType="application/vnd.openxmlformats-officedocument.drawingml.chart+xml"/>
  <Override PartName="/ppt/charts/style158.xml" ContentType="application/vnd.ms-office.chartstyle+xml"/>
  <Override PartName="/ppt/charts/colors158.xml" ContentType="application/vnd.ms-office.chartcolorstyle+xml"/>
  <Override PartName="/ppt/drawings/drawing128.xml" ContentType="application/vnd.openxmlformats-officedocument.drawingml.chartshapes+xml"/>
  <Override PartName="/ppt/notesSlides/notesSlide70.xml" ContentType="application/vnd.openxmlformats-officedocument.presentationml.notesSlide+xml"/>
  <Override PartName="/ppt/charts/chart173.xml" ContentType="application/vnd.openxmlformats-officedocument.drawingml.chart+xml"/>
  <Override PartName="/ppt/charts/style159.xml" ContentType="application/vnd.ms-office.chartstyle+xml"/>
  <Override PartName="/ppt/charts/colors159.xml" ContentType="application/vnd.ms-office.chartcolorstyle+xml"/>
  <Override PartName="/ppt/drawings/drawing129.xml" ContentType="application/vnd.openxmlformats-officedocument.drawingml.chartshapes+xml"/>
  <Override PartName="/ppt/charts/chart174.xml" ContentType="application/vnd.openxmlformats-officedocument.drawingml.chart+xml"/>
  <Override PartName="/ppt/charts/style160.xml" ContentType="application/vnd.ms-office.chartstyle+xml"/>
  <Override PartName="/ppt/charts/colors160.xml" ContentType="application/vnd.ms-office.chartcolorstyle+xml"/>
  <Override PartName="/ppt/drawings/drawing130.xml" ContentType="application/vnd.openxmlformats-officedocument.drawingml.chartshapes+xml"/>
  <Override PartName="/ppt/notesSlides/notesSlide71.xml" ContentType="application/vnd.openxmlformats-officedocument.presentationml.notesSlide+xml"/>
  <Override PartName="/ppt/charts/chart175.xml" ContentType="application/vnd.openxmlformats-officedocument.drawingml.chart+xml"/>
  <Override PartName="/ppt/charts/style161.xml" ContentType="application/vnd.ms-office.chartstyle+xml"/>
  <Override PartName="/ppt/charts/colors161.xml" ContentType="application/vnd.ms-office.chartcolorstyle+xml"/>
  <Override PartName="/ppt/drawings/drawing131.xml" ContentType="application/vnd.openxmlformats-officedocument.drawingml.chartshapes+xml"/>
  <Override PartName="/ppt/charts/chart176.xml" ContentType="application/vnd.openxmlformats-officedocument.drawingml.chart+xml"/>
  <Override PartName="/ppt/charts/style162.xml" ContentType="application/vnd.ms-office.chartstyle+xml"/>
  <Override PartName="/ppt/charts/colors162.xml" ContentType="application/vnd.ms-office.chartcolorstyle+xml"/>
  <Override PartName="/ppt/drawings/drawing132.xml" ContentType="application/vnd.openxmlformats-officedocument.drawingml.chartshapes+xml"/>
  <Override PartName="/ppt/notesSlides/notesSlide72.xml" ContentType="application/vnd.openxmlformats-officedocument.presentationml.notesSlide+xml"/>
  <Override PartName="/ppt/charts/chart177.xml" ContentType="application/vnd.openxmlformats-officedocument.drawingml.chart+xml"/>
  <Override PartName="/ppt/charts/style163.xml" ContentType="application/vnd.ms-office.chartstyle+xml"/>
  <Override PartName="/ppt/charts/colors163.xml" ContentType="application/vnd.ms-office.chartcolorstyle+xml"/>
  <Override PartName="/ppt/drawings/drawing133.xml" ContentType="application/vnd.openxmlformats-officedocument.drawingml.chartshapes+xml"/>
  <Override PartName="/ppt/charts/chart178.xml" ContentType="application/vnd.openxmlformats-officedocument.drawingml.chart+xml"/>
  <Override PartName="/ppt/charts/style164.xml" ContentType="application/vnd.ms-office.chartstyle+xml"/>
  <Override PartName="/ppt/charts/colors164.xml" ContentType="application/vnd.ms-office.chartcolorstyle+xml"/>
  <Override PartName="/ppt/drawings/drawing134.xml" ContentType="application/vnd.openxmlformats-officedocument.drawingml.chartshapes+xml"/>
  <Override PartName="/ppt/notesSlides/notesSlide73.xml" ContentType="application/vnd.openxmlformats-officedocument.presentationml.notesSlide+xml"/>
  <Override PartName="/ppt/charts/chart179.xml" ContentType="application/vnd.openxmlformats-officedocument.drawingml.chart+xml"/>
  <Override PartName="/ppt/charts/style165.xml" ContentType="application/vnd.ms-office.chartstyle+xml"/>
  <Override PartName="/ppt/charts/colors165.xml" ContentType="application/vnd.ms-office.chartcolorstyle+xml"/>
  <Override PartName="/ppt/drawings/drawing135.xml" ContentType="application/vnd.openxmlformats-officedocument.drawingml.chartshapes+xml"/>
  <Override PartName="/ppt/notesSlides/notesSlide74.xml" ContentType="application/vnd.openxmlformats-officedocument.presentationml.notesSlide+xml"/>
  <Override PartName="/ppt/charts/chart180.xml" ContentType="application/vnd.openxmlformats-officedocument.drawingml.chart+xml"/>
  <Override PartName="/ppt/charts/style166.xml" ContentType="application/vnd.ms-office.chartstyle+xml"/>
  <Override PartName="/ppt/charts/colors166.xml" ContentType="application/vnd.ms-office.chartcolorstyle+xml"/>
  <Override PartName="/ppt/charts/chart181.xml" ContentType="application/vnd.openxmlformats-officedocument.drawingml.chart+xml"/>
  <Override PartName="/ppt/charts/style167.xml" ContentType="application/vnd.ms-office.chartstyle+xml"/>
  <Override PartName="/ppt/charts/colors167.xml" ContentType="application/vnd.ms-office.chartcolorstyle+xml"/>
  <Override PartName="/ppt/notesSlides/notesSlide75.xml" ContentType="application/vnd.openxmlformats-officedocument.presentationml.notesSlide+xml"/>
  <Override PartName="/ppt/charts/chart182.xml" ContentType="application/vnd.openxmlformats-officedocument.drawingml.chart+xml"/>
  <Override PartName="/ppt/charts/style168.xml" ContentType="application/vnd.ms-office.chartstyle+xml"/>
  <Override PartName="/ppt/charts/colors168.xml" ContentType="application/vnd.ms-office.chartcolorstyle+xml"/>
  <Override PartName="/ppt/drawings/drawing136.xml" ContentType="application/vnd.openxmlformats-officedocument.drawingml.chartshapes+xml"/>
  <Override PartName="/ppt/charts/chart183.xml" ContentType="application/vnd.openxmlformats-officedocument.drawingml.chart+xml"/>
  <Override PartName="/ppt/charts/style169.xml" ContentType="application/vnd.ms-office.chartstyle+xml"/>
  <Override PartName="/ppt/charts/colors169.xml" ContentType="application/vnd.ms-office.chartcolorstyle+xml"/>
  <Override PartName="/ppt/drawings/drawing137.xml" ContentType="application/vnd.openxmlformats-officedocument.drawingml.chartshapes+xml"/>
  <Override PartName="/ppt/notesSlides/notesSlide76.xml" ContentType="application/vnd.openxmlformats-officedocument.presentationml.notesSlide+xml"/>
  <Override PartName="/ppt/charts/chart184.xml" ContentType="application/vnd.openxmlformats-officedocument.drawingml.chart+xml"/>
  <Override PartName="/ppt/charts/style170.xml" ContentType="application/vnd.ms-office.chartstyle+xml"/>
  <Override PartName="/ppt/charts/colors170.xml" ContentType="application/vnd.ms-office.chartcolorstyle+xml"/>
  <Override PartName="/ppt/drawings/drawing138.xml" ContentType="application/vnd.openxmlformats-officedocument.drawingml.chartshapes+xml"/>
  <Override PartName="/ppt/charts/chart185.xml" ContentType="application/vnd.openxmlformats-officedocument.drawingml.chart+xml"/>
  <Override PartName="/ppt/charts/style171.xml" ContentType="application/vnd.ms-office.chartstyle+xml"/>
  <Override PartName="/ppt/charts/colors171.xml" ContentType="application/vnd.ms-office.chartcolorstyle+xml"/>
  <Override PartName="/ppt/drawings/drawing139.xml" ContentType="application/vnd.openxmlformats-officedocument.drawingml.chartshapes+xml"/>
  <Override PartName="/ppt/notesSlides/notesSlide77.xml" ContentType="application/vnd.openxmlformats-officedocument.presentationml.notesSlide+xml"/>
  <Override PartName="/ppt/charts/chart186.xml" ContentType="application/vnd.openxmlformats-officedocument.drawingml.chart+xml"/>
  <Override PartName="/ppt/charts/style172.xml" ContentType="application/vnd.ms-office.chartstyle+xml"/>
  <Override PartName="/ppt/charts/colors172.xml" ContentType="application/vnd.ms-office.chartcolorstyle+xml"/>
  <Override PartName="/ppt/theme/themeOverride76.xml" ContentType="application/vnd.openxmlformats-officedocument.themeOverride+xml"/>
  <Override PartName="/ppt/drawings/drawing140.xml" ContentType="application/vnd.openxmlformats-officedocument.drawingml.chartshapes+xml"/>
  <Override PartName="/ppt/charts/chart187.xml" ContentType="application/vnd.openxmlformats-officedocument.drawingml.chart+xml"/>
  <Override PartName="/ppt/charts/style173.xml" ContentType="application/vnd.ms-office.chartstyle+xml"/>
  <Override PartName="/ppt/charts/colors173.xml" ContentType="application/vnd.ms-office.chartcolorstyle+xml"/>
  <Override PartName="/ppt/theme/themeOverride77.xml" ContentType="application/vnd.openxmlformats-officedocument.themeOverride+xml"/>
  <Override PartName="/ppt/drawings/drawing141.xml" ContentType="application/vnd.openxmlformats-officedocument.drawingml.chartshapes+xml"/>
  <Override PartName="/ppt/notesSlides/notesSlide78.xml" ContentType="application/vnd.openxmlformats-officedocument.presentationml.notesSlide+xml"/>
  <Override PartName="/ppt/charts/chart188.xml" ContentType="application/vnd.openxmlformats-officedocument.drawingml.chart+xml"/>
  <Override PartName="/ppt/charts/style174.xml" ContentType="application/vnd.ms-office.chartstyle+xml"/>
  <Override PartName="/ppt/charts/colors174.xml" ContentType="application/vnd.ms-office.chartcolorstyle+xml"/>
  <Override PartName="/ppt/drawings/drawing142.xml" ContentType="application/vnd.openxmlformats-officedocument.drawingml.chartshapes+xml"/>
  <Override PartName="/ppt/charts/chart189.xml" ContentType="application/vnd.openxmlformats-officedocument.drawingml.chart+xml"/>
  <Override PartName="/ppt/charts/style175.xml" ContentType="application/vnd.ms-office.chartstyle+xml"/>
  <Override PartName="/ppt/charts/colors175.xml" ContentType="application/vnd.ms-office.chartcolorstyle+xml"/>
  <Override PartName="/ppt/notesSlides/notesSlide79.xml" ContentType="application/vnd.openxmlformats-officedocument.presentationml.notesSlide+xml"/>
  <Override PartName="/ppt/charts/chart190.xml" ContentType="application/vnd.openxmlformats-officedocument.drawingml.chart+xml"/>
  <Override PartName="/ppt/charts/style176.xml" ContentType="application/vnd.ms-office.chartstyle+xml"/>
  <Override PartName="/ppt/charts/colors176.xml" ContentType="application/vnd.ms-office.chartcolorstyle+xml"/>
  <Override PartName="/ppt/drawings/drawing143.xml" ContentType="application/vnd.openxmlformats-officedocument.drawingml.chartshapes+xml"/>
  <Override PartName="/ppt/charts/chart191.xml" ContentType="application/vnd.openxmlformats-officedocument.drawingml.chart+xml"/>
  <Override PartName="/ppt/charts/style177.xml" ContentType="application/vnd.ms-office.chartstyle+xml"/>
  <Override PartName="/ppt/charts/colors177.xml" ContentType="application/vnd.ms-office.chartcolorstyle+xml"/>
  <Override PartName="/ppt/theme/themeOverride78.xml" ContentType="application/vnd.openxmlformats-officedocument.themeOverride+xml"/>
  <Override PartName="/ppt/drawings/drawing144.xml" ContentType="application/vnd.openxmlformats-officedocument.drawingml.chartshapes+xml"/>
  <Override PartName="/ppt/charts/chart192.xml" ContentType="application/vnd.openxmlformats-officedocument.drawingml.chart+xml"/>
  <Override PartName="/ppt/charts/style178.xml" ContentType="application/vnd.ms-office.chartstyle+xml"/>
  <Override PartName="/ppt/charts/colors178.xml" ContentType="application/vnd.ms-office.chartcolorstyle+xml"/>
  <Override PartName="/ppt/drawings/drawing145.xml" ContentType="application/vnd.openxmlformats-officedocument.drawingml.chartshapes+xml"/>
  <Override PartName="/ppt/charts/chart193.xml" ContentType="application/vnd.openxmlformats-officedocument.drawingml.chart+xml"/>
  <Override PartName="/ppt/theme/themeOverride79.xml" ContentType="application/vnd.openxmlformats-officedocument.themeOverride+xml"/>
  <Override PartName="/ppt/drawings/drawing146.xml" ContentType="application/vnd.openxmlformats-officedocument.drawingml.chartshapes+xml"/>
  <Override PartName="/ppt/charts/chart194.xml" ContentType="application/vnd.openxmlformats-officedocument.drawingml.chart+xml"/>
  <Override PartName="/ppt/theme/themeOverride80.xml" ContentType="application/vnd.openxmlformats-officedocument.themeOverride+xml"/>
  <Override PartName="/ppt/drawings/drawing147.xml" ContentType="application/vnd.openxmlformats-officedocument.drawingml.chartshapes+xml"/>
  <Override PartName="/ppt/notesSlides/notesSlide80.xml" ContentType="application/vnd.openxmlformats-officedocument.presentationml.notesSlide+xml"/>
  <Override PartName="/ppt/charts/chart195.xml" ContentType="application/vnd.openxmlformats-officedocument.drawingml.chart+xml"/>
  <Override PartName="/ppt/charts/style179.xml" ContentType="application/vnd.ms-office.chartstyle+xml"/>
  <Override PartName="/ppt/charts/colors179.xml" ContentType="application/vnd.ms-office.chartcolorstyle+xml"/>
  <Override PartName="/ppt/theme/themeOverride81.xml" ContentType="application/vnd.openxmlformats-officedocument.themeOverride+xml"/>
  <Override PartName="/ppt/drawings/drawing148.xml" ContentType="application/vnd.openxmlformats-officedocument.drawingml.chartshapes+xml"/>
  <Override PartName="/ppt/notesSlides/notesSlide81.xml" ContentType="application/vnd.openxmlformats-officedocument.presentationml.notesSlide+xml"/>
  <Override PartName="/ppt/charts/chart196.xml" ContentType="application/vnd.openxmlformats-officedocument.drawingml.chart+xml"/>
  <Override PartName="/ppt/charts/style180.xml" ContentType="application/vnd.ms-office.chartstyle+xml"/>
  <Override PartName="/ppt/charts/colors180.xml" ContentType="application/vnd.ms-office.chartcolorstyle+xml"/>
  <Override PartName="/ppt/drawings/drawing149.xml" ContentType="application/vnd.openxmlformats-officedocument.drawingml.chartshapes+xml"/>
  <Override PartName="/ppt/charts/chart197.xml" ContentType="application/vnd.openxmlformats-officedocument.drawingml.chart+xml"/>
  <Override PartName="/ppt/charts/style181.xml" ContentType="application/vnd.ms-office.chartstyle+xml"/>
  <Override PartName="/ppt/charts/colors181.xml" ContentType="application/vnd.ms-office.chartcolorstyle+xml"/>
  <Override PartName="/ppt/drawings/drawing150.xml" ContentType="application/vnd.openxmlformats-officedocument.drawingml.chartshapes+xml"/>
  <Override PartName="/ppt/notesSlides/notesSlide82.xml" ContentType="application/vnd.openxmlformats-officedocument.presentationml.notesSlide+xml"/>
  <Override PartName="/ppt/charts/chart198.xml" ContentType="application/vnd.openxmlformats-officedocument.drawingml.chart+xml"/>
  <Override PartName="/ppt/notesSlides/notesSlide83.xml" ContentType="application/vnd.openxmlformats-officedocument.presentationml.notesSlide+xml"/>
  <Override PartName="/ppt/charts/chart199.xml" ContentType="application/vnd.openxmlformats-officedocument.drawingml.chart+xml"/>
  <Override PartName="/ppt/notesSlides/notesSlide84.xml" ContentType="application/vnd.openxmlformats-officedocument.presentationml.notesSlide+xml"/>
  <Override PartName="/ppt/charts/chart200.xml" ContentType="application/vnd.openxmlformats-officedocument.drawingml.chart+xml"/>
  <Override PartName="/ppt/notesSlides/notesSlide85.xml" ContentType="application/vnd.openxmlformats-officedocument.presentationml.notesSlide+xml"/>
  <Override PartName="/ppt/charts/chart201.xml" ContentType="application/vnd.openxmlformats-officedocument.drawingml.chart+xml"/>
  <Override PartName="/ppt/charts/chart202.xml" ContentType="application/vnd.openxmlformats-officedocument.drawingml.chart+xml"/>
  <Override PartName="/ppt/charts/style182.xml" ContentType="application/vnd.ms-office.chartstyle+xml"/>
  <Override PartName="/ppt/charts/colors182.xml" ContentType="application/vnd.ms-office.chartcolorstyle+xml"/>
  <Override PartName="/ppt/drawings/drawing151.xml" ContentType="application/vnd.openxmlformats-officedocument.drawingml.chartshapes+xml"/>
  <Override PartName="/ppt/charts/chart203.xml" ContentType="application/vnd.openxmlformats-officedocument.drawingml.chart+xml"/>
  <Override PartName="/ppt/charts/style183.xml" ContentType="application/vnd.ms-office.chartstyle+xml"/>
  <Override PartName="/ppt/charts/colors183.xml" ContentType="application/vnd.ms-office.chartcolorstyle+xml"/>
  <Override PartName="/ppt/drawings/drawing152.xml" ContentType="application/vnd.openxmlformats-officedocument.drawingml.chartshapes+xml"/>
  <Override PartName="/ppt/charts/chart204.xml" ContentType="application/vnd.openxmlformats-officedocument.drawingml.chart+xml"/>
  <Override PartName="/ppt/charts/style184.xml" ContentType="application/vnd.ms-office.chartstyle+xml"/>
  <Override PartName="/ppt/charts/colors184.xml" ContentType="application/vnd.ms-office.chartcolorstyle+xml"/>
  <Override PartName="/ppt/drawings/drawing153.xml" ContentType="application/vnd.openxmlformats-officedocument.drawingml.chartshapes+xml"/>
  <Override PartName="/ppt/notesSlides/notesSlide86.xml" ContentType="application/vnd.openxmlformats-officedocument.presentationml.notesSlide+xml"/>
  <Override PartName="/ppt/charts/chart205.xml" ContentType="application/vnd.openxmlformats-officedocument.drawingml.chart+xml"/>
  <Override PartName="/ppt/charts/style185.xml" ContentType="application/vnd.ms-office.chartstyle+xml"/>
  <Override PartName="/ppt/charts/colors185.xml" ContentType="application/vnd.ms-office.chartcolorstyle+xml"/>
  <Override PartName="/ppt/drawings/drawing154.xml" ContentType="application/vnd.openxmlformats-officedocument.drawingml.chartshapes+xml"/>
  <Override PartName="/ppt/charts/chart206.xml" ContentType="application/vnd.openxmlformats-officedocument.drawingml.chart+xml"/>
  <Override PartName="/ppt/charts/style186.xml" ContentType="application/vnd.ms-office.chartstyle+xml"/>
  <Override PartName="/ppt/charts/colors186.xml" ContentType="application/vnd.ms-office.chartcolorstyle+xml"/>
  <Override PartName="/ppt/drawings/drawing155.xml" ContentType="application/vnd.openxmlformats-officedocument.drawingml.chartshapes+xml"/>
  <Override PartName="/ppt/charts/chart207.xml" ContentType="application/vnd.openxmlformats-officedocument.drawingml.chart+xml"/>
  <Override PartName="/ppt/charts/style187.xml" ContentType="application/vnd.ms-office.chartstyle+xml"/>
  <Override PartName="/ppt/charts/colors187.xml" ContentType="application/vnd.ms-office.chartcolorstyle+xml"/>
  <Override PartName="/ppt/theme/themeOverride82.xml" ContentType="application/vnd.openxmlformats-officedocument.themeOverride+xml"/>
  <Override PartName="/ppt/drawings/drawing156.xml" ContentType="application/vnd.openxmlformats-officedocument.drawingml.chartshapes+xml"/>
  <Override PartName="/ppt/charts/chart208.xml" ContentType="application/vnd.openxmlformats-officedocument.drawingml.chart+xml"/>
  <Override PartName="/ppt/charts/style188.xml" ContentType="application/vnd.ms-office.chartstyle+xml"/>
  <Override PartName="/ppt/charts/colors188.xml" ContentType="application/vnd.ms-office.chartcolorstyle+xml"/>
  <Override PartName="/ppt/theme/themeOverride83.xml" ContentType="application/vnd.openxmlformats-officedocument.themeOverride+xml"/>
  <Override PartName="/ppt/drawings/drawing157.xml" ContentType="application/vnd.openxmlformats-officedocument.drawingml.chartshapes+xml"/>
  <Override PartName="/ppt/charts/chart209.xml" ContentType="application/vnd.openxmlformats-officedocument.drawingml.chart+xml"/>
  <Override PartName="/ppt/charts/style189.xml" ContentType="application/vnd.ms-office.chartstyle+xml"/>
  <Override PartName="/ppt/charts/colors189.xml" ContentType="application/vnd.ms-office.chartcolorstyle+xml"/>
  <Override PartName="/ppt/theme/themeOverride84.xml" ContentType="application/vnd.openxmlformats-officedocument.themeOverride+xml"/>
  <Override PartName="/ppt/drawings/drawing158.xml" ContentType="application/vnd.openxmlformats-officedocument.drawingml.chartshapes+xml"/>
  <Override PartName="/ppt/notesSlides/notesSlide87.xml" ContentType="application/vnd.openxmlformats-officedocument.presentationml.notesSlide+xml"/>
  <Override PartName="/ppt/charts/chart210.xml" ContentType="application/vnd.openxmlformats-officedocument.drawingml.chart+xml"/>
  <Override PartName="/ppt/charts/style190.xml" ContentType="application/vnd.ms-office.chartstyle+xml"/>
  <Override PartName="/ppt/charts/colors190.xml" ContentType="application/vnd.ms-office.chartcolorstyle+xml"/>
  <Override PartName="/ppt/theme/themeOverride85.xml" ContentType="application/vnd.openxmlformats-officedocument.themeOverride+xml"/>
  <Override PartName="/ppt/drawings/drawing159.xml" ContentType="application/vnd.openxmlformats-officedocument.drawingml.chartshapes+xml"/>
  <Override PartName="/ppt/notesSlides/notesSlide88.xml" ContentType="application/vnd.openxmlformats-officedocument.presentationml.notesSlide+xml"/>
  <Override PartName="/ppt/charts/chart211.xml" ContentType="application/vnd.openxmlformats-officedocument.drawingml.chart+xml"/>
  <Override PartName="/ppt/charts/style191.xml" ContentType="application/vnd.ms-office.chartstyle+xml"/>
  <Override PartName="/ppt/charts/colors191.xml" ContentType="application/vnd.ms-office.chartcolorstyle+xml"/>
  <Override PartName="/ppt/theme/themeOverride86.xml" ContentType="application/vnd.openxmlformats-officedocument.themeOverride+xml"/>
  <Override PartName="/ppt/drawings/drawing160.xml" ContentType="application/vnd.openxmlformats-officedocument.drawingml.chartshapes+xml"/>
  <Override PartName="/ppt/charts/chart212.xml" ContentType="application/vnd.openxmlformats-officedocument.drawingml.chart+xml"/>
  <Override PartName="/ppt/charts/style192.xml" ContentType="application/vnd.ms-office.chartstyle+xml"/>
  <Override PartName="/ppt/charts/colors192.xml" ContentType="application/vnd.ms-office.chartcolorstyle+xml"/>
  <Override PartName="/ppt/theme/themeOverride87.xml" ContentType="application/vnd.openxmlformats-officedocument.themeOverride+xml"/>
  <Override PartName="/ppt/drawings/drawing161.xml" ContentType="application/vnd.openxmlformats-officedocument.drawingml.chartshapes+xml"/>
  <Override PartName="/ppt/charts/chart213.xml" ContentType="application/vnd.openxmlformats-officedocument.drawingml.chart+xml"/>
  <Override PartName="/ppt/charts/style193.xml" ContentType="application/vnd.ms-office.chartstyle+xml"/>
  <Override PartName="/ppt/charts/colors193.xml" ContentType="application/vnd.ms-office.chartcolorstyle+xml"/>
  <Override PartName="/ppt/theme/themeOverride88.xml" ContentType="application/vnd.openxmlformats-officedocument.themeOverride+xml"/>
  <Override PartName="/ppt/drawings/drawing162.xml" ContentType="application/vnd.openxmlformats-officedocument.drawingml.chartshapes+xml"/>
  <Override PartName="/ppt/charts/chart214.xml" ContentType="application/vnd.openxmlformats-officedocument.drawingml.chart+xml"/>
  <Override PartName="/ppt/charts/style194.xml" ContentType="application/vnd.ms-office.chartstyle+xml"/>
  <Override PartName="/ppt/charts/colors194.xml" ContentType="application/vnd.ms-office.chartcolorstyle+xml"/>
  <Override PartName="/ppt/theme/themeOverride89.xml" ContentType="application/vnd.openxmlformats-officedocument.themeOverride+xml"/>
  <Override PartName="/ppt/drawings/drawing163.xml" ContentType="application/vnd.openxmlformats-officedocument.drawingml.chartshapes+xml"/>
  <Override PartName="/ppt/charts/chart215.xml" ContentType="application/vnd.openxmlformats-officedocument.drawingml.chart+xml"/>
  <Override PartName="/ppt/charts/style195.xml" ContentType="application/vnd.ms-office.chartstyle+xml"/>
  <Override PartName="/ppt/charts/colors195.xml" ContentType="application/vnd.ms-office.chartcolorstyle+xml"/>
  <Override PartName="/ppt/theme/themeOverride90.xml" ContentType="application/vnd.openxmlformats-officedocument.themeOverride+xml"/>
  <Override PartName="/ppt/drawings/drawing164.xml" ContentType="application/vnd.openxmlformats-officedocument.drawingml.chartshapes+xml"/>
  <Override PartName="/ppt/charts/chart216.xml" ContentType="application/vnd.openxmlformats-officedocument.drawingml.chart+xml"/>
  <Override PartName="/ppt/charts/style196.xml" ContentType="application/vnd.ms-office.chartstyle+xml"/>
  <Override PartName="/ppt/charts/colors196.xml" ContentType="application/vnd.ms-office.chartcolorstyle+xml"/>
  <Override PartName="/ppt/theme/themeOverride91.xml" ContentType="application/vnd.openxmlformats-officedocument.themeOverride+xml"/>
  <Override PartName="/ppt/drawings/drawing165.xml" ContentType="application/vnd.openxmlformats-officedocument.drawingml.chartshapes+xml"/>
  <Override PartName="/ppt/notesSlides/notesSlide89.xml" ContentType="application/vnd.openxmlformats-officedocument.presentationml.notesSlide+xml"/>
  <Override PartName="/ppt/charts/chart217.xml" ContentType="application/vnd.openxmlformats-officedocument.drawingml.chart+xml"/>
  <Override PartName="/ppt/charts/style197.xml" ContentType="application/vnd.ms-office.chartstyle+xml"/>
  <Override PartName="/ppt/charts/colors197.xml" ContentType="application/vnd.ms-office.chartcolorstyle+xml"/>
  <Override PartName="/ppt/theme/themeOverride92.xml" ContentType="application/vnd.openxmlformats-officedocument.themeOverride+xml"/>
  <Override PartName="/ppt/drawings/drawing166.xml" ContentType="application/vnd.openxmlformats-officedocument.drawingml.chartshapes+xml"/>
  <Override PartName="/ppt/charts/chart218.xml" ContentType="application/vnd.openxmlformats-officedocument.drawingml.chart+xml"/>
  <Override PartName="/ppt/charts/style198.xml" ContentType="application/vnd.ms-office.chartstyle+xml"/>
  <Override PartName="/ppt/charts/colors198.xml" ContentType="application/vnd.ms-office.chartcolorstyle+xml"/>
  <Override PartName="/ppt/theme/themeOverride93.xml" ContentType="application/vnd.openxmlformats-officedocument.themeOverride+xml"/>
  <Override PartName="/ppt/drawings/drawing167.xml" ContentType="application/vnd.openxmlformats-officedocument.drawingml.chartshapes+xml"/>
  <Override PartName="/ppt/charts/chart219.xml" ContentType="application/vnd.openxmlformats-officedocument.drawingml.chart+xml"/>
  <Override PartName="/ppt/charts/style199.xml" ContentType="application/vnd.ms-office.chartstyle+xml"/>
  <Override PartName="/ppt/charts/colors199.xml" ContentType="application/vnd.ms-office.chartcolorstyle+xml"/>
  <Override PartName="/ppt/theme/themeOverride94.xml" ContentType="application/vnd.openxmlformats-officedocument.themeOverride+xml"/>
  <Override PartName="/ppt/drawings/drawing168.xml" ContentType="application/vnd.openxmlformats-officedocument.drawingml.chartshapes+xml"/>
  <Override PartName="/ppt/charts/chart220.xml" ContentType="application/vnd.openxmlformats-officedocument.drawingml.chart+xml"/>
  <Override PartName="/ppt/charts/style200.xml" ContentType="application/vnd.ms-office.chartstyle+xml"/>
  <Override PartName="/ppt/charts/colors200.xml" ContentType="application/vnd.ms-office.chartcolorstyle+xml"/>
  <Override PartName="/ppt/theme/themeOverride95.xml" ContentType="application/vnd.openxmlformats-officedocument.themeOverride+xml"/>
  <Override PartName="/ppt/drawings/drawing169.xml" ContentType="application/vnd.openxmlformats-officedocument.drawingml.chartshape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29"/>
  </p:notesMasterIdLst>
  <p:handoutMasterIdLst>
    <p:handoutMasterId r:id="rId130"/>
  </p:handoutMasterIdLst>
  <p:sldIdLst>
    <p:sldId id="450" r:id="rId2"/>
    <p:sldId id="328" r:id="rId3"/>
    <p:sldId id="329" r:id="rId4"/>
    <p:sldId id="293" r:id="rId5"/>
    <p:sldId id="320" r:id="rId6"/>
    <p:sldId id="349" r:id="rId7"/>
    <p:sldId id="351" r:id="rId8"/>
    <p:sldId id="321" r:id="rId9"/>
    <p:sldId id="322" r:id="rId10"/>
    <p:sldId id="298" r:id="rId11"/>
    <p:sldId id="323" r:id="rId12"/>
    <p:sldId id="324" r:id="rId13"/>
    <p:sldId id="318" r:id="rId14"/>
    <p:sldId id="345" r:id="rId15"/>
    <p:sldId id="343" r:id="rId16"/>
    <p:sldId id="352" r:id="rId17"/>
    <p:sldId id="564" r:id="rId18"/>
    <p:sldId id="565" r:id="rId19"/>
    <p:sldId id="566" r:id="rId20"/>
    <p:sldId id="567" r:id="rId21"/>
    <p:sldId id="568" r:id="rId22"/>
    <p:sldId id="569" r:id="rId23"/>
    <p:sldId id="570" r:id="rId24"/>
    <p:sldId id="571" r:id="rId25"/>
    <p:sldId id="572" r:id="rId26"/>
    <p:sldId id="573" r:id="rId27"/>
    <p:sldId id="574" r:id="rId28"/>
    <p:sldId id="575" r:id="rId29"/>
    <p:sldId id="576" r:id="rId30"/>
    <p:sldId id="577" r:id="rId31"/>
    <p:sldId id="578" r:id="rId32"/>
    <p:sldId id="579" r:id="rId33"/>
    <p:sldId id="580" r:id="rId34"/>
    <p:sldId id="581" r:id="rId35"/>
    <p:sldId id="470" r:id="rId36"/>
    <p:sldId id="471" r:id="rId37"/>
    <p:sldId id="472" r:id="rId38"/>
    <p:sldId id="473" r:id="rId39"/>
    <p:sldId id="474" r:id="rId40"/>
    <p:sldId id="475" r:id="rId41"/>
    <p:sldId id="476" r:id="rId42"/>
    <p:sldId id="477" r:id="rId43"/>
    <p:sldId id="478" r:id="rId44"/>
    <p:sldId id="582" r:id="rId45"/>
    <p:sldId id="480" r:id="rId46"/>
    <p:sldId id="481" r:id="rId47"/>
    <p:sldId id="482" r:id="rId48"/>
    <p:sldId id="483" r:id="rId49"/>
    <p:sldId id="484" r:id="rId50"/>
    <p:sldId id="485" r:id="rId51"/>
    <p:sldId id="486" r:id="rId52"/>
    <p:sldId id="487" r:id="rId53"/>
    <p:sldId id="488" r:id="rId54"/>
    <p:sldId id="489" r:id="rId55"/>
    <p:sldId id="583" r:id="rId56"/>
    <p:sldId id="491" r:id="rId57"/>
    <p:sldId id="492" r:id="rId58"/>
    <p:sldId id="493" r:id="rId59"/>
    <p:sldId id="494" r:id="rId60"/>
    <p:sldId id="495" r:id="rId61"/>
    <p:sldId id="496" r:id="rId62"/>
    <p:sldId id="497" r:id="rId63"/>
    <p:sldId id="498" r:id="rId64"/>
    <p:sldId id="499" r:id="rId65"/>
    <p:sldId id="500" r:id="rId66"/>
    <p:sldId id="501" r:id="rId67"/>
    <p:sldId id="502" r:id="rId68"/>
    <p:sldId id="503" r:id="rId69"/>
    <p:sldId id="504" r:id="rId70"/>
    <p:sldId id="505" r:id="rId71"/>
    <p:sldId id="506" r:id="rId72"/>
    <p:sldId id="507" r:id="rId73"/>
    <p:sldId id="508" r:id="rId74"/>
    <p:sldId id="509" r:id="rId75"/>
    <p:sldId id="510" r:id="rId76"/>
    <p:sldId id="511" r:id="rId77"/>
    <p:sldId id="512" r:id="rId78"/>
    <p:sldId id="513" r:id="rId79"/>
    <p:sldId id="514" r:id="rId80"/>
    <p:sldId id="515" r:id="rId81"/>
    <p:sldId id="516" r:id="rId82"/>
    <p:sldId id="517" r:id="rId83"/>
    <p:sldId id="518" r:id="rId84"/>
    <p:sldId id="519" r:id="rId85"/>
    <p:sldId id="520" r:id="rId86"/>
    <p:sldId id="521" r:id="rId87"/>
    <p:sldId id="522" r:id="rId88"/>
    <p:sldId id="523" r:id="rId89"/>
    <p:sldId id="524" r:id="rId90"/>
    <p:sldId id="525" r:id="rId91"/>
    <p:sldId id="526" r:id="rId92"/>
    <p:sldId id="527" r:id="rId93"/>
    <p:sldId id="528" r:id="rId94"/>
    <p:sldId id="529" r:id="rId95"/>
    <p:sldId id="530" r:id="rId96"/>
    <p:sldId id="531" r:id="rId97"/>
    <p:sldId id="532" r:id="rId98"/>
    <p:sldId id="533" r:id="rId99"/>
    <p:sldId id="534" r:id="rId100"/>
    <p:sldId id="535" r:id="rId101"/>
    <p:sldId id="536" r:id="rId102"/>
    <p:sldId id="537" r:id="rId103"/>
    <p:sldId id="538" r:id="rId104"/>
    <p:sldId id="539" r:id="rId105"/>
    <p:sldId id="541" r:id="rId106"/>
    <p:sldId id="542" r:id="rId107"/>
    <p:sldId id="543" r:id="rId108"/>
    <p:sldId id="544" r:id="rId109"/>
    <p:sldId id="545" r:id="rId110"/>
    <p:sldId id="546" r:id="rId111"/>
    <p:sldId id="547" r:id="rId112"/>
    <p:sldId id="548" r:id="rId113"/>
    <p:sldId id="549" r:id="rId114"/>
    <p:sldId id="550" r:id="rId115"/>
    <p:sldId id="551" r:id="rId116"/>
    <p:sldId id="556" r:id="rId117"/>
    <p:sldId id="557" r:id="rId118"/>
    <p:sldId id="558" r:id="rId119"/>
    <p:sldId id="559" r:id="rId120"/>
    <p:sldId id="560" r:id="rId121"/>
    <p:sldId id="561" r:id="rId122"/>
    <p:sldId id="562" r:id="rId123"/>
    <p:sldId id="563" r:id="rId124"/>
    <p:sldId id="552" r:id="rId125"/>
    <p:sldId id="553" r:id="rId126"/>
    <p:sldId id="554" r:id="rId127"/>
    <p:sldId id="555" r:id="rId128"/>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ine, Mala M." initials="KMM" lastIdx="57" clrIdx="0">
    <p:extLst>
      <p:ext uri="{19B8F6BF-5375-455C-9EA6-DF929625EA0E}">
        <p15:presenceInfo xmlns:p15="http://schemas.microsoft.com/office/powerpoint/2012/main" userId="S-1-5-21-2005352356-2018378189-366286951-43724" providerId="AD"/>
      </p:ext>
    </p:extLst>
  </p:cmAuthor>
  <p:cmAuthor id="2" name="Skarzynski, Nicholas" initials="SN" lastIdx="1" clrIdx="1">
    <p:extLst>
      <p:ext uri="{19B8F6BF-5375-455C-9EA6-DF929625EA0E}">
        <p15:presenceInfo xmlns:p15="http://schemas.microsoft.com/office/powerpoint/2012/main" userId="S-1-5-21-2005352356-2018378189-366286951-34356" providerId="AD"/>
      </p:ext>
    </p:extLst>
  </p:cmAuthor>
  <p:cmAuthor id="3" name="Kahan, Ari" initials="KA" lastIdx="2" clrIdx="2">
    <p:extLst>
      <p:ext uri="{19B8F6BF-5375-455C-9EA6-DF929625EA0E}">
        <p15:presenceInfo xmlns:p15="http://schemas.microsoft.com/office/powerpoint/2012/main" userId="S-1-5-21-2005352356-2018378189-366286951-35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242D"/>
    <a:srgbClr val="C4C4C4"/>
    <a:srgbClr val="A6A6A6"/>
    <a:srgbClr val="8B8B8B"/>
    <a:srgbClr val="BDE0A2"/>
    <a:srgbClr val="467126"/>
    <a:srgbClr val="0071A1"/>
    <a:srgbClr val="FFFFFF"/>
    <a:srgbClr val="EBC7A4"/>
    <a:srgbClr val="FFC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70" autoAdjust="0"/>
    <p:restoredTop sz="92888" autoAdjust="0"/>
  </p:normalViewPr>
  <p:slideViewPr>
    <p:cSldViewPr snapToGrid="0">
      <p:cViewPr varScale="1">
        <p:scale>
          <a:sx n="125" d="100"/>
          <a:sy n="125" d="100"/>
        </p:scale>
        <p:origin x="88" y="184"/>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058" y="-1158"/>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handoutMaster" Target="handoutMasters/handoutMaster1.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9.xml"/><Relationship Id="rId4"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97.xml"/><Relationship Id="rId1" Type="http://schemas.microsoft.com/office/2011/relationships/chartStyle" Target="style97.xml"/><Relationship Id="rId5" Type="http://schemas.openxmlformats.org/officeDocument/2006/relationships/chartUserShapes" Target="../drawings/drawing74.xml"/><Relationship Id="rId4"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98.xml"/><Relationship Id="rId1" Type="http://schemas.microsoft.com/office/2011/relationships/chartStyle" Target="style98.xml"/><Relationship Id="rId4" Type="http://schemas.openxmlformats.org/officeDocument/2006/relationships/chartUserShapes" Target="../drawings/drawing7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99.xml"/><Relationship Id="rId1" Type="http://schemas.microsoft.com/office/2011/relationships/chartStyle" Target="style99.xml"/><Relationship Id="rId4" Type="http://schemas.openxmlformats.org/officeDocument/2006/relationships/chartUserShapes" Target="../drawings/drawing76.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chartUserShapes" Target="../drawings/drawing77.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chartUserShapes" Target="../drawings/drawing78.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02.xml"/><Relationship Id="rId1" Type="http://schemas.microsoft.com/office/2011/relationships/chartStyle" Target="style102.xml"/><Relationship Id="rId4" Type="http://schemas.openxmlformats.org/officeDocument/2006/relationships/chartUserShapes" Target="../drawings/drawing79.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03.xml"/><Relationship Id="rId1" Type="http://schemas.microsoft.com/office/2011/relationships/chartStyle" Target="style103.xml"/><Relationship Id="rId4" Type="http://schemas.openxmlformats.org/officeDocument/2006/relationships/chartUserShapes" Target="../drawings/drawing80.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04.xml"/><Relationship Id="rId1" Type="http://schemas.microsoft.com/office/2011/relationships/chartStyle" Target="style104.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05.xml"/><Relationship Id="rId1" Type="http://schemas.microsoft.com/office/2011/relationships/chartStyle" Target="style105.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chartUserShapes" Target="../drawings/drawing81.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0.xml"/><Relationship Id="rId4"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107.xml"/><Relationship Id="rId1" Type="http://schemas.microsoft.com/office/2011/relationships/chartStyle" Target="style107.xml"/><Relationship Id="rId4" Type="http://schemas.openxmlformats.org/officeDocument/2006/relationships/chartUserShapes" Target="../drawings/drawing82.xml"/></Relationships>
</file>

<file path=ppt/charts/_rels/chart111.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108.xml"/><Relationship Id="rId1" Type="http://schemas.microsoft.com/office/2011/relationships/chartStyle" Target="style108.xml"/><Relationship Id="rId5" Type="http://schemas.openxmlformats.org/officeDocument/2006/relationships/chartUserShapes" Target="../drawings/drawing83.xml"/><Relationship Id="rId4"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109.xml"/><Relationship Id="rId1" Type="http://schemas.microsoft.com/office/2011/relationships/chartStyle" Target="style109.xml"/><Relationship Id="rId4" Type="http://schemas.openxmlformats.org/officeDocument/2006/relationships/chartUserShapes" Target="../drawings/drawing84.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110.xml"/><Relationship Id="rId1" Type="http://schemas.microsoft.com/office/2011/relationships/chartStyle" Target="style110.xml"/><Relationship Id="rId4" Type="http://schemas.openxmlformats.org/officeDocument/2006/relationships/chartUserShapes" Target="../drawings/drawing85.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111.xml"/><Relationship Id="rId1" Type="http://schemas.microsoft.com/office/2011/relationships/chartStyle" Target="style111.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112.xml"/><Relationship Id="rId1" Type="http://schemas.microsoft.com/office/2011/relationships/chartStyle" Target="style112.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113.xml"/><Relationship Id="rId1" Type="http://schemas.microsoft.com/office/2011/relationships/chartStyle" Target="style113.xml"/><Relationship Id="rId4" Type="http://schemas.openxmlformats.org/officeDocument/2006/relationships/chartUserShapes" Target="../drawings/drawing86.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114.xml"/><Relationship Id="rId1" Type="http://schemas.microsoft.com/office/2011/relationships/chartStyle" Target="style114.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115.xml"/><Relationship Id="rId1" Type="http://schemas.microsoft.com/office/2011/relationships/chartStyle" Target="style115.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116.xml"/><Relationship Id="rId1" Type="http://schemas.microsoft.com/office/2011/relationships/chartStyle" Target="style116.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1.xml"/><Relationship Id="rId4"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117.xml"/><Relationship Id="rId1" Type="http://schemas.microsoft.com/office/2011/relationships/chartStyle" Target="style117.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118.xml"/><Relationship Id="rId1" Type="http://schemas.microsoft.com/office/2011/relationships/chartStyle" Target="style118.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119.xml"/><Relationship Id="rId1" Type="http://schemas.microsoft.com/office/2011/relationships/chartStyle" Target="style119.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120.xml"/><Relationship Id="rId1" Type="http://schemas.microsoft.com/office/2011/relationships/chartStyle" Target="style120.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121.xml"/><Relationship Id="rId1" Type="http://schemas.microsoft.com/office/2011/relationships/chartStyle" Target="style121.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122.xml"/><Relationship Id="rId1" Type="http://schemas.microsoft.com/office/2011/relationships/chartStyle" Target="style122.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123.xml"/><Relationship Id="rId1" Type="http://schemas.microsoft.com/office/2011/relationships/chartStyle" Target="style123.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124.xml"/><Relationship Id="rId1" Type="http://schemas.microsoft.com/office/2011/relationships/chartStyle" Target="style124.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125.xml"/><Relationship Id="rId1" Type="http://schemas.microsoft.com/office/2011/relationships/chartStyle" Target="style12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126.xml"/><Relationship Id="rId1" Type="http://schemas.microsoft.com/office/2011/relationships/chartStyle" Target="style126.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2.xml"/><Relationship Id="rId4"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127.xml"/><Relationship Id="rId1" Type="http://schemas.microsoft.com/office/2011/relationships/chartStyle" Target="style127.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128.xml"/><Relationship Id="rId1" Type="http://schemas.microsoft.com/office/2011/relationships/chartStyle" Target="style128.xml"/><Relationship Id="rId4" Type="http://schemas.openxmlformats.org/officeDocument/2006/relationships/chartUserShapes" Target="../drawings/drawing8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129.xml"/><Relationship Id="rId1" Type="http://schemas.microsoft.com/office/2011/relationships/chartStyle" Target="style129.xml"/><Relationship Id="rId4" Type="http://schemas.openxmlformats.org/officeDocument/2006/relationships/chartUserShapes" Target="../drawings/drawing8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130.xml"/><Relationship Id="rId1" Type="http://schemas.microsoft.com/office/2011/relationships/chartStyle" Target="style130.xml"/><Relationship Id="rId4" Type="http://schemas.openxmlformats.org/officeDocument/2006/relationships/chartUserShapes" Target="../drawings/drawing8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131.xml"/><Relationship Id="rId1" Type="http://schemas.microsoft.com/office/2011/relationships/chartStyle" Target="style131.xml"/><Relationship Id="rId4" Type="http://schemas.openxmlformats.org/officeDocument/2006/relationships/chartUserShapes" Target="../drawings/drawing9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132.xml"/><Relationship Id="rId1" Type="http://schemas.microsoft.com/office/2011/relationships/chartStyle" Target="style132.xml"/><Relationship Id="rId4" Type="http://schemas.openxmlformats.org/officeDocument/2006/relationships/chartUserShapes" Target="../drawings/drawing9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133.xml"/><Relationship Id="rId1" Type="http://schemas.microsoft.com/office/2011/relationships/chartStyle" Target="style133.xml"/><Relationship Id="rId4" Type="http://schemas.openxmlformats.org/officeDocument/2006/relationships/chartUserShapes" Target="../drawings/drawing9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134.xml"/><Relationship Id="rId1" Type="http://schemas.microsoft.com/office/2011/relationships/chartStyle" Target="style134.xml"/><Relationship Id="rId4" Type="http://schemas.openxmlformats.org/officeDocument/2006/relationships/chartUserShapes" Target="../drawings/drawing9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135.xml"/><Relationship Id="rId1" Type="http://schemas.microsoft.com/office/2011/relationships/chartStyle" Target="style135.xml"/><Relationship Id="rId4" Type="http://schemas.openxmlformats.org/officeDocument/2006/relationships/chartUserShapes" Target="../drawings/drawing9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136.xml"/><Relationship Id="rId1" Type="http://schemas.microsoft.com/office/2011/relationships/chartStyle" Target="style136.xml"/><Relationship Id="rId4" Type="http://schemas.openxmlformats.org/officeDocument/2006/relationships/chartUserShapes" Target="../drawings/drawing95.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3.xml"/><Relationship Id="rId4"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137.xml"/><Relationship Id="rId1" Type="http://schemas.microsoft.com/office/2011/relationships/chartStyle" Target="style137.xml"/><Relationship Id="rId4" Type="http://schemas.openxmlformats.org/officeDocument/2006/relationships/chartUserShapes" Target="../drawings/drawing9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138.xml"/><Relationship Id="rId1" Type="http://schemas.microsoft.com/office/2011/relationships/chartStyle" Target="style138.xml"/><Relationship Id="rId4" Type="http://schemas.openxmlformats.org/officeDocument/2006/relationships/chartUserShapes" Target="../drawings/drawing97.xml"/></Relationships>
</file>

<file path=ppt/charts/_rels/chart142.xml.rels><?xml version="1.0" encoding="UTF-8" standalone="yes"?>
<Relationships xmlns="http://schemas.openxmlformats.org/package/2006/relationships"><Relationship Id="rId3" Type="http://schemas.openxmlformats.org/officeDocument/2006/relationships/chartUserShapes" Target="../drawings/drawing98.xml"/><Relationship Id="rId2" Type="http://schemas.openxmlformats.org/officeDocument/2006/relationships/package" Target="../embeddings/Microsoft_Excel_Worksheet142.xlsx"/><Relationship Id="rId1" Type="http://schemas.openxmlformats.org/officeDocument/2006/relationships/themeOverride" Target="../theme/themeOverride62.xml"/></Relationships>
</file>

<file path=ppt/charts/_rels/chart143.xml.rels><?xml version="1.0" encoding="UTF-8" standalone="yes"?>
<Relationships xmlns="http://schemas.openxmlformats.org/package/2006/relationships"><Relationship Id="rId3" Type="http://schemas.openxmlformats.org/officeDocument/2006/relationships/chartUserShapes" Target="../drawings/drawing99.xml"/><Relationship Id="rId2" Type="http://schemas.openxmlformats.org/officeDocument/2006/relationships/package" Target="../embeddings/Microsoft_Excel_Worksheet143.xlsx"/><Relationship Id="rId1" Type="http://schemas.openxmlformats.org/officeDocument/2006/relationships/themeOverride" Target="../theme/themeOverride63.xml"/></Relationships>
</file>

<file path=ppt/charts/_rels/chart144.xml.rels><?xml version="1.0" encoding="UTF-8" standalone="yes"?>
<Relationships xmlns="http://schemas.openxmlformats.org/package/2006/relationships"><Relationship Id="rId3" Type="http://schemas.openxmlformats.org/officeDocument/2006/relationships/chartUserShapes" Target="../drawings/drawing100.xml"/><Relationship Id="rId2" Type="http://schemas.openxmlformats.org/officeDocument/2006/relationships/package" Target="../embeddings/Microsoft_Excel_Worksheet144.xlsx"/><Relationship Id="rId1" Type="http://schemas.openxmlformats.org/officeDocument/2006/relationships/themeOverride" Target="../theme/themeOverride64.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139.xml"/><Relationship Id="rId1" Type="http://schemas.microsoft.com/office/2011/relationships/chartStyle" Target="style139.xml"/><Relationship Id="rId4" Type="http://schemas.openxmlformats.org/officeDocument/2006/relationships/chartUserShapes" Target="../drawings/drawing101.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chartUserShapes" Target="../drawings/drawing102.xml"/></Relationships>
</file>

<file path=ppt/charts/_rels/chart147.xml.rels><?xml version="1.0" encoding="UTF-8" standalone="yes"?>
<Relationships xmlns="http://schemas.openxmlformats.org/package/2006/relationships"><Relationship Id="rId3" Type="http://schemas.openxmlformats.org/officeDocument/2006/relationships/chartUserShapes" Target="../drawings/drawing103.xml"/><Relationship Id="rId2" Type="http://schemas.openxmlformats.org/officeDocument/2006/relationships/package" Target="../embeddings/Microsoft_Excel_Worksheet147.xlsx"/><Relationship Id="rId1" Type="http://schemas.openxmlformats.org/officeDocument/2006/relationships/themeOverride" Target="../theme/themeOverride65.xml"/></Relationships>
</file>

<file path=ppt/charts/_rels/chart148.xml.rels><?xml version="1.0" encoding="UTF-8" standalone="yes"?>
<Relationships xmlns="http://schemas.openxmlformats.org/package/2006/relationships"><Relationship Id="rId3" Type="http://schemas.openxmlformats.org/officeDocument/2006/relationships/chartUserShapes" Target="../drawings/drawing104.xml"/><Relationship Id="rId2" Type="http://schemas.openxmlformats.org/officeDocument/2006/relationships/package" Target="../embeddings/Microsoft_Excel_Worksheet148.xlsx"/><Relationship Id="rId1" Type="http://schemas.openxmlformats.org/officeDocument/2006/relationships/themeOverride" Target="../theme/themeOverride66.xml"/></Relationships>
</file>

<file path=ppt/charts/_rels/chart149.xml.rels><?xml version="1.0" encoding="UTF-8" standalone="yes"?>
<Relationships xmlns="http://schemas.openxmlformats.org/package/2006/relationships"><Relationship Id="rId3" Type="http://schemas.openxmlformats.org/officeDocument/2006/relationships/chartUserShapes" Target="../drawings/drawing105.xml"/><Relationship Id="rId2" Type="http://schemas.openxmlformats.org/officeDocument/2006/relationships/package" Target="../embeddings/Microsoft_Excel_Worksheet149.xlsx"/><Relationship Id="rId1" Type="http://schemas.openxmlformats.org/officeDocument/2006/relationships/themeOverride" Target="../theme/themeOverride6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141.xml"/><Relationship Id="rId1" Type="http://schemas.microsoft.com/office/2011/relationships/chartStyle" Target="style141.xml"/><Relationship Id="rId4" Type="http://schemas.openxmlformats.org/officeDocument/2006/relationships/chartUserShapes" Target="../drawings/drawing106.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142.xml"/><Relationship Id="rId1" Type="http://schemas.microsoft.com/office/2011/relationships/chartStyle" Target="style142.xml"/><Relationship Id="rId4" Type="http://schemas.openxmlformats.org/officeDocument/2006/relationships/chartUserShapes" Target="../drawings/drawing107.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143.xml"/><Relationship Id="rId1" Type="http://schemas.microsoft.com/office/2011/relationships/chartStyle" Target="style143.xml"/><Relationship Id="rId4" Type="http://schemas.openxmlformats.org/officeDocument/2006/relationships/chartUserShapes" Target="../drawings/drawing108.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144.xml"/><Relationship Id="rId1" Type="http://schemas.microsoft.com/office/2011/relationships/chartStyle" Target="style144.xml"/><Relationship Id="rId4" Type="http://schemas.openxmlformats.org/officeDocument/2006/relationships/chartUserShapes" Target="../drawings/drawing109.xml"/></Relationships>
</file>

<file path=ppt/charts/_rels/chart154.xml.rels><?xml version="1.0" encoding="UTF-8" standalone="yes"?>
<Relationships xmlns="http://schemas.openxmlformats.org/package/2006/relationships"><Relationship Id="rId3" Type="http://schemas.openxmlformats.org/officeDocument/2006/relationships/chartUserShapes" Target="../drawings/drawing110.xml"/><Relationship Id="rId2" Type="http://schemas.openxmlformats.org/officeDocument/2006/relationships/package" Target="../embeddings/Microsoft_Excel_Worksheet154.xlsx"/><Relationship Id="rId1" Type="http://schemas.openxmlformats.org/officeDocument/2006/relationships/themeOverride" Target="../theme/themeOverride68.xml"/></Relationships>
</file>

<file path=ppt/charts/_rels/chart155.xml.rels><?xml version="1.0" encoding="UTF-8" standalone="yes"?>
<Relationships xmlns="http://schemas.openxmlformats.org/package/2006/relationships"><Relationship Id="rId3" Type="http://schemas.openxmlformats.org/officeDocument/2006/relationships/package" Target="../embeddings/Microsoft_Excel_Worksheet155.xlsx"/><Relationship Id="rId2" Type="http://schemas.microsoft.com/office/2011/relationships/chartColorStyle" Target="colors145.xml"/><Relationship Id="rId1" Type="http://schemas.microsoft.com/office/2011/relationships/chartStyle" Target="style145.xml"/><Relationship Id="rId4" Type="http://schemas.openxmlformats.org/officeDocument/2006/relationships/chartUserShapes" Target="../drawings/drawing111.xml"/></Relationships>
</file>

<file path=ppt/charts/_rels/chart156.xml.rels><?xml version="1.0" encoding="UTF-8" standalone="yes"?>
<Relationships xmlns="http://schemas.openxmlformats.org/package/2006/relationships"><Relationship Id="rId3" Type="http://schemas.openxmlformats.org/officeDocument/2006/relationships/package" Target="../embeddings/Microsoft_Excel_Worksheet156.xlsx"/><Relationship Id="rId2" Type="http://schemas.microsoft.com/office/2011/relationships/chartColorStyle" Target="colors146.xml"/><Relationship Id="rId1" Type="http://schemas.microsoft.com/office/2011/relationships/chartStyle" Target="style146.xml"/><Relationship Id="rId4" Type="http://schemas.openxmlformats.org/officeDocument/2006/relationships/chartUserShapes" Target="../drawings/drawing112.xml"/></Relationships>
</file>

<file path=ppt/charts/_rels/chart157.xml.rels><?xml version="1.0" encoding="UTF-8" standalone="yes"?>
<Relationships xmlns="http://schemas.openxmlformats.org/package/2006/relationships"><Relationship Id="rId3" Type="http://schemas.openxmlformats.org/officeDocument/2006/relationships/chartUserShapes" Target="../drawings/drawing113.xml"/><Relationship Id="rId2" Type="http://schemas.openxmlformats.org/officeDocument/2006/relationships/package" Target="../embeddings/Microsoft_Excel_Worksheet157.xlsx"/><Relationship Id="rId1" Type="http://schemas.openxmlformats.org/officeDocument/2006/relationships/themeOverride" Target="../theme/themeOverride69.xml"/></Relationships>
</file>

<file path=ppt/charts/_rels/chart158.xml.rels><?xml version="1.0" encoding="UTF-8" standalone="yes"?>
<Relationships xmlns="http://schemas.openxmlformats.org/package/2006/relationships"><Relationship Id="rId3" Type="http://schemas.openxmlformats.org/officeDocument/2006/relationships/chartUserShapes" Target="../drawings/drawing114.xml"/><Relationship Id="rId2" Type="http://schemas.openxmlformats.org/officeDocument/2006/relationships/package" Target="../embeddings/Microsoft_Excel_Worksheet158.xlsx"/><Relationship Id="rId1" Type="http://schemas.openxmlformats.org/officeDocument/2006/relationships/themeOverride" Target="../theme/themeOverride70.xml"/></Relationships>
</file>

<file path=ppt/charts/_rels/chart159.xml.rels><?xml version="1.0" encoding="UTF-8" standalone="yes"?>
<Relationships xmlns="http://schemas.openxmlformats.org/package/2006/relationships"><Relationship Id="rId3" Type="http://schemas.openxmlformats.org/officeDocument/2006/relationships/chartUserShapes" Target="../drawings/drawing115.xml"/><Relationship Id="rId2" Type="http://schemas.openxmlformats.org/officeDocument/2006/relationships/package" Target="../embeddings/Microsoft_Excel_Worksheet159.xlsx"/><Relationship Id="rId1" Type="http://schemas.openxmlformats.org/officeDocument/2006/relationships/themeOverride" Target="../theme/themeOverride7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4.xml"/></Relationships>
</file>

<file path=ppt/charts/_rels/chart160.xml.rels><?xml version="1.0" encoding="UTF-8" standalone="yes"?>
<Relationships xmlns="http://schemas.openxmlformats.org/package/2006/relationships"><Relationship Id="rId3" Type="http://schemas.openxmlformats.org/officeDocument/2006/relationships/package" Target="../embeddings/Microsoft_Excel_Worksheet160.xlsx"/><Relationship Id="rId2" Type="http://schemas.microsoft.com/office/2011/relationships/chartColorStyle" Target="colors147.xml"/><Relationship Id="rId1" Type="http://schemas.microsoft.com/office/2011/relationships/chartStyle" Target="style147.xml"/><Relationship Id="rId4" Type="http://schemas.openxmlformats.org/officeDocument/2006/relationships/chartUserShapes" Target="../drawings/drawing116.xml"/></Relationships>
</file>

<file path=ppt/charts/_rels/chart161.xml.rels><?xml version="1.0" encoding="UTF-8" standalone="yes"?>
<Relationships xmlns="http://schemas.openxmlformats.org/package/2006/relationships"><Relationship Id="rId3" Type="http://schemas.openxmlformats.org/officeDocument/2006/relationships/package" Target="../embeddings/Microsoft_Excel_Worksheet161.xlsx"/><Relationship Id="rId2" Type="http://schemas.microsoft.com/office/2011/relationships/chartColorStyle" Target="colors148.xml"/><Relationship Id="rId1" Type="http://schemas.microsoft.com/office/2011/relationships/chartStyle" Target="style148.xml"/><Relationship Id="rId4" Type="http://schemas.openxmlformats.org/officeDocument/2006/relationships/chartUserShapes" Target="../drawings/drawing117.xml"/></Relationships>
</file>

<file path=ppt/charts/_rels/chart162.xml.rels><?xml version="1.0" encoding="UTF-8" standalone="yes"?>
<Relationships xmlns="http://schemas.openxmlformats.org/package/2006/relationships"><Relationship Id="rId3" Type="http://schemas.openxmlformats.org/officeDocument/2006/relationships/package" Target="../embeddings/Microsoft_Excel_Worksheet162.xlsx"/><Relationship Id="rId2" Type="http://schemas.microsoft.com/office/2011/relationships/chartColorStyle" Target="colors149.xml"/><Relationship Id="rId1" Type="http://schemas.microsoft.com/office/2011/relationships/chartStyle" Target="style149.xml"/><Relationship Id="rId4" Type="http://schemas.openxmlformats.org/officeDocument/2006/relationships/chartUserShapes" Target="../drawings/drawing118.xml"/></Relationships>
</file>

<file path=ppt/charts/_rels/chart163.xml.rels><?xml version="1.0" encoding="UTF-8" standalone="yes"?>
<Relationships xmlns="http://schemas.openxmlformats.org/package/2006/relationships"><Relationship Id="rId3" Type="http://schemas.openxmlformats.org/officeDocument/2006/relationships/chartUserShapes" Target="../drawings/drawing119.xml"/><Relationship Id="rId2" Type="http://schemas.openxmlformats.org/officeDocument/2006/relationships/package" Target="../embeddings/Microsoft_Excel_Worksheet163.xlsx"/><Relationship Id="rId1" Type="http://schemas.openxmlformats.org/officeDocument/2006/relationships/themeOverride" Target="../theme/themeOverride72.xml"/></Relationships>
</file>

<file path=ppt/charts/_rels/chart164.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150.xml"/><Relationship Id="rId1" Type="http://schemas.microsoft.com/office/2011/relationships/chartStyle" Target="style150.xml"/><Relationship Id="rId5" Type="http://schemas.openxmlformats.org/officeDocument/2006/relationships/chartUserShapes" Target="../drawings/drawing120.xml"/><Relationship Id="rId4" Type="http://schemas.openxmlformats.org/officeDocument/2006/relationships/package" Target="../embeddings/Microsoft_Excel_Worksheet164.xlsx"/></Relationships>
</file>

<file path=ppt/charts/_rels/chart165.xml.rels><?xml version="1.0" encoding="UTF-8" standalone="yes"?>
<Relationships xmlns="http://schemas.openxmlformats.org/package/2006/relationships"><Relationship Id="rId3" Type="http://schemas.openxmlformats.org/officeDocument/2006/relationships/package" Target="../embeddings/Microsoft_Excel_Worksheet165.xlsx"/><Relationship Id="rId2" Type="http://schemas.microsoft.com/office/2011/relationships/chartColorStyle" Target="colors151.xml"/><Relationship Id="rId1" Type="http://schemas.microsoft.com/office/2011/relationships/chartStyle" Target="style151.xml"/><Relationship Id="rId4" Type="http://schemas.openxmlformats.org/officeDocument/2006/relationships/chartUserShapes" Target="../drawings/drawing121.xml"/></Relationships>
</file>

<file path=ppt/charts/_rels/chart166.xml.rels><?xml version="1.0" encoding="UTF-8" standalone="yes"?>
<Relationships xmlns="http://schemas.openxmlformats.org/package/2006/relationships"><Relationship Id="rId3" Type="http://schemas.openxmlformats.org/officeDocument/2006/relationships/package" Target="../embeddings/Microsoft_Excel_Worksheet166.xlsx"/><Relationship Id="rId2" Type="http://schemas.microsoft.com/office/2011/relationships/chartColorStyle" Target="colors152.xml"/><Relationship Id="rId1" Type="http://schemas.microsoft.com/office/2011/relationships/chartStyle" Target="style152.xml"/><Relationship Id="rId4" Type="http://schemas.openxmlformats.org/officeDocument/2006/relationships/chartUserShapes" Target="../drawings/drawing122.xml"/></Relationships>
</file>

<file path=ppt/charts/_rels/chart167.xml.rels><?xml version="1.0" encoding="UTF-8" standalone="yes"?>
<Relationships xmlns="http://schemas.openxmlformats.org/package/2006/relationships"><Relationship Id="rId3" Type="http://schemas.openxmlformats.org/officeDocument/2006/relationships/package" Target="../embeddings/Microsoft_Excel_Worksheet167.xlsx"/><Relationship Id="rId2" Type="http://schemas.microsoft.com/office/2011/relationships/chartColorStyle" Target="colors153.xml"/><Relationship Id="rId1" Type="http://schemas.microsoft.com/office/2011/relationships/chartStyle" Target="style153.xml"/><Relationship Id="rId4" Type="http://schemas.openxmlformats.org/officeDocument/2006/relationships/chartUserShapes" Target="../drawings/drawing123.xml"/></Relationships>
</file>

<file path=ppt/charts/_rels/chart168.xml.rels><?xml version="1.0" encoding="UTF-8" standalone="yes"?>
<Relationships xmlns="http://schemas.openxmlformats.org/package/2006/relationships"><Relationship Id="rId3" Type="http://schemas.openxmlformats.org/officeDocument/2006/relationships/package" Target="../embeddings/Microsoft_Excel_Worksheet168.xlsx"/><Relationship Id="rId2" Type="http://schemas.microsoft.com/office/2011/relationships/chartColorStyle" Target="colors154.xml"/><Relationship Id="rId1" Type="http://schemas.microsoft.com/office/2011/relationships/chartStyle" Target="style154.xml"/><Relationship Id="rId4" Type="http://schemas.openxmlformats.org/officeDocument/2006/relationships/chartUserShapes" Target="../drawings/drawing124.xml"/></Relationships>
</file>

<file path=ppt/charts/_rels/chart169.xml.rels><?xml version="1.0" encoding="UTF-8" standalone="yes"?>
<Relationships xmlns="http://schemas.openxmlformats.org/package/2006/relationships"><Relationship Id="rId3" Type="http://schemas.openxmlformats.org/officeDocument/2006/relationships/themeOverride" Target="../theme/themeOverride74.xml"/><Relationship Id="rId2" Type="http://schemas.microsoft.com/office/2011/relationships/chartColorStyle" Target="colors155.xml"/><Relationship Id="rId1" Type="http://schemas.microsoft.com/office/2011/relationships/chartStyle" Target="style155.xml"/><Relationship Id="rId5" Type="http://schemas.openxmlformats.org/officeDocument/2006/relationships/chartUserShapes" Target="../drawings/drawing125.xml"/><Relationship Id="rId4" Type="http://schemas.openxmlformats.org/officeDocument/2006/relationships/package" Target="../embeddings/Microsoft_Excel_Worksheet169.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5.xml"/></Relationships>
</file>

<file path=ppt/charts/_rels/chart170.xml.rels><?xml version="1.0" encoding="UTF-8" standalone="yes"?>
<Relationships xmlns="http://schemas.openxmlformats.org/package/2006/relationships"><Relationship Id="rId3" Type="http://schemas.openxmlformats.org/officeDocument/2006/relationships/themeOverride" Target="../theme/themeOverride75.xml"/><Relationship Id="rId2" Type="http://schemas.microsoft.com/office/2011/relationships/chartColorStyle" Target="colors156.xml"/><Relationship Id="rId1" Type="http://schemas.microsoft.com/office/2011/relationships/chartStyle" Target="style156.xml"/><Relationship Id="rId5" Type="http://schemas.openxmlformats.org/officeDocument/2006/relationships/chartUserShapes" Target="../drawings/drawing126.xml"/><Relationship Id="rId4" Type="http://schemas.openxmlformats.org/officeDocument/2006/relationships/package" Target="../embeddings/Microsoft_Excel_Worksheet170.xlsx"/></Relationships>
</file>

<file path=ppt/charts/_rels/chart171.xml.rels><?xml version="1.0" encoding="UTF-8" standalone="yes"?>
<Relationships xmlns="http://schemas.openxmlformats.org/package/2006/relationships"><Relationship Id="rId3" Type="http://schemas.openxmlformats.org/officeDocument/2006/relationships/package" Target="../embeddings/Microsoft_Excel_Worksheet171.xlsx"/><Relationship Id="rId2" Type="http://schemas.microsoft.com/office/2011/relationships/chartColorStyle" Target="colors157.xml"/><Relationship Id="rId1" Type="http://schemas.microsoft.com/office/2011/relationships/chartStyle" Target="style157.xml"/><Relationship Id="rId4" Type="http://schemas.openxmlformats.org/officeDocument/2006/relationships/chartUserShapes" Target="../drawings/drawing127.xml"/></Relationships>
</file>

<file path=ppt/charts/_rels/chart172.xml.rels><?xml version="1.0" encoding="UTF-8" standalone="yes"?>
<Relationships xmlns="http://schemas.openxmlformats.org/package/2006/relationships"><Relationship Id="rId3" Type="http://schemas.openxmlformats.org/officeDocument/2006/relationships/package" Target="../embeddings/Microsoft_Excel_Worksheet172.xlsx"/><Relationship Id="rId2" Type="http://schemas.microsoft.com/office/2011/relationships/chartColorStyle" Target="colors158.xml"/><Relationship Id="rId1" Type="http://schemas.microsoft.com/office/2011/relationships/chartStyle" Target="style158.xml"/><Relationship Id="rId4" Type="http://schemas.openxmlformats.org/officeDocument/2006/relationships/chartUserShapes" Target="../drawings/drawing128.xml"/></Relationships>
</file>

<file path=ppt/charts/_rels/chart173.xml.rels><?xml version="1.0" encoding="UTF-8" standalone="yes"?>
<Relationships xmlns="http://schemas.openxmlformats.org/package/2006/relationships"><Relationship Id="rId3" Type="http://schemas.openxmlformats.org/officeDocument/2006/relationships/package" Target="../embeddings/Microsoft_Excel_Worksheet173.xlsx"/><Relationship Id="rId2" Type="http://schemas.microsoft.com/office/2011/relationships/chartColorStyle" Target="colors159.xml"/><Relationship Id="rId1" Type="http://schemas.microsoft.com/office/2011/relationships/chartStyle" Target="style159.xml"/><Relationship Id="rId4" Type="http://schemas.openxmlformats.org/officeDocument/2006/relationships/chartUserShapes" Target="../drawings/drawing129.xml"/></Relationships>
</file>

<file path=ppt/charts/_rels/chart174.xml.rels><?xml version="1.0" encoding="UTF-8" standalone="yes"?>
<Relationships xmlns="http://schemas.openxmlformats.org/package/2006/relationships"><Relationship Id="rId3" Type="http://schemas.openxmlformats.org/officeDocument/2006/relationships/package" Target="../embeddings/Microsoft_Excel_Worksheet174.xlsx"/><Relationship Id="rId2" Type="http://schemas.microsoft.com/office/2011/relationships/chartColorStyle" Target="colors160.xml"/><Relationship Id="rId1" Type="http://schemas.microsoft.com/office/2011/relationships/chartStyle" Target="style160.xml"/><Relationship Id="rId4" Type="http://schemas.openxmlformats.org/officeDocument/2006/relationships/chartUserShapes" Target="../drawings/drawing130.xml"/></Relationships>
</file>

<file path=ppt/charts/_rels/chart175.xml.rels><?xml version="1.0" encoding="UTF-8" standalone="yes"?>
<Relationships xmlns="http://schemas.openxmlformats.org/package/2006/relationships"><Relationship Id="rId3" Type="http://schemas.openxmlformats.org/officeDocument/2006/relationships/package" Target="../embeddings/Microsoft_Excel_Worksheet175.xlsx"/><Relationship Id="rId2" Type="http://schemas.microsoft.com/office/2011/relationships/chartColorStyle" Target="colors161.xml"/><Relationship Id="rId1" Type="http://schemas.microsoft.com/office/2011/relationships/chartStyle" Target="style161.xml"/><Relationship Id="rId4" Type="http://schemas.openxmlformats.org/officeDocument/2006/relationships/chartUserShapes" Target="../drawings/drawing131.xml"/></Relationships>
</file>

<file path=ppt/charts/_rels/chart176.xml.rels><?xml version="1.0" encoding="UTF-8" standalone="yes"?>
<Relationships xmlns="http://schemas.openxmlformats.org/package/2006/relationships"><Relationship Id="rId3" Type="http://schemas.openxmlformats.org/officeDocument/2006/relationships/package" Target="../embeddings/Microsoft_Excel_Worksheet176.xlsx"/><Relationship Id="rId2" Type="http://schemas.microsoft.com/office/2011/relationships/chartColorStyle" Target="colors162.xml"/><Relationship Id="rId1" Type="http://schemas.microsoft.com/office/2011/relationships/chartStyle" Target="style162.xml"/><Relationship Id="rId4" Type="http://schemas.openxmlformats.org/officeDocument/2006/relationships/chartUserShapes" Target="../drawings/drawing132.xml"/></Relationships>
</file>

<file path=ppt/charts/_rels/chart177.xml.rels><?xml version="1.0" encoding="UTF-8" standalone="yes"?>
<Relationships xmlns="http://schemas.openxmlformats.org/package/2006/relationships"><Relationship Id="rId3" Type="http://schemas.openxmlformats.org/officeDocument/2006/relationships/package" Target="../embeddings/Microsoft_Excel_Worksheet177.xlsx"/><Relationship Id="rId2" Type="http://schemas.microsoft.com/office/2011/relationships/chartColorStyle" Target="colors163.xml"/><Relationship Id="rId1" Type="http://schemas.microsoft.com/office/2011/relationships/chartStyle" Target="style163.xml"/><Relationship Id="rId4" Type="http://schemas.openxmlformats.org/officeDocument/2006/relationships/chartUserShapes" Target="../drawings/drawing133.xml"/></Relationships>
</file>

<file path=ppt/charts/_rels/chart178.xml.rels><?xml version="1.0" encoding="UTF-8" standalone="yes"?>
<Relationships xmlns="http://schemas.openxmlformats.org/package/2006/relationships"><Relationship Id="rId3" Type="http://schemas.openxmlformats.org/officeDocument/2006/relationships/package" Target="../embeddings/Microsoft_Excel_Worksheet178.xlsx"/><Relationship Id="rId2" Type="http://schemas.microsoft.com/office/2011/relationships/chartColorStyle" Target="colors164.xml"/><Relationship Id="rId1" Type="http://schemas.microsoft.com/office/2011/relationships/chartStyle" Target="style164.xml"/><Relationship Id="rId4" Type="http://schemas.openxmlformats.org/officeDocument/2006/relationships/chartUserShapes" Target="../drawings/drawing134.xml"/></Relationships>
</file>

<file path=ppt/charts/_rels/chart179.xml.rels><?xml version="1.0" encoding="UTF-8" standalone="yes"?>
<Relationships xmlns="http://schemas.openxmlformats.org/package/2006/relationships"><Relationship Id="rId3" Type="http://schemas.openxmlformats.org/officeDocument/2006/relationships/package" Target="../embeddings/Microsoft_Excel_Worksheet179.xlsx"/><Relationship Id="rId2" Type="http://schemas.microsoft.com/office/2011/relationships/chartColorStyle" Target="colors165.xml"/><Relationship Id="rId1" Type="http://schemas.microsoft.com/office/2011/relationships/chartStyle" Target="style165.xml"/><Relationship Id="rId4" Type="http://schemas.openxmlformats.org/officeDocument/2006/relationships/chartUserShapes" Target="../drawings/drawing135.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6.xml"/><Relationship Id="rId4" Type="http://schemas.openxmlformats.org/officeDocument/2006/relationships/package" Target="../embeddings/Microsoft_Excel_Worksheet18.xlsx"/></Relationships>
</file>

<file path=ppt/charts/_rels/chart180.xml.rels><?xml version="1.0" encoding="UTF-8" standalone="yes"?>
<Relationships xmlns="http://schemas.openxmlformats.org/package/2006/relationships"><Relationship Id="rId3" Type="http://schemas.openxmlformats.org/officeDocument/2006/relationships/package" Target="../embeddings/Microsoft_Excel_Worksheet180.xlsx"/><Relationship Id="rId2" Type="http://schemas.microsoft.com/office/2011/relationships/chartColorStyle" Target="colors166.xml"/><Relationship Id="rId1" Type="http://schemas.microsoft.com/office/2011/relationships/chartStyle" Target="style166.xml"/></Relationships>
</file>

<file path=ppt/charts/_rels/chart181.xml.rels><?xml version="1.0" encoding="UTF-8" standalone="yes"?>
<Relationships xmlns="http://schemas.openxmlformats.org/package/2006/relationships"><Relationship Id="rId3" Type="http://schemas.openxmlformats.org/officeDocument/2006/relationships/package" Target="../embeddings/Microsoft_Excel_Worksheet181.xlsx"/><Relationship Id="rId2" Type="http://schemas.microsoft.com/office/2011/relationships/chartColorStyle" Target="colors167.xml"/><Relationship Id="rId1" Type="http://schemas.microsoft.com/office/2011/relationships/chartStyle" Target="style167.xml"/></Relationships>
</file>

<file path=ppt/charts/_rels/chart182.xml.rels><?xml version="1.0" encoding="UTF-8" standalone="yes"?>
<Relationships xmlns="http://schemas.openxmlformats.org/package/2006/relationships"><Relationship Id="rId3" Type="http://schemas.openxmlformats.org/officeDocument/2006/relationships/package" Target="../embeddings/Microsoft_Excel_Worksheet182.xlsx"/><Relationship Id="rId2" Type="http://schemas.microsoft.com/office/2011/relationships/chartColorStyle" Target="colors168.xml"/><Relationship Id="rId1" Type="http://schemas.microsoft.com/office/2011/relationships/chartStyle" Target="style168.xml"/><Relationship Id="rId4" Type="http://schemas.openxmlformats.org/officeDocument/2006/relationships/chartUserShapes" Target="../drawings/drawing136.xml"/></Relationships>
</file>

<file path=ppt/charts/_rels/chart183.xml.rels><?xml version="1.0" encoding="UTF-8" standalone="yes"?>
<Relationships xmlns="http://schemas.openxmlformats.org/package/2006/relationships"><Relationship Id="rId3" Type="http://schemas.openxmlformats.org/officeDocument/2006/relationships/package" Target="../embeddings/Microsoft_Excel_Worksheet183.xlsx"/><Relationship Id="rId2" Type="http://schemas.microsoft.com/office/2011/relationships/chartColorStyle" Target="colors169.xml"/><Relationship Id="rId1" Type="http://schemas.microsoft.com/office/2011/relationships/chartStyle" Target="style169.xml"/><Relationship Id="rId4" Type="http://schemas.openxmlformats.org/officeDocument/2006/relationships/chartUserShapes" Target="../drawings/drawing137.xml"/></Relationships>
</file>

<file path=ppt/charts/_rels/chart184.xml.rels><?xml version="1.0" encoding="UTF-8" standalone="yes"?>
<Relationships xmlns="http://schemas.openxmlformats.org/package/2006/relationships"><Relationship Id="rId3" Type="http://schemas.openxmlformats.org/officeDocument/2006/relationships/package" Target="../embeddings/Microsoft_Excel_Worksheet184.xlsx"/><Relationship Id="rId2" Type="http://schemas.microsoft.com/office/2011/relationships/chartColorStyle" Target="colors170.xml"/><Relationship Id="rId1" Type="http://schemas.microsoft.com/office/2011/relationships/chartStyle" Target="style170.xml"/><Relationship Id="rId4" Type="http://schemas.openxmlformats.org/officeDocument/2006/relationships/chartUserShapes" Target="../drawings/drawing138.xml"/></Relationships>
</file>

<file path=ppt/charts/_rels/chart185.xml.rels><?xml version="1.0" encoding="UTF-8" standalone="yes"?>
<Relationships xmlns="http://schemas.openxmlformats.org/package/2006/relationships"><Relationship Id="rId3" Type="http://schemas.openxmlformats.org/officeDocument/2006/relationships/package" Target="../embeddings/Microsoft_Excel_Worksheet185.xlsx"/><Relationship Id="rId2" Type="http://schemas.microsoft.com/office/2011/relationships/chartColorStyle" Target="colors171.xml"/><Relationship Id="rId1" Type="http://schemas.microsoft.com/office/2011/relationships/chartStyle" Target="style171.xml"/><Relationship Id="rId4" Type="http://schemas.openxmlformats.org/officeDocument/2006/relationships/chartUserShapes" Target="../drawings/drawing139.xml"/></Relationships>
</file>

<file path=ppt/charts/_rels/chart186.xml.rels><?xml version="1.0" encoding="UTF-8" standalone="yes"?>
<Relationships xmlns="http://schemas.openxmlformats.org/package/2006/relationships"><Relationship Id="rId3" Type="http://schemas.openxmlformats.org/officeDocument/2006/relationships/themeOverride" Target="../theme/themeOverride76.xml"/><Relationship Id="rId2" Type="http://schemas.microsoft.com/office/2011/relationships/chartColorStyle" Target="colors172.xml"/><Relationship Id="rId1" Type="http://schemas.microsoft.com/office/2011/relationships/chartStyle" Target="style172.xml"/><Relationship Id="rId5" Type="http://schemas.openxmlformats.org/officeDocument/2006/relationships/chartUserShapes" Target="../drawings/drawing140.xml"/><Relationship Id="rId4" Type="http://schemas.openxmlformats.org/officeDocument/2006/relationships/package" Target="../embeddings/Microsoft_Excel_Worksheet186.xlsx"/></Relationships>
</file>

<file path=ppt/charts/_rels/chart187.xml.rels><?xml version="1.0" encoding="UTF-8" standalone="yes"?>
<Relationships xmlns="http://schemas.openxmlformats.org/package/2006/relationships"><Relationship Id="rId3" Type="http://schemas.openxmlformats.org/officeDocument/2006/relationships/themeOverride" Target="../theme/themeOverride77.xml"/><Relationship Id="rId2" Type="http://schemas.microsoft.com/office/2011/relationships/chartColorStyle" Target="colors173.xml"/><Relationship Id="rId1" Type="http://schemas.microsoft.com/office/2011/relationships/chartStyle" Target="style173.xml"/><Relationship Id="rId5" Type="http://schemas.openxmlformats.org/officeDocument/2006/relationships/chartUserShapes" Target="../drawings/drawing141.xml"/><Relationship Id="rId4" Type="http://schemas.openxmlformats.org/officeDocument/2006/relationships/package" Target="../embeddings/Microsoft_Excel_Worksheet187.xlsx"/></Relationships>
</file>

<file path=ppt/charts/_rels/chart188.xml.rels><?xml version="1.0" encoding="UTF-8" standalone="yes"?>
<Relationships xmlns="http://schemas.openxmlformats.org/package/2006/relationships"><Relationship Id="rId3" Type="http://schemas.openxmlformats.org/officeDocument/2006/relationships/package" Target="../embeddings/Microsoft_Excel_Worksheet188.xlsx"/><Relationship Id="rId2" Type="http://schemas.microsoft.com/office/2011/relationships/chartColorStyle" Target="colors174.xml"/><Relationship Id="rId1" Type="http://schemas.microsoft.com/office/2011/relationships/chartStyle" Target="style174.xml"/><Relationship Id="rId4" Type="http://schemas.openxmlformats.org/officeDocument/2006/relationships/chartUserShapes" Target="../drawings/drawing142.xml"/></Relationships>
</file>

<file path=ppt/charts/_rels/chart189.xml.rels><?xml version="1.0" encoding="UTF-8" standalone="yes"?>
<Relationships xmlns="http://schemas.openxmlformats.org/package/2006/relationships"><Relationship Id="rId3" Type="http://schemas.openxmlformats.org/officeDocument/2006/relationships/package" Target="../embeddings/Microsoft_Excel_Worksheet189.xlsx"/><Relationship Id="rId2" Type="http://schemas.microsoft.com/office/2011/relationships/chartColorStyle" Target="colors175.xml"/><Relationship Id="rId1" Type="http://schemas.microsoft.com/office/2011/relationships/chartStyle" Target="style175.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7.xml"/><Relationship Id="rId4" Type="http://schemas.openxmlformats.org/officeDocument/2006/relationships/package" Target="../embeddings/Microsoft_Excel_Worksheet19.xlsx"/></Relationships>
</file>

<file path=ppt/charts/_rels/chart190.xml.rels><?xml version="1.0" encoding="UTF-8" standalone="yes"?>
<Relationships xmlns="http://schemas.openxmlformats.org/package/2006/relationships"><Relationship Id="rId3" Type="http://schemas.openxmlformats.org/officeDocument/2006/relationships/package" Target="../embeddings/Microsoft_Excel_Worksheet190.xlsx"/><Relationship Id="rId2" Type="http://schemas.microsoft.com/office/2011/relationships/chartColorStyle" Target="colors176.xml"/><Relationship Id="rId1" Type="http://schemas.microsoft.com/office/2011/relationships/chartStyle" Target="style176.xml"/><Relationship Id="rId4" Type="http://schemas.openxmlformats.org/officeDocument/2006/relationships/chartUserShapes" Target="../drawings/drawing143.xml"/></Relationships>
</file>

<file path=ppt/charts/_rels/chart191.xml.rels><?xml version="1.0" encoding="UTF-8" standalone="yes"?>
<Relationships xmlns="http://schemas.openxmlformats.org/package/2006/relationships"><Relationship Id="rId3" Type="http://schemas.openxmlformats.org/officeDocument/2006/relationships/themeOverride" Target="../theme/themeOverride78.xml"/><Relationship Id="rId2" Type="http://schemas.microsoft.com/office/2011/relationships/chartColorStyle" Target="colors177.xml"/><Relationship Id="rId1" Type="http://schemas.microsoft.com/office/2011/relationships/chartStyle" Target="style177.xml"/><Relationship Id="rId5" Type="http://schemas.openxmlformats.org/officeDocument/2006/relationships/chartUserShapes" Target="../drawings/drawing144.xml"/><Relationship Id="rId4" Type="http://schemas.openxmlformats.org/officeDocument/2006/relationships/package" Target="../embeddings/Microsoft_Excel_Worksheet191.xlsx"/></Relationships>
</file>

<file path=ppt/charts/_rels/chart192.xml.rels><?xml version="1.0" encoding="UTF-8" standalone="yes"?>
<Relationships xmlns="http://schemas.openxmlformats.org/package/2006/relationships"><Relationship Id="rId3" Type="http://schemas.openxmlformats.org/officeDocument/2006/relationships/package" Target="../embeddings/Microsoft_Excel_Worksheet192.xlsx"/><Relationship Id="rId2" Type="http://schemas.microsoft.com/office/2011/relationships/chartColorStyle" Target="colors178.xml"/><Relationship Id="rId1" Type="http://schemas.microsoft.com/office/2011/relationships/chartStyle" Target="style178.xml"/><Relationship Id="rId4" Type="http://schemas.openxmlformats.org/officeDocument/2006/relationships/chartUserShapes" Target="../drawings/drawing145.xml"/></Relationships>
</file>

<file path=ppt/charts/_rels/chart193.xml.rels><?xml version="1.0" encoding="UTF-8" standalone="yes"?>
<Relationships xmlns="http://schemas.openxmlformats.org/package/2006/relationships"><Relationship Id="rId3" Type="http://schemas.openxmlformats.org/officeDocument/2006/relationships/chartUserShapes" Target="../drawings/drawing146.xml"/><Relationship Id="rId2" Type="http://schemas.openxmlformats.org/officeDocument/2006/relationships/package" Target="../embeddings/Microsoft_Excel_Worksheet193.xlsx"/><Relationship Id="rId1" Type="http://schemas.openxmlformats.org/officeDocument/2006/relationships/themeOverride" Target="../theme/themeOverride79.xml"/></Relationships>
</file>

<file path=ppt/charts/_rels/chart194.xml.rels><?xml version="1.0" encoding="UTF-8" standalone="yes"?>
<Relationships xmlns="http://schemas.openxmlformats.org/package/2006/relationships"><Relationship Id="rId3" Type="http://schemas.openxmlformats.org/officeDocument/2006/relationships/chartUserShapes" Target="../drawings/drawing147.xml"/><Relationship Id="rId2" Type="http://schemas.openxmlformats.org/officeDocument/2006/relationships/package" Target="../embeddings/Microsoft_Excel_Worksheet194.xlsx"/><Relationship Id="rId1" Type="http://schemas.openxmlformats.org/officeDocument/2006/relationships/themeOverride" Target="../theme/themeOverride80.xml"/></Relationships>
</file>

<file path=ppt/charts/_rels/chart195.xml.rels><?xml version="1.0" encoding="UTF-8" standalone="yes"?>
<Relationships xmlns="http://schemas.openxmlformats.org/package/2006/relationships"><Relationship Id="rId3" Type="http://schemas.openxmlformats.org/officeDocument/2006/relationships/themeOverride" Target="../theme/themeOverride81.xml"/><Relationship Id="rId2" Type="http://schemas.microsoft.com/office/2011/relationships/chartColorStyle" Target="colors179.xml"/><Relationship Id="rId1" Type="http://schemas.microsoft.com/office/2011/relationships/chartStyle" Target="style179.xml"/><Relationship Id="rId5" Type="http://schemas.openxmlformats.org/officeDocument/2006/relationships/chartUserShapes" Target="../drawings/drawing148.xml"/><Relationship Id="rId4" Type="http://schemas.openxmlformats.org/officeDocument/2006/relationships/package" Target="../embeddings/Microsoft_Excel_Worksheet195.xlsx"/></Relationships>
</file>

<file path=ppt/charts/_rels/chart196.xml.rels><?xml version="1.0" encoding="UTF-8" standalone="yes"?>
<Relationships xmlns="http://schemas.openxmlformats.org/package/2006/relationships"><Relationship Id="rId3" Type="http://schemas.openxmlformats.org/officeDocument/2006/relationships/package" Target="../embeddings/Microsoft_Excel_Worksheet196.xlsx"/><Relationship Id="rId2" Type="http://schemas.microsoft.com/office/2011/relationships/chartColorStyle" Target="colors180.xml"/><Relationship Id="rId1" Type="http://schemas.microsoft.com/office/2011/relationships/chartStyle" Target="style180.xml"/><Relationship Id="rId4" Type="http://schemas.openxmlformats.org/officeDocument/2006/relationships/chartUserShapes" Target="../drawings/drawing149.xml"/></Relationships>
</file>

<file path=ppt/charts/_rels/chart197.xml.rels><?xml version="1.0" encoding="UTF-8" standalone="yes"?>
<Relationships xmlns="http://schemas.openxmlformats.org/package/2006/relationships"><Relationship Id="rId3" Type="http://schemas.openxmlformats.org/officeDocument/2006/relationships/package" Target="../embeddings/Microsoft_Excel_Worksheet197.xlsx"/><Relationship Id="rId2" Type="http://schemas.microsoft.com/office/2011/relationships/chartColorStyle" Target="colors181.xml"/><Relationship Id="rId1" Type="http://schemas.microsoft.com/office/2011/relationships/chartStyle" Target="style181.xml"/><Relationship Id="rId4" Type="http://schemas.openxmlformats.org/officeDocument/2006/relationships/chartUserShapes" Target="../drawings/drawing150.xml"/></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_Worksheet198.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_Worksheet19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18.xml"/><Relationship Id="rId4" Type="http://schemas.openxmlformats.org/officeDocument/2006/relationships/package" Target="../embeddings/Microsoft_Excel_Worksheet20.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_Worksheet200.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_Worksheet201.xlsx"/></Relationships>
</file>

<file path=ppt/charts/_rels/chart202.xml.rels><?xml version="1.0" encoding="UTF-8" standalone="yes"?>
<Relationships xmlns="http://schemas.openxmlformats.org/package/2006/relationships"><Relationship Id="rId3" Type="http://schemas.openxmlformats.org/officeDocument/2006/relationships/package" Target="../embeddings/Microsoft_Excel_Worksheet202.xlsx"/><Relationship Id="rId2" Type="http://schemas.microsoft.com/office/2011/relationships/chartColorStyle" Target="colors182.xml"/><Relationship Id="rId1" Type="http://schemas.microsoft.com/office/2011/relationships/chartStyle" Target="style182.xml"/><Relationship Id="rId4" Type="http://schemas.openxmlformats.org/officeDocument/2006/relationships/chartUserShapes" Target="../drawings/drawing151.xml"/></Relationships>
</file>

<file path=ppt/charts/_rels/chart203.xml.rels><?xml version="1.0" encoding="UTF-8" standalone="yes"?>
<Relationships xmlns="http://schemas.openxmlformats.org/package/2006/relationships"><Relationship Id="rId3" Type="http://schemas.openxmlformats.org/officeDocument/2006/relationships/package" Target="../embeddings/Microsoft_Excel_Worksheet203.xlsx"/><Relationship Id="rId2" Type="http://schemas.microsoft.com/office/2011/relationships/chartColorStyle" Target="colors183.xml"/><Relationship Id="rId1" Type="http://schemas.microsoft.com/office/2011/relationships/chartStyle" Target="style183.xml"/><Relationship Id="rId4" Type="http://schemas.openxmlformats.org/officeDocument/2006/relationships/chartUserShapes" Target="../drawings/drawing152.xml"/></Relationships>
</file>

<file path=ppt/charts/_rels/chart204.xml.rels><?xml version="1.0" encoding="UTF-8" standalone="yes"?>
<Relationships xmlns="http://schemas.openxmlformats.org/package/2006/relationships"><Relationship Id="rId3" Type="http://schemas.openxmlformats.org/officeDocument/2006/relationships/package" Target="../embeddings/Microsoft_Excel_Worksheet204.xlsx"/><Relationship Id="rId2" Type="http://schemas.microsoft.com/office/2011/relationships/chartColorStyle" Target="colors184.xml"/><Relationship Id="rId1" Type="http://schemas.microsoft.com/office/2011/relationships/chartStyle" Target="style184.xml"/><Relationship Id="rId4" Type="http://schemas.openxmlformats.org/officeDocument/2006/relationships/chartUserShapes" Target="../drawings/drawing153.xml"/></Relationships>
</file>

<file path=ppt/charts/_rels/chart205.xml.rels><?xml version="1.0" encoding="UTF-8" standalone="yes"?>
<Relationships xmlns="http://schemas.openxmlformats.org/package/2006/relationships"><Relationship Id="rId3" Type="http://schemas.openxmlformats.org/officeDocument/2006/relationships/package" Target="../embeddings/Microsoft_Excel_Worksheet205.xlsx"/><Relationship Id="rId2" Type="http://schemas.microsoft.com/office/2011/relationships/chartColorStyle" Target="colors185.xml"/><Relationship Id="rId1" Type="http://schemas.microsoft.com/office/2011/relationships/chartStyle" Target="style185.xml"/><Relationship Id="rId4" Type="http://schemas.openxmlformats.org/officeDocument/2006/relationships/chartUserShapes" Target="../drawings/drawing154.xml"/></Relationships>
</file>

<file path=ppt/charts/_rels/chart206.xml.rels><?xml version="1.0" encoding="UTF-8" standalone="yes"?>
<Relationships xmlns="http://schemas.openxmlformats.org/package/2006/relationships"><Relationship Id="rId3" Type="http://schemas.openxmlformats.org/officeDocument/2006/relationships/package" Target="../embeddings/Microsoft_Excel_Worksheet206.xlsx"/><Relationship Id="rId2" Type="http://schemas.microsoft.com/office/2011/relationships/chartColorStyle" Target="colors186.xml"/><Relationship Id="rId1" Type="http://schemas.microsoft.com/office/2011/relationships/chartStyle" Target="style186.xml"/><Relationship Id="rId4" Type="http://schemas.openxmlformats.org/officeDocument/2006/relationships/chartUserShapes" Target="../drawings/drawing155.xml"/></Relationships>
</file>

<file path=ppt/charts/_rels/chart207.xml.rels><?xml version="1.0" encoding="UTF-8" standalone="yes"?>
<Relationships xmlns="http://schemas.openxmlformats.org/package/2006/relationships"><Relationship Id="rId3" Type="http://schemas.openxmlformats.org/officeDocument/2006/relationships/themeOverride" Target="../theme/themeOverride82.xml"/><Relationship Id="rId2" Type="http://schemas.microsoft.com/office/2011/relationships/chartColorStyle" Target="colors187.xml"/><Relationship Id="rId1" Type="http://schemas.microsoft.com/office/2011/relationships/chartStyle" Target="style187.xml"/><Relationship Id="rId5" Type="http://schemas.openxmlformats.org/officeDocument/2006/relationships/chartUserShapes" Target="../drawings/drawing156.xml"/><Relationship Id="rId4" Type="http://schemas.openxmlformats.org/officeDocument/2006/relationships/package" Target="../embeddings/Microsoft_Excel_Worksheet207.xlsx"/></Relationships>
</file>

<file path=ppt/charts/_rels/chart208.xml.rels><?xml version="1.0" encoding="UTF-8" standalone="yes"?>
<Relationships xmlns="http://schemas.openxmlformats.org/package/2006/relationships"><Relationship Id="rId3" Type="http://schemas.openxmlformats.org/officeDocument/2006/relationships/themeOverride" Target="../theme/themeOverride83.xml"/><Relationship Id="rId2" Type="http://schemas.microsoft.com/office/2011/relationships/chartColorStyle" Target="colors188.xml"/><Relationship Id="rId1" Type="http://schemas.microsoft.com/office/2011/relationships/chartStyle" Target="style188.xml"/><Relationship Id="rId5" Type="http://schemas.openxmlformats.org/officeDocument/2006/relationships/chartUserShapes" Target="../drawings/drawing157.xml"/><Relationship Id="rId4" Type="http://schemas.openxmlformats.org/officeDocument/2006/relationships/package" Target="../embeddings/Microsoft_Excel_Worksheet208.xlsx"/></Relationships>
</file>

<file path=ppt/charts/_rels/chart209.xml.rels><?xml version="1.0" encoding="UTF-8" standalone="yes"?>
<Relationships xmlns="http://schemas.openxmlformats.org/package/2006/relationships"><Relationship Id="rId3" Type="http://schemas.openxmlformats.org/officeDocument/2006/relationships/themeOverride" Target="../theme/themeOverride84.xml"/><Relationship Id="rId2" Type="http://schemas.microsoft.com/office/2011/relationships/chartColorStyle" Target="colors189.xml"/><Relationship Id="rId1" Type="http://schemas.microsoft.com/office/2011/relationships/chartStyle" Target="style189.xml"/><Relationship Id="rId5" Type="http://schemas.openxmlformats.org/officeDocument/2006/relationships/chartUserShapes" Target="../drawings/drawing158.xml"/><Relationship Id="rId4" Type="http://schemas.openxmlformats.org/officeDocument/2006/relationships/package" Target="../embeddings/Microsoft_Excel_Worksheet20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10.xml.rels><?xml version="1.0" encoding="UTF-8" standalone="yes"?>
<Relationships xmlns="http://schemas.openxmlformats.org/package/2006/relationships"><Relationship Id="rId3" Type="http://schemas.openxmlformats.org/officeDocument/2006/relationships/themeOverride" Target="../theme/themeOverride85.xml"/><Relationship Id="rId2" Type="http://schemas.microsoft.com/office/2011/relationships/chartColorStyle" Target="colors190.xml"/><Relationship Id="rId1" Type="http://schemas.microsoft.com/office/2011/relationships/chartStyle" Target="style190.xml"/><Relationship Id="rId5" Type="http://schemas.openxmlformats.org/officeDocument/2006/relationships/chartUserShapes" Target="../drawings/drawing159.xml"/><Relationship Id="rId4" Type="http://schemas.openxmlformats.org/officeDocument/2006/relationships/package" Target="../embeddings/Microsoft_Excel_Worksheet210.xlsx"/></Relationships>
</file>

<file path=ppt/charts/_rels/chart211.xml.rels><?xml version="1.0" encoding="UTF-8" standalone="yes"?>
<Relationships xmlns="http://schemas.openxmlformats.org/package/2006/relationships"><Relationship Id="rId3" Type="http://schemas.openxmlformats.org/officeDocument/2006/relationships/themeOverride" Target="../theme/themeOverride86.xml"/><Relationship Id="rId2" Type="http://schemas.microsoft.com/office/2011/relationships/chartColorStyle" Target="colors191.xml"/><Relationship Id="rId1" Type="http://schemas.microsoft.com/office/2011/relationships/chartStyle" Target="style191.xml"/><Relationship Id="rId5" Type="http://schemas.openxmlformats.org/officeDocument/2006/relationships/chartUserShapes" Target="../drawings/drawing160.xml"/><Relationship Id="rId4" Type="http://schemas.openxmlformats.org/officeDocument/2006/relationships/package" Target="../embeddings/Microsoft_Excel_Worksheet211.xlsx"/></Relationships>
</file>

<file path=ppt/charts/_rels/chart212.xml.rels><?xml version="1.0" encoding="UTF-8" standalone="yes"?>
<Relationships xmlns="http://schemas.openxmlformats.org/package/2006/relationships"><Relationship Id="rId3" Type="http://schemas.openxmlformats.org/officeDocument/2006/relationships/themeOverride" Target="../theme/themeOverride87.xml"/><Relationship Id="rId2" Type="http://schemas.microsoft.com/office/2011/relationships/chartColorStyle" Target="colors192.xml"/><Relationship Id="rId1" Type="http://schemas.microsoft.com/office/2011/relationships/chartStyle" Target="style192.xml"/><Relationship Id="rId5" Type="http://schemas.openxmlformats.org/officeDocument/2006/relationships/chartUserShapes" Target="../drawings/drawing161.xml"/><Relationship Id="rId4" Type="http://schemas.openxmlformats.org/officeDocument/2006/relationships/package" Target="../embeddings/Microsoft_Excel_Worksheet212.xlsx"/></Relationships>
</file>

<file path=ppt/charts/_rels/chart213.xml.rels><?xml version="1.0" encoding="UTF-8" standalone="yes"?>
<Relationships xmlns="http://schemas.openxmlformats.org/package/2006/relationships"><Relationship Id="rId3" Type="http://schemas.openxmlformats.org/officeDocument/2006/relationships/themeOverride" Target="../theme/themeOverride88.xml"/><Relationship Id="rId2" Type="http://schemas.microsoft.com/office/2011/relationships/chartColorStyle" Target="colors193.xml"/><Relationship Id="rId1" Type="http://schemas.microsoft.com/office/2011/relationships/chartStyle" Target="style193.xml"/><Relationship Id="rId5" Type="http://schemas.openxmlformats.org/officeDocument/2006/relationships/chartUserShapes" Target="../drawings/drawing162.xml"/><Relationship Id="rId4" Type="http://schemas.openxmlformats.org/officeDocument/2006/relationships/package" Target="../embeddings/Microsoft_Excel_Worksheet213.xlsx"/></Relationships>
</file>

<file path=ppt/charts/_rels/chart214.xml.rels><?xml version="1.0" encoding="UTF-8" standalone="yes"?>
<Relationships xmlns="http://schemas.openxmlformats.org/package/2006/relationships"><Relationship Id="rId3" Type="http://schemas.openxmlformats.org/officeDocument/2006/relationships/themeOverride" Target="../theme/themeOverride89.xml"/><Relationship Id="rId2" Type="http://schemas.microsoft.com/office/2011/relationships/chartColorStyle" Target="colors194.xml"/><Relationship Id="rId1" Type="http://schemas.microsoft.com/office/2011/relationships/chartStyle" Target="style194.xml"/><Relationship Id="rId5" Type="http://schemas.openxmlformats.org/officeDocument/2006/relationships/chartUserShapes" Target="../drawings/drawing163.xml"/><Relationship Id="rId4" Type="http://schemas.openxmlformats.org/officeDocument/2006/relationships/package" Target="../embeddings/Microsoft_Excel_Worksheet214.xlsx"/></Relationships>
</file>

<file path=ppt/charts/_rels/chart215.xml.rels><?xml version="1.0" encoding="UTF-8" standalone="yes"?>
<Relationships xmlns="http://schemas.openxmlformats.org/package/2006/relationships"><Relationship Id="rId3" Type="http://schemas.openxmlformats.org/officeDocument/2006/relationships/themeOverride" Target="../theme/themeOverride90.xml"/><Relationship Id="rId2" Type="http://schemas.microsoft.com/office/2011/relationships/chartColorStyle" Target="colors195.xml"/><Relationship Id="rId1" Type="http://schemas.microsoft.com/office/2011/relationships/chartStyle" Target="style195.xml"/><Relationship Id="rId5" Type="http://schemas.openxmlformats.org/officeDocument/2006/relationships/chartUserShapes" Target="../drawings/drawing164.xml"/><Relationship Id="rId4" Type="http://schemas.openxmlformats.org/officeDocument/2006/relationships/package" Target="../embeddings/Microsoft_Excel_Worksheet215.xlsx"/></Relationships>
</file>

<file path=ppt/charts/_rels/chart216.xml.rels><?xml version="1.0" encoding="UTF-8" standalone="yes"?>
<Relationships xmlns="http://schemas.openxmlformats.org/package/2006/relationships"><Relationship Id="rId3" Type="http://schemas.openxmlformats.org/officeDocument/2006/relationships/themeOverride" Target="../theme/themeOverride91.xml"/><Relationship Id="rId2" Type="http://schemas.microsoft.com/office/2011/relationships/chartColorStyle" Target="colors196.xml"/><Relationship Id="rId1" Type="http://schemas.microsoft.com/office/2011/relationships/chartStyle" Target="style196.xml"/><Relationship Id="rId5" Type="http://schemas.openxmlformats.org/officeDocument/2006/relationships/chartUserShapes" Target="../drawings/drawing165.xml"/><Relationship Id="rId4" Type="http://schemas.openxmlformats.org/officeDocument/2006/relationships/package" Target="../embeddings/Microsoft_Excel_Worksheet216.xlsx"/></Relationships>
</file>

<file path=ppt/charts/_rels/chart217.xml.rels><?xml version="1.0" encoding="UTF-8" standalone="yes"?>
<Relationships xmlns="http://schemas.openxmlformats.org/package/2006/relationships"><Relationship Id="rId3" Type="http://schemas.openxmlformats.org/officeDocument/2006/relationships/themeOverride" Target="../theme/themeOverride92.xml"/><Relationship Id="rId2" Type="http://schemas.microsoft.com/office/2011/relationships/chartColorStyle" Target="colors197.xml"/><Relationship Id="rId1" Type="http://schemas.microsoft.com/office/2011/relationships/chartStyle" Target="style197.xml"/><Relationship Id="rId5" Type="http://schemas.openxmlformats.org/officeDocument/2006/relationships/chartUserShapes" Target="../drawings/drawing166.xml"/><Relationship Id="rId4" Type="http://schemas.openxmlformats.org/officeDocument/2006/relationships/package" Target="../embeddings/Microsoft_Excel_Worksheet217.xlsx"/></Relationships>
</file>

<file path=ppt/charts/_rels/chart218.xml.rels><?xml version="1.0" encoding="UTF-8" standalone="yes"?>
<Relationships xmlns="http://schemas.openxmlformats.org/package/2006/relationships"><Relationship Id="rId3" Type="http://schemas.openxmlformats.org/officeDocument/2006/relationships/themeOverride" Target="../theme/themeOverride93.xml"/><Relationship Id="rId2" Type="http://schemas.microsoft.com/office/2011/relationships/chartColorStyle" Target="colors198.xml"/><Relationship Id="rId1" Type="http://schemas.microsoft.com/office/2011/relationships/chartStyle" Target="style198.xml"/><Relationship Id="rId5" Type="http://schemas.openxmlformats.org/officeDocument/2006/relationships/chartUserShapes" Target="../drawings/drawing167.xml"/><Relationship Id="rId4" Type="http://schemas.openxmlformats.org/officeDocument/2006/relationships/package" Target="../embeddings/Microsoft_Excel_Worksheet218.xlsx"/></Relationships>
</file>

<file path=ppt/charts/_rels/chart219.xml.rels><?xml version="1.0" encoding="UTF-8" standalone="yes"?>
<Relationships xmlns="http://schemas.openxmlformats.org/package/2006/relationships"><Relationship Id="rId3" Type="http://schemas.openxmlformats.org/officeDocument/2006/relationships/themeOverride" Target="../theme/themeOverride94.xml"/><Relationship Id="rId2" Type="http://schemas.microsoft.com/office/2011/relationships/chartColorStyle" Target="colors199.xml"/><Relationship Id="rId1" Type="http://schemas.microsoft.com/office/2011/relationships/chartStyle" Target="style199.xml"/><Relationship Id="rId5" Type="http://schemas.openxmlformats.org/officeDocument/2006/relationships/chartUserShapes" Target="../drawings/drawing168.xml"/><Relationship Id="rId4" Type="http://schemas.openxmlformats.org/officeDocument/2006/relationships/package" Target="../embeddings/Microsoft_Excel_Worksheet219.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20.xml.rels><?xml version="1.0" encoding="UTF-8" standalone="yes"?>
<Relationships xmlns="http://schemas.openxmlformats.org/package/2006/relationships"><Relationship Id="rId3" Type="http://schemas.openxmlformats.org/officeDocument/2006/relationships/themeOverride" Target="../theme/themeOverride95.xml"/><Relationship Id="rId2" Type="http://schemas.microsoft.com/office/2011/relationships/chartColorStyle" Target="colors200.xml"/><Relationship Id="rId1" Type="http://schemas.microsoft.com/office/2011/relationships/chartStyle" Target="style200.xml"/><Relationship Id="rId5" Type="http://schemas.openxmlformats.org/officeDocument/2006/relationships/chartUserShapes" Target="../drawings/drawing169.xml"/><Relationship Id="rId4" Type="http://schemas.openxmlformats.org/officeDocument/2006/relationships/package" Target="../embeddings/Microsoft_Excel_Worksheet220.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6.xml"/><Relationship Id="rId1" Type="http://schemas.microsoft.com/office/2011/relationships/chartStyle" Target="style26.xml"/><Relationship Id="rId5" Type="http://schemas.openxmlformats.org/officeDocument/2006/relationships/chartUserShapes" Target="../drawings/drawing19.xml"/><Relationship Id="rId4"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7.xml"/><Relationship Id="rId1" Type="http://schemas.microsoft.com/office/2011/relationships/chartStyle" Target="style27.xml"/><Relationship Id="rId5" Type="http://schemas.openxmlformats.org/officeDocument/2006/relationships/chartUserShapes" Target="../drawings/drawing20.xml"/><Relationship Id="rId4"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8.xml"/><Relationship Id="rId1" Type="http://schemas.microsoft.com/office/2011/relationships/chartStyle" Target="style28.xml"/><Relationship Id="rId5" Type="http://schemas.openxmlformats.org/officeDocument/2006/relationships/chartUserShapes" Target="../drawings/drawing21.xml"/><Relationship Id="rId4"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9.xml"/><Relationship Id="rId1" Type="http://schemas.microsoft.com/office/2011/relationships/chartStyle" Target="style29.xml"/><Relationship Id="rId5" Type="http://schemas.openxmlformats.org/officeDocument/2006/relationships/chartUserShapes" Target="../drawings/drawing22.xml"/><Relationship Id="rId4"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0.xml"/><Relationship Id="rId1" Type="http://schemas.microsoft.com/office/2011/relationships/chartStyle" Target="style30.xml"/><Relationship Id="rId5" Type="http://schemas.openxmlformats.org/officeDocument/2006/relationships/chartUserShapes" Target="../drawings/drawing23.xml"/><Relationship Id="rId4"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1.xml"/><Relationship Id="rId1" Type="http://schemas.microsoft.com/office/2011/relationships/chartStyle" Target="style31.xml"/><Relationship Id="rId5" Type="http://schemas.openxmlformats.org/officeDocument/2006/relationships/chartUserShapes" Target="../drawings/drawing24.xml"/><Relationship Id="rId4"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2.xml"/><Relationship Id="rId1" Type="http://schemas.microsoft.com/office/2011/relationships/chartStyle" Target="style32.xml"/><Relationship Id="rId5" Type="http://schemas.openxmlformats.org/officeDocument/2006/relationships/chartUserShapes" Target="../drawings/drawing25.xml"/><Relationship Id="rId4"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3.xml"/><Relationship Id="rId1" Type="http://schemas.microsoft.com/office/2011/relationships/chartStyle" Target="style33.xml"/><Relationship Id="rId5" Type="http://schemas.openxmlformats.org/officeDocument/2006/relationships/chartUserShapes" Target="../drawings/drawing26.xml"/><Relationship Id="rId4"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4.xml"/><Relationship Id="rId1" Type="http://schemas.microsoft.com/office/2011/relationships/chartStyle" Target="style34.xml"/><Relationship Id="rId5" Type="http://schemas.openxmlformats.org/officeDocument/2006/relationships/chartUserShapes" Target="../drawings/drawing27.xml"/><Relationship Id="rId4"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5.xml"/><Relationship Id="rId1" Type="http://schemas.microsoft.com/office/2011/relationships/chartStyle" Target="style35.xml"/><Relationship Id="rId5" Type="http://schemas.openxmlformats.org/officeDocument/2006/relationships/chartUserShapes" Target="../drawings/drawing28.xml"/><Relationship Id="rId4"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6.xml"/><Relationship Id="rId1" Type="http://schemas.microsoft.com/office/2011/relationships/chartStyle" Target="style36.xml"/><Relationship Id="rId5" Type="http://schemas.openxmlformats.org/officeDocument/2006/relationships/chartUserShapes" Target="../drawings/drawing29.xml"/><Relationship Id="rId4"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7.xml"/><Relationship Id="rId1" Type="http://schemas.microsoft.com/office/2011/relationships/chartStyle" Target="style37.xml"/><Relationship Id="rId5" Type="http://schemas.openxmlformats.org/officeDocument/2006/relationships/chartUserShapes" Target="../drawings/drawing30.xml"/><Relationship Id="rId4"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8.xml"/><Relationship Id="rId1" Type="http://schemas.microsoft.com/office/2011/relationships/chartStyle" Target="style38.xml"/><Relationship Id="rId5" Type="http://schemas.openxmlformats.org/officeDocument/2006/relationships/chartUserShapes" Target="../drawings/drawing31.xml"/><Relationship Id="rId4"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2.xml"/><Relationship Id="rId1" Type="http://schemas.microsoft.com/office/2011/relationships/chartStyle" Target="style42.xml"/><Relationship Id="rId5" Type="http://schemas.openxmlformats.org/officeDocument/2006/relationships/chartUserShapes" Target="../drawings/drawing32.xml"/><Relationship Id="rId4"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3.xml"/><Relationship Id="rId1" Type="http://schemas.microsoft.com/office/2011/relationships/chartStyle" Target="style43.xml"/><Relationship Id="rId5" Type="http://schemas.openxmlformats.org/officeDocument/2006/relationships/chartUserShapes" Target="../drawings/drawing33.xml"/><Relationship Id="rId4"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4.xml"/><Relationship Id="rId1" Type="http://schemas.microsoft.com/office/2011/relationships/chartStyle" Target="style44.xml"/><Relationship Id="rId5" Type="http://schemas.openxmlformats.org/officeDocument/2006/relationships/chartUserShapes" Target="../drawings/drawing34.xml"/><Relationship Id="rId4"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5.xml"/><Relationship Id="rId1" Type="http://schemas.microsoft.com/office/2011/relationships/chartStyle" Target="style45.xml"/><Relationship Id="rId5" Type="http://schemas.openxmlformats.org/officeDocument/2006/relationships/chartUserShapes" Target="../drawings/drawing35.xml"/><Relationship Id="rId4"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6.xml"/><Relationship Id="rId1" Type="http://schemas.microsoft.com/office/2011/relationships/chartStyle" Target="style46.xml"/><Relationship Id="rId5" Type="http://schemas.openxmlformats.org/officeDocument/2006/relationships/chartUserShapes" Target="../drawings/drawing36.xml"/><Relationship Id="rId4"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7.xml"/><Relationship Id="rId1" Type="http://schemas.microsoft.com/office/2011/relationships/chartStyle" Target="style47.xml"/><Relationship Id="rId5" Type="http://schemas.openxmlformats.org/officeDocument/2006/relationships/chartUserShapes" Target="../drawings/drawing37.xml"/><Relationship Id="rId4"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8.xml"/><Relationship Id="rId1" Type="http://schemas.microsoft.com/office/2011/relationships/chartStyle" Target="style48.xml"/><Relationship Id="rId5" Type="http://schemas.openxmlformats.org/officeDocument/2006/relationships/chartUserShapes" Target="../drawings/drawing38.xml"/><Relationship Id="rId4"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9.xml"/><Relationship Id="rId1" Type="http://schemas.microsoft.com/office/2011/relationships/chartStyle" Target="style49.xml"/><Relationship Id="rId5" Type="http://schemas.openxmlformats.org/officeDocument/2006/relationships/chartUserShapes" Target="../drawings/drawing39.xml"/><Relationship Id="rId4"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40.xml"/><Relationship Id="rId2" Type="http://schemas.openxmlformats.org/officeDocument/2006/relationships/package" Target="../embeddings/Microsoft_Excel_Worksheet50.xlsx"/><Relationship Id="rId1" Type="http://schemas.openxmlformats.org/officeDocument/2006/relationships/themeOverride" Target="../theme/themeOverride4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42.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0.xml"/><Relationship Id="rId1" Type="http://schemas.microsoft.com/office/2011/relationships/chartStyle" Target="style50.xml"/><Relationship Id="rId5" Type="http://schemas.openxmlformats.org/officeDocument/2006/relationships/chartUserShapes" Target="../drawings/drawing41.xml"/><Relationship Id="rId4"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1.xml"/><Relationship Id="rId1" Type="http://schemas.microsoft.com/office/2011/relationships/chartStyle" Target="style51.xml"/><Relationship Id="rId5" Type="http://schemas.openxmlformats.org/officeDocument/2006/relationships/chartUserShapes" Target="../drawings/drawing42.xml"/><Relationship Id="rId4"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52.xml"/><Relationship Id="rId1" Type="http://schemas.microsoft.com/office/2011/relationships/chartStyle" Target="style52.xml"/><Relationship Id="rId5" Type="http://schemas.openxmlformats.org/officeDocument/2006/relationships/chartUserShapes" Target="../drawings/drawing43.xml"/><Relationship Id="rId4"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chartUserShapes" Target="../drawings/drawing44.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4.xml"/><Relationship Id="rId1" Type="http://schemas.microsoft.com/office/2011/relationships/chartStyle" Target="style54.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5.xml"/><Relationship Id="rId1" Type="http://schemas.microsoft.com/office/2011/relationships/chartStyle" Target="style55.xm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56.xml"/><Relationship Id="rId1" Type="http://schemas.microsoft.com/office/2011/relationships/chartStyle" Target="style56.xml"/><Relationship Id="rId5" Type="http://schemas.openxmlformats.org/officeDocument/2006/relationships/chartUserShapes" Target="../drawings/drawing45.xml"/><Relationship Id="rId4"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7.xml"/><Relationship Id="rId1" Type="http://schemas.microsoft.com/office/2011/relationships/chartStyle" Target="style57.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8.xml"/><Relationship Id="rId1" Type="http://schemas.microsoft.com/office/2011/relationships/chartStyle" Target="style58.xml"/><Relationship Id="rId5" Type="http://schemas.openxmlformats.org/officeDocument/2006/relationships/chartUserShapes" Target="../drawings/drawing46.xml"/><Relationship Id="rId4"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59.xml"/><Relationship Id="rId1" Type="http://schemas.microsoft.com/office/2011/relationships/chartStyle" Target="style59.xml"/><Relationship Id="rId5" Type="http://schemas.openxmlformats.org/officeDocument/2006/relationships/chartUserShapes" Target="../drawings/drawing47.xml"/><Relationship Id="rId4"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60.xml"/><Relationship Id="rId1" Type="http://schemas.microsoft.com/office/2011/relationships/chartStyle" Target="style60.xml"/><Relationship Id="rId5" Type="http://schemas.openxmlformats.org/officeDocument/2006/relationships/chartUserShapes" Target="../drawings/drawing48.xml"/><Relationship Id="rId4"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1.xml"/><Relationship Id="rId1" Type="http://schemas.microsoft.com/office/2011/relationships/chartStyle" Target="style61.xml"/></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62.xml"/><Relationship Id="rId1" Type="http://schemas.microsoft.com/office/2011/relationships/chartStyle" Target="style62.xml"/><Relationship Id="rId5" Type="http://schemas.openxmlformats.org/officeDocument/2006/relationships/chartUserShapes" Target="../drawings/drawing49.xml"/><Relationship Id="rId4"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63.xml"/><Relationship Id="rId1" Type="http://schemas.microsoft.com/office/2011/relationships/chartStyle" Target="style63.xml"/><Relationship Id="rId5" Type="http://schemas.openxmlformats.org/officeDocument/2006/relationships/chartUserShapes" Target="../drawings/drawing50.xml"/><Relationship Id="rId4"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64.xml"/><Relationship Id="rId1" Type="http://schemas.microsoft.com/office/2011/relationships/chartStyle" Target="style64.xml"/><Relationship Id="rId5" Type="http://schemas.openxmlformats.org/officeDocument/2006/relationships/chartUserShapes" Target="../drawings/drawing51.xml"/><Relationship Id="rId4"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65.xml"/><Relationship Id="rId1" Type="http://schemas.microsoft.com/office/2011/relationships/chartStyle" Target="style65.xml"/><Relationship Id="rId5" Type="http://schemas.openxmlformats.org/officeDocument/2006/relationships/chartUserShapes" Target="../drawings/drawing52.xml"/><Relationship Id="rId4"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66.xml"/><Relationship Id="rId1" Type="http://schemas.microsoft.com/office/2011/relationships/chartStyle" Target="style66.xml"/><Relationship Id="rId5" Type="http://schemas.openxmlformats.org/officeDocument/2006/relationships/chartUserShapes" Target="../drawings/drawing53.xml"/><Relationship Id="rId4"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67.xml"/><Relationship Id="rId1" Type="http://schemas.microsoft.com/office/2011/relationships/chartStyle" Target="style67.xml"/><Relationship Id="rId5" Type="http://schemas.openxmlformats.org/officeDocument/2006/relationships/chartUserShapes" Target="../drawings/drawing54.xml"/><Relationship Id="rId4"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6.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8.xml"/><Relationship Id="rId1" Type="http://schemas.microsoft.com/office/2011/relationships/chartStyle" Target="style68.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9.xml"/><Relationship Id="rId1" Type="http://schemas.microsoft.com/office/2011/relationships/chartStyle" Target="style69.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0.xml"/><Relationship Id="rId1" Type="http://schemas.microsoft.com/office/2011/relationships/chartStyle" Target="style70.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1.xml"/><Relationship Id="rId1" Type="http://schemas.microsoft.com/office/2011/relationships/chartStyle" Target="style71.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2.xml"/><Relationship Id="rId1" Type="http://schemas.microsoft.com/office/2011/relationships/chartStyle" Target="style72.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3.xml"/><Relationship Id="rId1" Type="http://schemas.microsoft.com/office/2011/relationships/chartStyle" Target="style73.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chartUserShapes" Target="../drawings/drawing55.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5.xml"/><Relationship Id="rId1" Type="http://schemas.microsoft.com/office/2011/relationships/chartStyle" Target="style75.xm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77.xml"/><Relationship Id="rId1" Type="http://schemas.microsoft.com/office/2011/relationships/chartStyle" Target="style77.xml"/><Relationship Id="rId5" Type="http://schemas.openxmlformats.org/officeDocument/2006/relationships/chartUserShapes" Target="../drawings/drawing56.xml"/><Relationship Id="rId4"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7.xml"/><Relationship Id="rId4"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78.xml"/><Relationship Id="rId1" Type="http://schemas.microsoft.com/office/2011/relationships/chartStyle" Target="style78.xml"/><Relationship Id="rId5" Type="http://schemas.openxmlformats.org/officeDocument/2006/relationships/chartUserShapes" Target="../drawings/drawing57.xml"/><Relationship Id="rId4"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chartUserShapes" Target="../drawings/drawing58.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chartUserShapes" Target="../drawings/drawing59.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chartUserShapes" Target="../drawings/drawing60.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chartUserShapes" Target="../drawings/drawing61.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3.xml"/><Relationship Id="rId1" Type="http://schemas.microsoft.com/office/2011/relationships/chartStyle" Target="style83.xml"/><Relationship Id="rId4" Type="http://schemas.openxmlformats.org/officeDocument/2006/relationships/chartUserShapes" Target="../drawings/drawing62.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chartUserShapes" Target="../drawings/drawing63.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chartUserShapes" Target="../drawings/drawing64.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chartUserShapes" Target="../drawings/drawing65.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87.xml"/><Relationship Id="rId1" Type="http://schemas.microsoft.com/office/2011/relationships/chartStyle" Target="style87.xml"/><Relationship Id="rId4" Type="http://schemas.openxmlformats.org/officeDocument/2006/relationships/chartUserShapes" Target="../drawings/drawing6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8.xml"/><Relationship Id="rId4"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chartUserShapes" Target="../drawings/drawing67.xml"/></Relationships>
</file>

<file path=ppt/charts/_rels/chart91.xml.rels><?xml version="1.0" encoding="UTF-8" standalone="yes"?>
<Relationships xmlns="http://schemas.openxmlformats.org/package/2006/relationships"><Relationship Id="rId2" Type="http://schemas.openxmlformats.org/officeDocument/2006/relationships/chartUserShapes" Target="../drawings/drawing68.xml"/><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chartUserShapes" Target="../drawings/drawing6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90.xml"/><Relationship Id="rId1" Type="http://schemas.microsoft.com/office/2011/relationships/chartStyle" Target="style90.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91.xml"/><Relationship Id="rId1" Type="http://schemas.microsoft.com/office/2011/relationships/chartStyle" Target="style9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92.xml"/><Relationship Id="rId1" Type="http://schemas.microsoft.com/office/2011/relationships/chartStyle" Target="style9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chartUserShapes" Target="../drawings/drawing70.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94.xml"/><Relationship Id="rId1" Type="http://schemas.microsoft.com/office/2011/relationships/chartStyle" Target="style94.xml"/><Relationship Id="rId4" Type="http://schemas.openxmlformats.org/officeDocument/2006/relationships/chartUserShapes" Target="../drawings/drawing71.xml"/></Relationships>
</file>

<file path=ppt/charts/_rels/chart98.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95.xml"/><Relationship Id="rId1" Type="http://schemas.microsoft.com/office/2011/relationships/chartStyle" Target="style95.xml"/><Relationship Id="rId5" Type="http://schemas.openxmlformats.org/officeDocument/2006/relationships/chartUserShapes" Target="../drawings/drawing72.xml"/><Relationship Id="rId4"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chartUserShapes" Target="../drawings/drawing7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5340958507597968"/>
          <c:h val="0.8365830829200317"/>
        </c:manualLayout>
      </c:layout>
      <c:lineChart>
        <c:grouping val="standard"/>
        <c:varyColors val="0"/>
        <c:ser>
          <c:idx val="5"/>
          <c:order val="0"/>
          <c:tx>
            <c:strRef>
              <c:f>Sheet1!$B$1</c:f>
              <c:strCache>
                <c:ptCount val="1"/>
                <c:pt idx="0">
                  <c:v>crude oil and lease condensate</c:v>
                </c:pt>
              </c:strCache>
            </c:strRef>
          </c:tx>
          <c:spPr>
            <a:ln w="22225" cap="rnd">
              <a:solidFill>
                <a:srgbClr val="675005"/>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15.571185278599993</c:v>
                </c:pt>
                <c:pt idx="1">
                  <c:v>15.700826327599987</c:v>
                </c:pt>
                <c:pt idx="2">
                  <c:v>15.222863372799996</c:v>
                </c:pt>
                <c:pt idx="3">
                  <c:v>14.49438966</c:v>
                </c:pt>
                <c:pt idx="4">
                  <c:v>14.102563061999998</c:v>
                </c:pt>
                <c:pt idx="5">
                  <c:v>13.886754399999992</c:v>
                </c:pt>
                <c:pt idx="6">
                  <c:v>13.722898599999995</c:v>
                </c:pt>
                <c:pt idx="7">
                  <c:v>13.658019800000005</c:v>
                </c:pt>
                <c:pt idx="8">
                  <c:v>13.235130200000002</c:v>
                </c:pt>
                <c:pt idx="9">
                  <c:v>12.451045600000009</c:v>
                </c:pt>
                <c:pt idx="10">
                  <c:v>12.358100599999995</c:v>
                </c:pt>
                <c:pt idx="11">
                  <c:v>12.281565986599993</c:v>
                </c:pt>
                <c:pt idx="12">
                  <c:v>12.160212737400007</c:v>
                </c:pt>
                <c:pt idx="13">
                  <c:v>11.959568436400001</c:v>
                </c:pt>
                <c:pt idx="14">
                  <c:v>11.550086104799993</c:v>
                </c:pt>
                <c:pt idx="15">
                  <c:v>10.974152101999989</c:v>
                </c:pt>
                <c:pt idx="16">
                  <c:v>10.766774522999997</c:v>
                </c:pt>
                <c:pt idx="17">
                  <c:v>10.741446584200007</c:v>
                </c:pt>
                <c:pt idx="18">
                  <c:v>10.613302022199996</c:v>
                </c:pt>
                <c:pt idx="19">
                  <c:v>11.340125559599993</c:v>
                </c:pt>
                <c:pt idx="20">
                  <c:v>11.6104716448</c:v>
                </c:pt>
                <c:pt idx="21">
                  <c:v>12.012295314200001</c:v>
                </c:pt>
                <c:pt idx="22">
                  <c:v>13.847275319599992</c:v>
                </c:pt>
                <c:pt idx="23">
                  <c:v>15.8723270148</c:v>
                </c:pt>
                <c:pt idx="24">
                  <c:v>18.612817642000014</c:v>
                </c:pt>
                <c:pt idx="25">
                  <c:v>19.700738224931012</c:v>
                </c:pt>
                <c:pt idx="26">
                  <c:v>18.522435187304009</c:v>
                </c:pt>
                <c:pt idx="27">
                  <c:v>19.545513018175992</c:v>
                </c:pt>
                <c:pt idx="28">
                  <c:v>22.785701579064011</c:v>
                </c:pt>
                <c:pt idx="29">
                  <c:v>25.55925311878395</c:v>
                </c:pt>
                <c:pt idx="30">
                  <c:v>23.501342708612924</c:v>
                </c:pt>
                <c:pt idx="31">
                  <c:v>23.173482999999997</c:v>
                </c:pt>
                <c:pt idx="32">
                  <c:v>24.718959999999999</c:v>
                </c:pt>
                <c:pt idx="33">
                  <c:v>25.497367999999998</c:v>
                </c:pt>
                <c:pt idx="34">
                  <c:v>26.154591</c:v>
                </c:pt>
                <c:pt idx="35">
                  <c:v>27.055797999999999</c:v>
                </c:pt>
                <c:pt idx="36">
                  <c:v>27.446814</c:v>
                </c:pt>
                <c:pt idx="37">
                  <c:v>27.357749999999999</c:v>
                </c:pt>
                <c:pt idx="38">
                  <c:v>27.782630999999999</c:v>
                </c:pt>
                <c:pt idx="39">
                  <c:v>27.704027000000004</c:v>
                </c:pt>
                <c:pt idx="40">
                  <c:v>27.575459999999996</c:v>
                </c:pt>
                <c:pt idx="41">
                  <c:v>27.345032</c:v>
                </c:pt>
                <c:pt idx="42">
                  <c:v>27.073671000000001</c:v>
                </c:pt>
                <c:pt idx="43">
                  <c:v>27.201284000000001</c:v>
                </c:pt>
                <c:pt idx="44">
                  <c:v>26.862384999999996</c:v>
                </c:pt>
                <c:pt idx="45">
                  <c:v>26.600777000000001</c:v>
                </c:pt>
                <c:pt idx="46">
                  <c:v>26.372246000000001</c:v>
                </c:pt>
                <c:pt idx="47">
                  <c:v>26.081237999999999</c:v>
                </c:pt>
                <c:pt idx="48">
                  <c:v>25.955031999999999</c:v>
                </c:pt>
                <c:pt idx="49">
                  <c:v>25.959454000000001</c:v>
                </c:pt>
                <c:pt idx="50">
                  <c:v>26.192076</c:v>
                </c:pt>
                <c:pt idx="51">
                  <c:v>26.230938000000002</c:v>
                </c:pt>
                <c:pt idx="52">
                  <c:v>26.295433000000003</c:v>
                </c:pt>
                <c:pt idx="53">
                  <c:v>26.138387999999999</c:v>
                </c:pt>
                <c:pt idx="54">
                  <c:v>26.198795</c:v>
                </c:pt>
                <c:pt idx="55">
                  <c:v>26.342886</c:v>
                </c:pt>
                <c:pt idx="56">
                  <c:v>26.481572999999997</c:v>
                </c:pt>
                <c:pt idx="57">
                  <c:v>26.292309000000003</c:v>
                </c:pt>
                <c:pt idx="58">
                  <c:v>26.207750000000001</c:v>
                </c:pt>
                <c:pt idx="59">
                  <c:v>26.556782000000002</c:v>
                </c:pt>
                <c:pt idx="60">
                  <c:v>26.863942999999999</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dry natural gas</c:v>
                </c:pt>
              </c:strCache>
            </c:strRef>
          </c:tx>
          <c:spPr>
            <a:ln w="22225" cap="rnd">
              <a:solidFill>
                <a:srgbClr val="2EA9DE"/>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18.326154545999998</c:v>
                </c:pt>
                <c:pt idx="1">
                  <c:v>18.228736464790003</c:v>
                </c:pt>
                <c:pt idx="2">
                  <c:v>18.37510020433</c:v>
                </c:pt>
                <c:pt idx="3">
                  <c:v>18.584037028712999</c:v>
                </c:pt>
                <c:pt idx="4">
                  <c:v>19.348013257960002</c:v>
                </c:pt>
                <c:pt idx="5">
                  <c:v>19.082244944357999</c:v>
                </c:pt>
                <c:pt idx="6">
                  <c:v>19.344268184508003</c:v>
                </c:pt>
                <c:pt idx="7">
                  <c:v>19.393850734380006</c:v>
                </c:pt>
                <c:pt idx="8">
                  <c:v>19.613294781958999</c:v>
                </c:pt>
                <c:pt idx="9">
                  <c:v>19.340702641935998</c:v>
                </c:pt>
                <c:pt idx="10">
                  <c:v>19.66152939545</c:v>
                </c:pt>
                <c:pt idx="11">
                  <c:v>20.165567253624001</c:v>
                </c:pt>
                <c:pt idx="12">
                  <c:v>19.38205516288</c:v>
                </c:pt>
                <c:pt idx="13">
                  <c:v>19.633303711048001</c:v>
                </c:pt>
                <c:pt idx="14">
                  <c:v>19.074253700196</c:v>
                </c:pt>
                <c:pt idx="15">
                  <c:v>18.556014509616002</c:v>
                </c:pt>
                <c:pt idx="16">
                  <c:v>19.02170569842</c:v>
                </c:pt>
                <c:pt idx="17">
                  <c:v>19.786208502762001</c:v>
                </c:pt>
                <c:pt idx="18">
                  <c:v>20.702883893522998</c:v>
                </c:pt>
                <c:pt idx="19">
                  <c:v>21.139450375625</c:v>
                </c:pt>
                <c:pt idx="20">
                  <c:v>21.805763474814</c:v>
                </c:pt>
                <c:pt idx="21">
                  <c:v>23.405719930222002</c:v>
                </c:pt>
                <c:pt idx="22">
                  <c:v>24.610064625664002</c:v>
                </c:pt>
                <c:pt idx="23">
                  <c:v>24.859072419857007</c:v>
                </c:pt>
                <c:pt idx="24">
                  <c:v>26.71807252512</c:v>
                </c:pt>
                <c:pt idx="25">
                  <c:v>28.066881906967001</c:v>
                </c:pt>
                <c:pt idx="26">
                  <c:v>27.576023261222002</c:v>
                </c:pt>
                <c:pt idx="27">
                  <c:v>28.289335056919999</c:v>
                </c:pt>
                <c:pt idx="28">
                  <c:v>31.882148020436002</c:v>
                </c:pt>
                <c:pt idx="29">
                  <c:v>35.187183375533998</c:v>
                </c:pt>
                <c:pt idx="30">
                  <c:v>34.724218823998001</c:v>
                </c:pt>
                <c:pt idx="31">
                  <c:v>35.677112999999999</c:v>
                </c:pt>
                <c:pt idx="32">
                  <c:v>37.00629</c:v>
                </c:pt>
                <c:pt idx="33">
                  <c:v>37.386218999999997</c:v>
                </c:pt>
                <c:pt idx="34">
                  <c:v>37.756729</c:v>
                </c:pt>
                <c:pt idx="35">
                  <c:v>37.834484000000003</c:v>
                </c:pt>
                <c:pt idx="36">
                  <c:v>37.923594999999999</c:v>
                </c:pt>
                <c:pt idx="37">
                  <c:v>38.078377000000003</c:v>
                </c:pt>
                <c:pt idx="38">
                  <c:v>38.638888999999999</c:v>
                </c:pt>
                <c:pt idx="39">
                  <c:v>38.901229999999998</c:v>
                </c:pt>
                <c:pt idx="40">
                  <c:v>39.014060999999998</c:v>
                </c:pt>
                <c:pt idx="41">
                  <c:v>39.335815000000004</c:v>
                </c:pt>
                <c:pt idx="42">
                  <c:v>39.765284999999999</c:v>
                </c:pt>
                <c:pt idx="43">
                  <c:v>39.928764000000001</c:v>
                </c:pt>
                <c:pt idx="44">
                  <c:v>40.026866999999996</c:v>
                </c:pt>
                <c:pt idx="45">
                  <c:v>40.023518000000003</c:v>
                </c:pt>
                <c:pt idx="46">
                  <c:v>40.137062</c:v>
                </c:pt>
                <c:pt idx="47">
                  <c:v>40.332740999999999</c:v>
                </c:pt>
                <c:pt idx="48">
                  <c:v>40.594584999999995</c:v>
                </c:pt>
                <c:pt idx="49">
                  <c:v>40.806216999999997</c:v>
                </c:pt>
                <c:pt idx="50">
                  <c:v>41.107715999999996</c:v>
                </c:pt>
                <c:pt idx="51">
                  <c:v>41.445438000000003</c:v>
                </c:pt>
                <c:pt idx="52">
                  <c:v>41.757412000000002</c:v>
                </c:pt>
                <c:pt idx="53">
                  <c:v>42.016826999999999</c:v>
                </c:pt>
                <c:pt idx="54">
                  <c:v>42.548439000000002</c:v>
                </c:pt>
                <c:pt idx="55">
                  <c:v>42.854003999999996</c:v>
                </c:pt>
                <c:pt idx="56">
                  <c:v>43.109141999999999</c:v>
                </c:pt>
                <c:pt idx="57">
                  <c:v>43.367290000000004</c:v>
                </c:pt>
                <c:pt idx="58">
                  <c:v>43.614924999999999</c:v>
                </c:pt>
                <c:pt idx="59">
                  <c:v>43.823196000000003</c:v>
                </c:pt>
                <c:pt idx="60">
                  <c:v>44.157814000000002</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other renewable energy</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2.9936337000822699</c:v>
                </c:pt>
                <c:pt idx="1">
                  <c:v>3.0518416709219189</c:v>
                </c:pt>
                <c:pt idx="2">
                  <c:v>3.2031201559670444</c:v>
                </c:pt>
                <c:pt idx="3">
                  <c:v>3.1902960469288324</c:v>
                </c:pt>
                <c:pt idx="4">
                  <c:v>3.3036846301181413</c:v>
                </c:pt>
                <c:pt idx="5">
                  <c:v>3.3520011209983904</c:v>
                </c:pt>
                <c:pt idx="6">
                  <c:v>3.4212333577356064</c:v>
                </c:pt>
                <c:pt idx="7">
                  <c:v>3.3763527098523838</c:v>
                </c:pt>
                <c:pt idx="8">
                  <c:v>3.1956811817491428</c:v>
                </c:pt>
                <c:pt idx="9">
                  <c:v>3.2480128431648039</c:v>
                </c:pt>
                <c:pt idx="10">
                  <c:v>3.2905511564645584</c:v>
                </c:pt>
                <c:pt idx="11">
                  <c:v>2.9199140164380086</c:v>
                </c:pt>
                <c:pt idx="12">
                  <c:v>3.0418843047888555</c:v>
                </c:pt>
                <c:pt idx="13">
                  <c:v>3.1499275362303645</c:v>
                </c:pt>
                <c:pt idx="14">
                  <c:v>3.3742028983566814</c:v>
                </c:pt>
                <c:pt idx="15">
                  <c:v>3.5178698648332087</c:v>
                </c:pt>
                <c:pt idx="16">
                  <c:v>3.7172082132803967</c:v>
                </c:pt>
                <c:pt idx="17">
                  <c:v>4.0639782435186032</c:v>
                </c:pt>
                <c:pt idx="18">
                  <c:v>4.6804380158315269</c:v>
                </c:pt>
                <c:pt idx="19">
                  <c:v>4.9561077779692395</c:v>
                </c:pt>
                <c:pt idx="20">
                  <c:v>5.7752206233345973</c:v>
                </c:pt>
                <c:pt idx="21">
                  <c:v>6.2048117576229211</c:v>
                </c:pt>
                <c:pt idx="22">
                  <c:v>6.264170819229113</c:v>
                </c:pt>
                <c:pt idx="23">
                  <c:v>6.8703397082087898</c:v>
                </c:pt>
                <c:pt idx="24">
                  <c:v>7.3221918538646733</c:v>
                </c:pt>
                <c:pt idx="25">
                  <c:v>7.4326960720560677</c:v>
                </c:pt>
                <c:pt idx="26">
                  <c:v>7.9869239815400972</c:v>
                </c:pt>
                <c:pt idx="27">
                  <c:v>8.4696589669135367</c:v>
                </c:pt>
                <c:pt idx="28">
                  <c:v>8.8890364607932</c:v>
                </c:pt>
                <c:pt idx="29">
                  <c:v>9.0316228539668604</c:v>
                </c:pt>
                <c:pt idx="30">
                  <c:v>9.2616117812578818</c:v>
                </c:pt>
                <c:pt idx="31">
                  <c:v>9.5370819999999998</c:v>
                </c:pt>
                <c:pt idx="32">
                  <c:v>10.392092</c:v>
                </c:pt>
                <c:pt idx="33">
                  <c:v>10.85206</c:v>
                </c:pt>
                <c:pt idx="34">
                  <c:v>11.844958</c:v>
                </c:pt>
                <c:pt idx="35">
                  <c:v>12.534657000000001</c:v>
                </c:pt>
                <c:pt idx="36">
                  <c:v>12.837553</c:v>
                </c:pt>
                <c:pt idx="37">
                  <c:v>13.019425</c:v>
                </c:pt>
                <c:pt idx="38">
                  <c:v>13.304723999999998</c:v>
                </c:pt>
                <c:pt idx="39">
                  <c:v>13.852747000000001</c:v>
                </c:pt>
                <c:pt idx="40">
                  <c:v>14.303559</c:v>
                </c:pt>
                <c:pt idx="41">
                  <c:v>14.567432</c:v>
                </c:pt>
                <c:pt idx="42">
                  <c:v>14.790363000000001</c:v>
                </c:pt>
                <c:pt idx="43">
                  <c:v>15.150404000000002</c:v>
                </c:pt>
                <c:pt idx="44">
                  <c:v>15.635523999999998</c:v>
                </c:pt>
                <c:pt idx="45">
                  <c:v>16.063385</c:v>
                </c:pt>
                <c:pt idx="46">
                  <c:v>16.429693</c:v>
                </c:pt>
                <c:pt idx="47">
                  <c:v>16.684235999999999</c:v>
                </c:pt>
                <c:pt idx="48">
                  <c:v>16.882829000000001</c:v>
                </c:pt>
                <c:pt idx="49">
                  <c:v>17.098459999999999</c:v>
                </c:pt>
                <c:pt idx="50">
                  <c:v>17.305564</c:v>
                </c:pt>
                <c:pt idx="51">
                  <c:v>17.444447</c:v>
                </c:pt>
                <c:pt idx="52">
                  <c:v>17.648921999999999</c:v>
                </c:pt>
                <c:pt idx="53">
                  <c:v>17.957184999999999</c:v>
                </c:pt>
                <c:pt idx="54">
                  <c:v>18.12856</c:v>
                </c:pt>
                <c:pt idx="55">
                  <c:v>18.326745000000003</c:v>
                </c:pt>
                <c:pt idx="56">
                  <c:v>18.560169999999999</c:v>
                </c:pt>
                <c:pt idx="57">
                  <c:v>18.817579000000002</c:v>
                </c:pt>
                <c:pt idx="58">
                  <c:v>19.139150000000001</c:v>
                </c:pt>
                <c:pt idx="59">
                  <c:v>19.449943000000001</c:v>
                </c:pt>
                <c:pt idx="60">
                  <c:v>19.751629999999999</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22.487548402044002</c:v>
                </c:pt>
                <c:pt idx="1">
                  <c:v>21.636424389260998</c:v>
                </c:pt>
                <c:pt idx="2">
                  <c:v>21.694132423945998</c:v>
                </c:pt>
                <c:pt idx="3">
                  <c:v>20.335653700144</c:v>
                </c:pt>
                <c:pt idx="4">
                  <c:v>22.202083315131997</c:v>
                </c:pt>
                <c:pt idx="5">
                  <c:v>22.129550192140002</c:v>
                </c:pt>
                <c:pt idx="6">
                  <c:v>22.790148084070001</c:v>
                </c:pt>
                <c:pt idx="7">
                  <c:v>23.309614020591997</c:v>
                </c:pt>
                <c:pt idx="8">
                  <c:v>24.04519843908</c:v>
                </c:pt>
                <c:pt idx="9">
                  <c:v>23.295083890339999</c:v>
                </c:pt>
                <c:pt idx="10">
                  <c:v>22.735477641120006</c:v>
                </c:pt>
                <c:pt idx="11">
                  <c:v>23.547079589706996</c:v>
                </c:pt>
                <c:pt idx="12">
                  <c:v>22.732236982452001</c:v>
                </c:pt>
                <c:pt idx="13">
                  <c:v>22.093652258367001</c:v>
                </c:pt>
                <c:pt idx="14">
                  <c:v>22.852098855521998</c:v>
                </c:pt>
                <c:pt idx="15">
                  <c:v>23.185188691662002</c:v>
                </c:pt>
                <c:pt idx="16">
                  <c:v>23.78950985789</c:v>
                </c:pt>
                <c:pt idx="17">
                  <c:v>23.492742083729997</c:v>
                </c:pt>
                <c:pt idx="18">
                  <c:v>23.851367867428003</c:v>
                </c:pt>
                <c:pt idx="19">
                  <c:v>21.623721303108002</c:v>
                </c:pt>
                <c:pt idx="20">
                  <c:v>22.038226116564001</c:v>
                </c:pt>
                <c:pt idx="21">
                  <c:v>22.221406892052006</c:v>
                </c:pt>
                <c:pt idx="22">
                  <c:v>20.676892971348</c:v>
                </c:pt>
                <c:pt idx="23">
                  <c:v>20.001303867891</c:v>
                </c:pt>
                <c:pt idx="24">
                  <c:v>20.285705302312</c:v>
                </c:pt>
                <c:pt idx="25">
                  <c:v>17.946094536594</c:v>
                </c:pt>
                <c:pt idx="26">
                  <c:v>14.667088668929999</c:v>
                </c:pt>
                <c:pt idx="27">
                  <c:v>15.625377047587</c:v>
                </c:pt>
                <c:pt idx="28">
                  <c:v>15.363442028402</c:v>
                </c:pt>
                <c:pt idx="29">
                  <c:v>14.255763025398998</c:v>
                </c:pt>
                <c:pt idx="30">
                  <c:v>10.712622744598001</c:v>
                </c:pt>
                <c:pt idx="31">
                  <c:v>13.080795</c:v>
                </c:pt>
                <c:pt idx="32">
                  <c:v>12.697872</c:v>
                </c:pt>
                <c:pt idx="33">
                  <c:v>13.05766</c:v>
                </c:pt>
                <c:pt idx="34">
                  <c:v>11.547979</c:v>
                </c:pt>
                <c:pt idx="35">
                  <c:v>11.248151</c:v>
                </c:pt>
                <c:pt idx="36">
                  <c:v>11.334067999999998</c:v>
                </c:pt>
                <c:pt idx="37">
                  <c:v>11.198977000000001</c:v>
                </c:pt>
                <c:pt idx="38">
                  <c:v>11.104506000000001</c:v>
                </c:pt>
                <c:pt idx="39">
                  <c:v>10.842525</c:v>
                </c:pt>
                <c:pt idx="40">
                  <c:v>10.713125999999999</c:v>
                </c:pt>
                <c:pt idx="41">
                  <c:v>10.645557999999999</c:v>
                </c:pt>
                <c:pt idx="42">
                  <c:v>10.560084</c:v>
                </c:pt>
                <c:pt idx="43">
                  <c:v>10.560112</c:v>
                </c:pt>
                <c:pt idx="44">
                  <c:v>10.136657000000001</c:v>
                </c:pt>
                <c:pt idx="45">
                  <c:v>9.9907909999999998</c:v>
                </c:pt>
                <c:pt idx="46">
                  <c:v>9.7326250000000005</c:v>
                </c:pt>
                <c:pt idx="47">
                  <c:v>9.6177499999999991</c:v>
                </c:pt>
                <c:pt idx="48">
                  <c:v>9.6234130000000011</c:v>
                </c:pt>
                <c:pt idx="49">
                  <c:v>9.5561429999999987</c:v>
                </c:pt>
                <c:pt idx="50">
                  <c:v>9.4595149999999997</c:v>
                </c:pt>
                <c:pt idx="51">
                  <c:v>9.3932830000000003</c:v>
                </c:pt>
                <c:pt idx="52">
                  <c:v>9.3467789999999997</c:v>
                </c:pt>
                <c:pt idx="53">
                  <c:v>9.226521</c:v>
                </c:pt>
                <c:pt idx="54">
                  <c:v>9.1479879999999998</c:v>
                </c:pt>
                <c:pt idx="55">
                  <c:v>9.0831039999999987</c:v>
                </c:pt>
                <c:pt idx="56">
                  <c:v>9.0389999999999997</c:v>
                </c:pt>
                <c:pt idx="57">
                  <c:v>8.9906520000000008</c:v>
                </c:pt>
                <c:pt idx="58">
                  <c:v>8.9896130000000003</c:v>
                </c:pt>
                <c:pt idx="59">
                  <c:v>8.9897149999999986</c:v>
                </c:pt>
                <c:pt idx="60">
                  <c:v>9.0124649999999988</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nuclear</c:v>
                </c:pt>
              </c:strCache>
            </c:strRef>
          </c:tx>
          <c:spPr>
            <a:ln w="22225" cap="rnd">
              <a:solidFill>
                <a:srgbClr val="A3334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6.1043502765960005</c:v>
                </c:pt>
                <c:pt idx="1">
                  <c:v>6.4221323721080008</c:v>
                </c:pt>
                <c:pt idx="2">
                  <c:v>6.4792062498730001</c:v>
                </c:pt>
                <c:pt idx="3">
                  <c:v>6.4104989118560001</c:v>
                </c:pt>
                <c:pt idx="4">
                  <c:v>6.6938771240639996</c:v>
                </c:pt>
                <c:pt idx="5">
                  <c:v>7.0754361063610007</c:v>
                </c:pt>
                <c:pt idx="6">
                  <c:v>7.0866739186379997</c:v>
                </c:pt>
                <c:pt idx="7">
                  <c:v>6.5969919304739983</c:v>
                </c:pt>
                <c:pt idx="8">
                  <c:v>7.0678087730640007</c:v>
                </c:pt>
                <c:pt idx="9">
                  <c:v>7.6102555957999991</c:v>
                </c:pt>
                <c:pt idx="10">
                  <c:v>7.8623494712600008</c:v>
                </c:pt>
                <c:pt idx="11">
                  <c:v>8.0288531344439988</c:v>
                </c:pt>
                <c:pt idx="12">
                  <c:v>8.1454291964540033</c:v>
                </c:pt>
                <c:pt idx="13">
                  <c:v>7.9596221472899975</c:v>
                </c:pt>
                <c:pt idx="14">
                  <c:v>8.2227740196359989</c:v>
                </c:pt>
                <c:pt idx="15">
                  <c:v>8.1608097051400001</c:v>
                </c:pt>
                <c:pt idx="16">
                  <c:v>8.2146264666600004</c:v>
                </c:pt>
                <c:pt idx="17">
                  <c:v>8.4585892342169995</c:v>
                </c:pt>
                <c:pt idx="18">
                  <c:v>8.4264905626200033</c:v>
                </c:pt>
                <c:pt idx="19">
                  <c:v>8.3552201045150003</c:v>
                </c:pt>
                <c:pt idx="20">
                  <c:v>8.4344326774531204</c:v>
                </c:pt>
                <c:pt idx="21">
                  <c:v>8.2686984962879997</c:v>
                </c:pt>
                <c:pt idx="22">
                  <c:v>8.061822158271001</c:v>
                </c:pt>
                <c:pt idx="23">
                  <c:v>8.2444331263770003</c:v>
                </c:pt>
                <c:pt idx="24">
                  <c:v>8.3375590057379991</c:v>
                </c:pt>
                <c:pt idx="25">
                  <c:v>8.3368862376660005</c:v>
                </c:pt>
                <c:pt idx="26">
                  <c:v>8.4267530021319992</c:v>
                </c:pt>
                <c:pt idx="27">
                  <c:v>8.4189682324649997</c:v>
                </c:pt>
                <c:pt idx="28">
                  <c:v>8.4380682070350002</c:v>
                </c:pt>
                <c:pt idx="29">
                  <c:v>8.4518515138039998</c:v>
                </c:pt>
                <c:pt idx="30">
                  <c:v>8.2483303449019996</c:v>
                </c:pt>
                <c:pt idx="31">
                  <c:v>8.1211500000000001</c:v>
                </c:pt>
                <c:pt idx="32">
                  <c:v>8.1831110000000002</c:v>
                </c:pt>
                <c:pt idx="33">
                  <c:v>8.2025790000000001</c:v>
                </c:pt>
                <c:pt idx="34">
                  <c:v>8.239058</c:v>
                </c:pt>
                <c:pt idx="35">
                  <c:v>8.1638990000000007</c:v>
                </c:pt>
                <c:pt idx="36">
                  <c:v>8.0757550000000009</c:v>
                </c:pt>
                <c:pt idx="37">
                  <c:v>7.9302669999999997</c:v>
                </c:pt>
                <c:pt idx="38">
                  <c:v>7.5376779999999997</c:v>
                </c:pt>
                <c:pt idx="39">
                  <c:v>7.4682399999999998</c:v>
                </c:pt>
                <c:pt idx="40">
                  <c:v>7.3830490000000006</c:v>
                </c:pt>
                <c:pt idx="41">
                  <c:v>7.3944660000000004</c:v>
                </c:pt>
                <c:pt idx="42">
                  <c:v>7.4023869999999992</c:v>
                </c:pt>
                <c:pt idx="43">
                  <c:v>6.97715</c:v>
                </c:pt>
                <c:pt idx="44">
                  <c:v>6.9844029999999995</c:v>
                </c:pt>
                <c:pt idx="45">
                  <c:v>6.9990759999999996</c:v>
                </c:pt>
                <c:pt idx="46">
                  <c:v>7.0099830000000001</c:v>
                </c:pt>
                <c:pt idx="47">
                  <c:v>6.9454250000000002</c:v>
                </c:pt>
                <c:pt idx="48">
                  <c:v>6.9476250000000004</c:v>
                </c:pt>
                <c:pt idx="49">
                  <c:v>6.9433559999999996</c:v>
                </c:pt>
                <c:pt idx="50">
                  <c:v>6.9481529999999996</c:v>
                </c:pt>
                <c:pt idx="51">
                  <c:v>6.9605320000000006</c:v>
                </c:pt>
                <c:pt idx="52">
                  <c:v>6.9737630000000008</c:v>
                </c:pt>
                <c:pt idx="53">
                  <c:v>6.9828119999999991</c:v>
                </c:pt>
                <c:pt idx="54">
                  <c:v>6.9907719999999998</c:v>
                </c:pt>
                <c:pt idx="55">
                  <c:v>6.9993160000000003</c:v>
                </c:pt>
                <c:pt idx="56">
                  <c:v>7.0037759999999993</c:v>
                </c:pt>
                <c:pt idx="57">
                  <c:v>7.0082190000000004</c:v>
                </c:pt>
                <c:pt idx="58">
                  <c:v>6.9090119999999997</c:v>
                </c:pt>
                <c:pt idx="59">
                  <c:v>6.9123649999999994</c:v>
                </c:pt>
                <c:pt idx="60">
                  <c:v>6.9172060000000002</c:v>
                </c:pt>
              </c:numCache>
            </c:numRef>
          </c:val>
          <c:smooth val="0"/>
          <c:extLst xmlns:c16r2="http://schemas.microsoft.com/office/drawing/2015/06/chart">
            <c:ext xmlns:c16="http://schemas.microsoft.com/office/drawing/2014/chart" uri="{C3380CC4-5D6E-409C-BE32-E72D297353CC}">
              <c16:uniqueId val="{00000004-72B2-4ED5-B729-B7C5DE82A477}"/>
            </c:ext>
          </c:extLst>
        </c:ser>
        <c:ser>
          <c:idx val="0"/>
          <c:order val="5"/>
          <c:tx>
            <c:strRef>
              <c:f>Sheet1!$G$1</c:f>
              <c:strCache>
                <c:ptCount val="1"/>
                <c:pt idx="0">
                  <c:v>hydro</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Sheet1!$G$2:$G$62</c:f>
              <c:numCache>
                <c:formatCode>General</c:formatCode>
                <c:ptCount val="61"/>
                <c:pt idx="0">
                  <c:v>3.0463905300919998</c:v>
                </c:pt>
                <c:pt idx="1">
                  <c:v>3.0159433564040001</c:v>
                </c:pt>
                <c:pt idx="2">
                  <c:v>2.617436127026</c:v>
                </c:pt>
                <c:pt idx="3">
                  <c:v>2.8916127284719999</c:v>
                </c:pt>
                <c:pt idx="4">
                  <c:v>2.6834570616279998</c:v>
                </c:pt>
                <c:pt idx="5">
                  <c:v>3.2053072973760002</c:v>
                </c:pt>
                <c:pt idx="6">
                  <c:v>3.5896557314200002</c:v>
                </c:pt>
                <c:pt idx="7">
                  <c:v>3.6404575018349998</c:v>
                </c:pt>
                <c:pt idx="8">
                  <c:v>3.2970537352170002</c:v>
                </c:pt>
                <c:pt idx="9">
                  <c:v>3.2675754325540001</c:v>
                </c:pt>
                <c:pt idx="10">
                  <c:v>2.8111160619970001</c:v>
                </c:pt>
                <c:pt idx="11">
                  <c:v>2.2418584779850002</c:v>
                </c:pt>
                <c:pt idx="12">
                  <c:v>2.6890171977630004</c:v>
                </c:pt>
                <c:pt idx="13">
                  <c:v>2.7925390203750005</c:v>
                </c:pt>
                <c:pt idx="14">
                  <c:v>2.6884677610345604</c:v>
                </c:pt>
                <c:pt idx="15">
                  <c:v>2.7029422286450098</c:v>
                </c:pt>
                <c:pt idx="16">
                  <c:v>2.8690351977250601</c:v>
                </c:pt>
                <c:pt idx="17">
                  <c:v>2.4463885867719202</c:v>
                </c:pt>
                <c:pt idx="18">
                  <c:v>2.5111084693666403</c:v>
                </c:pt>
                <c:pt idx="19">
                  <c:v>2.6688241195872</c:v>
                </c:pt>
                <c:pt idx="20">
                  <c:v>2.5385411452615201</c:v>
                </c:pt>
                <c:pt idx="21">
                  <c:v>3.1028522425031602</c:v>
                </c:pt>
                <c:pt idx="22">
                  <c:v>2.6287019658744</c:v>
                </c:pt>
                <c:pt idx="23">
                  <c:v>2.5623823173902101</c:v>
                </c:pt>
                <c:pt idx="24">
                  <c:v>2.4665765745542996</c:v>
                </c:pt>
                <c:pt idx="25">
                  <c:v>2.3211773111831002</c:v>
                </c:pt>
                <c:pt idx="26">
                  <c:v>2.4724417976961601</c:v>
                </c:pt>
                <c:pt idx="27">
                  <c:v>2.7669672811418402</c:v>
                </c:pt>
                <c:pt idx="28">
                  <c:v>2.6631383942172797</c:v>
                </c:pt>
                <c:pt idx="29">
                  <c:v>2.5635155701025001</c:v>
                </c:pt>
                <c:pt idx="30">
                  <c:v>2.5923419939566501</c:v>
                </c:pt>
                <c:pt idx="31">
                  <c:v>2.2890280000000001</c:v>
                </c:pt>
                <c:pt idx="32">
                  <c:v>2.3967839999999998</c:v>
                </c:pt>
                <c:pt idx="33">
                  <c:v>2.5171679999999999</c:v>
                </c:pt>
                <c:pt idx="34">
                  <c:v>2.608241</c:v>
                </c:pt>
                <c:pt idx="35">
                  <c:v>2.559021</c:v>
                </c:pt>
                <c:pt idx="36">
                  <c:v>2.532505</c:v>
                </c:pt>
                <c:pt idx="37">
                  <c:v>2.5173380000000001</c:v>
                </c:pt>
                <c:pt idx="38">
                  <c:v>2.492607</c:v>
                </c:pt>
                <c:pt idx="39">
                  <c:v>2.481665</c:v>
                </c:pt>
                <c:pt idx="40">
                  <c:v>2.4606750000000002</c:v>
                </c:pt>
                <c:pt idx="41">
                  <c:v>2.4493909999999999</c:v>
                </c:pt>
                <c:pt idx="42">
                  <c:v>2.4410449999999999</c:v>
                </c:pt>
                <c:pt idx="43">
                  <c:v>2.428226</c:v>
                </c:pt>
                <c:pt idx="44">
                  <c:v>2.419861</c:v>
                </c:pt>
                <c:pt idx="45">
                  <c:v>2.40219</c:v>
                </c:pt>
                <c:pt idx="46">
                  <c:v>2.3892720000000001</c:v>
                </c:pt>
                <c:pt idx="47">
                  <c:v>2.3758460000000001</c:v>
                </c:pt>
                <c:pt idx="48">
                  <c:v>2.3621409999999998</c:v>
                </c:pt>
                <c:pt idx="49">
                  <c:v>2.348846</c:v>
                </c:pt>
                <c:pt idx="50">
                  <c:v>2.3479320000000001</c:v>
                </c:pt>
                <c:pt idx="51">
                  <c:v>2.3437740000000002</c:v>
                </c:pt>
                <c:pt idx="52">
                  <c:v>2.3283560000000003</c:v>
                </c:pt>
                <c:pt idx="53">
                  <c:v>2.313898</c:v>
                </c:pt>
                <c:pt idx="54">
                  <c:v>2.311712</c:v>
                </c:pt>
                <c:pt idx="55">
                  <c:v>2.3028740000000001</c:v>
                </c:pt>
                <c:pt idx="56">
                  <c:v>2.2963979999999999</c:v>
                </c:pt>
                <c:pt idx="57">
                  <c:v>2.29053</c:v>
                </c:pt>
                <c:pt idx="58">
                  <c:v>2.2572459999999999</c:v>
                </c:pt>
                <c:pt idx="59">
                  <c:v>2.2424409999999999</c:v>
                </c:pt>
                <c:pt idx="60">
                  <c:v>2.2397749999999998</c:v>
                </c:pt>
              </c:numCache>
            </c:numRef>
          </c:val>
          <c:smooth val="0"/>
          <c:extLst xmlns:c16r2="http://schemas.microsoft.com/office/drawing/2015/06/chart">
            <c:ext xmlns:c16="http://schemas.microsoft.com/office/drawing/2014/chart" uri="{C3380CC4-5D6E-409C-BE32-E72D297353CC}">
              <c16:uniqueId val="{00000005-72B2-4ED5-B729-B7C5DE82A477}"/>
            </c:ext>
          </c:extLst>
        </c:ser>
        <c:ser>
          <c:idx val="2"/>
          <c:order val="6"/>
          <c:tx>
            <c:strRef>
              <c:f>Sheet1!$H$1</c:f>
              <c:strCache>
                <c:ptCount val="1"/>
                <c:pt idx="0">
                  <c:v>natural gas plant liquids</c:v>
                </c:pt>
              </c:strCache>
            </c:strRef>
          </c:tx>
          <c:spPr>
            <a:ln w="22225" cap="rnd">
              <a:solidFill>
                <a:srgbClr val="8E561F"/>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Sheet1!$H$2:$H$62</c:f>
              <c:numCache>
                <c:formatCode>General</c:formatCode>
                <c:ptCount val="61"/>
                <c:pt idx="0">
                  <c:v>2.138298241999995</c:v>
                </c:pt>
                <c:pt idx="1">
                  <c:v>2.26516092</c:v>
                </c:pt>
                <c:pt idx="2">
                  <c:v>2.3225845419999942</c:v>
                </c:pt>
                <c:pt idx="3">
                  <c:v>2.3661897300000039</c:v>
                </c:pt>
                <c:pt idx="4">
                  <c:v>2.3493855999999957</c:v>
                </c:pt>
                <c:pt idx="5">
                  <c:v>2.3978458719999995</c:v>
                </c:pt>
                <c:pt idx="6">
                  <c:v>2.4803434600000047</c:v>
                </c:pt>
                <c:pt idx="7">
                  <c:v>2.4447984759999986</c:v>
                </c:pt>
                <c:pt idx="8">
                  <c:v>2.3722941880000064</c:v>
                </c:pt>
                <c:pt idx="9">
                  <c:v>2.4729645600000021</c:v>
                </c:pt>
                <c:pt idx="10">
                  <c:v>2.5514659199999983</c:v>
                </c:pt>
                <c:pt idx="11">
                  <c:v>2.4905325280000064</c:v>
                </c:pt>
                <c:pt idx="12">
                  <c:v>2.5022060479999988</c:v>
                </c:pt>
                <c:pt idx="13">
                  <c:v>2.2960590899999933</c:v>
                </c:pt>
                <c:pt idx="14">
                  <c:v>2.4075810360000029</c:v>
                </c:pt>
                <c:pt idx="15">
                  <c:v>2.2799455140000062</c:v>
                </c:pt>
                <c:pt idx="16">
                  <c:v>2.2987167879999988</c:v>
                </c:pt>
                <c:pt idx="17">
                  <c:v>2.3487155459999967</c:v>
                </c:pt>
                <c:pt idx="18">
                  <c:v>2.3592987080000043</c:v>
                </c:pt>
                <c:pt idx="19">
                  <c:v>2.5082521520000034</c:v>
                </c:pt>
                <c:pt idx="20">
                  <c:v>2.7048288870000041</c:v>
                </c:pt>
                <c:pt idx="21">
                  <c:v>2.8900746449999928</c:v>
                </c:pt>
                <c:pt idx="22">
                  <c:v>3.1621259279999969</c:v>
                </c:pt>
                <c:pt idx="23">
                  <c:v>3.451385853000005</c:v>
                </c:pt>
                <c:pt idx="24">
                  <c:v>4.0050847199999984</c:v>
                </c:pt>
                <c:pt idx="25">
                  <c:v>4.4759928809999998</c:v>
                </c:pt>
                <c:pt idx="26">
                  <c:v>4.6647846239999993</c:v>
                </c:pt>
                <c:pt idx="27">
                  <c:v>4.9870956239999975</c:v>
                </c:pt>
                <c:pt idx="28">
                  <c:v>5.7269734830000045</c:v>
                </c:pt>
                <c:pt idx="29">
                  <c:v>6.3517286150000025</c:v>
                </c:pt>
                <c:pt idx="30">
                  <c:v>6.8047611419999958</c:v>
                </c:pt>
                <c:pt idx="31">
                  <c:v>7.0062149999999992</c:v>
                </c:pt>
                <c:pt idx="32">
                  <c:v>7.5716119999999991</c:v>
                </c:pt>
                <c:pt idx="33">
                  <c:v>7.9118000000000004</c:v>
                </c:pt>
                <c:pt idx="34">
                  <c:v>8.0760199999999998</c:v>
                </c:pt>
                <c:pt idx="35">
                  <c:v>8.2314190000000007</c:v>
                </c:pt>
                <c:pt idx="36">
                  <c:v>8.1831460000000007</c:v>
                </c:pt>
                <c:pt idx="37">
                  <c:v>8.1277480000000004</c:v>
                </c:pt>
                <c:pt idx="38">
                  <c:v>8.1528170000000006</c:v>
                </c:pt>
                <c:pt idx="39">
                  <c:v>8.2261490000000013</c:v>
                </c:pt>
                <c:pt idx="40">
                  <c:v>8.2785089999999997</c:v>
                </c:pt>
                <c:pt idx="41">
                  <c:v>8.311337</c:v>
                </c:pt>
                <c:pt idx="42">
                  <c:v>8.3905910000000006</c:v>
                </c:pt>
                <c:pt idx="43">
                  <c:v>8.3840170000000001</c:v>
                </c:pt>
                <c:pt idx="44">
                  <c:v>8.4296880000000005</c:v>
                </c:pt>
                <c:pt idx="45">
                  <c:v>8.4338169999999995</c:v>
                </c:pt>
                <c:pt idx="46">
                  <c:v>8.4141339999999989</c:v>
                </c:pt>
                <c:pt idx="47">
                  <c:v>8.4362630000000003</c:v>
                </c:pt>
                <c:pt idx="48">
                  <c:v>8.454561</c:v>
                </c:pt>
                <c:pt idx="49">
                  <c:v>8.5408899999999992</c:v>
                </c:pt>
                <c:pt idx="50">
                  <c:v>8.598021000000001</c:v>
                </c:pt>
                <c:pt idx="51">
                  <c:v>8.6840469999999996</c:v>
                </c:pt>
                <c:pt idx="52">
                  <c:v>8.7282639999999994</c:v>
                </c:pt>
                <c:pt idx="53">
                  <c:v>8.7398109999999996</c:v>
                </c:pt>
                <c:pt idx="54">
                  <c:v>8.8389860000000002</c:v>
                </c:pt>
                <c:pt idx="55">
                  <c:v>8.9019220000000008</c:v>
                </c:pt>
                <c:pt idx="56">
                  <c:v>8.9375420000000005</c:v>
                </c:pt>
                <c:pt idx="57">
                  <c:v>8.9679839999999995</c:v>
                </c:pt>
                <c:pt idx="58">
                  <c:v>8.9143710000000009</c:v>
                </c:pt>
                <c:pt idx="59">
                  <c:v>8.9685649999999999</c:v>
                </c:pt>
                <c:pt idx="60">
                  <c:v>8.9968970000000006</c:v>
                </c:pt>
              </c:numCache>
            </c:numRef>
          </c:val>
          <c:smooth val="0"/>
          <c:extLst xmlns:c16r2="http://schemas.microsoft.com/office/drawing/2015/06/chart">
            <c:ext xmlns:c16="http://schemas.microsoft.com/office/drawing/2014/chart" uri="{C3380CC4-5D6E-409C-BE32-E72D297353CC}">
              <c16:uniqueId val="{00000006-72B2-4ED5-B729-B7C5DE82A477}"/>
            </c:ext>
          </c:extLst>
        </c:ser>
        <c:dLbls>
          <c:showLegendKey val="0"/>
          <c:showVal val="0"/>
          <c:showCatName val="0"/>
          <c:showSerName val="0"/>
          <c:showPercent val="0"/>
          <c:showBubbleSize val="0"/>
        </c:dLbls>
        <c:smooth val="0"/>
        <c:axId val="-1453870176"/>
        <c:axId val="-1453867456"/>
      </c:lineChart>
      <c:catAx>
        <c:axId val="-14538701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3867456"/>
        <c:crosses val="autoZero"/>
        <c:auto val="1"/>
        <c:lblAlgn val="ctr"/>
        <c:lblOffset val="100"/>
        <c:tickLblSkip val="10"/>
        <c:tickMarkSkip val="10"/>
        <c:noMultiLvlLbl val="0"/>
      </c:catAx>
      <c:valAx>
        <c:axId val="-14538674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3870176"/>
        <c:crossesAt val="3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19901932147985"/>
          <c:y val="6.3886468253878573E-2"/>
          <c:w val="0.80909274662968644"/>
          <c:h val="0.84527444512211458"/>
        </c:manualLayout>
      </c:layout>
      <c:lineChart>
        <c:grouping val="standard"/>
        <c:varyColors val="0"/>
        <c:ser>
          <c:idx val="5"/>
          <c:order val="0"/>
          <c:tx>
            <c:strRef>
              <c:f>Sheet1!$B$1</c:f>
              <c:strCache>
                <c:ptCount val="1"/>
                <c:pt idx="0">
                  <c:v>petroleum</c:v>
                </c:pt>
              </c:strCache>
            </c:strRef>
          </c:tx>
          <c:spPr>
            <a:ln w="22225" cap="rnd">
              <a:solidFill>
                <a:srgbClr val="BD732A"/>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2.185440666320233</c:v>
                </c:pt>
                <c:pt idx="1">
                  <c:v>2.1313820963748005</c:v>
                </c:pt>
                <c:pt idx="2">
                  <c:v>2.1798608832185691</c:v>
                </c:pt>
                <c:pt idx="3">
                  <c:v>2.1841292142444364</c:v>
                </c:pt>
                <c:pt idx="4">
                  <c:v>2.2246838106766038</c:v>
                </c:pt>
                <c:pt idx="5">
                  <c:v>2.216388785280198</c:v>
                </c:pt>
                <c:pt idx="6">
                  <c:v>2.3064678498479743</c:v>
                </c:pt>
                <c:pt idx="7">
                  <c:v>2.3259925718483108</c:v>
                </c:pt>
                <c:pt idx="8">
                  <c:v>2.3712446163487924</c:v>
                </c:pt>
                <c:pt idx="9">
                  <c:v>2.4310467992586813</c:v>
                </c:pt>
                <c:pt idx="10">
                  <c:v>2.4772930733132035</c:v>
                </c:pt>
                <c:pt idx="11">
                  <c:v>2.4875228751242835</c:v>
                </c:pt>
                <c:pt idx="12">
                  <c:v>2.4824991167122628</c:v>
                </c:pt>
                <c:pt idx="13">
                  <c:v>2.5453009565080684</c:v>
                </c:pt>
                <c:pt idx="14">
                  <c:v>2.622876918658128</c:v>
                </c:pt>
                <c:pt idx="15">
                  <c:v>2.6327572112561137</c:v>
                </c:pt>
                <c:pt idx="16">
                  <c:v>2.6017214381131462</c:v>
                </c:pt>
                <c:pt idx="17">
                  <c:v>2.5874162590816727</c:v>
                </c:pt>
                <c:pt idx="18">
                  <c:v>2.417916031570277</c:v>
                </c:pt>
                <c:pt idx="19">
                  <c:v>2.2834844304532163</c:v>
                </c:pt>
                <c:pt idx="20">
                  <c:v>2.3038838368036152</c:v>
                </c:pt>
                <c:pt idx="21">
                  <c:v>2.255045075427859</c:v>
                </c:pt>
                <c:pt idx="22">
                  <c:v>2.1950511050442816</c:v>
                </c:pt>
                <c:pt idx="23">
                  <c:v>2.2211663745457324</c:v>
                </c:pt>
                <c:pt idx="24">
                  <c:v>2.2514263479116141</c:v>
                </c:pt>
                <c:pt idx="25">
                  <c:v>2.2898051857375892</c:v>
                </c:pt>
                <c:pt idx="26">
                  <c:v>2.3127956418766145</c:v>
                </c:pt>
                <c:pt idx="27">
                  <c:v>2.331068196549253</c:v>
                </c:pt>
                <c:pt idx="28">
                  <c:v>2.3771300211982846</c:v>
                </c:pt>
                <c:pt idx="29">
                  <c:v>2.3717366931829247</c:v>
                </c:pt>
                <c:pt idx="30">
                  <c:v>2.0424483951373715</c:v>
                </c:pt>
                <c:pt idx="31">
                  <c:v>2.1443571780000004</c:v>
                </c:pt>
                <c:pt idx="32">
                  <c:v>2.2321843260000001</c:v>
                </c:pt>
                <c:pt idx="33">
                  <c:v>2.2507231449999998</c:v>
                </c:pt>
                <c:pt idx="34">
                  <c:v>2.245455566</c:v>
                </c:pt>
                <c:pt idx="35">
                  <c:v>2.2480236819999999</c:v>
                </c:pt>
                <c:pt idx="36">
                  <c:v>2.246544434</c:v>
                </c:pt>
                <c:pt idx="37">
                  <c:v>2.2373632809999999</c:v>
                </c:pt>
                <c:pt idx="38">
                  <c:v>2.2306403809999997</c:v>
                </c:pt>
                <c:pt idx="39">
                  <c:v>2.225125732</c:v>
                </c:pt>
                <c:pt idx="40">
                  <c:v>2.2220930180000003</c:v>
                </c:pt>
                <c:pt idx="41">
                  <c:v>2.2184619140000001</c:v>
                </c:pt>
                <c:pt idx="42">
                  <c:v>2.2142019040000003</c:v>
                </c:pt>
                <c:pt idx="43">
                  <c:v>2.2126879880000003</c:v>
                </c:pt>
                <c:pt idx="44">
                  <c:v>2.210993652</c:v>
                </c:pt>
                <c:pt idx="45">
                  <c:v>2.2081892089999999</c:v>
                </c:pt>
                <c:pt idx="46">
                  <c:v>2.208580322</c:v>
                </c:pt>
                <c:pt idx="47">
                  <c:v>2.2117326660000001</c:v>
                </c:pt>
                <c:pt idx="48">
                  <c:v>2.2114743649999999</c:v>
                </c:pt>
                <c:pt idx="49">
                  <c:v>2.216590332</c:v>
                </c:pt>
                <c:pt idx="50">
                  <c:v>2.2206911620000001</c:v>
                </c:pt>
                <c:pt idx="51">
                  <c:v>2.2251530759999998</c:v>
                </c:pt>
                <c:pt idx="52">
                  <c:v>2.2311879880000003</c:v>
                </c:pt>
                <c:pt idx="53">
                  <c:v>2.2356289060000001</c:v>
                </c:pt>
                <c:pt idx="54">
                  <c:v>2.2416428220000002</c:v>
                </c:pt>
                <c:pt idx="55">
                  <c:v>2.2494423830000003</c:v>
                </c:pt>
                <c:pt idx="56">
                  <c:v>2.2592338870000002</c:v>
                </c:pt>
                <c:pt idx="57">
                  <c:v>2.2689606929999999</c:v>
                </c:pt>
                <c:pt idx="58">
                  <c:v>2.2772473139999998</c:v>
                </c:pt>
                <c:pt idx="59">
                  <c:v>2.2878940430000001</c:v>
                </c:pt>
                <c:pt idx="60">
                  <c:v>2.3019628910000001</c:v>
                </c:pt>
              </c:numCache>
            </c:numRef>
          </c:val>
          <c:smooth val="0"/>
          <c:extLst xmlns:c16r2="http://schemas.microsoft.com/office/drawing/2015/06/chart">
            <c:ext xmlns:c16="http://schemas.microsoft.com/office/drawing/2014/chart" uri="{C3380CC4-5D6E-409C-BE32-E72D297353CC}">
              <c16:uniqueId val="{00000000-44BA-493C-B3C9-92A237D6EF9B}"/>
            </c:ext>
          </c:extLst>
        </c:ser>
        <c:ser>
          <c:idx val="7"/>
          <c:order val="1"/>
          <c:tx>
            <c:strRef>
              <c:f>Sheet1!$C$1</c:f>
              <c:strCache>
                <c:ptCount val="1"/>
                <c:pt idx="0">
                  <c:v>natural gas</c:v>
                </c:pt>
              </c:strCache>
            </c:strRef>
          </c:tx>
          <c:spPr>
            <a:ln w="22225" cap="rnd">
              <a:solidFill>
                <a:srgbClr val="0096D7"/>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1.0262544219091057</c:v>
                </c:pt>
                <c:pt idx="1">
                  <c:v>1.0477557024473108</c:v>
                </c:pt>
                <c:pt idx="2">
                  <c:v>1.0832615265295156</c:v>
                </c:pt>
                <c:pt idx="3">
                  <c:v>1.1107053630708756</c:v>
                </c:pt>
                <c:pt idx="4">
                  <c:v>1.1360480485626341</c:v>
                </c:pt>
                <c:pt idx="5">
                  <c:v>1.1854426735745796</c:v>
                </c:pt>
                <c:pt idx="6">
                  <c:v>1.2067439533136071</c:v>
                </c:pt>
                <c:pt idx="7">
                  <c:v>1.2137761481389384</c:v>
                </c:pt>
                <c:pt idx="8">
                  <c:v>1.1913170103212729</c:v>
                </c:pt>
                <c:pt idx="9">
                  <c:v>1.1969352497275012</c:v>
                </c:pt>
                <c:pt idx="10">
                  <c:v>1.2460499272449033</c:v>
                </c:pt>
                <c:pt idx="11">
                  <c:v>1.1917597029553235</c:v>
                </c:pt>
                <c:pt idx="12">
                  <c:v>1.2315272708207508</c:v>
                </c:pt>
                <c:pt idx="13">
                  <c:v>1.1953808994175976</c:v>
                </c:pt>
                <c:pt idx="14">
                  <c:v>1.2009310817530867</c:v>
                </c:pt>
                <c:pt idx="15">
                  <c:v>1.1824655705205334</c:v>
                </c:pt>
                <c:pt idx="16">
                  <c:v>1.169696029000945</c:v>
                </c:pt>
                <c:pt idx="17">
                  <c:v>1.2451576091690904</c:v>
                </c:pt>
                <c:pt idx="18">
                  <c:v>1.2545223374129364</c:v>
                </c:pt>
                <c:pt idx="19">
                  <c:v>1.2333903426203434</c:v>
                </c:pt>
                <c:pt idx="20">
                  <c:v>1.2924381078064195</c:v>
                </c:pt>
                <c:pt idx="21">
                  <c:v>1.3123279657213256</c:v>
                </c:pt>
                <c:pt idx="22">
                  <c:v>1.3715609577368191</c:v>
                </c:pt>
                <c:pt idx="23">
                  <c:v>1.4083797977711652</c:v>
                </c:pt>
                <c:pt idx="24">
                  <c:v>1.4375361551549859</c:v>
                </c:pt>
                <c:pt idx="25">
                  <c:v>1.4788843130906095</c:v>
                </c:pt>
                <c:pt idx="26">
                  <c:v>1.4898512514549382</c:v>
                </c:pt>
                <c:pt idx="27">
                  <c:v>1.4709644498939944</c:v>
                </c:pt>
                <c:pt idx="28">
                  <c:v>1.6264109786839016</c:v>
                </c:pt>
                <c:pt idx="29">
                  <c:v>1.6840078569277352</c:v>
                </c:pt>
                <c:pt idx="30">
                  <c:v>1.6466910563061037</c:v>
                </c:pt>
                <c:pt idx="31">
                  <c:v>1.6301174319999998</c:v>
                </c:pt>
                <c:pt idx="32">
                  <c:v>1.641586548</c:v>
                </c:pt>
                <c:pt idx="33">
                  <c:v>1.645264404</c:v>
                </c:pt>
                <c:pt idx="34">
                  <c:v>1.653712158</c:v>
                </c:pt>
                <c:pt idx="35">
                  <c:v>1.64128772</c:v>
                </c:pt>
                <c:pt idx="36">
                  <c:v>1.6429456790000001</c:v>
                </c:pt>
                <c:pt idx="37">
                  <c:v>1.642714478</c:v>
                </c:pt>
                <c:pt idx="38">
                  <c:v>1.6522363280000001</c:v>
                </c:pt>
                <c:pt idx="39">
                  <c:v>1.6430218510000001</c:v>
                </c:pt>
                <c:pt idx="40">
                  <c:v>1.636022461</c:v>
                </c:pt>
                <c:pt idx="41">
                  <c:v>1.6340361330000002</c:v>
                </c:pt>
                <c:pt idx="42">
                  <c:v>1.6406889650000001</c:v>
                </c:pt>
                <c:pt idx="43">
                  <c:v>1.6446689449999998</c:v>
                </c:pt>
                <c:pt idx="44">
                  <c:v>1.6456623540000002</c:v>
                </c:pt>
                <c:pt idx="45">
                  <c:v>1.6429833980000002</c:v>
                </c:pt>
                <c:pt idx="46">
                  <c:v>1.647875244</c:v>
                </c:pt>
                <c:pt idx="47">
                  <c:v>1.6581157230000001</c:v>
                </c:pt>
                <c:pt idx="48">
                  <c:v>1.669853271</c:v>
                </c:pt>
                <c:pt idx="49">
                  <c:v>1.6778818359999998</c:v>
                </c:pt>
                <c:pt idx="50">
                  <c:v>1.6907416990000002</c:v>
                </c:pt>
                <c:pt idx="51">
                  <c:v>1.7061166989999998</c:v>
                </c:pt>
                <c:pt idx="52">
                  <c:v>1.7211215819999999</c:v>
                </c:pt>
                <c:pt idx="53">
                  <c:v>1.7331865230000001</c:v>
                </c:pt>
                <c:pt idx="54">
                  <c:v>1.7511879880000001</c:v>
                </c:pt>
                <c:pt idx="55">
                  <c:v>1.7656295169999998</c:v>
                </c:pt>
                <c:pt idx="56">
                  <c:v>1.778130859</c:v>
                </c:pt>
                <c:pt idx="57">
                  <c:v>1.7897805180000002</c:v>
                </c:pt>
                <c:pt idx="58">
                  <c:v>1.802262695</c:v>
                </c:pt>
                <c:pt idx="59">
                  <c:v>1.812813354</c:v>
                </c:pt>
                <c:pt idx="60">
                  <c:v>1.8283562009999998</c:v>
                </c:pt>
              </c:numCache>
            </c:numRef>
          </c:val>
          <c:smooth val="0"/>
          <c:extLst xmlns:c16r2="http://schemas.microsoft.com/office/drawing/2015/06/chart">
            <c:ext xmlns:c16="http://schemas.microsoft.com/office/drawing/2014/chart" uri="{C3380CC4-5D6E-409C-BE32-E72D297353CC}">
              <c16:uniqueId val="{00000001-44BA-493C-B3C9-92A237D6EF9B}"/>
            </c:ext>
          </c:extLst>
        </c:ser>
        <c:ser>
          <c:idx val="0"/>
          <c:order val="2"/>
          <c:tx>
            <c:strRef>
              <c:f>Sheet1!$D$1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1.8200225019176632</c:v>
                </c:pt>
                <c:pt idx="1">
                  <c:v>1.8059420374156767</c:v>
                </c:pt>
                <c:pt idx="2">
                  <c:v>1.8218802936837235</c:v>
                </c:pt>
                <c:pt idx="3">
                  <c:v>1.8816781937601863</c:v>
                </c:pt>
                <c:pt idx="4">
                  <c:v>1.8922247077679133</c:v>
                </c:pt>
                <c:pt idx="5">
                  <c:v>1.9121428414694097</c:v>
                </c:pt>
                <c:pt idx="6">
                  <c:v>1.9945322072513998</c:v>
                </c:pt>
                <c:pt idx="7">
                  <c:v>2.0388490180586203</c:v>
                </c:pt>
                <c:pt idx="8">
                  <c:v>2.06363265867587</c:v>
                </c:pt>
                <c:pt idx="9">
                  <c:v>2.0616226989737765</c:v>
                </c:pt>
                <c:pt idx="10">
                  <c:v>2.1547431125971004</c:v>
                </c:pt>
                <c:pt idx="11">
                  <c:v>2.0872562568360467</c:v>
                </c:pt>
                <c:pt idx="12">
                  <c:v>2.09287711930244</c:v>
                </c:pt>
                <c:pt idx="13">
                  <c:v>2.1339212592246097</c:v>
                </c:pt>
                <c:pt idx="14">
                  <c:v>2.1583660823039903</c:v>
                </c:pt>
                <c:pt idx="15">
                  <c:v>2.1801462254207569</c:v>
                </c:pt>
                <c:pt idx="16">
                  <c:v>2.1460086214291696</c:v>
                </c:pt>
                <c:pt idx="17">
                  <c:v>2.1712953061239331</c:v>
                </c:pt>
                <c:pt idx="18">
                  <c:v>2.1386934352803268</c:v>
                </c:pt>
                <c:pt idx="19">
                  <c:v>1.8751595849033504</c:v>
                </c:pt>
                <c:pt idx="20">
                  <c:v>1.9859385724762402</c:v>
                </c:pt>
                <c:pt idx="21">
                  <c:v>1.8756010534754863</c:v>
                </c:pt>
                <c:pt idx="22">
                  <c:v>1.6578732760374402</c:v>
                </c:pt>
                <c:pt idx="23">
                  <c:v>1.7178445441669532</c:v>
                </c:pt>
                <c:pt idx="24">
                  <c:v>1.7133670949490367</c:v>
                </c:pt>
                <c:pt idx="25">
                  <c:v>1.4818979209978702</c:v>
                </c:pt>
                <c:pt idx="26">
                  <c:v>1.3552002637324101</c:v>
                </c:pt>
                <c:pt idx="27">
                  <c:v>1.31795198825384</c:v>
                </c:pt>
                <c:pt idx="28">
                  <c:v>1.2625554090036202</c:v>
                </c:pt>
                <c:pt idx="29">
                  <c:v>1.0775198812236768</c:v>
                </c:pt>
                <c:pt idx="30">
                  <c:v>0.87500971387159132</c:v>
                </c:pt>
                <c:pt idx="31">
                  <c:v>1.0396088870000002</c:v>
                </c:pt>
                <c:pt idx="32">
                  <c:v>0.99902935799999992</c:v>
                </c:pt>
                <c:pt idx="33">
                  <c:v>0.96521166999999997</c:v>
                </c:pt>
                <c:pt idx="34">
                  <c:v>0.83059570299999996</c:v>
                </c:pt>
                <c:pt idx="35">
                  <c:v>0.80887042199999992</c:v>
                </c:pt>
                <c:pt idx="36">
                  <c:v>0.80150006099999993</c:v>
                </c:pt>
                <c:pt idx="37">
                  <c:v>0.79484789999999994</c:v>
                </c:pt>
                <c:pt idx="38">
                  <c:v>0.78649633800000007</c:v>
                </c:pt>
                <c:pt idx="39">
                  <c:v>0.76394366499999999</c:v>
                </c:pt>
                <c:pt idx="40">
                  <c:v>0.75265985099999999</c:v>
                </c:pt>
                <c:pt idx="41">
                  <c:v>0.74360351599999996</c:v>
                </c:pt>
                <c:pt idx="42">
                  <c:v>0.73037078900000008</c:v>
                </c:pt>
                <c:pt idx="43">
                  <c:v>0.73716479499999998</c:v>
                </c:pt>
                <c:pt idx="44">
                  <c:v>0.69990185499999991</c:v>
                </c:pt>
                <c:pt idx="45">
                  <c:v>0.68304565400000006</c:v>
                </c:pt>
                <c:pt idx="46">
                  <c:v>0.66144622799999997</c:v>
                </c:pt>
                <c:pt idx="47">
                  <c:v>0.65160156200000008</c:v>
                </c:pt>
                <c:pt idx="48">
                  <c:v>0.64965039099999999</c:v>
                </c:pt>
                <c:pt idx="49">
                  <c:v>0.64794439700000006</c:v>
                </c:pt>
                <c:pt idx="50">
                  <c:v>0.63784997599999993</c:v>
                </c:pt>
                <c:pt idx="51">
                  <c:v>0.63312133799999992</c:v>
                </c:pt>
                <c:pt idx="52">
                  <c:v>0.628079163</c:v>
                </c:pt>
                <c:pt idx="53">
                  <c:v>0.62044073499999997</c:v>
                </c:pt>
                <c:pt idx="54">
                  <c:v>0.61175366199999992</c:v>
                </c:pt>
                <c:pt idx="55">
                  <c:v>0.60473577899999997</c:v>
                </c:pt>
                <c:pt idx="56">
                  <c:v>0.60204303000000003</c:v>
                </c:pt>
                <c:pt idx="57">
                  <c:v>0.59785247799999996</c:v>
                </c:pt>
                <c:pt idx="58">
                  <c:v>0.595542664</c:v>
                </c:pt>
                <c:pt idx="59">
                  <c:v>0.59475756800000001</c:v>
                </c:pt>
                <c:pt idx="60">
                  <c:v>0.59574865700000001</c:v>
                </c:pt>
              </c:numCache>
            </c:numRef>
          </c:val>
          <c:smooth val="0"/>
          <c:extLst xmlns:c16r2="http://schemas.microsoft.com/office/drawing/2015/06/chart">
            <c:ext xmlns:c16="http://schemas.microsoft.com/office/drawing/2014/chart" uri="{C3380CC4-5D6E-409C-BE32-E72D297353CC}">
              <c16:uniqueId val="{00000002-44BA-493C-B3C9-92A237D6EF9B}"/>
            </c:ext>
          </c:extLst>
        </c:ser>
        <c:dLbls>
          <c:showLegendKey val="0"/>
          <c:showVal val="0"/>
          <c:showCatName val="0"/>
          <c:showSerName val="0"/>
          <c:showPercent val="0"/>
          <c:showBubbleSize val="0"/>
        </c:dLbls>
        <c:smooth val="0"/>
        <c:axId val="-1318973488"/>
        <c:axId val="-1318977296"/>
      </c:lineChart>
      <c:catAx>
        <c:axId val="-131897348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18977296"/>
        <c:crosses val="autoZero"/>
        <c:auto val="1"/>
        <c:lblAlgn val="ctr"/>
        <c:lblOffset val="100"/>
        <c:tickLblSkip val="10"/>
        <c:tickMarkSkip val="10"/>
        <c:noMultiLvlLbl val="0"/>
      </c:catAx>
      <c:valAx>
        <c:axId val="-13189772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18973488"/>
        <c:crossesAt val="32"/>
        <c:crossBetween val="midCat"/>
        <c:majorUnit val="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652559055118111E-2"/>
          <c:y val="0.24070915093540113"/>
          <c:w val="0.94461595946340038"/>
          <c:h val="0.48154901016363244"/>
        </c:manualLayout>
      </c:layout>
      <c:barChart>
        <c:barDir val="col"/>
        <c:grouping val="stacked"/>
        <c:varyColors val="0"/>
        <c:ser>
          <c:idx val="8"/>
          <c:order val="0"/>
          <c:tx>
            <c:strRef>
              <c:f>Ren_Reg!$I$1</c:f>
              <c:strCache>
                <c:ptCount val="1"/>
                <c:pt idx="0">
                  <c:v>hydro</c:v>
                </c:pt>
              </c:strCache>
            </c:strRef>
          </c:tx>
          <c:spPr>
            <a:solidFill>
              <a:srgbClr val="003953"/>
            </a:solidFill>
            <a:ln>
              <a:noFill/>
            </a:ln>
            <a:effectLst/>
          </c:spPr>
          <c:invertIfNegative val="0"/>
          <c:cat>
            <c:strRef>
              <c:f>Ren_Reg!$C$2:$C$49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Ren_Reg!$I$2:$I$49</c:f>
              <c:numCache>
                <c:formatCode>0.00</c:formatCode>
                <c:ptCount val="48"/>
                <c:pt idx="0">
                  <c:v>6.4771009999999896</c:v>
                </c:pt>
                <c:pt idx="1">
                  <c:v>6.4728019999999997</c:v>
                </c:pt>
                <c:pt idx="2">
                  <c:v>6.4728019999999997</c:v>
                </c:pt>
                <c:pt idx="3">
                  <c:v>6.4728019999999997</c:v>
                </c:pt>
                <c:pt idx="4">
                  <c:v>6.4728019999999997</c:v>
                </c:pt>
                <c:pt idx="5">
                  <c:v>6.5525779999999996</c:v>
                </c:pt>
                <c:pt idx="7">
                  <c:v>3.2195</c:v>
                </c:pt>
                <c:pt idx="8">
                  <c:v>3.2694000000000001</c:v>
                </c:pt>
                <c:pt idx="9">
                  <c:v>3.2694000000000001</c:v>
                </c:pt>
                <c:pt idx="10">
                  <c:v>3.2694000000000001</c:v>
                </c:pt>
                <c:pt idx="11">
                  <c:v>3.2694000000000001</c:v>
                </c:pt>
                <c:pt idx="12">
                  <c:v>3.3732429999999902</c:v>
                </c:pt>
                <c:pt idx="14">
                  <c:v>11.679800999999999</c:v>
                </c:pt>
                <c:pt idx="15">
                  <c:v>11.679800999999999</c:v>
                </c:pt>
                <c:pt idx="16">
                  <c:v>11.679800999999999</c:v>
                </c:pt>
                <c:pt idx="17">
                  <c:v>11.679800999999999</c:v>
                </c:pt>
                <c:pt idx="18">
                  <c:v>11.679800999999999</c:v>
                </c:pt>
                <c:pt idx="19">
                  <c:v>11.690999</c:v>
                </c:pt>
                <c:pt idx="21">
                  <c:v>6.6211000000000002</c:v>
                </c:pt>
                <c:pt idx="22">
                  <c:v>6.6657999999999999</c:v>
                </c:pt>
                <c:pt idx="23">
                  <c:v>6.6657999999999999</c:v>
                </c:pt>
                <c:pt idx="24">
                  <c:v>6.6657999999999999</c:v>
                </c:pt>
                <c:pt idx="25">
                  <c:v>6.7816000000000001</c:v>
                </c:pt>
                <c:pt idx="26">
                  <c:v>6.7407000000000004</c:v>
                </c:pt>
                <c:pt idx="28">
                  <c:v>0.53869999999999996</c:v>
                </c:pt>
                <c:pt idx="29">
                  <c:v>0.53869999999999996</c:v>
                </c:pt>
                <c:pt idx="30">
                  <c:v>0.53869999999999996</c:v>
                </c:pt>
                <c:pt idx="31">
                  <c:v>0.53869999999999996</c:v>
                </c:pt>
                <c:pt idx="32">
                  <c:v>0.53869999999999996</c:v>
                </c:pt>
                <c:pt idx="33">
                  <c:v>0.53869999999999996</c:v>
                </c:pt>
                <c:pt idx="35">
                  <c:v>8.0505999999999993</c:v>
                </c:pt>
                <c:pt idx="36">
                  <c:v>8.1162209999999995</c:v>
                </c:pt>
                <c:pt idx="37">
                  <c:v>8.0541999999999998</c:v>
                </c:pt>
                <c:pt idx="38">
                  <c:v>8.0730950000000004</c:v>
                </c:pt>
                <c:pt idx="39">
                  <c:v>8.1223569999999992</c:v>
                </c:pt>
                <c:pt idx="40">
                  <c:v>8.1956140000000008</c:v>
                </c:pt>
                <c:pt idx="42">
                  <c:v>42.462697999999897</c:v>
                </c:pt>
                <c:pt idx="43">
                  <c:v>42.655360999999999</c:v>
                </c:pt>
                <c:pt idx="44">
                  <c:v>42.655360999999999</c:v>
                </c:pt>
                <c:pt idx="45">
                  <c:v>42.703358000000001</c:v>
                </c:pt>
                <c:pt idx="46">
                  <c:v>42.780805000000001</c:v>
                </c:pt>
                <c:pt idx="47">
                  <c:v>42.964250999999997</c:v>
                </c:pt>
              </c:numCache>
            </c:numRef>
          </c:val>
        </c:ser>
        <c:ser>
          <c:idx val="6"/>
          <c:order val="1"/>
          <c:tx>
            <c:strRef>
              <c:f>Ren_Reg!$J$1</c:f>
              <c:strCache>
                <c:ptCount val="1"/>
                <c:pt idx="0">
                  <c:v>Other</c:v>
                </c:pt>
              </c:strCache>
            </c:strRef>
          </c:tx>
          <c:spPr>
            <a:solidFill>
              <a:schemeClr val="accent5"/>
            </a:solidFill>
            <a:ln>
              <a:noFill/>
            </a:ln>
            <a:effectLst/>
          </c:spPr>
          <c:invertIfNegative val="0"/>
          <c:cat>
            <c:strRef>
              <c:f>Ren_Reg!$C$2:$C$49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Ren_Reg!$J$2:$J$49</c:f>
              <c:numCache>
                <c:formatCode>0.00</c:formatCode>
                <c:ptCount val="48"/>
                <c:pt idx="0">
                  <c:v>1.4821</c:v>
                </c:pt>
                <c:pt idx="1">
                  <c:v>1.4898899999999999</c:v>
                </c:pt>
                <c:pt idx="2">
                  <c:v>1.490513</c:v>
                </c:pt>
                <c:pt idx="3">
                  <c:v>1.489879</c:v>
                </c:pt>
                <c:pt idx="4">
                  <c:v>1.489347</c:v>
                </c:pt>
                <c:pt idx="5">
                  <c:v>1.49615599999999</c:v>
                </c:pt>
                <c:pt idx="7">
                  <c:v>1.3169999999999999</c:v>
                </c:pt>
                <c:pt idx="8">
                  <c:v>1.731994</c:v>
                </c:pt>
                <c:pt idx="9">
                  <c:v>1.745309</c:v>
                </c:pt>
                <c:pt idx="10">
                  <c:v>1.731752</c:v>
                </c:pt>
                <c:pt idx="11">
                  <c:v>1.7203949999999999</c:v>
                </c:pt>
                <c:pt idx="12">
                  <c:v>1.731506</c:v>
                </c:pt>
                <c:pt idx="14">
                  <c:v>1.5478999999999901</c:v>
                </c:pt>
                <c:pt idx="15">
                  <c:v>2.035866</c:v>
                </c:pt>
                <c:pt idx="16">
                  <c:v>2.048864</c:v>
                </c:pt>
                <c:pt idx="17">
                  <c:v>2.035628</c:v>
                </c:pt>
                <c:pt idx="18">
                  <c:v>2.0300319999999998</c:v>
                </c:pt>
                <c:pt idx="19">
                  <c:v>2.0837519999999898</c:v>
                </c:pt>
                <c:pt idx="21">
                  <c:v>0.86690100000000003</c:v>
                </c:pt>
                <c:pt idx="22">
                  <c:v>1.8378939999999999</c:v>
                </c:pt>
                <c:pt idx="23">
                  <c:v>1.8584560000000001</c:v>
                </c:pt>
                <c:pt idx="24">
                  <c:v>1.837518</c:v>
                </c:pt>
                <c:pt idx="25">
                  <c:v>1.819982</c:v>
                </c:pt>
                <c:pt idx="26">
                  <c:v>1.83714</c:v>
                </c:pt>
                <c:pt idx="28">
                  <c:v>0.14910000000000001</c:v>
                </c:pt>
                <c:pt idx="29">
                  <c:v>0.39811799999999897</c:v>
                </c:pt>
                <c:pt idx="30">
                  <c:v>0.403229</c:v>
                </c:pt>
                <c:pt idx="31">
                  <c:v>0.39802499999999902</c:v>
                </c:pt>
                <c:pt idx="32">
                  <c:v>0.39366499999999999</c:v>
                </c:pt>
                <c:pt idx="33">
                  <c:v>0.39793099999999998</c:v>
                </c:pt>
                <c:pt idx="35">
                  <c:v>2.0293999999999999</c:v>
                </c:pt>
                <c:pt idx="36">
                  <c:v>4.5758770000000002</c:v>
                </c:pt>
                <c:pt idx="37">
                  <c:v>4.3350059999999999</c:v>
                </c:pt>
                <c:pt idx="38">
                  <c:v>4.5129349999999997</c:v>
                </c:pt>
                <c:pt idx="39">
                  <c:v>4.5791249999999897</c:v>
                </c:pt>
                <c:pt idx="40">
                  <c:v>4.712243</c:v>
                </c:pt>
                <c:pt idx="42">
                  <c:v>1.6341000000000001</c:v>
                </c:pt>
                <c:pt idx="43">
                  <c:v>4.2956209999999997</c:v>
                </c:pt>
                <c:pt idx="44">
                  <c:v>3.8613740000000001</c:v>
                </c:pt>
                <c:pt idx="45">
                  <c:v>4.0256530000000001</c:v>
                </c:pt>
                <c:pt idx="46">
                  <c:v>4.6303970000000003</c:v>
                </c:pt>
                <c:pt idx="47">
                  <c:v>4.5231880000000002</c:v>
                </c:pt>
              </c:numCache>
            </c:numRef>
          </c:val>
        </c:ser>
        <c:ser>
          <c:idx val="4"/>
          <c:order val="2"/>
          <c:tx>
            <c:strRef>
              <c:f>Ren_Reg!$G$1</c:f>
              <c:strCache>
                <c:ptCount val="1"/>
                <c:pt idx="0">
                  <c:v>onshorewind</c:v>
                </c:pt>
              </c:strCache>
            </c:strRef>
          </c:tx>
          <c:spPr>
            <a:solidFill>
              <a:schemeClr val="accent3"/>
            </a:solidFill>
            <a:ln>
              <a:noFill/>
            </a:ln>
            <a:effectLst/>
          </c:spPr>
          <c:invertIfNegative val="0"/>
          <c:cat>
            <c:strRef>
              <c:f>Ren_Reg!$C$2:$C$49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Ren_Reg!$G$2:$G$49</c:f>
              <c:numCache>
                <c:formatCode>0.00</c:formatCode>
                <c:ptCount val="48"/>
                <c:pt idx="0">
                  <c:v>3.3944999999999999</c:v>
                </c:pt>
                <c:pt idx="1">
                  <c:v>11.729773</c:v>
                </c:pt>
                <c:pt idx="2">
                  <c:v>10.191946</c:v>
                </c:pt>
                <c:pt idx="3">
                  <c:v>10.078481</c:v>
                </c:pt>
                <c:pt idx="4">
                  <c:v>11.0522689999999</c:v>
                </c:pt>
                <c:pt idx="5">
                  <c:v>10.504771</c:v>
                </c:pt>
                <c:pt idx="7">
                  <c:v>9.2495999999999992</c:v>
                </c:pt>
                <c:pt idx="8">
                  <c:v>18.169822</c:v>
                </c:pt>
                <c:pt idx="9">
                  <c:v>17.980878999999899</c:v>
                </c:pt>
                <c:pt idx="10">
                  <c:v>19.519300000000001</c:v>
                </c:pt>
                <c:pt idx="11">
                  <c:v>31.465038</c:v>
                </c:pt>
                <c:pt idx="12">
                  <c:v>51.033045999999999</c:v>
                </c:pt>
                <c:pt idx="14">
                  <c:v>2.9100000000000001E-2</c:v>
                </c:pt>
                <c:pt idx="15">
                  <c:v>1.7271369999999999</c:v>
                </c:pt>
                <c:pt idx="16">
                  <c:v>0.97442299999999904</c:v>
                </c:pt>
                <c:pt idx="17">
                  <c:v>1.9818479999999901</c:v>
                </c:pt>
                <c:pt idx="18">
                  <c:v>4.0197859999999999</c:v>
                </c:pt>
                <c:pt idx="19">
                  <c:v>4.0876450000000002</c:v>
                </c:pt>
                <c:pt idx="21">
                  <c:v>43.0926019999999</c:v>
                </c:pt>
                <c:pt idx="22">
                  <c:v>70.482074999999995</c:v>
                </c:pt>
                <c:pt idx="23">
                  <c:v>67.126522999999906</c:v>
                </c:pt>
                <c:pt idx="24">
                  <c:v>71.368724</c:v>
                </c:pt>
                <c:pt idx="25">
                  <c:v>120.5188</c:v>
                </c:pt>
                <c:pt idx="26">
                  <c:v>134.785549</c:v>
                </c:pt>
                <c:pt idx="28">
                  <c:v>25.660996999999998</c:v>
                </c:pt>
                <c:pt idx="29">
                  <c:v>38.12867</c:v>
                </c:pt>
                <c:pt idx="30">
                  <c:v>36.685997</c:v>
                </c:pt>
                <c:pt idx="31">
                  <c:v>36.805999999999997</c:v>
                </c:pt>
                <c:pt idx="32">
                  <c:v>37.879097000000002</c:v>
                </c:pt>
                <c:pt idx="33">
                  <c:v>51.367713999999999</c:v>
                </c:pt>
                <c:pt idx="35">
                  <c:v>6.4432010000000002</c:v>
                </c:pt>
                <c:pt idx="36">
                  <c:v>6.7825579999999999</c:v>
                </c:pt>
                <c:pt idx="37">
                  <c:v>7.0203100000000003</c:v>
                </c:pt>
                <c:pt idx="38">
                  <c:v>7.1008680000000002</c:v>
                </c:pt>
                <c:pt idx="39">
                  <c:v>7.4286110000000001</c:v>
                </c:pt>
                <c:pt idx="40">
                  <c:v>9.8690730000000002</c:v>
                </c:pt>
                <c:pt idx="42">
                  <c:v>15.633400999999999</c:v>
                </c:pt>
                <c:pt idx="43">
                  <c:v>68.439575000000005</c:v>
                </c:pt>
                <c:pt idx="44">
                  <c:v>57.555325000000003</c:v>
                </c:pt>
                <c:pt idx="45">
                  <c:v>58.644957999999903</c:v>
                </c:pt>
                <c:pt idx="46">
                  <c:v>62.771273000000001</c:v>
                </c:pt>
                <c:pt idx="47">
                  <c:v>65.689672999999999</c:v>
                </c:pt>
              </c:numCache>
            </c:numRef>
          </c:val>
        </c:ser>
        <c:ser>
          <c:idx val="5"/>
          <c:order val="3"/>
          <c:tx>
            <c:strRef>
              <c:f>Ren_Reg!$H$1</c:f>
              <c:strCache>
                <c:ptCount val="1"/>
                <c:pt idx="0">
                  <c:v>offshorewind</c:v>
                </c:pt>
              </c:strCache>
            </c:strRef>
          </c:tx>
          <c:spPr>
            <a:solidFill>
              <a:schemeClr val="accent3">
                <a:lumMod val="60000"/>
                <a:lumOff val="40000"/>
              </a:schemeClr>
            </a:solidFill>
            <a:ln>
              <a:noFill/>
            </a:ln>
            <a:effectLst/>
          </c:spPr>
          <c:invertIfNegative val="0"/>
          <c:cat>
            <c:strRef>
              <c:f>Ren_Reg!$C$2:$C$49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Ren_Reg!$H$2:$H$49</c:f>
              <c:numCache>
                <c:formatCode>0.00</c:formatCode>
                <c:ptCount val="48"/>
                <c:pt idx="0">
                  <c:v>2.93E-2</c:v>
                </c:pt>
                <c:pt idx="1">
                  <c:v>11.029299999999999</c:v>
                </c:pt>
                <c:pt idx="2">
                  <c:v>11.029299999999999</c:v>
                </c:pt>
                <c:pt idx="3">
                  <c:v>11.029299999999999</c:v>
                </c:pt>
                <c:pt idx="4">
                  <c:v>11.029299999999999</c:v>
                </c:pt>
                <c:pt idx="5">
                  <c:v>11.029299999999999</c:v>
                </c:pt>
                <c:pt idx="7">
                  <c:v>0</c:v>
                </c:pt>
                <c:pt idx="8">
                  <c:v>12.3326999999999</c:v>
                </c:pt>
                <c:pt idx="9">
                  <c:v>12.3326999999999</c:v>
                </c:pt>
                <c:pt idx="10">
                  <c:v>12.3326999999999</c:v>
                </c:pt>
                <c:pt idx="11">
                  <c:v>12.441426999999999</c:v>
                </c:pt>
                <c:pt idx="12">
                  <c:v>12.3326999999999</c:v>
                </c:pt>
                <c:pt idx="14">
                  <c:v>0</c:v>
                </c:pt>
                <c:pt idx="15">
                  <c:v>0</c:v>
                </c:pt>
                <c:pt idx="16">
                  <c:v>0</c:v>
                </c:pt>
                <c:pt idx="17">
                  <c:v>0</c:v>
                </c:pt>
                <c:pt idx="18">
                  <c:v>0</c:v>
                </c:pt>
                <c:pt idx="19">
                  <c:v>0</c:v>
                </c:pt>
                <c:pt idx="21">
                  <c:v>0</c:v>
                </c:pt>
                <c:pt idx="22">
                  <c:v>0</c:v>
                </c:pt>
                <c:pt idx="23">
                  <c:v>0</c:v>
                </c:pt>
                <c:pt idx="24">
                  <c:v>0</c:v>
                </c:pt>
                <c:pt idx="25">
                  <c:v>0</c:v>
                </c:pt>
                <c:pt idx="26">
                  <c:v>0</c:v>
                </c:pt>
                <c:pt idx="28">
                  <c:v>0</c:v>
                </c:pt>
                <c:pt idx="29">
                  <c:v>0</c:v>
                </c:pt>
                <c:pt idx="30">
                  <c:v>0</c:v>
                </c:pt>
                <c:pt idx="31">
                  <c:v>0</c:v>
                </c:pt>
                <c:pt idx="32">
                  <c:v>0</c:v>
                </c:pt>
                <c:pt idx="33">
                  <c:v>0</c:v>
                </c:pt>
                <c:pt idx="35">
                  <c:v>0</c:v>
                </c:pt>
                <c:pt idx="36">
                  <c:v>0</c:v>
                </c:pt>
                <c:pt idx="37">
                  <c:v>0</c:v>
                </c:pt>
                <c:pt idx="38">
                  <c:v>0</c:v>
                </c:pt>
                <c:pt idx="39">
                  <c:v>0</c:v>
                </c:pt>
                <c:pt idx="40">
                  <c:v>0</c:v>
                </c:pt>
                <c:pt idx="42">
                  <c:v>0</c:v>
                </c:pt>
                <c:pt idx="43">
                  <c:v>0</c:v>
                </c:pt>
                <c:pt idx="44">
                  <c:v>0</c:v>
                </c:pt>
                <c:pt idx="45">
                  <c:v>0</c:v>
                </c:pt>
                <c:pt idx="46">
                  <c:v>0</c:v>
                </c:pt>
                <c:pt idx="47">
                  <c:v>0</c:v>
                </c:pt>
              </c:numCache>
            </c:numRef>
          </c:val>
        </c:ser>
        <c:ser>
          <c:idx val="0"/>
          <c:order val="4"/>
          <c:tx>
            <c:strRef>
              <c:f>Ren_Reg!$D$1</c:f>
              <c:strCache>
                <c:ptCount val="1"/>
                <c:pt idx="0">
                  <c:v>solar</c:v>
                </c:pt>
              </c:strCache>
            </c:strRef>
          </c:tx>
          <c:spPr>
            <a:solidFill>
              <a:srgbClr val="FFC702"/>
            </a:solidFill>
            <a:ln>
              <a:noFill/>
            </a:ln>
            <a:effectLst/>
          </c:spPr>
          <c:invertIfNegative val="0"/>
          <c:cat>
            <c:strRef>
              <c:f>Ren_Reg!$C$2:$C$49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Ren_Reg!$D$2:$D$49</c:f>
              <c:numCache>
                <c:formatCode>0.00</c:formatCode>
                <c:ptCount val="48"/>
                <c:pt idx="0">
                  <c:v>1.7913999999999899</c:v>
                </c:pt>
                <c:pt idx="1">
                  <c:v>11.0743119999999</c:v>
                </c:pt>
                <c:pt idx="2">
                  <c:v>15.8332309999999</c:v>
                </c:pt>
                <c:pt idx="3">
                  <c:v>18.342715999999999</c:v>
                </c:pt>
                <c:pt idx="4">
                  <c:v>22.619785999999898</c:v>
                </c:pt>
                <c:pt idx="5">
                  <c:v>25.499330999999898</c:v>
                </c:pt>
                <c:pt idx="7">
                  <c:v>3.1208999999999998</c:v>
                </c:pt>
                <c:pt idx="8">
                  <c:v>24.994675999999998</c:v>
                </c:pt>
                <c:pt idx="9">
                  <c:v>43.359076000000002</c:v>
                </c:pt>
                <c:pt idx="10">
                  <c:v>41.477527000000002</c:v>
                </c:pt>
                <c:pt idx="11">
                  <c:v>63.030440999999897</c:v>
                </c:pt>
                <c:pt idx="12">
                  <c:v>73.265542999999994</c:v>
                </c:pt>
                <c:pt idx="14">
                  <c:v>8.1292010000000001</c:v>
                </c:pt>
                <c:pt idx="15">
                  <c:v>49.559780000000003</c:v>
                </c:pt>
                <c:pt idx="16">
                  <c:v>86.269540999999904</c:v>
                </c:pt>
                <c:pt idx="17">
                  <c:v>119.66387599999899</c:v>
                </c:pt>
                <c:pt idx="18">
                  <c:v>157.61520199999899</c:v>
                </c:pt>
                <c:pt idx="19">
                  <c:v>177.13001399999999</c:v>
                </c:pt>
                <c:pt idx="21">
                  <c:v>1.7954000000000001</c:v>
                </c:pt>
                <c:pt idx="22">
                  <c:v>34.347684000000001</c:v>
                </c:pt>
                <c:pt idx="23">
                  <c:v>52.631140000000002</c:v>
                </c:pt>
                <c:pt idx="24">
                  <c:v>86.86157</c:v>
                </c:pt>
                <c:pt idx="25">
                  <c:v>107.01690600000001</c:v>
                </c:pt>
                <c:pt idx="26">
                  <c:v>116.878429</c:v>
                </c:pt>
                <c:pt idx="28">
                  <c:v>2.3637000000000001</c:v>
                </c:pt>
                <c:pt idx="29">
                  <c:v>34.411987000000003</c:v>
                </c:pt>
                <c:pt idx="30">
                  <c:v>42.069400999999999</c:v>
                </c:pt>
                <c:pt idx="31">
                  <c:v>58.619956999999999</c:v>
                </c:pt>
                <c:pt idx="32">
                  <c:v>66.451424000000003</c:v>
                </c:pt>
                <c:pt idx="33">
                  <c:v>71.130156999999997</c:v>
                </c:pt>
                <c:pt idx="35">
                  <c:v>12.185900999999999</c:v>
                </c:pt>
                <c:pt idx="36">
                  <c:v>35.089112999999998</c:v>
                </c:pt>
                <c:pt idx="37">
                  <c:v>44.495336000000002</c:v>
                </c:pt>
                <c:pt idx="38">
                  <c:v>43.322637</c:v>
                </c:pt>
                <c:pt idx="39">
                  <c:v>43.721899000000001</c:v>
                </c:pt>
                <c:pt idx="40">
                  <c:v>47.617556</c:v>
                </c:pt>
                <c:pt idx="42">
                  <c:v>5.5185009999999997</c:v>
                </c:pt>
                <c:pt idx="43">
                  <c:v>21.032826</c:v>
                </c:pt>
                <c:pt idx="44">
                  <c:v>28.010746999999999</c:v>
                </c:pt>
                <c:pt idx="45">
                  <c:v>26.610168000000002</c:v>
                </c:pt>
                <c:pt idx="46">
                  <c:v>29.883683999999999</c:v>
                </c:pt>
                <c:pt idx="47">
                  <c:v>29.913229000000001</c:v>
                </c:pt>
              </c:numCache>
            </c:numRef>
          </c:val>
        </c:ser>
        <c:ser>
          <c:idx val="1"/>
          <c:order val="5"/>
          <c:tx>
            <c:strRef>
              <c:f>Ren_Reg!#REF!</c:f>
              <c:strCache>
                <c:ptCount val="1"/>
                <c:pt idx="0">
                  <c:v>#REF!</c:v>
                </c:pt>
              </c:strCache>
            </c:strRef>
          </c:tx>
          <c:spPr>
            <a:solidFill>
              <a:srgbClr val="FFC702">
                <a:lumMod val="60000"/>
                <a:lumOff val="40000"/>
              </a:srgbClr>
            </a:solidFill>
            <a:ln>
              <a:noFill/>
            </a:ln>
            <a:effectLst/>
          </c:spPr>
          <c:invertIfNegative val="0"/>
          <c:cat>
            <c:strRef>
              <c:f>Ren_Reg!$C$2:$C$49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Ren_Reg!#REF!</c:f>
              <c:numCache>
                <c:formatCode>General</c:formatCode>
                <c:ptCount val="1"/>
                <c:pt idx="0">
                  <c:v>1</c:v>
                </c:pt>
              </c:numCache>
            </c:numRef>
          </c:val>
        </c:ser>
        <c:ser>
          <c:idx val="2"/>
          <c:order val="6"/>
          <c:tx>
            <c:strRef>
              <c:f>Ren_Reg!$E$1</c:f>
              <c:strCache>
                <c:ptCount val="1"/>
                <c:pt idx="0">
                  <c:v>endusesolar</c:v>
                </c:pt>
              </c:strCache>
            </c:strRef>
          </c:tx>
          <c:spPr>
            <a:solidFill>
              <a:srgbClr val="FFC702">
                <a:lumMod val="40000"/>
                <a:lumOff val="60000"/>
              </a:srgbClr>
            </a:solidFill>
            <a:ln>
              <a:noFill/>
            </a:ln>
            <a:effectLst/>
          </c:spPr>
          <c:invertIfNegative val="0"/>
          <c:cat>
            <c:strRef>
              <c:f>Ren_Reg!$C$2:$C$49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Ren_Reg!$E$2:$E$49</c:f>
              <c:numCache>
                <c:formatCode>0.00</c:formatCode>
                <c:ptCount val="48"/>
                <c:pt idx="0">
                  <c:v>5.8490659999999997</c:v>
                </c:pt>
                <c:pt idx="1">
                  <c:v>22.137674000000001</c:v>
                </c:pt>
                <c:pt idx="2">
                  <c:v>23.761614999999999</c:v>
                </c:pt>
                <c:pt idx="3">
                  <c:v>24.653051999999999</c:v>
                </c:pt>
                <c:pt idx="4">
                  <c:v>29.199307000000001</c:v>
                </c:pt>
                <c:pt idx="5">
                  <c:v>34.385678999999897</c:v>
                </c:pt>
                <c:pt idx="7">
                  <c:v>3.77268599999999</c:v>
                </c:pt>
                <c:pt idx="8">
                  <c:v>24.451283</c:v>
                </c:pt>
                <c:pt idx="9">
                  <c:v>26.90314</c:v>
                </c:pt>
                <c:pt idx="10">
                  <c:v>28.083694000000001</c:v>
                </c:pt>
                <c:pt idx="11">
                  <c:v>34.190452000000001</c:v>
                </c:pt>
                <c:pt idx="12">
                  <c:v>44.343541999999999</c:v>
                </c:pt>
                <c:pt idx="14">
                  <c:v>1.89961</c:v>
                </c:pt>
                <c:pt idx="15">
                  <c:v>18.1356129999999</c:v>
                </c:pt>
                <c:pt idx="16">
                  <c:v>18.713228999999998</c:v>
                </c:pt>
                <c:pt idx="17">
                  <c:v>19.437330999999901</c:v>
                </c:pt>
                <c:pt idx="18">
                  <c:v>23.391687999999998</c:v>
                </c:pt>
                <c:pt idx="19">
                  <c:v>28.380140999999998</c:v>
                </c:pt>
                <c:pt idx="21">
                  <c:v>1.9742169999999899</c:v>
                </c:pt>
                <c:pt idx="22">
                  <c:v>18.412821000000001</c:v>
                </c:pt>
                <c:pt idx="23">
                  <c:v>20.518308000000001</c:v>
                </c:pt>
                <c:pt idx="24">
                  <c:v>21.558401</c:v>
                </c:pt>
                <c:pt idx="25">
                  <c:v>26.203552999999999</c:v>
                </c:pt>
                <c:pt idx="26">
                  <c:v>37.796199999999999</c:v>
                </c:pt>
                <c:pt idx="28">
                  <c:v>0.53127899999999995</c:v>
                </c:pt>
                <c:pt idx="29">
                  <c:v>11.510845</c:v>
                </c:pt>
                <c:pt idx="30">
                  <c:v>11.32047</c:v>
                </c:pt>
                <c:pt idx="31">
                  <c:v>11.764645</c:v>
                </c:pt>
                <c:pt idx="32">
                  <c:v>14.157698999999999</c:v>
                </c:pt>
                <c:pt idx="33">
                  <c:v>14.923897</c:v>
                </c:pt>
                <c:pt idx="35">
                  <c:v>8.0954249999999899</c:v>
                </c:pt>
                <c:pt idx="36">
                  <c:v>31.793593999999999</c:v>
                </c:pt>
                <c:pt idx="37">
                  <c:v>30.183578999999899</c:v>
                </c:pt>
                <c:pt idx="38">
                  <c:v>32.527315999999999</c:v>
                </c:pt>
                <c:pt idx="39">
                  <c:v>43.254303</c:v>
                </c:pt>
                <c:pt idx="40">
                  <c:v>43.701616000000001</c:v>
                </c:pt>
                <c:pt idx="42">
                  <c:v>7.9297489999999904</c:v>
                </c:pt>
                <c:pt idx="43">
                  <c:v>43.623290999999902</c:v>
                </c:pt>
                <c:pt idx="44">
                  <c:v>43.613661999999898</c:v>
                </c:pt>
                <c:pt idx="45">
                  <c:v>45.603909999999999</c:v>
                </c:pt>
                <c:pt idx="46">
                  <c:v>55.483467999999903</c:v>
                </c:pt>
                <c:pt idx="47">
                  <c:v>60.165526999999997</c:v>
                </c:pt>
              </c:numCache>
            </c:numRef>
          </c:val>
        </c:ser>
        <c:ser>
          <c:idx val="3"/>
          <c:order val="7"/>
          <c:tx>
            <c:strRef>
              <c:f>Ren_Reg!$F$1</c:f>
              <c:strCache>
                <c:ptCount val="1"/>
                <c:pt idx="0">
                  <c:v>standalonestorage</c:v>
                </c:pt>
              </c:strCache>
            </c:strRef>
          </c:tx>
          <c:spPr>
            <a:solidFill>
              <a:srgbClr val="0096D7"/>
            </a:solidFill>
            <a:ln>
              <a:noFill/>
            </a:ln>
            <a:effectLst/>
          </c:spPr>
          <c:invertIfNegative val="0"/>
          <c:cat>
            <c:strRef>
              <c:f>Ren_Reg!$C$2:$C$49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Ren_Reg!$F$2:$F$49</c:f>
              <c:numCache>
                <c:formatCode>0.00</c:formatCode>
                <c:ptCount val="48"/>
                <c:pt idx="0">
                  <c:v>7.5999999999999998E-2</c:v>
                </c:pt>
                <c:pt idx="1">
                  <c:v>4.1704999999999997</c:v>
                </c:pt>
                <c:pt idx="2">
                  <c:v>4.2183359999999999</c:v>
                </c:pt>
                <c:pt idx="3">
                  <c:v>4.2515010000000002</c:v>
                </c:pt>
                <c:pt idx="4">
                  <c:v>4.1842009999999998</c:v>
                </c:pt>
                <c:pt idx="5">
                  <c:v>7.3062069999999997</c:v>
                </c:pt>
                <c:pt idx="7">
                  <c:v>0.29389999999999999</c:v>
                </c:pt>
                <c:pt idx="8">
                  <c:v>3.3988999999999998</c:v>
                </c:pt>
                <c:pt idx="9">
                  <c:v>3.4720800000000001</c:v>
                </c:pt>
                <c:pt idx="10">
                  <c:v>3.4466100000000002</c:v>
                </c:pt>
                <c:pt idx="11">
                  <c:v>5.134347</c:v>
                </c:pt>
                <c:pt idx="12">
                  <c:v>16.032609000000001</c:v>
                </c:pt>
                <c:pt idx="14">
                  <c:v>1.0999999999999999E-2</c:v>
                </c:pt>
                <c:pt idx="15">
                  <c:v>0.48079999999999901</c:v>
                </c:pt>
                <c:pt idx="16">
                  <c:v>0.48079999999999901</c:v>
                </c:pt>
                <c:pt idx="17">
                  <c:v>0.51543399999999995</c:v>
                </c:pt>
                <c:pt idx="18">
                  <c:v>35.310583999999999</c:v>
                </c:pt>
                <c:pt idx="19">
                  <c:v>37.086568</c:v>
                </c:pt>
                <c:pt idx="21">
                  <c:v>4.1099999999999998E-2</c:v>
                </c:pt>
                <c:pt idx="22">
                  <c:v>6.3399999999999998E-2</c:v>
                </c:pt>
                <c:pt idx="23">
                  <c:v>0.205293</c:v>
                </c:pt>
                <c:pt idx="24">
                  <c:v>3.4241679999999999</c:v>
                </c:pt>
                <c:pt idx="25">
                  <c:v>19.256609999999998</c:v>
                </c:pt>
                <c:pt idx="26">
                  <c:v>27.989719999999998</c:v>
                </c:pt>
                <c:pt idx="28">
                  <c:v>0.1033</c:v>
                </c:pt>
                <c:pt idx="29">
                  <c:v>1.5770999999999999</c:v>
                </c:pt>
                <c:pt idx="30">
                  <c:v>1.5770999999999999</c:v>
                </c:pt>
                <c:pt idx="31">
                  <c:v>1.68868</c:v>
                </c:pt>
                <c:pt idx="32">
                  <c:v>16.786491000000002</c:v>
                </c:pt>
                <c:pt idx="33">
                  <c:v>13.878487</c:v>
                </c:pt>
                <c:pt idx="35">
                  <c:v>0.1968</c:v>
                </c:pt>
                <c:pt idx="36">
                  <c:v>2.9052889999999998</c:v>
                </c:pt>
                <c:pt idx="37">
                  <c:v>11.929004000000001</c:v>
                </c:pt>
                <c:pt idx="38">
                  <c:v>13.189038999999999</c:v>
                </c:pt>
                <c:pt idx="39">
                  <c:v>19.96247</c:v>
                </c:pt>
                <c:pt idx="40">
                  <c:v>21.100545</c:v>
                </c:pt>
                <c:pt idx="42">
                  <c:v>5.7099999999999998E-2</c:v>
                </c:pt>
                <c:pt idx="43">
                  <c:v>0.809998</c:v>
                </c:pt>
                <c:pt idx="44">
                  <c:v>0.86194099999999996</c:v>
                </c:pt>
                <c:pt idx="45">
                  <c:v>1.1910750000000001</c:v>
                </c:pt>
                <c:pt idx="46">
                  <c:v>3.8253729999999999</c:v>
                </c:pt>
                <c:pt idx="47">
                  <c:v>9.4227430000000005</c:v>
                </c:pt>
              </c:numCache>
            </c:numRef>
          </c:val>
        </c:ser>
        <c:ser>
          <c:idx val="7"/>
          <c:order val="8"/>
          <c:tx>
            <c:strRef>
              <c:f>Ren_Reg!$K$1</c:f>
              <c:strCache>
                <c:ptCount val="1"/>
                <c:pt idx="0">
                  <c:v>divider</c:v>
                </c:pt>
              </c:strCache>
            </c:strRef>
          </c:tx>
          <c:spPr>
            <a:solidFill>
              <a:schemeClr val="bg1"/>
            </a:solidFill>
            <a:ln>
              <a:noFill/>
            </a:ln>
            <a:effectLst/>
          </c:spPr>
          <c:invertIfNegative val="0"/>
          <c:cat>
            <c:strRef>
              <c:f>Ren_Reg!$C$2:$C$49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Ren_Reg!$K$2:$K$49</c:f>
              <c:numCache>
                <c:formatCode>General</c:formatCode>
                <c:ptCount val="48"/>
                <c:pt idx="6">
                  <c:v>2000</c:v>
                </c:pt>
                <c:pt idx="13">
                  <c:v>2000</c:v>
                </c:pt>
                <c:pt idx="20">
                  <c:v>2000</c:v>
                </c:pt>
                <c:pt idx="27">
                  <c:v>2000</c:v>
                </c:pt>
                <c:pt idx="34">
                  <c:v>2000</c:v>
                </c:pt>
                <c:pt idx="41">
                  <c:v>2000</c:v>
                </c:pt>
              </c:numCache>
            </c:numRef>
          </c:val>
        </c:ser>
        <c:dLbls>
          <c:showLegendKey val="0"/>
          <c:showVal val="0"/>
          <c:showCatName val="0"/>
          <c:showSerName val="0"/>
          <c:showPercent val="0"/>
          <c:showBubbleSize val="0"/>
        </c:dLbls>
        <c:gapWidth val="40"/>
        <c:overlap val="100"/>
        <c:axId val="-1203255424"/>
        <c:axId val="-1203250528"/>
      </c:barChart>
      <c:catAx>
        <c:axId val="-120325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03250528"/>
        <c:crosses val="autoZero"/>
        <c:auto val="1"/>
        <c:lblAlgn val="ctr"/>
        <c:lblOffset val="100"/>
        <c:noMultiLvlLbl val="0"/>
      </c:catAx>
      <c:valAx>
        <c:axId val="-1203250528"/>
        <c:scaling>
          <c:orientation val="minMax"/>
          <c:max val="3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032554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07531845239783E-2"/>
          <c:y val="0.138165869653676"/>
          <c:w val="0.80067478667488134"/>
          <c:h val="0.73117768221871238"/>
        </c:manualLayout>
      </c:layout>
      <c:areaChart>
        <c:grouping val="stacked"/>
        <c:varyColors val="0"/>
        <c:ser>
          <c:idx val="6"/>
          <c:order val="1"/>
          <c:tx>
            <c:strRef>
              <c:f>Graphic!$O$2</c:f>
              <c:strCache>
                <c:ptCount val="1"/>
                <c:pt idx="0">
                  <c:v>Nuclear</c:v>
                </c:pt>
              </c:strCache>
            </c:strRef>
          </c:tx>
          <c:spPr>
            <a:solidFill>
              <a:schemeClr val="accent5"/>
            </a:solidFill>
            <a:ln>
              <a:noFill/>
            </a:ln>
            <a:effectLst/>
          </c:spPr>
          <c:cat>
            <c:numRef>
              <c:f>Graphic!$I$3:$I$31</c:f>
              <c:numCache>
                <c:formatCode>General</c:formatCode>
                <c:ptCount val="29"/>
                <c:pt idx="0">
                  <c:v>2022</c:v>
                </c:pt>
                <c:pt idx="8">
                  <c:v>2030</c:v>
                </c:pt>
                <c:pt idx="18">
                  <c:v>2040</c:v>
                </c:pt>
                <c:pt idx="28">
                  <c:v>2050</c:v>
                </c:pt>
              </c:numCache>
            </c:numRef>
          </c:cat>
          <c:val>
            <c:numRef>
              <c:f>Graphic!$O$3:$O$31</c:f>
              <c:numCache>
                <c:formatCode>General</c:formatCode>
                <c:ptCount val="29"/>
                <c:pt idx="0">
                  <c:v>127.59909999999999</c:v>
                </c:pt>
                <c:pt idx="1">
                  <c:v>127.8441</c:v>
                </c:pt>
                <c:pt idx="2">
                  <c:v>128.1421</c:v>
                </c:pt>
                <c:pt idx="3">
                  <c:v>128.3877</c:v>
                </c:pt>
                <c:pt idx="4">
                  <c:v>128.63290000000001</c:v>
                </c:pt>
                <c:pt idx="5">
                  <c:v>128.90989999999999</c:v>
                </c:pt>
                <c:pt idx="6">
                  <c:v>115.04819999999999</c:v>
                </c:pt>
                <c:pt idx="7">
                  <c:v>115.4023</c:v>
                </c:pt>
                <c:pt idx="8">
                  <c:v>115.75649999999999</c:v>
                </c:pt>
                <c:pt idx="9">
                  <c:v>228.42563999999999</c:v>
                </c:pt>
                <c:pt idx="10">
                  <c:v>228.42563999999999</c:v>
                </c:pt>
                <c:pt idx="11">
                  <c:v>228.83104000000003</c:v>
                </c:pt>
                <c:pt idx="12">
                  <c:v>229.23653999999999</c:v>
                </c:pt>
                <c:pt idx="13">
                  <c:v>229.88443999999998</c:v>
                </c:pt>
                <c:pt idx="14">
                  <c:v>230.12644</c:v>
                </c:pt>
                <c:pt idx="15">
                  <c:v>230.12594000000001</c:v>
                </c:pt>
                <c:pt idx="16">
                  <c:v>230.11773999999997</c:v>
                </c:pt>
                <c:pt idx="17">
                  <c:v>230.12594000000001</c:v>
                </c:pt>
                <c:pt idx="18">
                  <c:v>230.11964</c:v>
                </c:pt>
                <c:pt idx="19">
                  <c:v>230.61594000000002</c:v>
                </c:pt>
                <c:pt idx="20">
                  <c:v>230.27244000000002</c:v>
                </c:pt>
                <c:pt idx="21">
                  <c:v>231.00144</c:v>
                </c:pt>
                <c:pt idx="22">
                  <c:v>231.74833999999998</c:v>
                </c:pt>
                <c:pt idx="23">
                  <c:v>232.57544000000001</c:v>
                </c:pt>
                <c:pt idx="24">
                  <c:v>232.57544000000001</c:v>
                </c:pt>
                <c:pt idx="25">
                  <c:v>232.57544000000001</c:v>
                </c:pt>
                <c:pt idx="26">
                  <c:v>232.84084000000001</c:v>
                </c:pt>
                <c:pt idx="27">
                  <c:v>233.16144000000003</c:v>
                </c:pt>
                <c:pt idx="28">
                  <c:v>233.13373999999999</c:v>
                </c:pt>
              </c:numCache>
            </c:numRef>
          </c:val>
        </c:ser>
        <c:ser>
          <c:idx val="5"/>
          <c:order val="2"/>
          <c:tx>
            <c:strRef>
              <c:f>Graphic!$N$2</c:f>
              <c:strCache>
                <c:ptCount val="1"/>
                <c:pt idx="0">
                  <c:v>Other Renewables</c:v>
                </c:pt>
              </c:strCache>
            </c:strRef>
          </c:tx>
          <c:spPr>
            <a:solidFill>
              <a:schemeClr val="accent2"/>
            </a:solidFill>
            <a:ln>
              <a:noFill/>
            </a:ln>
            <a:effectLst/>
          </c:spPr>
          <c:cat>
            <c:numRef>
              <c:f>Graphic!$I$3:$I$31</c:f>
              <c:numCache>
                <c:formatCode>General</c:formatCode>
                <c:ptCount val="29"/>
                <c:pt idx="0">
                  <c:v>2022</c:v>
                </c:pt>
                <c:pt idx="8">
                  <c:v>2030</c:v>
                </c:pt>
                <c:pt idx="18">
                  <c:v>2040</c:v>
                </c:pt>
                <c:pt idx="28">
                  <c:v>2050</c:v>
                </c:pt>
              </c:numCache>
            </c:numRef>
          </c:cat>
          <c:val>
            <c:numRef>
              <c:f>Graphic!$N$3:$N$31</c:f>
              <c:numCache>
                <c:formatCode>General</c:formatCode>
                <c:ptCount val="29"/>
                <c:pt idx="0">
                  <c:v>46.901371000000005</c:v>
                </c:pt>
                <c:pt idx="1">
                  <c:v>48.572365000000005</c:v>
                </c:pt>
                <c:pt idx="2">
                  <c:v>49.56803</c:v>
                </c:pt>
                <c:pt idx="3">
                  <c:v>51.737876</c:v>
                </c:pt>
                <c:pt idx="4">
                  <c:v>54.065129999999996</c:v>
                </c:pt>
                <c:pt idx="5">
                  <c:v>56.171939999999999</c:v>
                </c:pt>
                <c:pt idx="6">
                  <c:v>57.906472000000001</c:v>
                </c:pt>
                <c:pt idx="7">
                  <c:v>60.482810000000001</c:v>
                </c:pt>
                <c:pt idx="8">
                  <c:v>62.747431999999996</c:v>
                </c:pt>
                <c:pt idx="9">
                  <c:v>65.258882999999997</c:v>
                </c:pt>
                <c:pt idx="10">
                  <c:v>68.181055999999998</c:v>
                </c:pt>
                <c:pt idx="11">
                  <c:v>71.205511999999999</c:v>
                </c:pt>
                <c:pt idx="12">
                  <c:v>73.856807000000003</c:v>
                </c:pt>
                <c:pt idx="13">
                  <c:v>76.866624999999999</c:v>
                </c:pt>
                <c:pt idx="14">
                  <c:v>79.816143999999994</c:v>
                </c:pt>
                <c:pt idx="15">
                  <c:v>82.948548000000002</c:v>
                </c:pt>
                <c:pt idx="16">
                  <c:v>86.353487999999999</c:v>
                </c:pt>
                <c:pt idx="17">
                  <c:v>88.751237000000003</c:v>
                </c:pt>
                <c:pt idx="18">
                  <c:v>91.303735000000003</c:v>
                </c:pt>
                <c:pt idx="19">
                  <c:v>93.619446999999994</c:v>
                </c:pt>
                <c:pt idx="20">
                  <c:v>95.651861999999994</c:v>
                </c:pt>
                <c:pt idx="21">
                  <c:v>97.888441</c:v>
                </c:pt>
                <c:pt idx="22">
                  <c:v>100.023438</c:v>
                </c:pt>
                <c:pt idx="23">
                  <c:v>101.650023</c:v>
                </c:pt>
                <c:pt idx="24">
                  <c:v>103.113721</c:v>
                </c:pt>
                <c:pt idx="25">
                  <c:v>104.66296899999999</c:v>
                </c:pt>
                <c:pt idx="26">
                  <c:v>105.85928699999999</c:v>
                </c:pt>
                <c:pt idx="27">
                  <c:v>107.382245</c:v>
                </c:pt>
                <c:pt idx="28">
                  <c:v>108.805829</c:v>
                </c:pt>
              </c:numCache>
            </c:numRef>
          </c:val>
        </c:ser>
        <c:ser>
          <c:idx val="4"/>
          <c:order val="3"/>
          <c:tx>
            <c:strRef>
              <c:f>Graphic!$M$2</c:f>
              <c:strCache>
                <c:ptCount val="1"/>
                <c:pt idx="0">
                  <c:v>Hydro</c:v>
                </c:pt>
              </c:strCache>
            </c:strRef>
          </c:tx>
          <c:spPr>
            <a:solidFill>
              <a:schemeClr val="accent1"/>
            </a:solidFill>
            <a:ln>
              <a:noFill/>
            </a:ln>
            <a:effectLst/>
          </c:spPr>
          <c:cat>
            <c:numRef>
              <c:f>Graphic!$I$3:$I$31</c:f>
              <c:numCache>
                <c:formatCode>General</c:formatCode>
                <c:ptCount val="29"/>
                <c:pt idx="0">
                  <c:v>2022</c:v>
                </c:pt>
                <c:pt idx="8">
                  <c:v>2030</c:v>
                </c:pt>
                <c:pt idx="18">
                  <c:v>2040</c:v>
                </c:pt>
                <c:pt idx="28">
                  <c:v>2050</c:v>
                </c:pt>
              </c:numCache>
            </c:numRef>
          </c:cat>
          <c:val>
            <c:numRef>
              <c:f>Graphic!$M$3:$M$31</c:f>
              <c:numCache>
                <c:formatCode>General</c:formatCode>
                <c:ptCount val="29"/>
                <c:pt idx="0">
                  <c:v>269.71725500000002</c:v>
                </c:pt>
                <c:pt idx="1">
                  <c:v>285.55313100000001</c:v>
                </c:pt>
                <c:pt idx="2">
                  <c:v>299.49798600000003</c:v>
                </c:pt>
                <c:pt idx="3">
                  <c:v>299.76825000000002</c:v>
                </c:pt>
                <c:pt idx="4">
                  <c:v>299.65612800000002</c:v>
                </c:pt>
                <c:pt idx="5">
                  <c:v>299.69250499999998</c:v>
                </c:pt>
                <c:pt idx="6">
                  <c:v>299.55914300000001</c:v>
                </c:pt>
                <c:pt idx="7">
                  <c:v>299.54473899999999</c:v>
                </c:pt>
                <c:pt idx="8">
                  <c:v>298.60638399999999</c:v>
                </c:pt>
                <c:pt idx="9">
                  <c:v>298.45678700000002</c:v>
                </c:pt>
                <c:pt idx="10">
                  <c:v>298.12072799999999</c:v>
                </c:pt>
                <c:pt idx="11">
                  <c:v>297.74792500000001</c:v>
                </c:pt>
                <c:pt idx="12">
                  <c:v>297.78015099999999</c:v>
                </c:pt>
                <c:pt idx="13">
                  <c:v>297.65414399999997</c:v>
                </c:pt>
                <c:pt idx="14">
                  <c:v>297.334473</c:v>
                </c:pt>
                <c:pt idx="15">
                  <c:v>297.25976600000001</c:v>
                </c:pt>
                <c:pt idx="16">
                  <c:v>297.04492199999999</c:v>
                </c:pt>
                <c:pt idx="17">
                  <c:v>297.00659200000001</c:v>
                </c:pt>
                <c:pt idx="18">
                  <c:v>295.45736699999998</c:v>
                </c:pt>
                <c:pt idx="19">
                  <c:v>295.93588299999999</c:v>
                </c:pt>
                <c:pt idx="20">
                  <c:v>295.94830300000001</c:v>
                </c:pt>
                <c:pt idx="21">
                  <c:v>295.83734099999998</c:v>
                </c:pt>
                <c:pt idx="22">
                  <c:v>294.04656999999997</c:v>
                </c:pt>
                <c:pt idx="23">
                  <c:v>290.023529</c:v>
                </c:pt>
                <c:pt idx="24">
                  <c:v>291.55062900000001</c:v>
                </c:pt>
                <c:pt idx="25">
                  <c:v>292.28173800000002</c:v>
                </c:pt>
                <c:pt idx="26">
                  <c:v>291.56204200000002</c:v>
                </c:pt>
                <c:pt idx="27">
                  <c:v>287.91570999999999</c:v>
                </c:pt>
                <c:pt idx="28">
                  <c:v>287.80273399999999</c:v>
                </c:pt>
              </c:numCache>
            </c:numRef>
          </c:val>
        </c:ser>
        <c:ser>
          <c:idx val="3"/>
          <c:order val="4"/>
          <c:tx>
            <c:strRef>
              <c:f>Graphic!$L$2</c:f>
              <c:strCache>
                <c:ptCount val="1"/>
                <c:pt idx="0">
                  <c:v>Wind</c:v>
                </c:pt>
              </c:strCache>
            </c:strRef>
          </c:tx>
          <c:spPr>
            <a:solidFill>
              <a:schemeClr val="accent3"/>
            </a:solidFill>
            <a:ln>
              <a:noFill/>
            </a:ln>
            <a:effectLst/>
          </c:spPr>
          <c:cat>
            <c:numRef>
              <c:f>Graphic!$I$3:$I$31</c:f>
              <c:numCache>
                <c:formatCode>General</c:formatCode>
                <c:ptCount val="29"/>
                <c:pt idx="0">
                  <c:v>2022</c:v>
                </c:pt>
                <c:pt idx="8">
                  <c:v>2030</c:v>
                </c:pt>
                <c:pt idx="18">
                  <c:v>2040</c:v>
                </c:pt>
                <c:pt idx="28">
                  <c:v>2050</c:v>
                </c:pt>
              </c:numCache>
            </c:numRef>
          </c:cat>
          <c:val>
            <c:numRef>
              <c:f>Graphic!$L$3:$L$31</c:f>
              <c:numCache>
                <c:formatCode>General</c:formatCode>
                <c:ptCount val="29"/>
                <c:pt idx="0">
                  <c:v>421.63063599999998</c:v>
                </c:pt>
                <c:pt idx="1">
                  <c:v>438.78828600000003</c:v>
                </c:pt>
                <c:pt idx="2">
                  <c:v>463.234623</c:v>
                </c:pt>
                <c:pt idx="3">
                  <c:v>517.97925399999997</c:v>
                </c:pt>
                <c:pt idx="4">
                  <c:v>540.98930400000006</c:v>
                </c:pt>
                <c:pt idx="5">
                  <c:v>547.14983199999995</c:v>
                </c:pt>
                <c:pt idx="6">
                  <c:v>555.60430299999996</c:v>
                </c:pt>
                <c:pt idx="7">
                  <c:v>564.57734700000003</c:v>
                </c:pt>
                <c:pt idx="8">
                  <c:v>590.73334899999998</c:v>
                </c:pt>
                <c:pt idx="9">
                  <c:v>597.43989999999997</c:v>
                </c:pt>
                <c:pt idx="10">
                  <c:v>599.15751699999998</c:v>
                </c:pt>
                <c:pt idx="11">
                  <c:v>600.92904300000009</c:v>
                </c:pt>
                <c:pt idx="12">
                  <c:v>619.31758100000002</c:v>
                </c:pt>
                <c:pt idx="13">
                  <c:v>647.22270900000001</c:v>
                </c:pt>
                <c:pt idx="14">
                  <c:v>659.46749899999998</c:v>
                </c:pt>
                <c:pt idx="15">
                  <c:v>666.11627900000008</c:v>
                </c:pt>
                <c:pt idx="16">
                  <c:v>666.98721999999998</c:v>
                </c:pt>
                <c:pt idx="17">
                  <c:v>667.81564299999991</c:v>
                </c:pt>
                <c:pt idx="18">
                  <c:v>671.24610200000006</c:v>
                </c:pt>
                <c:pt idx="19">
                  <c:v>677.90789099999995</c:v>
                </c:pt>
                <c:pt idx="20">
                  <c:v>682.28331800000001</c:v>
                </c:pt>
                <c:pt idx="21">
                  <c:v>685.38206400000001</c:v>
                </c:pt>
                <c:pt idx="22">
                  <c:v>692.81041700000003</c:v>
                </c:pt>
                <c:pt idx="23">
                  <c:v>702.81316400000003</c:v>
                </c:pt>
                <c:pt idx="24">
                  <c:v>712.71715500000005</c:v>
                </c:pt>
                <c:pt idx="25">
                  <c:v>715.91950999999995</c:v>
                </c:pt>
                <c:pt idx="26">
                  <c:v>719.54245000000003</c:v>
                </c:pt>
                <c:pt idx="27">
                  <c:v>723.26237500000002</c:v>
                </c:pt>
                <c:pt idx="28">
                  <c:v>733.39557600000001</c:v>
                </c:pt>
              </c:numCache>
            </c:numRef>
          </c:val>
        </c:ser>
        <c:ser>
          <c:idx val="2"/>
          <c:order val="5"/>
          <c:tx>
            <c:strRef>
              <c:f>Graphic!$K$2</c:f>
              <c:strCache>
                <c:ptCount val="1"/>
                <c:pt idx="0">
                  <c:v>Solar</c:v>
                </c:pt>
              </c:strCache>
            </c:strRef>
          </c:tx>
          <c:spPr>
            <a:solidFill>
              <a:schemeClr val="accent4"/>
            </a:solidFill>
            <a:ln>
              <a:noFill/>
            </a:ln>
            <a:effectLst/>
          </c:spPr>
          <c:cat>
            <c:numRef>
              <c:f>Graphic!$I$3:$I$31</c:f>
              <c:numCache>
                <c:formatCode>General</c:formatCode>
                <c:ptCount val="29"/>
                <c:pt idx="0">
                  <c:v>2022</c:v>
                </c:pt>
                <c:pt idx="8">
                  <c:v>2030</c:v>
                </c:pt>
                <c:pt idx="18">
                  <c:v>2040</c:v>
                </c:pt>
                <c:pt idx="28">
                  <c:v>2050</c:v>
                </c:pt>
              </c:numCache>
            </c:numRef>
          </c:cat>
          <c:val>
            <c:numRef>
              <c:f>Graphic!$K$3:$K$31</c:f>
              <c:numCache>
                <c:formatCode>General</c:formatCode>
                <c:ptCount val="29"/>
                <c:pt idx="0">
                  <c:v>205.345326</c:v>
                </c:pt>
                <c:pt idx="1">
                  <c:v>256.77587199999999</c:v>
                </c:pt>
                <c:pt idx="2">
                  <c:v>356.75405799999999</c:v>
                </c:pt>
                <c:pt idx="3">
                  <c:v>395.57238699999994</c:v>
                </c:pt>
                <c:pt idx="4">
                  <c:v>420.50347199999999</c:v>
                </c:pt>
                <c:pt idx="5">
                  <c:v>442.82940500000001</c:v>
                </c:pt>
                <c:pt idx="6">
                  <c:v>481.30623500000002</c:v>
                </c:pt>
                <c:pt idx="7">
                  <c:v>535.91558700000007</c:v>
                </c:pt>
                <c:pt idx="8">
                  <c:v>570.41291799999999</c:v>
                </c:pt>
                <c:pt idx="9">
                  <c:v>603.12193400000001</c:v>
                </c:pt>
                <c:pt idx="10">
                  <c:v>637.63227000000006</c:v>
                </c:pt>
                <c:pt idx="11">
                  <c:v>683.6860549999999</c:v>
                </c:pt>
                <c:pt idx="12">
                  <c:v>732.61681099999998</c:v>
                </c:pt>
                <c:pt idx="13">
                  <c:v>772.51988699999993</c:v>
                </c:pt>
                <c:pt idx="14">
                  <c:v>808.40572499999996</c:v>
                </c:pt>
                <c:pt idx="15">
                  <c:v>839.83618200000001</c:v>
                </c:pt>
                <c:pt idx="16">
                  <c:v>877.52330899999993</c:v>
                </c:pt>
                <c:pt idx="17">
                  <c:v>901.60347200000012</c:v>
                </c:pt>
                <c:pt idx="18">
                  <c:v>924.72458699999993</c:v>
                </c:pt>
                <c:pt idx="19">
                  <c:v>939.5684040000001</c:v>
                </c:pt>
                <c:pt idx="20">
                  <c:v>959.82750700000008</c:v>
                </c:pt>
                <c:pt idx="21">
                  <c:v>988.11250600000005</c:v>
                </c:pt>
                <c:pt idx="22">
                  <c:v>1011.524329</c:v>
                </c:pt>
                <c:pt idx="23">
                  <c:v>1042.4509479999999</c:v>
                </c:pt>
                <c:pt idx="24">
                  <c:v>1071.4809740000001</c:v>
                </c:pt>
                <c:pt idx="25">
                  <c:v>1106.6032329999998</c:v>
                </c:pt>
                <c:pt idx="26">
                  <c:v>1147.9509949999999</c:v>
                </c:pt>
                <c:pt idx="27">
                  <c:v>1185.0834869999999</c:v>
                </c:pt>
                <c:pt idx="28">
                  <c:v>1207.7394730000001</c:v>
                </c:pt>
              </c:numCache>
            </c:numRef>
          </c:val>
        </c:ser>
        <c:dLbls>
          <c:showLegendKey val="0"/>
          <c:showVal val="0"/>
          <c:showCatName val="0"/>
          <c:showSerName val="0"/>
          <c:showPercent val="0"/>
          <c:showBubbleSize val="0"/>
        </c:dLbls>
        <c:axId val="-1203254880"/>
        <c:axId val="-1203275008"/>
      </c:areaChart>
      <c:lineChart>
        <c:grouping val="standard"/>
        <c:varyColors val="0"/>
        <c:ser>
          <c:idx val="0"/>
          <c:order val="0"/>
          <c:tx>
            <c:strRef>
              <c:f>Graphic!$C$2</c:f>
              <c:strCache>
                <c:ptCount val="1"/>
                <c:pt idx="0">
                  <c:v>Required Compliant Generation </c:v>
                </c:pt>
              </c:strCache>
            </c:strRef>
          </c:tx>
          <c:spPr>
            <a:ln w="28575" cap="rnd">
              <a:solidFill>
                <a:srgbClr val="FF6F1F"/>
              </a:solidFill>
              <a:round/>
            </a:ln>
            <a:effectLst/>
          </c:spPr>
          <c:marker>
            <c:symbol val="none"/>
          </c:marker>
          <c:cat>
            <c:numRef>
              <c:f>Graphic!$I$3:$I$31</c:f>
              <c:numCache>
                <c:formatCode>General</c:formatCode>
                <c:ptCount val="29"/>
                <c:pt idx="0">
                  <c:v>2022</c:v>
                </c:pt>
                <c:pt idx="8">
                  <c:v>2030</c:v>
                </c:pt>
                <c:pt idx="18">
                  <c:v>2040</c:v>
                </c:pt>
                <c:pt idx="28">
                  <c:v>2050</c:v>
                </c:pt>
              </c:numCache>
            </c:numRef>
          </c:cat>
          <c:val>
            <c:numRef>
              <c:f>Graphic!$C$3:$C$31</c:f>
              <c:numCache>
                <c:formatCode>General</c:formatCode>
                <c:ptCount val="29"/>
                <c:pt idx="0">
                  <c:v>411.03274336306515</c:v>
                </c:pt>
                <c:pt idx="1">
                  <c:v>439.86964490974913</c:v>
                </c:pt>
                <c:pt idx="2">
                  <c:v>492.64826097209692</c:v>
                </c:pt>
                <c:pt idx="3">
                  <c:v>538.37449500273294</c:v>
                </c:pt>
                <c:pt idx="4">
                  <c:v>569.90578941467993</c:v>
                </c:pt>
                <c:pt idx="5">
                  <c:v>599.18423304829707</c:v>
                </c:pt>
                <c:pt idx="6">
                  <c:v>627.68974790345385</c:v>
                </c:pt>
                <c:pt idx="7">
                  <c:v>656.86526206645692</c:v>
                </c:pt>
                <c:pt idx="8">
                  <c:v>693.98047119281307</c:v>
                </c:pt>
                <c:pt idx="9">
                  <c:v>736.45088696204721</c:v>
                </c:pt>
                <c:pt idx="10">
                  <c:v>762.3500728246438</c:v>
                </c:pt>
                <c:pt idx="11">
                  <c:v>786.02680703614499</c:v>
                </c:pt>
                <c:pt idx="12">
                  <c:v>811.46730013224521</c:v>
                </c:pt>
                <c:pt idx="13">
                  <c:v>839.66622994503405</c:v>
                </c:pt>
                <c:pt idx="14">
                  <c:v>869.39725334158993</c:v>
                </c:pt>
                <c:pt idx="15">
                  <c:v>898.01174553961391</c:v>
                </c:pt>
                <c:pt idx="16">
                  <c:v>928.37311285614885</c:v>
                </c:pt>
                <c:pt idx="17">
                  <c:v>959.1546061430422</c:v>
                </c:pt>
                <c:pt idx="18">
                  <c:v>989.73545949230299</c:v>
                </c:pt>
                <c:pt idx="19">
                  <c:v>1012.1498082936528</c:v>
                </c:pt>
                <c:pt idx="20">
                  <c:v>1042.504329130139</c:v>
                </c:pt>
                <c:pt idx="21">
                  <c:v>1070.021668200003</c:v>
                </c:pt>
                <c:pt idx="22">
                  <c:v>1099.147201486837</c:v>
                </c:pt>
                <c:pt idx="23">
                  <c:v>1129.602782363188</c:v>
                </c:pt>
                <c:pt idx="24">
                  <c:v>1146.0854400418389</c:v>
                </c:pt>
                <c:pt idx="25">
                  <c:v>1163.6619036758041</c:v>
                </c:pt>
                <c:pt idx="26">
                  <c:v>1181.2791643252131</c:v>
                </c:pt>
                <c:pt idx="27">
                  <c:v>1200.671923855482</c:v>
                </c:pt>
                <c:pt idx="28">
                  <c:v>1221.9910198956738</c:v>
                </c:pt>
              </c:numCache>
            </c:numRef>
          </c:val>
          <c:smooth val="0"/>
        </c:ser>
        <c:dLbls>
          <c:showLegendKey val="0"/>
          <c:showVal val="0"/>
          <c:showCatName val="0"/>
          <c:showSerName val="0"/>
          <c:showPercent val="0"/>
          <c:showBubbleSize val="0"/>
        </c:dLbls>
        <c:marker val="1"/>
        <c:smooth val="0"/>
        <c:axId val="-1203254880"/>
        <c:axId val="-1203275008"/>
      </c:lineChart>
      <c:catAx>
        <c:axId val="-120325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3275008"/>
        <c:crosses val="autoZero"/>
        <c:auto val="1"/>
        <c:lblAlgn val="ctr"/>
        <c:lblOffset val="100"/>
        <c:noMultiLvlLbl val="0"/>
      </c:catAx>
      <c:valAx>
        <c:axId val="-120327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3254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7220661618142"/>
          <c:y val="0.10713405891038169"/>
          <c:w val="0.62272807495375393"/>
          <c:h val="0.79084422027157963"/>
        </c:manualLayout>
      </c:layout>
      <c:lineChart>
        <c:grouping val="standard"/>
        <c:varyColors val="0"/>
        <c:ser>
          <c:idx val="0"/>
          <c:order val="0"/>
          <c:tx>
            <c:strRef>
              <c:f>Sheet1!$B$1</c:f>
              <c:strCache>
                <c:ptCount val="1"/>
                <c:pt idx="0">
                  <c:v>High Oil and Gas Supply</c:v>
                </c:pt>
              </c:strCache>
            </c:strRef>
          </c:tx>
          <c:spPr>
            <a:ln w="22225" cap="rnd">
              <a:solidFill>
                <a:schemeClr val="accent2">
                  <a:lumMod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101.1674</c:v>
                </c:pt>
                <c:pt idx="1">
                  <c:v>101.4188</c:v>
                </c:pt>
                <c:pt idx="2">
                  <c:v>101.88500000000001</c:v>
                </c:pt>
                <c:pt idx="3">
                  <c:v>99.240300000000005</c:v>
                </c:pt>
                <c:pt idx="4">
                  <c:v>98.569299999999998</c:v>
                </c:pt>
                <c:pt idx="5">
                  <c:v>98.672000000000011</c:v>
                </c:pt>
                <c:pt idx="6">
                  <c:v>99.564800000000005</c:v>
                </c:pt>
                <c:pt idx="7">
                  <c:v>99.628999999999991</c:v>
                </c:pt>
                <c:pt idx="8">
                  <c:v>99.432999999999993</c:v>
                </c:pt>
                <c:pt idx="9">
                  <c:v>98.119</c:v>
                </c:pt>
                <c:pt idx="10">
                  <c:v>96.555000000000007</c:v>
                </c:pt>
                <c:pt idx="11">
                  <c:v>95.487312000000003</c:v>
                </c:pt>
                <c:pt idx="12">
                  <c:v>97.014815999999996</c:v>
                </c:pt>
                <c:pt idx="13">
                  <c:v>97.058814999999996</c:v>
                </c:pt>
                <c:pt idx="14">
                  <c:v>97.109604000000004</c:v>
                </c:pt>
                <c:pt idx="15">
                  <c:v>96.018737999999999</c:v>
                </c:pt>
                <c:pt idx="16">
                  <c:v>94.931861999999995</c:v>
                </c:pt>
                <c:pt idx="17">
                  <c:v>92.796036000000001</c:v>
                </c:pt>
                <c:pt idx="18">
                  <c:v>77.866501</c:v>
                </c:pt>
                <c:pt idx="19">
                  <c:v>77.911468999999997</c:v>
                </c:pt>
                <c:pt idx="20">
                  <c:v>75.820549</c:v>
                </c:pt>
                <c:pt idx="21">
                  <c:v>75.085251</c:v>
                </c:pt>
                <c:pt idx="22">
                  <c:v>71.423057999999997</c:v>
                </c:pt>
                <c:pt idx="23">
                  <c:v>55.546486000000002</c:v>
                </c:pt>
                <c:pt idx="24">
                  <c:v>55.63456</c:v>
                </c:pt>
                <c:pt idx="25">
                  <c:v>55.812904000000003</c:v>
                </c:pt>
                <c:pt idx="26">
                  <c:v>55.945487999999997</c:v>
                </c:pt>
                <c:pt idx="27">
                  <c:v>55.972237</c:v>
                </c:pt>
                <c:pt idx="28">
                  <c:v>55.998993000000013</c:v>
                </c:pt>
                <c:pt idx="29">
                  <c:v>53.856190000000012</c:v>
                </c:pt>
                <c:pt idx="30">
                  <c:v>53.899918000000007</c:v>
                </c:pt>
                <c:pt idx="31">
                  <c:v>54.058849000000002</c:v>
                </c:pt>
                <c:pt idx="32">
                  <c:v>54.173840000000013</c:v>
                </c:pt>
                <c:pt idx="33">
                  <c:v>53.346760000000003</c:v>
                </c:pt>
                <c:pt idx="34">
                  <c:v>53.442669000000002</c:v>
                </c:pt>
                <c:pt idx="35">
                  <c:v>52.945244000000002</c:v>
                </c:pt>
                <c:pt idx="36">
                  <c:v>50.483643000000001</c:v>
                </c:pt>
                <c:pt idx="37">
                  <c:v>50.537742999999999</c:v>
                </c:pt>
                <c:pt idx="38">
                  <c:v>50.571434000000004</c:v>
                </c:pt>
                <c:pt idx="39">
                  <c:v>50.612144000000001</c:v>
                </c:pt>
                <c:pt idx="40">
                  <c:v>50.674477000000003</c:v>
                </c:pt>
              </c:numCache>
            </c:numRef>
          </c:val>
          <c:smooth val="0"/>
        </c:ser>
        <c:ser>
          <c:idx val="1"/>
          <c:order val="1"/>
          <c:tx>
            <c:strRef>
              <c:f>Sheet1!$C$1</c:f>
              <c:strCache>
                <c:ptCount val="1"/>
                <c:pt idx="0">
                  <c:v>Low Oil and Gas Supply</c:v>
                </c:pt>
              </c:strCache>
            </c:strRef>
          </c:tx>
          <c:spPr>
            <a:ln w="22225" cap="rnd">
              <a:solidFill>
                <a:schemeClr val="accent2">
                  <a:lumMod val="40000"/>
                  <a:lumOff val="6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101.1674</c:v>
                </c:pt>
                <c:pt idx="1">
                  <c:v>101.4188</c:v>
                </c:pt>
                <c:pt idx="2">
                  <c:v>101.88500000000001</c:v>
                </c:pt>
                <c:pt idx="3">
                  <c:v>99.240300000000005</c:v>
                </c:pt>
                <c:pt idx="4">
                  <c:v>98.569299999999998</c:v>
                </c:pt>
                <c:pt idx="5">
                  <c:v>98.672000000000011</c:v>
                </c:pt>
                <c:pt idx="6">
                  <c:v>99.564800000000005</c:v>
                </c:pt>
                <c:pt idx="7">
                  <c:v>99.628999999999991</c:v>
                </c:pt>
                <c:pt idx="8">
                  <c:v>99.432999999999993</c:v>
                </c:pt>
                <c:pt idx="9">
                  <c:v>98.119</c:v>
                </c:pt>
                <c:pt idx="10">
                  <c:v>96.555000000000007</c:v>
                </c:pt>
                <c:pt idx="11">
                  <c:v>95.487312000000003</c:v>
                </c:pt>
                <c:pt idx="12">
                  <c:v>97.014815999999996</c:v>
                </c:pt>
                <c:pt idx="13">
                  <c:v>97.058814999999996</c:v>
                </c:pt>
                <c:pt idx="14">
                  <c:v>97.109604000000004</c:v>
                </c:pt>
                <c:pt idx="15">
                  <c:v>96.018737999999999</c:v>
                </c:pt>
                <c:pt idx="16">
                  <c:v>94.931861999999995</c:v>
                </c:pt>
                <c:pt idx="17">
                  <c:v>92.796036000000001</c:v>
                </c:pt>
                <c:pt idx="18">
                  <c:v>92.831206999999992</c:v>
                </c:pt>
                <c:pt idx="19">
                  <c:v>92.876175000000003</c:v>
                </c:pt>
                <c:pt idx="20">
                  <c:v>92.962249999999997</c:v>
                </c:pt>
                <c:pt idx="21">
                  <c:v>93.100952000000007</c:v>
                </c:pt>
                <c:pt idx="22">
                  <c:v>93.197265999999999</c:v>
                </c:pt>
                <c:pt idx="23">
                  <c:v>92.395790000000005</c:v>
                </c:pt>
                <c:pt idx="24">
                  <c:v>92.483863999999997</c:v>
                </c:pt>
                <c:pt idx="25">
                  <c:v>92.66220899999999</c:v>
                </c:pt>
                <c:pt idx="26">
                  <c:v>92.794785000000005</c:v>
                </c:pt>
                <c:pt idx="27">
                  <c:v>92.821540999999996</c:v>
                </c:pt>
                <c:pt idx="28">
                  <c:v>92.848289000000008</c:v>
                </c:pt>
                <c:pt idx="29">
                  <c:v>92.848289000000008</c:v>
                </c:pt>
                <c:pt idx="30">
                  <c:v>92.892021</c:v>
                </c:pt>
                <c:pt idx="31">
                  <c:v>93.050949000000003</c:v>
                </c:pt>
                <c:pt idx="32">
                  <c:v>93.165938999999995</c:v>
                </c:pt>
                <c:pt idx="33">
                  <c:v>93.276854999999998</c:v>
                </c:pt>
                <c:pt idx="34">
                  <c:v>93.372771999999998</c:v>
                </c:pt>
                <c:pt idx="35">
                  <c:v>93.476654000000011</c:v>
                </c:pt>
                <c:pt idx="36">
                  <c:v>93.530745999999994</c:v>
                </c:pt>
                <c:pt idx="37">
                  <c:v>93.584854000000007</c:v>
                </c:pt>
                <c:pt idx="38">
                  <c:v>93.618545999999995</c:v>
                </c:pt>
                <c:pt idx="39">
                  <c:v>93.659255999999999</c:v>
                </c:pt>
                <c:pt idx="40">
                  <c:v>93.721581</c:v>
                </c:pt>
              </c:numCache>
            </c:numRef>
          </c:val>
          <c:smooth val="0"/>
        </c:ser>
        <c:ser>
          <c:idx val="3"/>
          <c:order val="2"/>
          <c:tx>
            <c:strRef>
              <c:f>Sheet1!$D$1</c:f>
              <c:strCache>
                <c:ptCount val="1"/>
                <c:pt idx="0">
                  <c:v>Reference</c:v>
                </c:pt>
              </c:strCache>
            </c:strRef>
          </c:tx>
          <c:spPr>
            <a:ln w="22225" cap="rnd">
              <a:solidFill>
                <a:sysClr val="windowText" lastClr="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101.1674</c:v>
                </c:pt>
                <c:pt idx="1">
                  <c:v>101.4188</c:v>
                </c:pt>
                <c:pt idx="2">
                  <c:v>101.88500000000001</c:v>
                </c:pt>
                <c:pt idx="3">
                  <c:v>99.240300000000005</c:v>
                </c:pt>
                <c:pt idx="4">
                  <c:v>98.569299999999998</c:v>
                </c:pt>
                <c:pt idx="5">
                  <c:v>98.672000000000011</c:v>
                </c:pt>
                <c:pt idx="6">
                  <c:v>99.564800000000005</c:v>
                </c:pt>
                <c:pt idx="7">
                  <c:v>99.628999999999991</c:v>
                </c:pt>
                <c:pt idx="8">
                  <c:v>99.432999999999993</c:v>
                </c:pt>
                <c:pt idx="9">
                  <c:v>98.119</c:v>
                </c:pt>
                <c:pt idx="10">
                  <c:v>96.555000000000007</c:v>
                </c:pt>
                <c:pt idx="11">
                  <c:v>95.487312000000003</c:v>
                </c:pt>
                <c:pt idx="12">
                  <c:v>97.014815999999996</c:v>
                </c:pt>
                <c:pt idx="13">
                  <c:v>97.058814999999996</c:v>
                </c:pt>
                <c:pt idx="14">
                  <c:v>97.109604000000004</c:v>
                </c:pt>
                <c:pt idx="15">
                  <c:v>96.018737999999999</c:v>
                </c:pt>
                <c:pt idx="16">
                  <c:v>94.931861999999995</c:v>
                </c:pt>
                <c:pt idx="17">
                  <c:v>92.796036000000001</c:v>
                </c:pt>
                <c:pt idx="18">
                  <c:v>88.057296999999991</c:v>
                </c:pt>
                <c:pt idx="19">
                  <c:v>87.117774999999995</c:v>
                </c:pt>
                <c:pt idx="20">
                  <c:v>86.03585799999999</c:v>
                </c:pt>
                <c:pt idx="21">
                  <c:v>86.174553000000003</c:v>
                </c:pt>
                <c:pt idx="22">
                  <c:v>86.270859000000002</c:v>
                </c:pt>
                <c:pt idx="23">
                  <c:v>81.356383999999991</c:v>
                </c:pt>
                <c:pt idx="24">
                  <c:v>81.444457999999997</c:v>
                </c:pt>
                <c:pt idx="25">
                  <c:v>81.622803000000005</c:v>
                </c:pt>
                <c:pt idx="26">
                  <c:v>81.755386000000001</c:v>
                </c:pt>
                <c:pt idx="27">
                  <c:v>80.948836999999997</c:v>
                </c:pt>
                <c:pt idx="28">
                  <c:v>80.975585999999993</c:v>
                </c:pt>
                <c:pt idx="29">
                  <c:v>80.975585999999993</c:v>
                </c:pt>
                <c:pt idx="30">
                  <c:v>81.019317999999998</c:v>
                </c:pt>
                <c:pt idx="31">
                  <c:v>81.178252999999998</c:v>
                </c:pt>
                <c:pt idx="32">
                  <c:v>81.293243000000004</c:v>
                </c:pt>
                <c:pt idx="33">
                  <c:v>81.404160000000005</c:v>
                </c:pt>
                <c:pt idx="34">
                  <c:v>81.500076000000007</c:v>
                </c:pt>
                <c:pt idx="35">
                  <c:v>81.603950999999995</c:v>
                </c:pt>
                <c:pt idx="36">
                  <c:v>81.658051</c:v>
                </c:pt>
                <c:pt idx="37">
                  <c:v>81.712151000000006</c:v>
                </c:pt>
                <c:pt idx="38">
                  <c:v>80.520836000000003</c:v>
                </c:pt>
                <c:pt idx="39">
                  <c:v>80.561545999999993</c:v>
                </c:pt>
                <c:pt idx="40">
                  <c:v>80.623878000000005</c:v>
                </c:pt>
              </c:numCache>
            </c:numRef>
          </c:val>
          <c:smooth val="0"/>
        </c:ser>
        <c:dLbls>
          <c:showLegendKey val="0"/>
          <c:showVal val="0"/>
          <c:showCatName val="0"/>
          <c:showSerName val="0"/>
          <c:showPercent val="0"/>
          <c:showBubbleSize val="0"/>
        </c:dLbls>
        <c:smooth val="0"/>
        <c:axId val="-1203247808"/>
        <c:axId val="-1203274464"/>
      </c:lineChart>
      <c:catAx>
        <c:axId val="-12032478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3274464"/>
        <c:crosses val="autoZero"/>
        <c:auto val="1"/>
        <c:lblAlgn val="ctr"/>
        <c:lblOffset val="100"/>
        <c:tickLblSkip val="10"/>
        <c:tickMarkSkip val="10"/>
        <c:noMultiLvlLbl val="0"/>
      </c:catAx>
      <c:valAx>
        <c:axId val="-1203274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3247808"/>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3879979811627E-2"/>
          <c:y val="9.9372242076989858E-2"/>
          <c:w val="0.85047426363371248"/>
          <c:h val="0.80070986399708388"/>
        </c:manualLayout>
      </c:layout>
      <c:barChart>
        <c:barDir val="col"/>
        <c:grouping val="stacked"/>
        <c:varyColors val="0"/>
        <c:ser>
          <c:idx val="0"/>
          <c:order val="0"/>
          <c:tx>
            <c:strRef>
              <c:f>nuclear_capacity!$I$1</c:f>
              <c:strCache>
                <c:ptCount val="1"/>
                <c:pt idx="0">
                  <c:v>new reactors</c:v>
                </c:pt>
              </c:strCache>
            </c:strRef>
          </c:tx>
          <c:spPr>
            <a:solidFill>
              <a:schemeClr val="accent3"/>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nuclear_capacity!$I$3:$I$38</c:f>
              <c:numCache>
                <c:formatCode>General</c:formatCode>
                <c:ptCount val="36"/>
                <c:pt idx="0">
                  <c:v>0</c:v>
                </c:pt>
                <c:pt idx="1">
                  <c:v>1.1220000000000001</c:v>
                </c:pt>
                <c:pt idx="2">
                  <c:v>0</c:v>
                </c:pt>
                <c:pt idx="3">
                  <c:v>0</c:v>
                </c:pt>
                <c:pt idx="4">
                  <c:v>0</c:v>
                </c:pt>
                <c:pt idx="5">
                  <c:v>0</c:v>
                </c:pt>
                <c:pt idx="6">
                  <c:v>0</c:v>
                </c:pt>
                <c:pt idx="7">
                  <c:v>2.2280000000000002</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er>
        <c:ser>
          <c:idx val="1"/>
          <c:order val="1"/>
          <c:tx>
            <c:strRef>
              <c:f>nuclear_capacity!$J$1</c:f>
              <c:strCache>
                <c:ptCount val="1"/>
                <c:pt idx="0">
                  <c:v>assumed uprates</c:v>
                </c:pt>
              </c:strCache>
            </c:strRef>
          </c:tx>
          <c:spPr>
            <a:solidFill>
              <a:schemeClr val="accent3">
                <a:lumMod val="60000"/>
                <a:lumOff val="40000"/>
              </a:schemeClr>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nuclear_capacity!$J$3:$J$38</c:f>
              <c:numCache>
                <c:formatCode>General</c:formatCode>
                <c:ptCount val="36"/>
                <c:pt idx="7">
                  <c:v>6.8004000000001952E-2</c:v>
                </c:pt>
                <c:pt idx="8">
                  <c:v>4.3998999999999455E-2</c:v>
                </c:pt>
                <c:pt idx="9">
                  <c:v>5.0789000000008855E-2</c:v>
                </c:pt>
                <c:pt idx="10">
                  <c:v>3.1133999999994444E-2</c:v>
                </c:pt>
                <c:pt idx="11">
                  <c:v>3.112399999999127E-2</c:v>
                </c:pt>
                <c:pt idx="12">
                  <c:v>3.5174000000012029E-2</c:v>
                </c:pt>
                <c:pt idx="13">
                  <c:v>3.5171999999988657E-2</c:v>
                </c:pt>
                <c:pt idx="14">
                  <c:v>4.4967999999997232E-2</c:v>
                </c:pt>
                <c:pt idx="15">
                  <c:v>8.6078000000000543E-2</c:v>
                </c:pt>
                <c:pt idx="16">
                  <c:v>0.13870200000000921</c:v>
                </c:pt>
                <c:pt idx="17">
                  <c:v>9.6305999999998448E-2</c:v>
                </c:pt>
                <c:pt idx="18">
                  <c:v>9.2524999999994861E-2</c:v>
                </c:pt>
                <c:pt idx="19">
                  <c:v>8.8074000000005981E-2</c:v>
                </c:pt>
                <c:pt idx="20">
                  <c:v>0.17834699999998804</c:v>
                </c:pt>
                <c:pt idx="21">
                  <c:v>0.13258399999999426</c:v>
                </c:pt>
                <c:pt idx="22">
                  <c:v>2.6748000000011984E-2</c:v>
                </c:pt>
                <c:pt idx="23">
                  <c:v>2.6756999999989262E-2</c:v>
                </c:pt>
                <c:pt idx="24">
                  <c:v>0</c:v>
                </c:pt>
                <c:pt idx="25">
                  <c:v>4.3724000000011642E-2</c:v>
                </c:pt>
                <c:pt idx="26">
                  <c:v>0.15892799999998886</c:v>
                </c:pt>
                <c:pt idx="27">
                  <c:v>0.11499000000000592</c:v>
                </c:pt>
                <c:pt idx="28">
                  <c:v>0.11092399999999714</c:v>
                </c:pt>
                <c:pt idx="29">
                  <c:v>9.5909000000006017E-2</c:v>
                </c:pt>
                <c:pt idx="30">
                  <c:v>0.1038819999999987</c:v>
                </c:pt>
                <c:pt idx="31">
                  <c:v>5.4091999999997142E-2</c:v>
                </c:pt>
                <c:pt idx="32">
                  <c:v>5.4107999999999379E-2</c:v>
                </c:pt>
                <c:pt idx="33">
                  <c:v>3.3691000000004578E-2</c:v>
                </c:pt>
                <c:pt idx="34">
                  <c:v>4.0704999999988445E-2</c:v>
                </c:pt>
                <c:pt idx="35">
                  <c:v>6.2332999999995309E-2</c:v>
                </c:pt>
              </c:numCache>
            </c:numRef>
          </c:val>
        </c:ser>
        <c:ser>
          <c:idx val="2"/>
          <c:order val="2"/>
          <c:tx>
            <c:strRef>
              <c:f>nuclear_capacity!$K$1</c:f>
              <c:strCache>
                <c:ptCount val="1"/>
                <c:pt idx="0">
                  <c:v>actual/announced retirements</c:v>
                </c:pt>
              </c:strCache>
            </c:strRef>
          </c:tx>
          <c:spPr>
            <a:solidFill>
              <a:schemeClr val="accent6"/>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nuclear_capacity!$K$3:$K$38</c:f>
              <c:numCache>
                <c:formatCode>General</c:formatCode>
                <c:ptCount val="36"/>
                <c:pt idx="0">
                  <c:v>-0.60429999999999995</c:v>
                </c:pt>
                <c:pt idx="1">
                  <c:v>-0.48280000000000001</c:v>
                </c:pt>
                <c:pt idx="2">
                  <c:v>0</c:v>
                </c:pt>
                <c:pt idx="3">
                  <c:v>-0.60770000000000002</c:v>
                </c:pt>
                <c:pt idx="4">
                  <c:v>-1.4818</c:v>
                </c:pt>
                <c:pt idx="5">
                  <c:v>-1.6129</c:v>
                </c:pt>
                <c:pt idx="6">
                  <c:v>-1.0363</c:v>
                </c:pt>
                <c:pt idx="7">
                  <c:v>-0.76849999999999996</c:v>
                </c:pt>
                <c:pt idx="8">
                  <c:v>0</c:v>
                </c:pt>
                <c:pt idx="9">
                  <c:v>0</c:v>
                </c:pt>
                <c:pt idx="10">
                  <c:v>-1.1220000000000001</c:v>
                </c:pt>
                <c:pt idx="11">
                  <c:v>-1.1180000000000001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er>
        <c:ser>
          <c:idx val="3"/>
          <c:order val="3"/>
          <c:tx>
            <c:strRef>
              <c:f>nuclear_capacity!$L$1</c:f>
              <c:strCache>
                <c:ptCount val="1"/>
                <c:pt idx="0">
                  <c:v>projected retirements</c:v>
                </c:pt>
              </c:strCache>
            </c:strRef>
          </c:tx>
          <c:spPr>
            <a:solidFill>
              <a:schemeClr val="accent2">
                <a:lumMod val="60000"/>
                <a:lumOff val="40000"/>
              </a:schemeClr>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nuclear_capacity!$L$3:$L$38</c:f>
              <c:numCache>
                <c:formatCode>General</c:formatCode>
                <c:ptCount val="36"/>
                <c:pt idx="7">
                  <c:v>0</c:v>
                </c:pt>
                <c:pt idx="8">
                  <c:v>0</c:v>
                </c:pt>
                <c:pt idx="9">
                  <c:v>0</c:v>
                </c:pt>
                <c:pt idx="10">
                  <c:v>0</c:v>
                </c:pt>
                <c:pt idx="11">
                  <c:v>0</c:v>
                </c:pt>
                <c:pt idx="12">
                  <c:v>-2.1709999999999998</c:v>
                </c:pt>
                <c:pt idx="13">
                  <c:v>-5.7379009999999999</c:v>
                </c:pt>
                <c:pt idx="14">
                  <c:v>0</c:v>
                </c:pt>
                <c:pt idx="15">
                  <c:v>-0.9845000000000006</c:v>
                </c:pt>
                <c:pt idx="16">
                  <c:v>0</c:v>
                </c:pt>
                <c:pt idx="17">
                  <c:v>0</c:v>
                </c:pt>
                <c:pt idx="18">
                  <c:v>-6.1749989999999979</c:v>
                </c:pt>
                <c:pt idx="19">
                  <c:v>0</c:v>
                </c:pt>
                <c:pt idx="20">
                  <c:v>-0.83330000000000126</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-1.2250009999999989</c:v>
                </c:pt>
                <c:pt idx="35">
                  <c:v>0</c:v>
                </c:pt>
              </c:numCache>
            </c:numRef>
          </c:val>
        </c:ser>
        <c:dLbls>
          <c:showLegendKey val="0"/>
          <c:showVal val="0"/>
          <c:showCatName val="0"/>
          <c:showSerName val="0"/>
          <c:showPercent val="0"/>
          <c:showBubbleSize val="0"/>
        </c:dLbls>
        <c:gapWidth val="67"/>
        <c:overlap val="100"/>
        <c:axId val="-1203273376"/>
        <c:axId val="-1203272832"/>
      </c:barChart>
      <c:catAx>
        <c:axId val="-1203273376"/>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72832"/>
        <c:crosses val="autoZero"/>
        <c:auto val="1"/>
        <c:lblAlgn val="ctr"/>
        <c:lblOffset val="0"/>
        <c:tickLblSkip val="5"/>
        <c:tickMarkSkip val="5"/>
        <c:noMultiLvlLbl val="0"/>
      </c:catAx>
      <c:valAx>
        <c:axId val="-1203272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73376"/>
        <c:crossesAt val="7"/>
        <c:crossBetween val="between"/>
        <c:majorUnit val="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2077137752089"/>
          <c:y val="0.2414731176923211"/>
          <c:w val="0.74254762809372166"/>
          <c:h val="0.67307949101911979"/>
        </c:manualLayout>
      </c:layout>
      <c:lineChart>
        <c:grouping val="standard"/>
        <c:varyColors val="0"/>
        <c:ser>
          <c:idx val="1"/>
          <c:order val="0"/>
          <c:tx>
            <c:strRef>
              <c:f>Sheet1!$B$1</c:f>
              <c:strCache>
                <c:ptCount val="1"/>
                <c:pt idx="0">
                  <c:v>High Oil and Gas Supply cap</c:v>
                </c:pt>
              </c:strCache>
            </c:strRef>
          </c:tx>
          <c:spPr>
            <a:ln w="22225" cap="rnd">
              <a:solidFill>
                <a:schemeClr val="accent2">
                  <a:lumMod val="75000"/>
                </a:schemeClr>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301.116241</c:v>
                </c:pt>
                <c:pt idx="11">
                  <c:v>302.37399299999998</c:v>
                </c:pt>
                <c:pt idx="12">
                  <c:v>296.42614700000001</c:v>
                </c:pt>
                <c:pt idx="13">
                  <c:v>291.283997</c:v>
                </c:pt>
                <c:pt idx="14">
                  <c:v>287.19012500000002</c:v>
                </c:pt>
                <c:pt idx="15">
                  <c:v>270.60522500000002</c:v>
                </c:pt>
                <c:pt idx="16">
                  <c:v>260.37756300000001</c:v>
                </c:pt>
                <c:pt idx="17">
                  <c:v>253.801727</c:v>
                </c:pt>
                <c:pt idx="18">
                  <c:v>238.674881</c:v>
                </c:pt>
                <c:pt idx="19">
                  <c:v>227.82742300000001</c:v>
                </c:pt>
                <c:pt idx="20">
                  <c:v>215.672089</c:v>
                </c:pt>
                <c:pt idx="21">
                  <c:v>210.66198700000001</c:v>
                </c:pt>
                <c:pt idx="22">
                  <c:v>200.84963999999999</c:v>
                </c:pt>
                <c:pt idx="23">
                  <c:v>191.85678100000001</c:v>
                </c:pt>
                <c:pt idx="24">
                  <c:v>183.739136</c:v>
                </c:pt>
                <c:pt idx="25">
                  <c:v>160.51942399999999</c:v>
                </c:pt>
                <c:pt idx="26">
                  <c:v>153.79714999999999</c:v>
                </c:pt>
                <c:pt idx="27">
                  <c:v>138.36895799999999</c:v>
                </c:pt>
                <c:pt idx="28">
                  <c:v>123.749229</c:v>
                </c:pt>
                <c:pt idx="29">
                  <c:v>115.260323</c:v>
                </c:pt>
                <c:pt idx="30">
                  <c:v>110.47230500000001</c:v>
                </c:pt>
                <c:pt idx="31">
                  <c:v>108.60565200000001</c:v>
                </c:pt>
                <c:pt idx="32">
                  <c:v>104.555466</c:v>
                </c:pt>
                <c:pt idx="33">
                  <c:v>99.215271000000001</c:v>
                </c:pt>
                <c:pt idx="34">
                  <c:v>94.739806999999999</c:v>
                </c:pt>
                <c:pt idx="35">
                  <c:v>93.114670000000004</c:v>
                </c:pt>
                <c:pt idx="36">
                  <c:v>91.345039</c:v>
                </c:pt>
                <c:pt idx="37">
                  <c:v>90.946472</c:v>
                </c:pt>
                <c:pt idx="38">
                  <c:v>89.101387000000003</c:v>
                </c:pt>
                <c:pt idx="39">
                  <c:v>88.753624000000002</c:v>
                </c:pt>
                <c:pt idx="40">
                  <c:v>83.647857999999999</c:v>
                </c:pt>
                <c:pt idx="41">
                  <c:v>83.279326999999995</c:v>
                </c:pt>
                <c:pt idx="42">
                  <c:v>83.271880999999993</c:v>
                </c:pt>
                <c:pt idx="43">
                  <c:v>83.264381</c:v>
                </c:pt>
                <c:pt idx="44">
                  <c:v>82.414162000000005</c:v>
                </c:pt>
                <c:pt idx="45">
                  <c:v>79.891272999999998</c:v>
                </c:pt>
                <c:pt idx="46">
                  <c:v>79.883330999999998</c:v>
                </c:pt>
                <c:pt idx="47">
                  <c:v>79.876244</c:v>
                </c:pt>
                <c:pt idx="48">
                  <c:v>79.868233000000004</c:v>
                </c:pt>
                <c:pt idx="49">
                  <c:v>79.859275999999994</c:v>
                </c:pt>
                <c:pt idx="50">
                  <c:v>79.851417999999995</c:v>
                </c:pt>
              </c:numCache>
            </c:numRef>
          </c:val>
          <c:smooth val="0"/>
        </c:ser>
        <c:ser>
          <c:idx val="4"/>
          <c:order val="1"/>
          <c:tx>
            <c:strRef>
              <c:f>Sheet1!$C$1</c:f>
              <c:strCache>
                <c:ptCount val="1"/>
                <c:pt idx="0">
                  <c:v>Low Oil and Gas Supply cap</c:v>
                </c:pt>
              </c:strCache>
            </c:strRef>
          </c:tx>
          <c:spPr>
            <a:ln w="22225" cap="rnd">
              <a:solidFill>
                <a:schemeClr val="accent2">
                  <a:lumMod val="40000"/>
                  <a:lumOff val="60000"/>
                </a:schemeClr>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301.116241</c:v>
                </c:pt>
                <c:pt idx="11">
                  <c:v>302.37399299999998</c:v>
                </c:pt>
                <c:pt idx="12">
                  <c:v>296.42614700000001</c:v>
                </c:pt>
                <c:pt idx="13">
                  <c:v>291.283997</c:v>
                </c:pt>
                <c:pt idx="14">
                  <c:v>287.19012500000002</c:v>
                </c:pt>
                <c:pt idx="15">
                  <c:v>270.60522500000002</c:v>
                </c:pt>
                <c:pt idx="16">
                  <c:v>260.37756300000001</c:v>
                </c:pt>
                <c:pt idx="17">
                  <c:v>253.801727</c:v>
                </c:pt>
                <c:pt idx="18">
                  <c:v>238.674881</c:v>
                </c:pt>
                <c:pt idx="19">
                  <c:v>227.82742300000001</c:v>
                </c:pt>
                <c:pt idx="20">
                  <c:v>215.672089</c:v>
                </c:pt>
                <c:pt idx="21">
                  <c:v>210.66203300000001</c:v>
                </c:pt>
                <c:pt idx="22">
                  <c:v>200.84918200000001</c:v>
                </c:pt>
                <c:pt idx="23">
                  <c:v>191.83390800000001</c:v>
                </c:pt>
                <c:pt idx="24">
                  <c:v>184.20600899999999</c:v>
                </c:pt>
                <c:pt idx="25">
                  <c:v>172.194885</c:v>
                </c:pt>
                <c:pt idx="26">
                  <c:v>167.354218</c:v>
                </c:pt>
                <c:pt idx="27">
                  <c:v>162.94708299999999</c:v>
                </c:pt>
                <c:pt idx="28">
                  <c:v>153.91181900000001</c:v>
                </c:pt>
                <c:pt idx="29">
                  <c:v>146.580322</c:v>
                </c:pt>
                <c:pt idx="30">
                  <c:v>142.959473</c:v>
                </c:pt>
                <c:pt idx="31">
                  <c:v>142.13504</c:v>
                </c:pt>
                <c:pt idx="32">
                  <c:v>139.61113</c:v>
                </c:pt>
                <c:pt idx="33">
                  <c:v>138.840836</c:v>
                </c:pt>
                <c:pt idx="34">
                  <c:v>137.302368</c:v>
                </c:pt>
                <c:pt idx="35">
                  <c:v>135.67823799999999</c:v>
                </c:pt>
                <c:pt idx="36">
                  <c:v>135.67036400000001</c:v>
                </c:pt>
                <c:pt idx="37">
                  <c:v>135.32324199999999</c:v>
                </c:pt>
                <c:pt idx="38">
                  <c:v>134.24804700000001</c:v>
                </c:pt>
                <c:pt idx="39">
                  <c:v>133.90057400000001</c:v>
                </c:pt>
                <c:pt idx="40">
                  <c:v>132.648056</c:v>
                </c:pt>
                <c:pt idx="41">
                  <c:v>132.300186</c:v>
                </c:pt>
                <c:pt idx="42">
                  <c:v>132.292587</c:v>
                </c:pt>
                <c:pt idx="43">
                  <c:v>132.28466800000001</c:v>
                </c:pt>
                <c:pt idx="44">
                  <c:v>132.276657</c:v>
                </c:pt>
                <c:pt idx="45">
                  <c:v>129.75410500000001</c:v>
                </c:pt>
                <c:pt idx="46">
                  <c:v>129.746216</c:v>
                </c:pt>
                <c:pt idx="47">
                  <c:v>129.738235</c:v>
                </c:pt>
                <c:pt idx="48">
                  <c:v>129.72975199999999</c:v>
                </c:pt>
                <c:pt idx="49">
                  <c:v>129.72177099999999</c:v>
                </c:pt>
                <c:pt idx="50">
                  <c:v>129.714676</c:v>
                </c:pt>
              </c:numCache>
            </c:numRef>
          </c:val>
          <c:smooth val="0"/>
        </c:ser>
        <c:ser>
          <c:idx val="3"/>
          <c:order val="2"/>
          <c:tx>
            <c:strRef>
              <c:f>Sheet1!$D$1</c:f>
              <c:strCache>
                <c:ptCount val="1"/>
                <c:pt idx="0">
                  <c:v>Reference cap</c:v>
                </c:pt>
              </c:strCache>
            </c:strRef>
          </c:tx>
          <c:spPr>
            <a:ln w="22225" cap="rnd">
              <a:solidFill>
                <a:sysClr val="windowText" lastClr="000000"/>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301.116241</c:v>
                </c:pt>
                <c:pt idx="11">
                  <c:v>302.37399299999998</c:v>
                </c:pt>
                <c:pt idx="12">
                  <c:v>296.42614700000001</c:v>
                </c:pt>
                <c:pt idx="13">
                  <c:v>291.283997</c:v>
                </c:pt>
                <c:pt idx="14">
                  <c:v>287.19012500000002</c:v>
                </c:pt>
                <c:pt idx="15">
                  <c:v>270.60522500000002</c:v>
                </c:pt>
                <c:pt idx="16">
                  <c:v>260.37756300000001</c:v>
                </c:pt>
                <c:pt idx="17">
                  <c:v>253.801727</c:v>
                </c:pt>
                <c:pt idx="18">
                  <c:v>238.674881</c:v>
                </c:pt>
                <c:pt idx="19">
                  <c:v>227.82742300000001</c:v>
                </c:pt>
                <c:pt idx="20">
                  <c:v>215.672089</c:v>
                </c:pt>
                <c:pt idx="21">
                  <c:v>210.662003</c:v>
                </c:pt>
                <c:pt idx="22">
                  <c:v>200.84848</c:v>
                </c:pt>
                <c:pt idx="23">
                  <c:v>191.85270700000001</c:v>
                </c:pt>
                <c:pt idx="24">
                  <c:v>184.924194</c:v>
                </c:pt>
                <c:pt idx="25">
                  <c:v>165.01797500000001</c:v>
                </c:pt>
                <c:pt idx="26">
                  <c:v>158.203979</c:v>
                </c:pt>
                <c:pt idx="27">
                  <c:v>151.67849699999999</c:v>
                </c:pt>
                <c:pt idx="28">
                  <c:v>140.49797100000001</c:v>
                </c:pt>
                <c:pt idx="29">
                  <c:v>129.49292</c:v>
                </c:pt>
                <c:pt idx="30">
                  <c:v>124.497238</c:v>
                </c:pt>
                <c:pt idx="31">
                  <c:v>123.67031900000001</c:v>
                </c:pt>
                <c:pt idx="32">
                  <c:v>121.144333</c:v>
                </c:pt>
                <c:pt idx="33">
                  <c:v>120.37198600000001</c:v>
                </c:pt>
                <c:pt idx="34">
                  <c:v>115.091888</c:v>
                </c:pt>
                <c:pt idx="35">
                  <c:v>113.465981</c:v>
                </c:pt>
                <c:pt idx="36">
                  <c:v>112.452423</c:v>
                </c:pt>
                <c:pt idx="37">
                  <c:v>111.73039199999999</c:v>
                </c:pt>
                <c:pt idx="38">
                  <c:v>110.654495</c:v>
                </c:pt>
                <c:pt idx="39">
                  <c:v>110.30647999999999</c:v>
                </c:pt>
                <c:pt idx="40">
                  <c:v>108.53201300000001</c:v>
                </c:pt>
                <c:pt idx="41">
                  <c:v>108.183769</c:v>
                </c:pt>
                <c:pt idx="42">
                  <c:v>108.175873</c:v>
                </c:pt>
                <c:pt idx="43">
                  <c:v>108.167641</c:v>
                </c:pt>
                <c:pt idx="44">
                  <c:v>108.158737</c:v>
                </c:pt>
                <c:pt idx="45">
                  <c:v>105.635963</c:v>
                </c:pt>
                <c:pt idx="46">
                  <c:v>105.627785</c:v>
                </c:pt>
                <c:pt idx="47">
                  <c:v>105.619263</c:v>
                </c:pt>
                <c:pt idx="48">
                  <c:v>105.61041299999999</c:v>
                </c:pt>
                <c:pt idx="49">
                  <c:v>105.60217299999999</c:v>
                </c:pt>
                <c:pt idx="50">
                  <c:v>105.594658</c:v>
                </c:pt>
              </c:numCache>
            </c:numRef>
          </c:val>
          <c:smooth val="0"/>
        </c:ser>
        <c:dLbls>
          <c:showLegendKey val="0"/>
          <c:showVal val="0"/>
          <c:showCatName val="0"/>
          <c:showSerName val="0"/>
          <c:showPercent val="0"/>
          <c:showBubbleSize val="0"/>
        </c:dLbls>
        <c:marker val="1"/>
        <c:smooth val="0"/>
        <c:axId val="-1203247264"/>
        <c:axId val="-1203271200"/>
      </c:lineChart>
      <c:lineChart>
        <c:grouping val="standard"/>
        <c:varyColors val="0"/>
        <c:ser>
          <c:idx val="2"/>
          <c:order val="3"/>
          <c:tx>
            <c:strRef>
              <c:f>Sheet1!$E$1</c:f>
              <c:strCache>
                <c:ptCount val="1"/>
                <c:pt idx="0">
                  <c:v>High Oil and Gas Supply gen</c:v>
                </c:pt>
              </c:strCache>
            </c:strRef>
          </c:tx>
          <c:spPr>
            <a:ln w="22225" cap="rnd">
              <a:solidFill>
                <a:schemeClr val="accent2">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1847.3845209999999</c:v>
                </c:pt>
                <c:pt idx="11">
                  <c:v>1733.4499510000001</c:v>
                </c:pt>
                <c:pt idx="12">
                  <c:v>1514.1945800000001</c:v>
                </c:pt>
                <c:pt idx="13">
                  <c:v>1581.249634</c:v>
                </c:pt>
                <c:pt idx="14">
                  <c:v>1581.7104489999999</c:v>
                </c:pt>
                <c:pt idx="15">
                  <c:v>1352.398193</c:v>
                </c:pt>
                <c:pt idx="16">
                  <c:v>1239.148682</c:v>
                </c:pt>
                <c:pt idx="17">
                  <c:v>1205.8352050000001</c:v>
                </c:pt>
                <c:pt idx="18">
                  <c:v>1149.4873050000001</c:v>
                </c:pt>
                <c:pt idx="19">
                  <c:v>964.95678699999996</c:v>
                </c:pt>
                <c:pt idx="20">
                  <c:v>773.17810099999997</c:v>
                </c:pt>
                <c:pt idx="21">
                  <c:v>954.06506300000001</c:v>
                </c:pt>
                <c:pt idx="22">
                  <c:v>905.85467500000004</c:v>
                </c:pt>
                <c:pt idx="23">
                  <c:v>831.49157700000001</c:v>
                </c:pt>
                <c:pt idx="24">
                  <c:v>695.41272000000004</c:v>
                </c:pt>
                <c:pt idx="25">
                  <c:v>642.43487500000003</c:v>
                </c:pt>
                <c:pt idx="26">
                  <c:v>626.02398700000003</c:v>
                </c:pt>
                <c:pt idx="27">
                  <c:v>576.30212400000005</c:v>
                </c:pt>
                <c:pt idx="28">
                  <c:v>584.22955300000001</c:v>
                </c:pt>
                <c:pt idx="29">
                  <c:v>565.09808299999997</c:v>
                </c:pt>
                <c:pt idx="30">
                  <c:v>551.86480700000004</c:v>
                </c:pt>
                <c:pt idx="31">
                  <c:v>536.96289100000001</c:v>
                </c:pt>
                <c:pt idx="32">
                  <c:v>522.62927200000001</c:v>
                </c:pt>
                <c:pt idx="33">
                  <c:v>517.51611300000002</c:v>
                </c:pt>
                <c:pt idx="34">
                  <c:v>486.94485500000002</c:v>
                </c:pt>
                <c:pt idx="35">
                  <c:v>468.21346999999997</c:v>
                </c:pt>
                <c:pt idx="36">
                  <c:v>452.136078</c:v>
                </c:pt>
                <c:pt idx="37">
                  <c:v>441.62112400000001</c:v>
                </c:pt>
                <c:pt idx="38">
                  <c:v>434.27288800000002</c:v>
                </c:pt>
                <c:pt idx="39">
                  <c:v>432.044037</c:v>
                </c:pt>
                <c:pt idx="40">
                  <c:v>404.470032</c:v>
                </c:pt>
                <c:pt idx="41">
                  <c:v>397.45461999999998</c:v>
                </c:pt>
                <c:pt idx="42">
                  <c:v>393.43615699999998</c:v>
                </c:pt>
                <c:pt idx="43">
                  <c:v>376.789154</c:v>
                </c:pt>
                <c:pt idx="44">
                  <c:v>367.70437600000002</c:v>
                </c:pt>
                <c:pt idx="45">
                  <c:v>360.728027</c:v>
                </c:pt>
                <c:pt idx="46">
                  <c:v>345.88958700000001</c:v>
                </c:pt>
                <c:pt idx="47">
                  <c:v>339.21878099999998</c:v>
                </c:pt>
                <c:pt idx="48">
                  <c:v>322.470551</c:v>
                </c:pt>
                <c:pt idx="49">
                  <c:v>319.975281</c:v>
                </c:pt>
                <c:pt idx="50">
                  <c:v>319.15063500000002</c:v>
                </c:pt>
              </c:numCache>
            </c:numRef>
          </c:val>
          <c:smooth val="0"/>
        </c:ser>
        <c:ser>
          <c:idx val="5"/>
          <c:order val="4"/>
          <c:tx>
            <c:strRef>
              <c:f>Sheet1!$F$1</c:f>
              <c:strCache>
                <c:ptCount val="1"/>
                <c:pt idx="0">
                  <c:v>Low Oil and Gas Supply gen</c:v>
                </c:pt>
              </c:strCache>
            </c:strRef>
          </c:tx>
          <c:spPr>
            <a:ln w="2222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1847.3845209999999</c:v>
                </c:pt>
                <c:pt idx="11">
                  <c:v>1733.4499510000001</c:v>
                </c:pt>
                <c:pt idx="12">
                  <c:v>1514.1945800000001</c:v>
                </c:pt>
                <c:pt idx="13">
                  <c:v>1581.249634</c:v>
                </c:pt>
                <c:pt idx="14">
                  <c:v>1581.7104489999999</c:v>
                </c:pt>
                <c:pt idx="15">
                  <c:v>1352.398193</c:v>
                </c:pt>
                <c:pt idx="16">
                  <c:v>1239.148682</c:v>
                </c:pt>
                <c:pt idx="17">
                  <c:v>1205.8352050000001</c:v>
                </c:pt>
                <c:pt idx="18">
                  <c:v>1149.4873050000001</c:v>
                </c:pt>
                <c:pt idx="19">
                  <c:v>964.95678699999996</c:v>
                </c:pt>
                <c:pt idx="20">
                  <c:v>773.17810099999997</c:v>
                </c:pt>
                <c:pt idx="21">
                  <c:v>954.06530799999996</c:v>
                </c:pt>
                <c:pt idx="22">
                  <c:v>918.90295400000002</c:v>
                </c:pt>
                <c:pt idx="23">
                  <c:v>956.79394500000001</c:v>
                </c:pt>
                <c:pt idx="24">
                  <c:v>883.78082300000005</c:v>
                </c:pt>
                <c:pt idx="25">
                  <c:v>877.01257299999997</c:v>
                </c:pt>
                <c:pt idx="26">
                  <c:v>873.91986099999997</c:v>
                </c:pt>
                <c:pt idx="27">
                  <c:v>867.35217299999999</c:v>
                </c:pt>
                <c:pt idx="28">
                  <c:v>845.41882299999997</c:v>
                </c:pt>
                <c:pt idx="29">
                  <c:v>814.510132</c:v>
                </c:pt>
                <c:pt idx="30">
                  <c:v>800.80035399999997</c:v>
                </c:pt>
                <c:pt idx="31">
                  <c:v>791.88140899999996</c:v>
                </c:pt>
                <c:pt idx="32">
                  <c:v>781.94781499999999</c:v>
                </c:pt>
                <c:pt idx="33">
                  <c:v>774.09960899999999</c:v>
                </c:pt>
                <c:pt idx="34">
                  <c:v>764.50335700000005</c:v>
                </c:pt>
                <c:pt idx="35">
                  <c:v>753.17010500000004</c:v>
                </c:pt>
                <c:pt idx="36">
                  <c:v>749.52862500000003</c:v>
                </c:pt>
                <c:pt idx="37">
                  <c:v>747.45117200000004</c:v>
                </c:pt>
                <c:pt idx="38">
                  <c:v>742.90020800000002</c:v>
                </c:pt>
                <c:pt idx="39">
                  <c:v>740.134277</c:v>
                </c:pt>
                <c:pt idx="40">
                  <c:v>728.86755400000004</c:v>
                </c:pt>
                <c:pt idx="41">
                  <c:v>727.37438999999995</c:v>
                </c:pt>
                <c:pt idx="42">
                  <c:v>724.25262499999997</c:v>
                </c:pt>
                <c:pt idx="43">
                  <c:v>723.15136700000005</c:v>
                </c:pt>
                <c:pt idx="44">
                  <c:v>723.94421399999999</c:v>
                </c:pt>
                <c:pt idx="45">
                  <c:v>708.56195100000002</c:v>
                </c:pt>
                <c:pt idx="46">
                  <c:v>696.88574200000005</c:v>
                </c:pt>
                <c:pt idx="47">
                  <c:v>693.72180200000003</c:v>
                </c:pt>
                <c:pt idx="48">
                  <c:v>686.88714600000003</c:v>
                </c:pt>
                <c:pt idx="49">
                  <c:v>687.79894999999999</c:v>
                </c:pt>
                <c:pt idx="50">
                  <c:v>686.46728499999995</c:v>
                </c:pt>
              </c:numCache>
            </c:numRef>
          </c:val>
          <c:smooth val="0"/>
        </c:ser>
        <c:ser>
          <c:idx val="0"/>
          <c:order val="5"/>
          <c:tx>
            <c:strRef>
              <c:f>Sheet1!$G$1</c:f>
              <c:strCache>
                <c:ptCount val="1"/>
                <c:pt idx="0">
                  <c:v>Reference gen</c:v>
                </c:pt>
              </c:strCache>
            </c:strRef>
          </c:tx>
          <c:spPr>
            <a:ln w="2222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1847.3845209999999</c:v>
                </c:pt>
                <c:pt idx="11">
                  <c:v>1733.4499510000001</c:v>
                </c:pt>
                <c:pt idx="12">
                  <c:v>1514.1945800000001</c:v>
                </c:pt>
                <c:pt idx="13">
                  <c:v>1581.249634</c:v>
                </c:pt>
                <c:pt idx="14">
                  <c:v>1581.7104489999999</c:v>
                </c:pt>
                <c:pt idx="15">
                  <c:v>1352.398193</c:v>
                </c:pt>
                <c:pt idx="16">
                  <c:v>1239.148682</c:v>
                </c:pt>
                <c:pt idx="17">
                  <c:v>1205.8352050000001</c:v>
                </c:pt>
                <c:pt idx="18">
                  <c:v>1149.4873050000001</c:v>
                </c:pt>
                <c:pt idx="19">
                  <c:v>964.95678699999996</c:v>
                </c:pt>
                <c:pt idx="20">
                  <c:v>773.17810099999997</c:v>
                </c:pt>
                <c:pt idx="21">
                  <c:v>954.065247</c:v>
                </c:pt>
                <c:pt idx="22">
                  <c:v>910.04016100000001</c:v>
                </c:pt>
                <c:pt idx="23">
                  <c:v>889.22558600000002</c:v>
                </c:pt>
                <c:pt idx="24">
                  <c:v>759.28326400000003</c:v>
                </c:pt>
                <c:pt idx="25">
                  <c:v>738.08648700000003</c:v>
                </c:pt>
                <c:pt idx="26">
                  <c:v>729.97851600000001</c:v>
                </c:pt>
                <c:pt idx="27">
                  <c:v>724.83062700000005</c:v>
                </c:pt>
                <c:pt idx="28">
                  <c:v>717.00469999999996</c:v>
                </c:pt>
                <c:pt idx="29">
                  <c:v>695.29882799999996</c:v>
                </c:pt>
                <c:pt idx="30">
                  <c:v>684.39605700000004</c:v>
                </c:pt>
                <c:pt idx="31">
                  <c:v>675.67022699999995</c:v>
                </c:pt>
                <c:pt idx="32">
                  <c:v>661.86425799999995</c:v>
                </c:pt>
                <c:pt idx="33">
                  <c:v>668.48321499999997</c:v>
                </c:pt>
                <c:pt idx="34">
                  <c:v>631.02410899999995</c:v>
                </c:pt>
                <c:pt idx="35">
                  <c:v>612.94476299999997</c:v>
                </c:pt>
                <c:pt idx="36">
                  <c:v>590.34008800000004</c:v>
                </c:pt>
                <c:pt idx="37">
                  <c:v>579.72662400000002</c:v>
                </c:pt>
                <c:pt idx="38">
                  <c:v>577.52002000000005</c:v>
                </c:pt>
                <c:pt idx="39">
                  <c:v>575.00854500000003</c:v>
                </c:pt>
                <c:pt idx="40">
                  <c:v>564.35320999999999</c:v>
                </c:pt>
                <c:pt idx="41">
                  <c:v>559.27447500000005</c:v>
                </c:pt>
                <c:pt idx="42">
                  <c:v>553.75390600000003</c:v>
                </c:pt>
                <c:pt idx="43">
                  <c:v>545.975281</c:v>
                </c:pt>
                <c:pt idx="44">
                  <c:v>537.75067100000001</c:v>
                </c:pt>
                <c:pt idx="45">
                  <c:v>531.28521699999999</c:v>
                </c:pt>
                <c:pt idx="46">
                  <c:v>528.74249299999997</c:v>
                </c:pt>
                <c:pt idx="47">
                  <c:v>524.989868</c:v>
                </c:pt>
                <c:pt idx="48">
                  <c:v>523.25860599999999</c:v>
                </c:pt>
                <c:pt idx="49">
                  <c:v>522.92712400000005</c:v>
                </c:pt>
                <c:pt idx="50">
                  <c:v>523.69885299999999</c:v>
                </c:pt>
              </c:numCache>
            </c:numRef>
          </c:val>
          <c:smooth val="0"/>
        </c:ser>
        <c:dLbls>
          <c:showLegendKey val="0"/>
          <c:showVal val="0"/>
          <c:showCatName val="0"/>
          <c:showSerName val="0"/>
          <c:showPercent val="0"/>
          <c:showBubbleSize val="0"/>
        </c:dLbls>
        <c:marker val="1"/>
        <c:smooth val="0"/>
        <c:axId val="-1203270112"/>
        <c:axId val="-1203253792"/>
      </c:lineChart>
      <c:catAx>
        <c:axId val="-12032472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71200"/>
        <c:crosses val="autoZero"/>
        <c:auto val="1"/>
        <c:lblAlgn val="ctr"/>
        <c:lblOffset val="100"/>
        <c:tickLblSkip val="10"/>
        <c:tickMarkSkip val="10"/>
        <c:noMultiLvlLbl val="0"/>
      </c:catAx>
      <c:valAx>
        <c:axId val="-1203271200"/>
        <c:scaling>
          <c:orientation val="minMax"/>
          <c:max val="3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47264"/>
        <c:crossesAt val="22"/>
        <c:crossBetween val="midCat"/>
        <c:majorUnit val="50"/>
      </c:valAx>
      <c:valAx>
        <c:axId val="-1203253792"/>
        <c:scaling>
          <c:orientation val="minMax"/>
          <c:max val="4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70112"/>
        <c:crosses val="max"/>
        <c:crossBetween val="between"/>
        <c:majorUnit val="1000"/>
        <c:minorUnit val="0.5"/>
      </c:valAx>
      <c:catAx>
        <c:axId val="-1203270112"/>
        <c:scaling>
          <c:orientation val="minMax"/>
        </c:scaling>
        <c:delete val="1"/>
        <c:axPos val="b"/>
        <c:numFmt formatCode="General" sourceLinked="1"/>
        <c:majorTickMark val="out"/>
        <c:minorTickMark val="none"/>
        <c:tickLblPos val="nextTo"/>
        <c:crossAx val="-1203253792"/>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8645942737821"/>
          <c:y val="0.2378417065001974"/>
          <c:w val="0.76567774332075889"/>
          <c:h val="0.6757610165435084"/>
        </c:manualLayout>
      </c:layout>
      <c:lineChart>
        <c:grouping val="standard"/>
        <c:varyColors val="0"/>
        <c:ser>
          <c:idx val="0"/>
          <c:order val="0"/>
          <c:tx>
            <c:strRef>
              <c:f>Sheet1!$B$1</c:f>
              <c:strCache>
                <c:ptCount val="1"/>
                <c:pt idx="0">
                  <c:v>High Oil and Gas Supply</c:v>
                </c:pt>
              </c:strCache>
            </c:strRef>
          </c:tx>
          <c:spPr>
            <a:ln w="22225" cap="rnd">
              <a:solidFill>
                <a:schemeClr val="accent2">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0.70178379055876405</c:v>
                </c:pt>
                <c:pt idx="1">
                  <c:v>0.67811352925219204</c:v>
                </c:pt>
                <c:pt idx="2">
                  <c:v>0.68800851117351702</c:v>
                </c:pt>
                <c:pt idx="3">
                  <c:v>0.71106039335511395</c:v>
                </c:pt>
                <c:pt idx="4">
                  <c:v>0.713978566435713</c:v>
                </c:pt>
                <c:pt idx="5">
                  <c:v>0.74064181460905099</c:v>
                </c:pt>
                <c:pt idx="6">
                  <c:v>0.73268415239242501</c:v>
                </c:pt>
                <c:pt idx="7">
                  <c:v>0.74221400934245696</c:v>
                </c:pt>
                <c:pt idx="8">
                  <c:v>0.72825723185687796</c:v>
                </c:pt>
                <c:pt idx="9">
                  <c:v>0.66052196983198297</c:v>
                </c:pt>
                <c:pt idx="10">
                  <c:v>0.70035625859772699</c:v>
                </c:pt>
                <c:pt idx="11">
                  <c:v>0.65442934603743097</c:v>
                </c:pt>
                <c:pt idx="12">
                  <c:v>0.58312420920505903</c:v>
                </c:pt>
                <c:pt idx="13">
                  <c:v>0.61969744629245105</c:v>
                </c:pt>
                <c:pt idx="14">
                  <c:v>0.62871435269166298</c:v>
                </c:pt>
                <c:pt idx="15">
                  <c:v>0.57051136157957305</c:v>
                </c:pt>
                <c:pt idx="16">
                  <c:v>0.54327003972855203</c:v>
                </c:pt>
                <c:pt idx="17">
                  <c:v>0.54236203310823194</c:v>
                </c:pt>
                <c:pt idx="18">
                  <c:v>0.54978559719613396</c:v>
                </c:pt>
                <c:pt idx="19">
                  <c:v>0.48350142801172102</c:v>
                </c:pt>
                <c:pt idx="20">
                  <c:v>0.40924322060423701</c:v>
                </c:pt>
                <c:pt idx="21">
                  <c:v>0.51699662774065702</c:v>
                </c:pt>
                <c:pt idx="22">
                  <c:v>0.51485314050039799</c:v>
                </c:pt>
                <c:pt idx="23">
                  <c:v>0.494739509856159</c:v>
                </c:pt>
                <c:pt idx="24">
                  <c:v>0.43205283004394901</c:v>
                </c:pt>
                <c:pt idx="25">
                  <c:v>0.45687501655697998</c:v>
                </c:pt>
                <c:pt idx="26">
                  <c:v>0.46466352241651399</c:v>
                </c:pt>
                <c:pt idx="27">
                  <c:v>0.47545283746828598</c:v>
                </c:pt>
                <c:pt idx="28">
                  <c:v>0.53893565144581201</c:v>
                </c:pt>
                <c:pt idx="29">
                  <c:v>0.559680138884175</c:v>
                </c:pt>
                <c:pt idx="30">
                  <c:v>0.57026297803118497</c:v>
                </c:pt>
                <c:pt idx="31">
                  <c:v>0.56440095471089302</c:v>
                </c:pt>
                <c:pt idx="32">
                  <c:v>0.57061460372704698</c:v>
                </c:pt>
                <c:pt idx="33">
                  <c:v>0.59544444372192495</c:v>
                </c:pt>
                <c:pt idx="34">
                  <c:v>0.58673659969153003</c:v>
                </c:pt>
                <c:pt idx="35">
                  <c:v>0.57401294828954097</c:v>
                </c:pt>
                <c:pt idx="36">
                  <c:v>0.56504116807313998</c:v>
                </c:pt>
                <c:pt idx="37">
                  <c:v>0.55431914191937703</c:v>
                </c:pt>
                <c:pt idx="38">
                  <c:v>0.55638337699061002</c:v>
                </c:pt>
                <c:pt idx="39">
                  <c:v>0.55569669524644005</c:v>
                </c:pt>
                <c:pt idx="40">
                  <c:v>0.55198518152361697</c:v>
                </c:pt>
                <c:pt idx="41">
                  <c:v>0.54481146279520598</c:v>
                </c:pt>
                <c:pt idx="42">
                  <c:v>0.53935137252996901</c:v>
                </c:pt>
                <c:pt idx="43">
                  <c:v>0.51657695626516498</c:v>
                </c:pt>
                <c:pt idx="44">
                  <c:v>0.50932248013548698</c:v>
                </c:pt>
                <c:pt idx="45">
                  <c:v>0.51543800680184104</c:v>
                </c:pt>
                <c:pt idx="46">
                  <c:v>0.49428475474104699</c:v>
                </c:pt>
                <c:pt idx="47">
                  <c:v>0.48479501786521501</c:v>
                </c:pt>
                <c:pt idx="48">
                  <c:v>0.46090548585392899</c:v>
                </c:pt>
                <c:pt idx="49">
                  <c:v>0.457390304435565</c:v>
                </c:pt>
                <c:pt idx="50">
                  <c:v>0.45625640474425799</c:v>
                </c:pt>
              </c:numCache>
            </c:numRef>
          </c:val>
          <c:smooth val="0"/>
        </c:ser>
        <c:ser>
          <c:idx val="1"/>
          <c:order val="1"/>
          <c:tx>
            <c:strRef>
              <c:f>Sheet1!$C$1</c:f>
              <c:strCache>
                <c:ptCount val="1"/>
                <c:pt idx="0">
                  <c:v>Low Oil and Gas Supply</c:v>
                </c:pt>
              </c:strCache>
            </c:strRef>
          </c:tx>
          <c:spPr>
            <a:ln w="22225" cap="rnd">
              <a:solidFill>
                <a:schemeClr val="accent2">
                  <a:lumMod val="40000"/>
                  <a:lumOff val="60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0.70178379055876405</c:v>
                </c:pt>
                <c:pt idx="1">
                  <c:v>0.67811352925219204</c:v>
                </c:pt>
                <c:pt idx="2">
                  <c:v>0.68800851117351702</c:v>
                </c:pt>
                <c:pt idx="3">
                  <c:v>0.71106039335511395</c:v>
                </c:pt>
                <c:pt idx="4">
                  <c:v>0.713978566435713</c:v>
                </c:pt>
                <c:pt idx="5">
                  <c:v>0.74064181460905099</c:v>
                </c:pt>
                <c:pt idx="6">
                  <c:v>0.73268415239242501</c:v>
                </c:pt>
                <c:pt idx="7">
                  <c:v>0.74221400934245696</c:v>
                </c:pt>
                <c:pt idx="8">
                  <c:v>0.72825723185687796</c:v>
                </c:pt>
                <c:pt idx="9">
                  <c:v>0.66052196983198297</c:v>
                </c:pt>
                <c:pt idx="10">
                  <c:v>0.70035625859772699</c:v>
                </c:pt>
                <c:pt idx="11">
                  <c:v>0.65442934603743097</c:v>
                </c:pt>
                <c:pt idx="12">
                  <c:v>0.58312420920505903</c:v>
                </c:pt>
                <c:pt idx="13">
                  <c:v>0.61969744629245105</c:v>
                </c:pt>
                <c:pt idx="14">
                  <c:v>0.62871435269166298</c:v>
                </c:pt>
                <c:pt idx="15">
                  <c:v>0.57051136157957305</c:v>
                </c:pt>
                <c:pt idx="16">
                  <c:v>0.54327003972855203</c:v>
                </c:pt>
                <c:pt idx="17">
                  <c:v>0.54236203310823194</c:v>
                </c:pt>
                <c:pt idx="18">
                  <c:v>0.54978559719613396</c:v>
                </c:pt>
                <c:pt idx="19">
                  <c:v>0.48350142801172102</c:v>
                </c:pt>
                <c:pt idx="20">
                  <c:v>0.40924322060423701</c:v>
                </c:pt>
                <c:pt idx="21">
                  <c:v>0.51699664761225606</c:v>
                </c:pt>
                <c:pt idx="22">
                  <c:v>0.52227047401459903</c:v>
                </c:pt>
                <c:pt idx="23">
                  <c:v>0.56936260237263003</c:v>
                </c:pt>
                <c:pt idx="24">
                  <c:v>0.54769234918744103</c:v>
                </c:pt>
                <c:pt idx="25">
                  <c:v>0.58140862038447905</c:v>
                </c:pt>
                <c:pt idx="26">
                  <c:v>0.59611608480669198</c:v>
                </c:pt>
                <c:pt idx="27">
                  <c:v>0.60763778837934901</c:v>
                </c:pt>
                <c:pt idx="28">
                  <c:v>0.62704085161491496</c:v>
                </c:pt>
                <c:pt idx="29">
                  <c:v>0.63433213549496104</c:v>
                </c:pt>
                <c:pt idx="30">
                  <c:v>0.63945091295289003</c:v>
                </c:pt>
                <c:pt idx="31">
                  <c:v>0.63599673323848505</c:v>
                </c:pt>
                <c:pt idx="32">
                  <c:v>0.63937201282528999</c:v>
                </c:pt>
                <c:pt idx="33">
                  <c:v>0.63646645914731104</c:v>
                </c:pt>
                <c:pt idx="34">
                  <c:v>0.63561957443366801</c:v>
                </c:pt>
                <c:pt idx="35">
                  <c:v>0.63369279964104797</c:v>
                </c:pt>
                <c:pt idx="36">
                  <c:v>0.63066557722700201</c:v>
                </c:pt>
                <c:pt idx="37">
                  <c:v>0.63053083117612396</c:v>
                </c:pt>
                <c:pt idx="38">
                  <c:v>0.63171093891109997</c:v>
                </c:pt>
                <c:pt idx="39">
                  <c:v>0.63099217386033202</c:v>
                </c:pt>
                <c:pt idx="40">
                  <c:v>0.627254263536279</c:v>
                </c:pt>
                <c:pt idx="41">
                  <c:v>0.62761518841994302</c:v>
                </c:pt>
                <c:pt idx="42">
                  <c:v>0.62495746868117097</c:v>
                </c:pt>
                <c:pt idx="43">
                  <c:v>0.62404454848268498</c:v>
                </c:pt>
                <c:pt idx="44">
                  <c:v>0.62476657209173203</c:v>
                </c:pt>
                <c:pt idx="45">
                  <c:v>0.623379641559343</c:v>
                </c:pt>
                <c:pt idx="46">
                  <c:v>0.61314440873541298</c:v>
                </c:pt>
                <c:pt idx="47">
                  <c:v>0.61039821090274804</c:v>
                </c:pt>
                <c:pt idx="48">
                  <c:v>0.604423992559041</c:v>
                </c:pt>
                <c:pt idx="49">
                  <c:v>0.605263567301637</c:v>
                </c:pt>
                <c:pt idx="50">
                  <c:v>0.60412474313727305</c:v>
                </c:pt>
              </c:numCache>
            </c:numRef>
          </c:val>
          <c:smooth val="0"/>
        </c:ser>
        <c:ser>
          <c:idx val="2"/>
          <c:order val="2"/>
          <c:tx>
            <c:strRef>
              <c:f>Sheet1!$D$1</c:f>
              <c:strCache>
                <c:ptCount val="1"/>
                <c:pt idx="0">
                  <c:v>Reference</c:v>
                </c:pt>
              </c:strCache>
            </c:strRef>
          </c:tx>
          <c:spPr>
            <a:ln w="22225" cap="rnd">
              <a:solidFill>
                <a:srgbClr val="444444"/>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0.70178379055876405</c:v>
                </c:pt>
                <c:pt idx="1">
                  <c:v>0.67811352925219204</c:v>
                </c:pt>
                <c:pt idx="2">
                  <c:v>0.68800851117351702</c:v>
                </c:pt>
                <c:pt idx="3">
                  <c:v>0.71106039335511395</c:v>
                </c:pt>
                <c:pt idx="4">
                  <c:v>0.713978566435713</c:v>
                </c:pt>
                <c:pt idx="5">
                  <c:v>0.74064181460905099</c:v>
                </c:pt>
                <c:pt idx="6">
                  <c:v>0.73268415239242501</c:v>
                </c:pt>
                <c:pt idx="7">
                  <c:v>0.74221400934245696</c:v>
                </c:pt>
                <c:pt idx="8">
                  <c:v>0.72825723185687796</c:v>
                </c:pt>
                <c:pt idx="9">
                  <c:v>0.66052196983198297</c:v>
                </c:pt>
                <c:pt idx="10">
                  <c:v>0.70035625859772699</c:v>
                </c:pt>
                <c:pt idx="11">
                  <c:v>0.65442934603743097</c:v>
                </c:pt>
                <c:pt idx="12">
                  <c:v>0.58312420920505903</c:v>
                </c:pt>
                <c:pt idx="13">
                  <c:v>0.61969744629245105</c:v>
                </c:pt>
                <c:pt idx="14">
                  <c:v>0.62871435269166298</c:v>
                </c:pt>
                <c:pt idx="15">
                  <c:v>0.57051136157957305</c:v>
                </c:pt>
                <c:pt idx="16">
                  <c:v>0.54327003972855203</c:v>
                </c:pt>
                <c:pt idx="17">
                  <c:v>0.54236203310823194</c:v>
                </c:pt>
                <c:pt idx="18">
                  <c:v>0.54978559719613396</c:v>
                </c:pt>
                <c:pt idx="19">
                  <c:v>0.48350142801172102</c:v>
                </c:pt>
                <c:pt idx="20">
                  <c:v>0.40924322060423701</c:v>
                </c:pt>
                <c:pt idx="21">
                  <c:v>0.51699668818164701</c:v>
                </c:pt>
                <c:pt idx="22">
                  <c:v>0.51723499788424498</c:v>
                </c:pt>
                <c:pt idx="23">
                  <c:v>0.52910262085238202</c:v>
                </c:pt>
                <c:pt idx="24">
                  <c:v>0.46871190737485502</c:v>
                </c:pt>
                <c:pt idx="25">
                  <c:v>0.51058951782477702</c:v>
                </c:pt>
                <c:pt idx="26">
                  <c:v>0.52673062554209005</c:v>
                </c:pt>
                <c:pt idx="27">
                  <c:v>0.545517155673516</c:v>
                </c:pt>
                <c:pt idx="28">
                  <c:v>0.58256963439118603</c:v>
                </c:pt>
                <c:pt idx="29">
                  <c:v>0.61294480291870101</c:v>
                </c:pt>
                <c:pt idx="30">
                  <c:v>0.62754326941071004</c:v>
                </c:pt>
                <c:pt idx="31">
                  <c:v>0.62368485078505198</c:v>
                </c:pt>
                <c:pt idx="32">
                  <c:v>0.62367985957384597</c:v>
                </c:pt>
                <c:pt idx="33">
                  <c:v>0.63395871272105897</c:v>
                </c:pt>
                <c:pt idx="34">
                  <c:v>0.62588873022283997</c:v>
                </c:pt>
                <c:pt idx="35">
                  <c:v>0.61666820962103497</c:v>
                </c:pt>
                <c:pt idx="36">
                  <c:v>0.59927940374007005</c:v>
                </c:pt>
                <c:pt idx="37">
                  <c:v>0.59230829832015897</c:v>
                </c:pt>
                <c:pt idx="38">
                  <c:v>0.59579091588077304</c:v>
                </c:pt>
                <c:pt idx="39">
                  <c:v>0.59507152130150198</c:v>
                </c:pt>
                <c:pt idx="40">
                  <c:v>0.59359336143605201</c:v>
                </c:pt>
                <c:pt idx="41">
                  <c:v>0.59014507204574196</c:v>
                </c:pt>
                <c:pt idx="42">
                  <c:v>0.58436243181550895</c:v>
                </c:pt>
                <c:pt idx="43">
                  <c:v>0.57619769409258603</c:v>
                </c:pt>
                <c:pt idx="44">
                  <c:v>0.56756453156015796</c:v>
                </c:pt>
                <c:pt idx="45">
                  <c:v>0.57413210096290002</c:v>
                </c:pt>
                <c:pt idx="46">
                  <c:v>0.57142855052413999</c:v>
                </c:pt>
                <c:pt idx="47">
                  <c:v>0.56741875038751599</c:v>
                </c:pt>
                <c:pt idx="48">
                  <c:v>0.56559496249587304</c:v>
                </c:pt>
                <c:pt idx="49">
                  <c:v>0.56528076528264004</c:v>
                </c:pt>
                <c:pt idx="50">
                  <c:v>0.56615528871505905</c:v>
                </c:pt>
              </c:numCache>
            </c:numRef>
          </c:val>
          <c:smooth val="0"/>
        </c:ser>
        <c:dLbls>
          <c:showLegendKey val="0"/>
          <c:showVal val="0"/>
          <c:showCatName val="0"/>
          <c:showSerName val="0"/>
          <c:showPercent val="0"/>
          <c:showBubbleSize val="0"/>
        </c:dLbls>
        <c:smooth val="0"/>
        <c:axId val="-1203263584"/>
        <c:axId val="-1203261408"/>
      </c:lineChart>
      <c:catAx>
        <c:axId val="-12032635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61408"/>
        <c:crosses val="autoZero"/>
        <c:auto val="1"/>
        <c:lblAlgn val="ctr"/>
        <c:lblOffset val="100"/>
        <c:tickLblSkip val="10"/>
        <c:tickMarkSkip val="10"/>
        <c:noMultiLvlLbl val="0"/>
      </c:catAx>
      <c:valAx>
        <c:axId val="-12032614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63584"/>
        <c:crossesAt val="22"/>
        <c:crossBetween val="midCat"/>
        <c:majorUnit val="0.2"/>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74606299212594E-2"/>
          <c:y val="0.11227443121108271"/>
          <c:w val="0.87178298283562516"/>
          <c:h val="0.78594148522998963"/>
        </c:manualLayout>
      </c:layout>
      <c:lineChart>
        <c:grouping val="standard"/>
        <c:varyColors val="0"/>
        <c:ser>
          <c:idx val="4"/>
          <c:order val="3"/>
          <c:tx>
            <c:strRef>
              <c:f>Sheet1!$L$1</c:f>
              <c:strCache>
                <c:ptCount val="1"/>
                <c:pt idx="0">
                  <c:v>LRT</c:v>
                </c:pt>
              </c:strCache>
            </c:strRef>
          </c:tx>
          <c:spPr>
            <a:ln w="22225" cap="rnd">
              <a:solidFill>
                <a:schemeClr val="accent2">
                  <a:lumMod val="40000"/>
                  <a:lumOff val="60000"/>
                </a:schemeClr>
              </a:solidFill>
              <a:prstDash val="sys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Sheet1!$L$2:$L$52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301.116241</c:v>
                </c:pt>
                <c:pt idx="11">
                  <c:v>302.37399299999998</c:v>
                </c:pt>
                <c:pt idx="12">
                  <c:v>296.42614700000001</c:v>
                </c:pt>
                <c:pt idx="13">
                  <c:v>291.283997</c:v>
                </c:pt>
                <c:pt idx="14">
                  <c:v>287.19012500000002</c:v>
                </c:pt>
                <c:pt idx="15">
                  <c:v>270.60522500000002</c:v>
                </c:pt>
                <c:pt idx="16">
                  <c:v>260.37756300000001</c:v>
                </c:pt>
                <c:pt idx="17">
                  <c:v>253.801727</c:v>
                </c:pt>
                <c:pt idx="18">
                  <c:v>238.674881</c:v>
                </c:pt>
                <c:pt idx="19">
                  <c:v>227.82742300000001</c:v>
                </c:pt>
                <c:pt idx="20">
                  <c:v>215.672089</c:v>
                </c:pt>
                <c:pt idx="21">
                  <c:v>210.66203300000001</c:v>
                </c:pt>
                <c:pt idx="22">
                  <c:v>200.84918200000001</c:v>
                </c:pt>
                <c:pt idx="23">
                  <c:v>191.83390800000001</c:v>
                </c:pt>
                <c:pt idx="24">
                  <c:v>184.20600899999999</c:v>
                </c:pt>
                <c:pt idx="25">
                  <c:v>172.194885</c:v>
                </c:pt>
                <c:pt idx="26">
                  <c:v>167.354218</c:v>
                </c:pt>
                <c:pt idx="27">
                  <c:v>162.94708299999999</c:v>
                </c:pt>
                <c:pt idx="28">
                  <c:v>153.91181900000001</c:v>
                </c:pt>
                <c:pt idx="29">
                  <c:v>146.580322</c:v>
                </c:pt>
                <c:pt idx="30">
                  <c:v>142.959473</c:v>
                </c:pt>
                <c:pt idx="31">
                  <c:v>142.13504</c:v>
                </c:pt>
                <c:pt idx="32">
                  <c:v>139.61113</c:v>
                </c:pt>
                <c:pt idx="33">
                  <c:v>138.840836</c:v>
                </c:pt>
                <c:pt idx="34">
                  <c:v>137.302368</c:v>
                </c:pt>
                <c:pt idx="35">
                  <c:v>135.67823799999999</c:v>
                </c:pt>
                <c:pt idx="36">
                  <c:v>135.67036400000001</c:v>
                </c:pt>
                <c:pt idx="37">
                  <c:v>135.32324199999999</c:v>
                </c:pt>
                <c:pt idx="38">
                  <c:v>134.24804700000001</c:v>
                </c:pt>
                <c:pt idx="39">
                  <c:v>133.90057400000001</c:v>
                </c:pt>
                <c:pt idx="40">
                  <c:v>132.648056</c:v>
                </c:pt>
                <c:pt idx="41">
                  <c:v>132.300186</c:v>
                </c:pt>
                <c:pt idx="42">
                  <c:v>132.292587</c:v>
                </c:pt>
                <c:pt idx="43">
                  <c:v>132.28466800000001</c:v>
                </c:pt>
                <c:pt idx="44">
                  <c:v>132.276657</c:v>
                </c:pt>
                <c:pt idx="45">
                  <c:v>129.75410500000001</c:v>
                </c:pt>
                <c:pt idx="46">
                  <c:v>129.746216</c:v>
                </c:pt>
                <c:pt idx="47">
                  <c:v>129.738235</c:v>
                </c:pt>
                <c:pt idx="48">
                  <c:v>129.72975199999999</c:v>
                </c:pt>
                <c:pt idx="49">
                  <c:v>129.72177099999999</c:v>
                </c:pt>
                <c:pt idx="50">
                  <c:v>129.714676</c:v>
                </c:pt>
              </c:numCache>
            </c:numRef>
          </c:val>
          <c:smooth val="0"/>
        </c:ser>
        <c:ser>
          <c:idx val="5"/>
          <c:order val="4"/>
          <c:tx>
            <c:strRef>
              <c:f>Sheet1!$M$1</c:f>
              <c:strCache>
                <c:ptCount val="1"/>
                <c:pt idx="0">
                  <c:v>HRT</c:v>
                </c:pt>
              </c:strCache>
            </c:strRef>
          </c:tx>
          <c:spPr>
            <a:ln w="22225" cap="rnd">
              <a:solidFill>
                <a:schemeClr val="accent2">
                  <a:lumMod val="75000"/>
                </a:schemeClr>
              </a:solidFill>
              <a:prstDash val="sys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Sheet1!$M$2:$M$52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301.116241</c:v>
                </c:pt>
                <c:pt idx="11">
                  <c:v>302.37399299999998</c:v>
                </c:pt>
                <c:pt idx="12">
                  <c:v>296.42614700000001</c:v>
                </c:pt>
                <c:pt idx="13">
                  <c:v>291.283997</c:v>
                </c:pt>
                <c:pt idx="14">
                  <c:v>287.19012500000002</c:v>
                </c:pt>
                <c:pt idx="15">
                  <c:v>270.60522500000002</c:v>
                </c:pt>
                <c:pt idx="16">
                  <c:v>260.37756300000001</c:v>
                </c:pt>
                <c:pt idx="17">
                  <c:v>253.801727</c:v>
                </c:pt>
                <c:pt idx="18">
                  <c:v>238.674881</c:v>
                </c:pt>
                <c:pt idx="19">
                  <c:v>227.82742300000001</c:v>
                </c:pt>
                <c:pt idx="20">
                  <c:v>215.672089</c:v>
                </c:pt>
                <c:pt idx="21">
                  <c:v>210.66198700000001</c:v>
                </c:pt>
                <c:pt idx="22">
                  <c:v>200.84963999999999</c:v>
                </c:pt>
                <c:pt idx="23">
                  <c:v>191.85678100000001</c:v>
                </c:pt>
                <c:pt idx="24">
                  <c:v>183.739136</c:v>
                </c:pt>
                <c:pt idx="25">
                  <c:v>160.51942399999999</c:v>
                </c:pt>
                <c:pt idx="26">
                  <c:v>153.79714999999999</c:v>
                </c:pt>
                <c:pt idx="27">
                  <c:v>138.36895799999999</c:v>
                </c:pt>
                <c:pt idx="28">
                  <c:v>123.749229</c:v>
                </c:pt>
                <c:pt idx="29">
                  <c:v>115.260323</c:v>
                </c:pt>
                <c:pt idx="30">
                  <c:v>110.47230500000001</c:v>
                </c:pt>
                <c:pt idx="31">
                  <c:v>108.60565200000001</c:v>
                </c:pt>
                <c:pt idx="32">
                  <c:v>104.555466</c:v>
                </c:pt>
                <c:pt idx="33">
                  <c:v>99.215271000000001</c:v>
                </c:pt>
                <c:pt idx="34">
                  <c:v>94.739806999999999</c:v>
                </c:pt>
                <c:pt idx="35">
                  <c:v>93.114670000000004</c:v>
                </c:pt>
                <c:pt idx="36">
                  <c:v>91.345039</c:v>
                </c:pt>
                <c:pt idx="37">
                  <c:v>90.946472</c:v>
                </c:pt>
                <c:pt idx="38">
                  <c:v>89.101387000000003</c:v>
                </c:pt>
                <c:pt idx="39">
                  <c:v>88.753624000000002</c:v>
                </c:pt>
                <c:pt idx="40">
                  <c:v>83.647857999999999</c:v>
                </c:pt>
                <c:pt idx="41">
                  <c:v>83.279326999999995</c:v>
                </c:pt>
                <c:pt idx="42">
                  <c:v>83.271880999999993</c:v>
                </c:pt>
                <c:pt idx="43">
                  <c:v>83.264381</c:v>
                </c:pt>
                <c:pt idx="44">
                  <c:v>82.414162000000005</c:v>
                </c:pt>
                <c:pt idx="45">
                  <c:v>79.891272999999998</c:v>
                </c:pt>
                <c:pt idx="46">
                  <c:v>79.883330999999998</c:v>
                </c:pt>
                <c:pt idx="47">
                  <c:v>79.876244</c:v>
                </c:pt>
                <c:pt idx="48">
                  <c:v>79.868233000000004</c:v>
                </c:pt>
                <c:pt idx="49">
                  <c:v>79.859275999999994</c:v>
                </c:pt>
                <c:pt idx="50">
                  <c:v>79.851417999999995</c:v>
                </c:pt>
              </c:numCache>
            </c:numRef>
          </c:val>
          <c:smooth val="0"/>
        </c:ser>
        <c:ser>
          <c:idx val="6"/>
          <c:order val="5"/>
          <c:tx>
            <c:strRef>
              <c:f>Sheet1!$N$1</c:f>
              <c:strCache>
                <c:ptCount val="1"/>
                <c:pt idx="0">
                  <c:v>Reference</c:v>
                </c:pt>
              </c:strCache>
            </c:strRef>
          </c:tx>
          <c:spPr>
            <a:ln w="22225" cap="rnd">
              <a:solidFill>
                <a:schemeClr val="tx1"/>
              </a:solidFill>
              <a:prstDash val="sys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Sheet1!$N$2:$N$52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301.116241</c:v>
                </c:pt>
                <c:pt idx="11">
                  <c:v>302.37399299999998</c:v>
                </c:pt>
                <c:pt idx="12">
                  <c:v>296.42614700000001</c:v>
                </c:pt>
                <c:pt idx="13">
                  <c:v>291.283997</c:v>
                </c:pt>
                <c:pt idx="14">
                  <c:v>287.19012500000002</c:v>
                </c:pt>
                <c:pt idx="15">
                  <c:v>270.60522500000002</c:v>
                </c:pt>
                <c:pt idx="16">
                  <c:v>260.37756300000001</c:v>
                </c:pt>
                <c:pt idx="17">
                  <c:v>253.801727</c:v>
                </c:pt>
                <c:pt idx="18">
                  <c:v>238.674881</c:v>
                </c:pt>
                <c:pt idx="19">
                  <c:v>227.82742300000001</c:v>
                </c:pt>
                <c:pt idx="20">
                  <c:v>215.672089</c:v>
                </c:pt>
                <c:pt idx="21">
                  <c:v>210.662003</c:v>
                </c:pt>
                <c:pt idx="22">
                  <c:v>200.84848</c:v>
                </c:pt>
                <c:pt idx="23">
                  <c:v>191.85270700000001</c:v>
                </c:pt>
                <c:pt idx="24">
                  <c:v>184.924194</c:v>
                </c:pt>
                <c:pt idx="25">
                  <c:v>165.01797500000001</c:v>
                </c:pt>
                <c:pt idx="26">
                  <c:v>158.203979</c:v>
                </c:pt>
                <c:pt idx="27">
                  <c:v>151.67849699999999</c:v>
                </c:pt>
                <c:pt idx="28">
                  <c:v>140.49797100000001</c:v>
                </c:pt>
                <c:pt idx="29">
                  <c:v>129.49292</c:v>
                </c:pt>
                <c:pt idx="30">
                  <c:v>124.497238</c:v>
                </c:pt>
                <c:pt idx="31">
                  <c:v>123.67031900000001</c:v>
                </c:pt>
                <c:pt idx="32">
                  <c:v>121.144333</c:v>
                </c:pt>
                <c:pt idx="33">
                  <c:v>120.37198600000001</c:v>
                </c:pt>
                <c:pt idx="34">
                  <c:v>115.091888</c:v>
                </c:pt>
                <c:pt idx="35">
                  <c:v>113.465981</c:v>
                </c:pt>
                <c:pt idx="36">
                  <c:v>112.452423</c:v>
                </c:pt>
                <c:pt idx="37">
                  <c:v>111.73039199999999</c:v>
                </c:pt>
                <c:pt idx="38">
                  <c:v>110.654495</c:v>
                </c:pt>
                <c:pt idx="39">
                  <c:v>110.30647999999999</c:v>
                </c:pt>
                <c:pt idx="40">
                  <c:v>108.53201300000001</c:v>
                </c:pt>
                <c:pt idx="41">
                  <c:v>108.183769</c:v>
                </c:pt>
                <c:pt idx="42">
                  <c:v>108.175873</c:v>
                </c:pt>
                <c:pt idx="43">
                  <c:v>108.167641</c:v>
                </c:pt>
                <c:pt idx="44">
                  <c:v>108.158737</c:v>
                </c:pt>
                <c:pt idx="45">
                  <c:v>105.635963</c:v>
                </c:pt>
                <c:pt idx="46">
                  <c:v>105.627785</c:v>
                </c:pt>
                <c:pt idx="47">
                  <c:v>105.619263</c:v>
                </c:pt>
                <c:pt idx="48">
                  <c:v>105.61041299999999</c:v>
                </c:pt>
                <c:pt idx="49">
                  <c:v>105.60217299999999</c:v>
                </c:pt>
                <c:pt idx="50">
                  <c:v>105.594658</c:v>
                </c:pt>
              </c:numCache>
            </c:numRef>
          </c:val>
          <c:smooth val="0"/>
        </c:ser>
        <c:dLbls>
          <c:showLegendKey val="0"/>
          <c:showVal val="0"/>
          <c:showCatName val="0"/>
          <c:showSerName val="0"/>
          <c:showPercent val="0"/>
          <c:showBubbleSize val="0"/>
        </c:dLbls>
        <c:marker val="1"/>
        <c:smooth val="0"/>
        <c:axId val="-1203267936"/>
        <c:axId val="-1203267392"/>
      </c:lineChart>
      <c:lineChart>
        <c:grouping val="standard"/>
        <c:varyColors val="0"/>
        <c:ser>
          <c:idx val="0"/>
          <c:order val="0"/>
          <c:tx>
            <c:strRef>
              <c:f>Sheet1!$B$1</c:f>
              <c:strCache>
                <c:ptCount val="1"/>
                <c:pt idx="0">
                  <c:v>NG HB LRT</c:v>
                </c:pt>
              </c:strCache>
            </c:strRef>
          </c:tx>
          <c:spPr>
            <a:ln w="2222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6.4331630000000004</c:v>
                </c:pt>
                <c:pt idx="1">
                  <c:v>5.8139440000000002</c:v>
                </c:pt>
                <c:pt idx="2">
                  <c:v>4.8350629999999999</c:v>
                </c:pt>
                <c:pt idx="3">
                  <c:v>7.7512109999999996</c:v>
                </c:pt>
                <c:pt idx="4">
                  <c:v>8.1062849999999997</c:v>
                </c:pt>
                <c:pt idx="5">
                  <c:v>11.87589</c:v>
                </c:pt>
                <c:pt idx="6">
                  <c:v>8.7270789999999998</c:v>
                </c:pt>
                <c:pt idx="7">
                  <c:v>8.8080850000000002</c:v>
                </c:pt>
                <c:pt idx="8">
                  <c:v>11.009822</c:v>
                </c:pt>
                <c:pt idx="9">
                  <c:v>4.8495179999999998</c:v>
                </c:pt>
                <c:pt idx="10">
                  <c:v>5.3130750000000004</c:v>
                </c:pt>
                <c:pt idx="11">
                  <c:v>4.7422690000000003</c:v>
                </c:pt>
                <c:pt idx="12">
                  <c:v>3.2072449999999999</c:v>
                </c:pt>
                <c:pt idx="13">
                  <c:v>4.2787889999999997</c:v>
                </c:pt>
                <c:pt idx="14">
                  <c:v>4.9572010000000004</c:v>
                </c:pt>
                <c:pt idx="15">
                  <c:v>2.9514049999999998</c:v>
                </c:pt>
                <c:pt idx="16">
                  <c:v>2.777123</c:v>
                </c:pt>
                <c:pt idx="17">
                  <c:v>3.244478</c:v>
                </c:pt>
                <c:pt idx="18">
                  <c:v>3.3521700000000001</c:v>
                </c:pt>
                <c:pt idx="19">
                  <c:v>2.6586460000000001</c:v>
                </c:pt>
                <c:pt idx="20">
                  <c:v>2.1129889999999998</c:v>
                </c:pt>
                <c:pt idx="21">
                  <c:v>4.107037</c:v>
                </c:pt>
                <c:pt idx="22">
                  <c:v>4.4739120000000003</c:v>
                </c:pt>
                <c:pt idx="23">
                  <c:v>4.3642820000000002</c:v>
                </c:pt>
                <c:pt idx="24">
                  <c:v>4.2413470000000002</c:v>
                </c:pt>
                <c:pt idx="25">
                  <c:v>4.2276680000000004</c:v>
                </c:pt>
                <c:pt idx="26">
                  <c:v>4.3385759999999998</c:v>
                </c:pt>
                <c:pt idx="27">
                  <c:v>4.4306330000000003</c:v>
                </c:pt>
                <c:pt idx="28">
                  <c:v>4.7092549999999997</c:v>
                </c:pt>
                <c:pt idx="29">
                  <c:v>4.981331</c:v>
                </c:pt>
                <c:pt idx="30">
                  <c:v>5.1550330000000004</c:v>
                </c:pt>
                <c:pt idx="31">
                  <c:v>5.3550459999999998</c:v>
                </c:pt>
                <c:pt idx="32">
                  <c:v>5.53843</c:v>
                </c:pt>
                <c:pt idx="33">
                  <c:v>5.7004479999999997</c:v>
                </c:pt>
                <c:pt idx="34">
                  <c:v>5.8130559999999996</c:v>
                </c:pt>
                <c:pt idx="35">
                  <c:v>5.8766410000000002</c:v>
                </c:pt>
                <c:pt idx="36">
                  <c:v>6.0665750000000003</c:v>
                </c:pt>
                <c:pt idx="37">
                  <c:v>6.1214829999999996</c:v>
                </c:pt>
                <c:pt idx="38">
                  <c:v>6.1914629999999997</c:v>
                </c:pt>
                <c:pt idx="39">
                  <c:v>6.3119009999999998</c:v>
                </c:pt>
                <c:pt idx="40">
                  <c:v>6.4379350000000004</c:v>
                </c:pt>
                <c:pt idx="41">
                  <c:v>6.4017109999999997</c:v>
                </c:pt>
                <c:pt idx="42">
                  <c:v>6.3334609999999998</c:v>
                </c:pt>
                <c:pt idx="43">
                  <c:v>6.2840480000000003</c:v>
                </c:pt>
                <c:pt idx="44">
                  <c:v>6.4222029999999997</c:v>
                </c:pt>
                <c:pt idx="45">
                  <c:v>6.4612999999999996</c:v>
                </c:pt>
                <c:pt idx="46">
                  <c:v>6.5178539999999998</c:v>
                </c:pt>
                <c:pt idx="47">
                  <c:v>6.5576639999999999</c:v>
                </c:pt>
                <c:pt idx="48">
                  <c:v>6.596838</c:v>
                </c:pt>
                <c:pt idx="49">
                  <c:v>6.6743880000000004</c:v>
                </c:pt>
                <c:pt idx="50">
                  <c:v>6.7400060000000002</c:v>
                </c:pt>
              </c:numCache>
            </c:numRef>
          </c:val>
          <c:smooth val="0"/>
        </c:ser>
        <c:ser>
          <c:idx val="1"/>
          <c:order val="1"/>
          <c:tx>
            <c:strRef>
              <c:f>Sheet1!$C$1</c:f>
              <c:strCache>
                <c:ptCount val="1"/>
                <c:pt idx="0">
                  <c:v>NG HB HRT</c:v>
                </c:pt>
              </c:strCache>
            </c:strRef>
          </c:tx>
          <c:spPr>
            <a:ln w="22225" cap="rnd">
              <a:solidFill>
                <a:schemeClr val="accent2">
                  <a:lumMod val="75000"/>
                </a:scheme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6.4331630000000004</c:v>
                </c:pt>
                <c:pt idx="1">
                  <c:v>5.8139440000000002</c:v>
                </c:pt>
                <c:pt idx="2">
                  <c:v>4.8350629999999999</c:v>
                </c:pt>
                <c:pt idx="3">
                  <c:v>7.7512109999999996</c:v>
                </c:pt>
                <c:pt idx="4">
                  <c:v>8.1062849999999997</c:v>
                </c:pt>
                <c:pt idx="5">
                  <c:v>11.87589</c:v>
                </c:pt>
                <c:pt idx="6">
                  <c:v>8.7270789999999998</c:v>
                </c:pt>
                <c:pt idx="7">
                  <c:v>8.8080850000000002</c:v>
                </c:pt>
                <c:pt idx="8">
                  <c:v>11.009822</c:v>
                </c:pt>
                <c:pt idx="9">
                  <c:v>4.8495179999999998</c:v>
                </c:pt>
                <c:pt idx="10">
                  <c:v>5.3130750000000004</c:v>
                </c:pt>
                <c:pt idx="11">
                  <c:v>4.7422690000000003</c:v>
                </c:pt>
                <c:pt idx="12">
                  <c:v>3.2072449999999999</c:v>
                </c:pt>
                <c:pt idx="13">
                  <c:v>4.2787889999999997</c:v>
                </c:pt>
                <c:pt idx="14">
                  <c:v>4.9572010000000004</c:v>
                </c:pt>
                <c:pt idx="15">
                  <c:v>2.9514049999999998</c:v>
                </c:pt>
                <c:pt idx="16">
                  <c:v>2.777123</c:v>
                </c:pt>
                <c:pt idx="17">
                  <c:v>3.244478</c:v>
                </c:pt>
                <c:pt idx="18">
                  <c:v>3.3521700000000001</c:v>
                </c:pt>
                <c:pt idx="19">
                  <c:v>2.6586460000000001</c:v>
                </c:pt>
                <c:pt idx="20">
                  <c:v>2.1129889999999998</c:v>
                </c:pt>
                <c:pt idx="21">
                  <c:v>4.1079169999999996</c:v>
                </c:pt>
                <c:pt idx="22">
                  <c:v>3.5549559999999998</c:v>
                </c:pt>
                <c:pt idx="23">
                  <c:v>3.0637159999999999</c:v>
                </c:pt>
                <c:pt idx="24">
                  <c:v>2.6523279999999998</c:v>
                </c:pt>
                <c:pt idx="25">
                  <c:v>2.4580649999999999</c:v>
                </c:pt>
                <c:pt idx="26">
                  <c:v>2.3962669999999999</c:v>
                </c:pt>
                <c:pt idx="27">
                  <c:v>2.4326089999999998</c:v>
                </c:pt>
                <c:pt idx="28">
                  <c:v>2.5702020000000001</c:v>
                </c:pt>
                <c:pt idx="29">
                  <c:v>2.6456840000000001</c:v>
                </c:pt>
                <c:pt idx="30">
                  <c:v>2.7203430000000002</c:v>
                </c:pt>
                <c:pt idx="31">
                  <c:v>2.7483590000000002</c:v>
                </c:pt>
                <c:pt idx="32">
                  <c:v>2.7582390000000001</c:v>
                </c:pt>
                <c:pt idx="33">
                  <c:v>2.8354689999999998</c:v>
                </c:pt>
                <c:pt idx="34">
                  <c:v>2.8329490000000002</c:v>
                </c:pt>
                <c:pt idx="35">
                  <c:v>2.798241</c:v>
                </c:pt>
                <c:pt idx="36">
                  <c:v>2.7837960000000002</c:v>
                </c:pt>
                <c:pt idx="37">
                  <c:v>2.778708</c:v>
                </c:pt>
                <c:pt idx="38">
                  <c:v>2.7552249999999998</c:v>
                </c:pt>
                <c:pt idx="39">
                  <c:v>2.7645490000000001</c:v>
                </c:pt>
                <c:pt idx="40">
                  <c:v>2.7400359999999999</c:v>
                </c:pt>
                <c:pt idx="41">
                  <c:v>2.7011539999999998</c:v>
                </c:pt>
                <c:pt idx="42">
                  <c:v>2.6390829999999998</c:v>
                </c:pt>
                <c:pt idx="43">
                  <c:v>2.6164209999999999</c:v>
                </c:pt>
                <c:pt idx="44">
                  <c:v>2.5964399999999999</c:v>
                </c:pt>
                <c:pt idx="45">
                  <c:v>2.5835979999999998</c:v>
                </c:pt>
                <c:pt idx="46">
                  <c:v>2.5650080000000002</c:v>
                </c:pt>
                <c:pt idx="47">
                  <c:v>2.5245359999999999</c:v>
                </c:pt>
                <c:pt idx="48">
                  <c:v>2.5296560000000001</c:v>
                </c:pt>
                <c:pt idx="49">
                  <c:v>2.532159</c:v>
                </c:pt>
                <c:pt idx="50">
                  <c:v>2.540432</c:v>
                </c:pt>
              </c:numCache>
            </c:numRef>
          </c:val>
          <c:smooth val="0"/>
        </c:ser>
        <c:ser>
          <c:idx val="2"/>
          <c:order val="2"/>
          <c:tx>
            <c:strRef>
              <c:f>Sheet1!$D$1</c:f>
              <c:strCache>
                <c:ptCount val="1"/>
                <c:pt idx="0">
                  <c:v>NG HB Reference</c:v>
                </c:pt>
              </c:strCache>
            </c:strRef>
          </c:tx>
          <c:spPr>
            <a:ln w="2222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6.4331630000000004</c:v>
                </c:pt>
                <c:pt idx="1">
                  <c:v>5.8139440000000002</c:v>
                </c:pt>
                <c:pt idx="2">
                  <c:v>4.8350629999999999</c:v>
                </c:pt>
                <c:pt idx="3">
                  <c:v>7.7512109999999996</c:v>
                </c:pt>
                <c:pt idx="4">
                  <c:v>8.1062849999999997</c:v>
                </c:pt>
                <c:pt idx="5">
                  <c:v>11.87589</c:v>
                </c:pt>
                <c:pt idx="6">
                  <c:v>8.7270789999999998</c:v>
                </c:pt>
                <c:pt idx="7">
                  <c:v>8.8080850000000002</c:v>
                </c:pt>
                <c:pt idx="8">
                  <c:v>11.009822</c:v>
                </c:pt>
                <c:pt idx="9">
                  <c:v>4.8495179999999998</c:v>
                </c:pt>
                <c:pt idx="10">
                  <c:v>5.3130750000000004</c:v>
                </c:pt>
                <c:pt idx="11">
                  <c:v>4.7422690000000003</c:v>
                </c:pt>
                <c:pt idx="12">
                  <c:v>3.2072449999999999</c:v>
                </c:pt>
                <c:pt idx="13">
                  <c:v>4.2787889999999997</c:v>
                </c:pt>
                <c:pt idx="14">
                  <c:v>4.9572010000000004</c:v>
                </c:pt>
                <c:pt idx="15">
                  <c:v>2.9514049999999998</c:v>
                </c:pt>
                <c:pt idx="16">
                  <c:v>2.777123</c:v>
                </c:pt>
                <c:pt idx="17">
                  <c:v>3.244478</c:v>
                </c:pt>
                <c:pt idx="18">
                  <c:v>3.3521700000000001</c:v>
                </c:pt>
                <c:pt idx="19">
                  <c:v>2.6586460000000001</c:v>
                </c:pt>
                <c:pt idx="20">
                  <c:v>2.1129889999999998</c:v>
                </c:pt>
                <c:pt idx="21">
                  <c:v>4.1076509999999997</c:v>
                </c:pt>
                <c:pt idx="22">
                  <c:v>3.8431999999999999</c:v>
                </c:pt>
                <c:pt idx="23">
                  <c:v>3.4932249999999998</c:v>
                </c:pt>
                <c:pt idx="24">
                  <c:v>3.1748050000000001</c:v>
                </c:pt>
                <c:pt idx="25">
                  <c:v>3.0008349999999999</c:v>
                </c:pt>
                <c:pt idx="26">
                  <c:v>2.9781339999999998</c:v>
                </c:pt>
                <c:pt idx="27">
                  <c:v>3.075542</c:v>
                </c:pt>
                <c:pt idx="28">
                  <c:v>3.2467950000000001</c:v>
                </c:pt>
                <c:pt idx="29">
                  <c:v>3.3646910000000001</c:v>
                </c:pt>
                <c:pt idx="30">
                  <c:v>3.4596520000000002</c:v>
                </c:pt>
                <c:pt idx="31">
                  <c:v>3.5438399999999999</c:v>
                </c:pt>
                <c:pt idx="32">
                  <c:v>3.5773830000000002</c:v>
                </c:pt>
                <c:pt idx="33">
                  <c:v>3.6457830000000002</c:v>
                </c:pt>
                <c:pt idx="34">
                  <c:v>3.640091</c:v>
                </c:pt>
                <c:pt idx="35">
                  <c:v>3.6379039999999998</c:v>
                </c:pt>
                <c:pt idx="36">
                  <c:v>3.6477919999999999</c:v>
                </c:pt>
                <c:pt idx="37">
                  <c:v>3.6650480000000001</c:v>
                </c:pt>
                <c:pt idx="38">
                  <c:v>3.6839080000000002</c:v>
                </c:pt>
                <c:pt idx="39">
                  <c:v>3.685022</c:v>
                </c:pt>
                <c:pt idx="40">
                  <c:v>3.7205379999999999</c:v>
                </c:pt>
                <c:pt idx="41">
                  <c:v>3.7265929999999998</c:v>
                </c:pt>
                <c:pt idx="42">
                  <c:v>3.70383</c:v>
                </c:pt>
                <c:pt idx="43">
                  <c:v>3.7073689999999999</c:v>
                </c:pt>
                <c:pt idx="44">
                  <c:v>3.645143</c:v>
                </c:pt>
                <c:pt idx="45">
                  <c:v>3.6145320000000001</c:v>
                </c:pt>
                <c:pt idx="46">
                  <c:v>3.6030579999999999</c:v>
                </c:pt>
                <c:pt idx="47">
                  <c:v>3.596854</c:v>
                </c:pt>
                <c:pt idx="48">
                  <c:v>3.6211030000000002</c:v>
                </c:pt>
                <c:pt idx="49">
                  <c:v>3.597585</c:v>
                </c:pt>
                <c:pt idx="50">
                  <c:v>3.590354</c:v>
                </c:pt>
              </c:numCache>
            </c:numRef>
          </c:val>
          <c:smooth val="0"/>
        </c:ser>
        <c:dLbls>
          <c:showLegendKey val="0"/>
          <c:showVal val="0"/>
          <c:showCatName val="0"/>
          <c:showSerName val="0"/>
          <c:showPercent val="0"/>
          <c:showBubbleSize val="0"/>
        </c:dLbls>
        <c:marker val="1"/>
        <c:smooth val="0"/>
        <c:axId val="-1203264672"/>
        <c:axId val="-1203266848"/>
      </c:lineChart>
      <c:catAx>
        <c:axId val="-1203267936"/>
        <c:scaling>
          <c:orientation val="minMax"/>
        </c:scaling>
        <c:delete val="0"/>
        <c:axPos val="b"/>
        <c:numFmt formatCode="General" sourceLinked="1"/>
        <c:majorTickMark val="out"/>
        <c:minorTickMark val="none"/>
        <c:tickLblPos val="low"/>
        <c:spPr>
          <a:solidFill>
            <a:schemeClr val="bg1"/>
          </a:solidFill>
          <a:ln w="9525" cap="flat" cmpd="sng" algn="ctr">
            <a:solidFill>
              <a:schemeClr val="tx1">
                <a:alpha val="99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3267392"/>
        <c:crossesAt val="0"/>
        <c:auto val="1"/>
        <c:lblAlgn val="ctr"/>
        <c:lblOffset val="100"/>
        <c:tickLblSkip val="10"/>
        <c:tickMarkSkip val="10"/>
        <c:noMultiLvlLbl val="0"/>
      </c:catAx>
      <c:valAx>
        <c:axId val="-1203267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a:noFill/>
            <a:prstDash val="soli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3267936"/>
        <c:crossesAt val="3"/>
        <c:crossBetween val="midCat"/>
      </c:valAx>
      <c:valAx>
        <c:axId val="-1203266848"/>
        <c:scaling>
          <c:orientation val="minMax"/>
          <c:max val="35"/>
          <c:min val="0"/>
        </c:scaling>
        <c:delete val="0"/>
        <c:axPos val="r"/>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tx1"/>
                </a:solidFill>
                <a:latin typeface="+mn-lt"/>
                <a:ea typeface="+mn-ea"/>
                <a:cs typeface="+mn-cs"/>
              </a:defRPr>
            </a:pPr>
            <a:endParaRPr lang="en-US"/>
          </a:p>
        </c:txPr>
        <c:crossAx val="-1203264672"/>
        <c:crosses val="max"/>
        <c:crossBetween val="between"/>
        <c:majorUnit val="5"/>
      </c:valAx>
      <c:catAx>
        <c:axId val="-1203264672"/>
        <c:scaling>
          <c:orientation val="minMax"/>
        </c:scaling>
        <c:delete val="1"/>
        <c:axPos val="b"/>
        <c:numFmt formatCode="General" sourceLinked="1"/>
        <c:majorTickMark val="out"/>
        <c:minorTickMark val="none"/>
        <c:tickLblPos val="nextTo"/>
        <c:crossAx val="-12032668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44366765622731"/>
          <c:y val="5.6007985896492224E-2"/>
          <c:w val="0.61216749797586001"/>
          <c:h val="0.84807261492766706"/>
        </c:manualLayout>
      </c:layout>
      <c:lineChart>
        <c:grouping val="standard"/>
        <c:varyColors val="0"/>
        <c:ser>
          <c:idx val="3"/>
          <c:order val="0"/>
          <c:tx>
            <c:strRef>
              <c:f>Sheet1!$B$1</c:f>
              <c:strCache>
                <c:ptCount val="1"/>
                <c:pt idx="0">
                  <c:v>total</c:v>
                </c:pt>
              </c:strCache>
            </c:strRef>
          </c:tx>
          <c:spPr>
            <a:ln w="22225" cap="rnd">
              <a:solidFill>
                <a:schemeClr val="tx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1084.3679199999999</c:v>
                </c:pt>
                <c:pt idx="1">
                  <c:v>1095.627197</c:v>
                </c:pt>
                <c:pt idx="2">
                  <c:v>1016.458252</c:v>
                </c:pt>
                <c:pt idx="3">
                  <c:v>983.84844999999996</c:v>
                </c:pt>
                <c:pt idx="4">
                  <c:v>1003.049438</c:v>
                </c:pt>
                <c:pt idx="5">
                  <c:v>905.95153800000003</c:v>
                </c:pt>
                <c:pt idx="6">
                  <c:v>727.051514</c:v>
                </c:pt>
                <c:pt idx="7">
                  <c:v>768.70294200000001</c:v>
                </c:pt>
                <c:pt idx="8">
                  <c:v>754.846497</c:v>
                </c:pt>
                <c:pt idx="9">
                  <c:v>684.96405000000004</c:v>
                </c:pt>
                <c:pt idx="10">
                  <c:v>536.33136000000002</c:v>
                </c:pt>
                <c:pt idx="11">
                  <c:v>616.89569100000006</c:v>
                </c:pt>
                <c:pt idx="12">
                  <c:v>614.50421100000005</c:v>
                </c:pt>
                <c:pt idx="13">
                  <c:v>655.79333499999996</c:v>
                </c:pt>
                <c:pt idx="14">
                  <c:v>600.87670900000001</c:v>
                </c:pt>
                <c:pt idx="15">
                  <c:v>597.56366000000003</c:v>
                </c:pt>
                <c:pt idx="16">
                  <c:v>608.246216</c:v>
                </c:pt>
                <c:pt idx="17">
                  <c:v>604.65087900000003</c:v>
                </c:pt>
                <c:pt idx="18">
                  <c:v>595.16754200000003</c:v>
                </c:pt>
                <c:pt idx="19">
                  <c:v>580.05242899999996</c:v>
                </c:pt>
                <c:pt idx="20">
                  <c:v>570.66711399999997</c:v>
                </c:pt>
                <c:pt idx="21">
                  <c:v>567.50219700000002</c:v>
                </c:pt>
                <c:pt idx="22">
                  <c:v>565.70977800000003</c:v>
                </c:pt>
                <c:pt idx="23">
                  <c:v>556.60290499999996</c:v>
                </c:pt>
                <c:pt idx="24">
                  <c:v>549.56823699999995</c:v>
                </c:pt>
                <c:pt idx="25">
                  <c:v>544.45220900000004</c:v>
                </c:pt>
                <c:pt idx="26">
                  <c:v>540.69946300000004</c:v>
                </c:pt>
                <c:pt idx="27">
                  <c:v>539.29571499999997</c:v>
                </c:pt>
                <c:pt idx="28">
                  <c:v>538.96972700000003</c:v>
                </c:pt>
                <c:pt idx="29">
                  <c:v>534.81781000000001</c:v>
                </c:pt>
                <c:pt idx="30">
                  <c:v>530.10986300000002</c:v>
                </c:pt>
                <c:pt idx="31">
                  <c:v>529.02581799999996</c:v>
                </c:pt>
                <c:pt idx="32">
                  <c:v>529.10766599999999</c:v>
                </c:pt>
                <c:pt idx="33">
                  <c:v>525.808716</c:v>
                </c:pt>
                <c:pt idx="34">
                  <c:v>526.96008300000005</c:v>
                </c:pt>
                <c:pt idx="35">
                  <c:v>517.62207000000001</c:v>
                </c:pt>
                <c:pt idx="36">
                  <c:v>510.62023900000003</c:v>
                </c:pt>
                <c:pt idx="37">
                  <c:v>507.75512700000002</c:v>
                </c:pt>
                <c:pt idx="38">
                  <c:v>506.06463600000001</c:v>
                </c:pt>
                <c:pt idx="39">
                  <c:v>506.02230800000001</c:v>
                </c:pt>
                <c:pt idx="40">
                  <c:v>506.03384399999999</c:v>
                </c:pt>
              </c:numCache>
            </c:numRef>
          </c:val>
          <c:smooth val="0"/>
        </c:ser>
        <c:ser>
          <c:idx val="1"/>
          <c:order val="1"/>
          <c:tx>
            <c:strRef>
              <c:f>Sheet1!$C$1</c:f>
              <c:strCache>
                <c:ptCount val="1"/>
                <c:pt idx="0">
                  <c:v>Appalacia</c:v>
                </c:pt>
              </c:strCache>
            </c:strRef>
          </c:tx>
          <c:spPr>
            <a:ln w="2222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336.41699199999999</c:v>
                </c:pt>
                <c:pt idx="1">
                  <c:v>337.23199499999998</c:v>
                </c:pt>
                <c:pt idx="2">
                  <c:v>292.97699</c:v>
                </c:pt>
                <c:pt idx="3">
                  <c:v>271.44598400000001</c:v>
                </c:pt>
                <c:pt idx="4">
                  <c:v>262.90332000000001</c:v>
                </c:pt>
                <c:pt idx="5">
                  <c:v>243.892853</c:v>
                </c:pt>
                <c:pt idx="6">
                  <c:v>180.73919699999999</c:v>
                </c:pt>
                <c:pt idx="7">
                  <c:v>206.16558800000001</c:v>
                </c:pt>
                <c:pt idx="8">
                  <c:v>200.88940400000001</c:v>
                </c:pt>
                <c:pt idx="9">
                  <c:v>189.47105400000001</c:v>
                </c:pt>
                <c:pt idx="10">
                  <c:v>141.99923699999999</c:v>
                </c:pt>
                <c:pt idx="11">
                  <c:v>171.09671</c:v>
                </c:pt>
                <c:pt idx="12">
                  <c:v>165.415863</c:v>
                </c:pt>
                <c:pt idx="13">
                  <c:v>179.62994399999999</c:v>
                </c:pt>
                <c:pt idx="14">
                  <c:v>181.16378800000001</c:v>
                </c:pt>
                <c:pt idx="15">
                  <c:v>177.64434800000001</c:v>
                </c:pt>
                <c:pt idx="16">
                  <c:v>176.519226</c:v>
                </c:pt>
                <c:pt idx="17">
                  <c:v>173.87101699999999</c:v>
                </c:pt>
                <c:pt idx="18">
                  <c:v>169.19628900000001</c:v>
                </c:pt>
                <c:pt idx="19">
                  <c:v>159.59320099999999</c:v>
                </c:pt>
                <c:pt idx="20">
                  <c:v>155.64404300000001</c:v>
                </c:pt>
                <c:pt idx="21">
                  <c:v>154.164322</c:v>
                </c:pt>
                <c:pt idx="22">
                  <c:v>155.03161600000001</c:v>
                </c:pt>
                <c:pt idx="23">
                  <c:v>154.558426</c:v>
                </c:pt>
                <c:pt idx="24">
                  <c:v>157.23675499999999</c:v>
                </c:pt>
                <c:pt idx="25">
                  <c:v>162.55732699999999</c:v>
                </c:pt>
                <c:pt idx="26">
                  <c:v>163.39370700000001</c:v>
                </c:pt>
                <c:pt idx="27">
                  <c:v>162.52130099999999</c:v>
                </c:pt>
                <c:pt idx="28">
                  <c:v>160.492615</c:v>
                </c:pt>
                <c:pt idx="29">
                  <c:v>155.64726300000001</c:v>
                </c:pt>
                <c:pt idx="30">
                  <c:v>148.92124899999999</c:v>
                </c:pt>
                <c:pt idx="31">
                  <c:v>148.875214</c:v>
                </c:pt>
                <c:pt idx="32">
                  <c:v>147.925568</c:v>
                </c:pt>
                <c:pt idx="33">
                  <c:v>148.899506</c:v>
                </c:pt>
                <c:pt idx="34">
                  <c:v>147.96646100000001</c:v>
                </c:pt>
                <c:pt idx="35">
                  <c:v>146.59277299999999</c:v>
                </c:pt>
                <c:pt idx="36">
                  <c:v>145.23651100000001</c:v>
                </c:pt>
                <c:pt idx="37">
                  <c:v>145.73297099999999</c:v>
                </c:pt>
                <c:pt idx="38">
                  <c:v>144.57278400000001</c:v>
                </c:pt>
                <c:pt idx="39">
                  <c:v>145.513611</c:v>
                </c:pt>
                <c:pt idx="40">
                  <c:v>145.31149300000001</c:v>
                </c:pt>
              </c:numCache>
            </c:numRef>
          </c:val>
          <c:smooth val="0"/>
        </c:ser>
        <c:ser>
          <c:idx val="2"/>
          <c:order val="2"/>
          <c:tx>
            <c:strRef>
              <c:f>Sheet1!$D$1</c:f>
              <c:strCache>
                <c:ptCount val="1"/>
                <c:pt idx="0">
                  <c:v>Interior</c:v>
                </c:pt>
              </c:strCache>
            </c:strRef>
          </c:tx>
          <c:spPr>
            <a:ln w="22225" cap="rnd">
              <a:solidFill>
                <a:srgbClr val="09689C"/>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156.33999600000001</c:v>
                </c:pt>
                <c:pt idx="1">
                  <c:v>170.76300000000001</c:v>
                </c:pt>
                <c:pt idx="2">
                  <c:v>180.23800700000001</c:v>
                </c:pt>
                <c:pt idx="3">
                  <c:v>182.787003</c:v>
                </c:pt>
                <c:pt idx="4">
                  <c:v>190.06007399999999</c:v>
                </c:pt>
                <c:pt idx="5">
                  <c:v>167.54975899999999</c:v>
                </c:pt>
                <c:pt idx="6">
                  <c:v>146.478104</c:v>
                </c:pt>
                <c:pt idx="7">
                  <c:v>142.58223000000001</c:v>
                </c:pt>
                <c:pt idx="8">
                  <c:v>139.260605</c:v>
                </c:pt>
                <c:pt idx="9">
                  <c:v>120.838005</c:v>
                </c:pt>
                <c:pt idx="10">
                  <c:v>90.122696000000005</c:v>
                </c:pt>
                <c:pt idx="11">
                  <c:v>104.255234</c:v>
                </c:pt>
                <c:pt idx="12">
                  <c:v>111.533203</c:v>
                </c:pt>
                <c:pt idx="13">
                  <c:v>136.092285</c:v>
                </c:pt>
                <c:pt idx="14">
                  <c:v>143.90267900000001</c:v>
                </c:pt>
                <c:pt idx="15">
                  <c:v>142.895218</c:v>
                </c:pt>
                <c:pt idx="16">
                  <c:v>135.85079999999999</c:v>
                </c:pt>
                <c:pt idx="17">
                  <c:v>133.33599899999999</c:v>
                </c:pt>
                <c:pt idx="18">
                  <c:v>129.28175400000001</c:v>
                </c:pt>
                <c:pt idx="19">
                  <c:v>123.95320100000001</c:v>
                </c:pt>
                <c:pt idx="20">
                  <c:v>121.825951</c:v>
                </c:pt>
                <c:pt idx="21">
                  <c:v>119.071693</c:v>
                </c:pt>
                <c:pt idx="22">
                  <c:v>119.786964</c:v>
                </c:pt>
                <c:pt idx="23">
                  <c:v>117.991364</c:v>
                </c:pt>
                <c:pt idx="24">
                  <c:v>115.487869</c:v>
                </c:pt>
                <c:pt idx="25">
                  <c:v>107.631264</c:v>
                </c:pt>
                <c:pt idx="26">
                  <c:v>107.307045</c:v>
                </c:pt>
                <c:pt idx="27">
                  <c:v>108.880394</c:v>
                </c:pt>
                <c:pt idx="28">
                  <c:v>112.395645</c:v>
                </c:pt>
                <c:pt idx="29">
                  <c:v>115.67596399999999</c:v>
                </c:pt>
                <c:pt idx="30">
                  <c:v>123.880104</c:v>
                </c:pt>
                <c:pt idx="31">
                  <c:v>124.188446</c:v>
                </c:pt>
                <c:pt idx="32">
                  <c:v>125.093384</c:v>
                </c:pt>
                <c:pt idx="33">
                  <c:v>125.33470199999999</c:v>
                </c:pt>
                <c:pt idx="34">
                  <c:v>126.08966100000001</c:v>
                </c:pt>
                <c:pt idx="35">
                  <c:v>128.372589</c:v>
                </c:pt>
                <c:pt idx="36">
                  <c:v>127.436562</c:v>
                </c:pt>
                <c:pt idx="37">
                  <c:v>126.966362</c:v>
                </c:pt>
                <c:pt idx="38">
                  <c:v>126.469978</c:v>
                </c:pt>
                <c:pt idx="39">
                  <c:v>125.55989099999999</c:v>
                </c:pt>
                <c:pt idx="40">
                  <c:v>125.420906</c:v>
                </c:pt>
              </c:numCache>
            </c:numRef>
          </c:val>
          <c:smooth val="0"/>
        </c:ser>
        <c:ser>
          <c:idx val="4"/>
          <c:order val="3"/>
          <c:tx>
            <c:strRef>
              <c:f>Sheet1!$E$1</c:f>
              <c:strCache>
                <c:ptCount val="1"/>
                <c:pt idx="0">
                  <c:v>West</c:v>
                </c:pt>
              </c:strCache>
            </c:strRef>
          </c:tx>
          <c:spPr>
            <a:ln w="22225" cap="rnd">
              <a:solidFill>
                <a:schemeClr val="accent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591.61102300000005</c:v>
                </c:pt>
                <c:pt idx="1">
                  <c:v>587.63299600000005</c:v>
                </c:pt>
                <c:pt idx="2">
                  <c:v>543.24304199999995</c:v>
                </c:pt>
                <c:pt idx="3">
                  <c:v>529.61694299999999</c:v>
                </c:pt>
                <c:pt idx="4">
                  <c:v>550.08599900000002</c:v>
                </c:pt>
                <c:pt idx="5">
                  <c:v>494.50891100000001</c:v>
                </c:pt>
                <c:pt idx="6">
                  <c:v>399.83416699999998</c:v>
                </c:pt>
                <c:pt idx="7">
                  <c:v>419.95513899999997</c:v>
                </c:pt>
                <c:pt idx="8">
                  <c:v>414.69647200000003</c:v>
                </c:pt>
                <c:pt idx="9">
                  <c:v>374.65499899999998</c:v>
                </c:pt>
                <c:pt idx="10">
                  <c:v>304.20938100000001</c:v>
                </c:pt>
                <c:pt idx="11">
                  <c:v>341.543701</c:v>
                </c:pt>
                <c:pt idx="12">
                  <c:v>337.55523699999998</c:v>
                </c:pt>
                <c:pt idx="13">
                  <c:v>340.07113600000002</c:v>
                </c:pt>
                <c:pt idx="14">
                  <c:v>275.81024200000002</c:v>
                </c:pt>
                <c:pt idx="15">
                  <c:v>277.02404799999999</c:v>
                </c:pt>
                <c:pt idx="16">
                  <c:v>295.87616000000003</c:v>
                </c:pt>
                <c:pt idx="17">
                  <c:v>297.44387799999998</c:v>
                </c:pt>
                <c:pt idx="18">
                  <c:v>296.68951399999997</c:v>
                </c:pt>
                <c:pt idx="19">
                  <c:v>296.50604199999998</c:v>
                </c:pt>
                <c:pt idx="20">
                  <c:v>293.19708300000002</c:v>
                </c:pt>
                <c:pt idx="21">
                  <c:v>294.266144</c:v>
                </c:pt>
                <c:pt idx="22">
                  <c:v>290.89123499999999</c:v>
                </c:pt>
                <c:pt idx="23">
                  <c:v>284.05310100000003</c:v>
                </c:pt>
                <c:pt idx="24">
                  <c:v>276.84362800000002</c:v>
                </c:pt>
                <c:pt idx="25">
                  <c:v>274.26367199999999</c:v>
                </c:pt>
                <c:pt idx="26">
                  <c:v>269.998718</c:v>
                </c:pt>
                <c:pt idx="27">
                  <c:v>267.89401199999998</c:v>
                </c:pt>
                <c:pt idx="28">
                  <c:v>266.08148199999999</c:v>
                </c:pt>
                <c:pt idx="29">
                  <c:v>263.49456800000002</c:v>
                </c:pt>
                <c:pt idx="30">
                  <c:v>257.30853300000001</c:v>
                </c:pt>
                <c:pt idx="31">
                  <c:v>255.96215799999999</c:v>
                </c:pt>
                <c:pt idx="32">
                  <c:v>256.088684</c:v>
                </c:pt>
                <c:pt idx="33">
                  <c:v>251.57453899999999</c:v>
                </c:pt>
                <c:pt idx="34">
                  <c:v>252.90394599999999</c:v>
                </c:pt>
                <c:pt idx="35">
                  <c:v>242.65666200000001</c:v>
                </c:pt>
                <c:pt idx="36">
                  <c:v>237.94717399999999</c:v>
                </c:pt>
                <c:pt idx="37">
                  <c:v>235.05578600000001</c:v>
                </c:pt>
                <c:pt idx="38">
                  <c:v>235.02188100000001</c:v>
                </c:pt>
                <c:pt idx="39">
                  <c:v>234.948837</c:v>
                </c:pt>
                <c:pt idx="40">
                  <c:v>235.301422</c:v>
                </c:pt>
              </c:numCache>
            </c:numRef>
          </c:val>
          <c:smooth val="0"/>
        </c:ser>
        <c:dLbls>
          <c:showLegendKey val="0"/>
          <c:showVal val="0"/>
          <c:showCatName val="0"/>
          <c:showSerName val="0"/>
          <c:showPercent val="0"/>
          <c:showBubbleSize val="0"/>
        </c:dLbls>
        <c:smooth val="0"/>
        <c:axId val="-1203268480"/>
        <c:axId val="-1203276640"/>
      </c:lineChart>
      <c:catAx>
        <c:axId val="-12032684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76640"/>
        <c:crosses val="autoZero"/>
        <c:auto val="1"/>
        <c:lblAlgn val="ctr"/>
        <c:lblOffset val="100"/>
        <c:tickLblSkip val="20"/>
        <c:tickMarkSkip val="10"/>
        <c:noMultiLvlLbl val="0"/>
      </c:catAx>
      <c:valAx>
        <c:axId val="-1203276640"/>
        <c:scaling>
          <c:orientation val="minMax"/>
          <c:max val="1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68480"/>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12119801353024"/>
          <c:y val="3.5475942258376268E-2"/>
          <c:w val="0.59726235563464747"/>
          <c:h val="0.86257429775194383"/>
        </c:manualLayout>
      </c:layout>
      <c:lineChart>
        <c:grouping val="standard"/>
        <c:varyColors val="0"/>
        <c:ser>
          <c:idx val="3"/>
          <c:order val="0"/>
          <c:tx>
            <c:strRef>
              <c:f>Sheet1!$B$1</c:f>
              <c:strCache>
                <c:ptCount val="1"/>
                <c:pt idx="0">
                  <c:v>total</c:v>
                </c:pt>
              </c:strCache>
            </c:strRef>
          </c:tx>
          <c:spPr>
            <a:ln w="22225" cap="rnd">
              <a:solidFill>
                <a:schemeClr val="tx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1084.3679199999999</c:v>
                </c:pt>
                <c:pt idx="1">
                  <c:v>1095.627197</c:v>
                </c:pt>
                <c:pt idx="2">
                  <c:v>1016.458252</c:v>
                </c:pt>
                <c:pt idx="3">
                  <c:v>983.84844999999996</c:v>
                </c:pt>
                <c:pt idx="4">
                  <c:v>1003.049438</c:v>
                </c:pt>
                <c:pt idx="5">
                  <c:v>905.95153800000003</c:v>
                </c:pt>
                <c:pt idx="6">
                  <c:v>727.051514</c:v>
                </c:pt>
                <c:pt idx="7">
                  <c:v>768.70294200000001</c:v>
                </c:pt>
                <c:pt idx="8">
                  <c:v>754.846497</c:v>
                </c:pt>
                <c:pt idx="9">
                  <c:v>684.96405000000004</c:v>
                </c:pt>
                <c:pt idx="10">
                  <c:v>536.33136000000002</c:v>
                </c:pt>
                <c:pt idx="11">
                  <c:v>616.89562999999998</c:v>
                </c:pt>
                <c:pt idx="12">
                  <c:v>608.40966800000001</c:v>
                </c:pt>
                <c:pt idx="13">
                  <c:v>589.30755599999998</c:v>
                </c:pt>
                <c:pt idx="14">
                  <c:v>507.51840199999998</c:v>
                </c:pt>
                <c:pt idx="15">
                  <c:v>482.88772599999999</c:v>
                </c:pt>
                <c:pt idx="16">
                  <c:v>483.411743</c:v>
                </c:pt>
                <c:pt idx="17">
                  <c:v>461.684845</c:v>
                </c:pt>
                <c:pt idx="18">
                  <c:v>468.50353999999999</c:v>
                </c:pt>
                <c:pt idx="19">
                  <c:v>457.52645899999999</c:v>
                </c:pt>
                <c:pt idx="20">
                  <c:v>447.98962399999999</c:v>
                </c:pt>
                <c:pt idx="21">
                  <c:v>441.87673999999998</c:v>
                </c:pt>
                <c:pt idx="22">
                  <c:v>436.73812900000001</c:v>
                </c:pt>
                <c:pt idx="23">
                  <c:v>429.08563199999998</c:v>
                </c:pt>
                <c:pt idx="24">
                  <c:v>412.340576</c:v>
                </c:pt>
                <c:pt idx="25">
                  <c:v>406.49658199999999</c:v>
                </c:pt>
                <c:pt idx="26">
                  <c:v>396.87701399999997</c:v>
                </c:pt>
                <c:pt idx="27">
                  <c:v>389.22378500000002</c:v>
                </c:pt>
                <c:pt idx="28">
                  <c:v>386.80081200000001</c:v>
                </c:pt>
                <c:pt idx="29">
                  <c:v>383.67904700000003</c:v>
                </c:pt>
                <c:pt idx="30">
                  <c:v>368.53814699999998</c:v>
                </c:pt>
                <c:pt idx="31">
                  <c:v>364.067902</c:v>
                </c:pt>
                <c:pt idx="32">
                  <c:v>363.17370599999998</c:v>
                </c:pt>
                <c:pt idx="33">
                  <c:v>352.26901199999998</c:v>
                </c:pt>
                <c:pt idx="34">
                  <c:v>347.56308000000001</c:v>
                </c:pt>
                <c:pt idx="35">
                  <c:v>343.18420400000002</c:v>
                </c:pt>
                <c:pt idx="36">
                  <c:v>335.91577100000001</c:v>
                </c:pt>
                <c:pt idx="37">
                  <c:v>332.18121300000001</c:v>
                </c:pt>
                <c:pt idx="38">
                  <c:v>324.89978000000002</c:v>
                </c:pt>
                <c:pt idx="39">
                  <c:v>323.77337599999998</c:v>
                </c:pt>
                <c:pt idx="40">
                  <c:v>324.219086</c:v>
                </c:pt>
              </c:numCache>
            </c:numRef>
          </c:val>
          <c:smooth val="0"/>
        </c:ser>
        <c:ser>
          <c:idx val="1"/>
          <c:order val="1"/>
          <c:tx>
            <c:strRef>
              <c:f>Sheet1!$C$1</c:f>
              <c:strCache>
                <c:ptCount val="1"/>
                <c:pt idx="0">
                  <c:v>Appalacia</c:v>
                </c:pt>
              </c:strCache>
            </c:strRef>
          </c:tx>
          <c:spPr>
            <a:ln w="2222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336.41699199999999</c:v>
                </c:pt>
                <c:pt idx="1">
                  <c:v>337.23199499999998</c:v>
                </c:pt>
                <c:pt idx="2">
                  <c:v>292.97699</c:v>
                </c:pt>
                <c:pt idx="3">
                  <c:v>271.44598400000001</c:v>
                </c:pt>
                <c:pt idx="4">
                  <c:v>262.90332000000001</c:v>
                </c:pt>
                <c:pt idx="5">
                  <c:v>243.892853</c:v>
                </c:pt>
                <c:pt idx="6">
                  <c:v>180.73919699999999</c:v>
                </c:pt>
                <c:pt idx="7">
                  <c:v>206.16558800000001</c:v>
                </c:pt>
                <c:pt idx="8">
                  <c:v>200.88940400000001</c:v>
                </c:pt>
                <c:pt idx="9">
                  <c:v>189.47105400000001</c:v>
                </c:pt>
                <c:pt idx="10">
                  <c:v>141.99923699999999</c:v>
                </c:pt>
                <c:pt idx="11">
                  <c:v>171.09671</c:v>
                </c:pt>
                <c:pt idx="12">
                  <c:v>165.25976600000001</c:v>
                </c:pt>
                <c:pt idx="13">
                  <c:v>180.783478</c:v>
                </c:pt>
                <c:pt idx="14">
                  <c:v>163.64801</c:v>
                </c:pt>
                <c:pt idx="15">
                  <c:v>155.50152600000001</c:v>
                </c:pt>
                <c:pt idx="16">
                  <c:v>152.76232899999999</c:v>
                </c:pt>
                <c:pt idx="17">
                  <c:v>139.88772599999999</c:v>
                </c:pt>
                <c:pt idx="18">
                  <c:v>136.34541300000001</c:v>
                </c:pt>
                <c:pt idx="19">
                  <c:v>131.74025</c:v>
                </c:pt>
                <c:pt idx="20">
                  <c:v>132.62619000000001</c:v>
                </c:pt>
                <c:pt idx="21">
                  <c:v>129.73524499999999</c:v>
                </c:pt>
                <c:pt idx="22">
                  <c:v>127.742546</c:v>
                </c:pt>
                <c:pt idx="23">
                  <c:v>126.070526</c:v>
                </c:pt>
                <c:pt idx="24">
                  <c:v>120.406097</c:v>
                </c:pt>
                <c:pt idx="25">
                  <c:v>116.390945</c:v>
                </c:pt>
                <c:pt idx="26">
                  <c:v>114.471191</c:v>
                </c:pt>
                <c:pt idx="27">
                  <c:v>115.46395099999999</c:v>
                </c:pt>
                <c:pt idx="28">
                  <c:v>114.729477</c:v>
                </c:pt>
                <c:pt idx="29">
                  <c:v>112.58738700000001</c:v>
                </c:pt>
                <c:pt idx="30">
                  <c:v>108.233597</c:v>
                </c:pt>
                <c:pt idx="31">
                  <c:v>106.820885</c:v>
                </c:pt>
                <c:pt idx="32">
                  <c:v>105.825287</c:v>
                </c:pt>
                <c:pt idx="33">
                  <c:v>105.619911</c:v>
                </c:pt>
                <c:pt idx="34">
                  <c:v>103.769531</c:v>
                </c:pt>
                <c:pt idx="35">
                  <c:v>103.51020800000001</c:v>
                </c:pt>
                <c:pt idx="36">
                  <c:v>99.597335999999999</c:v>
                </c:pt>
                <c:pt idx="37">
                  <c:v>99.502594000000002</c:v>
                </c:pt>
                <c:pt idx="38">
                  <c:v>96.952811999999994</c:v>
                </c:pt>
                <c:pt idx="39">
                  <c:v>96.081856000000002</c:v>
                </c:pt>
                <c:pt idx="40">
                  <c:v>96.319137999999995</c:v>
                </c:pt>
              </c:numCache>
            </c:numRef>
          </c:val>
          <c:smooth val="0"/>
        </c:ser>
        <c:ser>
          <c:idx val="2"/>
          <c:order val="2"/>
          <c:tx>
            <c:strRef>
              <c:f>Sheet1!$D$1</c:f>
              <c:strCache>
                <c:ptCount val="1"/>
                <c:pt idx="0">
                  <c:v>Interior</c:v>
                </c:pt>
              </c:strCache>
            </c:strRef>
          </c:tx>
          <c:spPr>
            <a:ln w="22225" cap="rnd">
              <a:solidFill>
                <a:srgbClr val="09689C"/>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156.33999600000001</c:v>
                </c:pt>
                <c:pt idx="1">
                  <c:v>170.76300000000001</c:v>
                </c:pt>
                <c:pt idx="2">
                  <c:v>180.23800700000001</c:v>
                </c:pt>
                <c:pt idx="3">
                  <c:v>182.787003</c:v>
                </c:pt>
                <c:pt idx="4">
                  <c:v>190.06007399999999</c:v>
                </c:pt>
                <c:pt idx="5">
                  <c:v>167.54975899999999</c:v>
                </c:pt>
                <c:pt idx="6">
                  <c:v>146.478104</c:v>
                </c:pt>
                <c:pt idx="7">
                  <c:v>142.58223000000001</c:v>
                </c:pt>
                <c:pt idx="8">
                  <c:v>139.260605</c:v>
                </c:pt>
                <c:pt idx="9">
                  <c:v>120.838005</c:v>
                </c:pt>
                <c:pt idx="10">
                  <c:v>90.122696000000005</c:v>
                </c:pt>
                <c:pt idx="11">
                  <c:v>104.255241</c:v>
                </c:pt>
                <c:pt idx="12">
                  <c:v>111.533203</c:v>
                </c:pt>
                <c:pt idx="13">
                  <c:v>119.99737500000001</c:v>
                </c:pt>
                <c:pt idx="14">
                  <c:v>116.731323</c:v>
                </c:pt>
                <c:pt idx="15">
                  <c:v>99.089645000000004</c:v>
                </c:pt>
                <c:pt idx="16">
                  <c:v>87.760955999999993</c:v>
                </c:pt>
                <c:pt idx="17">
                  <c:v>85.118881000000002</c:v>
                </c:pt>
                <c:pt idx="18">
                  <c:v>88.191474999999997</c:v>
                </c:pt>
                <c:pt idx="19">
                  <c:v>87.050926000000004</c:v>
                </c:pt>
                <c:pt idx="20">
                  <c:v>83.554687999999999</c:v>
                </c:pt>
                <c:pt idx="21">
                  <c:v>81.286034000000001</c:v>
                </c:pt>
                <c:pt idx="22">
                  <c:v>83.085853999999998</c:v>
                </c:pt>
                <c:pt idx="23">
                  <c:v>81.594031999999999</c:v>
                </c:pt>
                <c:pt idx="24">
                  <c:v>80.874763000000002</c:v>
                </c:pt>
                <c:pt idx="25">
                  <c:v>80.862105999999997</c:v>
                </c:pt>
                <c:pt idx="26">
                  <c:v>82.112037999999998</c:v>
                </c:pt>
                <c:pt idx="27">
                  <c:v>74.993934999999993</c:v>
                </c:pt>
                <c:pt idx="28">
                  <c:v>75.593436999999994</c:v>
                </c:pt>
                <c:pt idx="29">
                  <c:v>76.360611000000006</c:v>
                </c:pt>
                <c:pt idx="30">
                  <c:v>75.867973000000006</c:v>
                </c:pt>
                <c:pt idx="31">
                  <c:v>75.547539</c:v>
                </c:pt>
                <c:pt idx="32">
                  <c:v>75.889861999999994</c:v>
                </c:pt>
                <c:pt idx="33">
                  <c:v>74.664856</c:v>
                </c:pt>
                <c:pt idx="34">
                  <c:v>74.519737000000006</c:v>
                </c:pt>
                <c:pt idx="35">
                  <c:v>74.574218999999999</c:v>
                </c:pt>
                <c:pt idx="36">
                  <c:v>73.179764000000006</c:v>
                </c:pt>
                <c:pt idx="37">
                  <c:v>71.818557999999996</c:v>
                </c:pt>
                <c:pt idx="38">
                  <c:v>70.467308000000003</c:v>
                </c:pt>
                <c:pt idx="39">
                  <c:v>70.707847999999998</c:v>
                </c:pt>
                <c:pt idx="40">
                  <c:v>70.655738999999997</c:v>
                </c:pt>
              </c:numCache>
            </c:numRef>
          </c:val>
          <c:smooth val="0"/>
        </c:ser>
        <c:ser>
          <c:idx val="4"/>
          <c:order val="3"/>
          <c:tx>
            <c:strRef>
              <c:f>Sheet1!$E$1</c:f>
              <c:strCache>
                <c:ptCount val="1"/>
                <c:pt idx="0">
                  <c:v>West</c:v>
                </c:pt>
              </c:strCache>
            </c:strRef>
          </c:tx>
          <c:spPr>
            <a:ln w="22225" cap="rnd">
              <a:solidFill>
                <a:schemeClr val="accent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591.61102300000005</c:v>
                </c:pt>
                <c:pt idx="1">
                  <c:v>587.63299600000005</c:v>
                </c:pt>
                <c:pt idx="2">
                  <c:v>543.24304199999995</c:v>
                </c:pt>
                <c:pt idx="3">
                  <c:v>529.61694299999999</c:v>
                </c:pt>
                <c:pt idx="4">
                  <c:v>550.08599900000002</c:v>
                </c:pt>
                <c:pt idx="5">
                  <c:v>494.50891100000001</c:v>
                </c:pt>
                <c:pt idx="6">
                  <c:v>399.83416699999998</c:v>
                </c:pt>
                <c:pt idx="7">
                  <c:v>419.95513899999997</c:v>
                </c:pt>
                <c:pt idx="8">
                  <c:v>414.69647200000003</c:v>
                </c:pt>
                <c:pt idx="9">
                  <c:v>374.65499899999998</c:v>
                </c:pt>
                <c:pt idx="10">
                  <c:v>304.20938100000001</c:v>
                </c:pt>
                <c:pt idx="11">
                  <c:v>341.54367100000002</c:v>
                </c:pt>
                <c:pt idx="12">
                  <c:v>331.61673000000002</c:v>
                </c:pt>
                <c:pt idx="13">
                  <c:v>288.526703</c:v>
                </c:pt>
                <c:pt idx="14">
                  <c:v>227.13905299999999</c:v>
                </c:pt>
                <c:pt idx="15">
                  <c:v>228.29652400000001</c:v>
                </c:pt>
                <c:pt idx="16">
                  <c:v>242.888474</c:v>
                </c:pt>
                <c:pt idx="17">
                  <c:v>236.67823799999999</c:v>
                </c:pt>
                <c:pt idx="18">
                  <c:v>243.96665999999999</c:v>
                </c:pt>
                <c:pt idx="19">
                  <c:v>238.735275</c:v>
                </c:pt>
                <c:pt idx="20">
                  <c:v>231.808716</c:v>
                </c:pt>
                <c:pt idx="21">
                  <c:v>230.85545300000001</c:v>
                </c:pt>
                <c:pt idx="22">
                  <c:v>225.90969799999999</c:v>
                </c:pt>
                <c:pt idx="23">
                  <c:v>221.421066</c:v>
                </c:pt>
                <c:pt idx="24">
                  <c:v>211.059708</c:v>
                </c:pt>
                <c:pt idx="25">
                  <c:v>209.243561</c:v>
                </c:pt>
                <c:pt idx="26">
                  <c:v>200.29377700000001</c:v>
                </c:pt>
                <c:pt idx="27">
                  <c:v>198.76594499999999</c:v>
                </c:pt>
                <c:pt idx="28">
                  <c:v>196.47790499999999</c:v>
                </c:pt>
                <c:pt idx="29">
                  <c:v>194.731064</c:v>
                </c:pt>
                <c:pt idx="30">
                  <c:v>184.436554</c:v>
                </c:pt>
                <c:pt idx="31">
                  <c:v>181.699478</c:v>
                </c:pt>
                <c:pt idx="32">
                  <c:v>181.45855700000001</c:v>
                </c:pt>
                <c:pt idx="33">
                  <c:v>171.98426799999999</c:v>
                </c:pt>
                <c:pt idx="34">
                  <c:v>169.273819</c:v>
                </c:pt>
                <c:pt idx="35">
                  <c:v>165.09977699999999</c:v>
                </c:pt>
                <c:pt idx="36">
                  <c:v>163.13867200000001</c:v>
                </c:pt>
                <c:pt idx="37">
                  <c:v>160.86009200000001</c:v>
                </c:pt>
                <c:pt idx="38">
                  <c:v>157.47966</c:v>
                </c:pt>
                <c:pt idx="39">
                  <c:v>156.983688</c:v>
                </c:pt>
                <c:pt idx="40">
                  <c:v>157.24423200000001</c:v>
                </c:pt>
              </c:numCache>
            </c:numRef>
          </c:val>
          <c:smooth val="0"/>
        </c:ser>
        <c:dLbls>
          <c:showLegendKey val="0"/>
          <c:showVal val="0"/>
          <c:showCatName val="0"/>
          <c:showSerName val="0"/>
          <c:showPercent val="0"/>
          <c:showBubbleSize val="0"/>
        </c:dLbls>
        <c:smooth val="0"/>
        <c:axId val="-1203259232"/>
        <c:axId val="-1203258688"/>
      </c:lineChart>
      <c:catAx>
        <c:axId val="-12032592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58688"/>
        <c:crosses val="autoZero"/>
        <c:auto val="1"/>
        <c:lblAlgn val="ctr"/>
        <c:lblOffset val="100"/>
        <c:tickLblSkip val="20"/>
        <c:tickMarkSkip val="10"/>
        <c:noMultiLvlLbl val="0"/>
      </c:catAx>
      <c:valAx>
        <c:axId val="-1203258688"/>
        <c:scaling>
          <c:orientation val="minMax"/>
          <c:max val="1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59232"/>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2503343002375"/>
          <c:y val="7.5106539329978961E-2"/>
          <c:w val="0.62637095390147068"/>
          <c:h val="0.82606514741277681"/>
        </c:manualLayout>
      </c:layout>
      <c:lineChart>
        <c:grouping val="standard"/>
        <c:varyColors val="0"/>
        <c:ser>
          <c:idx val="3"/>
          <c:order val="0"/>
          <c:tx>
            <c:strRef>
              <c:f>Sheet1!$B$1</c:f>
              <c:strCache>
                <c:ptCount val="1"/>
                <c:pt idx="0">
                  <c:v>total</c:v>
                </c:pt>
              </c:strCache>
            </c:strRef>
          </c:tx>
          <c:spPr>
            <a:ln w="22225" cap="rnd">
              <a:solidFill>
                <a:schemeClr val="tx1"/>
              </a:solidFill>
              <a:round/>
            </a:ln>
            <a:effectLst/>
          </c:spPr>
          <c:marker>
            <c:symbol val="none"/>
          </c:marker>
          <c:cat>
            <c:numRef>
              <c:f>Sheet1!$A$3:$A$52</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Sheet1!$B$3:$B$52</c:f>
              <c:numCache>
                <c:formatCode>General</c:formatCode>
                <c:ptCount val="50"/>
                <c:pt idx="0">
                  <c:v>1127.679963</c:v>
                </c:pt>
                <c:pt idx="1">
                  <c:v>1094.270004</c:v>
                </c:pt>
                <c:pt idx="2">
                  <c:v>1081.7899170000001</c:v>
                </c:pt>
                <c:pt idx="3">
                  <c:v>1123.410034</c:v>
                </c:pt>
                <c:pt idx="4">
                  <c:v>1144.8400879999999</c:v>
                </c:pt>
                <c:pt idx="5">
                  <c:v>1177.150024</c:v>
                </c:pt>
                <c:pt idx="6">
                  <c:v>1160.7155760000001</c:v>
                </c:pt>
                <c:pt idx="7">
                  <c:v>1171.8085940000001</c:v>
                </c:pt>
                <c:pt idx="8">
                  <c:v>1074.923462</c:v>
                </c:pt>
                <c:pt idx="9">
                  <c:v>1084.3679199999999</c:v>
                </c:pt>
                <c:pt idx="10">
                  <c:v>1095.627197</c:v>
                </c:pt>
                <c:pt idx="11">
                  <c:v>1016.458252</c:v>
                </c:pt>
                <c:pt idx="12">
                  <c:v>983.84844999999996</c:v>
                </c:pt>
                <c:pt idx="13">
                  <c:v>1003.049438</c:v>
                </c:pt>
                <c:pt idx="14">
                  <c:v>905.95153800000003</c:v>
                </c:pt>
                <c:pt idx="15">
                  <c:v>727.051514</c:v>
                </c:pt>
                <c:pt idx="16">
                  <c:v>768.70294200000001</c:v>
                </c:pt>
                <c:pt idx="17">
                  <c:v>754.846497</c:v>
                </c:pt>
                <c:pt idx="18">
                  <c:v>684.96405000000004</c:v>
                </c:pt>
                <c:pt idx="19">
                  <c:v>536.33136000000002</c:v>
                </c:pt>
                <c:pt idx="20">
                  <c:v>593.61657700000001</c:v>
                </c:pt>
                <c:pt idx="21">
                  <c:v>611.07043499999997</c:v>
                </c:pt>
                <c:pt idx="22">
                  <c:v>621.74981700000001</c:v>
                </c:pt>
                <c:pt idx="23">
                  <c:v>540.63287400000002</c:v>
                </c:pt>
                <c:pt idx="24">
                  <c:v>532.92974900000002</c:v>
                </c:pt>
                <c:pt idx="25">
                  <c:v>541.97985800000004</c:v>
                </c:pt>
                <c:pt idx="26">
                  <c:v>536.82879600000001</c:v>
                </c:pt>
                <c:pt idx="27">
                  <c:v>533.78002900000001</c:v>
                </c:pt>
                <c:pt idx="28">
                  <c:v>523.08673099999999</c:v>
                </c:pt>
                <c:pt idx="29">
                  <c:v>515.61468500000001</c:v>
                </c:pt>
                <c:pt idx="30">
                  <c:v>512.67156999999997</c:v>
                </c:pt>
                <c:pt idx="31">
                  <c:v>507.77423099999999</c:v>
                </c:pt>
                <c:pt idx="32">
                  <c:v>505.999481</c:v>
                </c:pt>
                <c:pt idx="33">
                  <c:v>485.592377</c:v>
                </c:pt>
                <c:pt idx="34">
                  <c:v>478.71194500000001</c:v>
                </c:pt>
                <c:pt idx="35">
                  <c:v>465.16970800000001</c:v>
                </c:pt>
                <c:pt idx="36">
                  <c:v>457.48980699999998</c:v>
                </c:pt>
                <c:pt idx="37">
                  <c:v>457.96597300000002</c:v>
                </c:pt>
                <c:pt idx="38">
                  <c:v>454.58248900000001</c:v>
                </c:pt>
                <c:pt idx="39">
                  <c:v>450.00955199999999</c:v>
                </c:pt>
                <c:pt idx="40">
                  <c:v>446.84970099999998</c:v>
                </c:pt>
                <c:pt idx="41">
                  <c:v>445.10275300000001</c:v>
                </c:pt>
                <c:pt idx="42">
                  <c:v>439.54129</c:v>
                </c:pt>
                <c:pt idx="43">
                  <c:v>434.81848100000002</c:v>
                </c:pt>
                <c:pt idx="44">
                  <c:v>431.09857199999999</c:v>
                </c:pt>
                <c:pt idx="45">
                  <c:v>427.22061200000002</c:v>
                </c:pt>
                <c:pt idx="46">
                  <c:v>424.65243500000003</c:v>
                </c:pt>
                <c:pt idx="47">
                  <c:v>425.29898100000003</c:v>
                </c:pt>
                <c:pt idx="48">
                  <c:v>425.428406</c:v>
                </c:pt>
                <c:pt idx="49">
                  <c:v>426.921875</c:v>
                </c:pt>
              </c:numCache>
            </c:numRef>
          </c:val>
          <c:smooth val="0"/>
        </c:ser>
        <c:ser>
          <c:idx val="1"/>
          <c:order val="1"/>
          <c:tx>
            <c:strRef>
              <c:f>Sheet1!$C$1</c:f>
              <c:strCache>
                <c:ptCount val="1"/>
                <c:pt idx="0">
                  <c:v>Appalacia</c:v>
                </c:pt>
              </c:strCache>
            </c:strRef>
          </c:tx>
          <c:spPr>
            <a:ln w="22225" cap="rnd">
              <a:solidFill>
                <a:schemeClr val="accent3"/>
              </a:solidFill>
              <a:round/>
            </a:ln>
            <a:effectLst/>
          </c:spPr>
          <c:marker>
            <c:symbol val="none"/>
          </c:marker>
          <c:cat>
            <c:numRef>
              <c:f>Sheet1!$A$3:$A$52</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Sheet1!$C$3:$C$52</c:f>
              <c:numCache>
                <c:formatCode>General</c:formatCode>
                <c:ptCount val="50"/>
                <c:pt idx="0">
                  <c:v>432.79998799999998</c:v>
                </c:pt>
                <c:pt idx="1">
                  <c:v>396.97000100000002</c:v>
                </c:pt>
                <c:pt idx="2">
                  <c:v>376.78002900000001</c:v>
                </c:pt>
                <c:pt idx="3">
                  <c:v>390.669983</c:v>
                </c:pt>
                <c:pt idx="4">
                  <c:v>397.32998700000002</c:v>
                </c:pt>
                <c:pt idx="5">
                  <c:v>391.89001500000001</c:v>
                </c:pt>
                <c:pt idx="6">
                  <c:v>378.489014</c:v>
                </c:pt>
                <c:pt idx="7">
                  <c:v>391.21701000000002</c:v>
                </c:pt>
                <c:pt idx="8">
                  <c:v>343.32998700000002</c:v>
                </c:pt>
                <c:pt idx="9">
                  <c:v>336.41699199999999</c:v>
                </c:pt>
                <c:pt idx="10">
                  <c:v>337.23199499999998</c:v>
                </c:pt>
                <c:pt idx="11">
                  <c:v>292.97699</c:v>
                </c:pt>
                <c:pt idx="12">
                  <c:v>271.44598400000001</c:v>
                </c:pt>
                <c:pt idx="13">
                  <c:v>262.90332000000001</c:v>
                </c:pt>
                <c:pt idx="14">
                  <c:v>243.892853</c:v>
                </c:pt>
                <c:pt idx="15">
                  <c:v>180.73919699999999</c:v>
                </c:pt>
                <c:pt idx="16">
                  <c:v>206.16558800000001</c:v>
                </c:pt>
                <c:pt idx="17">
                  <c:v>200.88940400000001</c:v>
                </c:pt>
                <c:pt idx="18">
                  <c:v>189.47105400000001</c:v>
                </c:pt>
                <c:pt idx="19">
                  <c:v>141.99923699999999</c:v>
                </c:pt>
                <c:pt idx="20">
                  <c:v>164.64022800000001</c:v>
                </c:pt>
                <c:pt idx="21">
                  <c:v>168.56320199999999</c:v>
                </c:pt>
                <c:pt idx="22">
                  <c:v>183.41037</c:v>
                </c:pt>
                <c:pt idx="23">
                  <c:v>176.87570199999999</c:v>
                </c:pt>
                <c:pt idx="24">
                  <c:v>162.533142</c:v>
                </c:pt>
                <c:pt idx="25">
                  <c:v>161.34536700000001</c:v>
                </c:pt>
                <c:pt idx="26">
                  <c:v>161.44563299999999</c:v>
                </c:pt>
                <c:pt idx="27">
                  <c:v>157.469391</c:v>
                </c:pt>
                <c:pt idx="28">
                  <c:v>151.73086499999999</c:v>
                </c:pt>
                <c:pt idx="29">
                  <c:v>152.68426500000001</c:v>
                </c:pt>
                <c:pt idx="30">
                  <c:v>150.46919299999999</c:v>
                </c:pt>
                <c:pt idx="31">
                  <c:v>150.70773299999999</c:v>
                </c:pt>
                <c:pt idx="32">
                  <c:v>151.257126</c:v>
                </c:pt>
                <c:pt idx="33">
                  <c:v>144.51251199999999</c:v>
                </c:pt>
                <c:pt idx="34">
                  <c:v>142.26565600000001</c:v>
                </c:pt>
                <c:pt idx="35">
                  <c:v>138.52583300000001</c:v>
                </c:pt>
                <c:pt idx="36">
                  <c:v>136.156769</c:v>
                </c:pt>
                <c:pt idx="37">
                  <c:v>137.34556599999999</c:v>
                </c:pt>
                <c:pt idx="38">
                  <c:v>134.868683</c:v>
                </c:pt>
                <c:pt idx="39">
                  <c:v>134.850189</c:v>
                </c:pt>
                <c:pt idx="40">
                  <c:v>133.293137</c:v>
                </c:pt>
                <c:pt idx="41">
                  <c:v>131.38682600000001</c:v>
                </c:pt>
                <c:pt idx="42">
                  <c:v>130.68487500000001</c:v>
                </c:pt>
                <c:pt idx="43">
                  <c:v>130.78945899999999</c:v>
                </c:pt>
                <c:pt idx="44">
                  <c:v>128.376587</c:v>
                </c:pt>
                <c:pt idx="45">
                  <c:v>128.595078</c:v>
                </c:pt>
                <c:pt idx="46">
                  <c:v>128.89300499999999</c:v>
                </c:pt>
                <c:pt idx="47">
                  <c:v>128.109711</c:v>
                </c:pt>
                <c:pt idx="48">
                  <c:v>128.12117000000001</c:v>
                </c:pt>
                <c:pt idx="49">
                  <c:v>126.809494</c:v>
                </c:pt>
              </c:numCache>
            </c:numRef>
          </c:val>
          <c:smooth val="0"/>
        </c:ser>
        <c:ser>
          <c:idx val="2"/>
          <c:order val="2"/>
          <c:tx>
            <c:strRef>
              <c:f>Sheet1!$D$1</c:f>
              <c:strCache>
                <c:ptCount val="1"/>
                <c:pt idx="0">
                  <c:v>Interior</c:v>
                </c:pt>
              </c:strCache>
            </c:strRef>
          </c:tx>
          <c:spPr>
            <a:ln w="22225" cap="rnd">
              <a:solidFill>
                <a:schemeClr val="accent1">
                  <a:lumMod val="50000"/>
                </a:schemeClr>
              </a:solidFill>
              <a:round/>
            </a:ln>
            <a:effectLst/>
          </c:spPr>
          <c:marker>
            <c:symbol val="none"/>
          </c:marker>
          <c:cat>
            <c:numRef>
              <c:f>Sheet1!$A$3:$A$52</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Sheet1!$D$3:$D$52</c:f>
              <c:numCache>
                <c:formatCode>General</c:formatCode>
                <c:ptCount val="50"/>
                <c:pt idx="0">
                  <c:v>147.029999</c:v>
                </c:pt>
                <c:pt idx="1">
                  <c:v>146.86000100000001</c:v>
                </c:pt>
                <c:pt idx="2">
                  <c:v>146.290009</c:v>
                </c:pt>
                <c:pt idx="3">
                  <c:v>146.26000999999999</c:v>
                </c:pt>
                <c:pt idx="4">
                  <c:v>149.19000199999999</c:v>
                </c:pt>
                <c:pt idx="5">
                  <c:v>151.41000399999999</c:v>
                </c:pt>
                <c:pt idx="6">
                  <c:v>147.13400300000001</c:v>
                </c:pt>
                <c:pt idx="7">
                  <c:v>146.99499499999999</c:v>
                </c:pt>
                <c:pt idx="8">
                  <c:v>146.61199999999999</c:v>
                </c:pt>
                <c:pt idx="9">
                  <c:v>156.33999600000001</c:v>
                </c:pt>
                <c:pt idx="10">
                  <c:v>170.76300000000001</c:v>
                </c:pt>
                <c:pt idx="11">
                  <c:v>180.23800700000001</c:v>
                </c:pt>
                <c:pt idx="12">
                  <c:v>182.787003</c:v>
                </c:pt>
                <c:pt idx="13">
                  <c:v>190.06007399999999</c:v>
                </c:pt>
                <c:pt idx="14">
                  <c:v>167.54975899999999</c:v>
                </c:pt>
                <c:pt idx="15">
                  <c:v>146.478104</c:v>
                </c:pt>
                <c:pt idx="16">
                  <c:v>142.58223000000001</c:v>
                </c:pt>
                <c:pt idx="17">
                  <c:v>139.260605</c:v>
                </c:pt>
                <c:pt idx="18">
                  <c:v>120.838005</c:v>
                </c:pt>
                <c:pt idx="19">
                  <c:v>90.122696000000005</c:v>
                </c:pt>
                <c:pt idx="20">
                  <c:v>100.32107499999999</c:v>
                </c:pt>
                <c:pt idx="21">
                  <c:v>107.32440200000001</c:v>
                </c:pt>
                <c:pt idx="22">
                  <c:v>123.05677799999999</c:v>
                </c:pt>
                <c:pt idx="23">
                  <c:v>122.298546</c:v>
                </c:pt>
                <c:pt idx="24">
                  <c:v>118.78686500000001</c:v>
                </c:pt>
                <c:pt idx="25">
                  <c:v>107.57931499999999</c:v>
                </c:pt>
                <c:pt idx="26">
                  <c:v>101.95586400000001</c:v>
                </c:pt>
                <c:pt idx="27">
                  <c:v>103.94667800000001</c:v>
                </c:pt>
                <c:pt idx="28">
                  <c:v>102.93145</c:v>
                </c:pt>
                <c:pt idx="29">
                  <c:v>97.688064999999995</c:v>
                </c:pt>
                <c:pt idx="30">
                  <c:v>95.673079999999999</c:v>
                </c:pt>
                <c:pt idx="31">
                  <c:v>95.229179000000002</c:v>
                </c:pt>
                <c:pt idx="32">
                  <c:v>93.616546999999997</c:v>
                </c:pt>
                <c:pt idx="33">
                  <c:v>90.896484000000001</c:v>
                </c:pt>
                <c:pt idx="34">
                  <c:v>91.074027999999998</c:v>
                </c:pt>
                <c:pt idx="35">
                  <c:v>91.699966000000003</c:v>
                </c:pt>
                <c:pt idx="36">
                  <c:v>88.079680999999994</c:v>
                </c:pt>
                <c:pt idx="37">
                  <c:v>89.400092999999998</c:v>
                </c:pt>
                <c:pt idx="38">
                  <c:v>90.130859000000001</c:v>
                </c:pt>
                <c:pt idx="39">
                  <c:v>91.004966999999994</c:v>
                </c:pt>
                <c:pt idx="40">
                  <c:v>91.493270999999993</c:v>
                </c:pt>
                <c:pt idx="41">
                  <c:v>91.980316000000002</c:v>
                </c:pt>
                <c:pt idx="42">
                  <c:v>92.423980999999998</c:v>
                </c:pt>
                <c:pt idx="43">
                  <c:v>92.809196</c:v>
                </c:pt>
                <c:pt idx="44">
                  <c:v>95.444038000000006</c:v>
                </c:pt>
                <c:pt idx="45">
                  <c:v>94.070335</c:v>
                </c:pt>
                <c:pt idx="46">
                  <c:v>93.437279000000004</c:v>
                </c:pt>
                <c:pt idx="47">
                  <c:v>93.209693999999999</c:v>
                </c:pt>
                <c:pt idx="48">
                  <c:v>93.103706000000003</c:v>
                </c:pt>
                <c:pt idx="49">
                  <c:v>92.772246999999993</c:v>
                </c:pt>
              </c:numCache>
            </c:numRef>
          </c:val>
          <c:smooth val="0"/>
        </c:ser>
        <c:ser>
          <c:idx val="4"/>
          <c:order val="3"/>
          <c:tx>
            <c:strRef>
              <c:f>Sheet1!$E$1</c:f>
              <c:strCache>
                <c:ptCount val="1"/>
                <c:pt idx="0">
                  <c:v>West</c:v>
                </c:pt>
              </c:strCache>
            </c:strRef>
          </c:tx>
          <c:spPr>
            <a:ln w="22225" cap="rnd">
              <a:solidFill>
                <a:schemeClr val="accent2"/>
              </a:solidFill>
              <a:round/>
            </a:ln>
            <a:effectLst/>
          </c:spPr>
          <c:marker>
            <c:symbol val="none"/>
          </c:marker>
          <c:cat>
            <c:numRef>
              <c:f>Sheet1!$A$3:$A$52</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Sheet1!$E$3:$E$52</c:f>
              <c:numCache>
                <c:formatCode>General</c:formatCode>
                <c:ptCount val="50"/>
                <c:pt idx="0">
                  <c:v>547.84997599999997</c:v>
                </c:pt>
                <c:pt idx="1">
                  <c:v>550.44000200000005</c:v>
                </c:pt>
                <c:pt idx="2">
                  <c:v>548.70001200000002</c:v>
                </c:pt>
                <c:pt idx="3">
                  <c:v>575.17999299999997</c:v>
                </c:pt>
                <c:pt idx="4">
                  <c:v>584.96997099999999</c:v>
                </c:pt>
                <c:pt idx="5">
                  <c:v>619.43994099999998</c:v>
                </c:pt>
                <c:pt idx="6">
                  <c:v>621.01300000000003</c:v>
                </c:pt>
                <c:pt idx="7">
                  <c:v>633.59698500000002</c:v>
                </c:pt>
                <c:pt idx="8">
                  <c:v>584.98205599999994</c:v>
                </c:pt>
                <c:pt idx="9">
                  <c:v>591.61102300000005</c:v>
                </c:pt>
                <c:pt idx="10">
                  <c:v>587.63299600000005</c:v>
                </c:pt>
                <c:pt idx="11">
                  <c:v>543.24304199999995</c:v>
                </c:pt>
                <c:pt idx="12">
                  <c:v>529.61694299999999</c:v>
                </c:pt>
                <c:pt idx="13">
                  <c:v>550.08599900000002</c:v>
                </c:pt>
                <c:pt idx="14">
                  <c:v>494.50891100000001</c:v>
                </c:pt>
                <c:pt idx="15">
                  <c:v>399.83416699999998</c:v>
                </c:pt>
                <c:pt idx="16">
                  <c:v>419.95513899999997</c:v>
                </c:pt>
                <c:pt idx="17">
                  <c:v>414.69647200000003</c:v>
                </c:pt>
                <c:pt idx="18">
                  <c:v>374.65499899999998</c:v>
                </c:pt>
                <c:pt idx="19">
                  <c:v>304.20938100000001</c:v>
                </c:pt>
                <c:pt idx="20">
                  <c:v>328.65524299999998</c:v>
                </c:pt>
                <c:pt idx="21">
                  <c:v>335.18283100000002</c:v>
                </c:pt>
                <c:pt idx="22">
                  <c:v>315.282715</c:v>
                </c:pt>
                <c:pt idx="23">
                  <c:v>241.45860300000001</c:v>
                </c:pt>
                <c:pt idx="24">
                  <c:v>251.60974100000001</c:v>
                </c:pt>
                <c:pt idx="25">
                  <c:v>273.05514499999998</c:v>
                </c:pt>
                <c:pt idx="26">
                  <c:v>273.42730699999998</c:v>
                </c:pt>
                <c:pt idx="27">
                  <c:v>272.363922</c:v>
                </c:pt>
                <c:pt idx="28">
                  <c:v>268.42443800000001</c:v>
                </c:pt>
                <c:pt idx="29">
                  <c:v>265.24240099999997</c:v>
                </c:pt>
                <c:pt idx="30">
                  <c:v>266.52929699999999</c:v>
                </c:pt>
                <c:pt idx="31">
                  <c:v>261.83734099999998</c:v>
                </c:pt>
                <c:pt idx="32">
                  <c:v>261.12582400000002</c:v>
                </c:pt>
                <c:pt idx="33">
                  <c:v>250.18339499999999</c:v>
                </c:pt>
                <c:pt idx="34">
                  <c:v>245.37228400000001</c:v>
                </c:pt>
                <c:pt idx="35">
                  <c:v>234.94390899999999</c:v>
                </c:pt>
                <c:pt idx="36">
                  <c:v>233.25335699999999</c:v>
                </c:pt>
                <c:pt idx="37">
                  <c:v>231.22030599999999</c:v>
                </c:pt>
                <c:pt idx="38">
                  <c:v>229.582977</c:v>
                </c:pt>
                <c:pt idx="39">
                  <c:v>224.15443400000001</c:v>
                </c:pt>
                <c:pt idx="40">
                  <c:v>222.06332399999999</c:v>
                </c:pt>
                <c:pt idx="41">
                  <c:v>221.73561100000001</c:v>
                </c:pt>
                <c:pt idx="42">
                  <c:v>216.43244899999999</c:v>
                </c:pt>
                <c:pt idx="43">
                  <c:v>211.21983299999999</c:v>
                </c:pt>
                <c:pt idx="44">
                  <c:v>207.27795399999999</c:v>
                </c:pt>
                <c:pt idx="45">
                  <c:v>204.555206</c:v>
                </c:pt>
                <c:pt idx="46">
                  <c:v>202.32214400000001</c:v>
                </c:pt>
                <c:pt idx="47">
                  <c:v>203.979614</c:v>
                </c:pt>
                <c:pt idx="48">
                  <c:v>204.20352199999999</c:v>
                </c:pt>
                <c:pt idx="49">
                  <c:v>207.340149</c:v>
                </c:pt>
              </c:numCache>
            </c:numRef>
          </c:val>
          <c:smooth val="0"/>
        </c:ser>
        <c:dLbls>
          <c:showLegendKey val="0"/>
          <c:showVal val="0"/>
          <c:showCatName val="0"/>
          <c:showSerName val="0"/>
          <c:showPercent val="0"/>
          <c:showBubbleSize val="0"/>
        </c:dLbls>
        <c:smooth val="0"/>
        <c:axId val="-1203270656"/>
        <c:axId val="-1203258144"/>
      </c:lineChart>
      <c:catAx>
        <c:axId val="-1203270656"/>
        <c:scaling>
          <c:orientation val="minMax"/>
          <c:min val="0"/>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58144"/>
        <c:crossesAt val="0"/>
        <c:auto val="0"/>
        <c:lblAlgn val="ctr"/>
        <c:lblOffset val="100"/>
        <c:tickLblSkip val="49"/>
        <c:tickMarkSkip val="10"/>
        <c:noMultiLvlLbl val="1"/>
      </c:catAx>
      <c:valAx>
        <c:axId val="-1203258144"/>
        <c:scaling>
          <c:orientation val="minMax"/>
          <c:max val="1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70656"/>
        <c:crossesAt val="22"/>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1500129309802073E-2"/>
          <c:w val="0.55337978016590028"/>
          <c:h val="0.83086568473011058"/>
        </c:manualLayout>
      </c:layout>
      <c:lineChart>
        <c:grouping val="standard"/>
        <c:varyColors val="0"/>
        <c:ser>
          <c:idx val="0"/>
          <c:order val="0"/>
          <c:tx>
            <c:strRef>
              <c:f>Sheet1!$B$1</c:f>
              <c:strCache>
                <c:ptCount val="1"/>
                <c:pt idx="0">
                  <c:v>Low Oil and Gas Resource and Technology</c:v>
                </c:pt>
              </c:strCache>
            </c:strRef>
          </c:tx>
          <c:spPr>
            <a:ln w="22225" cap="rnd">
              <a:solidFill>
                <a:srgbClr val="BD732A">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70.175964000000008</c:v>
                </c:pt>
                <c:pt idx="13">
                  <c:v>61.130744999999997</c:v>
                </c:pt>
                <c:pt idx="14">
                  <c:v>69.181220999999994</c:v>
                </c:pt>
                <c:pt idx="15">
                  <c:v>72.456130999999999</c:v>
                </c:pt>
                <c:pt idx="16">
                  <c:v>74.757080000000002</c:v>
                </c:pt>
                <c:pt idx="17">
                  <c:v>77.256050000000002</c:v>
                </c:pt>
                <c:pt idx="18">
                  <c:v>79.045081999999994</c:v>
                </c:pt>
                <c:pt idx="19">
                  <c:v>84.631493000000006</c:v>
                </c:pt>
                <c:pt idx="20">
                  <c:v>86.910492000000005</c:v>
                </c:pt>
                <c:pt idx="21">
                  <c:v>89.013443000000009</c:v>
                </c:pt>
                <c:pt idx="22">
                  <c:v>91.105255</c:v>
                </c:pt>
                <c:pt idx="23">
                  <c:v>92.660736</c:v>
                </c:pt>
                <c:pt idx="24">
                  <c:v>94.017639000000003</c:v>
                </c:pt>
                <c:pt idx="25">
                  <c:v>94.463226000000006</c:v>
                </c:pt>
                <c:pt idx="26">
                  <c:v>95.761612</c:v>
                </c:pt>
                <c:pt idx="27">
                  <c:v>96.559181000000009</c:v>
                </c:pt>
                <c:pt idx="28">
                  <c:v>97.19624300000001</c:v>
                </c:pt>
                <c:pt idx="29">
                  <c:v>98.237380999999999</c:v>
                </c:pt>
                <c:pt idx="30">
                  <c:v>97.188156000000006</c:v>
                </c:pt>
                <c:pt idx="31">
                  <c:v>97.085503000000003</c:v>
                </c:pt>
                <c:pt idx="32">
                  <c:v>97.692284000000001</c:v>
                </c:pt>
                <c:pt idx="33">
                  <c:v>99.220100000000002</c:v>
                </c:pt>
                <c:pt idx="34">
                  <c:v>100.49188199999999</c:v>
                </c:pt>
                <c:pt idx="35">
                  <c:v>101.975044</c:v>
                </c:pt>
                <c:pt idx="36">
                  <c:v>102.713104</c:v>
                </c:pt>
                <c:pt idx="37">
                  <c:v>102.93826300000001</c:v>
                </c:pt>
                <c:pt idx="38">
                  <c:v>102.655472</c:v>
                </c:pt>
                <c:pt idx="39">
                  <c:v>103.121071</c:v>
                </c:pt>
                <c:pt idx="40">
                  <c:v>103.932152</c:v>
                </c:pt>
              </c:numCache>
            </c:numRef>
          </c:val>
          <c:smooth val="0"/>
        </c:ser>
        <c:ser>
          <c:idx val="1"/>
          <c:order val="1"/>
          <c:tx>
            <c:strRef>
              <c:f>Sheet1!$C$1</c:f>
              <c:strCache>
                <c:ptCount val="1"/>
                <c:pt idx="0">
                  <c:v>High Oil and Gas Resource and Technology</c:v>
                </c:pt>
              </c:strCache>
            </c:strRef>
          </c:tx>
          <c:spPr>
            <a:ln w="22225" cap="rnd">
              <a:solidFill>
                <a:srgbClr val="BD732A">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70.232985999999997</c:v>
                </c:pt>
                <c:pt idx="13">
                  <c:v>59.249248999999999</c:v>
                </c:pt>
                <c:pt idx="14">
                  <c:v>62.099892000000004</c:v>
                </c:pt>
                <c:pt idx="15">
                  <c:v>62.519793999999997</c:v>
                </c:pt>
                <c:pt idx="16">
                  <c:v>63.168552000000005</c:v>
                </c:pt>
                <c:pt idx="17">
                  <c:v>63.334975999999997</c:v>
                </c:pt>
                <c:pt idx="18">
                  <c:v>63.435920999999993</c:v>
                </c:pt>
                <c:pt idx="19">
                  <c:v>64.257317</c:v>
                </c:pt>
                <c:pt idx="20">
                  <c:v>64.450126999999995</c:v>
                </c:pt>
                <c:pt idx="21">
                  <c:v>64.959960999999993</c:v>
                </c:pt>
                <c:pt idx="22">
                  <c:v>67.101227000000009</c:v>
                </c:pt>
                <c:pt idx="23">
                  <c:v>68.167206000000007</c:v>
                </c:pt>
                <c:pt idx="24">
                  <c:v>68.590156999999991</c:v>
                </c:pt>
                <c:pt idx="25">
                  <c:v>69.01389300000001</c:v>
                </c:pt>
                <c:pt idx="26">
                  <c:v>69.603545999999994</c:v>
                </c:pt>
                <c:pt idx="27">
                  <c:v>70.550322999999992</c:v>
                </c:pt>
                <c:pt idx="28">
                  <c:v>71.388512000000006</c:v>
                </c:pt>
                <c:pt idx="29">
                  <c:v>71.766021999999992</c:v>
                </c:pt>
                <c:pt idx="30">
                  <c:v>73.611923000000004</c:v>
                </c:pt>
                <c:pt idx="31">
                  <c:v>74.262298999999999</c:v>
                </c:pt>
                <c:pt idx="32">
                  <c:v>74.561005000000009</c:v>
                </c:pt>
                <c:pt idx="33">
                  <c:v>75.610756000000009</c:v>
                </c:pt>
                <c:pt idx="34">
                  <c:v>76.567161999999996</c:v>
                </c:pt>
                <c:pt idx="35">
                  <c:v>77.206710999999999</c:v>
                </c:pt>
                <c:pt idx="36">
                  <c:v>77.835991000000007</c:v>
                </c:pt>
                <c:pt idx="37">
                  <c:v>77.764938000000001</c:v>
                </c:pt>
                <c:pt idx="38">
                  <c:v>78.049544999999995</c:v>
                </c:pt>
                <c:pt idx="39">
                  <c:v>79.085418999999987</c:v>
                </c:pt>
                <c:pt idx="40">
                  <c:v>79.520218</c:v>
                </c:pt>
              </c:numCache>
            </c:numRef>
          </c:val>
          <c:smooth val="0"/>
        </c:ser>
        <c:ser>
          <c:idx val="2"/>
          <c:order val="2"/>
          <c:tx>
            <c:strRef>
              <c:f>Sheet1!$D$1</c:f>
              <c:strCache>
                <c:ptCount val="1"/>
                <c:pt idx="0">
                  <c:v>Low Oil Price</c:v>
                </c:pt>
              </c:strCache>
            </c:strRef>
          </c:tx>
          <c:spPr>
            <a:ln w="22225" cap="rnd">
              <a:solidFill>
                <a:srgbClr val="A33340">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31.798103000000001</c:v>
                </c:pt>
                <c:pt idx="13">
                  <c:v>32.034737</c:v>
                </c:pt>
                <c:pt idx="14">
                  <c:v>33.654010999999997</c:v>
                </c:pt>
                <c:pt idx="15">
                  <c:v>35.251240000000003</c:v>
                </c:pt>
                <c:pt idx="16">
                  <c:v>36.352139000000001</c:v>
                </c:pt>
                <c:pt idx="17">
                  <c:v>35.980934000000005</c:v>
                </c:pt>
                <c:pt idx="18">
                  <c:v>37.334540999999994</c:v>
                </c:pt>
                <c:pt idx="19">
                  <c:v>37.728442999999999</c:v>
                </c:pt>
                <c:pt idx="20">
                  <c:v>38.471252</c:v>
                </c:pt>
                <c:pt idx="21">
                  <c:v>39.294922</c:v>
                </c:pt>
                <c:pt idx="22">
                  <c:v>39.919949000000003</c:v>
                </c:pt>
                <c:pt idx="23">
                  <c:v>40.793346</c:v>
                </c:pt>
                <c:pt idx="24">
                  <c:v>41.014113999999999</c:v>
                </c:pt>
                <c:pt idx="25">
                  <c:v>42.459887999999999</c:v>
                </c:pt>
                <c:pt idx="26">
                  <c:v>42.943359000000001</c:v>
                </c:pt>
                <c:pt idx="27">
                  <c:v>43.512149999999998</c:v>
                </c:pt>
                <c:pt idx="28">
                  <c:v>43.460284999999999</c:v>
                </c:pt>
                <c:pt idx="29">
                  <c:v>43.620358000000003</c:v>
                </c:pt>
                <c:pt idx="30">
                  <c:v>43.199691999999999</c:v>
                </c:pt>
                <c:pt idx="31">
                  <c:v>43.005184</c:v>
                </c:pt>
                <c:pt idx="32">
                  <c:v>43.160614000000002</c:v>
                </c:pt>
                <c:pt idx="33">
                  <c:v>43.042400000000001</c:v>
                </c:pt>
                <c:pt idx="34">
                  <c:v>43.686084999999999</c:v>
                </c:pt>
                <c:pt idx="35">
                  <c:v>43.791862000000002</c:v>
                </c:pt>
                <c:pt idx="36">
                  <c:v>43.974884000000003</c:v>
                </c:pt>
                <c:pt idx="37">
                  <c:v>43.951504</c:v>
                </c:pt>
                <c:pt idx="38">
                  <c:v>44.124119</c:v>
                </c:pt>
                <c:pt idx="39">
                  <c:v>44.153922999999999</c:v>
                </c:pt>
                <c:pt idx="40">
                  <c:v>44.687533999999999</c:v>
                </c:pt>
              </c:numCache>
            </c:numRef>
          </c:val>
          <c:smooth val="0"/>
        </c:ser>
        <c:ser>
          <c:idx val="4"/>
          <c:order val="3"/>
          <c:tx>
            <c:strRef>
              <c:f>Sheet1!$E$1</c:f>
              <c:strCache>
                <c:ptCount val="1"/>
                <c:pt idx="0">
                  <c:v>High Oil Price</c:v>
                </c:pt>
              </c:strCache>
            </c:strRef>
          </c:tx>
          <c:spPr>
            <a:ln w="22225" cap="rnd">
              <a:solidFill>
                <a:srgbClr val="A33340">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113.99787099999999</c:v>
                </c:pt>
                <c:pt idx="13">
                  <c:v>123.39076200000001</c:v>
                </c:pt>
                <c:pt idx="14">
                  <c:v>130.139557</c:v>
                </c:pt>
                <c:pt idx="15">
                  <c:v>132.58168000000001</c:v>
                </c:pt>
                <c:pt idx="16">
                  <c:v>137.15733299999999</c:v>
                </c:pt>
                <c:pt idx="17">
                  <c:v>140.40707399999999</c:v>
                </c:pt>
                <c:pt idx="18">
                  <c:v>141.642349</c:v>
                </c:pt>
                <c:pt idx="19">
                  <c:v>143.94165000000001</c:v>
                </c:pt>
                <c:pt idx="20">
                  <c:v>145.13494900000001</c:v>
                </c:pt>
                <c:pt idx="21">
                  <c:v>145.62603799999999</c:v>
                </c:pt>
                <c:pt idx="22">
                  <c:v>146.421066</c:v>
                </c:pt>
                <c:pt idx="23">
                  <c:v>146.363541</c:v>
                </c:pt>
                <c:pt idx="24">
                  <c:v>147.38627600000001</c:v>
                </c:pt>
                <c:pt idx="25">
                  <c:v>149.32757599999999</c:v>
                </c:pt>
                <c:pt idx="26">
                  <c:v>150.98461899999998</c:v>
                </c:pt>
                <c:pt idx="27">
                  <c:v>152.488113</c:v>
                </c:pt>
                <c:pt idx="28">
                  <c:v>153.75649999999999</c:v>
                </c:pt>
                <c:pt idx="29">
                  <c:v>154.94309999999999</c:v>
                </c:pt>
                <c:pt idx="30">
                  <c:v>156.101685</c:v>
                </c:pt>
                <c:pt idx="31">
                  <c:v>155.71847500000001</c:v>
                </c:pt>
                <c:pt idx="32">
                  <c:v>158.48216200000002</c:v>
                </c:pt>
                <c:pt idx="33">
                  <c:v>159.82757599999999</c:v>
                </c:pt>
                <c:pt idx="34">
                  <c:v>159.190933</c:v>
                </c:pt>
                <c:pt idx="35">
                  <c:v>161.19297800000001</c:v>
                </c:pt>
                <c:pt idx="36">
                  <c:v>163.33421299999998</c:v>
                </c:pt>
                <c:pt idx="37">
                  <c:v>165.65640300000001</c:v>
                </c:pt>
                <c:pt idx="38">
                  <c:v>167.519699</c:v>
                </c:pt>
                <c:pt idx="39">
                  <c:v>169.08320600000002</c:v>
                </c:pt>
                <c:pt idx="40">
                  <c:v>170.38092</c:v>
                </c:pt>
              </c:numCache>
            </c:numRef>
          </c:val>
          <c:smooth val="0"/>
        </c:ser>
        <c:ser>
          <c:idx val="3"/>
          <c:order val="4"/>
          <c:tx>
            <c:strRef>
              <c:f>Sheet1!$F$1</c:f>
              <c:strCache>
                <c:ptCount val="1"/>
                <c:pt idx="0">
                  <c:v>Reference</c:v>
                </c:pt>
              </c:strCache>
            </c:strRef>
          </c:tx>
          <c:spPr>
            <a:ln w="22225" cap="rnd">
              <a:solidFill>
                <a:schemeClr val="tx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70.21392800000001</c:v>
                </c:pt>
                <c:pt idx="13">
                  <c:v>60.555264000000001</c:v>
                </c:pt>
                <c:pt idx="14">
                  <c:v>65.698181000000005</c:v>
                </c:pt>
                <c:pt idx="15">
                  <c:v>66.966231999999991</c:v>
                </c:pt>
                <c:pt idx="16">
                  <c:v>68.566528000000005</c:v>
                </c:pt>
                <c:pt idx="17">
                  <c:v>70.331649999999996</c:v>
                </c:pt>
                <c:pt idx="18">
                  <c:v>71.846969999999999</c:v>
                </c:pt>
                <c:pt idx="19">
                  <c:v>72.554810000000003</c:v>
                </c:pt>
                <c:pt idx="20">
                  <c:v>73.927573999999993</c:v>
                </c:pt>
                <c:pt idx="21">
                  <c:v>75.428145999999998</c:v>
                </c:pt>
                <c:pt idx="22">
                  <c:v>76.548935</c:v>
                </c:pt>
                <c:pt idx="23">
                  <c:v>77.393791000000007</c:v>
                </c:pt>
                <c:pt idx="24">
                  <c:v>78.101562000000001</c:v>
                </c:pt>
                <c:pt idx="25">
                  <c:v>78.826622</c:v>
                </c:pt>
                <c:pt idx="26">
                  <c:v>79.945999</c:v>
                </c:pt>
                <c:pt idx="27">
                  <c:v>80.923583999999991</c:v>
                </c:pt>
                <c:pt idx="28">
                  <c:v>81.905868999999996</c:v>
                </c:pt>
                <c:pt idx="29">
                  <c:v>82.21000699999999</c:v>
                </c:pt>
                <c:pt idx="30">
                  <c:v>83.920639000000008</c:v>
                </c:pt>
                <c:pt idx="31">
                  <c:v>84.768226999999996</c:v>
                </c:pt>
                <c:pt idx="32">
                  <c:v>85.086143000000007</c:v>
                </c:pt>
                <c:pt idx="33">
                  <c:v>86.488570999999993</c:v>
                </c:pt>
                <c:pt idx="34">
                  <c:v>88.146811999999997</c:v>
                </c:pt>
                <c:pt idx="35">
                  <c:v>88.602631000000002</c:v>
                </c:pt>
                <c:pt idx="36">
                  <c:v>89.846306000000013</c:v>
                </c:pt>
                <c:pt idx="37">
                  <c:v>90.272804000000008</c:v>
                </c:pt>
                <c:pt idx="38">
                  <c:v>90.10548399999999</c:v>
                </c:pt>
                <c:pt idx="39">
                  <c:v>90.229286000000002</c:v>
                </c:pt>
                <c:pt idx="40">
                  <c:v>89.908057999999997</c:v>
                </c:pt>
              </c:numCache>
            </c:numRef>
          </c:val>
          <c:smooth val="0"/>
        </c:ser>
        <c:dLbls>
          <c:showLegendKey val="0"/>
          <c:showVal val="0"/>
          <c:showCatName val="0"/>
          <c:showSerName val="0"/>
          <c:showPercent val="0"/>
          <c:showBubbleSize val="0"/>
        </c:dLbls>
        <c:smooth val="0"/>
        <c:axId val="-1318970224"/>
        <c:axId val="-1318967504"/>
      </c:lineChart>
      <c:catAx>
        <c:axId val="-13189702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18967504"/>
        <c:crosses val="autoZero"/>
        <c:auto val="1"/>
        <c:lblAlgn val="ctr"/>
        <c:lblOffset val="100"/>
        <c:tickLblSkip val="10"/>
        <c:tickMarkSkip val="10"/>
        <c:noMultiLvlLbl val="0"/>
      </c:catAx>
      <c:valAx>
        <c:axId val="-1318967504"/>
        <c:scaling>
          <c:orientation val="minMax"/>
          <c:max val="2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18970224"/>
        <c:crossesAt val="12"/>
        <c:crossBetween val="midCat"/>
        <c:majorUnit val="50"/>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900">
          <a:solidFill>
            <a:sysClr val="windowText" lastClr="000000"/>
          </a:solidFill>
        </a:defRPr>
      </a:pPr>
      <a:endParaRPr lang="en-US"/>
    </a:p>
  </c:txPr>
  <c:externalData r:id="rId4">
    <c:autoUpdate val="0"/>
  </c:externalData>
  <c:userShapes r:id="rId5"/>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58430196225475E-2"/>
          <c:y val="0.11003023556582286"/>
          <c:w val="0.64950193725784278"/>
          <c:h val="0.75042224859437268"/>
        </c:manualLayout>
      </c:layout>
      <c:lineChart>
        <c:grouping val="standard"/>
        <c:varyColors val="0"/>
        <c:ser>
          <c:idx val="0"/>
          <c:order val="0"/>
          <c:tx>
            <c:strRef>
              <c:f>Sheet1!$B$1</c:f>
              <c:strCache>
                <c:ptCount val="1"/>
                <c:pt idx="0">
                  <c:v>advanced combined cycle</c:v>
                </c:pt>
              </c:strCache>
            </c:strRef>
          </c:tx>
          <c:spPr>
            <a:ln w="22225" cap="rnd">
              <a:solidFill>
                <a:schemeClr val="accent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14">
                  <c:v>0.59497571209091615</c:v>
                </c:pt>
                <c:pt idx="15">
                  <c:v>0.65618840721641547</c:v>
                </c:pt>
                <c:pt idx="16">
                  <c:v>0.73626466969497595</c:v>
                </c:pt>
                <c:pt idx="17">
                  <c:v>0.72984109131227215</c:v>
                </c:pt>
                <c:pt idx="18">
                  <c:v>0.77867489927168476</c:v>
                </c:pt>
                <c:pt idx="19">
                  <c:v>0.77364738160857915</c:v>
                </c:pt>
                <c:pt idx="20">
                  <c:v>0.79085508234519775</c:v>
                </c:pt>
                <c:pt idx="21">
                  <c:v>0.79052165204533775</c:v>
                </c:pt>
                <c:pt idx="22">
                  <c:v>0.77727934639352358</c:v>
                </c:pt>
                <c:pt idx="23">
                  <c:v>0.7659002874988341</c:v>
                </c:pt>
                <c:pt idx="24">
                  <c:v>0.76229166906310974</c:v>
                </c:pt>
                <c:pt idx="25">
                  <c:v>0.76103257181155615</c:v>
                </c:pt>
                <c:pt idx="26">
                  <c:v>0.76185601409081138</c:v>
                </c:pt>
                <c:pt idx="27">
                  <c:v>0.76001958950824278</c:v>
                </c:pt>
                <c:pt idx="28">
                  <c:v>0.75259422441466772</c:v>
                </c:pt>
                <c:pt idx="29">
                  <c:v>0.73865623096361821</c:v>
                </c:pt>
                <c:pt idx="30">
                  <c:v>0.73132682053546816</c:v>
                </c:pt>
                <c:pt idx="31">
                  <c:v>0.72734582153051863</c:v>
                </c:pt>
                <c:pt idx="32">
                  <c:v>0.72490428828741993</c:v>
                </c:pt>
                <c:pt idx="33">
                  <c:v>0.71970670548104088</c:v>
                </c:pt>
                <c:pt idx="34">
                  <c:v>0.71823584498692927</c:v>
                </c:pt>
                <c:pt idx="35">
                  <c:v>0.72038116616090475</c:v>
                </c:pt>
                <c:pt idx="36">
                  <c:v>0.71443122149777971</c:v>
                </c:pt>
                <c:pt idx="37">
                  <c:v>0.71090312291553048</c:v>
                </c:pt>
                <c:pt idx="38">
                  <c:v>0.70688078353872463</c:v>
                </c:pt>
                <c:pt idx="39">
                  <c:v>0.69655822340095275</c:v>
                </c:pt>
                <c:pt idx="40">
                  <c:v>0.68897769531494391</c:v>
                </c:pt>
              </c:numCache>
            </c:numRef>
          </c:val>
          <c:smooth val="0"/>
        </c:ser>
        <c:ser>
          <c:idx val="1"/>
          <c:order val="1"/>
          <c:tx>
            <c:strRef>
              <c:f>Sheet1!$C$1</c:f>
              <c:strCache>
                <c:ptCount val="1"/>
                <c:pt idx="0">
                  <c:v>conventional combined cycle</c:v>
                </c:pt>
              </c:strCache>
            </c:strRef>
          </c:tx>
          <c:spPr>
            <a:ln w="22225" cap="rnd">
              <a:solidFill>
                <a:schemeClr val="accent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0.42923087745002703</c:v>
                </c:pt>
                <c:pt idx="1">
                  <c:v>0.42732727709268459</c:v>
                </c:pt>
                <c:pt idx="2">
                  <c:v>0.51239999522647262</c:v>
                </c:pt>
                <c:pt idx="3">
                  <c:v>0.47173416992688177</c:v>
                </c:pt>
                <c:pt idx="4">
                  <c:v>0.4620731895757233</c:v>
                </c:pt>
                <c:pt idx="5">
                  <c:v>0.54039453384420788</c:v>
                </c:pt>
                <c:pt idx="6">
                  <c:v>0.53930866606395667</c:v>
                </c:pt>
                <c:pt idx="7">
                  <c:v>0.49897863258700192</c:v>
                </c:pt>
                <c:pt idx="8">
                  <c:v>0.5256815837497899</c:v>
                </c:pt>
                <c:pt idx="9">
                  <c:v>0.5615723011828615</c:v>
                </c:pt>
                <c:pt idx="10">
                  <c:v>0.56889179877350926</c:v>
                </c:pt>
                <c:pt idx="11">
                  <c:v>0.57695593748681906</c:v>
                </c:pt>
                <c:pt idx="12">
                  <c:v>0.5456479127524797</c:v>
                </c:pt>
                <c:pt idx="13">
                  <c:v>0.54827290607330259</c:v>
                </c:pt>
                <c:pt idx="14">
                  <c:v>0.53944289857315397</c:v>
                </c:pt>
                <c:pt idx="15">
                  <c:v>0.49392234594648837</c:v>
                </c:pt>
                <c:pt idx="16">
                  <c:v>0.47005156681922933</c:v>
                </c:pt>
                <c:pt idx="17">
                  <c:v>0.43293189829625051</c:v>
                </c:pt>
                <c:pt idx="18">
                  <c:v>0.41817820988283022</c:v>
                </c:pt>
                <c:pt idx="19">
                  <c:v>0.38263769052133328</c:v>
                </c:pt>
                <c:pt idx="20">
                  <c:v>0.3599945843939153</c:v>
                </c:pt>
                <c:pt idx="21">
                  <c:v>0.34738430029187423</c:v>
                </c:pt>
                <c:pt idx="22">
                  <c:v>0.3348332482355198</c:v>
                </c:pt>
                <c:pt idx="23">
                  <c:v>0.31885997722553411</c:v>
                </c:pt>
                <c:pt idx="24">
                  <c:v>0.30016528234608097</c:v>
                </c:pt>
                <c:pt idx="25">
                  <c:v>0.27978792320061269</c:v>
                </c:pt>
                <c:pt idx="26">
                  <c:v>0.26821311196590969</c:v>
                </c:pt>
                <c:pt idx="27">
                  <c:v>0.26708635717581142</c:v>
                </c:pt>
                <c:pt idx="28">
                  <c:v>0.26591418375010872</c:v>
                </c:pt>
                <c:pt idx="29">
                  <c:v>0.26337342321268381</c:v>
                </c:pt>
                <c:pt idx="30">
                  <c:v>0.26381079091111093</c:v>
                </c:pt>
                <c:pt idx="31">
                  <c:v>0.26634716032134897</c:v>
                </c:pt>
                <c:pt idx="32">
                  <c:v>0.26832878123542458</c:v>
                </c:pt>
                <c:pt idx="33">
                  <c:v>0.26727794484115069</c:v>
                </c:pt>
                <c:pt idx="34">
                  <c:v>0.2677313612083107</c:v>
                </c:pt>
                <c:pt idx="35">
                  <c:v>0.26819499478666758</c:v>
                </c:pt>
                <c:pt idx="36">
                  <c:v>0.2683673815408672</c:v>
                </c:pt>
                <c:pt idx="37">
                  <c:v>0.27030441980390701</c:v>
                </c:pt>
                <c:pt idx="38">
                  <c:v>0.27147253727077802</c:v>
                </c:pt>
                <c:pt idx="39">
                  <c:v>0.26991702702204412</c:v>
                </c:pt>
                <c:pt idx="40">
                  <c:v>0.2680365420454956</c:v>
                </c:pt>
              </c:numCache>
            </c:numRef>
          </c:val>
          <c:smooth val="0"/>
        </c:ser>
        <c:ser>
          <c:idx val="2"/>
          <c:order val="2"/>
          <c:tx>
            <c:strRef>
              <c:f>Sheet1!$D$1</c:f>
              <c:strCache>
                <c:ptCount val="1"/>
                <c:pt idx="0">
                  <c:v>combustion turbine</c:v>
                </c:pt>
              </c:strCache>
            </c:strRef>
          </c:tx>
          <c:spPr>
            <a:ln w="22225" cap="rnd">
              <a:solidFill>
                <a:schemeClr val="accent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5.304440929794442E-2</c:v>
                </c:pt>
                <c:pt idx="1">
                  <c:v>4.9814076139758433E-2</c:v>
                </c:pt>
                <c:pt idx="2">
                  <c:v>5.8461677329472599E-2</c:v>
                </c:pt>
                <c:pt idx="3">
                  <c:v>4.6474176241683721E-2</c:v>
                </c:pt>
                <c:pt idx="4">
                  <c:v>4.8687499123470653E-2</c:v>
                </c:pt>
                <c:pt idx="5">
                  <c:v>6.3161027545578605E-2</c:v>
                </c:pt>
                <c:pt idx="6">
                  <c:v>7.2987922151042994E-2</c:v>
                </c:pt>
                <c:pt idx="7">
                  <c:v>6.368704443457178E-2</c:v>
                </c:pt>
                <c:pt idx="8">
                  <c:v>8.177792510829876E-2</c:v>
                </c:pt>
                <c:pt idx="9">
                  <c:v>7.7095670683493864E-2</c:v>
                </c:pt>
                <c:pt idx="10">
                  <c:v>7.8586860131616545E-2</c:v>
                </c:pt>
                <c:pt idx="11">
                  <c:v>4.0802357425715752E-2</c:v>
                </c:pt>
                <c:pt idx="12">
                  <c:v>4.0239610614204731E-2</c:v>
                </c:pt>
                <c:pt idx="13">
                  <c:v>3.9411619150949588E-2</c:v>
                </c:pt>
                <c:pt idx="14">
                  <c:v>4.0466620447133908E-2</c:v>
                </c:pt>
                <c:pt idx="15">
                  <c:v>3.7018150747019737E-2</c:v>
                </c:pt>
                <c:pt idx="16">
                  <c:v>3.4382461187311628E-2</c:v>
                </c:pt>
                <c:pt idx="17">
                  <c:v>3.1111265123376902E-2</c:v>
                </c:pt>
                <c:pt idx="18">
                  <c:v>3.012810497614753E-2</c:v>
                </c:pt>
                <c:pt idx="19">
                  <c:v>2.9280185405849559E-2</c:v>
                </c:pt>
                <c:pt idx="20">
                  <c:v>2.8487404226352889E-2</c:v>
                </c:pt>
                <c:pt idx="21">
                  <c:v>2.7096653596514551E-2</c:v>
                </c:pt>
                <c:pt idx="22">
                  <c:v>2.6159999183964229E-2</c:v>
                </c:pt>
                <c:pt idx="23">
                  <c:v>2.5408330551678411E-2</c:v>
                </c:pt>
                <c:pt idx="24">
                  <c:v>2.4694806033530799E-2</c:v>
                </c:pt>
                <c:pt idx="25">
                  <c:v>2.4143901263721731E-2</c:v>
                </c:pt>
                <c:pt idx="26">
                  <c:v>2.4163947115172758E-2</c:v>
                </c:pt>
                <c:pt idx="27">
                  <c:v>2.31421051275356E-2</c:v>
                </c:pt>
                <c:pt idx="28">
                  <c:v>2.279493802604117E-2</c:v>
                </c:pt>
                <c:pt idx="29">
                  <c:v>2.307536862164334E-2</c:v>
                </c:pt>
                <c:pt idx="30">
                  <c:v>2.250669147623802E-2</c:v>
                </c:pt>
                <c:pt idx="31">
                  <c:v>2.1976728179278E-2</c:v>
                </c:pt>
                <c:pt idx="32">
                  <c:v>2.2066629439764771E-2</c:v>
                </c:pt>
                <c:pt idx="33">
                  <c:v>2.236423142425048E-2</c:v>
                </c:pt>
                <c:pt idx="34">
                  <c:v>2.2056752750370761E-2</c:v>
                </c:pt>
                <c:pt idx="35">
                  <c:v>2.2557069526968641E-2</c:v>
                </c:pt>
                <c:pt idx="36">
                  <c:v>2.2595745999823579E-2</c:v>
                </c:pt>
                <c:pt idx="37">
                  <c:v>2.2809855899555451E-2</c:v>
                </c:pt>
                <c:pt idx="38">
                  <c:v>2.3248725810975219E-2</c:v>
                </c:pt>
                <c:pt idx="39">
                  <c:v>2.2609852592882559E-2</c:v>
                </c:pt>
                <c:pt idx="40">
                  <c:v>2.2819465073248332E-2</c:v>
                </c:pt>
              </c:numCache>
            </c:numRef>
          </c:val>
          <c:smooth val="0"/>
        </c:ser>
        <c:ser>
          <c:idx val="3"/>
          <c:order val="3"/>
          <c:tx>
            <c:strRef>
              <c:f>Sheet1!$E$1</c:f>
              <c:strCache>
                <c:ptCount val="1"/>
                <c:pt idx="0">
                  <c:v>oil and natural gas steam</c:v>
                </c:pt>
              </c:strCache>
            </c:strRef>
          </c:tx>
          <c:spPr>
            <a:ln w="22225" cap="rnd">
              <a:solidFill>
                <a:schemeClr val="accent4"/>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0.10859587149517221</c:v>
                </c:pt>
                <c:pt idx="1">
                  <c:v>0.10771018051809279</c:v>
                </c:pt>
                <c:pt idx="2">
                  <c:v>0.1111448471130978</c:v>
                </c:pt>
                <c:pt idx="3">
                  <c:v>9.6746001840391199E-2</c:v>
                </c:pt>
                <c:pt idx="4">
                  <c:v>9.0638065503107837E-2</c:v>
                </c:pt>
                <c:pt idx="5">
                  <c:v>0.1060676970859908</c:v>
                </c:pt>
                <c:pt idx="6">
                  <c:v>0.11451694967797579</c:v>
                </c:pt>
                <c:pt idx="7">
                  <c:v>9.6776056740824123E-2</c:v>
                </c:pt>
                <c:pt idx="8">
                  <c:v>0.12473633604403821</c:v>
                </c:pt>
                <c:pt idx="9">
                  <c:v>0.13026788527724331</c:v>
                </c:pt>
                <c:pt idx="10">
                  <c:v>0.13167476602364531</c:v>
                </c:pt>
                <c:pt idx="11">
                  <c:v>5.1938770095395423E-2</c:v>
                </c:pt>
                <c:pt idx="12">
                  <c:v>6.0564924694155212E-2</c:v>
                </c:pt>
                <c:pt idx="13">
                  <c:v>7.2751614302651646E-2</c:v>
                </c:pt>
                <c:pt idx="14">
                  <c:v>6.7273862009069527E-2</c:v>
                </c:pt>
                <c:pt idx="15">
                  <c:v>4.2289058854724407E-2</c:v>
                </c:pt>
                <c:pt idx="16">
                  <c:v>3.8250579620026023E-2</c:v>
                </c:pt>
                <c:pt idx="17">
                  <c:v>2.5373936797151438E-2</c:v>
                </c:pt>
                <c:pt idx="18">
                  <c:v>2.9579237071697559E-2</c:v>
                </c:pt>
                <c:pt idx="19">
                  <c:v>2.2977319540876999E-2</c:v>
                </c:pt>
                <c:pt idx="20">
                  <c:v>2.236613182862416E-2</c:v>
                </c:pt>
                <c:pt idx="21">
                  <c:v>2.3116323510158569E-2</c:v>
                </c:pt>
                <c:pt idx="22">
                  <c:v>2.3434238973004309E-2</c:v>
                </c:pt>
                <c:pt idx="23">
                  <c:v>2.2865802802171081E-2</c:v>
                </c:pt>
                <c:pt idx="24">
                  <c:v>2.4491106636689929E-2</c:v>
                </c:pt>
                <c:pt idx="25">
                  <c:v>2.2969325273390129E-2</c:v>
                </c:pt>
                <c:pt idx="26">
                  <c:v>2.1605802013024141E-2</c:v>
                </c:pt>
                <c:pt idx="27">
                  <c:v>2.342943580185131E-2</c:v>
                </c:pt>
                <c:pt idx="28">
                  <c:v>2.2379760113539642E-2</c:v>
                </c:pt>
                <c:pt idx="29">
                  <c:v>2.258712331299376E-2</c:v>
                </c:pt>
                <c:pt idx="30">
                  <c:v>2.3266991574071059E-2</c:v>
                </c:pt>
                <c:pt idx="31">
                  <c:v>2.2552196631984728E-2</c:v>
                </c:pt>
                <c:pt idx="32">
                  <c:v>2.357266136037961E-2</c:v>
                </c:pt>
                <c:pt idx="33">
                  <c:v>2.3201177648704739E-2</c:v>
                </c:pt>
                <c:pt idx="34">
                  <c:v>2.1098967048702399E-2</c:v>
                </c:pt>
                <c:pt idx="35">
                  <c:v>2.1500757437928342E-2</c:v>
                </c:pt>
                <c:pt idx="36">
                  <c:v>2.175980743713072E-2</c:v>
                </c:pt>
                <c:pt idx="37">
                  <c:v>2.0689373078414432E-2</c:v>
                </c:pt>
                <c:pt idx="38">
                  <c:v>2.2195145320492691E-2</c:v>
                </c:pt>
                <c:pt idx="39">
                  <c:v>2.291794748654721E-2</c:v>
                </c:pt>
                <c:pt idx="40">
                  <c:v>2.0857454877542279E-2</c:v>
                </c:pt>
              </c:numCache>
            </c:numRef>
          </c:val>
          <c:smooth val="0"/>
        </c:ser>
        <c:ser>
          <c:idx val="4"/>
          <c:order val="4"/>
          <c:tx>
            <c:strRef>
              <c:f>Sheet1!$F$1</c:f>
              <c:strCache>
                <c:ptCount val="1"/>
                <c:pt idx="0">
                  <c:v>coal</c:v>
                </c:pt>
              </c:strCache>
            </c:strRef>
          </c:tx>
          <c:spPr>
            <a:ln w="22225" cap="rnd">
              <a:solidFill>
                <a:schemeClr val="tx1">
                  <a:lumMod val="50000"/>
                  <a:lumOff val="5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0.70279052733171754</c:v>
                </c:pt>
                <c:pt idx="1">
                  <c:v>0.65706928110182716</c:v>
                </c:pt>
                <c:pt idx="2">
                  <c:v>0.58682990235043508</c:v>
                </c:pt>
                <c:pt idx="3">
                  <c:v>0.62300269257171403</c:v>
                </c:pt>
                <c:pt idx="4">
                  <c:v>0.63223747402973007</c:v>
                </c:pt>
                <c:pt idx="5">
                  <c:v>0.57478307169579201</c:v>
                </c:pt>
                <c:pt idx="6">
                  <c:v>0.5488403560250017</c:v>
                </c:pt>
                <c:pt idx="7">
                  <c:v>0.54704389599006842</c:v>
                </c:pt>
                <c:pt idx="8">
                  <c:v>0.55665602094195965</c:v>
                </c:pt>
                <c:pt idx="9">
                  <c:v>0.492088660659869</c:v>
                </c:pt>
                <c:pt idx="10">
                  <c:v>0.41793286867391538</c:v>
                </c:pt>
                <c:pt idx="11">
                  <c:v>0.5199936670719103</c:v>
                </c:pt>
                <c:pt idx="12">
                  <c:v>0.52026957861413148</c:v>
                </c:pt>
                <c:pt idx="13">
                  <c:v>0.53230533969272431</c:v>
                </c:pt>
                <c:pt idx="14">
                  <c:v>0.47114776547358661</c:v>
                </c:pt>
                <c:pt idx="15">
                  <c:v>0.51403309433208078</c:v>
                </c:pt>
                <c:pt idx="16">
                  <c:v>0.53031827550631228</c:v>
                </c:pt>
                <c:pt idx="17">
                  <c:v>0.54925265915520349</c:v>
                </c:pt>
                <c:pt idx="18">
                  <c:v>0.58701081211527051</c:v>
                </c:pt>
                <c:pt idx="19">
                  <c:v>0.61821061361062424</c:v>
                </c:pt>
                <c:pt idx="20">
                  <c:v>0.63304598366868259</c:v>
                </c:pt>
                <c:pt idx="21">
                  <c:v>0.62913779814049942</c:v>
                </c:pt>
                <c:pt idx="22">
                  <c:v>0.6292704724157091</c:v>
                </c:pt>
                <c:pt idx="23">
                  <c:v>0.63965080575418076</c:v>
                </c:pt>
                <c:pt idx="24">
                  <c:v>0.63153477658053259</c:v>
                </c:pt>
                <c:pt idx="25">
                  <c:v>0.62218135546738706</c:v>
                </c:pt>
                <c:pt idx="26">
                  <c:v>0.60443565245644526</c:v>
                </c:pt>
                <c:pt idx="27">
                  <c:v>0.59738349222069864</c:v>
                </c:pt>
                <c:pt idx="28">
                  <c:v>0.60099567810360854</c:v>
                </c:pt>
                <c:pt idx="29">
                  <c:v>0.60025262473919483</c:v>
                </c:pt>
                <c:pt idx="30">
                  <c:v>0.59873635989821128</c:v>
                </c:pt>
                <c:pt idx="31">
                  <c:v>0.59520697221091934</c:v>
                </c:pt>
                <c:pt idx="32">
                  <c:v>0.58931125965372633</c:v>
                </c:pt>
                <c:pt idx="33">
                  <c:v>0.5810144501625778</c:v>
                </c:pt>
                <c:pt idx="34">
                  <c:v>0.57225958382010989</c:v>
                </c:pt>
                <c:pt idx="35">
                  <c:v>0.57900019812948955</c:v>
                </c:pt>
                <c:pt idx="36">
                  <c:v>0.57624078226051889</c:v>
                </c:pt>
                <c:pt idx="37">
                  <c:v>0.57214843499127421</c:v>
                </c:pt>
                <c:pt idx="38">
                  <c:v>0.57028502233310863</c:v>
                </c:pt>
                <c:pt idx="39">
                  <c:v>0.56995858160575452</c:v>
                </c:pt>
                <c:pt idx="40">
                  <c:v>0.57084407880423471</c:v>
                </c:pt>
              </c:numCache>
            </c:numRef>
          </c:val>
          <c:smooth val="0"/>
        </c:ser>
        <c:dLbls>
          <c:showLegendKey val="0"/>
          <c:showVal val="0"/>
          <c:showCatName val="0"/>
          <c:showSerName val="0"/>
          <c:showPercent val="0"/>
          <c:showBubbleSize val="0"/>
        </c:dLbls>
        <c:smooth val="0"/>
        <c:axId val="-1203257600"/>
        <c:axId val="-1203257056"/>
      </c:lineChart>
      <c:catAx>
        <c:axId val="-12032576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3257056"/>
        <c:crossesAt val="0"/>
        <c:auto val="1"/>
        <c:lblAlgn val="ctr"/>
        <c:lblOffset val="100"/>
        <c:tickLblSkip val="10"/>
        <c:tickMarkSkip val="10"/>
        <c:noMultiLvlLbl val="0"/>
      </c:catAx>
      <c:valAx>
        <c:axId val="-1203257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3257600"/>
        <c:crossesAt val="12"/>
        <c:crossBetween val="midCat"/>
        <c:majorUnit val="0.2"/>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30347467538297"/>
          <c:y val="3.1916073851412638E-2"/>
          <c:w val="0.85939956967325859"/>
          <c:h val="0.86263352398371851"/>
        </c:manualLayout>
      </c:layout>
      <c:areaChart>
        <c:grouping val="stacked"/>
        <c:varyColors val="0"/>
        <c:ser>
          <c:idx val="2"/>
          <c:order val="2"/>
          <c:tx>
            <c:strRef>
              <c:f>Restore_Hourly_Total!$F$1</c:f>
              <c:strCache>
                <c:ptCount val="1"/>
                <c:pt idx="0">
                  <c:v>Coal</c:v>
                </c:pt>
              </c:strCache>
            </c:strRef>
          </c:tx>
          <c:spPr>
            <a:solidFill>
              <a:srgbClr val="333333">
                <a:lumMod val="40000"/>
                <a:lumOff val="60000"/>
              </a:srgb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Restore_Hourly_Total!$F$2:$F$25</c:f>
              <c:numCache>
                <c:formatCode>General</c:formatCode>
                <c:ptCount val="24"/>
                <c:pt idx="0">
                  <c:v>26.898247586</c:v>
                </c:pt>
                <c:pt idx="1">
                  <c:v>26.661484928</c:v>
                </c:pt>
                <c:pt idx="2">
                  <c:v>25.891571932000002</c:v>
                </c:pt>
                <c:pt idx="3">
                  <c:v>25.871564651</c:v>
                </c:pt>
                <c:pt idx="4">
                  <c:v>27.293768315000001</c:v>
                </c:pt>
                <c:pt idx="5">
                  <c:v>30.633091125</c:v>
                </c:pt>
                <c:pt idx="6">
                  <c:v>35.227706861000001</c:v>
                </c:pt>
                <c:pt idx="7">
                  <c:v>38.186408389999997</c:v>
                </c:pt>
                <c:pt idx="8">
                  <c:v>39.628862691999998</c:v>
                </c:pt>
                <c:pt idx="9">
                  <c:v>40.458357233000001</c:v>
                </c:pt>
                <c:pt idx="10">
                  <c:v>40.887667958000002</c:v>
                </c:pt>
                <c:pt idx="11">
                  <c:v>41.194291731</c:v>
                </c:pt>
                <c:pt idx="12">
                  <c:v>41.291569363000001</c:v>
                </c:pt>
                <c:pt idx="13">
                  <c:v>41.353369696999998</c:v>
                </c:pt>
                <c:pt idx="14">
                  <c:v>41.389348212000002</c:v>
                </c:pt>
                <c:pt idx="15">
                  <c:v>41.828722479</c:v>
                </c:pt>
                <c:pt idx="16">
                  <c:v>42.711817003999997</c:v>
                </c:pt>
                <c:pt idx="17">
                  <c:v>43.760000195000003</c:v>
                </c:pt>
                <c:pt idx="18">
                  <c:v>43.830501380000001</c:v>
                </c:pt>
                <c:pt idx="19">
                  <c:v>43.252010017000003</c:v>
                </c:pt>
                <c:pt idx="20">
                  <c:v>42.404033914999999</c:v>
                </c:pt>
                <c:pt idx="21">
                  <c:v>40.298680378999997</c:v>
                </c:pt>
                <c:pt idx="22">
                  <c:v>36.942274926000003</c:v>
                </c:pt>
                <c:pt idx="23">
                  <c:v>33.116344927999997</c:v>
                </c:pt>
              </c:numCache>
            </c:numRef>
          </c:val>
        </c:ser>
        <c:ser>
          <c:idx val="3"/>
          <c:order val="3"/>
          <c:tx>
            <c:strRef>
              <c:f>Restore_Hourly_Total!$G$1</c:f>
              <c:strCache>
                <c:ptCount val="1"/>
                <c:pt idx="0">
                  <c:v>Nuclear</c:v>
                </c:pt>
              </c:strCache>
            </c:strRef>
          </c:tx>
          <c:spPr>
            <a:solidFill>
              <a:schemeClr val="accent5"/>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Restore_Hourly_Total!$G$2:$G$25</c:f>
              <c:numCache>
                <c:formatCode>General</c:formatCode>
                <c:ptCount val="24"/>
                <c:pt idx="0">
                  <c:v>32.833680090000001</c:v>
                </c:pt>
                <c:pt idx="1">
                  <c:v>32.846246747000002</c:v>
                </c:pt>
                <c:pt idx="2">
                  <c:v>32.811720700000002</c:v>
                </c:pt>
                <c:pt idx="3">
                  <c:v>32.803251988</c:v>
                </c:pt>
                <c:pt idx="4">
                  <c:v>32.824508631</c:v>
                </c:pt>
                <c:pt idx="5">
                  <c:v>32.901104281999999</c:v>
                </c:pt>
                <c:pt idx="6">
                  <c:v>33.020467299000003</c:v>
                </c:pt>
                <c:pt idx="7">
                  <c:v>33.096243413000003</c:v>
                </c:pt>
                <c:pt idx="8">
                  <c:v>33.133551017000002</c:v>
                </c:pt>
                <c:pt idx="9">
                  <c:v>33.167110678999997</c:v>
                </c:pt>
                <c:pt idx="10">
                  <c:v>33.191443933000002</c:v>
                </c:pt>
                <c:pt idx="11">
                  <c:v>33.206622652</c:v>
                </c:pt>
                <c:pt idx="12">
                  <c:v>33.214587799</c:v>
                </c:pt>
                <c:pt idx="13">
                  <c:v>33.217217347999998</c:v>
                </c:pt>
                <c:pt idx="14">
                  <c:v>33.211775170000003</c:v>
                </c:pt>
                <c:pt idx="15">
                  <c:v>33.211012732</c:v>
                </c:pt>
                <c:pt idx="16">
                  <c:v>33.216277106</c:v>
                </c:pt>
                <c:pt idx="17">
                  <c:v>33.238670018999997</c:v>
                </c:pt>
                <c:pt idx="18">
                  <c:v>33.242728774</c:v>
                </c:pt>
                <c:pt idx="19">
                  <c:v>33.241843003</c:v>
                </c:pt>
                <c:pt idx="20">
                  <c:v>33.215089474000003</c:v>
                </c:pt>
                <c:pt idx="21">
                  <c:v>33.171502879999998</c:v>
                </c:pt>
                <c:pt idx="22">
                  <c:v>33.077683851000003</c:v>
                </c:pt>
                <c:pt idx="23">
                  <c:v>32.982013160999998</c:v>
                </c:pt>
              </c:numCache>
            </c:numRef>
          </c:val>
        </c:ser>
        <c:ser>
          <c:idx val="4"/>
          <c:order val="4"/>
          <c:tx>
            <c:strRef>
              <c:f>Restore_Hourly_Total!$H$1</c:f>
              <c:strCache>
                <c:ptCount val="1"/>
                <c:pt idx="0">
                  <c:v>Oil and Gas Peakers</c:v>
                </c:pt>
              </c:strCache>
            </c:strRef>
          </c:tx>
          <c:spPr>
            <a:solidFill>
              <a:schemeClr val="accent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Restore_Hourly_Total!$H$2:$H$25</c:f>
              <c:numCache>
                <c:formatCode>General</c:formatCode>
                <c:ptCount val="24"/>
                <c:pt idx="0">
                  <c:v>1.9476601520000001</c:v>
                </c:pt>
                <c:pt idx="1">
                  <c:v>1.810843266</c:v>
                </c:pt>
                <c:pt idx="2">
                  <c:v>1.604803991</c:v>
                </c:pt>
                <c:pt idx="3">
                  <c:v>1.5617030629999999</c:v>
                </c:pt>
                <c:pt idx="4">
                  <c:v>1.7219303530000001</c:v>
                </c:pt>
                <c:pt idx="5">
                  <c:v>2.1600216759999999</c:v>
                </c:pt>
                <c:pt idx="6">
                  <c:v>3.1978504480000001</c:v>
                </c:pt>
                <c:pt idx="7">
                  <c:v>4.1588599850000003</c:v>
                </c:pt>
                <c:pt idx="8">
                  <c:v>4.5869756830000004</c:v>
                </c:pt>
                <c:pt idx="9">
                  <c:v>4.8532779479999997</c:v>
                </c:pt>
                <c:pt idx="10">
                  <c:v>5.1018785659999999</c:v>
                </c:pt>
                <c:pt idx="11">
                  <c:v>5.3650661749999999</c:v>
                </c:pt>
                <c:pt idx="12">
                  <c:v>5.5524055509999997</c:v>
                </c:pt>
                <c:pt idx="13">
                  <c:v>5.6565811610000001</c:v>
                </c:pt>
                <c:pt idx="14">
                  <c:v>5.9045811969999997</c:v>
                </c:pt>
                <c:pt idx="15">
                  <c:v>5.8944457630000002</c:v>
                </c:pt>
                <c:pt idx="16">
                  <c:v>6.0921816819999997</c:v>
                </c:pt>
                <c:pt idx="17">
                  <c:v>6.3414361819999998</c:v>
                </c:pt>
                <c:pt idx="18">
                  <c:v>6.2645493910000001</c:v>
                </c:pt>
                <c:pt idx="19">
                  <c:v>5.9162260880000002</c:v>
                </c:pt>
                <c:pt idx="20">
                  <c:v>5.4847292190000001</c:v>
                </c:pt>
                <c:pt idx="21">
                  <c:v>4.9506248299999998</c:v>
                </c:pt>
                <c:pt idx="22">
                  <c:v>4.1482855829999998</c:v>
                </c:pt>
                <c:pt idx="23">
                  <c:v>3.1729127859999999</c:v>
                </c:pt>
              </c:numCache>
            </c:numRef>
          </c:val>
        </c:ser>
        <c:ser>
          <c:idx val="5"/>
          <c:order val="5"/>
          <c:tx>
            <c:strRef>
              <c:f>Restore_Hourly_Total!$I$1</c:f>
              <c:strCache>
                <c:ptCount val="1"/>
                <c:pt idx="0">
                  <c:v>Gas Combined-Cycle</c:v>
                </c:pt>
              </c:strCache>
            </c:strRef>
          </c:tx>
          <c:spPr>
            <a:solidFill>
              <a:schemeClr val="accent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Restore_Hourly_Total!$I$2:$I$25</c:f>
              <c:numCache>
                <c:formatCode>General</c:formatCode>
                <c:ptCount val="24"/>
                <c:pt idx="0">
                  <c:v>50.202906394999999</c:v>
                </c:pt>
                <c:pt idx="1">
                  <c:v>49.823958877000003</c:v>
                </c:pt>
                <c:pt idx="2">
                  <c:v>48.856519063999997</c:v>
                </c:pt>
                <c:pt idx="3">
                  <c:v>48.594968360999999</c:v>
                </c:pt>
                <c:pt idx="4">
                  <c:v>49.134229593000001</c:v>
                </c:pt>
                <c:pt idx="5">
                  <c:v>51.122374948000001</c:v>
                </c:pt>
                <c:pt idx="6">
                  <c:v>54.573695452999999</c:v>
                </c:pt>
                <c:pt idx="7">
                  <c:v>56.939031393999997</c:v>
                </c:pt>
                <c:pt idx="8">
                  <c:v>57.444394281999998</c:v>
                </c:pt>
                <c:pt idx="9">
                  <c:v>58.476899107999998</c:v>
                </c:pt>
                <c:pt idx="10">
                  <c:v>59.542814026000002</c:v>
                </c:pt>
                <c:pt idx="11">
                  <c:v>60.459028899000003</c:v>
                </c:pt>
                <c:pt idx="12">
                  <c:v>61.166170774999998</c:v>
                </c:pt>
                <c:pt idx="13">
                  <c:v>61.682356151</c:v>
                </c:pt>
                <c:pt idx="14">
                  <c:v>62.256599281</c:v>
                </c:pt>
                <c:pt idx="15">
                  <c:v>63.623557867999999</c:v>
                </c:pt>
                <c:pt idx="16">
                  <c:v>65.421941098999994</c:v>
                </c:pt>
                <c:pt idx="17">
                  <c:v>66.853079504999997</c:v>
                </c:pt>
                <c:pt idx="18">
                  <c:v>66.968040583000004</c:v>
                </c:pt>
                <c:pt idx="19">
                  <c:v>66.050167063000004</c:v>
                </c:pt>
                <c:pt idx="20">
                  <c:v>64.787403849</c:v>
                </c:pt>
                <c:pt idx="21">
                  <c:v>62.442675454000003</c:v>
                </c:pt>
                <c:pt idx="22">
                  <c:v>58.769376635999997</c:v>
                </c:pt>
                <c:pt idx="23">
                  <c:v>55.071604637</c:v>
                </c:pt>
              </c:numCache>
            </c:numRef>
          </c:val>
        </c:ser>
        <c:ser>
          <c:idx val="6"/>
          <c:order val="6"/>
          <c:tx>
            <c:strRef>
              <c:f>Restore_Hourly_Total!$J$1</c:f>
              <c:strCache>
                <c:ptCount val="1"/>
                <c:pt idx="0">
                  <c:v>Hydro</c:v>
                </c:pt>
              </c:strCache>
            </c:strRef>
          </c:tx>
          <c:spPr>
            <a:solidFill>
              <a:schemeClr val="tx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Restore_Hourly_Total!$J$2:$J$25</c:f>
              <c:numCache>
                <c:formatCode>General</c:formatCode>
                <c:ptCount val="24"/>
                <c:pt idx="0">
                  <c:v>7.0108027919999998</c:v>
                </c:pt>
                <c:pt idx="1">
                  <c:v>7.31526926</c:v>
                </c:pt>
                <c:pt idx="2">
                  <c:v>6.8196237350000004</c:v>
                </c:pt>
                <c:pt idx="3">
                  <c:v>6.9654102169999996</c:v>
                </c:pt>
                <c:pt idx="4">
                  <c:v>7.5739850909999999</c:v>
                </c:pt>
                <c:pt idx="5">
                  <c:v>9.4210250999999996</c:v>
                </c:pt>
                <c:pt idx="6">
                  <c:v>11.964751633000001</c:v>
                </c:pt>
                <c:pt idx="7">
                  <c:v>12.301793795</c:v>
                </c:pt>
                <c:pt idx="8">
                  <c:v>11.091589734999999</c:v>
                </c:pt>
                <c:pt idx="9">
                  <c:v>10.499624188</c:v>
                </c:pt>
                <c:pt idx="10">
                  <c:v>10.235981625000001</c:v>
                </c:pt>
                <c:pt idx="11">
                  <c:v>10.393686233</c:v>
                </c:pt>
                <c:pt idx="12">
                  <c:v>10.548959675000001</c:v>
                </c:pt>
                <c:pt idx="13">
                  <c:v>10.648436297</c:v>
                </c:pt>
                <c:pt idx="14">
                  <c:v>10.684531579</c:v>
                </c:pt>
                <c:pt idx="15">
                  <c:v>11.288343718</c:v>
                </c:pt>
                <c:pt idx="16">
                  <c:v>12.732253117000001</c:v>
                </c:pt>
                <c:pt idx="17">
                  <c:v>14.858722502999999</c:v>
                </c:pt>
                <c:pt idx="18">
                  <c:v>15.357914955</c:v>
                </c:pt>
                <c:pt idx="19">
                  <c:v>15.20581187</c:v>
                </c:pt>
                <c:pt idx="20">
                  <c:v>14.332915713</c:v>
                </c:pt>
                <c:pt idx="21">
                  <c:v>12.221054255</c:v>
                </c:pt>
                <c:pt idx="22">
                  <c:v>9.7695335980000007</c:v>
                </c:pt>
                <c:pt idx="23">
                  <c:v>7.7485701929999999</c:v>
                </c:pt>
              </c:numCache>
            </c:numRef>
          </c:val>
        </c:ser>
        <c:ser>
          <c:idx val="8"/>
          <c:order val="7"/>
          <c:tx>
            <c:strRef>
              <c:f>Restore_Hourly_Total!$L$1</c:f>
              <c:strCache>
                <c:ptCount val="1"/>
                <c:pt idx="0">
                  <c:v>Wind</c:v>
                </c:pt>
              </c:strCache>
            </c:strRef>
          </c:tx>
          <c:spPr>
            <a:solidFill>
              <a:schemeClr val="accent3"/>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Restore_Hourly_Total!$L$2:$L$25</c:f>
              <c:numCache>
                <c:formatCode>General</c:formatCode>
                <c:ptCount val="24"/>
                <c:pt idx="0">
                  <c:v>18.296873256000001</c:v>
                </c:pt>
                <c:pt idx="1">
                  <c:v>18.170398278</c:v>
                </c:pt>
                <c:pt idx="2">
                  <c:v>17.943889613</c:v>
                </c:pt>
                <c:pt idx="3">
                  <c:v>17.665799323000002</c:v>
                </c:pt>
                <c:pt idx="4">
                  <c:v>17.363619513</c:v>
                </c:pt>
                <c:pt idx="5">
                  <c:v>17.016738939</c:v>
                </c:pt>
                <c:pt idx="6">
                  <c:v>16.038617369000001</c:v>
                </c:pt>
                <c:pt idx="7">
                  <c:v>14.291646578</c:v>
                </c:pt>
                <c:pt idx="8">
                  <c:v>12.598094552999999</c:v>
                </c:pt>
                <c:pt idx="9">
                  <c:v>11.184623128</c:v>
                </c:pt>
                <c:pt idx="10">
                  <c:v>10.564750975999999</c:v>
                </c:pt>
                <c:pt idx="11">
                  <c:v>10.504673672999999</c:v>
                </c:pt>
                <c:pt idx="12">
                  <c:v>10.727359420999999</c:v>
                </c:pt>
                <c:pt idx="13">
                  <c:v>11.157871266000001</c:v>
                </c:pt>
                <c:pt idx="14">
                  <c:v>11.640615143</c:v>
                </c:pt>
                <c:pt idx="15">
                  <c:v>12.122550906000001</c:v>
                </c:pt>
                <c:pt idx="16">
                  <c:v>12.687858154000001</c:v>
                </c:pt>
                <c:pt idx="17">
                  <c:v>13.506184974</c:v>
                </c:pt>
                <c:pt idx="18">
                  <c:v>14.731478872</c:v>
                </c:pt>
                <c:pt idx="19">
                  <c:v>16.335671288</c:v>
                </c:pt>
                <c:pt idx="20">
                  <c:v>17.574763755999999</c:v>
                </c:pt>
                <c:pt idx="21">
                  <c:v>18.192468764000001</c:v>
                </c:pt>
                <c:pt idx="22">
                  <c:v>18.407472848000001</c:v>
                </c:pt>
                <c:pt idx="23">
                  <c:v>18.394973122</c:v>
                </c:pt>
              </c:numCache>
            </c:numRef>
          </c:val>
        </c:ser>
        <c:ser>
          <c:idx val="10"/>
          <c:order val="8"/>
          <c:tx>
            <c:strRef>
              <c:f>Restore_Hourly_Total!$M$1</c:f>
              <c:strCache>
                <c:ptCount val="1"/>
                <c:pt idx="0">
                  <c:v>Solar Hybrid</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Restore_Hourly_Total!$M$2:$M$25</c:f>
              <c:numCache>
                <c:formatCode>General</c:formatCode>
                <c:ptCount val="24"/>
                <c:pt idx="0">
                  <c:v>2.2680500000000001E-4</c:v>
                </c:pt>
                <c:pt idx="1">
                  <c:v>4.87178E-4</c:v>
                </c:pt>
                <c:pt idx="2">
                  <c:v>2.9627800000000003E-4</c:v>
                </c:pt>
                <c:pt idx="3">
                  <c:v>2.1601899999999999E-4</c:v>
                </c:pt>
                <c:pt idx="4">
                  <c:v>4.4660899999999999E-4</c:v>
                </c:pt>
                <c:pt idx="5">
                  <c:v>3.2399874000000002E-2</c:v>
                </c:pt>
                <c:pt idx="6">
                  <c:v>0.12411504299999999</c:v>
                </c:pt>
                <c:pt idx="7">
                  <c:v>0.224902239</c:v>
                </c:pt>
                <c:pt idx="8">
                  <c:v>0.29763901500000001</c:v>
                </c:pt>
                <c:pt idx="9">
                  <c:v>0.295572416</c:v>
                </c:pt>
                <c:pt idx="10">
                  <c:v>0.29373610500000003</c:v>
                </c:pt>
                <c:pt idx="11">
                  <c:v>0.30430618300000001</c:v>
                </c:pt>
                <c:pt idx="12">
                  <c:v>0.32512722900000002</c:v>
                </c:pt>
                <c:pt idx="13">
                  <c:v>0.34130820899999997</c:v>
                </c:pt>
                <c:pt idx="14">
                  <c:v>0.35113467999999998</c:v>
                </c:pt>
                <c:pt idx="15">
                  <c:v>0.35839971700000001</c:v>
                </c:pt>
                <c:pt idx="16">
                  <c:v>0.33170640699999998</c:v>
                </c:pt>
                <c:pt idx="17">
                  <c:v>0.28193013300000003</c:v>
                </c:pt>
                <c:pt idx="18">
                  <c:v>0.18081936500000001</c:v>
                </c:pt>
                <c:pt idx="19">
                  <c:v>0.107757333</c:v>
                </c:pt>
                <c:pt idx="20">
                  <c:v>4.3758855999999999E-2</c:v>
                </c:pt>
                <c:pt idx="21">
                  <c:v>4.4883340000000001E-3</c:v>
                </c:pt>
                <c:pt idx="22">
                  <c:v>1.16103E-3</c:v>
                </c:pt>
                <c:pt idx="23">
                  <c:v>4.1042999999999999E-4</c:v>
                </c:pt>
              </c:numCache>
            </c:numRef>
          </c:val>
        </c:ser>
        <c:ser>
          <c:idx val="9"/>
          <c:order val="9"/>
          <c:tx>
            <c:strRef>
              <c:f>Restore_Hourly_Total!$N$1</c:f>
              <c:strCache>
                <c:ptCount val="1"/>
                <c:pt idx="0">
                  <c:v>Solar</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Restore_Hourly_Total!$N$2:$N$25</c:f>
              <c:numCache>
                <c:formatCode>General</c:formatCode>
                <c:ptCount val="24"/>
                <c:pt idx="4">
                  <c:v>3.055084E-3</c:v>
                </c:pt>
                <c:pt idx="5">
                  <c:v>0.162158885</c:v>
                </c:pt>
                <c:pt idx="6">
                  <c:v>1.31617563</c:v>
                </c:pt>
                <c:pt idx="7">
                  <c:v>5.3923009879999997</c:v>
                </c:pt>
                <c:pt idx="8">
                  <c:v>10.889467084</c:v>
                </c:pt>
                <c:pt idx="9">
                  <c:v>15.355604463000001</c:v>
                </c:pt>
                <c:pt idx="10">
                  <c:v>17.571391058</c:v>
                </c:pt>
                <c:pt idx="11">
                  <c:v>18.319680043999998</c:v>
                </c:pt>
                <c:pt idx="12">
                  <c:v>18.321123014000001</c:v>
                </c:pt>
                <c:pt idx="13">
                  <c:v>17.674566168999998</c:v>
                </c:pt>
                <c:pt idx="14">
                  <c:v>15.693812908</c:v>
                </c:pt>
                <c:pt idx="15">
                  <c:v>11.677311069</c:v>
                </c:pt>
                <c:pt idx="16">
                  <c:v>6.4839365720000002</c:v>
                </c:pt>
                <c:pt idx="17">
                  <c:v>2.02047774</c:v>
                </c:pt>
                <c:pt idx="18">
                  <c:v>0.314460664</c:v>
                </c:pt>
                <c:pt idx="19">
                  <c:v>1.4664793000000001E-2</c:v>
                </c:pt>
                <c:pt idx="20">
                  <c:v>3.7280000000000002E-5</c:v>
                </c:pt>
              </c:numCache>
            </c:numRef>
          </c:val>
        </c:ser>
        <c:ser>
          <c:idx val="11"/>
          <c:order val="10"/>
          <c:tx>
            <c:strRef>
              <c:f>Restore_Hourly_Total!$O$1</c:f>
              <c:strCache>
                <c:ptCount val="1"/>
                <c:pt idx="0">
                  <c:v>Curtailment</c:v>
                </c:pt>
              </c:strCache>
            </c:strRef>
          </c:tx>
          <c:spPr>
            <a:pattFill prst="wdDnDiag">
              <a:fgClr>
                <a:schemeClr val="accent4">
                  <a:lumMod val="75000"/>
                </a:schemeClr>
              </a:fgClr>
              <a:bgClr>
                <a:schemeClr val="bg1"/>
              </a:bgClr>
            </a:patt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Restore_Hourly_Total!$O$2:$O$25</c:f>
              <c:numCache>
                <c:formatCode>General</c:formatCode>
                <c:ptCount val="24"/>
                <c:pt idx="0">
                  <c:v>1.8484865999999999E-2</c:v>
                </c:pt>
                <c:pt idx="8">
                  <c:v>3.0084230999999999E-2</c:v>
                </c:pt>
                <c:pt idx="9">
                  <c:v>0.13048283299999999</c:v>
                </c:pt>
                <c:pt idx="10">
                  <c:v>0.15797456500000001</c:v>
                </c:pt>
                <c:pt idx="11">
                  <c:v>0.16463206899999999</c:v>
                </c:pt>
                <c:pt idx="12">
                  <c:v>0.15135690900000001</c:v>
                </c:pt>
                <c:pt idx="13">
                  <c:v>7.7743513E-2</c:v>
                </c:pt>
                <c:pt idx="14">
                  <c:v>2.1201714E-2</c:v>
                </c:pt>
              </c:numCache>
            </c:numRef>
          </c:val>
        </c:ser>
        <c:ser>
          <c:idx val="12"/>
          <c:order val="11"/>
          <c:tx>
            <c:strRef>
              <c:f>Restore_Hourly_Total!$P$1</c:f>
              <c:strCache>
                <c:ptCount val="1"/>
                <c:pt idx="0">
                  <c:v>Pumped Hydro discharge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Restore_Hourly_Total!$P$2:$P$25</c:f>
              <c:numCache>
                <c:formatCode>General</c:formatCode>
                <c:ptCount val="24"/>
                <c:pt idx="0">
                  <c:v>1.5057839999999999E-2</c:v>
                </c:pt>
                <c:pt idx="1">
                  <c:v>7.3509847000000003E-2</c:v>
                </c:pt>
                <c:pt idx="2">
                  <c:v>5.0287936999999998E-2</c:v>
                </c:pt>
                <c:pt idx="3">
                  <c:v>5.4627132000000002E-2</c:v>
                </c:pt>
                <c:pt idx="4">
                  <c:v>0.111002183</c:v>
                </c:pt>
                <c:pt idx="5">
                  <c:v>0.24273819599999999</c:v>
                </c:pt>
                <c:pt idx="6">
                  <c:v>0.43210556300000003</c:v>
                </c:pt>
                <c:pt idx="7">
                  <c:v>0.35629127599999999</c:v>
                </c:pt>
                <c:pt idx="8">
                  <c:v>0.32739110500000002</c:v>
                </c:pt>
                <c:pt idx="9">
                  <c:v>0.36013887100000003</c:v>
                </c:pt>
                <c:pt idx="10">
                  <c:v>0.38469504500000001</c:v>
                </c:pt>
                <c:pt idx="11">
                  <c:v>0.37390295000000001</c:v>
                </c:pt>
                <c:pt idx="12">
                  <c:v>0.38929519099999998</c:v>
                </c:pt>
                <c:pt idx="13">
                  <c:v>0.487756097</c:v>
                </c:pt>
                <c:pt idx="14">
                  <c:v>0.57711959199999996</c:v>
                </c:pt>
                <c:pt idx="15">
                  <c:v>0.78555225200000001</c:v>
                </c:pt>
                <c:pt idx="16">
                  <c:v>1.152648492</c:v>
                </c:pt>
                <c:pt idx="17">
                  <c:v>1.7970145390000001</c:v>
                </c:pt>
                <c:pt idx="18">
                  <c:v>1.8990036800000001</c:v>
                </c:pt>
                <c:pt idx="19">
                  <c:v>1.861028785</c:v>
                </c:pt>
                <c:pt idx="20">
                  <c:v>1.7356091140000001</c:v>
                </c:pt>
                <c:pt idx="21">
                  <c:v>1.0454303650000001</c:v>
                </c:pt>
                <c:pt idx="22">
                  <c:v>0.37491415700000003</c:v>
                </c:pt>
                <c:pt idx="23">
                  <c:v>0.10083381399999999</c:v>
                </c:pt>
              </c:numCache>
            </c:numRef>
          </c:val>
        </c:ser>
        <c:ser>
          <c:idx val="13"/>
          <c:order val="12"/>
          <c:tx>
            <c:strRef>
              <c:f>Restore_Hourly_Total!$Q$1</c:f>
              <c:strCache>
                <c:ptCount val="1"/>
                <c:pt idx="0">
                  <c:v>Battery Storage discharge</c:v>
                </c:pt>
              </c:strCache>
            </c:strRef>
          </c:tx>
          <c:spPr>
            <a:solidFill>
              <a:schemeClr val="bg1">
                <a:lumMod val="65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Restore_Hourly_Total!$Q$2:$Q$25</c:f>
              <c:numCache>
                <c:formatCode>General</c:formatCode>
                <c:ptCount val="24"/>
                <c:pt idx="0">
                  <c:v>2.1695206000000002E-2</c:v>
                </c:pt>
                <c:pt idx="1">
                  <c:v>1.2740230999999999E-2</c:v>
                </c:pt>
                <c:pt idx="2">
                  <c:v>5.8139840000000003E-3</c:v>
                </c:pt>
                <c:pt idx="3">
                  <c:v>1.4769730999999999E-2</c:v>
                </c:pt>
                <c:pt idx="4">
                  <c:v>5.4284287000000001E-2</c:v>
                </c:pt>
                <c:pt idx="5">
                  <c:v>0.123883729</c:v>
                </c:pt>
                <c:pt idx="6">
                  <c:v>0.14183157399999999</c:v>
                </c:pt>
                <c:pt idx="7">
                  <c:v>4.5207860000000002E-2</c:v>
                </c:pt>
                <c:pt idx="8">
                  <c:v>2.3304196999999999E-2</c:v>
                </c:pt>
                <c:pt idx="9">
                  <c:v>5.1655479999999997E-2</c:v>
                </c:pt>
                <c:pt idx="10">
                  <c:v>3.5288152000000003E-2</c:v>
                </c:pt>
                <c:pt idx="11">
                  <c:v>2.8833741E-2</c:v>
                </c:pt>
                <c:pt idx="12">
                  <c:v>3.5124475000000002E-2</c:v>
                </c:pt>
                <c:pt idx="13">
                  <c:v>2.9742576999999999E-2</c:v>
                </c:pt>
                <c:pt idx="14">
                  <c:v>4.8086676000000002E-2</c:v>
                </c:pt>
                <c:pt idx="15">
                  <c:v>4.4202039999999998E-2</c:v>
                </c:pt>
                <c:pt idx="16">
                  <c:v>0.14013752800000001</c:v>
                </c:pt>
                <c:pt idx="17">
                  <c:v>0.29454332100000002</c:v>
                </c:pt>
                <c:pt idx="18">
                  <c:v>0.29146402500000002</c:v>
                </c:pt>
                <c:pt idx="19">
                  <c:v>0.28790764499999999</c:v>
                </c:pt>
                <c:pt idx="20">
                  <c:v>0.23059490299999999</c:v>
                </c:pt>
                <c:pt idx="21">
                  <c:v>0.208300178</c:v>
                </c:pt>
                <c:pt idx="22">
                  <c:v>8.7977174000000005E-2</c:v>
                </c:pt>
                <c:pt idx="23">
                  <c:v>4.3688096000000003E-2</c:v>
                </c:pt>
              </c:numCache>
            </c:numRef>
          </c:val>
        </c:ser>
        <c:dLbls>
          <c:showLegendKey val="0"/>
          <c:showVal val="0"/>
          <c:showCatName val="0"/>
          <c:showSerName val="0"/>
          <c:showPercent val="0"/>
          <c:showBubbleSize val="0"/>
        </c:dLbls>
        <c:axId val="-1203256512"/>
        <c:axId val="-1203255968"/>
        <c:extLst/>
      </c:areaChart>
      <c:areaChart>
        <c:grouping val="stacked"/>
        <c:varyColors val="0"/>
        <c:ser>
          <c:idx val="1"/>
          <c:order val="0"/>
          <c:tx>
            <c:strRef>
              <c:f>Restore_Hourly_Total!$D$1</c:f>
              <c:strCache>
                <c:ptCount val="1"/>
                <c:pt idx="0">
                  <c:v>Pumped Hydro 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Restore_Hourly_Total!$D$2:$D$25</c:f>
              <c:numCache>
                <c:formatCode>General</c:formatCode>
                <c:ptCount val="24"/>
                <c:pt idx="0">
                  <c:v>-1.432934406</c:v>
                </c:pt>
                <c:pt idx="1">
                  <c:v>-1.4672934900000001</c:v>
                </c:pt>
                <c:pt idx="2">
                  <c:v>-1.828903247</c:v>
                </c:pt>
                <c:pt idx="3">
                  <c:v>-1.9342066570000001</c:v>
                </c:pt>
                <c:pt idx="4">
                  <c:v>-1.7812710009999999</c:v>
                </c:pt>
                <c:pt idx="5">
                  <c:v>-1.2334335590000001</c:v>
                </c:pt>
                <c:pt idx="6">
                  <c:v>-0.60752197900000005</c:v>
                </c:pt>
                <c:pt idx="7">
                  <c:v>-0.46063325199999999</c:v>
                </c:pt>
                <c:pt idx="8">
                  <c:v>-0.64664794800000003</c:v>
                </c:pt>
                <c:pt idx="9">
                  <c:v>-0.81294118699999995</c:v>
                </c:pt>
                <c:pt idx="10">
                  <c:v>-0.82916998900000005</c:v>
                </c:pt>
                <c:pt idx="11">
                  <c:v>-0.83736042499999996</c:v>
                </c:pt>
                <c:pt idx="12">
                  <c:v>-0.85478972600000003</c:v>
                </c:pt>
                <c:pt idx="13">
                  <c:v>-0.83120780299999997</c:v>
                </c:pt>
                <c:pt idx="14">
                  <c:v>-0.69128657299999996</c:v>
                </c:pt>
                <c:pt idx="15">
                  <c:v>-0.40811523999999999</c:v>
                </c:pt>
                <c:pt idx="16">
                  <c:v>-3.8279553000000001E-2</c:v>
                </c:pt>
                <c:pt idx="17">
                  <c:v>-7.1821410000000004E-3</c:v>
                </c:pt>
                <c:pt idx="18">
                  <c:v>-1.1825086E-2</c:v>
                </c:pt>
                <c:pt idx="19">
                  <c:v>-2.572963E-2</c:v>
                </c:pt>
                <c:pt idx="20">
                  <c:v>-2.8965997E-2</c:v>
                </c:pt>
                <c:pt idx="21">
                  <c:v>-5.4051255999999999E-2</c:v>
                </c:pt>
                <c:pt idx="22">
                  <c:v>-0.27972434200000001</c:v>
                </c:pt>
                <c:pt idx="23">
                  <c:v>-0.95430179900000001</c:v>
                </c:pt>
              </c:numCache>
            </c:numRef>
          </c:val>
        </c:ser>
        <c:ser>
          <c:idx val="0"/>
          <c:order val="1"/>
          <c:tx>
            <c:strRef>
              <c:f>Restore_Hourly_Total!$E$1</c:f>
              <c:strCache>
                <c:ptCount val="1"/>
                <c:pt idx="0">
                  <c:v>Battery Storage charge</c:v>
                </c:pt>
              </c:strCache>
            </c:strRef>
          </c:tx>
          <c:spPr>
            <a:solidFill>
              <a:schemeClr val="bg1">
                <a:lumMod val="65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Restore_Hourly_Total!$E$2:$E$25</c:f>
              <c:numCache>
                <c:formatCode>General</c:formatCode>
                <c:ptCount val="24"/>
                <c:pt idx="0">
                  <c:v>-5.2539408000000003E-2</c:v>
                </c:pt>
                <c:pt idx="1">
                  <c:v>-3.8540474999999998E-2</c:v>
                </c:pt>
                <c:pt idx="2">
                  <c:v>-0.117362434</c:v>
                </c:pt>
                <c:pt idx="3">
                  <c:v>-0.18844849999999999</c:v>
                </c:pt>
                <c:pt idx="4">
                  <c:v>-0.18554404699999999</c:v>
                </c:pt>
                <c:pt idx="5">
                  <c:v>-0.155725643</c:v>
                </c:pt>
                <c:pt idx="6">
                  <c:v>-8.5640859999999999E-2</c:v>
                </c:pt>
                <c:pt idx="7">
                  <c:v>-1.6564598E-2</c:v>
                </c:pt>
                <c:pt idx="8">
                  <c:v>-3.1705286999999999E-2</c:v>
                </c:pt>
                <c:pt idx="9">
                  <c:v>-0.24982732699999999</c:v>
                </c:pt>
                <c:pt idx="10">
                  <c:v>-0.28036604500000001</c:v>
                </c:pt>
                <c:pt idx="11">
                  <c:v>-0.28595141200000002</c:v>
                </c:pt>
                <c:pt idx="12">
                  <c:v>-0.319273584</c:v>
                </c:pt>
                <c:pt idx="13">
                  <c:v>-0.337227428</c:v>
                </c:pt>
                <c:pt idx="14">
                  <c:v>-0.24692145099999999</c:v>
                </c:pt>
                <c:pt idx="15">
                  <c:v>-3.2149275999999997E-2</c:v>
                </c:pt>
                <c:pt idx="16">
                  <c:v>-3.844456E-3</c:v>
                </c:pt>
                <c:pt idx="17">
                  <c:v>-3.4201219999999998E-3</c:v>
                </c:pt>
                <c:pt idx="18">
                  <c:v>-5.3046650000000001E-3</c:v>
                </c:pt>
                <c:pt idx="19">
                  <c:v>-4.8700649999999998E-3</c:v>
                </c:pt>
                <c:pt idx="20">
                  <c:v>-7.1913569999999998E-3</c:v>
                </c:pt>
                <c:pt idx="21">
                  <c:v>-6.3490680000000002E-3</c:v>
                </c:pt>
                <c:pt idx="22">
                  <c:v>-1.0541923E-2</c:v>
                </c:pt>
                <c:pt idx="23">
                  <c:v>-4.1839902999999998E-2</c:v>
                </c:pt>
              </c:numCache>
            </c:numRef>
          </c:val>
        </c:ser>
        <c:dLbls>
          <c:showLegendKey val="0"/>
          <c:showVal val="0"/>
          <c:showCatName val="0"/>
          <c:showSerName val="0"/>
          <c:showPercent val="0"/>
          <c:showBubbleSize val="0"/>
        </c:dLbls>
        <c:axId val="-1203251072"/>
        <c:axId val="-1203252704"/>
      </c:areaChart>
      <c:lineChart>
        <c:grouping val="standard"/>
        <c:varyColors val="0"/>
        <c:ser>
          <c:idx val="14"/>
          <c:order val="13"/>
          <c:tx>
            <c:strRef>
              <c:f>Restore_Hourly_Total!$R$1</c:f>
              <c:strCache>
                <c:ptCount val="1"/>
                <c:pt idx="0">
                  <c:v>Load</c:v>
                </c:pt>
              </c:strCache>
            </c:strRef>
          </c:tx>
          <c:spPr>
            <a:ln w="28575" cap="rnd">
              <a:solidFill>
                <a:srgbClr val="C2BBD0"/>
              </a:solidFill>
              <a:prstDash val="sysDash"/>
              <a:round/>
            </a:ln>
            <a:effectLst/>
          </c:spPr>
          <c:marker>
            <c:symbol val="none"/>
          </c:marke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Restore_Hourly_Total!$R$2:$R$25</c:f>
              <c:numCache>
                <c:formatCode>General</c:formatCode>
                <c:ptCount val="24"/>
                <c:pt idx="0">
                  <c:v>138.30258932800001</c:v>
                </c:pt>
                <c:pt idx="1">
                  <c:v>137.823638864</c:v>
                </c:pt>
                <c:pt idx="2">
                  <c:v>134.676755308</c:v>
                </c:pt>
                <c:pt idx="3">
                  <c:v>134.029944159</c:v>
                </c:pt>
                <c:pt idx="4">
                  <c:v>136.840418062</c:v>
                </c:pt>
                <c:pt idx="5">
                  <c:v>145.06958970599999</c:v>
                </c:pt>
                <c:pt idx="6">
                  <c:v>158.00493138100001</c:v>
                </c:pt>
                <c:pt idx="7">
                  <c:v>167.35015314099999</c:v>
                </c:pt>
                <c:pt idx="8">
                  <c:v>172.311214178</c:v>
                </c:pt>
                <c:pt idx="9">
                  <c:v>176.69672700999999</c:v>
                </c:pt>
                <c:pt idx="10">
                  <c:v>179.930626176</c:v>
                </c:pt>
                <c:pt idx="11">
                  <c:v>182.30464114</c:v>
                </c:pt>
                <c:pt idx="12">
                  <c:v>183.550245209</c:v>
                </c:pt>
                <c:pt idx="13">
                  <c:v>184.249277315</c:v>
                </c:pt>
                <c:pt idx="14">
                  <c:v>184.01552581799999</c:v>
                </c:pt>
                <c:pt idx="15">
                  <c:v>183.63083800000001</c:v>
                </c:pt>
                <c:pt idx="16">
                  <c:v>184.22008969800001</c:v>
                </c:pt>
                <c:pt idx="17">
                  <c:v>186.05542708300001</c:v>
                </c:pt>
                <c:pt idx="18">
                  <c:v>186.05282974799999</c:v>
                </c:pt>
                <c:pt idx="19">
                  <c:v>185.11896362600001</c:v>
                </c:pt>
                <c:pt idx="20">
                  <c:v>182.92491902500001</c:v>
                </c:pt>
                <c:pt idx="21">
                  <c:v>175.65195303199999</c:v>
                </c:pt>
                <c:pt idx="22">
                  <c:v>164.31491761000001</c:v>
                </c:pt>
                <c:pt idx="23">
                  <c:v>152.29645386799999</c:v>
                </c:pt>
              </c:numCache>
            </c:numRef>
          </c:val>
          <c:smooth val="0"/>
        </c:ser>
        <c:dLbls>
          <c:showLegendKey val="0"/>
          <c:showVal val="0"/>
          <c:showCatName val="0"/>
          <c:showSerName val="0"/>
          <c:showPercent val="0"/>
          <c:showBubbleSize val="0"/>
        </c:dLbls>
        <c:marker val="1"/>
        <c:smooth val="0"/>
        <c:axId val="-1203256512"/>
        <c:axId val="-1203255968"/>
      </c:lineChart>
      <c:catAx>
        <c:axId val="-12032565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03255968"/>
        <c:crosses val="autoZero"/>
        <c:auto val="1"/>
        <c:lblAlgn val="ctr"/>
        <c:lblOffset val="100"/>
        <c:tickLblSkip val="4"/>
        <c:tickMarkSkip val="6"/>
        <c:noMultiLvlLbl val="0"/>
      </c:catAx>
      <c:valAx>
        <c:axId val="-1203255968"/>
        <c:scaling>
          <c:orientation val="minMax"/>
          <c:max val="3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03256512"/>
        <c:crosses val="autoZero"/>
        <c:crossBetween val="midCat"/>
      </c:valAx>
      <c:valAx>
        <c:axId val="-1203252704"/>
        <c:scaling>
          <c:orientation val="minMax"/>
          <c:max val="300"/>
        </c:scaling>
        <c:delete val="1"/>
        <c:axPos val="r"/>
        <c:numFmt formatCode="General" sourceLinked="1"/>
        <c:majorTickMark val="out"/>
        <c:minorTickMark val="none"/>
        <c:tickLblPos val="nextTo"/>
        <c:crossAx val="-1203251072"/>
        <c:crosses val="max"/>
        <c:crossBetween val="between"/>
      </c:valAx>
      <c:catAx>
        <c:axId val="-1203251072"/>
        <c:scaling>
          <c:orientation val="minMax"/>
        </c:scaling>
        <c:delete val="1"/>
        <c:axPos val="b"/>
        <c:numFmt formatCode="General" sourceLinked="1"/>
        <c:majorTickMark val="out"/>
        <c:minorTickMark val="none"/>
        <c:tickLblPos val="nextTo"/>
        <c:crossAx val="-1203252704"/>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70522699518427E-2"/>
          <c:y val="3.837371422158338E-2"/>
          <c:w val="0.90644794400699924"/>
          <c:h val="0.83485446909167815"/>
        </c:manualLayout>
      </c:layout>
      <c:areaChart>
        <c:grouping val="stacked"/>
        <c:varyColors val="0"/>
        <c:ser>
          <c:idx val="2"/>
          <c:order val="2"/>
          <c:tx>
            <c:strRef>
              <c:f>Restore_Hourly_Total!$F$1</c:f>
              <c:strCache>
                <c:ptCount val="1"/>
                <c:pt idx="0">
                  <c:v>Coal</c:v>
                </c:pt>
              </c:strCache>
            </c:strRef>
          </c:tx>
          <c:spPr>
            <a:solidFill>
              <a:schemeClr val="bg2">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Restore_Hourly_Total!$F$2:$F$25</c:f>
              <c:numCache>
                <c:formatCode>General</c:formatCode>
                <c:ptCount val="24"/>
                <c:pt idx="0">
                  <c:v>25.769606306</c:v>
                </c:pt>
                <c:pt idx="1">
                  <c:v>25.870852362000001</c:v>
                </c:pt>
                <c:pt idx="2">
                  <c:v>25.407173381</c:v>
                </c:pt>
                <c:pt idx="3">
                  <c:v>25.085308175000002</c:v>
                </c:pt>
                <c:pt idx="4">
                  <c:v>24.841860240999999</c:v>
                </c:pt>
                <c:pt idx="5">
                  <c:v>25.358547274999999</c:v>
                </c:pt>
                <c:pt idx="6">
                  <c:v>25.576623236</c:v>
                </c:pt>
                <c:pt idx="7">
                  <c:v>24.856013728000001</c:v>
                </c:pt>
                <c:pt idx="8">
                  <c:v>23.361108904000002</c:v>
                </c:pt>
                <c:pt idx="9">
                  <c:v>21.184805438000001</c:v>
                </c:pt>
                <c:pt idx="10">
                  <c:v>19.475564000999999</c:v>
                </c:pt>
                <c:pt idx="11">
                  <c:v>18.630649905999999</c:v>
                </c:pt>
                <c:pt idx="12">
                  <c:v>18.538237804000001</c:v>
                </c:pt>
                <c:pt idx="13">
                  <c:v>19.242366745999998</c:v>
                </c:pt>
                <c:pt idx="14">
                  <c:v>20.864451299999999</c:v>
                </c:pt>
                <c:pt idx="15">
                  <c:v>23.104902787</c:v>
                </c:pt>
                <c:pt idx="16">
                  <c:v>25.371555602000001</c:v>
                </c:pt>
                <c:pt idx="17">
                  <c:v>27.546338934000001</c:v>
                </c:pt>
                <c:pt idx="18">
                  <c:v>28.473803156999999</c:v>
                </c:pt>
                <c:pt idx="19">
                  <c:v>28.693538319999998</c:v>
                </c:pt>
                <c:pt idx="20">
                  <c:v>28.476635584</c:v>
                </c:pt>
                <c:pt idx="21">
                  <c:v>27.791374075</c:v>
                </c:pt>
                <c:pt idx="22">
                  <c:v>27.288836270000001</c:v>
                </c:pt>
                <c:pt idx="23">
                  <c:v>26.827248843</c:v>
                </c:pt>
              </c:numCache>
            </c:numRef>
          </c:val>
        </c:ser>
        <c:ser>
          <c:idx val="3"/>
          <c:order val="3"/>
          <c:tx>
            <c:strRef>
              <c:f>Restore_Hourly_Total!$G$1</c:f>
              <c:strCache>
                <c:ptCount val="1"/>
                <c:pt idx="0">
                  <c:v>Nuclear</c:v>
                </c:pt>
              </c:strCache>
            </c:strRef>
          </c:tx>
          <c:spPr>
            <a:solidFill>
              <a:schemeClr val="accent5"/>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Restore_Hourly_Total!$G$2:$G$25</c:f>
              <c:numCache>
                <c:formatCode>General</c:formatCode>
                <c:ptCount val="24"/>
                <c:pt idx="0">
                  <c:v>27.159164392000001</c:v>
                </c:pt>
                <c:pt idx="1">
                  <c:v>27.179384432999999</c:v>
                </c:pt>
                <c:pt idx="2">
                  <c:v>27.112613377999999</c:v>
                </c:pt>
                <c:pt idx="3">
                  <c:v>27.067373280000002</c:v>
                </c:pt>
                <c:pt idx="4">
                  <c:v>27.003343931</c:v>
                </c:pt>
                <c:pt idx="5">
                  <c:v>27.03992131</c:v>
                </c:pt>
                <c:pt idx="6">
                  <c:v>27.135150191000001</c:v>
                </c:pt>
                <c:pt idx="7">
                  <c:v>27.193305473999999</c:v>
                </c:pt>
                <c:pt idx="8">
                  <c:v>26.800727624</c:v>
                </c:pt>
                <c:pt idx="9">
                  <c:v>25.565746557000001</c:v>
                </c:pt>
                <c:pt idx="10">
                  <c:v>23.888793977999999</c:v>
                </c:pt>
                <c:pt idx="11">
                  <c:v>22.615040568000001</c:v>
                </c:pt>
                <c:pt idx="12">
                  <c:v>22.524826102999999</c:v>
                </c:pt>
                <c:pt idx="13">
                  <c:v>23.537925543</c:v>
                </c:pt>
                <c:pt idx="14">
                  <c:v>25.002637710999998</c:v>
                </c:pt>
                <c:pt idx="15">
                  <c:v>26.220390301999998</c:v>
                </c:pt>
                <c:pt idx="16">
                  <c:v>27.044264394999999</c:v>
                </c:pt>
                <c:pt idx="17">
                  <c:v>27.426434075</c:v>
                </c:pt>
                <c:pt idx="18">
                  <c:v>27.495056306999999</c:v>
                </c:pt>
                <c:pt idx="19">
                  <c:v>27.466513166999999</c:v>
                </c:pt>
                <c:pt idx="20">
                  <c:v>27.429282070999999</c:v>
                </c:pt>
                <c:pt idx="21">
                  <c:v>27.362914373999999</c:v>
                </c:pt>
                <c:pt idx="22">
                  <c:v>27.317010342</c:v>
                </c:pt>
                <c:pt idx="23">
                  <c:v>27.279218131</c:v>
                </c:pt>
              </c:numCache>
            </c:numRef>
          </c:val>
        </c:ser>
        <c:ser>
          <c:idx val="4"/>
          <c:order val="4"/>
          <c:tx>
            <c:strRef>
              <c:f>Restore_Hourly_Total!$H$1</c:f>
              <c:strCache>
                <c:ptCount val="1"/>
                <c:pt idx="0">
                  <c:v>Oil and Gas Peakers</c:v>
                </c:pt>
              </c:strCache>
            </c:strRef>
          </c:tx>
          <c:spPr>
            <a:solidFill>
              <a:schemeClr val="accent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Restore_Hourly_Total!$H$2:$H$25</c:f>
              <c:numCache>
                <c:formatCode>General</c:formatCode>
                <c:ptCount val="24"/>
                <c:pt idx="0">
                  <c:v>0.42964138499999999</c:v>
                </c:pt>
                <c:pt idx="1">
                  <c:v>0.33394938699999999</c:v>
                </c:pt>
                <c:pt idx="2">
                  <c:v>0.25358333100000002</c:v>
                </c:pt>
                <c:pt idx="3">
                  <c:v>0.20962436000000001</c:v>
                </c:pt>
                <c:pt idx="4">
                  <c:v>0.188436877</c:v>
                </c:pt>
                <c:pt idx="5">
                  <c:v>0.215582834</c:v>
                </c:pt>
                <c:pt idx="6">
                  <c:v>0.26740945100000002</c:v>
                </c:pt>
                <c:pt idx="7">
                  <c:v>0.25768129299999998</c:v>
                </c:pt>
                <c:pt idx="8">
                  <c:v>0.223527964</c:v>
                </c:pt>
                <c:pt idx="9">
                  <c:v>0.153048927</c:v>
                </c:pt>
                <c:pt idx="10">
                  <c:v>0.13321075099999999</c:v>
                </c:pt>
                <c:pt idx="11">
                  <c:v>0.12971392300000001</c:v>
                </c:pt>
                <c:pt idx="12">
                  <c:v>0.146882398</c:v>
                </c:pt>
                <c:pt idx="13">
                  <c:v>0.168848577</c:v>
                </c:pt>
                <c:pt idx="14">
                  <c:v>0.32197855800000003</c:v>
                </c:pt>
                <c:pt idx="15">
                  <c:v>0.81820446000000002</c:v>
                </c:pt>
                <c:pt idx="16">
                  <c:v>1.60295571</c:v>
                </c:pt>
                <c:pt idx="17">
                  <c:v>3.8594923369999998</c:v>
                </c:pt>
                <c:pt idx="18">
                  <c:v>5.7254303340000003</c:v>
                </c:pt>
                <c:pt idx="19">
                  <c:v>5.1127858340000003</c:v>
                </c:pt>
                <c:pt idx="20">
                  <c:v>4.0334941049999999</c:v>
                </c:pt>
                <c:pt idx="21">
                  <c:v>2.7212300319999998</c:v>
                </c:pt>
                <c:pt idx="22">
                  <c:v>1.725517119</c:v>
                </c:pt>
                <c:pt idx="23">
                  <c:v>0.94345011499999998</c:v>
                </c:pt>
              </c:numCache>
            </c:numRef>
          </c:val>
        </c:ser>
        <c:ser>
          <c:idx val="5"/>
          <c:order val="5"/>
          <c:tx>
            <c:strRef>
              <c:f>Restore_Hourly_Total!$I$1</c:f>
              <c:strCache>
                <c:ptCount val="1"/>
                <c:pt idx="0">
                  <c:v>Gas Combined-Cycle</c:v>
                </c:pt>
              </c:strCache>
            </c:strRef>
          </c:tx>
          <c:spPr>
            <a:solidFill>
              <a:schemeClr val="accent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Restore_Hourly_Total!$I$2:$I$25</c:f>
              <c:numCache>
                <c:formatCode>General</c:formatCode>
                <c:ptCount val="24"/>
                <c:pt idx="0">
                  <c:v>77.479715639999995</c:v>
                </c:pt>
                <c:pt idx="1">
                  <c:v>76.475801828000002</c:v>
                </c:pt>
                <c:pt idx="2">
                  <c:v>72.168208488999994</c:v>
                </c:pt>
                <c:pt idx="3">
                  <c:v>69.407673837999994</c:v>
                </c:pt>
                <c:pt idx="4">
                  <c:v>67.014766265000006</c:v>
                </c:pt>
                <c:pt idx="5">
                  <c:v>68.376537006000007</c:v>
                </c:pt>
                <c:pt idx="6">
                  <c:v>69.350540530000004</c:v>
                </c:pt>
                <c:pt idx="7">
                  <c:v>61.839357104000001</c:v>
                </c:pt>
                <c:pt idx="8">
                  <c:v>46.121658858000004</c:v>
                </c:pt>
                <c:pt idx="9">
                  <c:v>34.341717633999998</c:v>
                </c:pt>
                <c:pt idx="10">
                  <c:v>30.569761506999999</c:v>
                </c:pt>
                <c:pt idx="11">
                  <c:v>30.771304079</c:v>
                </c:pt>
                <c:pt idx="12">
                  <c:v>32.542231395999998</c:v>
                </c:pt>
                <c:pt idx="13">
                  <c:v>34.984597592999997</c:v>
                </c:pt>
                <c:pt idx="14">
                  <c:v>40.707035808000001</c:v>
                </c:pt>
                <c:pt idx="15">
                  <c:v>53.241207447999997</c:v>
                </c:pt>
                <c:pt idx="16">
                  <c:v>73.670178832000005</c:v>
                </c:pt>
                <c:pt idx="17">
                  <c:v>96.759090874999998</c:v>
                </c:pt>
                <c:pt idx="18">
                  <c:v>104.47446368999999</c:v>
                </c:pt>
                <c:pt idx="19">
                  <c:v>103.22931778500001</c:v>
                </c:pt>
                <c:pt idx="20">
                  <c:v>100.82398347100001</c:v>
                </c:pt>
                <c:pt idx="21">
                  <c:v>96.191991056000006</c:v>
                </c:pt>
                <c:pt idx="22">
                  <c:v>92.102153615000006</c:v>
                </c:pt>
                <c:pt idx="23">
                  <c:v>88.574262611999998</c:v>
                </c:pt>
              </c:numCache>
            </c:numRef>
          </c:val>
        </c:ser>
        <c:ser>
          <c:idx val="6"/>
          <c:order val="6"/>
          <c:tx>
            <c:strRef>
              <c:f>Restore_Hourly_Total!$J$1</c:f>
              <c:strCache>
                <c:ptCount val="1"/>
                <c:pt idx="0">
                  <c:v>Hydro</c:v>
                </c:pt>
              </c:strCache>
            </c:strRef>
          </c:tx>
          <c:spPr>
            <a:solidFill>
              <a:schemeClr val="tx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Restore_Hourly_Total!$J$2:$J$25</c:f>
              <c:numCache>
                <c:formatCode>General</c:formatCode>
                <c:ptCount val="24"/>
                <c:pt idx="0">
                  <c:v>15.339624795000001</c:v>
                </c:pt>
                <c:pt idx="1">
                  <c:v>16.008787029000001</c:v>
                </c:pt>
                <c:pt idx="2">
                  <c:v>14.78506279</c:v>
                </c:pt>
                <c:pt idx="3">
                  <c:v>13.982400418999999</c:v>
                </c:pt>
                <c:pt idx="4">
                  <c:v>12.82619182</c:v>
                </c:pt>
                <c:pt idx="5">
                  <c:v>14.495279721999999</c:v>
                </c:pt>
                <c:pt idx="6">
                  <c:v>14.923533532</c:v>
                </c:pt>
                <c:pt idx="7">
                  <c:v>10.960343848000001</c:v>
                </c:pt>
                <c:pt idx="8">
                  <c:v>8.4802458840000003</c:v>
                </c:pt>
                <c:pt idx="9">
                  <c:v>6.7127143230000001</c:v>
                </c:pt>
                <c:pt idx="10">
                  <c:v>5.9644486710000004</c:v>
                </c:pt>
                <c:pt idx="11">
                  <c:v>5.8513017940000003</c:v>
                </c:pt>
                <c:pt idx="12">
                  <c:v>5.767200753</c:v>
                </c:pt>
                <c:pt idx="13">
                  <c:v>5.9482341940000003</c:v>
                </c:pt>
                <c:pt idx="14">
                  <c:v>6.4483030069999998</c:v>
                </c:pt>
                <c:pt idx="15">
                  <c:v>8.2676364479999993</c:v>
                </c:pt>
                <c:pt idx="16">
                  <c:v>11.625001757</c:v>
                </c:pt>
                <c:pt idx="17">
                  <c:v>16.096636078</c:v>
                </c:pt>
                <c:pt idx="18">
                  <c:v>17.331276608</c:v>
                </c:pt>
                <c:pt idx="19">
                  <c:v>16.981947824999999</c:v>
                </c:pt>
                <c:pt idx="20">
                  <c:v>16.661860613999998</c:v>
                </c:pt>
                <c:pt idx="21">
                  <c:v>15.835153533</c:v>
                </c:pt>
                <c:pt idx="22">
                  <c:v>15.294742402000001</c:v>
                </c:pt>
                <c:pt idx="23">
                  <c:v>14.462255504</c:v>
                </c:pt>
              </c:numCache>
            </c:numRef>
          </c:val>
        </c:ser>
        <c:ser>
          <c:idx val="8"/>
          <c:order val="7"/>
          <c:tx>
            <c:strRef>
              <c:f>Restore_Hourly_Total!$L$1</c:f>
              <c:strCache>
                <c:ptCount val="1"/>
                <c:pt idx="0">
                  <c:v>Wind</c:v>
                </c:pt>
              </c:strCache>
            </c:strRef>
          </c:tx>
          <c:spPr>
            <a:solidFill>
              <a:schemeClr val="accent3"/>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Restore_Hourly_Total!$L$2:$L$25</c:f>
              <c:numCache>
                <c:formatCode>General</c:formatCode>
                <c:ptCount val="24"/>
                <c:pt idx="0">
                  <c:v>36.642178571000002</c:v>
                </c:pt>
                <c:pt idx="1">
                  <c:v>36.312523331000001</c:v>
                </c:pt>
                <c:pt idx="2">
                  <c:v>35.864566207999999</c:v>
                </c:pt>
                <c:pt idx="3">
                  <c:v>35.324848117000002</c:v>
                </c:pt>
                <c:pt idx="4">
                  <c:v>34.771056209000001</c:v>
                </c:pt>
                <c:pt idx="5">
                  <c:v>34.157412260000001</c:v>
                </c:pt>
                <c:pt idx="6">
                  <c:v>32.297955909000002</c:v>
                </c:pt>
                <c:pt idx="7">
                  <c:v>29.038770291999999</c:v>
                </c:pt>
                <c:pt idx="8">
                  <c:v>25.740738602</c:v>
                </c:pt>
                <c:pt idx="9">
                  <c:v>22.062791432000001</c:v>
                </c:pt>
                <c:pt idx="10">
                  <c:v>20.464516535000001</c:v>
                </c:pt>
                <c:pt idx="11">
                  <c:v>20.827661877000001</c:v>
                </c:pt>
                <c:pt idx="12">
                  <c:v>21.524256272999999</c:v>
                </c:pt>
                <c:pt idx="13">
                  <c:v>22.299173652</c:v>
                </c:pt>
                <c:pt idx="14">
                  <c:v>23.112713522</c:v>
                </c:pt>
                <c:pt idx="15">
                  <c:v>25.009241468999999</c:v>
                </c:pt>
                <c:pt idx="16">
                  <c:v>27.762976985000002</c:v>
                </c:pt>
                <c:pt idx="17">
                  <c:v>29.768035544</c:v>
                </c:pt>
                <c:pt idx="18">
                  <c:v>31.704248727</c:v>
                </c:pt>
                <c:pt idx="19">
                  <c:v>34.187784209999997</c:v>
                </c:pt>
                <c:pt idx="20">
                  <c:v>36.041580303000003</c:v>
                </c:pt>
                <c:pt idx="21">
                  <c:v>36.865011297000002</c:v>
                </c:pt>
                <c:pt idx="22">
                  <c:v>37.068677360999999</c:v>
                </c:pt>
                <c:pt idx="23">
                  <c:v>36.916515896</c:v>
                </c:pt>
              </c:numCache>
            </c:numRef>
          </c:val>
        </c:ser>
        <c:ser>
          <c:idx val="10"/>
          <c:order val="8"/>
          <c:tx>
            <c:strRef>
              <c:f>Restore_Hourly_Total!$M$1</c:f>
              <c:strCache>
                <c:ptCount val="1"/>
                <c:pt idx="0">
                  <c:v>Solar Hybrid</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Restore_Hourly_Total!$M$2:$M$25</c:f>
              <c:numCache>
                <c:formatCode>General</c:formatCode>
                <c:ptCount val="24"/>
                <c:pt idx="0">
                  <c:v>1.0979427E-2</c:v>
                </c:pt>
                <c:pt idx="1">
                  <c:v>8.8286249999999997E-3</c:v>
                </c:pt>
                <c:pt idx="2">
                  <c:v>6.4163470000000002E-3</c:v>
                </c:pt>
                <c:pt idx="3">
                  <c:v>3.8041680000000001E-3</c:v>
                </c:pt>
                <c:pt idx="4">
                  <c:v>1.0327335E-2</c:v>
                </c:pt>
                <c:pt idx="5">
                  <c:v>0.839566005</c:v>
                </c:pt>
                <c:pt idx="6">
                  <c:v>4.419673446</c:v>
                </c:pt>
                <c:pt idx="7">
                  <c:v>10.118608480000001</c:v>
                </c:pt>
                <c:pt idx="8">
                  <c:v>14.951861429999999</c:v>
                </c:pt>
                <c:pt idx="9">
                  <c:v>16.014796286999999</c:v>
                </c:pt>
                <c:pt idx="10">
                  <c:v>15.107816529999999</c:v>
                </c:pt>
                <c:pt idx="11">
                  <c:v>14.807275797999999</c:v>
                </c:pt>
                <c:pt idx="12">
                  <c:v>15.249932101000001</c:v>
                </c:pt>
                <c:pt idx="13">
                  <c:v>16.235025308000001</c:v>
                </c:pt>
                <c:pt idx="14">
                  <c:v>17.355773289999998</c:v>
                </c:pt>
                <c:pt idx="15">
                  <c:v>18.774690017000001</c:v>
                </c:pt>
                <c:pt idx="16">
                  <c:v>18.202752752999999</c:v>
                </c:pt>
                <c:pt idx="17">
                  <c:v>15.701888077</c:v>
                </c:pt>
                <c:pt idx="18">
                  <c:v>10.10474825</c:v>
                </c:pt>
                <c:pt idx="19">
                  <c:v>5.6586089739999998</c:v>
                </c:pt>
                <c:pt idx="20">
                  <c:v>2.5988068809999998</c:v>
                </c:pt>
                <c:pt idx="21">
                  <c:v>0.273038102</c:v>
                </c:pt>
                <c:pt idx="22">
                  <c:v>7.4011259999999995E-2</c:v>
                </c:pt>
                <c:pt idx="23">
                  <c:v>2.3084730000000001E-2</c:v>
                </c:pt>
              </c:numCache>
            </c:numRef>
          </c:val>
        </c:ser>
        <c:ser>
          <c:idx val="9"/>
          <c:order val="9"/>
          <c:tx>
            <c:strRef>
              <c:f>Restore_Hourly_Total!$N$1</c:f>
              <c:strCache>
                <c:ptCount val="1"/>
                <c:pt idx="0">
                  <c:v>Solar</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Restore_Hourly_Total!$N$2:$N$25</c:f>
              <c:numCache>
                <c:formatCode>General</c:formatCode>
                <c:ptCount val="24"/>
                <c:pt idx="4">
                  <c:v>1.0888383999999999E-2</c:v>
                </c:pt>
                <c:pt idx="5">
                  <c:v>0.84256585799999995</c:v>
                </c:pt>
                <c:pt idx="6">
                  <c:v>7.4739979119999997</c:v>
                </c:pt>
                <c:pt idx="7">
                  <c:v>32.905085554000003</c:v>
                </c:pt>
                <c:pt idx="8">
                  <c:v>70.467428601999998</c:v>
                </c:pt>
                <c:pt idx="9">
                  <c:v>101.22802600599999</c:v>
                </c:pt>
                <c:pt idx="10">
                  <c:v>121.00118717700001</c:v>
                </c:pt>
                <c:pt idx="11">
                  <c:v>129.67514492500001</c:v>
                </c:pt>
                <c:pt idx="12">
                  <c:v>130.62866152300001</c:v>
                </c:pt>
                <c:pt idx="13">
                  <c:v>126.12324948600001</c:v>
                </c:pt>
                <c:pt idx="14">
                  <c:v>113.366037886</c:v>
                </c:pt>
                <c:pt idx="15">
                  <c:v>87.093055805000006</c:v>
                </c:pt>
                <c:pt idx="16">
                  <c:v>51.196894741999998</c:v>
                </c:pt>
                <c:pt idx="17">
                  <c:v>17.220112422</c:v>
                </c:pt>
                <c:pt idx="18">
                  <c:v>2.6689852740000002</c:v>
                </c:pt>
                <c:pt idx="19">
                  <c:v>0.1369754</c:v>
                </c:pt>
                <c:pt idx="20">
                  <c:v>2.15367E-4</c:v>
                </c:pt>
              </c:numCache>
            </c:numRef>
          </c:val>
        </c:ser>
        <c:ser>
          <c:idx val="11"/>
          <c:order val="10"/>
          <c:tx>
            <c:strRef>
              <c:f>Restore_Hourly_Total!$O$1</c:f>
              <c:strCache>
                <c:ptCount val="1"/>
                <c:pt idx="0">
                  <c:v>Curtailment</c:v>
                </c:pt>
              </c:strCache>
            </c:strRef>
          </c:tx>
          <c:spPr>
            <a:solidFill>
              <a:srgbClr val="7D6D9B"/>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Restore_Hourly_Total!$O$2:$O$25</c:f>
              <c:numCache>
                <c:formatCode>General</c:formatCode>
                <c:ptCount val="24"/>
                <c:pt idx="0">
                  <c:v>2.7832580999999999E-2</c:v>
                </c:pt>
                <c:pt idx="2">
                  <c:v>1.8711000000000001E-3</c:v>
                </c:pt>
                <c:pt idx="3">
                  <c:v>5.8652690000000002E-3</c:v>
                </c:pt>
                <c:pt idx="4">
                  <c:v>1.0304288999999999E-2</c:v>
                </c:pt>
                <c:pt idx="5">
                  <c:v>4.0905179999999996E-3</c:v>
                </c:pt>
                <c:pt idx="6">
                  <c:v>6.2191205999999999E-2</c:v>
                </c:pt>
                <c:pt idx="7">
                  <c:v>0.90951553600000001</c:v>
                </c:pt>
                <c:pt idx="8">
                  <c:v>2.9097534079999998</c:v>
                </c:pt>
                <c:pt idx="9">
                  <c:v>6.7524217860000002</c:v>
                </c:pt>
                <c:pt idx="10">
                  <c:v>7.7076838729999997</c:v>
                </c:pt>
                <c:pt idx="11">
                  <c:v>6.3116004930000003</c:v>
                </c:pt>
                <c:pt idx="12">
                  <c:v>5.9911232720000003</c:v>
                </c:pt>
                <c:pt idx="13">
                  <c:v>5.9801651600000003</c:v>
                </c:pt>
                <c:pt idx="14">
                  <c:v>5.2862260760000002</c:v>
                </c:pt>
                <c:pt idx="15">
                  <c:v>2.65667403</c:v>
                </c:pt>
                <c:pt idx="16">
                  <c:v>0.58836282299999998</c:v>
                </c:pt>
                <c:pt idx="23">
                  <c:v>4.534929E-3</c:v>
                </c:pt>
              </c:numCache>
            </c:numRef>
          </c:val>
        </c:ser>
        <c:ser>
          <c:idx val="12"/>
          <c:order val="11"/>
          <c:tx>
            <c:strRef>
              <c:f>Restore_Hourly_Total!$P$1</c:f>
              <c:strCache>
                <c:ptCount val="1"/>
                <c:pt idx="0">
                  <c:v>Pumped Hydro discharge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Restore_Hourly_Total!$P$2:$P$25</c:f>
              <c:numCache>
                <c:formatCode>General</c:formatCode>
                <c:ptCount val="24"/>
                <c:pt idx="0">
                  <c:v>1.7069923950000001</c:v>
                </c:pt>
                <c:pt idx="1">
                  <c:v>1.4232166399999999</c:v>
                </c:pt>
                <c:pt idx="2">
                  <c:v>0.54335649900000005</c:v>
                </c:pt>
                <c:pt idx="3">
                  <c:v>0.56012045499999996</c:v>
                </c:pt>
                <c:pt idx="4">
                  <c:v>0.369711913</c:v>
                </c:pt>
                <c:pt idx="5">
                  <c:v>0.57770123200000001</c:v>
                </c:pt>
                <c:pt idx="6">
                  <c:v>0.80849384099999999</c:v>
                </c:pt>
                <c:pt idx="7">
                  <c:v>0.59683930799999996</c:v>
                </c:pt>
                <c:pt idx="8">
                  <c:v>0.15403578400000001</c:v>
                </c:pt>
                <c:pt idx="9">
                  <c:v>3.5781788000000002E-2</c:v>
                </c:pt>
                <c:pt idx="10">
                  <c:v>8.4934740000000009E-3</c:v>
                </c:pt>
                <c:pt idx="14">
                  <c:v>9.2473E-3</c:v>
                </c:pt>
                <c:pt idx="15">
                  <c:v>0.167827159</c:v>
                </c:pt>
                <c:pt idx="16">
                  <c:v>1.5306135789999999</c:v>
                </c:pt>
                <c:pt idx="17">
                  <c:v>4.2728661160000003</c:v>
                </c:pt>
                <c:pt idx="18">
                  <c:v>4.873492873</c:v>
                </c:pt>
                <c:pt idx="19">
                  <c:v>4.9143100569999998</c:v>
                </c:pt>
                <c:pt idx="20">
                  <c:v>4.6069031440000003</c:v>
                </c:pt>
                <c:pt idx="21">
                  <c:v>3.3280150630000001</c:v>
                </c:pt>
                <c:pt idx="22">
                  <c:v>2.171517981</c:v>
                </c:pt>
                <c:pt idx="23">
                  <c:v>1.3687094</c:v>
                </c:pt>
              </c:numCache>
            </c:numRef>
          </c:val>
        </c:ser>
        <c:ser>
          <c:idx val="13"/>
          <c:order val="12"/>
          <c:tx>
            <c:strRef>
              <c:f>Restore_Hourly_Total!$Q$1</c:f>
              <c:strCache>
                <c:ptCount val="1"/>
                <c:pt idx="0">
                  <c:v>Battery Storage discharge</c:v>
                </c:pt>
              </c:strCache>
            </c:strRef>
          </c:tx>
          <c:spPr>
            <a:solidFill>
              <a:schemeClr val="tx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Restore_Hourly_Total!$Q$2:$Q$25</c:f>
              <c:numCache>
                <c:formatCode>General</c:formatCode>
                <c:ptCount val="24"/>
                <c:pt idx="0">
                  <c:v>1.9816489930000001</c:v>
                </c:pt>
                <c:pt idx="1">
                  <c:v>1.8550321679999999</c:v>
                </c:pt>
                <c:pt idx="2">
                  <c:v>0.88309130899999999</c:v>
                </c:pt>
                <c:pt idx="3">
                  <c:v>0.25506023900000002</c:v>
                </c:pt>
                <c:pt idx="4">
                  <c:v>0.157352411</c:v>
                </c:pt>
                <c:pt idx="5">
                  <c:v>0.21682425899999999</c:v>
                </c:pt>
                <c:pt idx="6">
                  <c:v>0.73560275600000002</c:v>
                </c:pt>
                <c:pt idx="7">
                  <c:v>0.73464305799999996</c:v>
                </c:pt>
                <c:pt idx="8">
                  <c:v>0.108764629</c:v>
                </c:pt>
                <c:pt idx="9">
                  <c:v>2.2777652999999998E-2</c:v>
                </c:pt>
                <c:pt idx="10">
                  <c:v>1.0366419E-2</c:v>
                </c:pt>
                <c:pt idx="11">
                  <c:v>3.2271056999999999E-2</c:v>
                </c:pt>
                <c:pt idx="12">
                  <c:v>8.8541539999999995E-3</c:v>
                </c:pt>
                <c:pt idx="13">
                  <c:v>8.7662060000000003E-3</c:v>
                </c:pt>
                <c:pt idx="14">
                  <c:v>4.7889476E-2</c:v>
                </c:pt>
                <c:pt idx="15">
                  <c:v>0.12525315300000001</c:v>
                </c:pt>
                <c:pt idx="16">
                  <c:v>1.22657328</c:v>
                </c:pt>
                <c:pt idx="17">
                  <c:v>5.44028943</c:v>
                </c:pt>
                <c:pt idx="18">
                  <c:v>6.8773549899999997</c:v>
                </c:pt>
                <c:pt idx="19">
                  <c:v>6.0420034850000004</c:v>
                </c:pt>
                <c:pt idx="20">
                  <c:v>4.8976194700000004</c:v>
                </c:pt>
                <c:pt idx="21">
                  <c:v>2.6262101790000001</c:v>
                </c:pt>
                <c:pt idx="22">
                  <c:v>1.4515176430000001</c:v>
                </c:pt>
                <c:pt idx="23">
                  <c:v>1.2894879260000001</c:v>
                </c:pt>
              </c:numCache>
            </c:numRef>
          </c:val>
        </c:ser>
        <c:dLbls>
          <c:showLegendKey val="0"/>
          <c:showVal val="0"/>
          <c:showCatName val="0"/>
          <c:showSerName val="0"/>
          <c:showPercent val="0"/>
          <c:showBubbleSize val="0"/>
        </c:dLbls>
        <c:axId val="-1226574816"/>
        <c:axId val="-1226572096"/>
        <c:extLst/>
      </c:areaChart>
      <c:areaChart>
        <c:grouping val="stacked"/>
        <c:varyColors val="0"/>
        <c:ser>
          <c:idx val="1"/>
          <c:order val="0"/>
          <c:tx>
            <c:strRef>
              <c:f>Restore_Hourly_Total!$D$1</c:f>
              <c:strCache>
                <c:ptCount val="1"/>
                <c:pt idx="0">
                  <c:v>Pumped Hydro 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Restore_Hourly_Total!$D$2:$D$25</c:f>
              <c:numCache>
                <c:formatCode>General</c:formatCode>
                <c:ptCount val="24"/>
                <c:pt idx="0">
                  <c:v>-0.222138948</c:v>
                </c:pt>
                <c:pt idx="1">
                  <c:v>-0.14551307199999999</c:v>
                </c:pt>
                <c:pt idx="2">
                  <c:v>-0.28014580700000002</c:v>
                </c:pt>
                <c:pt idx="3">
                  <c:v>-0.423536725</c:v>
                </c:pt>
                <c:pt idx="4">
                  <c:v>-0.62387025399999996</c:v>
                </c:pt>
                <c:pt idx="5">
                  <c:v>-0.34711289000000001</c:v>
                </c:pt>
                <c:pt idx="6">
                  <c:v>-0.60411627800000001</c:v>
                </c:pt>
                <c:pt idx="7">
                  <c:v>-1.9280544470000001</c:v>
                </c:pt>
                <c:pt idx="8">
                  <c:v>-2.9240431920000001</c:v>
                </c:pt>
                <c:pt idx="9">
                  <c:v>-4.4876647429999998</c:v>
                </c:pt>
                <c:pt idx="10">
                  <c:v>-5.1457320209999997</c:v>
                </c:pt>
                <c:pt idx="11">
                  <c:v>-5.2589571089999998</c:v>
                </c:pt>
                <c:pt idx="12">
                  <c:v>-5.2423453320000002</c:v>
                </c:pt>
                <c:pt idx="13">
                  <c:v>-4.8373096459999996</c:v>
                </c:pt>
                <c:pt idx="14">
                  <c:v>-4.2987520239999997</c:v>
                </c:pt>
                <c:pt idx="15">
                  <c:v>-2.7542068949999998</c:v>
                </c:pt>
                <c:pt idx="16">
                  <c:v>-1.0015018609999999</c:v>
                </c:pt>
                <c:pt idx="17">
                  <c:v>-0.118889992</c:v>
                </c:pt>
                <c:pt idx="18">
                  <c:v>-1.8488259999999999E-2</c:v>
                </c:pt>
                <c:pt idx="20">
                  <c:v>-9.9686370000000007E-3</c:v>
                </c:pt>
                <c:pt idx="21">
                  <c:v>-3.5719213999999999E-2</c:v>
                </c:pt>
                <c:pt idx="22">
                  <c:v>-8.1187441999999999E-2</c:v>
                </c:pt>
                <c:pt idx="23">
                  <c:v>-0.208631755</c:v>
                </c:pt>
              </c:numCache>
            </c:numRef>
          </c:val>
        </c:ser>
        <c:ser>
          <c:idx val="0"/>
          <c:order val="1"/>
          <c:tx>
            <c:strRef>
              <c:f>Restore_Hourly_Total!$E$1</c:f>
              <c:strCache>
                <c:ptCount val="1"/>
                <c:pt idx="0">
                  <c:v>Battery Storage charge</c:v>
                </c:pt>
              </c:strCache>
            </c:strRef>
          </c:tx>
          <c:spPr>
            <a:solidFill>
              <a:schemeClr val="tx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Restore_Hourly_Total!$E$2:$E$25</c:f>
              <c:numCache>
                <c:formatCode>General</c:formatCode>
                <c:ptCount val="24"/>
                <c:pt idx="0">
                  <c:v>-0.13988921500000001</c:v>
                </c:pt>
                <c:pt idx="1">
                  <c:v>-3.7312838000000001E-2</c:v>
                </c:pt>
                <c:pt idx="2">
                  <c:v>-9.2930670000000007E-2</c:v>
                </c:pt>
                <c:pt idx="3">
                  <c:v>-0.16327188000000001</c:v>
                </c:pt>
                <c:pt idx="4">
                  <c:v>-0.416807225</c:v>
                </c:pt>
                <c:pt idx="5">
                  <c:v>-0.25422186800000002</c:v>
                </c:pt>
                <c:pt idx="6">
                  <c:v>-5.0990616000000002E-2</c:v>
                </c:pt>
                <c:pt idx="7">
                  <c:v>-0.22830736600000001</c:v>
                </c:pt>
                <c:pt idx="8">
                  <c:v>-0.83469437300000004</c:v>
                </c:pt>
                <c:pt idx="9">
                  <c:v>-3.0369056149999998</c:v>
                </c:pt>
                <c:pt idx="10">
                  <c:v>-6.206168913</c:v>
                </c:pt>
                <c:pt idx="11">
                  <c:v>-7.8434429689999998</c:v>
                </c:pt>
                <c:pt idx="12">
                  <c:v>-7.9062470280000001</c:v>
                </c:pt>
                <c:pt idx="13">
                  <c:v>-7.7125371569999999</c:v>
                </c:pt>
                <c:pt idx="14">
                  <c:v>-5.7904520059999998</c:v>
                </c:pt>
                <c:pt idx="15">
                  <c:v>-2.1710000119999999</c:v>
                </c:pt>
                <c:pt idx="16">
                  <c:v>-0.32213027999999999</c:v>
                </c:pt>
                <c:pt idx="17">
                  <c:v>-6.4196958999999998E-2</c:v>
                </c:pt>
                <c:pt idx="18">
                  <c:v>-8.5694889999999996E-3</c:v>
                </c:pt>
                <c:pt idx="19">
                  <c:v>-3.4035587999999999E-2</c:v>
                </c:pt>
                <c:pt idx="20">
                  <c:v>-3.4529876000000001E-2</c:v>
                </c:pt>
                <c:pt idx="21">
                  <c:v>-1.8122494999999999E-2</c:v>
                </c:pt>
                <c:pt idx="22">
                  <c:v>-6.4338477000000005E-2</c:v>
                </c:pt>
                <c:pt idx="23">
                  <c:v>-0.139784041</c:v>
                </c:pt>
              </c:numCache>
            </c:numRef>
          </c:val>
        </c:ser>
        <c:dLbls>
          <c:showLegendKey val="0"/>
          <c:showVal val="0"/>
          <c:showCatName val="0"/>
          <c:showSerName val="0"/>
          <c:showPercent val="0"/>
          <c:showBubbleSize val="0"/>
        </c:dLbls>
        <c:axId val="-1226572640"/>
        <c:axId val="-1226573728"/>
      </c:areaChart>
      <c:lineChart>
        <c:grouping val="standard"/>
        <c:varyColors val="0"/>
        <c:ser>
          <c:idx val="14"/>
          <c:order val="13"/>
          <c:tx>
            <c:strRef>
              <c:f>Restore_Hourly_Total!$R$1</c:f>
              <c:strCache>
                <c:ptCount val="1"/>
                <c:pt idx="0">
                  <c:v>Load</c:v>
                </c:pt>
              </c:strCache>
            </c:strRef>
          </c:tx>
          <c:spPr>
            <a:ln w="28575" cap="rnd">
              <a:solidFill>
                <a:srgbClr val="C2BBD0"/>
              </a:solidFill>
              <a:prstDash val="sysDash"/>
              <a:round/>
            </a:ln>
            <a:effectLst/>
          </c:spPr>
          <c:marker>
            <c:symbol val="none"/>
          </c:marker>
          <c:dPt>
            <c:idx val="18"/>
            <c:marker>
              <c:symbol val="none"/>
            </c:marker>
            <c:bubble3D val="0"/>
          </c:dPt>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Restore_Hourly_Total!$R$2:$R$25</c:f>
              <c:numCache>
                <c:formatCode>General</c:formatCode>
                <c:ptCount val="24"/>
                <c:pt idx="0">
                  <c:v>191.46750732199999</c:v>
                </c:pt>
                <c:pt idx="1">
                  <c:v>190.56444932400001</c:v>
                </c:pt>
                <c:pt idx="2">
                  <c:v>181.92457148899999</c:v>
                </c:pt>
                <c:pt idx="3">
                  <c:v>176.545363923</c:v>
                </c:pt>
                <c:pt idx="4">
                  <c:v>171.39864146900001</c:v>
                </c:pt>
                <c:pt idx="5">
                  <c:v>176.79218680599999</c:v>
                </c:pt>
                <c:pt idx="6">
                  <c:v>187.44260481000001</c:v>
                </c:pt>
                <c:pt idx="7">
                  <c:v>201.06805672900001</c:v>
                </c:pt>
                <c:pt idx="8">
                  <c:v>217.276655839</c:v>
                </c:pt>
                <c:pt idx="9">
                  <c:v>223.95006724699999</c:v>
                </c:pt>
                <c:pt idx="10">
                  <c:v>229.29544292</c:v>
                </c:pt>
                <c:pt idx="11">
                  <c:v>234.432993004</c:v>
                </c:pt>
                <c:pt idx="12">
                  <c:v>238.138472294</c:v>
                </c:pt>
                <c:pt idx="13">
                  <c:v>240.486785844</c:v>
                </c:pt>
                <c:pt idx="14">
                  <c:v>241.77971616100001</c:v>
                </c:pt>
                <c:pt idx="15">
                  <c:v>243.03389062599999</c:v>
                </c:pt>
                <c:pt idx="16">
                  <c:v>243.71783326100001</c:v>
                </c:pt>
                <c:pt idx="17">
                  <c:v>249.92585079200001</c:v>
                </c:pt>
                <c:pt idx="18">
                  <c:v>245.592997908</c:v>
                </c:pt>
                <c:pt idx="19">
                  <c:v>238.153267723</c:v>
                </c:pt>
                <c:pt idx="20">
                  <c:v>231.17484664700001</c:v>
                </c:pt>
                <c:pt idx="21">
                  <c:v>218.39628629200001</c:v>
                </c:pt>
                <c:pt idx="22">
                  <c:v>209.708037899</c:v>
                </c:pt>
                <c:pt idx="23">
                  <c:v>202.69898267799999</c:v>
                </c:pt>
              </c:numCache>
            </c:numRef>
          </c:val>
          <c:smooth val="0"/>
        </c:ser>
        <c:dLbls>
          <c:showLegendKey val="0"/>
          <c:showVal val="0"/>
          <c:showCatName val="0"/>
          <c:showSerName val="0"/>
          <c:showPercent val="0"/>
          <c:showBubbleSize val="0"/>
        </c:dLbls>
        <c:marker val="1"/>
        <c:smooth val="0"/>
        <c:axId val="-1226574816"/>
        <c:axId val="-1226572096"/>
      </c:lineChart>
      <c:catAx>
        <c:axId val="-12265748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26572096"/>
        <c:crosses val="autoZero"/>
        <c:auto val="1"/>
        <c:lblAlgn val="ctr"/>
        <c:lblOffset val="100"/>
        <c:tickLblSkip val="4"/>
        <c:tickMarkSkip val="1"/>
        <c:noMultiLvlLbl val="0"/>
      </c:catAx>
      <c:valAx>
        <c:axId val="-1226572096"/>
        <c:scaling>
          <c:orientation val="minMax"/>
          <c:max val="300"/>
          <c:min val="-5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226574816"/>
        <c:crosses val="autoZero"/>
        <c:crossBetween val="between"/>
      </c:valAx>
      <c:valAx>
        <c:axId val="-1226573728"/>
        <c:scaling>
          <c:orientation val="minMax"/>
          <c:max val="300"/>
        </c:scaling>
        <c:delete val="1"/>
        <c:axPos val="r"/>
        <c:numFmt formatCode="General" sourceLinked="1"/>
        <c:majorTickMark val="out"/>
        <c:minorTickMark val="none"/>
        <c:tickLblPos val="nextTo"/>
        <c:crossAx val="-1226572640"/>
        <c:crosses val="max"/>
        <c:crossBetween val="between"/>
      </c:valAx>
      <c:catAx>
        <c:axId val="-1226572640"/>
        <c:scaling>
          <c:orientation val="minMax"/>
        </c:scaling>
        <c:delete val="1"/>
        <c:axPos val="b"/>
        <c:numFmt formatCode="General" sourceLinked="1"/>
        <c:majorTickMark val="out"/>
        <c:minorTickMark val="none"/>
        <c:tickLblPos val="nextTo"/>
        <c:crossAx val="-1226573728"/>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12176799671153E-2"/>
          <c:y val="2.345582197511319E-2"/>
          <c:w val="0.91015295200159152"/>
          <c:h val="0.87261900320513652"/>
        </c:manualLayout>
      </c:layout>
      <c:areaChart>
        <c:grouping val="stacked"/>
        <c:varyColors val="0"/>
        <c:ser>
          <c:idx val="2"/>
          <c:order val="2"/>
          <c:tx>
            <c:strRef>
              <c:f>Restore_Hourly_Total!$F$1</c:f>
              <c:strCache>
                <c:ptCount val="1"/>
                <c:pt idx="0">
                  <c:v>Coal</c:v>
                </c:pt>
              </c:strCache>
            </c:strRef>
          </c:tx>
          <c:spPr>
            <a:solidFill>
              <a:schemeClr val="bg2">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Restore_Hourly_Total!$F$2:$F$25</c:f>
              <c:numCache>
                <c:formatCode>General</c:formatCode>
                <c:ptCount val="24"/>
                <c:pt idx="0">
                  <c:v>18.732180450000001</c:v>
                </c:pt>
                <c:pt idx="1">
                  <c:v>18.809504085</c:v>
                </c:pt>
                <c:pt idx="2">
                  <c:v>18.526091226999998</c:v>
                </c:pt>
                <c:pt idx="3">
                  <c:v>18.352744621999999</c:v>
                </c:pt>
                <c:pt idx="4">
                  <c:v>18.194461989000001</c:v>
                </c:pt>
                <c:pt idx="5">
                  <c:v>18.403398509999999</c:v>
                </c:pt>
                <c:pt idx="6">
                  <c:v>17.949422441999999</c:v>
                </c:pt>
                <c:pt idx="7">
                  <c:v>16.674293781999999</c:v>
                </c:pt>
                <c:pt idx="8">
                  <c:v>14.983954575</c:v>
                </c:pt>
                <c:pt idx="9">
                  <c:v>13.468494829000001</c:v>
                </c:pt>
                <c:pt idx="10">
                  <c:v>12.619992929</c:v>
                </c:pt>
                <c:pt idx="11">
                  <c:v>12.181530617</c:v>
                </c:pt>
                <c:pt idx="12">
                  <c:v>12.024755832</c:v>
                </c:pt>
                <c:pt idx="13">
                  <c:v>12.284242763</c:v>
                </c:pt>
                <c:pt idx="14">
                  <c:v>13.280853522999999</c:v>
                </c:pt>
                <c:pt idx="15">
                  <c:v>15.033406938000001</c:v>
                </c:pt>
                <c:pt idx="16">
                  <c:v>17.107243104999998</c:v>
                </c:pt>
                <c:pt idx="17">
                  <c:v>19.419652185</c:v>
                </c:pt>
                <c:pt idx="18">
                  <c:v>20.607692685</c:v>
                </c:pt>
                <c:pt idx="19">
                  <c:v>20.954914345999999</c:v>
                </c:pt>
                <c:pt idx="20">
                  <c:v>20.923703622000001</c:v>
                </c:pt>
                <c:pt idx="21">
                  <c:v>20.448861961999999</c:v>
                </c:pt>
                <c:pt idx="22">
                  <c:v>20.047921718000001</c:v>
                </c:pt>
                <c:pt idx="23">
                  <c:v>19.756135228000002</c:v>
                </c:pt>
              </c:numCache>
            </c:numRef>
          </c:val>
        </c:ser>
        <c:ser>
          <c:idx val="3"/>
          <c:order val="3"/>
          <c:tx>
            <c:strRef>
              <c:f>Restore_Hourly_Total!$G$1</c:f>
              <c:strCache>
                <c:ptCount val="1"/>
                <c:pt idx="0">
                  <c:v>Nuclear</c:v>
                </c:pt>
              </c:strCache>
            </c:strRef>
          </c:tx>
          <c:spPr>
            <a:solidFill>
              <a:schemeClr val="accent5"/>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Restore_Hourly_Total!$G$2:$G$25</c:f>
              <c:numCache>
                <c:formatCode>General</c:formatCode>
                <c:ptCount val="24"/>
                <c:pt idx="0">
                  <c:v>14.666908422000001</c:v>
                </c:pt>
                <c:pt idx="1">
                  <c:v>14.661156686</c:v>
                </c:pt>
                <c:pt idx="2">
                  <c:v>14.637600967999999</c:v>
                </c:pt>
                <c:pt idx="3">
                  <c:v>14.623559276</c:v>
                </c:pt>
                <c:pt idx="4">
                  <c:v>14.608018830000001</c:v>
                </c:pt>
                <c:pt idx="5">
                  <c:v>14.621721665999999</c:v>
                </c:pt>
                <c:pt idx="6">
                  <c:v>14.606577729</c:v>
                </c:pt>
                <c:pt idx="7">
                  <c:v>14.302746415</c:v>
                </c:pt>
                <c:pt idx="8">
                  <c:v>13.277017128000001</c:v>
                </c:pt>
                <c:pt idx="9">
                  <c:v>12.020803583999999</c:v>
                </c:pt>
                <c:pt idx="10">
                  <c:v>10.761405046</c:v>
                </c:pt>
                <c:pt idx="11">
                  <c:v>9.8953052340000003</c:v>
                </c:pt>
                <c:pt idx="12">
                  <c:v>9.9436194919999998</c:v>
                </c:pt>
                <c:pt idx="13">
                  <c:v>10.646017326999999</c:v>
                </c:pt>
                <c:pt idx="14">
                  <c:v>11.802108274</c:v>
                </c:pt>
                <c:pt idx="15">
                  <c:v>13.026106775000001</c:v>
                </c:pt>
                <c:pt idx="16">
                  <c:v>14.058475523</c:v>
                </c:pt>
                <c:pt idx="17">
                  <c:v>14.706179779999999</c:v>
                </c:pt>
                <c:pt idx="18">
                  <c:v>14.823411225999999</c:v>
                </c:pt>
                <c:pt idx="19">
                  <c:v>14.819491384999999</c:v>
                </c:pt>
                <c:pt idx="20">
                  <c:v>14.802289141999999</c:v>
                </c:pt>
                <c:pt idx="21">
                  <c:v>14.757647085</c:v>
                </c:pt>
                <c:pt idx="22">
                  <c:v>14.725417282</c:v>
                </c:pt>
                <c:pt idx="23">
                  <c:v>14.704666585</c:v>
                </c:pt>
              </c:numCache>
            </c:numRef>
          </c:val>
        </c:ser>
        <c:ser>
          <c:idx val="4"/>
          <c:order val="4"/>
          <c:tx>
            <c:strRef>
              <c:f>Restore_Hourly_Total!$H$1</c:f>
              <c:strCache>
                <c:ptCount val="1"/>
                <c:pt idx="0">
                  <c:v>Oil and Gas Peakers</c:v>
                </c:pt>
              </c:strCache>
            </c:strRef>
          </c:tx>
          <c:spPr>
            <a:solidFill>
              <a:schemeClr val="accent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Restore_Hourly_Total!$H$2:$H$25</c:f>
              <c:numCache>
                <c:formatCode>General</c:formatCode>
                <c:ptCount val="24"/>
                <c:pt idx="0">
                  <c:v>0.45038716000000001</c:v>
                </c:pt>
                <c:pt idx="1">
                  <c:v>0.405677069</c:v>
                </c:pt>
                <c:pt idx="2">
                  <c:v>0.34649517099999999</c:v>
                </c:pt>
                <c:pt idx="3">
                  <c:v>0.25970113299999997</c:v>
                </c:pt>
                <c:pt idx="4">
                  <c:v>0.217914893</c:v>
                </c:pt>
                <c:pt idx="5">
                  <c:v>0.259066248</c:v>
                </c:pt>
                <c:pt idx="6">
                  <c:v>0.25777751300000001</c:v>
                </c:pt>
                <c:pt idx="7">
                  <c:v>0.171987169</c:v>
                </c:pt>
                <c:pt idx="8">
                  <c:v>0.15469909900000001</c:v>
                </c:pt>
                <c:pt idx="9">
                  <c:v>4.3916358000000003E-2</c:v>
                </c:pt>
                <c:pt idx="10">
                  <c:v>2.9458519999999998E-2</c:v>
                </c:pt>
                <c:pt idx="11">
                  <c:v>1.9336111E-2</c:v>
                </c:pt>
                <c:pt idx="12">
                  <c:v>1.6735769000000001E-2</c:v>
                </c:pt>
                <c:pt idx="13">
                  <c:v>1.5878657000000001E-2</c:v>
                </c:pt>
                <c:pt idx="14">
                  <c:v>1.9822411000000002E-2</c:v>
                </c:pt>
                <c:pt idx="15">
                  <c:v>0.211993974</c:v>
                </c:pt>
                <c:pt idx="16">
                  <c:v>0.60131463699999999</c:v>
                </c:pt>
                <c:pt idx="17">
                  <c:v>1.689954003</c:v>
                </c:pt>
                <c:pt idx="18">
                  <c:v>2.1656502789999998</c:v>
                </c:pt>
                <c:pt idx="19">
                  <c:v>2.0349023019999999</c:v>
                </c:pt>
                <c:pt idx="20">
                  <c:v>1.9208392999999999</c:v>
                </c:pt>
                <c:pt idx="21">
                  <c:v>1.71857803</c:v>
                </c:pt>
                <c:pt idx="22">
                  <c:v>1.3036299710000001</c:v>
                </c:pt>
                <c:pt idx="23">
                  <c:v>0.95169237500000003</c:v>
                </c:pt>
              </c:numCache>
            </c:numRef>
          </c:val>
        </c:ser>
        <c:ser>
          <c:idx val="5"/>
          <c:order val="5"/>
          <c:tx>
            <c:strRef>
              <c:f>Restore_Hourly_Total!$I$1</c:f>
              <c:strCache>
                <c:ptCount val="1"/>
                <c:pt idx="0">
                  <c:v>Gas Combined-Cycle</c:v>
                </c:pt>
              </c:strCache>
            </c:strRef>
          </c:tx>
          <c:spPr>
            <a:solidFill>
              <a:schemeClr val="accent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Restore_Hourly_Total!$I$2:$I$25</c:f>
              <c:numCache>
                <c:formatCode>General</c:formatCode>
                <c:ptCount val="24"/>
                <c:pt idx="0">
                  <c:v>68.040777943999998</c:v>
                </c:pt>
                <c:pt idx="1">
                  <c:v>67.705997703999998</c:v>
                </c:pt>
                <c:pt idx="2">
                  <c:v>65.458308481000003</c:v>
                </c:pt>
                <c:pt idx="3">
                  <c:v>63.657185976999997</c:v>
                </c:pt>
                <c:pt idx="4">
                  <c:v>61.763535087000001</c:v>
                </c:pt>
                <c:pt idx="5">
                  <c:v>62.339170508000002</c:v>
                </c:pt>
                <c:pt idx="6">
                  <c:v>60.120496973999998</c:v>
                </c:pt>
                <c:pt idx="7">
                  <c:v>46.507950149999999</c:v>
                </c:pt>
                <c:pt idx="8">
                  <c:v>29.336371992</c:v>
                </c:pt>
                <c:pt idx="9">
                  <c:v>22.657560616000001</c:v>
                </c:pt>
                <c:pt idx="10">
                  <c:v>21.198840132000001</c:v>
                </c:pt>
                <c:pt idx="11">
                  <c:v>21.053219149</c:v>
                </c:pt>
                <c:pt idx="12">
                  <c:v>21.399850645000001</c:v>
                </c:pt>
                <c:pt idx="13">
                  <c:v>22.122735686999999</c:v>
                </c:pt>
                <c:pt idx="14">
                  <c:v>24.636656223999999</c:v>
                </c:pt>
                <c:pt idx="15">
                  <c:v>33.721029498</c:v>
                </c:pt>
                <c:pt idx="16">
                  <c:v>54.839241635</c:v>
                </c:pt>
                <c:pt idx="17">
                  <c:v>76.316308555999996</c:v>
                </c:pt>
                <c:pt idx="18">
                  <c:v>84.040661146999994</c:v>
                </c:pt>
                <c:pt idx="19">
                  <c:v>83.949866630000002</c:v>
                </c:pt>
                <c:pt idx="20">
                  <c:v>83.035429683999993</c:v>
                </c:pt>
                <c:pt idx="21">
                  <c:v>81.081517199999993</c:v>
                </c:pt>
                <c:pt idx="22">
                  <c:v>78.675802189999999</c:v>
                </c:pt>
                <c:pt idx="23">
                  <c:v>76.413650657000005</c:v>
                </c:pt>
              </c:numCache>
            </c:numRef>
          </c:val>
        </c:ser>
        <c:ser>
          <c:idx val="6"/>
          <c:order val="6"/>
          <c:tx>
            <c:strRef>
              <c:f>Restore_Hourly_Total!$J$1</c:f>
              <c:strCache>
                <c:ptCount val="1"/>
                <c:pt idx="0">
                  <c:v>Hydro</c:v>
                </c:pt>
              </c:strCache>
            </c:strRef>
          </c:tx>
          <c:spPr>
            <a:solidFill>
              <a:schemeClr val="tx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Restore_Hourly_Total!$J$2:$J$25</c:f>
              <c:numCache>
                <c:formatCode>General</c:formatCode>
                <c:ptCount val="24"/>
                <c:pt idx="0">
                  <c:v>16.120505731000002</c:v>
                </c:pt>
                <c:pt idx="1">
                  <c:v>16.998777115999999</c:v>
                </c:pt>
                <c:pt idx="2">
                  <c:v>16.273613016999999</c:v>
                </c:pt>
                <c:pt idx="3">
                  <c:v>15.703684911</c:v>
                </c:pt>
                <c:pt idx="4">
                  <c:v>14.948805821000001</c:v>
                </c:pt>
                <c:pt idx="5">
                  <c:v>16.220260261</c:v>
                </c:pt>
                <c:pt idx="6">
                  <c:v>15.689549098000001</c:v>
                </c:pt>
                <c:pt idx="7">
                  <c:v>10.968867174</c:v>
                </c:pt>
                <c:pt idx="8">
                  <c:v>7.4893120499999997</c:v>
                </c:pt>
                <c:pt idx="9">
                  <c:v>5.6322194090000002</c:v>
                </c:pt>
                <c:pt idx="10">
                  <c:v>4.9918524560000002</c:v>
                </c:pt>
                <c:pt idx="11">
                  <c:v>4.8886197229999997</c:v>
                </c:pt>
                <c:pt idx="12">
                  <c:v>5.1121494800000002</c:v>
                </c:pt>
                <c:pt idx="13">
                  <c:v>5.379739915</c:v>
                </c:pt>
                <c:pt idx="14">
                  <c:v>5.8136362180000001</c:v>
                </c:pt>
                <c:pt idx="15">
                  <c:v>6.9615321909999999</c:v>
                </c:pt>
                <c:pt idx="16">
                  <c:v>10.483922680999999</c:v>
                </c:pt>
                <c:pt idx="17">
                  <c:v>13.993300836</c:v>
                </c:pt>
                <c:pt idx="18">
                  <c:v>15.584422424</c:v>
                </c:pt>
                <c:pt idx="19">
                  <c:v>15.560968167</c:v>
                </c:pt>
                <c:pt idx="20">
                  <c:v>16.089269209000001</c:v>
                </c:pt>
                <c:pt idx="21">
                  <c:v>16.446943676</c:v>
                </c:pt>
                <c:pt idx="22">
                  <c:v>16.545252005999998</c:v>
                </c:pt>
                <c:pt idx="23">
                  <c:v>16.240807444000001</c:v>
                </c:pt>
              </c:numCache>
            </c:numRef>
          </c:val>
        </c:ser>
        <c:ser>
          <c:idx val="8"/>
          <c:order val="7"/>
          <c:tx>
            <c:strRef>
              <c:f>Restore_Hourly_Total!$L$1</c:f>
              <c:strCache>
                <c:ptCount val="1"/>
                <c:pt idx="0">
                  <c:v>Wind</c:v>
                </c:pt>
              </c:strCache>
            </c:strRef>
          </c:tx>
          <c:spPr>
            <a:solidFill>
              <a:schemeClr val="accent3"/>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Restore_Hourly_Total!$L$2:$L$25</c:f>
              <c:numCache>
                <c:formatCode>General</c:formatCode>
                <c:ptCount val="24"/>
                <c:pt idx="0">
                  <c:v>58.560610629000003</c:v>
                </c:pt>
                <c:pt idx="1">
                  <c:v>57.859701917000002</c:v>
                </c:pt>
                <c:pt idx="2">
                  <c:v>57.061536357000001</c:v>
                </c:pt>
                <c:pt idx="3">
                  <c:v>56.151031709000002</c:v>
                </c:pt>
                <c:pt idx="4">
                  <c:v>55.210151203000002</c:v>
                </c:pt>
                <c:pt idx="5">
                  <c:v>54.183882271000002</c:v>
                </c:pt>
                <c:pt idx="6">
                  <c:v>50.924785913999997</c:v>
                </c:pt>
                <c:pt idx="7">
                  <c:v>45.256866647999999</c:v>
                </c:pt>
                <c:pt idx="8">
                  <c:v>39.636363758999998</c:v>
                </c:pt>
                <c:pt idx="9">
                  <c:v>33.772983396000001</c:v>
                </c:pt>
                <c:pt idx="10">
                  <c:v>31.717511844000001</c:v>
                </c:pt>
                <c:pt idx="11">
                  <c:v>32.712743177</c:v>
                </c:pt>
                <c:pt idx="12">
                  <c:v>34.509340405000003</c:v>
                </c:pt>
                <c:pt idx="13">
                  <c:v>36.000606587</c:v>
                </c:pt>
                <c:pt idx="14">
                  <c:v>37.760736463999997</c:v>
                </c:pt>
                <c:pt idx="15">
                  <c:v>40.479481732000004</c:v>
                </c:pt>
                <c:pt idx="16">
                  <c:v>43.421131009</c:v>
                </c:pt>
                <c:pt idx="17">
                  <c:v>46.564384699999998</c:v>
                </c:pt>
                <c:pt idx="18">
                  <c:v>50.069803835000002</c:v>
                </c:pt>
                <c:pt idx="19">
                  <c:v>54.389319010000001</c:v>
                </c:pt>
                <c:pt idx="20">
                  <c:v>57.601391096999997</c:v>
                </c:pt>
                <c:pt idx="21">
                  <c:v>59.002148159999997</c:v>
                </c:pt>
                <c:pt idx="22">
                  <c:v>59.371093721999998</c:v>
                </c:pt>
                <c:pt idx="23">
                  <c:v>59.072473455000001</c:v>
                </c:pt>
              </c:numCache>
            </c:numRef>
          </c:val>
        </c:ser>
        <c:ser>
          <c:idx val="10"/>
          <c:order val="8"/>
          <c:tx>
            <c:strRef>
              <c:f>Restore_Hourly_Total!$M$1</c:f>
              <c:strCache>
                <c:ptCount val="1"/>
                <c:pt idx="0">
                  <c:v>Solar Hybrid</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Restore_Hourly_Total!$M$2:$M$25</c:f>
              <c:numCache>
                <c:formatCode>General</c:formatCode>
                <c:ptCount val="24"/>
                <c:pt idx="0">
                  <c:v>2.0343940000000001E-2</c:v>
                </c:pt>
                <c:pt idx="1">
                  <c:v>1.5501443E-2</c:v>
                </c:pt>
                <c:pt idx="2">
                  <c:v>1.059965E-2</c:v>
                </c:pt>
                <c:pt idx="3">
                  <c:v>6.8150570000000002E-3</c:v>
                </c:pt>
                <c:pt idx="4">
                  <c:v>1.8282346000000001E-2</c:v>
                </c:pt>
                <c:pt idx="5">
                  <c:v>1.5035573520000001</c:v>
                </c:pt>
                <c:pt idx="6">
                  <c:v>8.0101182990000002</c:v>
                </c:pt>
                <c:pt idx="7">
                  <c:v>18.120482237000001</c:v>
                </c:pt>
                <c:pt idx="8">
                  <c:v>26.171440327999999</c:v>
                </c:pt>
                <c:pt idx="9">
                  <c:v>28.219010700999998</c:v>
                </c:pt>
                <c:pt idx="10">
                  <c:v>26.923618775000001</c:v>
                </c:pt>
                <c:pt idx="11">
                  <c:v>27.08194872</c:v>
                </c:pt>
                <c:pt idx="12">
                  <c:v>27.911611171000001</c:v>
                </c:pt>
                <c:pt idx="13">
                  <c:v>29.651331128999999</c:v>
                </c:pt>
                <c:pt idx="14">
                  <c:v>31.634177866999998</c:v>
                </c:pt>
                <c:pt idx="15">
                  <c:v>33.008082092999999</c:v>
                </c:pt>
                <c:pt idx="16">
                  <c:v>31.216367038000001</c:v>
                </c:pt>
                <c:pt idx="17">
                  <c:v>26.649536829999999</c:v>
                </c:pt>
                <c:pt idx="18">
                  <c:v>17.013133371999999</c:v>
                </c:pt>
                <c:pt idx="19">
                  <c:v>9.4230549119999996</c:v>
                </c:pt>
                <c:pt idx="20">
                  <c:v>4.279555942</c:v>
                </c:pt>
                <c:pt idx="21">
                  <c:v>0.481773224</c:v>
                </c:pt>
                <c:pt idx="22">
                  <c:v>0.13663800000000001</c:v>
                </c:pt>
                <c:pt idx="23">
                  <c:v>4.9991670000000002E-2</c:v>
                </c:pt>
              </c:numCache>
            </c:numRef>
          </c:val>
        </c:ser>
        <c:ser>
          <c:idx val="9"/>
          <c:order val="9"/>
          <c:tx>
            <c:strRef>
              <c:f>Restore_Hourly_Total!$N$1</c:f>
              <c:strCache>
                <c:ptCount val="1"/>
                <c:pt idx="0">
                  <c:v>Solar</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Restore_Hourly_Total!$N$2:$N$25</c:f>
              <c:numCache>
                <c:formatCode>General</c:formatCode>
                <c:ptCount val="24"/>
                <c:pt idx="4">
                  <c:v>1.2810093E-2</c:v>
                </c:pt>
                <c:pt idx="5">
                  <c:v>1.1259195989999999</c:v>
                </c:pt>
                <c:pt idx="6">
                  <c:v>9.9276917969999996</c:v>
                </c:pt>
                <c:pt idx="7">
                  <c:v>43.077565827000001</c:v>
                </c:pt>
                <c:pt idx="8">
                  <c:v>90.509622987</c:v>
                </c:pt>
                <c:pt idx="9">
                  <c:v>127.366848907</c:v>
                </c:pt>
                <c:pt idx="10">
                  <c:v>154.50082179099999</c:v>
                </c:pt>
                <c:pt idx="11">
                  <c:v>167.91494845599999</c:v>
                </c:pt>
                <c:pt idx="12">
                  <c:v>169.30849255800001</c:v>
                </c:pt>
                <c:pt idx="13">
                  <c:v>163.7165473</c:v>
                </c:pt>
                <c:pt idx="14">
                  <c:v>147.01022511100001</c:v>
                </c:pt>
                <c:pt idx="15">
                  <c:v>112.169068549</c:v>
                </c:pt>
                <c:pt idx="16">
                  <c:v>65.381177808999993</c:v>
                </c:pt>
                <c:pt idx="17">
                  <c:v>21.596615907</c:v>
                </c:pt>
                <c:pt idx="18">
                  <c:v>3.338988729</c:v>
                </c:pt>
                <c:pt idx="19">
                  <c:v>0.16296998600000001</c:v>
                </c:pt>
                <c:pt idx="20">
                  <c:v>2.6289899999999998E-4</c:v>
                </c:pt>
              </c:numCache>
            </c:numRef>
          </c:val>
        </c:ser>
        <c:ser>
          <c:idx val="11"/>
          <c:order val="10"/>
          <c:tx>
            <c:strRef>
              <c:f>Restore_Hourly_Total!$O$1</c:f>
              <c:strCache>
                <c:ptCount val="1"/>
                <c:pt idx="0">
                  <c:v>Curtailment</c:v>
                </c:pt>
              </c:strCache>
            </c:strRef>
          </c:tx>
          <c:spPr>
            <a:solidFill>
              <a:srgbClr val="7D6D9B"/>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Restore_Hourly_Total!$O$2:$O$25</c:f>
              <c:numCache>
                <c:formatCode>General</c:formatCode>
                <c:ptCount val="24"/>
                <c:pt idx="4">
                  <c:v>5.1662699999999997E-4</c:v>
                </c:pt>
                <c:pt idx="6">
                  <c:v>0.28257101600000001</c:v>
                </c:pt>
                <c:pt idx="7">
                  <c:v>2.1143009570000002</c:v>
                </c:pt>
                <c:pt idx="8">
                  <c:v>6.5236452209999998</c:v>
                </c:pt>
                <c:pt idx="9">
                  <c:v>14.807799164</c:v>
                </c:pt>
                <c:pt idx="10">
                  <c:v>14.390030804</c:v>
                </c:pt>
                <c:pt idx="11">
                  <c:v>9.7710813049999992</c:v>
                </c:pt>
                <c:pt idx="12">
                  <c:v>8.6020384520000004</c:v>
                </c:pt>
                <c:pt idx="13">
                  <c:v>7.465097976</c:v>
                </c:pt>
                <c:pt idx="14">
                  <c:v>4.8219477819999996</c:v>
                </c:pt>
                <c:pt idx="15">
                  <c:v>2.167412637</c:v>
                </c:pt>
                <c:pt idx="16">
                  <c:v>0.80362565399999997</c:v>
                </c:pt>
                <c:pt idx="17">
                  <c:v>0.112729751</c:v>
                </c:pt>
              </c:numCache>
            </c:numRef>
          </c:val>
        </c:ser>
        <c:ser>
          <c:idx val="12"/>
          <c:order val="11"/>
          <c:tx>
            <c:strRef>
              <c:f>Restore_Hourly_Total!$P$1</c:f>
              <c:strCache>
                <c:ptCount val="1"/>
                <c:pt idx="0">
                  <c:v>Pumped Hydro discharge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Restore_Hourly_Total!$P$2:$P$25</c:f>
              <c:numCache>
                <c:formatCode>General</c:formatCode>
                <c:ptCount val="24"/>
                <c:pt idx="0">
                  <c:v>2.0890281819999998</c:v>
                </c:pt>
                <c:pt idx="1">
                  <c:v>2.3649155999999998</c:v>
                </c:pt>
                <c:pt idx="2">
                  <c:v>1.575153824</c:v>
                </c:pt>
                <c:pt idx="3">
                  <c:v>1.2985146590000001</c:v>
                </c:pt>
                <c:pt idx="4">
                  <c:v>1.0450233010000001</c:v>
                </c:pt>
                <c:pt idx="5">
                  <c:v>1.320047236</c:v>
                </c:pt>
                <c:pt idx="6">
                  <c:v>0.86432072400000004</c:v>
                </c:pt>
                <c:pt idx="7">
                  <c:v>0.584989965</c:v>
                </c:pt>
                <c:pt idx="8">
                  <c:v>5.0406449999999998E-2</c:v>
                </c:pt>
                <c:pt idx="9">
                  <c:v>5.7125199999999996E-4</c:v>
                </c:pt>
                <c:pt idx="15">
                  <c:v>3.9451841000000001E-2</c:v>
                </c:pt>
                <c:pt idx="16">
                  <c:v>1.482044382</c:v>
                </c:pt>
                <c:pt idx="17">
                  <c:v>4.0221393980000002</c:v>
                </c:pt>
                <c:pt idx="18">
                  <c:v>4.4550170820000004</c:v>
                </c:pt>
                <c:pt idx="19">
                  <c:v>4.5937329519999999</c:v>
                </c:pt>
                <c:pt idx="20">
                  <c:v>4.344263379</c:v>
                </c:pt>
                <c:pt idx="21">
                  <c:v>3.5960871390000002</c:v>
                </c:pt>
                <c:pt idx="22">
                  <c:v>3.3555776490000002</c:v>
                </c:pt>
                <c:pt idx="23">
                  <c:v>2.8644299590000002</c:v>
                </c:pt>
              </c:numCache>
            </c:numRef>
          </c:val>
        </c:ser>
        <c:ser>
          <c:idx val="13"/>
          <c:order val="12"/>
          <c:tx>
            <c:strRef>
              <c:f>Restore_Hourly_Total!$Q$1</c:f>
              <c:strCache>
                <c:ptCount val="1"/>
                <c:pt idx="0">
                  <c:v>Battery Storage discharge</c:v>
                </c:pt>
              </c:strCache>
            </c:strRef>
          </c:tx>
          <c:spPr>
            <a:solidFill>
              <a:schemeClr val="tx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Restore_Hourly_Total!$Q$2:$Q$25</c:f>
              <c:numCache>
                <c:formatCode>General</c:formatCode>
                <c:ptCount val="24"/>
                <c:pt idx="0">
                  <c:v>8.3951879359999992</c:v>
                </c:pt>
                <c:pt idx="1">
                  <c:v>6.6766571600000004</c:v>
                </c:pt>
                <c:pt idx="2">
                  <c:v>3.6344836969999998</c:v>
                </c:pt>
                <c:pt idx="3">
                  <c:v>2.5632986849999999</c:v>
                </c:pt>
                <c:pt idx="4">
                  <c:v>1.8021180029999999</c:v>
                </c:pt>
                <c:pt idx="5">
                  <c:v>2.5236327940000001</c:v>
                </c:pt>
                <c:pt idx="6">
                  <c:v>4.5572162719999998</c:v>
                </c:pt>
                <c:pt idx="7">
                  <c:v>3.1244158419999999</c:v>
                </c:pt>
                <c:pt idx="8">
                  <c:v>0.363145673</c:v>
                </c:pt>
                <c:pt idx="9">
                  <c:v>4.8672733000000003E-2</c:v>
                </c:pt>
                <c:pt idx="10">
                  <c:v>7.1757705000000005E-2</c:v>
                </c:pt>
                <c:pt idx="11">
                  <c:v>8.2065473E-2</c:v>
                </c:pt>
                <c:pt idx="12">
                  <c:v>3.4814391E-2</c:v>
                </c:pt>
                <c:pt idx="13">
                  <c:v>2.247706E-2</c:v>
                </c:pt>
                <c:pt idx="14">
                  <c:v>1.5580767000000001E-2</c:v>
                </c:pt>
                <c:pt idx="15">
                  <c:v>0.28989100800000001</c:v>
                </c:pt>
                <c:pt idx="16">
                  <c:v>4.0637620639999996</c:v>
                </c:pt>
                <c:pt idx="17">
                  <c:v>20.809377748999999</c:v>
                </c:pt>
                <c:pt idx="18">
                  <c:v>29.307184943999999</c:v>
                </c:pt>
                <c:pt idx="19">
                  <c:v>28.196672312</c:v>
                </c:pt>
                <c:pt idx="20">
                  <c:v>23.921966342000001</c:v>
                </c:pt>
                <c:pt idx="21">
                  <c:v>17.110426145999998</c:v>
                </c:pt>
                <c:pt idx="22">
                  <c:v>11.47515523</c:v>
                </c:pt>
                <c:pt idx="23">
                  <c:v>8.3931861080000001</c:v>
                </c:pt>
              </c:numCache>
            </c:numRef>
          </c:val>
        </c:ser>
        <c:dLbls>
          <c:showLegendKey val="0"/>
          <c:showVal val="0"/>
          <c:showCatName val="0"/>
          <c:showSerName val="0"/>
          <c:showPercent val="0"/>
          <c:showBubbleSize val="0"/>
        </c:dLbls>
        <c:axId val="-1199717232"/>
        <c:axId val="-1199723760"/>
        <c:extLst/>
      </c:areaChart>
      <c:areaChart>
        <c:grouping val="stacked"/>
        <c:varyColors val="0"/>
        <c:ser>
          <c:idx val="1"/>
          <c:order val="0"/>
          <c:tx>
            <c:strRef>
              <c:f>Restore_Hourly_Total!$D$1</c:f>
              <c:strCache>
                <c:ptCount val="1"/>
                <c:pt idx="0">
                  <c:v>Pumped Hydro 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Restore_Hourly_Total!$D$2:$D$25</c:f>
              <c:numCache>
                <c:formatCode>General</c:formatCode>
                <c:ptCount val="24"/>
                <c:pt idx="0">
                  <c:v>-7.9679449999999999E-2</c:v>
                </c:pt>
                <c:pt idx="1">
                  <c:v>-7.3189423000000003E-2</c:v>
                </c:pt>
                <c:pt idx="2">
                  <c:v>-0.12661223099999999</c:v>
                </c:pt>
                <c:pt idx="3">
                  <c:v>-0.17243855899999999</c:v>
                </c:pt>
                <c:pt idx="4">
                  <c:v>-0.23994934500000001</c:v>
                </c:pt>
                <c:pt idx="5">
                  <c:v>-0.13139663800000001</c:v>
                </c:pt>
                <c:pt idx="6">
                  <c:v>-0.48356364200000002</c:v>
                </c:pt>
                <c:pt idx="7">
                  <c:v>-2.0537562779999998</c:v>
                </c:pt>
                <c:pt idx="8">
                  <c:v>-4.2574764800000002</c:v>
                </c:pt>
                <c:pt idx="9">
                  <c:v>-5.8683814449999998</c:v>
                </c:pt>
                <c:pt idx="10">
                  <c:v>-6.1257947870000002</c:v>
                </c:pt>
                <c:pt idx="11">
                  <c:v>-6.045304217</c:v>
                </c:pt>
                <c:pt idx="12">
                  <c:v>-5.9722402580000002</c:v>
                </c:pt>
                <c:pt idx="13">
                  <c:v>-5.6148677380000001</c:v>
                </c:pt>
                <c:pt idx="14">
                  <c:v>-5.3269790730000004</c:v>
                </c:pt>
                <c:pt idx="15">
                  <c:v>-4.1282426149999996</c:v>
                </c:pt>
                <c:pt idx="16">
                  <c:v>-1.22834439</c:v>
                </c:pt>
                <c:pt idx="17">
                  <c:v>-8.5115062000000005E-2</c:v>
                </c:pt>
                <c:pt idx="18">
                  <c:v>-6.9012179999999998E-3</c:v>
                </c:pt>
                <c:pt idx="19">
                  <c:v>-8.0140409999999995E-3</c:v>
                </c:pt>
                <c:pt idx="21">
                  <c:v>-5.4132319999999996E-3</c:v>
                </c:pt>
                <c:pt idx="22">
                  <c:v>-2.3389104000000001E-2</c:v>
                </c:pt>
                <c:pt idx="23">
                  <c:v>-7.0318148999999996E-2</c:v>
                </c:pt>
              </c:numCache>
            </c:numRef>
          </c:val>
        </c:ser>
        <c:ser>
          <c:idx val="0"/>
          <c:order val="1"/>
          <c:tx>
            <c:strRef>
              <c:f>Restore_Hourly_Total!$E$1</c:f>
              <c:strCache>
                <c:ptCount val="1"/>
                <c:pt idx="0">
                  <c:v>Battery Storage charge</c:v>
                </c:pt>
              </c:strCache>
            </c:strRef>
          </c:tx>
          <c:spPr>
            <a:solidFill>
              <a:schemeClr val="tx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Restore_Hourly_Total!$E$2:$E$25</c:f>
              <c:numCache>
                <c:formatCode>General</c:formatCode>
                <c:ptCount val="24"/>
                <c:pt idx="0">
                  <c:v>-0.67384046399999997</c:v>
                </c:pt>
                <c:pt idx="1">
                  <c:v>-0.234332123</c:v>
                </c:pt>
                <c:pt idx="2">
                  <c:v>-0.39390833400000003</c:v>
                </c:pt>
                <c:pt idx="3">
                  <c:v>-0.54753994100000003</c:v>
                </c:pt>
                <c:pt idx="4">
                  <c:v>-0.77959619499999999</c:v>
                </c:pt>
                <c:pt idx="5">
                  <c:v>-0.37390342199999999</c:v>
                </c:pt>
                <c:pt idx="6">
                  <c:v>-9.5069542000000007E-2</c:v>
                </c:pt>
                <c:pt idx="7">
                  <c:v>-0.43587830500000002</c:v>
                </c:pt>
                <c:pt idx="8">
                  <c:v>-4.4584311769999996</c:v>
                </c:pt>
                <c:pt idx="9">
                  <c:v>-16.163589443999999</c:v>
                </c:pt>
                <c:pt idx="10">
                  <c:v>-30.197808493</c:v>
                </c:pt>
                <c:pt idx="11">
                  <c:v>-38.226775293999999</c:v>
                </c:pt>
                <c:pt idx="12">
                  <c:v>-38.848266332999998</c:v>
                </c:pt>
                <c:pt idx="13">
                  <c:v>-36.198893978999998</c:v>
                </c:pt>
                <c:pt idx="14">
                  <c:v>-27.366320665</c:v>
                </c:pt>
                <c:pt idx="15">
                  <c:v>-10.898670356</c:v>
                </c:pt>
                <c:pt idx="16">
                  <c:v>-1.722669354</c:v>
                </c:pt>
                <c:pt idx="17">
                  <c:v>-4.4495683000000001E-2</c:v>
                </c:pt>
                <c:pt idx="18">
                  <c:v>-1.6346993000000001E-2</c:v>
                </c:pt>
                <c:pt idx="19">
                  <c:v>-4.5328631000000001E-2</c:v>
                </c:pt>
                <c:pt idx="20">
                  <c:v>-2.4060498E-2</c:v>
                </c:pt>
                <c:pt idx="21">
                  <c:v>-0.12876892600000001</c:v>
                </c:pt>
                <c:pt idx="22">
                  <c:v>-0.31983689399999998</c:v>
                </c:pt>
                <c:pt idx="23">
                  <c:v>-0.60937028599999998</c:v>
                </c:pt>
              </c:numCache>
            </c:numRef>
          </c:val>
        </c:ser>
        <c:dLbls>
          <c:showLegendKey val="0"/>
          <c:showVal val="0"/>
          <c:showCatName val="0"/>
          <c:showSerName val="0"/>
          <c:showPercent val="0"/>
          <c:showBubbleSize val="0"/>
        </c:dLbls>
        <c:axId val="-1199724304"/>
        <c:axId val="-1199725392"/>
      </c:areaChart>
      <c:lineChart>
        <c:grouping val="standard"/>
        <c:varyColors val="0"/>
        <c:ser>
          <c:idx val="14"/>
          <c:order val="13"/>
          <c:tx>
            <c:strRef>
              <c:f>Restore_Hourly_Total!$R$1</c:f>
              <c:strCache>
                <c:ptCount val="1"/>
                <c:pt idx="0">
                  <c:v>Load</c:v>
                </c:pt>
              </c:strCache>
            </c:strRef>
          </c:tx>
          <c:spPr>
            <a:ln w="28575" cap="rnd">
              <a:solidFill>
                <a:srgbClr val="C2BBD0"/>
              </a:solidFill>
              <a:prstDash val="sysDash"/>
              <a:round/>
            </a:ln>
            <a:effectLst/>
          </c:spPr>
          <c:marker>
            <c:symbol val="none"/>
          </c:marke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Restore_Hourly_Total!$R$2:$R$25</c:f>
              <c:numCache>
                <c:formatCode>General</c:formatCode>
                <c:ptCount val="24"/>
                <c:pt idx="0">
                  <c:v>191.786599147</c:v>
                </c:pt>
                <c:pt idx="1">
                  <c:v>190.6142084</c:v>
                </c:pt>
                <c:pt idx="2">
                  <c:v>182.43590247899999</c:v>
                </c:pt>
                <c:pt idx="3">
                  <c:v>177.304854613</c:v>
                </c:pt>
                <c:pt idx="4">
                  <c:v>172.22571962500001</c:v>
                </c:pt>
                <c:pt idx="5">
                  <c:v>177.41910683099999</c:v>
                </c:pt>
                <c:pt idx="6">
                  <c:v>187.52822962499999</c:v>
                </c:pt>
                <c:pt idx="7">
                  <c:v>201.04929333000001</c:v>
                </c:pt>
                <c:pt idx="8">
                  <c:v>217.474187683</c:v>
                </c:pt>
                <c:pt idx="9">
                  <c:v>224.948618098</c:v>
                </c:pt>
                <c:pt idx="10">
                  <c:v>230.334944759</c:v>
                </c:pt>
                <c:pt idx="11">
                  <c:v>235.52548691499999</c:v>
                </c:pt>
                <c:pt idx="12">
                  <c:v>239.57160693200001</c:v>
                </c:pt>
                <c:pt idx="13">
                  <c:v>242.27654583399999</c:v>
                </c:pt>
                <c:pt idx="14">
                  <c:v>243.686414713</c:v>
                </c:pt>
                <c:pt idx="15">
                  <c:v>244.578217884</c:v>
                </c:pt>
                <c:pt idx="16">
                  <c:v>245.32915110900001</c:v>
                </c:pt>
                <c:pt idx="17">
                  <c:v>251.65326732099999</c:v>
                </c:pt>
                <c:pt idx="18">
                  <c:v>247.37769473399999</c:v>
                </c:pt>
                <c:pt idx="19">
                  <c:v>239.928624098</c:v>
                </c:pt>
                <c:pt idx="20">
                  <c:v>232.65950550700001</c:v>
                </c:pt>
                <c:pt idx="21">
                  <c:v>220.098124574</c:v>
                </c:pt>
                <c:pt idx="22">
                  <c:v>210.84600720700001</c:v>
                </c:pt>
                <c:pt idx="23">
                  <c:v>203.31588198399999</c:v>
                </c:pt>
              </c:numCache>
            </c:numRef>
          </c:val>
          <c:smooth val="0"/>
        </c:ser>
        <c:dLbls>
          <c:showLegendKey val="0"/>
          <c:showVal val="0"/>
          <c:showCatName val="0"/>
          <c:showSerName val="0"/>
          <c:showPercent val="0"/>
          <c:showBubbleSize val="0"/>
        </c:dLbls>
        <c:marker val="1"/>
        <c:smooth val="0"/>
        <c:axId val="-1199717232"/>
        <c:axId val="-1199723760"/>
      </c:lineChart>
      <c:catAx>
        <c:axId val="-1199717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9723760"/>
        <c:crosses val="autoZero"/>
        <c:auto val="1"/>
        <c:lblAlgn val="ctr"/>
        <c:lblOffset val="100"/>
        <c:tickLblSkip val="4"/>
        <c:tickMarkSkip val="1"/>
        <c:noMultiLvlLbl val="0"/>
      </c:catAx>
      <c:valAx>
        <c:axId val="-1199723760"/>
        <c:scaling>
          <c:orientation val="minMax"/>
          <c:max val="300"/>
          <c:min val="-5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99717232"/>
        <c:crosses val="autoZero"/>
        <c:crossBetween val="between"/>
      </c:valAx>
      <c:valAx>
        <c:axId val="-1199725392"/>
        <c:scaling>
          <c:orientation val="minMax"/>
          <c:max val="300"/>
        </c:scaling>
        <c:delete val="1"/>
        <c:axPos val="r"/>
        <c:numFmt formatCode="General" sourceLinked="1"/>
        <c:majorTickMark val="out"/>
        <c:minorTickMark val="none"/>
        <c:tickLblPos val="nextTo"/>
        <c:crossAx val="-1199724304"/>
        <c:crosses val="max"/>
        <c:crossBetween val="between"/>
      </c:valAx>
      <c:catAx>
        <c:axId val="-1199724304"/>
        <c:scaling>
          <c:orientation val="minMax"/>
        </c:scaling>
        <c:delete val="1"/>
        <c:axPos val="b"/>
        <c:numFmt formatCode="General" sourceLinked="1"/>
        <c:majorTickMark val="out"/>
        <c:minorTickMark val="none"/>
        <c:tickLblPos val="nextTo"/>
        <c:crossAx val="-1199725392"/>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0347467538297"/>
          <c:y val="3.1916073851412638E-2"/>
          <c:w val="0.85939956967325859"/>
          <c:h val="0.86263352398371851"/>
        </c:manualLayout>
      </c:layout>
      <c:areaChart>
        <c:grouping val="stacked"/>
        <c:varyColors val="0"/>
        <c:ser>
          <c:idx val="2"/>
          <c:order val="2"/>
          <c:spPr>
            <a:solidFill>
              <a:schemeClr val="bg2">
                <a:lumMod val="40000"/>
                <a:lumOff val="60000"/>
              </a:schemeClr>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Restore_Hourly_Season!$F$2:$F$25</c:f>
              <c:numCache>
                <c:formatCode>General</c:formatCode>
                <c:ptCount val="24"/>
                <c:pt idx="0">
                  <c:v>9.7655843329999996</c:v>
                </c:pt>
                <c:pt idx="1">
                  <c:v>9.6751617739999993</c:v>
                </c:pt>
                <c:pt idx="2">
                  <c:v>9.4749181010000001</c:v>
                </c:pt>
                <c:pt idx="3">
                  <c:v>9.3562226729999995</c:v>
                </c:pt>
                <c:pt idx="4">
                  <c:v>9.246436267</c:v>
                </c:pt>
                <c:pt idx="5">
                  <c:v>9.4679504859999994</c:v>
                </c:pt>
                <c:pt idx="6">
                  <c:v>9.4854445159999994</c:v>
                </c:pt>
                <c:pt idx="7">
                  <c:v>9.0382297319999996</c:v>
                </c:pt>
                <c:pt idx="8">
                  <c:v>8.0671410239999997</c:v>
                </c:pt>
                <c:pt idx="9">
                  <c:v>6.8041718089999996</c:v>
                </c:pt>
                <c:pt idx="10">
                  <c:v>5.7061128779999999</c:v>
                </c:pt>
                <c:pt idx="11">
                  <c:v>4.9319672859999999</c:v>
                </c:pt>
                <c:pt idx="12">
                  <c:v>4.6733176309999997</c:v>
                </c:pt>
                <c:pt idx="13">
                  <c:v>4.8609582590000002</c:v>
                </c:pt>
                <c:pt idx="14">
                  <c:v>5.5008818389999998</c:v>
                </c:pt>
                <c:pt idx="15">
                  <c:v>6.670865804</c:v>
                </c:pt>
                <c:pt idx="16">
                  <c:v>7.98868987</c:v>
                </c:pt>
                <c:pt idx="17">
                  <c:v>9.4094211879999996</c:v>
                </c:pt>
                <c:pt idx="18">
                  <c:v>10.200594929999999</c:v>
                </c:pt>
                <c:pt idx="19">
                  <c:v>10.5417319</c:v>
                </c:pt>
                <c:pt idx="20">
                  <c:v>10.526088742000001</c:v>
                </c:pt>
                <c:pt idx="21">
                  <c:v>10.266433992</c:v>
                </c:pt>
                <c:pt idx="22">
                  <c:v>10.09368031</c:v>
                </c:pt>
                <c:pt idx="23">
                  <c:v>9.9587275000000002</c:v>
                </c:pt>
              </c:numCache>
            </c:numRef>
          </c:val>
          <c:extLst/>
        </c:ser>
        <c:ser>
          <c:idx val="3"/>
          <c:order val="3"/>
          <c:spPr>
            <a:solidFill>
              <a:schemeClr val="accent5"/>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Restore_Hourly_Season!$G$2:$G$25</c:f>
              <c:numCache>
                <c:formatCode>General</c:formatCode>
                <c:ptCount val="24"/>
                <c:pt idx="0">
                  <c:v>9.4593039500000007</c:v>
                </c:pt>
                <c:pt idx="1">
                  <c:v>9.4483200879999991</c:v>
                </c:pt>
                <c:pt idx="2">
                  <c:v>9.4289116629999992</c:v>
                </c:pt>
                <c:pt idx="3">
                  <c:v>9.4166888699999998</c:v>
                </c:pt>
                <c:pt idx="4">
                  <c:v>9.3951199639999992</c:v>
                </c:pt>
                <c:pt idx="5">
                  <c:v>9.4068239029999994</c:v>
                </c:pt>
                <c:pt idx="6">
                  <c:v>9.4328601009999993</c:v>
                </c:pt>
                <c:pt idx="7">
                  <c:v>9.4566220889999997</c:v>
                </c:pt>
                <c:pt idx="8">
                  <c:v>9.2526364979999993</c:v>
                </c:pt>
                <c:pt idx="9">
                  <c:v>8.6120868450000003</c:v>
                </c:pt>
                <c:pt idx="10">
                  <c:v>7.7910526950000003</c:v>
                </c:pt>
                <c:pt idx="11">
                  <c:v>6.9687381159999999</c:v>
                </c:pt>
                <c:pt idx="12">
                  <c:v>6.5329456840000004</c:v>
                </c:pt>
                <c:pt idx="13">
                  <c:v>6.9477203269999999</c:v>
                </c:pt>
                <c:pt idx="14">
                  <c:v>7.7716996529999998</c:v>
                </c:pt>
                <c:pt idx="15">
                  <c:v>8.5865661699999993</c:v>
                </c:pt>
                <c:pt idx="16">
                  <c:v>9.1709575250000004</c:v>
                </c:pt>
                <c:pt idx="17">
                  <c:v>9.4469056469999995</c:v>
                </c:pt>
                <c:pt idx="18">
                  <c:v>9.5327689800000002</c:v>
                </c:pt>
                <c:pt idx="19">
                  <c:v>9.528696407</c:v>
                </c:pt>
                <c:pt idx="20">
                  <c:v>9.5154658689999998</c:v>
                </c:pt>
                <c:pt idx="21">
                  <c:v>9.4921405110000006</c:v>
                </c:pt>
                <c:pt idx="22">
                  <c:v>9.4787341729999994</c:v>
                </c:pt>
                <c:pt idx="23">
                  <c:v>9.4731822930000007</c:v>
                </c:pt>
              </c:numCache>
            </c:numRef>
          </c:val>
          <c:extLst/>
        </c:ser>
        <c:ser>
          <c:idx val="4"/>
          <c:order val="4"/>
          <c:spPr>
            <a:solidFill>
              <a:schemeClr val="accent2"/>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Restore_Hourly_Season!$H$2:$H$25</c:f>
              <c:numCache>
                <c:formatCode>General</c:formatCode>
                <c:ptCount val="24"/>
                <c:pt idx="0">
                  <c:v>1.7653060000000002E-2</c:v>
                </c:pt>
                <c:pt idx="1">
                  <c:v>9.7931870000000001E-3</c:v>
                </c:pt>
                <c:pt idx="2">
                  <c:v>5.6388230000000003E-3</c:v>
                </c:pt>
                <c:pt idx="3">
                  <c:v>4.2538690000000004E-3</c:v>
                </c:pt>
                <c:pt idx="4">
                  <c:v>3.3097719999999999E-3</c:v>
                </c:pt>
                <c:pt idx="5">
                  <c:v>6.2390190000000002E-3</c:v>
                </c:pt>
                <c:pt idx="6">
                  <c:v>1.0608352999999999E-2</c:v>
                </c:pt>
                <c:pt idx="7">
                  <c:v>2.3244496999999999E-2</c:v>
                </c:pt>
                <c:pt idx="8">
                  <c:v>2.6413984000000001E-2</c:v>
                </c:pt>
                <c:pt idx="9">
                  <c:v>2.5438318000000001E-2</c:v>
                </c:pt>
                <c:pt idx="10">
                  <c:v>1.5160509000000001E-2</c:v>
                </c:pt>
                <c:pt idx="11">
                  <c:v>5.8691350000000002E-3</c:v>
                </c:pt>
                <c:pt idx="12">
                  <c:v>3.7095959999999999E-3</c:v>
                </c:pt>
                <c:pt idx="13">
                  <c:v>3.7135559999999998E-3</c:v>
                </c:pt>
                <c:pt idx="14">
                  <c:v>5.1009339999999997E-3</c:v>
                </c:pt>
                <c:pt idx="15">
                  <c:v>1.4681659E-2</c:v>
                </c:pt>
                <c:pt idx="16">
                  <c:v>2.607837E-2</c:v>
                </c:pt>
                <c:pt idx="17">
                  <c:v>7.7411942999999997E-2</c:v>
                </c:pt>
                <c:pt idx="18">
                  <c:v>6.1770779999999997E-2</c:v>
                </c:pt>
                <c:pt idx="19">
                  <c:v>7.0945754E-2</c:v>
                </c:pt>
                <c:pt idx="20">
                  <c:v>5.6576746999999997E-2</c:v>
                </c:pt>
                <c:pt idx="21">
                  <c:v>3.7168666000000003E-2</c:v>
                </c:pt>
                <c:pt idx="22">
                  <c:v>2.9958709E-2</c:v>
                </c:pt>
                <c:pt idx="23">
                  <c:v>3.0939184000000002E-2</c:v>
                </c:pt>
              </c:numCache>
            </c:numRef>
          </c:val>
          <c:extLst/>
        </c:ser>
        <c:ser>
          <c:idx val="5"/>
          <c:order val="5"/>
          <c:spPr>
            <a:solidFill>
              <a:schemeClr val="accent1"/>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Restore_Hourly_Season!$I$2:$I$25</c:f>
              <c:numCache>
                <c:formatCode>General</c:formatCode>
                <c:ptCount val="24"/>
                <c:pt idx="0">
                  <c:v>21.208521982000001</c:v>
                </c:pt>
                <c:pt idx="1">
                  <c:v>20.773931959999999</c:v>
                </c:pt>
                <c:pt idx="2">
                  <c:v>19.709937237999998</c:v>
                </c:pt>
                <c:pt idx="3">
                  <c:v>19.109897019000002</c:v>
                </c:pt>
                <c:pt idx="4">
                  <c:v>18.396040263</c:v>
                </c:pt>
                <c:pt idx="5">
                  <c:v>18.961800882999999</c:v>
                </c:pt>
                <c:pt idx="6">
                  <c:v>19.954971706999999</c:v>
                </c:pt>
                <c:pt idx="7">
                  <c:v>19.718799642</c:v>
                </c:pt>
                <c:pt idx="8">
                  <c:v>13.370821101000001</c:v>
                </c:pt>
                <c:pt idx="9">
                  <c:v>8.1374119520000008</c:v>
                </c:pt>
                <c:pt idx="10">
                  <c:v>6.4606477040000003</c:v>
                </c:pt>
                <c:pt idx="11">
                  <c:v>5.935705349</c:v>
                </c:pt>
                <c:pt idx="12">
                  <c:v>5.8116344199999999</c:v>
                </c:pt>
                <c:pt idx="13">
                  <c:v>5.8935967470000001</c:v>
                </c:pt>
                <c:pt idx="14">
                  <c:v>6.3960304260000003</c:v>
                </c:pt>
                <c:pt idx="15">
                  <c:v>8.6822166139999997</c:v>
                </c:pt>
                <c:pt idx="16">
                  <c:v>15.371311439999999</c:v>
                </c:pt>
                <c:pt idx="17">
                  <c:v>24.985838768000001</c:v>
                </c:pt>
                <c:pt idx="18">
                  <c:v>28.587931819000001</c:v>
                </c:pt>
                <c:pt idx="19">
                  <c:v>28.498458371000002</c:v>
                </c:pt>
                <c:pt idx="20">
                  <c:v>27.816428949999999</c:v>
                </c:pt>
                <c:pt idx="21">
                  <c:v>26.115286365999999</c:v>
                </c:pt>
                <c:pt idx="22">
                  <c:v>24.607152768999999</c:v>
                </c:pt>
                <c:pt idx="23">
                  <c:v>24.174233682000001</c:v>
                </c:pt>
              </c:numCache>
            </c:numRef>
          </c:val>
          <c:extLst/>
        </c:ser>
        <c:ser>
          <c:idx val="6"/>
          <c:order val="6"/>
          <c:spPr>
            <a:solidFill>
              <a:schemeClr val="tx2"/>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Restore_Hourly_Season!$J$2:$J$25</c:f>
              <c:numCache>
                <c:formatCode>General</c:formatCode>
                <c:ptCount val="24"/>
                <c:pt idx="0">
                  <c:v>5.347010558</c:v>
                </c:pt>
                <c:pt idx="1">
                  <c:v>5.4782863620000004</c:v>
                </c:pt>
                <c:pt idx="2">
                  <c:v>5.060773105</c:v>
                </c:pt>
                <c:pt idx="3">
                  <c:v>4.8236154640000004</c:v>
                </c:pt>
                <c:pt idx="4">
                  <c:v>4.3021482640000004</c:v>
                </c:pt>
                <c:pt idx="5">
                  <c:v>5.0126865670000003</c:v>
                </c:pt>
                <c:pt idx="6">
                  <c:v>5.6028205609999997</c:v>
                </c:pt>
                <c:pt idx="7">
                  <c:v>4.6733665020000004</c:v>
                </c:pt>
                <c:pt idx="8">
                  <c:v>3.4125862919999999</c:v>
                </c:pt>
                <c:pt idx="9">
                  <c:v>2.5478372020000002</c:v>
                </c:pt>
                <c:pt idx="10">
                  <c:v>2.0415307839999999</c:v>
                </c:pt>
                <c:pt idx="11">
                  <c:v>1.921535148</c:v>
                </c:pt>
                <c:pt idx="12">
                  <c:v>1.890398072</c:v>
                </c:pt>
                <c:pt idx="13">
                  <c:v>2.0305119399999998</c:v>
                </c:pt>
                <c:pt idx="14">
                  <c:v>2.1763594249999998</c:v>
                </c:pt>
                <c:pt idx="15">
                  <c:v>2.9187519150000001</c:v>
                </c:pt>
                <c:pt idx="16">
                  <c:v>3.892889781</c:v>
                </c:pt>
                <c:pt idx="17">
                  <c:v>5.4174678030000001</c:v>
                </c:pt>
                <c:pt idx="18">
                  <c:v>5.8442916990000002</c:v>
                </c:pt>
                <c:pt idx="19">
                  <c:v>5.5665155930000001</c:v>
                </c:pt>
                <c:pt idx="20">
                  <c:v>5.4910488500000003</c:v>
                </c:pt>
                <c:pt idx="21">
                  <c:v>5.3087165440000001</c:v>
                </c:pt>
                <c:pt idx="22">
                  <c:v>5.0862872049999996</c:v>
                </c:pt>
                <c:pt idx="23">
                  <c:v>4.9002712370000001</c:v>
                </c:pt>
              </c:numCache>
            </c:numRef>
          </c:val>
          <c:extLst/>
        </c:ser>
        <c:ser>
          <c:idx val="8"/>
          <c:order val="7"/>
          <c:spPr>
            <a:solidFill>
              <a:schemeClr val="accent3"/>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Restore_Hourly_Season!$L$2:$L$25</c:f>
              <c:numCache>
                <c:formatCode>General</c:formatCode>
                <c:ptCount val="24"/>
                <c:pt idx="0">
                  <c:v>13.164957168999999</c:v>
                </c:pt>
                <c:pt idx="1">
                  <c:v>13.108148342</c:v>
                </c:pt>
                <c:pt idx="2">
                  <c:v>13.018511543000001</c:v>
                </c:pt>
                <c:pt idx="3">
                  <c:v>12.909825844</c:v>
                </c:pt>
                <c:pt idx="4">
                  <c:v>12.799430489000001</c:v>
                </c:pt>
                <c:pt idx="5">
                  <c:v>12.744904948</c:v>
                </c:pt>
                <c:pt idx="6">
                  <c:v>12.661864099000001</c:v>
                </c:pt>
                <c:pt idx="7">
                  <c:v>12.319345897</c:v>
                </c:pt>
                <c:pt idx="8">
                  <c:v>11.370338207</c:v>
                </c:pt>
                <c:pt idx="9">
                  <c:v>9.3932628040000008</c:v>
                </c:pt>
                <c:pt idx="10">
                  <c:v>8.0447223280000006</c:v>
                </c:pt>
                <c:pt idx="11">
                  <c:v>7.8402675039999998</c:v>
                </c:pt>
                <c:pt idx="12">
                  <c:v>8.0890738960000004</c:v>
                </c:pt>
                <c:pt idx="13">
                  <c:v>8.2369276619999994</c:v>
                </c:pt>
                <c:pt idx="14">
                  <c:v>8.1131143219999995</c:v>
                </c:pt>
                <c:pt idx="15">
                  <c:v>8.6962707570000006</c:v>
                </c:pt>
                <c:pt idx="16">
                  <c:v>10.14849124</c:v>
                </c:pt>
                <c:pt idx="17">
                  <c:v>11.271467914</c:v>
                </c:pt>
                <c:pt idx="18">
                  <c:v>12.096786623</c:v>
                </c:pt>
                <c:pt idx="19">
                  <c:v>12.726247149000001</c:v>
                </c:pt>
                <c:pt idx="20">
                  <c:v>13.039756603000001</c:v>
                </c:pt>
                <c:pt idx="21">
                  <c:v>13.191173082000001</c:v>
                </c:pt>
                <c:pt idx="22">
                  <c:v>13.216037542</c:v>
                </c:pt>
                <c:pt idx="23">
                  <c:v>13.180837831</c:v>
                </c:pt>
              </c:numCache>
            </c:numRef>
          </c:val>
          <c:extLst/>
        </c:ser>
        <c:ser>
          <c:idx val="10"/>
          <c:order val="8"/>
          <c:spPr>
            <a:solidFill>
              <a:schemeClr val="accent4"/>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Restore_Hourly_Season!$M$2:$M$25</c:f>
              <c:numCache>
                <c:formatCode>General</c:formatCode>
                <c:ptCount val="24"/>
                <c:pt idx="6">
                  <c:v>0.163131789</c:v>
                </c:pt>
                <c:pt idx="7">
                  <c:v>1.4179538709999999</c:v>
                </c:pt>
                <c:pt idx="8">
                  <c:v>3.9264808480000002</c:v>
                </c:pt>
                <c:pt idx="9">
                  <c:v>4.6124549220000004</c:v>
                </c:pt>
                <c:pt idx="10">
                  <c:v>3.9799402100000001</c:v>
                </c:pt>
                <c:pt idx="11">
                  <c:v>3.305784397</c:v>
                </c:pt>
                <c:pt idx="12">
                  <c:v>3.1868835290000002</c:v>
                </c:pt>
                <c:pt idx="13">
                  <c:v>3.580453318</c:v>
                </c:pt>
                <c:pt idx="14">
                  <c:v>4.0930783240000004</c:v>
                </c:pt>
                <c:pt idx="15">
                  <c:v>5.0006446200000001</c:v>
                </c:pt>
                <c:pt idx="16">
                  <c:v>4.829513285</c:v>
                </c:pt>
                <c:pt idx="17">
                  <c:v>4.0048138340000001</c:v>
                </c:pt>
                <c:pt idx="18">
                  <c:v>2.302657441</c:v>
                </c:pt>
                <c:pt idx="19">
                  <c:v>1.6805108989999999</c:v>
                </c:pt>
                <c:pt idx="20">
                  <c:v>0.65058733499999999</c:v>
                </c:pt>
                <c:pt idx="21">
                  <c:v>1.8260981999999999E-2</c:v>
                </c:pt>
              </c:numCache>
            </c:numRef>
          </c:val>
          <c:extLst/>
        </c:ser>
        <c:ser>
          <c:idx val="9"/>
          <c:order val="9"/>
          <c:spPr>
            <a:solidFill>
              <a:schemeClr val="accent4"/>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Restore_Hourly_Season!$N$2:$N$25</c:f>
              <c:numCache>
                <c:formatCode>General</c:formatCode>
                <c:ptCount val="24"/>
                <c:pt idx="5">
                  <c:v>5.3103000000000003E-5</c:v>
                </c:pt>
                <c:pt idx="6">
                  <c:v>0.26392349799999998</c:v>
                </c:pt>
                <c:pt idx="7">
                  <c:v>5.0760562370000004</c:v>
                </c:pt>
                <c:pt idx="8">
                  <c:v>17.673941900999999</c:v>
                </c:pt>
                <c:pt idx="9">
                  <c:v>28.565605341000001</c:v>
                </c:pt>
                <c:pt idx="10">
                  <c:v>36.351075573000003</c:v>
                </c:pt>
                <c:pt idx="11">
                  <c:v>40.717219972000002</c:v>
                </c:pt>
                <c:pt idx="12">
                  <c:v>41.546839507999998</c:v>
                </c:pt>
                <c:pt idx="13">
                  <c:v>39.902265311999997</c:v>
                </c:pt>
                <c:pt idx="14">
                  <c:v>35.772173017999997</c:v>
                </c:pt>
                <c:pt idx="15">
                  <c:v>27.176986088</c:v>
                </c:pt>
                <c:pt idx="16">
                  <c:v>14.848017029999999</c:v>
                </c:pt>
                <c:pt idx="17">
                  <c:v>3.651221992</c:v>
                </c:pt>
                <c:pt idx="18">
                  <c:v>9.6312793999999993E-2</c:v>
                </c:pt>
              </c:numCache>
            </c:numRef>
          </c:val>
          <c:extLst/>
        </c:ser>
        <c:ser>
          <c:idx val="11"/>
          <c:order val="10"/>
          <c:spPr>
            <a:solidFill>
              <a:srgbClr val="7D6D9B"/>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Restore_Hourly_Season!$O$2:$O$25</c:f>
              <c:numCache>
                <c:formatCode>General</c:formatCode>
                <c:ptCount val="24"/>
                <c:pt idx="7">
                  <c:v>0.11886666</c:v>
                </c:pt>
                <c:pt idx="8">
                  <c:v>0.64579750499999999</c:v>
                </c:pt>
                <c:pt idx="9">
                  <c:v>2.3740173570000001</c:v>
                </c:pt>
                <c:pt idx="10">
                  <c:v>3.5707662720000002</c:v>
                </c:pt>
                <c:pt idx="11">
                  <c:v>3.346665411</c:v>
                </c:pt>
                <c:pt idx="12">
                  <c:v>3.0101296959999999</c:v>
                </c:pt>
                <c:pt idx="13">
                  <c:v>2.9233847009999998</c:v>
                </c:pt>
                <c:pt idx="14">
                  <c:v>2.8625410229999999</c:v>
                </c:pt>
                <c:pt idx="15">
                  <c:v>1.648130651</c:v>
                </c:pt>
                <c:pt idx="16">
                  <c:v>0.410574842</c:v>
                </c:pt>
              </c:numCache>
            </c:numRef>
          </c:val>
          <c:extLst/>
        </c:ser>
        <c:ser>
          <c:idx val="12"/>
          <c:order val="11"/>
          <c:spPr>
            <a:solidFill>
              <a:schemeClr val="accent1">
                <a:lumMod val="40000"/>
                <a:lumOff val="60000"/>
              </a:schemeClr>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Restore_Hourly_Season!$P$2:$P$25</c:f>
              <c:numCache>
                <c:formatCode>General</c:formatCode>
                <c:ptCount val="24"/>
                <c:pt idx="0">
                  <c:v>0.71399581999999995</c:v>
                </c:pt>
                <c:pt idx="1">
                  <c:v>0.53105200699999999</c:v>
                </c:pt>
                <c:pt idx="2">
                  <c:v>0.150581045</c:v>
                </c:pt>
                <c:pt idx="3">
                  <c:v>0.20420529700000001</c:v>
                </c:pt>
                <c:pt idx="4">
                  <c:v>0.1034052</c:v>
                </c:pt>
                <c:pt idx="5">
                  <c:v>0.19336800700000001</c:v>
                </c:pt>
                <c:pt idx="6">
                  <c:v>0.40900834000000003</c:v>
                </c:pt>
                <c:pt idx="7">
                  <c:v>0.42810247600000001</c:v>
                </c:pt>
                <c:pt idx="8">
                  <c:v>0.112867728</c:v>
                </c:pt>
                <c:pt idx="9">
                  <c:v>3.5781788000000002E-2</c:v>
                </c:pt>
                <c:pt idx="10">
                  <c:v>8.4934740000000009E-3</c:v>
                </c:pt>
                <c:pt idx="14">
                  <c:v>6.5626E-3</c:v>
                </c:pt>
                <c:pt idx="15">
                  <c:v>1.5614713000000001E-2</c:v>
                </c:pt>
                <c:pt idx="16">
                  <c:v>0.34224253300000002</c:v>
                </c:pt>
                <c:pt idx="17">
                  <c:v>1.420510969</c:v>
                </c:pt>
                <c:pt idx="18">
                  <c:v>1.6653356100000001</c:v>
                </c:pt>
                <c:pt idx="19">
                  <c:v>1.601661971</c:v>
                </c:pt>
                <c:pt idx="20">
                  <c:v>1.3730924339999999</c:v>
                </c:pt>
                <c:pt idx="21">
                  <c:v>0.80757506999999995</c:v>
                </c:pt>
                <c:pt idx="22">
                  <c:v>0.54568440699999998</c:v>
                </c:pt>
                <c:pt idx="23">
                  <c:v>0.50724879599999995</c:v>
                </c:pt>
              </c:numCache>
            </c:numRef>
          </c:val>
          <c:extLst/>
        </c:ser>
        <c:ser>
          <c:idx val="13"/>
          <c:order val="12"/>
          <c:spPr>
            <a:solidFill>
              <a:schemeClr val="tx1"/>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Restore_Hourly_Season!$Q$2:$Q$25</c:f>
              <c:numCache>
                <c:formatCode>General</c:formatCode>
                <c:ptCount val="24"/>
                <c:pt idx="0">
                  <c:v>1.0732165469999999</c:v>
                </c:pt>
                <c:pt idx="1">
                  <c:v>0.30641392099999998</c:v>
                </c:pt>
                <c:pt idx="2">
                  <c:v>0.165502702</c:v>
                </c:pt>
                <c:pt idx="3">
                  <c:v>2.2174296E-2</c:v>
                </c:pt>
                <c:pt idx="4">
                  <c:v>1.3097788000000001E-2</c:v>
                </c:pt>
                <c:pt idx="5">
                  <c:v>6.8221249999999997E-2</c:v>
                </c:pt>
                <c:pt idx="6">
                  <c:v>0.36411964499999999</c:v>
                </c:pt>
                <c:pt idx="7">
                  <c:v>0.51594984899999996</c:v>
                </c:pt>
                <c:pt idx="8">
                  <c:v>4.4048938000000003E-2</c:v>
                </c:pt>
                <c:pt idx="9">
                  <c:v>1.0789323999999999E-2</c:v>
                </c:pt>
                <c:pt idx="10">
                  <c:v>7.4999999999999993E-5</c:v>
                </c:pt>
                <c:pt idx="11">
                  <c:v>1.6643049E-2</c:v>
                </c:pt>
                <c:pt idx="12">
                  <c:v>1.235575E-3</c:v>
                </c:pt>
                <c:pt idx="13">
                  <c:v>1.010925E-3</c:v>
                </c:pt>
                <c:pt idx="14">
                  <c:v>2.7393384E-2</c:v>
                </c:pt>
                <c:pt idx="15">
                  <c:v>2.8939422999999999E-2</c:v>
                </c:pt>
                <c:pt idx="16">
                  <c:v>0.36298289299999997</c:v>
                </c:pt>
                <c:pt idx="17">
                  <c:v>1.831482295</c:v>
                </c:pt>
                <c:pt idx="18">
                  <c:v>2.1919379010000002</c:v>
                </c:pt>
                <c:pt idx="19">
                  <c:v>1.982723434</c:v>
                </c:pt>
                <c:pt idx="20">
                  <c:v>1.4173015799999999</c:v>
                </c:pt>
                <c:pt idx="21">
                  <c:v>0.89799661799999997</c:v>
                </c:pt>
                <c:pt idx="22">
                  <c:v>0.39108279400000001</c:v>
                </c:pt>
                <c:pt idx="23">
                  <c:v>0.33890569100000001</c:v>
                </c:pt>
              </c:numCache>
            </c:numRef>
          </c:val>
          <c:extLst/>
        </c:ser>
        <c:dLbls>
          <c:showLegendKey val="0"/>
          <c:showVal val="0"/>
          <c:showCatName val="0"/>
          <c:showSerName val="0"/>
          <c:showPercent val="0"/>
          <c:showBubbleSize val="0"/>
        </c:dLbls>
        <c:axId val="-1199718864"/>
        <c:axId val="-1199721584"/>
        <c:extLst/>
      </c:areaChart>
      <c:areaChart>
        <c:grouping val="stacked"/>
        <c:varyColors val="0"/>
        <c:ser>
          <c:idx val="1"/>
          <c:order val="0"/>
          <c:spPr>
            <a:solidFill>
              <a:schemeClr val="accent1">
                <a:lumMod val="40000"/>
                <a:lumOff val="60000"/>
              </a:schemeClr>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Restore_Hourly_Season!$D$2:$D$25</c:f>
              <c:numCache>
                <c:formatCode>General</c:formatCode>
                <c:ptCount val="24"/>
                <c:pt idx="0">
                  <c:v>-4.0362307E-2</c:v>
                </c:pt>
                <c:pt idx="1">
                  <c:v>-5.1947715999999998E-2</c:v>
                </c:pt>
                <c:pt idx="2">
                  <c:v>-8.5927108000000002E-2</c:v>
                </c:pt>
                <c:pt idx="3">
                  <c:v>-0.11753285300000001</c:v>
                </c:pt>
                <c:pt idx="4">
                  <c:v>-0.174079027</c:v>
                </c:pt>
                <c:pt idx="5">
                  <c:v>-0.112373607</c:v>
                </c:pt>
                <c:pt idx="6">
                  <c:v>-7.7083900999999996E-2</c:v>
                </c:pt>
                <c:pt idx="7">
                  <c:v>-0.33031206899999999</c:v>
                </c:pt>
                <c:pt idx="8">
                  <c:v>-0.68069791599999996</c:v>
                </c:pt>
                <c:pt idx="9">
                  <c:v>-1.2774027489999999</c:v>
                </c:pt>
                <c:pt idx="10">
                  <c:v>-1.622276571</c:v>
                </c:pt>
                <c:pt idx="11">
                  <c:v>-1.7220660619999999</c:v>
                </c:pt>
                <c:pt idx="12">
                  <c:v>-1.778908205</c:v>
                </c:pt>
                <c:pt idx="13">
                  <c:v>-1.746678642</c:v>
                </c:pt>
                <c:pt idx="14">
                  <c:v>-1.634120848</c:v>
                </c:pt>
                <c:pt idx="15">
                  <c:v>-1.263993022</c:v>
                </c:pt>
                <c:pt idx="16">
                  <c:v>-0.57325250000000005</c:v>
                </c:pt>
                <c:pt idx="17">
                  <c:v>-1.4197914000000001E-2</c:v>
                </c:pt>
                <c:pt idx="20">
                  <c:v>-6.810867E-3</c:v>
                </c:pt>
                <c:pt idx="21">
                  <c:v>-2.5845338999999998E-2</c:v>
                </c:pt>
                <c:pt idx="22">
                  <c:v>-5.0782479999999998E-2</c:v>
                </c:pt>
                <c:pt idx="23">
                  <c:v>-7.8878665000000001E-2</c:v>
                </c:pt>
              </c:numCache>
            </c:numRef>
          </c:val>
          <c:extLst/>
        </c:ser>
        <c:ser>
          <c:idx val="0"/>
          <c:order val="1"/>
          <c:spPr>
            <a:solidFill>
              <a:schemeClr val="tx1"/>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Restore_Hourly_Season!$E$2:$E$25</c:f>
              <c:numCache>
                <c:formatCode>General</c:formatCode>
                <c:ptCount val="24"/>
                <c:pt idx="0">
                  <c:v>-8.5245449999999997E-3</c:v>
                </c:pt>
                <c:pt idx="1">
                  <c:v>-1.9130479999999998E-2</c:v>
                </c:pt>
                <c:pt idx="2">
                  <c:v>-2.7178477999999999E-2</c:v>
                </c:pt>
                <c:pt idx="3">
                  <c:v>-4.0746128E-2</c:v>
                </c:pt>
                <c:pt idx="4">
                  <c:v>-0.12838498600000001</c:v>
                </c:pt>
                <c:pt idx="5">
                  <c:v>-8.3225298000000003E-2</c:v>
                </c:pt>
                <c:pt idx="6">
                  <c:v>-9.4601279999999999E-3</c:v>
                </c:pt>
                <c:pt idx="8">
                  <c:v>-4.8246210999999997E-2</c:v>
                </c:pt>
                <c:pt idx="9">
                  <c:v>-0.37942606899999998</c:v>
                </c:pt>
                <c:pt idx="10">
                  <c:v>-1.701983123</c:v>
                </c:pt>
                <c:pt idx="11">
                  <c:v>-2.720782689</c:v>
                </c:pt>
                <c:pt idx="12">
                  <c:v>-2.8780252759999998</c:v>
                </c:pt>
                <c:pt idx="13">
                  <c:v>-2.8056738449999998</c:v>
                </c:pt>
                <c:pt idx="14">
                  <c:v>-2.2607261410000001</c:v>
                </c:pt>
                <c:pt idx="15">
                  <c:v>-0.92112692600000001</c:v>
                </c:pt>
                <c:pt idx="16">
                  <c:v>-0.10902410999999999</c:v>
                </c:pt>
                <c:pt idx="17">
                  <c:v>-2.6256489999999999E-3</c:v>
                </c:pt>
                <c:pt idx="18">
                  <c:v>-3.4417889999999998E-3</c:v>
                </c:pt>
                <c:pt idx="19">
                  <c:v>-1.2414051000000001E-2</c:v>
                </c:pt>
                <c:pt idx="20">
                  <c:v>-3.174039E-3</c:v>
                </c:pt>
                <c:pt idx="21">
                  <c:v>-8.7719070000000007E-3</c:v>
                </c:pt>
                <c:pt idx="22">
                  <c:v>-9.8112700000000004E-3</c:v>
                </c:pt>
                <c:pt idx="23">
                  <c:v>-2.1913875999999999E-2</c:v>
                </c:pt>
              </c:numCache>
            </c:numRef>
          </c:val>
          <c:extLst/>
        </c:ser>
        <c:dLbls>
          <c:showLegendKey val="0"/>
          <c:showVal val="0"/>
          <c:showCatName val="0"/>
          <c:showSerName val="0"/>
          <c:showPercent val="0"/>
          <c:showBubbleSize val="0"/>
        </c:dLbls>
        <c:axId val="-1199725936"/>
        <c:axId val="-1199726480"/>
      </c:areaChart>
      <c:lineChart>
        <c:grouping val="standard"/>
        <c:varyColors val="0"/>
        <c:ser>
          <c:idx val="14"/>
          <c:order val="13"/>
          <c:spPr>
            <a:ln w="28575" cap="rnd">
              <a:solidFill>
                <a:srgbClr val="C2BBD0"/>
              </a:solidFill>
              <a:prstDash val="sysDash"/>
              <a:round/>
            </a:ln>
            <a:effectLst/>
          </c:spPr>
          <c:marker>
            <c:symbol val="none"/>
          </c:marke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Restore_Hourly_Season!$R$2:$R$25</c:f>
              <c:numCache>
                <c:formatCode>General</c:formatCode>
                <c:ptCount val="24"/>
                <c:pt idx="0">
                  <c:v>62.464932273999999</c:v>
                </c:pt>
                <c:pt idx="1">
                  <c:v>61.006931442000003</c:v>
                </c:pt>
                <c:pt idx="2">
                  <c:v>58.654417602999999</c:v>
                </c:pt>
                <c:pt idx="3">
                  <c:v>57.437970579000002</c:v>
                </c:pt>
                <c:pt idx="4">
                  <c:v>55.715966622000003</c:v>
                </c:pt>
                <c:pt idx="5">
                  <c:v>57.440088009999997</c:v>
                </c:pt>
                <c:pt idx="6">
                  <c:v>60.039238990000001</c:v>
                </c:pt>
                <c:pt idx="7">
                  <c:v>64.025266271999996</c:v>
                </c:pt>
                <c:pt idx="8">
                  <c:v>68.101251180999995</c:v>
                </c:pt>
                <c:pt idx="9">
                  <c:v>68.359808608999998</c:v>
                </c:pt>
                <c:pt idx="10">
                  <c:v>68.184111983999998</c:v>
                </c:pt>
                <c:pt idx="11">
                  <c:v>68.313897519999998</c:v>
                </c:pt>
                <c:pt idx="12">
                  <c:v>68.247802648999993</c:v>
                </c:pt>
                <c:pt idx="13">
                  <c:v>68.102681684000004</c:v>
                </c:pt>
                <c:pt idx="14">
                  <c:v>67.212653478999997</c:v>
                </c:pt>
                <c:pt idx="15">
                  <c:v>67.025316856000003</c:v>
                </c:pt>
                <c:pt idx="16">
                  <c:v>68.081024303999996</c:v>
                </c:pt>
                <c:pt idx="17">
                  <c:v>73.387718503000002</c:v>
                </c:pt>
                <c:pt idx="18">
                  <c:v>74.511414540000004</c:v>
                </c:pt>
                <c:pt idx="19">
                  <c:v>74.105813583</c:v>
                </c:pt>
                <c:pt idx="20">
                  <c:v>71.768895130999994</c:v>
                </c:pt>
                <c:pt idx="21">
                  <c:v>67.911201532000007</c:v>
                </c:pt>
                <c:pt idx="22">
                  <c:v>65.189346717999996</c:v>
                </c:pt>
                <c:pt idx="23">
                  <c:v>64.263710601</c:v>
                </c:pt>
              </c:numCache>
            </c:numRef>
          </c:val>
          <c:smooth val="0"/>
          <c:extLst/>
        </c:ser>
        <c:dLbls>
          <c:showLegendKey val="0"/>
          <c:showVal val="0"/>
          <c:showCatName val="0"/>
          <c:showSerName val="0"/>
          <c:showPercent val="0"/>
          <c:showBubbleSize val="0"/>
        </c:dLbls>
        <c:marker val="1"/>
        <c:smooth val="0"/>
        <c:axId val="-1199718864"/>
        <c:axId val="-1199721584"/>
      </c:lineChart>
      <c:catAx>
        <c:axId val="-1199718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9721584"/>
        <c:crosses val="autoZero"/>
        <c:auto val="1"/>
        <c:lblAlgn val="ctr"/>
        <c:lblOffset val="100"/>
        <c:tickLblSkip val="4"/>
        <c:tickMarkSkip val="1"/>
        <c:noMultiLvlLbl val="0"/>
      </c:catAx>
      <c:valAx>
        <c:axId val="-1199721584"/>
        <c:scaling>
          <c:orientation val="minMax"/>
          <c:max val="150"/>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9718864"/>
        <c:crosses val="autoZero"/>
        <c:crossBetween val="between"/>
        <c:majorUnit val="25"/>
      </c:valAx>
      <c:valAx>
        <c:axId val="-1199726480"/>
        <c:scaling>
          <c:orientation val="minMax"/>
          <c:max val="300"/>
        </c:scaling>
        <c:delete val="1"/>
        <c:axPos val="r"/>
        <c:numFmt formatCode="General" sourceLinked="1"/>
        <c:majorTickMark val="out"/>
        <c:minorTickMark val="none"/>
        <c:tickLblPos val="nextTo"/>
        <c:crossAx val="-1199725936"/>
        <c:crosses val="max"/>
        <c:crossBetween val="between"/>
      </c:valAx>
      <c:catAx>
        <c:axId val="-1199725936"/>
        <c:scaling>
          <c:orientation val="minMax"/>
        </c:scaling>
        <c:delete val="1"/>
        <c:axPos val="b"/>
        <c:numFmt formatCode="General" sourceLinked="1"/>
        <c:majorTickMark val="out"/>
        <c:minorTickMark val="none"/>
        <c:tickLblPos val="nextTo"/>
        <c:crossAx val="-1199726480"/>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2041306950354E-2"/>
          <c:y val="0"/>
          <c:w val="0.88792944131688589"/>
          <c:h val="0.88593438320209972"/>
        </c:manualLayout>
      </c:layout>
      <c:areaChart>
        <c:grouping val="stacked"/>
        <c:varyColors val="0"/>
        <c:ser>
          <c:idx val="2"/>
          <c:order val="2"/>
          <c:spPr>
            <a:solidFill>
              <a:schemeClr val="bg2">
                <a:lumMod val="40000"/>
                <a:lumOff val="60000"/>
              </a:schemeClr>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Restore_Hourly_Season!$F$2:$F$25</c:f>
              <c:numCache>
                <c:formatCode>General</c:formatCode>
                <c:ptCount val="24"/>
                <c:pt idx="0">
                  <c:v>9.4820965150000003</c:v>
                </c:pt>
                <c:pt idx="1">
                  <c:v>9.5150411879999997</c:v>
                </c:pt>
                <c:pt idx="2">
                  <c:v>9.337511095</c:v>
                </c:pt>
                <c:pt idx="3">
                  <c:v>9.208304386</c:v>
                </c:pt>
                <c:pt idx="4">
                  <c:v>9.1168953760000004</c:v>
                </c:pt>
                <c:pt idx="5">
                  <c:v>9.2806744949999995</c:v>
                </c:pt>
                <c:pt idx="6">
                  <c:v>9.5426181620000001</c:v>
                </c:pt>
                <c:pt idx="7">
                  <c:v>9.7393343580000007</c:v>
                </c:pt>
                <c:pt idx="8">
                  <c:v>9.8768597600000003</c:v>
                </c:pt>
                <c:pt idx="9">
                  <c:v>9.7809676789999997</c:v>
                </c:pt>
                <c:pt idx="10">
                  <c:v>9.7078434470000001</c:v>
                </c:pt>
                <c:pt idx="11">
                  <c:v>9.8419229549999994</c:v>
                </c:pt>
                <c:pt idx="12">
                  <c:v>10.090452255000001</c:v>
                </c:pt>
                <c:pt idx="13">
                  <c:v>10.342796270999999</c:v>
                </c:pt>
                <c:pt idx="14">
                  <c:v>10.670667735</c:v>
                </c:pt>
                <c:pt idx="15">
                  <c:v>10.948556033999999</c:v>
                </c:pt>
                <c:pt idx="16">
                  <c:v>11.05362892</c:v>
                </c:pt>
                <c:pt idx="17">
                  <c:v>11.113402805</c:v>
                </c:pt>
                <c:pt idx="18">
                  <c:v>10.941889016999999</c:v>
                </c:pt>
                <c:pt idx="19">
                  <c:v>10.748500987</c:v>
                </c:pt>
                <c:pt idx="20">
                  <c:v>10.594918111</c:v>
                </c:pt>
                <c:pt idx="21">
                  <c:v>10.349844961000001</c:v>
                </c:pt>
                <c:pt idx="22">
                  <c:v>10.138744387999999</c:v>
                </c:pt>
                <c:pt idx="23">
                  <c:v>9.9048857810000008</c:v>
                </c:pt>
              </c:numCache>
            </c:numRef>
          </c:val>
          <c:extLst/>
        </c:ser>
        <c:ser>
          <c:idx val="3"/>
          <c:order val="3"/>
          <c:spPr>
            <a:solidFill>
              <a:schemeClr val="accent5"/>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Restore_Hourly_Season!$G$2:$G$25</c:f>
              <c:numCache>
                <c:formatCode>General</c:formatCode>
                <c:ptCount val="24"/>
                <c:pt idx="0">
                  <c:v>9.2831341260000002</c:v>
                </c:pt>
                <c:pt idx="1">
                  <c:v>9.2804390879999996</c:v>
                </c:pt>
                <c:pt idx="2">
                  <c:v>9.2539008119999995</c:v>
                </c:pt>
                <c:pt idx="3">
                  <c:v>9.2361044789999998</c:v>
                </c:pt>
                <c:pt idx="4">
                  <c:v>9.2127575549999996</c:v>
                </c:pt>
                <c:pt idx="5">
                  <c:v>9.2242965199999993</c:v>
                </c:pt>
                <c:pt idx="6">
                  <c:v>9.2661408640000005</c:v>
                </c:pt>
                <c:pt idx="7">
                  <c:v>9.3053906729999998</c:v>
                </c:pt>
                <c:pt idx="8">
                  <c:v>9.3429422950000003</c:v>
                </c:pt>
                <c:pt idx="9">
                  <c:v>9.3514271480000009</c:v>
                </c:pt>
                <c:pt idx="10">
                  <c:v>9.3077194330000008</c:v>
                </c:pt>
                <c:pt idx="11">
                  <c:v>9.3755397180000006</c:v>
                </c:pt>
                <c:pt idx="12">
                  <c:v>9.4148590359999993</c:v>
                </c:pt>
                <c:pt idx="13">
                  <c:v>9.4326996049999998</c:v>
                </c:pt>
                <c:pt idx="14">
                  <c:v>9.4432831729999993</c:v>
                </c:pt>
                <c:pt idx="15">
                  <c:v>9.4494436220000004</c:v>
                </c:pt>
                <c:pt idx="16">
                  <c:v>9.4477968380000004</c:v>
                </c:pt>
                <c:pt idx="17">
                  <c:v>9.444220477</c:v>
                </c:pt>
                <c:pt idx="18">
                  <c:v>9.4252263470000006</c:v>
                </c:pt>
                <c:pt idx="19">
                  <c:v>9.4043635830000003</c:v>
                </c:pt>
                <c:pt idx="20">
                  <c:v>9.3904621170000002</c:v>
                </c:pt>
                <c:pt idx="21">
                  <c:v>9.3687095360000008</c:v>
                </c:pt>
                <c:pt idx="22">
                  <c:v>9.3490112179999993</c:v>
                </c:pt>
                <c:pt idx="23">
                  <c:v>9.3293003930000005</c:v>
                </c:pt>
              </c:numCache>
            </c:numRef>
          </c:val>
          <c:extLst/>
        </c:ser>
        <c:ser>
          <c:idx val="4"/>
          <c:order val="4"/>
          <c:spPr>
            <a:solidFill>
              <a:schemeClr val="accent2"/>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Restore_Hourly_Season!$H$2:$H$25</c:f>
              <c:numCache>
                <c:formatCode>General</c:formatCode>
                <c:ptCount val="24"/>
                <c:pt idx="0">
                  <c:v>0.37475488299999998</c:v>
                </c:pt>
                <c:pt idx="1">
                  <c:v>0.27166020400000002</c:v>
                </c:pt>
                <c:pt idx="2">
                  <c:v>0.19178461599999999</c:v>
                </c:pt>
                <c:pt idx="3">
                  <c:v>0.14955729000000001</c:v>
                </c:pt>
                <c:pt idx="4">
                  <c:v>0.128546721</c:v>
                </c:pt>
                <c:pt idx="5">
                  <c:v>0.14690618599999999</c:v>
                </c:pt>
                <c:pt idx="6">
                  <c:v>0.19345884099999999</c:v>
                </c:pt>
                <c:pt idx="7">
                  <c:v>0.18244666300000001</c:v>
                </c:pt>
                <c:pt idx="8">
                  <c:v>0.166298364</c:v>
                </c:pt>
                <c:pt idx="9">
                  <c:v>0.10772688699999999</c:v>
                </c:pt>
                <c:pt idx="10">
                  <c:v>0.101051215</c:v>
                </c:pt>
                <c:pt idx="11">
                  <c:v>0.109766084</c:v>
                </c:pt>
                <c:pt idx="12">
                  <c:v>0.13174292100000001</c:v>
                </c:pt>
                <c:pt idx="13">
                  <c:v>0.154572036</c:v>
                </c:pt>
                <c:pt idx="14">
                  <c:v>0.30243779799999998</c:v>
                </c:pt>
                <c:pt idx="15">
                  <c:v>0.78245670700000003</c:v>
                </c:pt>
                <c:pt idx="16">
                  <c:v>1.5441174639999999</c:v>
                </c:pt>
                <c:pt idx="17">
                  <c:v>3.5956143300000001</c:v>
                </c:pt>
                <c:pt idx="18">
                  <c:v>5.5032221110000004</c:v>
                </c:pt>
                <c:pt idx="19">
                  <c:v>4.8974309500000004</c:v>
                </c:pt>
                <c:pt idx="20">
                  <c:v>3.8547024219999999</c:v>
                </c:pt>
                <c:pt idx="21">
                  <c:v>2.6081052420000002</c:v>
                </c:pt>
                <c:pt idx="22">
                  <c:v>1.634671473</c:v>
                </c:pt>
                <c:pt idx="23">
                  <c:v>0.85289646900000005</c:v>
                </c:pt>
              </c:numCache>
            </c:numRef>
          </c:val>
          <c:extLst/>
        </c:ser>
        <c:ser>
          <c:idx val="5"/>
          <c:order val="5"/>
          <c:spPr>
            <a:solidFill>
              <a:schemeClr val="accent1"/>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Restore_Hourly_Season!$I$2:$I$25</c:f>
              <c:numCache>
                <c:formatCode>General</c:formatCode>
                <c:ptCount val="24"/>
                <c:pt idx="0">
                  <c:v>35.602270472999997</c:v>
                </c:pt>
                <c:pt idx="1">
                  <c:v>34.597750370999997</c:v>
                </c:pt>
                <c:pt idx="2">
                  <c:v>32.500111769</c:v>
                </c:pt>
                <c:pt idx="3">
                  <c:v>31.123828537000001</c:v>
                </c:pt>
                <c:pt idx="4">
                  <c:v>30.149276745000002</c:v>
                </c:pt>
                <c:pt idx="5">
                  <c:v>30.589478294999999</c:v>
                </c:pt>
                <c:pt idx="6">
                  <c:v>30.587632737</c:v>
                </c:pt>
                <c:pt idx="7">
                  <c:v>27.912826304999999</c:v>
                </c:pt>
                <c:pt idx="8">
                  <c:v>23.680480572</c:v>
                </c:pt>
                <c:pt idx="9">
                  <c:v>20.002373609999999</c:v>
                </c:pt>
                <c:pt idx="10">
                  <c:v>18.769604099999999</c:v>
                </c:pt>
                <c:pt idx="11">
                  <c:v>19.601849342000001</c:v>
                </c:pt>
                <c:pt idx="12">
                  <c:v>21.401854026999999</c:v>
                </c:pt>
                <c:pt idx="13">
                  <c:v>23.493234650000002</c:v>
                </c:pt>
                <c:pt idx="14">
                  <c:v>27.248613325000001</c:v>
                </c:pt>
                <c:pt idx="15">
                  <c:v>33.261875781999997</c:v>
                </c:pt>
                <c:pt idx="16">
                  <c:v>39.706336991999997</c:v>
                </c:pt>
                <c:pt idx="17">
                  <c:v>44.820897772000002</c:v>
                </c:pt>
                <c:pt idx="18">
                  <c:v>46.239243447</c:v>
                </c:pt>
                <c:pt idx="19">
                  <c:v>45.489728278999998</c:v>
                </c:pt>
                <c:pt idx="20">
                  <c:v>44.491977057</c:v>
                </c:pt>
                <c:pt idx="21">
                  <c:v>43.157181016000003</c:v>
                </c:pt>
                <c:pt idx="22">
                  <c:v>41.633596179999998</c:v>
                </c:pt>
                <c:pt idx="23">
                  <c:v>39.705766007000001</c:v>
                </c:pt>
              </c:numCache>
            </c:numRef>
          </c:val>
          <c:extLst/>
        </c:ser>
        <c:ser>
          <c:idx val="6"/>
          <c:order val="6"/>
          <c:spPr>
            <a:solidFill>
              <a:schemeClr val="tx2"/>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Restore_Hourly_Season!$J$2:$J$25</c:f>
              <c:numCache>
                <c:formatCode>General</c:formatCode>
                <c:ptCount val="24"/>
                <c:pt idx="0">
                  <c:v>5.0473674639999997</c:v>
                </c:pt>
                <c:pt idx="1">
                  <c:v>5.045963542</c:v>
                </c:pt>
                <c:pt idx="2">
                  <c:v>4.4130815649999997</c:v>
                </c:pt>
                <c:pt idx="3">
                  <c:v>4.1418515090000003</c:v>
                </c:pt>
                <c:pt idx="4">
                  <c:v>3.8745908710000001</c:v>
                </c:pt>
                <c:pt idx="5">
                  <c:v>4.1565271910000003</c:v>
                </c:pt>
                <c:pt idx="6">
                  <c:v>3.9667818979999998</c:v>
                </c:pt>
                <c:pt idx="7">
                  <c:v>3.128373114</c:v>
                </c:pt>
                <c:pt idx="8">
                  <c:v>2.5840851699999998</c:v>
                </c:pt>
                <c:pt idx="9">
                  <c:v>2.1776659280000001</c:v>
                </c:pt>
                <c:pt idx="10">
                  <c:v>2.164200814</c:v>
                </c:pt>
                <c:pt idx="11">
                  <c:v>2.1474686190000001</c:v>
                </c:pt>
                <c:pt idx="12">
                  <c:v>2.1558334910000001</c:v>
                </c:pt>
                <c:pt idx="13">
                  <c:v>2.1891707070000002</c:v>
                </c:pt>
                <c:pt idx="14">
                  <c:v>2.2872126540000002</c:v>
                </c:pt>
                <c:pt idx="15">
                  <c:v>2.9074126649999998</c:v>
                </c:pt>
                <c:pt idx="16">
                  <c:v>4.2506402200000002</c:v>
                </c:pt>
                <c:pt idx="17">
                  <c:v>5.6845780440000002</c:v>
                </c:pt>
                <c:pt idx="18">
                  <c:v>6.039522141</c:v>
                </c:pt>
                <c:pt idx="19">
                  <c:v>5.8900970279999996</c:v>
                </c:pt>
                <c:pt idx="20">
                  <c:v>5.7814751439999998</c:v>
                </c:pt>
                <c:pt idx="21">
                  <c:v>5.4152091249999996</c:v>
                </c:pt>
                <c:pt idx="22">
                  <c:v>5.251303998</c:v>
                </c:pt>
                <c:pt idx="23">
                  <c:v>4.7421863650000002</c:v>
                </c:pt>
              </c:numCache>
            </c:numRef>
          </c:val>
          <c:extLst/>
        </c:ser>
        <c:ser>
          <c:idx val="8"/>
          <c:order val="7"/>
          <c:spPr>
            <a:solidFill>
              <a:schemeClr val="accent3"/>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Restore_Hourly_Season!$L$2:$L$25</c:f>
              <c:numCache>
                <c:formatCode>General</c:formatCode>
                <c:ptCount val="24"/>
                <c:pt idx="0">
                  <c:v>10.410077762</c:v>
                </c:pt>
                <c:pt idx="1">
                  <c:v>10.219208151</c:v>
                </c:pt>
                <c:pt idx="2">
                  <c:v>9.9904715710000005</c:v>
                </c:pt>
                <c:pt idx="3">
                  <c:v>9.7370567920000006</c:v>
                </c:pt>
                <c:pt idx="4">
                  <c:v>9.4753237539999997</c:v>
                </c:pt>
                <c:pt idx="5">
                  <c:v>9.0931836560000008</c:v>
                </c:pt>
                <c:pt idx="6">
                  <c:v>7.9100473620000002</c:v>
                </c:pt>
                <c:pt idx="7">
                  <c:v>6.1103887739999996</c:v>
                </c:pt>
                <c:pt idx="8">
                  <c:v>5.2498725200000003</c:v>
                </c:pt>
                <c:pt idx="9">
                  <c:v>4.9510652750000004</c:v>
                </c:pt>
                <c:pt idx="10">
                  <c:v>5.0207493159999999</c:v>
                </c:pt>
                <c:pt idx="11">
                  <c:v>5.157688823</c:v>
                </c:pt>
                <c:pt idx="12">
                  <c:v>5.45570092</c:v>
                </c:pt>
                <c:pt idx="13">
                  <c:v>5.8906593579999997</c:v>
                </c:pt>
                <c:pt idx="14">
                  <c:v>6.4161956350000002</c:v>
                </c:pt>
                <c:pt idx="15">
                  <c:v>6.9721577369999999</c:v>
                </c:pt>
                <c:pt idx="16">
                  <c:v>7.3565359539999999</c:v>
                </c:pt>
                <c:pt idx="17">
                  <c:v>7.6884097579999997</c:v>
                </c:pt>
                <c:pt idx="18">
                  <c:v>8.22001296</c:v>
                </c:pt>
                <c:pt idx="19">
                  <c:v>9.2331302760000007</c:v>
                </c:pt>
                <c:pt idx="20">
                  <c:v>10.17740895</c:v>
                </c:pt>
                <c:pt idx="21">
                  <c:v>10.557647635</c:v>
                </c:pt>
                <c:pt idx="22">
                  <c:v>10.645998834</c:v>
                </c:pt>
                <c:pt idx="23">
                  <c:v>10.562503268</c:v>
                </c:pt>
              </c:numCache>
            </c:numRef>
          </c:val>
          <c:extLst/>
        </c:ser>
        <c:ser>
          <c:idx val="10"/>
          <c:order val="8"/>
          <c:spPr>
            <a:solidFill>
              <a:schemeClr val="accent4"/>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Restore_Hourly_Season!$M$2:$M$25</c:f>
              <c:numCache>
                <c:formatCode>General</c:formatCode>
                <c:ptCount val="24"/>
                <c:pt idx="0">
                  <c:v>3.133715E-3</c:v>
                </c:pt>
                <c:pt idx="1">
                  <c:v>3.5266270000000001E-3</c:v>
                </c:pt>
                <c:pt idx="2">
                  <c:v>2.5629609999999999E-3</c:v>
                </c:pt>
                <c:pt idx="3">
                  <c:v>7.6936500000000004E-4</c:v>
                </c:pt>
                <c:pt idx="4">
                  <c:v>7.7308919999999996E-3</c:v>
                </c:pt>
                <c:pt idx="5">
                  <c:v>0.515782513</c:v>
                </c:pt>
                <c:pt idx="6">
                  <c:v>2.464131283</c:v>
                </c:pt>
                <c:pt idx="7">
                  <c:v>4.5723150180000003</c:v>
                </c:pt>
                <c:pt idx="8">
                  <c:v>5.4682737479999997</c:v>
                </c:pt>
                <c:pt idx="9">
                  <c:v>6.1225662099999996</c:v>
                </c:pt>
                <c:pt idx="10">
                  <c:v>6.4663223089999997</c:v>
                </c:pt>
                <c:pt idx="11">
                  <c:v>6.8154254730000003</c:v>
                </c:pt>
                <c:pt idx="12">
                  <c:v>7.1014794129999999</c:v>
                </c:pt>
                <c:pt idx="13">
                  <c:v>7.3836292219999997</c:v>
                </c:pt>
                <c:pt idx="14">
                  <c:v>7.5156524689999999</c:v>
                </c:pt>
                <c:pt idx="15">
                  <c:v>7.5619547889999996</c:v>
                </c:pt>
                <c:pt idx="16">
                  <c:v>7.3603085190000002</c:v>
                </c:pt>
                <c:pt idx="17">
                  <c:v>6.8782749460000003</c:v>
                </c:pt>
                <c:pt idx="18">
                  <c:v>4.7210357910000003</c:v>
                </c:pt>
                <c:pt idx="19">
                  <c:v>2.3474454869999999</c:v>
                </c:pt>
                <c:pt idx="20">
                  <c:v>1.1392716380000001</c:v>
                </c:pt>
                <c:pt idx="21">
                  <c:v>0.13976153599999999</c:v>
                </c:pt>
                <c:pt idx="22">
                  <c:v>1.521318E-2</c:v>
                </c:pt>
              </c:numCache>
            </c:numRef>
          </c:val>
          <c:extLst/>
        </c:ser>
        <c:ser>
          <c:idx val="9"/>
          <c:order val="9"/>
          <c:spPr>
            <a:solidFill>
              <a:schemeClr val="accent4"/>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Restore_Hourly_Season!$N$2:$N$25</c:f>
              <c:numCache>
                <c:formatCode>General</c:formatCode>
                <c:ptCount val="24"/>
                <c:pt idx="4">
                  <c:v>8.9850150000000007E-3</c:v>
                </c:pt>
                <c:pt idx="5">
                  <c:v>0.56721401500000002</c:v>
                </c:pt>
                <c:pt idx="6">
                  <c:v>4.3670170380000002</c:v>
                </c:pt>
                <c:pt idx="7">
                  <c:v>14.839856768000001</c:v>
                </c:pt>
                <c:pt idx="8">
                  <c:v>27.093330468000001</c:v>
                </c:pt>
                <c:pt idx="9">
                  <c:v>37.256195931999997</c:v>
                </c:pt>
                <c:pt idx="10">
                  <c:v>43.050386740999997</c:v>
                </c:pt>
                <c:pt idx="11">
                  <c:v>45.069731834000002</c:v>
                </c:pt>
                <c:pt idx="12">
                  <c:v>45.173189766</c:v>
                </c:pt>
                <c:pt idx="13">
                  <c:v>43.888488025999997</c:v>
                </c:pt>
                <c:pt idx="14">
                  <c:v>40.016382780999997</c:v>
                </c:pt>
                <c:pt idx="15">
                  <c:v>31.563380312</c:v>
                </c:pt>
                <c:pt idx="16">
                  <c:v>20.401833888999999</c:v>
                </c:pt>
                <c:pt idx="17">
                  <c:v>8.6777524560000003</c:v>
                </c:pt>
                <c:pt idx="18">
                  <c:v>1.823014363</c:v>
                </c:pt>
                <c:pt idx="19">
                  <c:v>0.11952209599999999</c:v>
                </c:pt>
                <c:pt idx="20">
                  <c:v>2.15367E-4</c:v>
                </c:pt>
              </c:numCache>
            </c:numRef>
          </c:val>
          <c:extLst/>
        </c:ser>
        <c:ser>
          <c:idx val="11"/>
          <c:order val="10"/>
          <c:spPr>
            <a:pattFill prst="wdDnDiag">
              <a:fgClr>
                <a:srgbClr val="D7E5CC"/>
              </a:fgClr>
              <a:bgClr>
                <a:schemeClr val="bg1"/>
              </a:bgClr>
            </a:patt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Restore_Hourly_Season!$O$2:$O$25</c:f>
              <c:numCache>
                <c:formatCode>General</c:formatCode>
                <c:ptCount val="24"/>
                <c:pt idx="7">
                  <c:v>0.21095919399999999</c:v>
                </c:pt>
                <c:pt idx="8">
                  <c:v>0.66672023499999999</c:v>
                </c:pt>
                <c:pt idx="9">
                  <c:v>0.93772685200000006</c:v>
                </c:pt>
                <c:pt idx="10">
                  <c:v>0.65283798599999998</c:v>
                </c:pt>
                <c:pt idx="11">
                  <c:v>0.453009306</c:v>
                </c:pt>
                <c:pt idx="12">
                  <c:v>0.421077971</c:v>
                </c:pt>
                <c:pt idx="13">
                  <c:v>0.38057022200000001</c:v>
                </c:pt>
                <c:pt idx="14">
                  <c:v>0.30330976700000001</c:v>
                </c:pt>
                <c:pt idx="15">
                  <c:v>4.3125438000000002E-2</c:v>
                </c:pt>
                <c:pt idx="16">
                  <c:v>2.1205602E-2</c:v>
                </c:pt>
              </c:numCache>
            </c:numRef>
          </c:val>
          <c:extLst/>
        </c:ser>
        <c:ser>
          <c:idx val="12"/>
          <c:order val="11"/>
          <c:spPr>
            <a:solidFill>
              <a:schemeClr val="accent1">
                <a:lumMod val="40000"/>
                <a:lumOff val="60000"/>
              </a:schemeClr>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Restore_Hourly_Season!$P$2:$P$25</c:f>
              <c:numCache>
                <c:formatCode>General</c:formatCode>
                <c:ptCount val="24"/>
                <c:pt idx="0">
                  <c:v>0.381354729</c:v>
                </c:pt>
                <c:pt idx="1">
                  <c:v>0.20503931</c:v>
                </c:pt>
                <c:pt idx="2">
                  <c:v>8.5697967999999999E-2</c:v>
                </c:pt>
                <c:pt idx="3">
                  <c:v>0.102965273</c:v>
                </c:pt>
                <c:pt idx="4">
                  <c:v>6.3938198000000002E-2</c:v>
                </c:pt>
                <c:pt idx="5">
                  <c:v>7.6800535000000003E-2</c:v>
                </c:pt>
                <c:pt idx="6">
                  <c:v>8.8259663000000002E-2</c:v>
                </c:pt>
                <c:pt idx="7">
                  <c:v>7.1560603E-2</c:v>
                </c:pt>
                <c:pt idx="8">
                  <c:v>1.8069617999999999E-2</c:v>
                </c:pt>
                <c:pt idx="15">
                  <c:v>0.13436219399999999</c:v>
                </c:pt>
                <c:pt idx="16">
                  <c:v>0.73806737200000005</c:v>
                </c:pt>
                <c:pt idx="17">
                  <c:v>1.484009122</c:v>
                </c:pt>
                <c:pt idx="18">
                  <c:v>1.6682790540000001</c:v>
                </c:pt>
                <c:pt idx="19">
                  <c:v>1.740034828</c:v>
                </c:pt>
                <c:pt idx="20">
                  <c:v>1.6446352360000001</c:v>
                </c:pt>
                <c:pt idx="21">
                  <c:v>1.397267649</c:v>
                </c:pt>
                <c:pt idx="22">
                  <c:v>0.86882886999999998</c:v>
                </c:pt>
                <c:pt idx="23">
                  <c:v>0.42598983499999998</c:v>
                </c:pt>
              </c:numCache>
            </c:numRef>
          </c:val>
          <c:extLst/>
        </c:ser>
        <c:ser>
          <c:idx val="13"/>
          <c:order val="12"/>
          <c:spPr>
            <a:solidFill>
              <a:schemeClr val="tx1"/>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Restore_Hourly_Season!$Q$2:$Q$25</c:f>
              <c:numCache>
                <c:formatCode>General</c:formatCode>
                <c:ptCount val="24"/>
                <c:pt idx="0">
                  <c:v>0.37783365200000002</c:v>
                </c:pt>
                <c:pt idx="1">
                  <c:v>0.51725572500000006</c:v>
                </c:pt>
                <c:pt idx="2">
                  <c:v>0.190323835</c:v>
                </c:pt>
                <c:pt idx="3">
                  <c:v>8.1853429000000005E-2</c:v>
                </c:pt>
                <c:pt idx="4">
                  <c:v>8.4423867E-2</c:v>
                </c:pt>
                <c:pt idx="5">
                  <c:v>8.0590609999999993E-2</c:v>
                </c:pt>
                <c:pt idx="6">
                  <c:v>0.103879974</c:v>
                </c:pt>
                <c:pt idx="7">
                  <c:v>0.11499281</c:v>
                </c:pt>
                <c:pt idx="8">
                  <c:v>3.7552835E-2</c:v>
                </c:pt>
                <c:pt idx="9">
                  <c:v>6.0171440000000003E-3</c:v>
                </c:pt>
                <c:pt idx="10">
                  <c:v>4.2995610000000004E-3</c:v>
                </c:pt>
                <c:pt idx="11">
                  <c:v>7.9248400000000007E-3</c:v>
                </c:pt>
                <c:pt idx="12">
                  <c:v>5.1776410000000002E-3</c:v>
                </c:pt>
                <c:pt idx="13">
                  <c:v>7.4021809999999999E-3</c:v>
                </c:pt>
                <c:pt idx="14">
                  <c:v>3.6082480000000001E-3</c:v>
                </c:pt>
                <c:pt idx="15">
                  <c:v>5.3655194000000003E-2</c:v>
                </c:pt>
                <c:pt idx="16">
                  <c:v>0.37346017500000001</c:v>
                </c:pt>
                <c:pt idx="17">
                  <c:v>1.845538202</c:v>
                </c:pt>
                <c:pt idx="18">
                  <c:v>2.5566490069999999</c:v>
                </c:pt>
                <c:pt idx="19">
                  <c:v>2.2037274999999998</c:v>
                </c:pt>
                <c:pt idx="20">
                  <c:v>1.957214668</c:v>
                </c:pt>
                <c:pt idx="21">
                  <c:v>0.91714780500000004</c:v>
                </c:pt>
                <c:pt idx="22">
                  <c:v>0.49160552400000002</c:v>
                </c:pt>
                <c:pt idx="23">
                  <c:v>0.39593245399999999</c:v>
                </c:pt>
              </c:numCache>
            </c:numRef>
          </c:val>
          <c:extLst/>
        </c:ser>
        <c:dLbls>
          <c:showLegendKey val="0"/>
          <c:showVal val="0"/>
          <c:showCatName val="0"/>
          <c:showSerName val="0"/>
          <c:showPercent val="0"/>
          <c:showBubbleSize val="0"/>
        </c:dLbls>
        <c:axId val="-1199722128"/>
        <c:axId val="-1199719408"/>
        <c:extLst/>
      </c:areaChart>
      <c:areaChart>
        <c:grouping val="stacked"/>
        <c:varyColors val="0"/>
        <c:ser>
          <c:idx val="1"/>
          <c:order val="0"/>
          <c:spPr>
            <a:solidFill>
              <a:schemeClr val="accent1">
                <a:lumMod val="40000"/>
                <a:lumOff val="60000"/>
              </a:schemeClr>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Restore_Hourly_Season!$D$2:$D$25</c:f>
              <c:numCache>
                <c:formatCode>General</c:formatCode>
                <c:ptCount val="24"/>
                <c:pt idx="0">
                  <c:v>-8.4388337999999993E-2</c:v>
                </c:pt>
                <c:pt idx="1">
                  <c:v>-6.1555221E-2</c:v>
                </c:pt>
                <c:pt idx="2">
                  <c:v>-0.14883692100000001</c:v>
                </c:pt>
                <c:pt idx="3">
                  <c:v>-0.25115427099999998</c:v>
                </c:pt>
                <c:pt idx="4">
                  <c:v>-0.40190914</c:v>
                </c:pt>
                <c:pt idx="5">
                  <c:v>-0.20834707599999999</c:v>
                </c:pt>
                <c:pt idx="6">
                  <c:v>-0.35664780400000001</c:v>
                </c:pt>
                <c:pt idx="7">
                  <c:v>-1.097164094</c:v>
                </c:pt>
                <c:pt idx="8">
                  <c:v>-1.2829488200000001</c:v>
                </c:pt>
                <c:pt idx="9">
                  <c:v>-1.5856602849999999</c:v>
                </c:pt>
                <c:pt idx="10">
                  <c:v>-1.6894463019999999</c:v>
                </c:pt>
                <c:pt idx="11">
                  <c:v>-1.6089519859999999</c:v>
                </c:pt>
                <c:pt idx="12">
                  <c:v>-1.5324449179999999</c:v>
                </c:pt>
                <c:pt idx="13">
                  <c:v>-1.31657303</c:v>
                </c:pt>
                <c:pt idx="14">
                  <c:v>-1.1228304309999999</c:v>
                </c:pt>
                <c:pt idx="15">
                  <c:v>-0.501278381</c:v>
                </c:pt>
                <c:pt idx="16">
                  <c:v>-7.9536475999999995E-2</c:v>
                </c:pt>
                <c:pt idx="17">
                  <c:v>-2.7199537999999999E-2</c:v>
                </c:pt>
                <c:pt idx="18">
                  <c:v>-2.9869660000000002E-3</c:v>
                </c:pt>
                <c:pt idx="20">
                  <c:v>-3.1577699999999998E-3</c:v>
                </c:pt>
                <c:pt idx="21">
                  <c:v>-8.3751250000000006E-3</c:v>
                </c:pt>
                <c:pt idx="22">
                  <c:v>-1.5453713000000001E-2</c:v>
                </c:pt>
                <c:pt idx="23">
                  <c:v>-0.101298007</c:v>
                </c:pt>
              </c:numCache>
            </c:numRef>
          </c:val>
          <c:extLst/>
        </c:ser>
        <c:ser>
          <c:idx val="0"/>
          <c:order val="1"/>
          <c:spPr>
            <a:solidFill>
              <a:schemeClr val="tx1"/>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Restore_Hourly_Season!$E$2:$E$25</c:f>
              <c:numCache>
                <c:formatCode>General</c:formatCode>
                <c:ptCount val="24"/>
                <c:pt idx="0">
                  <c:v>-1.8209469999999998E-2</c:v>
                </c:pt>
                <c:pt idx="1">
                  <c:v>-1.3098811E-2</c:v>
                </c:pt>
                <c:pt idx="2">
                  <c:v>-4.7919245999999999E-2</c:v>
                </c:pt>
                <c:pt idx="3">
                  <c:v>-9.4715335999999997E-2</c:v>
                </c:pt>
                <c:pt idx="4">
                  <c:v>-0.24207757499999999</c:v>
                </c:pt>
                <c:pt idx="5">
                  <c:v>-0.15514439799999999</c:v>
                </c:pt>
                <c:pt idx="6">
                  <c:v>-3.7840868E-2</c:v>
                </c:pt>
                <c:pt idx="7">
                  <c:v>-0.17703993400000001</c:v>
                </c:pt>
                <c:pt idx="8">
                  <c:v>-0.68445851000000002</c:v>
                </c:pt>
                <c:pt idx="9">
                  <c:v>-1.8449152200000001</c:v>
                </c:pt>
                <c:pt idx="10">
                  <c:v>-2.4646501120000002</c:v>
                </c:pt>
                <c:pt idx="11">
                  <c:v>-2.3860559650000002</c:v>
                </c:pt>
                <c:pt idx="12">
                  <c:v>-2.1090200729999999</c:v>
                </c:pt>
                <c:pt idx="13">
                  <c:v>-2.1345130590000001</c:v>
                </c:pt>
                <c:pt idx="14">
                  <c:v>-1.5303395289999999</c:v>
                </c:pt>
                <c:pt idx="15">
                  <c:v>-0.45749292400000002</c:v>
                </c:pt>
                <c:pt idx="16">
                  <c:v>-2.1197438999999998E-2</c:v>
                </c:pt>
                <c:pt idx="17">
                  <c:v>-4.4121398999999999E-2</c:v>
                </c:pt>
                <c:pt idx="18">
                  <c:v>-3.3265999999999999E-3</c:v>
                </c:pt>
                <c:pt idx="19">
                  <c:v>-1.7733576000000001E-2</c:v>
                </c:pt>
                <c:pt idx="20">
                  <c:v>-2.8080800000000001E-4</c:v>
                </c:pt>
                <c:pt idx="21">
                  <c:v>-7.1524880000000002E-3</c:v>
                </c:pt>
                <c:pt idx="22">
                  <c:v>-3.9919857000000003E-2</c:v>
                </c:pt>
                <c:pt idx="23">
                  <c:v>-7.8267223999999996E-2</c:v>
                </c:pt>
              </c:numCache>
            </c:numRef>
          </c:val>
          <c:extLst/>
        </c:ser>
        <c:dLbls>
          <c:showLegendKey val="0"/>
          <c:showVal val="0"/>
          <c:showCatName val="0"/>
          <c:showSerName val="0"/>
          <c:showPercent val="0"/>
          <c:showBubbleSize val="0"/>
        </c:dLbls>
        <c:axId val="-1199711248"/>
        <c:axId val="-1199711792"/>
      </c:areaChart>
      <c:lineChart>
        <c:grouping val="standard"/>
        <c:varyColors val="0"/>
        <c:ser>
          <c:idx val="14"/>
          <c:order val="13"/>
          <c:spPr>
            <a:ln w="28575" cap="rnd">
              <a:solidFill>
                <a:srgbClr val="C2BBD0"/>
              </a:solidFill>
              <a:prstDash val="sysDash"/>
              <a:round/>
            </a:ln>
            <a:effectLst/>
          </c:spPr>
          <c:marker>
            <c:symbol val="none"/>
          </c:marke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Restore_Hourly_Season!$R$2:$R$25</c:f>
              <c:numCache>
                <c:formatCode>General</c:formatCode>
                <c:ptCount val="24"/>
                <c:pt idx="0">
                  <c:v>72.743765437999997</c:v>
                </c:pt>
                <c:pt idx="1">
                  <c:v>71.470623196000005</c:v>
                </c:pt>
                <c:pt idx="2">
                  <c:v>67.667225361000007</c:v>
                </c:pt>
                <c:pt idx="3">
                  <c:v>65.300052391999998</c:v>
                </c:pt>
                <c:pt idx="4">
                  <c:v>63.335339830000002</c:v>
                </c:pt>
                <c:pt idx="5">
                  <c:v>65.245905712999999</c:v>
                </c:pt>
                <c:pt idx="6">
                  <c:v>69.979015695000001</c:v>
                </c:pt>
                <c:pt idx="7">
                  <c:v>76.424744755000006</c:v>
                </c:pt>
                <c:pt idx="8">
                  <c:v>83.295978507000001</c:v>
                </c:pt>
                <c:pt idx="9">
                  <c:v>88.045404227000006</c:v>
                </c:pt>
                <c:pt idx="10">
                  <c:v>92.175920818999998</c:v>
                </c:pt>
                <c:pt idx="11">
                  <c:v>95.918172229000007</c:v>
                </c:pt>
                <c:pt idx="12">
                  <c:v>99.131842274999997</c:v>
                </c:pt>
                <c:pt idx="13">
                  <c:v>101.27727018500001</c:v>
                </c:pt>
                <c:pt idx="14">
                  <c:v>103.229084585</c:v>
                </c:pt>
                <c:pt idx="15">
                  <c:v>104.752409316</c:v>
                </c:pt>
                <c:pt idx="16">
                  <c:v>104.369243532</c:v>
                </c:pt>
                <c:pt idx="17">
                  <c:v>103.439844804</c:v>
                </c:pt>
                <c:pt idx="18">
                  <c:v>99.259794900000003</c:v>
                </c:pt>
                <c:pt idx="19">
                  <c:v>94.125107630000002</c:v>
                </c:pt>
                <c:pt idx="20">
                  <c:v>91.037988526999996</c:v>
                </c:pt>
                <c:pt idx="21">
                  <c:v>85.830269783999995</c:v>
                </c:pt>
                <c:pt idx="22">
                  <c:v>81.870085961000001</c:v>
                </c:pt>
                <c:pt idx="23">
                  <c:v>77.618880021999999</c:v>
                </c:pt>
              </c:numCache>
            </c:numRef>
          </c:val>
          <c:smooth val="0"/>
          <c:extLst/>
        </c:ser>
        <c:dLbls>
          <c:showLegendKey val="0"/>
          <c:showVal val="0"/>
          <c:showCatName val="0"/>
          <c:showSerName val="0"/>
          <c:showPercent val="0"/>
          <c:showBubbleSize val="0"/>
        </c:dLbls>
        <c:marker val="1"/>
        <c:smooth val="0"/>
        <c:axId val="-1199722128"/>
        <c:axId val="-1199719408"/>
      </c:lineChart>
      <c:catAx>
        <c:axId val="-11997221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9719408"/>
        <c:crosses val="autoZero"/>
        <c:auto val="1"/>
        <c:lblAlgn val="ctr"/>
        <c:lblOffset val="100"/>
        <c:tickLblSkip val="4"/>
        <c:tickMarkSkip val="1"/>
        <c:noMultiLvlLbl val="0"/>
      </c:catAx>
      <c:valAx>
        <c:axId val="-1199719408"/>
        <c:scaling>
          <c:orientation val="minMax"/>
          <c:max val="150"/>
          <c:min val="-2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99722128"/>
        <c:crosses val="autoZero"/>
        <c:crossBetween val="between"/>
        <c:majorUnit val="25"/>
      </c:valAx>
      <c:valAx>
        <c:axId val="-1199711792"/>
        <c:scaling>
          <c:orientation val="minMax"/>
          <c:max val="300"/>
        </c:scaling>
        <c:delete val="1"/>
        <c:axPos val="r"/>
        <c:numFmt formatCode="General" sourceLinked="1"/>
        <c:majorTickMark val="out"/>
        <c:minorTickMark val="none"/>
        <c:tickLblPos val="nextTo"/>
        <c:crossAx val="-1199711248"/>
        <c:crosses val="max"/>
        <c:crossBetween val="between"/>
      </c:valAx>
      <c:catAx>
        <c:axId val="-1199711248"/>
        <c:scaling>
          <c:orientation val="minMax"/>
        </c:scaling>
        <c:delete val="1"/>
        <c:axPos val="b"/>
        <c:numFmt formatCode="General" sourceLinked="1"/>
        <c:majorTickMark val="out"/>
        <c:minorTickMark val="none"/>
        <c:tickLblPos val="nextTo"/>
        <c:crossAx val="-1199711792"/>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30844043494722E-2"/>
          <c:y val="7.2970652833003445E-4"/>
          <c:w val="0.91015295200159152"/>
          <c:h val="0.87261900320513652"/>
        </c:manualLayout>
      </c:layout>
      <c:areaChart>
        <c:grouping val="stacked"/>
        <c:varyColors val="0"/>
        <c:ser>
          <c:idx val="2"/>
          <c:order val="2"/>
          <c:spPr>
            <a:solidFill>
              <a:schemeClr val="bg2">
                <a:lumMod val="40000"/>
                <a:lumOff val="60000"/>
              </a:schemeClr>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Restore_Hourly_Season!$F$2:$F$25</c:f>
              <c:numCache>
                <c:formatCode>General</c:formatCode>
                <c:ptCount val="24"/>
                <c:pt idx="0">
                  <c:v>6.5219254580000001</c:v>
                </c:pt>
                <c:pt idx="1">
                  <c:v>6.6806494000000001</c:v>
                </c:pt>
                <c:pt idx="2">
                  <c:v>6.5947441849999997</c:v>
                </c:pt>
                <c:pt idx="3">
                  <c:v>6.5207811160000002</c:v>
                </c:pt>
                <c:pt idx="4">
                  <c:v>6.4785285979999996</c:v>
                </c:pt>
                <c:pt idx="5">
                  <c:v>6.6099222940000004</c:v>
                </c:pt>
                <c:pt idx="6">
                  <c:v>6.5485605580000001</c:v>
                </c:pt>
                <c:pt idx="7">
                  <c:v>6.0784496380000004</c:v>
                </c:pt>
                <c:pt idx="8">
                  <c:v>5.41710812</c:v>
                </c:pt>
                <c:pt idx="9">
                  <c:v>4.5996659500000003</c:v>
                </c:pt>
                <c:pt idx="10">
                  <c:v>4.0616076760000004</c:v>
                </c:pt>
                <c:pt idx="11">
                  <c:v>3.8567596649999998</c:v>
                </c:pt>
                <c:pt idx="12">
                  <c:v>3.774467918</c:v>
                </c:pt>
                <c:pt idx="13">
                  <c:v>4.0386122159999998</c:v>
                </c:pt>
                <c:pt idx="14">
                  <c:v>4.6929017259999997</c:v>
                </c:pt>
                <c:pt idx="15">
                  <c:v>5.4854809490000003</c:v>
                </c:pt>
                <c:pt idx="16">
                  <c:v>6.3292368120000004</c:v>
                </c:pt>
                <c:pt idx="17">
                  <c:v>7.0235149410000002</c:v>
                </c:pt>
                <c:pt idx="18">
                  <c:v>7.3313192100000002</c:v>
                </c:pt>
                <c:pt idx="19">
                  <c:v>7.4033054329999999</c:v>
                </c:pt>
                <c:pt idx="20">
                  <c:v>7.3556287310000004</c:v>
                </c:pt>
                <c:pt idx="21">
                  <c:v>7.1750951220000001</c:v>
                </c:pt>
                <c:pt idx="22">
                  <c:v>7.056411572</c:v>
                </c:pt>
                <c:pt idx="23">
                  <c:v>6.9636355620000003</c:v>
                </c:pt>
              </c:numCache>
            </c:numRef>
          </c:val>
          <c:extLst/>
        </c:ser>
        <c:ser>
          <c:idx val="3"/>
          <c:order val="3"/>
          <c:spPr>
            <a:solidFill>
              <a:schemeClr val="accent5"/>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Restore_Hourly_Season!$G$2:$G$25</c:f>
              <c:numCache>
                <c:formatCode>General</c:formatCode>
                <c:ptCount val="24"/>
                <c:pt idx="0">
                  <c:v>8.4167263160000001</c:v>
                </c:pt>
                <c:pt idx="1">
                  <c:v>8.4506252570000004</c:v>
                </c:pt>
                <c:pt idx="2">
                  <c:v>8.4298009030000003</c:v>
                </c:pt>
                <c:pt idx="3">
                  <c:v>8.4145799310000005</c:v>
                </c:pt>
                <c:pt idx="4">
                  <c:v>8.3954664119999993</c:v>
                </c:pt>
                <c:pt idx="5">
                  <c:v>8.4088008869999999</c:v>
                </c:pt>
                <c:pt idx="6">
                  <c:v>8.4361492259999995</c:v>
                </c:pt>
                <c:pt idx="7">
                  <c:v>8.4312927119999994</c:v>
                </c:pt>
                <c:pt idx="8">
                  <c:v>8.2051488310000007</c:v>
                </c:pt>
                <c:pt idx="9">
                  <c:v>7.6022325640000004</c:v>
                </c:pt>
                <c:pt idx="10">
                  <c:v>6.7900218499999996</c:v>
                </c:pt>
                <c:pt idx="11">
                  <c:v>6.2707627339999998</c:v>
                </c:pt>
                <c:pt idx="12">
                  <c:v>6.5770213829999999</c:v>
                </c:pt>
                <c:pt idx="13">
                  <c:v>7.1575056110000004</c:v>
                </c:pt>
                <c:pt idx="14">
                  <c:v>7.7876548850000002</c:v>
                </c:pt>
                <c:pt idx="15">
                  <c:v>8.1843805100000004</c:v>
                </c:pt>
                <c:pt idx="16">
                  <c:v>8.425510032</c:v>
                </c:pt>
                <c:pt idx="17">
                  <c:v>8.5353079510000001</c:v>
                </c:pt>
                <c:pt idx="18">
                  <c:v>8.5370609799999997</c:v>
                </c:pt>
                <c:pt idx="19">
                  <c:v>8.5334531770000002</c:v>
                </c:pt>
                <c:pt idx="20">
                  <c:v>8.5233540849999994</c:v>
                </c:pt>
                <c:pt idx="21">
                  <c:v>8.5020643269999994</c:v>
                </c:pt>
                <c:pt idx="22">
                  <c:v>8.4892649509999991</c:v>
                </c:pt>
                <c:pt idx="23">
                  <c:v>8.4767354449999992</c:v>
                </c:pt>
              </c:numCache>
            </c:numRef>
          </c:val>
          <c:extLst/>
        </c:ser>
        <c:ser>
          <c:idx val="4"/>
          <c:order val="4"/>
          <c:spPr>
            <a:solidFill>
              <a:schemeClr val="accent2"/>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Restore_Hourly_Season!$H$2:$H$25</c:f>
              <c:numCache>
                <c:formatCode>General</c:formatCode>
                <c:ptCount val="24"/>
                <c:pt idx="0">
                  <c:v>3.7233441999999999E-2</c:v>
                </c:pt>
                <c:pt idx="1">
                  <c:v>5.2495996000000003E-2</c:v>
                </c:pt>
                <c:pt idx="2">
                  <c:v>5.6159892000000003E-2</c:v>
                </c:pt>
                <c:pt idx="3">
                  <c:v>5.5813201E-2</c:v>
                </c:pt>
                <c:pt idx="4">
                  <c:v>5.6580383999999997E-2</c:v>
                </c:pt>
                <c:pt idx="5">
                  <c:v>6.2437629000000001E-2</c:v>
                </c:pt>
                <c:pt idx="6">
                  <c:v>6.3342256999999999E-2</c:v>
                </c:pt>
                <c:pt idx="7">
                  <c:v>5.1990133000000001E-2</c:v>
                </c:pt>
                <c:pt idx="8">
                  <c:v>3.0815616000000001E-2</c:v>
                </c:pt>
                <c:pt idx="9">
                  <c:v>1.9883722E-2</c:v>
                </c:pt>
                <c:pt idx="10">
                  <c:v>1.6999027E-2</c:v>
                </c:pt>
                <c:pt idx="11">
                  <c:v>1.4078703999999999E-2</c:v>
                </c:pt>
                <c:pt idx="12">
                  <c:v>1.1429880999999999E-2</c:v>
                </c:pt>
                <c:pt idx="13">
                  <c:v>1.0562985E-2</c:v>
                </c:pt>
                <c:pt idx="14">
                  <c:v>1.4439825999999999E-2</c:v>
                </c:pt>
                <c:pt idx="15">
                  <c:v>2.1066094E-2</c:v>
                </c:pt>
                <c:pt idx="16">
                  <c:v>3.2759876E-2</c:v>
                </c:pt>
                <c:pt idx="17">
                  <c:v>0.18646606399999999</c:v>
                </c:pt>
                <c:pt idx="18">
                  <c:v>0.16043744300000001</c:v>
                </c:pt>
                <c:pt idx="19">
                  <c:v>0.14440913</c:v>
                </c:pt>
                <c:pt idx="20">
                  <c:v>0.122214936</c:v>
                </c:pt>
                <c:pt idx="21">
                  <c:v>7.5956124E-2</c:v>
                </c:pt>
                <c:pt idx="22">
                  <c:v>6.0886937000000002E-2</c:v>
                </c:pt>
                <c:pt idx="23">
                  <c:v>5.9614462E-2</c:v>
                </c:pt>
              </c:numCache>
            </c:numRef>
          </c:val>
          <c:extLst/>
        </c:ser>
        <c:ser>
          <c:idx val="5"/>
          <c:order val="5"/>
          <c:spPr>
            <a:solidFill>
              <a:schemeClr val="accent1"/>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Restore_Hourly_Season!$I$2:$I$25</c:f>
              <c:numCache>
                <c:formatCode>General</c:formatCode>
                <c:ptCount val="24"/>
                <c:pt idx="0">
                  <c:v>20.668923185000001</c:v>
                </c:pt>
                <c:pt idx="1">
                  <c:v>21.104119496999999</c:v>
                </c:pt>
                <c:pt idx="2">
                  <c:v>19.958159481999999</c:v>
                </c:pt>
                <c:pt idx="3">
                  <c:v>19.173948282000001</c:v>
                </c:pt>
                <c:pt idx="4">
                  <c:v>18.469449257000001</c:v>
                </c:pt>
                <c:pt idx="5">
                  <c:v>18.825257828000002</c:v>
                </c:pt>
                <c:pt idx="6">
                  <c:v>18.807936086000002</c:v>
                </c:pt>
                <c:pt idx="7">
                  <c:v>14.207731157</c:v>
                </c:pt>
                <c:pt idx="8">
                  <c:v>9.0703571850000007</c:v>
                </c:pt>
                <c:pt idx="9">
                  <c:v>6.201932072</c:v>
                </c:pt>
                <c:pt idx="10">
                  <c:v>5.3395097030000001</c:v>
                </c:pt>
                <c:pt idx="11">
                  <c:v>5.2337493879999997</c:v>
                </c:pt>
                <c:pt idx="12">
                  <c:v>5.3287429489999996</c:v>
                </c:pt>
                <c:pt idx="13">
                  <c:v>5.5977661960000002</c:v>
                </c:pt>
                <c:pt idx="14">
                  <c:v>7.0623920570000003</c:v>
                </c:pt>
                <c:pt idx="15">
                  <c:v>11.297115052000001</c:v>
                </c:pt>
                <c:pt idx="16">
                  <c:v>18.592530400000001</c:v>
                </c:pt>
                <c:pt idx="17">
                  <c:v>26.952354334999999</c:v>
                </c:pt>
                <c:pt idx="18">
                  <c:v>29.647288423999999</c:v>
                </c:pt>
                <c:pt idx="19">
                  <c:v>29.241131135</c:v>
                </c:pt>
                <c:pt idx="20">
                  <c:v>28.515577464</c:v>
                </c:pt>
                <c:pt idx="21">
                  <c:v>26.919523674000001</c:v>
                </c:pt>
                <c:pt idx="22">
                  <c:v>25.861404665999999</c:v>
                </c:pt>
                <c:pt idx="23">
                  <c:v>24.694262923</c:v>
                </c:pt>
              </c:numCache>
            </c:numRef>
          </c:val>
          <c:extLst/>
        </c:ser>
        <c:ser>
          <c:idx val="6"/>
          <c:order val="6"/>
          <c:spPr>
            <a:solidFill>
              <a:schemeClr val="tx2"/>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Restore_Hourly_Season!$J$2:$J$25</c:f>
              <c:numCache>
                <c:formatCode>General</c:formatCode>
                <c:ptCount val="24"/>
                <c:pt idx="0">
                  <c:v>4.945246773</c:v>
                </c:pt>
                <c:pt idx="1">
                  <c:v>5.4845371250000001</c:v>
                </c:pt>
                <c:pt idx="2">
                  <c:v>5.3112081199999999</c:v>
                </c:pt>
                <c:pt idx="3">
                  <c:v>5.0169334460000004</c:v>
                </c:pt>
                <c:pt idx="4">
                  <c:v>4.649452685</c:v>
                </c:pt>
                <c:pt idx="5">
                  <c:v>5.3260659639999997</c:v>
                </c:pt>
                <c:pt idx="6">
                  <c:v>5.353931073</c:v>
                </c:pt>
                <c:pt idx="7">
                  <c:v>3.1586042320000001</c:v>
                </c:pt>
                <c:pt idx="8">
                  <c:v>2.4835744219999998</c:v>
                </c:pt>
                <c:pt idx="9">
                  <c:v>1.987211193</c:v>
                </c:pt>
                <c:pt idx="10">
                  <c:v>1.7587170729999999</c:v>
                </c:pt>
                <c:pt idx="11">
                  <c:v>1.782298027</c:v>
                </c:pt>
                <c:pt idx="12">
                  <c:v>1.7209691899999999</c:v>
                </c:pt>
                <c:pt idx="13">
                  <c:v>1.7285515469999999</c:v>
                </c:pt>
                <c:pt idx="14">
                  <c:v>1.9847309280000001</c:v>
                </c:pt>
                <c:pt idx="15">
                  <c:v>2.4414718679999998</c:v>
                </c:pt>
                <c:pt idx="16">
                  <c:v>3.4814717559999999</c:v>
                </c:pt>
                <c:pt idx="17">
                  <c:v>4.9945902310000001</c:v>
                </c:pt>
                <c:pt idx="18">
                  <c:v>5.4474627680000003</c:v>
                </c:pt>
                <c:pt idx="19">
                  <c:v>5.5253352040000001</c:v>
                </c:pt>
                <c:pt idx="20">
                  <c:v>5.3893366199999999</c:v>
                </c:pt>
                <c:pt idx="21">
                  <c:v>5.111227864</c:v>
                </c:pt>
                <c:pt idx="22">
                  <c:v>4.9571511990000001</c:v>
                </c:pt>
                <c:pt idx="23">
                  <c:v>4.8197979020000004</c:v>
                </c:pt>
              </c:numCache>
            </c:numRef>
          </c:val>
          <c:extLst/>
        </c:ser>
        <c:ser>
          <c:idx val="8"/>
          <c:order val="7"/>
          <c:spPr>
            <a:solidFill>
              <a:schemeClr val="accent3"/>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Restore_Hourly_Season!$L$2:$L$25</c:f>
              <c:numCache>
                <c:formatCode>General</c:formatCode>
                <c:ptCount val="24"/>
                <c:pt idx="0">
                  <c:v>13.067143639999999</c:v>
                </c:pt>
                <c:pt idx="1">
                  <c:v>12.985166838</c:v>
                </c:pt>
                <c:pt idx="2">
                  <c:v>12.855583094</c:v>
                </c:pt>
                <c:pt idx="3">
                  <c:v>12.677965480999999</c:v>
                </c:pt>
                <c:pt idx="4">
                  <c:v>12.496301966000001</c:v>
                </c:pt>
                <c:pt idx="5">
                  <c:v>12.319323656</c:v>
                </c:pt>
                <c:pt idx="6">
                  <c:v>11.726044448</c:v>
                </c:pt>
                <c:pt idx="7">
                  <c:v>10.609035621</c:v>
                </c:pt>
                <c:pt idx="8">
                  <c:v>9.1205278750000005</c:v>
                </c:pt>
                <c:pt idx="9">
                  <c:v>7.7184633529999997</c:v>
                </c:pt>
                <c:pt idx="10">
                  <c:v>7.399044891</c:v>
                </c:pt>
                <c:pt idx="11">
                  <c:v>7.8297055499999999</c:v>
                </c:pt>
                <c:pt idx="12">
                  <c:v>7.9794814570000003</c:v>
                </c:pt>
                <c:pt idx="13">
                  <c:v>8.1715866320000003</c:v>
                </c:pt>
                <c:pt idx="14">
                  <c:v>8.5834035649999993</c:v>
                </c:pt>
                <c:pt idx="15">
                  <c:v>9.3408129750000004</c:v>
                </c:pt>
                <c:pt idx="16">
                  <c:v>10.257949791</c:v>
                </c:pt>
                <c:pt idx="17">
                  <c:v>10.808157872000001</c:v>
                </c:pt>
                <c:pt idx="18">
                  <c:v>11.387449144</c:v>
                </c:pt>
                <c:pt idx="19">
                  <c:v>12.228406785000001</c:v>
                </c:pt>
                <c:pt idx="20">
                  <c:v>12.824414750000001</c:v>
                </c:pt>
                <c:pt idx="21">
                  <c:v>13.11619058</c:v>
                </c:pt>
                <c:pt idx="22">
                  <c:v>13.206640985</c:v>
                </c:pt>
                <c:pt idx="23">
                  <c:v>13.173174797</c:v>
                </c:pt>
              </c:numCache>
            </c:numRef>
          </c:val>
          <c:extLst/>
        </c:ser>
        <c:ser>
          <c:idx val="10"/>
          <c:order val="8"/>
          <c:spPr>
            <a:solidFill>
              <a:schemeClr val="accent4"/>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Restore_Hourly_Season!$M$2:$M$25</c:f>
              <c:numCache>
                <c:formatCode>General</c:formatCode>
                <c:ptCount val="24"/>
                <c:pt idx="0">
                  <c:v>7.8457119999999995E-3</c:v>
                </c:pt>
                <c:pt idx="1">
                  <c:v>5.3019979999999996E-3</c:v>
                </c:pt>
                <c:pt idx="2">
                  <c:v>3.8533859999999999E-3</c:v>
                </c:pt>
                <c:pt idx="3">
                  <c:v>3.034803E-3</c:v>
                </c:pt>
                <c:pt idx="4">
                  <c:v>2.5964429999999999E-3</c:v>
                </c:pt>
                <c:pt idx="5">
                  <c:v>0.32378349200000001</c:v>
                </c:pt>
                <c:pt idx="6">
                  <c:v>1.7924103739999999</c:v>
                </c:pt>
                <c:pt idx="7">
                  <c:v>4.1283395909999996</c:v>
                </c:pt>
                <c:pt idx="8">
                  <c:v>5.5571068339999998</c:v>
                </c:pt>
                <c:pt idx="9">
                  <c:v>5.2797751550000003</c:v>
                </c:pt>
                <c:pt idx="10">
                  <c:v>4.6615540109999998</c:v>
                </c:pt>
                <c:pt idx="11">
                  <c:v>4.6860659279999997</c:v>
                </c:pt>
                <c:pt idx="12">
                  <c:v>4.9615691589999997</c:v>
                </c:pt>
                <c:pt idx="13">
                  <c:v>5.2709427680000003</c:v>
                </c:pt>
                <c:pt idx="14">
                  <c:v>5.7470424969999998</c:v>
                </c:pt>
                <c:pt idx="15">
                  <c:v>6.2120906079999996</c:v>
                </c:pt>
                <c:pt idx="16">
                  <c:v>6.0129309490000002</c:v>
                </c:pt>
                <c:pt idx="17">
                  <c:v>4.818799297</c:v>
                </c:pt>
                <c:pt idx="18">
                  <c:v>3.0810550179999998</c:v>
                </c:pt>
                <c:pt idx="19">
                  <c:v>1.630652588</c:v>
                </c:pt>
                <c:pt idx="20">
                  <c:v>0.80894790800000005</c:v>
                </c:pt>
                <c:pt idx="21">
                  <c:v>0.115015584</c:v>
                </c:pt>
                <c:pt idx="22">
                  <c:v>5.8798080000000003E-2</c:v>
                </c:pt>
                <c:pt idx="23">
                  <c:v>2.3084730000000001E-2</c:v>
                </c:pt>
              </c:numCache>
            </c:numRef>
          </c:val>
          <c:extLst/>
        </c:ser>
        <c:ser>
          <c:idx val="9"/>
          <c:order val="9"/>
          <c:spPr>
            <a:solidFill>
              <a:schemeClr val="accent4"/>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Restore_Hourly_Season!$N$2:$N$25</c:f>
              <c:numCache>
                <c:formatCode>General</c:formatCode>
                <c:ptCount val="24"/>
                <c:pt idx="4">
                  <c:v>1.903369E-3</c:v>
                </c:pt>
                <c:pt idx="5">
                  <c:v>0.27529873999999999</c:v>
                </c:pt>
                <c:pt idx="6">
                  <c:v>2.843057376</c:v>
                </c:pt>
                <c:pt idx="7">
                  <c:v>12.989172548999999</c:v>
                </c:pt>
                <c:pt idx="8">
                  <c:v>25.700156233000001</c:v>
                </c:pt>
                <c:pt idx="9">
                  <c:v>35.406224733000002</c:v>
                </c:pt>
                <c:pt idx="10">
                  <c:v>41.599724862999999</c:v>
                </c:pt>
                <c:pt idx="11">
                  <c:v>43.888193119</c:v>
                </c:pt>
                <c:pt idx="12">
                  <c:v>43.908632249</c:v>
                </c:pt>
                <c:pt idx="13">
                  <c:v>42.332496147999997</c:v>
                </c:pt>
                <c:pt idx="14">
                  <c:v>37.577482087</c:v>
                </c:pt>
                <c:pt idx="15">
                  <c:v>28.352689405</c:v>
                </c:pt>
                <c:pt idx="16">
                  <c:v>15.947043823</c:v>
                </c:pt>
                <c:pt idx="17">
                  <c:v>4.8911379740000003</c:v>
                </c:pt>
                <c:pt idx="18">
                  <c:v>0.74965811699999996</c:v>
                </c:pt>
                <c:pt idx="19">
                  <c:v>1.7453303999999999E-2</c:v>
                </c:pt>
              </c:numCache>
            </c:numRef>
          </c:val>
          <c:extLst/>
        </c:ser>
        <c:ser>
          <c:idx val="11"/>
          <c:order val="10"/>
          <c:spPr>
            <a:solidFill>
              <a:srgbClr val="7D6D9B"/>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Restore_Hourly_Season!$O$2:$O$25</c:f>
              <c:numCache>
                <c:formatCode>General</c:formatCode>
                <c:ptCount val="24"/>
                <c:pt idx="0">
                  <c:v>2.7832580999999999E-2</c:v>
                </c:pt>
                <c:pt idx="2">
                  <c:v>1.8711000000000001E-3</c:v>
                </c:pt>
                <c:pt idx="3">
                  <c:v>5.8652690000000002E-3</c:v>
                </c:pt>
                <c:pt idx="4">
                  <c:v>1.0304288999999999E-2</c:v>
                </c:pt>
                <c:pt idx="5">
                  <c:v>4.0905179999999996E-3</c:v>
                </c:pt>
                <c:pt idx="6">
                  <c:v>6.2191205999999999E-2</c:v>
                </c:pt>
                <c:pt idx="7">
                  <c:v>0.57968968200000004</c:v>
                </c:pt>
                <c:pt idx="8">
                  <c:v>1.5972356679999999</c:v>
                </c:pt>
                <c:pt idx="9">
                  <c:v>3.4406775770000002</c:v>
                </c:pt>
                <c:pt idx="10">
                  <c:v>3.4840796150000002</c:v>
                </c:pt>
                <c:pt idx="11">
                  <c:v>2.511925776</c:v>
                </c:pt>
                <c:pt idx="12">
                  <c:v>2.559915605</c:v>
                </c:pt>
                <c:pt idx="13">
                  <c:v>2.6762102369999998</c:v>
                </c:pt>
                <c:pt idx="14">
                  <c:v>2.1203752859999998</c:v>
                </c:pt>
                <c:pt idx="15">
                  <c:v>0.965417941</c:v>
                </c:pt>
                <c:pt idx="16">
                  <c:v>0.15658237899999999</c:v>
                </c:pt>
                <c:pt idx="23">
                  <c:v>4.534929E-3</c:v>
                </c:pt>
              </c:numCache>
            </c:numRef>
          </c:val>
          <c:extLst/>
        </c:ser>
        <c:ser>
          <c:idx val="12"/>
          <c:order val="11"/>
          <c:spPr>
            <a:solidFill>
              <a:schemeClr val="accent1">
                <a:lumMod val="40000"/>
                <a:lumOff val="60000"/>
              </a:schemeClr>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Restore_Hourly_Season!$P$2:$P$25</c:f>
              <c:numCache>
                <c:formatCode>General</c:formatCode>
                <c:ptCount val="24"/>
                <c:pt idx="0">
                  <c:v>0.61164184600000004</c:v>
                </c:pt>
                <c:pt idx="1">
                  <c:v>0.68712532299999995</c:v>
                </c:pt>
                <c:pt idx="2">
                  <c:v>0.30707748600000001</c:v>
                </c:pt>
                <c:pt idx="3">
                  <c:v>0.25294988499999999</c:v>
                </c:pt>
                <c:pt idx="4">
                  <c:v>0.202368515</c:v>
                </c:pt>
                <c:pt idx="5">
                  <c:v>0.30753269</c:v>
                </c:pt>
                <c:pt idx="6">
                  <c:v>0.31122583799999998</c:v>
                </c:pt>
                <c:pt idx="7">
                  <c:v>9.7176229000000003E-2</c:v>
                </c:pt>
                <c:pt idx="8">
                  <c:v>2.3098437999999999E-2</c:v>
                </c:pt>
                <c:pt idx="14">
                  <c:v>2.6846999999999999E-3</c:v>
                </c:pt>
                <c:pt idx="15">
                  <c:v>1.7850252E-2</c:v>
                </c:pt>
                <c:pt idx="16">
                  <c:v>0.45030367399999999</c:v>
                </c:pt>
                <c:pt idx="17">
                  <c:v>1.3683460249999999</c:v>
                </c:pt>
                <c:pt idx="18">
                  <c:v>1.5398782090000001</c:v>
                </c:pt>
                <c:pt idx="19">
                  <c:v>1.5726132580000001</c:v>
                </c:pt>
                <c:pt idx="20">
                  <c:v>1.5891754739999999</c:v>
                </c:pt>
                <c:pt idx="21">
                  <c:v>1.1231723440000001</c:v>
                </c:pt>
                <c:pt idx="22">
                  <c:v>0.75700470399999997</c:v>
                </c:pt>
                <c:pt idx="23">
                  <c:v>0.43547076899999998</c:v>
                </c:pt>
              </c:numCache>
            </c:numRef>
          </c:val>
          <c:extLst/>
        </c:ser>
        <c:ser>
          <c:idx val="13"/>
          <c:order val="12"/>
          <c:spPr>
            <a:solidFill>
              <a:schemeClr val="tx1"/>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Restore_Hourly_Season!$Q$2:$Q$25</c:f>
              <c:numCache>
                <c:formatCode>General</c:formatCode>
                <c:ptCount val="24"/>
                <c:pt idx="0">
                  <c:v>0.53059879399999998</c:v>
                </c:pt>
                <c:pt idx="1">
                  <c:v>1.031362522</c:v>
                </c:pt>
                <c:pt idx="2">
                  <c:v>0.52726477199999999</c:v>
                </c:pt>
                <c:pt idx="3">
                  <c:v>0.15103251400000001</c:v>
                </c:pt>
                <c:pt idx="4">
                  <c:v>5.9830755999999999E-2</c:v>
                </c:pt>
                <c:pt idx="5">
                  <c:v>6.8012399000000001E-2</c:v>
                </c:pt>
                <c:pt idx="6">
                  <c:v>0.26760313699999999</c:v>
                </c:pt>
                <c:pt idx="7">
                  <c:v>0.103700399</c:v>
                </c:pt>
                <c:pt idx="8">
                  <c:v>2.7162855999999999E-2</c:v>
                </c:pt>
                <c:pt idx="9">
                  <c:v>5.9711850000000004E-3</c:v>
                </c:pt>
                <c:pt idx="10">
                  <c:v>5.9918580000000001E-3</c:v>
                </c:pt>
                <c:pt idx="11">
                  <c:v>7.7031679999999998E-3</c:v>
                </c:pt>
                <c:pt idx="12">
                  <c:v>2.4409380000000001E-3</c:v>
                </c:pt>
                <c:pt idx="13">
                  <c:v>3.5310000000000002E-4</c:v>
                </c:pt>
                <c:pt idx="14">
                  <c:v>1.6887843999999999E-2</c:v>
                </c:pt>
                <c:pt idx="15">
                  <c:v>4.2658535999999997E-2</c:v>
                </c:pt>
                <c:pt idx="16">
                  <c:v>0.49013021200000001</c:v>
                </c:pt>
                <c:pt idx="17">
                  <c:v>1.763268933</c:v>
                </c:pt>
                <c:pt idx="18">
                  <c:v>2.1287680820000001</c:v>
                </c:pt>
                <c:pt idx="19">
                  <c:v>1.8555525509999999</c:v>
                </c:pt>
                <c:pt idx="20">
                  <c:v>1.523103222</c:v>
                </c:pt>
                <c:pt idx="21">
                  <c:v>0.81106575599999997</c:v>
                </c:pt>
                <c:pt idx="22">
                  <c:v>0.56882932500000005</c:v>
                </c:pt>
                <c:pt idx="23">
                  <c:v>0.55464978099999995</c:v>
                </c:pt>
              </c:numCache>
            </c:numRef>
          </c:val>
          <c:extLst/>
        </c:ser>
        <c:dLbls>
          <c:showLegendKey val="0"/>
          <c:showVal val="0"/>
          <c:showCatName val="0"/>
          <c:showSerName val="0"/>
          <c:showPercent val="0"/>
          <c:showBubbleSize val="0"/>
        </c:dLbls>
        <c:axId val="-1199714512"/>
        <c:axId val="-1199723216"/>
        <c:extLst/>
      </c:areaChart>
      <c:areaChart>
        <c:grouping val="stacked"/>
        <c:varyColors val="0"/>
        <c:ser>
          <c:idx val="1"/>
          <c:order val="0"/>
          <c:spPr>
            <a:solidFill>
              <a:schemeClr val="accent1">
                <a:lumMod val="40000"/>
                <a:lumOff val="60000"/>
              </a:schemeClr>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Restore_Hourly_Season!$D$2:$D$25</c:f>
              <c:numCache>
                <c:formatCode>General</c:formatCode>
                <c:ptCount val="24"/>
                <c:pt idx="0">
                  <c:v>-9.7388302999999996E-2</c:v>
                </c:pt>
                <c:pt idx="1">
                  <c:v>-3.2010135000000002E-2</c:v>
                </c:pt>
                <c:pt idx="2">
                  <c:v>-4.5381777999999998E-2</c:v>
                </c:pt>
                <c:pt idx="3">
                  <c:v>-5.4849600999999998E-2</c:v>
                </c:pt>
                <c:pt idx="4">
                  <c:v>-4.7882086999999997E-2</c:v>
                </c:pt>
                <c:pt idx="5">
                  <c:v>-2.6392207000000001E-2</c:v>
                </c:pt>
                <c:pt idx="6">
                  <c:v>-0.17038457300000001</c:v>
                </c:pt>
                <c:pt idx="7">
                  <c:v>-0.50057828400000004</c:v>
                </c:pt>
                <c:pt idx="8">
                  <c:v>-0.96039645600000001</c:v>
                </c:pt>
                <c:pt idx="9">
                  <c:v>-1.624601709</c:v>
                </c:pt>
                <c:pt idx="10">
                  <c:v>-1.834009148</c:v>
                </c:pt>
                <c:pt idx="11">
                  <c:v>-1.927939061</c:v>
                </c:pt>
                <c:pt idx="12">
                  <c:v>-1.930992209</c:v>
                </c:pt>
                <c:pt idx="13">
                  <c:v>-1.774057974</c:v>
                </c:pt>
                <c:pt idx="14">
                  <c:v>-1.541800745</c:v>
                </c:pt>
                <c:pt idx="15">
                  <c:v>-0.98893549199999997</c:v>
                </c:pt>
                <c:pt idx="16">
                  <c:v>-0.34871288499999997</c:v>
                </c:pt>
                <c:pt idx="17">
                  <c:v>-7.7492539999999999E-2</c:v>
                </c:pt>
                <c:pt idx="18">
                  <c:v>-1.5501294000000001E-2</c:v>
                </c:pt>
                <c:pt idx="21">
                  <c:v>-1.4987500000000001E-3</c:v>
                </c:pt>
                <c:pt idx="22">
                  <c:v>-1.4951249E-2</c:v>
                </c:pt>
                <c:pt idx="23">
                  <c:v>-2.8455082999999999E-2</c:v>
                </c:pt>
              </c:numCache>
            </c:numRef>
          </c:val>
          <c:extLst/>
        </c:ser>
        <c:ser>
          <c:idx val="0"/>
          <c:order val="1"/>
          <c:spPr>
            <a:solidFill>
              <a:schemeClr val="tx1"/>
            </a:solidFill>
            <a:ln>
              <a:noFill/>
            </a:ln>
            <a:effectLst/>
          </c:spP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Restore_Hourly_Season!$E$2:$E$25</c:f>
              <c:numCache>
                <c:formatCode>General</c:formatCode>
                <c:ptCount val="24"/>
                <c:pt idx="0">
                  <c:v>-0.1131552</c:v>
                </c:pt>
                <c:pt idx="1">
                  <c:v>-5.0835469999999999E-3</c:v>
                </c:pt>
                <c:pt idx="2">
                  <c:v>-1.7832945999999999E-2</c:v>
                </c:pt>
                <c:pt idx="3">
                  <c:v>-2.7810416000000001E-2</c:v>
                </c:pt>
                <c:pt idx="4">
                  <c:v>-4.6344664000000001E-2</c:v>
                </c:pt>
                <c:pt idx="5">
                  <c:v>-1.5852172000000001E-2</c:v>
                </c:pt>
                <c:pt idx="6">
                  <c:v>-3.6896199999999998E-3</c:v>
                </c:pt>
                <c:pt idx="7">
                  <c:v>-5.1267432000000002E-2</c:v>
                </c:pt>
                <c:pt idx="8">
                  <c:v>-0.101989652</c:v>
                </c:pt>
                <c:pt idx="9">
                  <c:v>-0.81256432599999995</c:v>
                </c:pt>
                <c:pt idx="10">
                  <c:v>-2.039535678</c:v>
                </c:pt>
                <c:pt idx="11">
                  <c:v>-2.7366043150000001</c:v>
                </c:pt>
                <c:pt idx="12">
                  <c:v>-2.9192016789999999</c:v>
                </c:pt>
                <c:pt idx="13">
                  <c:v>-2.7723502529999999</c:v>
                </c:pt>
                <c:pt idx="14">
                  <c:v>-1.9993863359999999</c:v>
                </c:pt>
                <c:pt idx="15">
                  <c:v>-0.79238016200000005</c:v>
                </c:pt>
                <c:pt idx="16">
                  <c:v>-0.191908731</c:v>
                </c:pt>
                <c:pt idx="17">
                  <c:v>-1.7449910999999999E-2</c:v>
                </c:pt>
                <c:pt idx="18">
                  <c:v>-1.8010999999999999E-3</c:v>
                </c:pt>
                <c:pt idx="19">
                  <c:v>-3.8879610000000001E-3</c:v>
                </c:pt>
                <c:pt idx="20">
                  <c:v>-3.1075029000000001E-2</c:v>
                </c:pt>
                <c:pt idx="21">
                  <c:v>-2.1981000000000001E-3</c:v>
                </c:pt>
                <c:pt idx="22">
                  <c:v>-1.460735E-2</c:v>
                </c:pt>
                <c:pt idx="23">
                  <c:v>-3.9602941000000003E-2</c:v>
                </c:pt>
              </c:numCache>
            </c:numRef>
          </c:val>
          <c:extLst/>
        </c:ser>
        <c:dLbls>
          <c:showLegendKey val="0"/>
          <c:showVal val="0"/>
          <c:showCatName val="0"/>
          <c:showSerName val="0"/>
          <c:showPercent val="0"/>
          <c:showBubbleSize val="0"/>
        </c:dLbls>
        <c:axId val="-1199716688"/>
        <c:axId val="-1199722672"/>
      </c:areaChart>
      <c:lineChart>
        <c:grouping val="standard"/>
        <c:varyColors val="0"/>
        <c:ser>
          <c:idx val="14"/>
          <c:order val="13"/>
          <c:spPr>
            <a:ln w="28575" cap="rnd">
              <a:solidFill>
                <a:srgbClr val="C2BBD0"/>
              </a:solidFill>
              <a:prstDash val="sysDash"/>
              <a:round/>
            </a:ln>
            <a:effectLst/>
          </c:spPr>
          <c:marker>
            <c:symbol val="none"/>
          </c:marker>
          <c:cat>
            <c:numRef>
              <c:f>Restore_Hourly_Season!$C$2:$C$25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Restore_Hourly_Season!$R$2:$R$25</c:f>
              <c:numCache>
                <c:formatCode>General</c:formatCode>
                <c:ptCount val="24"/>
                <c:pt idx="0">
                  <c:v>56.25880961</c:v>
                </c:pt>
                <c:pt idx="1">
                  <c:v>58.086894686000001</c:v>
                </c:pt>
                <c:pt idx="2">
                  <c:v>55.602928525000003</c:v>
                </c:pt>
                <c:pt idx="3">
                  <c:v>53.807340951999997</c:v>
                </c:pt>
                <c:pt idx="4">
                  <c:v>52.347335016999999</c:v>
                </c:pt>
                <c:pt idx="5">
                  <c:v>54.106193083000001</c:v>
                </c:pt>
                <c:pt idx="6">
                  <c:v>57.424350124999997</c:v>
                </c:pt>
                <c:pt idx="7">
                  <c:v>60.618045702000003</c:v>
                </c:pt>
                <c:pt idx="8">
                  <c:v>65.879426151000004</c:v>
                </c:pt>
                <c:pt idx="9">
                  <c:v>67.544854411000003</c:v>
                </c:pt>
                <c:pt idx="10">
                  <c:v>68.935410117000004</c:v>
                </c:pt>
                <c:pt idx="11">
                  <c:v>70.200923255000006</c:v>
                </c:pt>
                <c:pt idx="12">
                  <c:v>70.758827370000006</c:v>
                </c:pt>
                <c:pt idx="13">
                  <c:v>71.106833975000001</c:v>
                </c:pt>
                <c:pt idx="14">
                  <c:v>71.337978097000004</c:v>
                </c:pt>
                <c:pt idx="15">
                  <c:v>71.256164454</c:v>
                </c:pt>
                <c:pt idx="16">
                  <c:v>71.267565425000001</c:v>
                </c:pt>
                <c:pt idx="17">
                  <c:v>73.098287485</c:v>
                </c:pt>
                <c:pt idx="18">
                  <c:v>71.821788467999994</c:v>
                </c:pt>
                <c:pt idx="19">
                  <c:v>69.922346509999997</c:v>
                </c:pt>
                <c:pt idx="20">
                  <c:v>68.367962989000006</c:v>
                </c:pt>
                <c:pt idx="21">
                  <c:v>64.654814975999997</c:v>
                </c:pt>
                <c:pt idx="22">
                  <c:v>62.64860522</c:v>
                </c:pt>
                <c:pt idx="23">
                  <c:v>60.816392055000001</c:v>
                </c:pt>
              </c:numCache>
            </c:numRef>
          </c:val>
          <c:smooth val="0"/>
          <c:extLst/>
        </c:ser>
        <c:dLbls>
          <c:showLegendKey val="0"/>
          <c:showVal val="0"/>
          <c:showCatName val="0"/>
          <c:showSerName val="0"/>
          <c:showPercent val="0"/>
          <c:showBubbleSize val="0"/>
        </c:dLbls>
        <c:marker val="1"/>
        <c:smooth val="0"/>
        <c:axId val="-1199714512"/>
        <c:axId val="-1199723216"/>
      </c:lineChart>
      <c:catAx>
        <c:axId val="-11997145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9723216"/>
        <c:crosses val="autoZero"/>
        <c:auto val="1"/>
        <c:lblAlgn val="ctr"/>
        <c:lblOffset val="100"/>
        <c:tickLblSkip val="4"/>
        <c:tickMarkSkip val="1"/>
        <c:noMultiLvlLbl val="0"/>
      </c:catAx>
      <c:valAx>
        <c:axId val="-1199723216"/>
        <c:scaling>
          <c:orientation val="minMax"/>
          <c:max val="150"/>
          <c:min val="-2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99714512"/>
        <c:crosses val="autoZero"/>
        <c:crossBetween val="between"/>
        <c:majorUnit val="25"/>
      </c:valAx>
      <c:valAx>
        <c:axId val="-1199722672"/>
        <c:scaling>
          <c:orientation val="minMax"/>
          <c:max val="300"/>
        </c:scaling>
        <c:delete val="1"/>
        <c:axPos val="r"/>
        <c:numFmt formatCode="General" sourceLinked="1"/>
        <c:majorTickMark val="out"/>
        <c:minorTickMark val="none"/>
        <c:tickLblPos val="nextTo"/>
        <c:crossAx val="-1199716688"/>
        <c:crosses val="max"/>
        <c:crossBetween val="between"/>
      </c:valAx>
      <c:catAx>
        <c:axId val="-1199716688"/>
        <c:scaling>
          <c:orientation val="minMax"/>
        </c:scaling>
        <c:delete val="1"/>
        <c:axPos val="b"/>
        <c:numFmt formatCode="General" sourceLinked="1"/>
        <c:majorTickMark val="out"/>
        <c:minorTickMark val="none"/>
        <c:tickLblPos val="nextTo"/>
        <c:crossAx val="-1199722672"/>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0347467538297"/>
          <c:y val="3.1916073851412638E-2"/>
          <c:w val="0.85939956967325859"/>
          <c:h val="0.86263352398371851"/>
        </c:manualLayout>
      </c:layout>
      <c:areaChart>
        <c:grouping val="stacked"/>
        <c:varyColors val="0"/>
        <c:ser>
          <c:idx val="2"/>
          <c:order val="2"/>
          <c:spPr>
            <a:solidFill>
              <a:schemeClr val="tx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Restore_Hourly_Region_ref!$F$2:$F$25</c:f>
              <c:numCache>
                <c:formatCode>General</c:formatCode>
                <c:ptCount val="24"/>
              </c:numCache>
            </c:numRef>
          </c:val>
          <c:extLst/>
        </c:ser>
        <c:ser>
          <c:idx val="3"/>
          <c:order val="3"/>
          <c:spPr>
            <a:solidFill>
              <a:schemeClr val="accent5"/>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Restore_Hourly_Region_ref!$G$2:$G$25</c:f>
              <c:numCache>
                <c:formatCode>General</c:formatCode>
                <c:ptCount val="24"/>
              </c:numCache>
            </c:numRef>
          </c:val>
          <c:extLst/>
        </c:ser>
        <c:ser>
          <c:idx val="4"/>
          <c:order val="4"/>
          <c:spPr>
            <a:solidFill>
              <a:schemeClr val="accent2"/>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Restore_Hourly_Region_ref!$H$2:$H$25</c:f>
              <c:numCache>
                <c:formatCode>General</c:formatCode>
                <c:ptCount val="24"/>
                <c:pt idx="16">
                  <c:v>5.9443322E-2</c:v>
                </c:pt>
                <c:pt idx="17">
                  <c:v>7.2811888000000005E-2</c:v>
                </c:pt>
                <c:pt idx="18">
                  <c:v>9.1063324000000001E-2</c:v>
                </c:pt>
                <c:pt idx="19">
                  <c:v>9.1063324000000001E-2</c:v>
                </c:pt>
                <c:pt idx="20">
                  <c:v>9.1063324000000001E-2</c:v>
                </c:pt>
                <c:pt idx="21">
                  <c:v>9.1063324000000001E-2</c:v>
                </c:pt>
                <c:pt idx="22">
                  <c:v>9.1063324000000001E-2</c:v>
                </c:pt>
                <c:pt idx="23">
                  <c:v>7.5061373000000001E-2</c:v>
                </c:pt>
              </c:numCache>
            </c:numRef>
          </c:val>
          <c:extLst/>
        </c:ser>
        <c:ser>
          <c:idx val="5"/>
          <c:order val="5"/>
          <c:spPr>
            <a:solidFill>
              <a:schemeClr val="accent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Restore_Hourly_Region_ref!$I$2:$I$25</c:f>
              <c:numCache>
                <c:formatCode>General</c:formatCode>
                <c:ptCount val="24"/>
                <c:pt idx="0">
                  <c:v>2.2215471199999999</c:v>
                </c:pt>
                <c:pt idx="1">
                  <c:v>2.3361009039999998</c:v>
                </c:pt>
                <c:pt idx="2">
                  <c:v>2.1970827960000001</c:v>
                </c:pt>
                <c:pt idx="3">
                  <c:v>2.0909271619999998</c:v>
                </c:pt>
                <c:pt idx="4">
                  <c:v>1.940288853</c:v>
                </c:pt>
                <c:pt idx="5">
                  <c:v>1.8541232519999999</c:v>
                </c:pt>
                <c:pt idx="6">
                  <c:v>1.1569332109999999</c:v>
                </c:pt>
                <c:pt idx="7">
                  <c:v>0.44548418699999998</c:v>
                </c:pt>
                <c:pt idx="8">
                  <c:v>0.100296252</c:v>
                </c:pt>
                <c:pt idx="9">
                  <c:v>5.5121010000000002E-3</c:v>
                </c:pt>
                <c:pt idx="10">
                  <c:v>5.5121010000000002E-3</c:v>
                </c:pt>
                <c:pt idx="11">
                  <c:v>5.5121010000000002E-3</c:v>
                </c:pt>
                <c:pt idx="12">
                  <c:v>5.5121010000000002E-3</c:v>
                </c:pt>
                <c:pt idx="13">
                  <c:v>5.5121010000000002E-3</c:v>
                </c:pt>
                <c:pt idx="14">
                  <c:v>2.0727197999999999E-2</c:v>
                </c:pt>
                <c:pt idx="15">
                  <c:v>0.32190131999999999</c:v>
                </c:pt>
                <c:pt idx="16">
                  <c:v>1.6549713429999999</c:v>
                </c:pt>
                <c:pt idx="17">
                  <c:v>3.091269069</c:v>
                </c:pt>
                <c:pt idx="18">
                  <c:v>3.507202011</c:v>
                </c:pt>
                <c:pt idx="19">
                  <c:v>3.4962519059999999</c:v>
                </c:pt>
                <c:pt idx="20">
                  <c:v>3.4811682899999998</c:v>
                </c:pt>
                <c:pt idx="21">
                  <c:v>3.32701358</c:v>
                </c:pt>
                <c:pt idx="22">
                  <c:v>3.2520689279999999</c:v>
                </c:pt>
                <c:pt idx="23">
                  <c:v>3.199224547</c:v>
                </c:pt>
              </c:numCache>
            </c:numRef>
          </c:val>
          <c:extLst/>
        </c:ser>
        <c:ser>
          <c:idx val="6"/>
          <c:order val="6"/>
          <c:spPr>
            <a:solidFill>
              <a:schemeClr val="tx2"/>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Restore_Hourly_Region_ref!$J$2:$J$25</c:f>
              <c:numCache>
                <c:formatCode>General</c:formatCode>
                <c:ptCount val="24"/>
                <c:pt idx="0">
                  <c:v>1.654767297</c:v>
                </c:pt>
                <c:pt idx="1">
                  <c:v>1.7798365039999999</c:v>
                </c:pt>
                <c:pt idx="2">
                  <c:v>1.688796017</c:v>
                </c:pt>
                <c:pt idx="3">
                  <c:v>1.5540564269999999</c:v>
                </c:pt>
                <c:pt idx="4">
                  <c:v>1.3528828260000001</c:v>
                </c:pt>
                <c:pt idx="5">
                  <c:v>1.4221795829999999</c:v>
                </c:pt>
                <c:pt idx="6">
                  <c:v>1.157172571</c:v>
                </c:pt>
                <c:pt idx="7">
                  <c:v>0.62400679000000003</c:v>
                </c:pt>
                <c:pt idx="8">
                  <c:v>0.21051208900000001</c:v>
                </c:pt>
                <c:pt idx="9">
                  <c:v>0.16746322899999999</c:v>
                </c:pt>
                <c:pt idx="10">
                  <c:v>0.16239574900000001</c:v>
                </c:pt>
                <c:pt idx="11">
                  <c:v>0.14463163300000001</c:v>
                </c:pt>
                <c:pt idx="12">
                  <c:v>0.13078669500000001</c:v>
                </c:pt>
                <c:pt idx="13">
                  <c:v>0.18405336899999999</c:v>
                </c:pt>
                <c:pt idx="14">
                  <c:v>0.194793679</c:v>
                </c:pt>
                <c:pt idx="15">
                  <c:v>0.33397054100000001</c:v>
                </c:pt>
                <c:pt idx="16">
                  <c:v>1.002940911</c:v>
                </c:pt>
                <c:pt idx="17">
                  <c:v>1.514857468</c:v>
                </c:pt>
                <c:pt idx="18">
                  <c:v>1.724200161</c:v>
                </c:pt>
                <c:pt idx="19">
                  <c:v>1.7809251210000001</c:v>
                </c:pt>
                <c:pt idx="20">
                  <c:v>1.8291250830000001</c:v>
                </c:pt>
                <c:pt idx="21">
                  <c:v>1.7455677220000001</c:v>
                </c:pt>
                <c:pt idx="22">
                  <c:v>1.7408315539999999</c:v>
                </c:pt>
                <c:pt idx="23">
                  <c:v>1.7799347750000001</c:v>
                </c:pt>
              </c:numCache>
            </c:numRef>
          </c:val>
          <c:extLst/>
        </c:ser>
        <c:ser>
          <c:idx val="8"/>
          <c:order val="7"/>
          <c:spPr>
            <a:solidFill>
              <a:schemeClr val="accent3"/>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Restore_Hourly_Region_ref!$L$2:$L$25</c:f>
              <c:numCache>
                <c:formatCode>General</c:formatCode>
                <c:ptCount val="24"/>
                <c:pt idx="0">
                  <c:v>0.89254810900000003</c:v>
                </c:pt>
                <c:pt idx="1">
                  <c:v>0.83798523800000002</c:v>
                </c:pt>
                <c:pt idx="2">
                  <c:v>0.78319871299999999</c:v>
                </c:pt>
                <c:pt idx="3">
                  <c:v>0.73060796400000005</c:v>
                </c:pt>
                <c:pt idx="4">
                  <c:v>0.68674366899999995</c:v>
                </c:pt>
                <c:pt idx="5">
                  <c:v>0.64581517899999996</c:v>
                </c:pt>
                <c:pt idx="6">
                  <c:v>0.54535153599999997</c:v>
                </c:pt>
                <c:pt idx="7">
                  <c:v>0.26841422100000001</c:v>
                </c:pt>
                <c:pt idx="8">
                  <c:v>0.14014011200000001</c:v>
                </c:pt>
                <c:pt idx="9">
                  <c:v>7.2679954000000005E-2</c:v>
                </c:pt>
                <c:pt idx="10">
                  <c:v>9.1481211000000007E-2</c:v>
                </c:pt>
                <c:pt idx="11">
                  <c:v>9.3685297000000001E-2</c:v>
                </c:pt>
                <c:pt idx="12">
                  <c:v>9.2761279000000002E-2</c:v>
                </c:pt>
                <c:pt idx="13">
                  <c:v>0.13837133099999999</c:v>
                </c:pt>
                <c:pt idx="14">
                  <c:v>0.168953092</c:v>
                </c:pt>
                <c:pt idx="15">
                  <c:v>0.35554165700000001</c:v>
                </c:pt>
                <c:pt idx="16">
                  <c:v>0.61139139600000003</c:v>
                </c:pt>
                <c:pt idx="17">
                  <c:v>0.78840968099999997</c:v>
                </c:pt>
                <c:pt idx="18">
                  <c:v>0.90952664800000005</c:v>
                </c:pt>
                <c:pt idx="19">
                  <c:v>0.98579618800000002</c:v>
                </c:pt>
                <c:pt idx="20">
                  <c:v>1.0227062010000001</c:v>
                </c:pt>
                <c:pt idx="21">
                  <c:v>1.021389248</c:v>
                </c:pt>
                <c:pt idx="22">
                  <c:v>0.99699323200000001</c:v>
                </c:pt>
                <c:pt idx="23">
                  <c:v>0.95050686299999998</c:v>
                </c:pt>
              </c:numCache>
            </c:numRef>
          </c:val>
          <c:extLst/>
        </c:ser>
        <c:ser>
          <c:idx val="10"/>
          <c:order val="8"/>
          <c:spPr>
            <a:solidFill>
              <a:schemeClr val="accent4"/>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Restore_Hourly_Region_ref!$M$2:$M$25</c:f>
              <c:numCache>
                <c:formatCode>General</c:formatCode>
                <c:ptCount val="24"/>
                <c:pt idx="1">
                  <c:v>1.922556E-3</c:v>
                </c:pt>
                <c:pt idx="2">
                  <c:v>9.6765000000000002E-4</c:v>
                </c:pt>
                <c:pt idx="3">
                  <c:v>9.6765000000000002E-4</c:v>
                </c:pt>
                <c:pt idx="4">
                  <c:v>1.355916E-3</c:v>
                </c:pt>
                <c:pt idx="5">
                  <c:v>0.20451623099999999</c:v>
                </c:pt>
                <c:pt idx="6">
                  <c:v>0.73919549200000001</c:v>
                </c:pt>
                <c:pt idx="7">
                  <c:v>1.120163349</c:v>
                </c:pt>
                <c:pt idx="8">
                  <c:v>1.157198926</c:v>
                </c:pt>
                <c:pt idx="9">
                  <c:v>1.145997578</c:v>
                </c:pt>
                <c:pt idx="10">
                  <c:v>1.2048182700000001</c:v>
                </c:pt>
                <c:pt idx="11">
                  <c:v>1.0857058420000001</c:v>
                </c:pt>
                <c:pt idx="12">
                  <c:v>1.1515541170000001</c:v>
                </c:pt>
                <c:pt idx="13">
                  <c:v>1.4174376420000001</c:v>
                </c:pt>
                <c:pt idx="14">
                  <c:v>1.478459325</c:v>
                </c:pt>
                <c:pt idx="15">
                  <c:v>1.7520771209999999</c:v>
                </c:pt>
                <c:pt idx="16">
                  <c:v>1.5473344840000001</c:v>
                </c:pt>
                <c:pt idx="17">
                  <c:v>1.268830592</c:v>
                </c:pt>
                <c:pt idx="18">
                  <c:v>0.80268819000000002</c:v>
                </c:pt>
                <c:pt idx="19">
                  <c:v>0.51819681200000001</c:v>
                </c:pt>
                <c:pt idx="20">
                  <c:v>0.20630627400000001</c:v>
                </c:pt>
                <c:pt idx="21">
                  <c:v>3.4648140000000001E-2</c:v>
                </c:pt>
                <c:pt idx="22">
                  <c:v>1.521318E-2</c:v>
                </c:pt>
              </c:numCache>
            </c:numRef>
          </c:val>
          <c:extLst/>
        </c:ser>
        <c:ser>
          <c:idx val="9"/>
          <c:order val="9"/>
          <c:spPr>
            <a:solidFill>
              <a:schemeClr val="accent4"/>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Restore_Hourly_Region_ref!$N$2:$N$25</c:f>
              <c:numCache>
                <c:formatCode>General</c:formatCode>
                <c:ptCount val="24"/>
                <c:pt idx="5">
                  <c:v>0.19790442799999999</c:v>
                </c:pt>
                <c:pt idx="6">
                  <c:v>1.646460885</c:v>
                </c:pt>
                <c:pt idx="7">
                  <c:v>6.0442508430000004</c:v>
                </c:pt>
                <c:pt idx="8">
                  <c:v>10.497970956</c:v>
                </c:pt>
                <c:pt idx="9">
                  <c:v>13.205573257999999</c:v>
                </c:pt>
                <c:pt idx="10">
                  <c:v>15.375485059000001</c:v>
                </c:pt>
                <c:pt idx="11">
                  <c:v>16.762690281000001</c:v>
                </c:pt>
                <c:pt idx="12">
                  <c:v>17.072511162000001</c:v>
                </c:pt>
                <c:pt idx="13">
                  <c:v>16.636181190999999</c:v>
                </c:pt>
                <c:pt idx="14">
                  <c:v>15.199829872</c:v>
                </c:pt>
                <c:pt idx="15">
                  <c:v>11.355451758999999</c:v>
                </c:pt>
                <c:pt idx="16">
                  <c:v>5.7399047750000003</c:v>
                </c:pt>
                <c:pt idx="17">
                  <c:v>1.3720121519999999</c:v>
                </c:pt>
                <c:pt idx="18">
                  <c:v>0.171900039</c:v>
                </c:pt>
              </c:numCache>
            </c:numRef>
          </c:val>
          <c:extLst/>
        </c:ser>
        <c:ser>
          <c:idx val="11"/>
          <c:order val="10"/>
          <c:spPr>
            <a:solidFill>
              <a:srgbClr val="7D6D9B"/>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Restore_Hourly_Region_ref!$O$2:$O$25</c:f>
              <c:numCache>
                <c:formatCode>General</c:formatCode>
                <c:ptCount val="24"/>
                <c:pt idx="6">
                  <c:v>5.5645776000000001E-2</c:v>
                </c:pt>
                <c:pt idx="7">
                  <c:v>0.88505560299999997</c:v>
                </c:pt>
                <c:pt idx="8">
                  <c:v>2.4685868640000002</c:v>
                </c:pt>
                <c:pt idx="9">
                  <c:v>4.2270848919999997</c:v>
                </c:pt>
                <c:pt idx="10">
                  <c:v>3.3887841299999999</c:v>
                </c:pt>
                <c:pt idx="11">
                  <c:v>2.4368242339999999</c:v>
                </c:pt>
                <c:pt idx="12">
                  <c:v>2.2100693539999998</c:v>
                </c:pt>
                <c:pt idx="13">
                  <c:v>1.905178721</c:v>
                </c:pt>
                <c:pt idx="14">
                  <c:v>1.4502372320000001</c:v>
                </c:pt>
                <c:pt idx="15">
                  <c:v>0.45990571600000002</c:v>
                </c:pt>
                <c:pt idx="16">
                  <c:v>8.6217218999999998E-2</c:v>
                </c:pt>
              </c:numCache>
            </c:numRef>
          </c:val>
          <c:extLst/>
        </c:ser>
        <c:ser>
          <c:idx val="12"/>
          <c:order val="11"/>
          <c:spPr>
            <a:solidFill>
              <a:schemeClr val="accent1">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Restore_Hourly_Region_ref!$P$2:$P$25</c:f>
              <c:numCache>
                <c:formatCode>General</c:formatCode>
                <c:ptCount val="24"/>
                <c:pt idx="0">
                  <c:v>0.40243110599999998</c:v>
                </c:pt>
                <c:pt idx="1">
                  <c:v>0.479149883</c:v>
                </c:pt>
                <c:pt idx="2">
                  <c:v>0.180381347</c:v>
                </c:pt>
                <c:pt idx="3">
                  <c:v>0.237040375</c:v>
                </c:pt>
                <c:pt idx="4">
                  <c:v>0.13305941099999999</c:v>
                </c:pt>
                <c:pt idx="5">
                  <c:v>9.8188531999999995E-2</c:v>
                </c:pt>
                <c:pt idx="6">
                  <c:v>4.9777720000000001E-3</c:v>
                </c:pt>
                <c:pt idx="16">
                  <c:v>0.58663831</c:v>
                </c:pt>
                <c:pt idx="17">
                  <c:v>0.99222734800000001</c:v>
                </c:pt>
                <c:pt idx="18">
                  <c:v>1.1130332629999999</c:v>
                </c:pt>
                <c:pt idx="19">
                  <c:v>1.249440576</c:v>
                </c:pt>
                <c:pt idx="20">
                  <c:v>1.2371091299999999</c:v>
                </c:pt>
                <c:pt idx="21">
                  <c:v>1.0652382920000001</c:v>
                </c:pt>
                <c:pt idx="22">
                  <c:v>0.83421337100000004</c:v>
                </c:pt>
                <c:pt idx="23">
                  <c:v>0.69307827300000002</c:v>
                </c:pt>
              </c:numCache>
            </c:numRef>
          </c:val>
          <c:extLst/>
        </c:ser>
        <c:ser>
          <c:idx val="13"/>
          <c:order val="12"/>
          <c:spPr>
            <a:solidFill>
              <a:schemeClr val="tx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Restore_Hourly_Region_ref!$Q$2:$Q$25</c:f>
              <c:numCache>
                <c:formatCode>General</c:formatCode>
                <c:ptCount val="24"/>
                <c:pt idx="0">
                  <c:v>1.2305026619999999</c:v>
                </c:pt>
                <c:pt idx="1">
                  <c:v>1.3058490490000001</c:v>
                </c:pt>
                <c:pt idx="2">
                  <c:v>0.68860255999999997</c:v>
                </c:pt>
                <c:pt idx="3">
                  <c:v>0.17586479499999999</c:v>
                </c:pt>
                <c:pt idx="4">
                  <c:v>0.11502183000000001</c:v>
                </c:pt>
                <c:pt idx="5">
                  <c:v>8.1080769999999996E-2</c:v>
                </c:pt>
                <c:pt idx="6">
                  <c:v>9.2462789999999996E-3</c:v>
                </c:pt>
                <c:pt idx="8">
                  <c:v>4.1377819999999996E-3</c:v>
                </c:pt>
                <c:pt idx="16">
                  <c:v>0.668131539</c:v>
                </c:pt>
                <c:pt idx="17">
                  <c:v>2.7165868230000001</c:v>
                </c:pt>
                <c:pt idx="18">
                  <c:v>3.3398075739999999</c:v>
                </c:pt>
                <c:pt idx="19">
                  <c:v>3.1437849679999998</c:v>
                </c:pt>
                <c:pt idx="20">
                  <c:v>2.6610399880000002</c:v>
                </c:pt>
                <c:pt idx="21">
                  <c:v>1.348161076</c:v>
                </c:pt>
                <c:pt idx="22">
                  <c:v>0.86702375899999995</c:v>
                </c:pt>
                <c:pt idx="23">
                  <c:v>0.99967123000000002</c:v>
                </c:pt>
              </c:numCache>
            </c:numRef>
          </c:val>
          <c:extLst/>
        </c:ser>
        <c:dLbls>
          <c:showLegendKey val="0"/>
          <c:showVal val="0"/>
          <c:showCatName val="0"/>
          <c:showSerName val="0"/>
          <c:showPercent val="0"/>
          <c:showBubbleSize val="0"/>
        </c:dLbls>
        <c:axId val="-1199719952"/>
        <c:axId val="-1199716144"/>
        <c:extLst/>
      </c:areaChart>
      <c:areaChart>
        <c:grouping val="stacked"/>
        <c:varyColors val="0"/>
        <c:ser>
          <c:idx val="1"/>
          <c:order val="0"/>
          <c:spPr>
            <a:solidFill>
              <a:schemeClr val="accent1">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Restore_Hourly_Region_ref!$D$2:$D$25</c:f>
              <c:numCache>
                <c:formatCode>General</c:formatCode>
                <c:ptCount val="24"/>
                <c:pt idx="0">
                  <c:v>-8.7645959999999995E-3</c:v>
                </c:pt>
                <c:pt idx="2">
                  <c:v>-3.847914E-3</c:v>
                </c:pt>
                <c:pt idx="3">
                  <c:v>-9.1852199999999991E-3</c:v>
                </c:pt>
                <c:pt idx="4">
                  <c:v>-1.2592521000000001E-2</c:v>
                </c:pt>
                <c:pt idx="5">
                  <c:v>-1.4478794999999999E-2</c:v>
                </c:pt>
                <c:pt idx="6">
                  <c:v>-0.215983023</c:v>
                </c:pt>
                <c:pt idx="7">
                  <c:v>-0.96379238199999995</c:v>
                </c:pt>
                <c:pt idx="8">
                  <c:v>-1.102921687</c:v>
                </c:pt>
                <c:pt idx="9">
                  <c:v>-1.26118865</c:v>
                </c:pt>
                <c:pt idx="10">
                  <c:v>-1.2786944330000001</c:v>
                </c:pt>
                <c:pt idx="11">
                  <c:v>-1.278696485</c:v>
                </c:pt>
                <c:pt idx="12">
                  <c:v>-1.319442365</c:v>
                </c:pt>
                <c:pt idx="13">
                  <c:v>-1.2638732779999999</c:v>
                </c:pt>
                <c:pt idx="14">
                  <c:v>-1.2788900000000001</c:v>
                </c:pt>
                <c:pt idx="15">
                  <c:v>-0.90201684999999998</c:v>
                </c:pt>
                <c:pt idx="16">
                  <c:v>-0.26614871699999998</c:v>
                </c:pt>
                <c:pt idx="17">
                  <c:v>-2.4606360000000001E-2</c:v>
                </c:pt>
                <c:pt idx="18">
                  <c:v>-7.1742059999999998E-3</c:v>
                </c:pt>
              </c:numCache>
            </c:numRef>
          </c:val>
          <c:extLst/>
        </c:ser>
        <c:ser>
          <c:idx val="0"/>
          <c:order val="1"/>
          <c:spPr>
            <a:solidFill>
              <a:schemeClr val="tx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Restore_Hourly_Region_ref!$E$2:$E$25</c:f>
              <c:numCache>
                <c:formatCode>General</c:formatCode>
                <c:ptCount val="24"/>
                <c:pt idx="0">
                  <c:v>-3.4255178999999997E-2</c:v>
                </c:pt>
                <c:pt idx="4">
                  <c:v>-3.346974E-3</c:v>
                </c:pt>
                <c:pt idx="5">
                  <c:v>-2.8365299999999998E-4</c:v>
                </c:pt>
                <c:pt idx="7">
                  <c:v>-9.9966731000000003E-2</c:v>
                </c:pt>
                <c:pt idx="8">
                  <c:v>-0.480048531</c:v>
                </c:pt>
                <c:pt idx="9">
                  <c:v>-1.7336843280000001</c:v>
                </c:pt>
                <c:pt idx="10">
                  <c:v>-3.2672318260000002</c:v>
                </c:pt>
                <c:pt idx="11">
                  <c:v>-4.2048392730000002</c:v>
                </c:pt>
                <c:pt idx="12">
                  <c:v>-4.393686239</c:v>
                </c:pt>
                <c:pt idx="13">
                  <c:v>-4.3263138950000002</c:v>
                </c:pt>
                <c:pt idx="14">
                  <c:v>-3.1842527870000001</c:v>
                </c:pt>
                <c:pt idx="15">
                  <c:v>-0.917088652</c:v>
                </c:pt>
                <c:pt idx="16">
                  <c:v>-9.9408456000000006E-2</c:v>
                </c:pt>
                <c:pt idx="22">
                  <c:v>-1.44256E-2</c:v>
                </c:pt>
                <c:pt idx="23">
                  <c:v>-1.1182839999999999E-2</c:v>
                </c:pt>
              </c:numCache>
            </c:numRef>
          </c:val>
          <c:extLst/>
        </c:ser>
        <c:dLbls>
          <c:showLegendKey val="0"/>
          <c:showVal val="0"/>
          <c:showCatName val="0"/>
          <c:showSerName val="0"/>
          <c:showPercent val="0"/>
          <c:showBubbleSize val="0"/>
        </c:dLbls>
        <c:axId val="-1199717776"/>
        <c:axId val="-1199718320"/>
      </c:areaChart>
      <c:lineChart>
        <c:grouping val="standard"/>
        <c:varyColors val="0"/>
        <c:ser>
          <c:idx val="14"/>
          <c:order val="13"/>
          <c:spPr>
            <a:ln w="28575" cap="rnd">
              <a:solidFill>
                <a:srgbClr val="C2BBD0"/>
              </a:solidFill>
              <a:prstDash val="sysDash"/>
              <a:round/>
            </a:ln>
            <a:effectLst/>
          </c:spPr>
          <c:marker>
            <c:symbol val="none"/>
          </c:marke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Restore_Hourly_Region_ref!$R$2:$R$25</c:f>
              <c:numCache>
                <c:formatCode>General</c:formatCode>
                <c:ptCount val="24"/>
                <c:pt idx="0">
                  <c:v>7.8652232580000003</c:v>
                </c:pt>
                <c:pt idx="1">
                  <c:v>8.2501396329999999</c:v>
                </c:pt>
                <c:pt idx="2">
                  <c:v>7.0498803150000002</c:v>
                </c:pt>
                <c:pt idx="3">
                  <c:v>6.2774579020000001</c:v>
                </c:pt>
                <c:pt idx="4">
                  <c:v>5.6881500880000004</c:v>
                </c:pt>
                <c:pt idx="5">
                  <c:v>5.9780012249999999</c:v>
                </c:pt>
                <c:pt idx="6">
                  <c:v>6.3811354859999998</c:v>
                </c:pt>
                <c:pt idx="7">
                  <c:v>8.2325675520000008</c:v>
                </c:pt>
                <c:pt idx="8">
                  <c:v>11.148289328000001</c:v>
                </c:pt>
                <c:pt idx="9">
                  <c:v>12.016494182000001</c:v>
                </c:pt>
                <c:pt idx="10">
                  <c:v>12.698701700000001</c:v>
                </c:pt>
                <c:pt idx="11">
                  <c:v>13.019991012</c:v>
                </c:pt>
                <c:pt idx="12">
                  <c:v>13.147860137</c:v>
                </c:pt>
                <c:pt idx="13">
                  <c:v>13.286195545</c:v>
                </c:pt>
                <c:pt idx="14">
                  <c:v>13.173417596</c:v>
                </c:pt>
                <c:pt idx="15">
                  <c:v>13.152426938</c:v>
                </c:pt>
                <c:pt idx="16">
                  <c:v>12.871724410000001</c:v>
                </c:pt>
                <c:pt idx="17">
                  <c:v>13.303087416</c:v>
                </c:pt>
                <c:pt idx="18">
                  <c:v>13.137081132</c:v>
                </c:pt>
                <c:pt idx="19">
                  <c:v>12.767277156</c:v>
                </c:pt>
                <c:pt idx="20">
                  <c:v>12.015730911</c:v>
                </c:pt>
                <c:pt idx="21">
                  <c:v>10.113429789</c:v>
                </c:pt>
                <c:pt idx="22">
                  <c:v>9.2789320849999992</c:v>
                </c:pt>
                <c:pt idx="23">
                  <c:v>9.1888717230000001</c:v>
                </c:pt>
              </c:numCache>
            </c:numRef>
          </c:val>
          <c:smooth val="0"/>
          <c:extLst/>
        </c:ser>
        <c:dLbls>
          <c:showLegendKey val="0"/>
          <c:showVal val="0"/>
          <c:showCatName val="0"/>
          <c:showSerName val="0"/>
          <c:showPercent val="0"/>
          <c:showBubbleSize val="0"/>
        </c:dLbls>
        <c:marker val="1"/>
        <c:smooth val="0"/>
        <c:axId val="-1199719952"/>
        <c:axId val="-1199716144"/>
      </c:lineChart>
      <c:catAx>
        <c:axId val="-11997199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9716144"/>
        <c:crosses val="autoZero"/>
        <c:auto val="1"/>
        <c:lblAlgn val="ctr"/>
        <c:lblOffset val="100"/>
        <c:tickLblSkip val="4"/>
        <c:tickMarkSkip val="1"/>
        <c:noMultiLvlLbl val="0"/>
      </c:catAx>
      <c:valAx>
        <c:axId val="-1199716144"/>
        <c:scaling>
          <c:orientation val="minMax"/>
          <c:max val="8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99719952"/>
        <c:crosses val="autoZero"/>
        <c:crossBetween val="between"/>
        <c:majorUnit val="10"/>
      </c:valAx>
      <c:valAx>
        <c:axId val="-1199718320"/>
        <c:scaling>
          <c:orientation val="minMax"/>
          <c:max val="300"/>
        </c:scaling>
        <c:delete val="1"/>
        <c:axPos val="r"/>
        <c:numFmt formatCode="General" sourceLinked="1"/>
        <c:majorTickMark val="out"/>
        <c:minorTickMark val="none"/>
        <c:tickLblPos val="nextTo"/>
        <c:crossAx val="-1199717776"/>
        <c:crosses val="max"/>
        <c:crossBetween val="between"/>
      </c:valAx>
      <c:catAx>
        <c:axId val="-1199717776"/>
        <c:scaling>
          <c:orientation val="minMax"/>
        </c:scaling>
        <c:delete val="1"/>
        <c:axPos val="b"/>
        <c:numFmt formatCode="General" sourceLinked="1"/>
        <c:majorTickMark val="out"/>
        <c:minorTickMark val="none"/>
        <c:tickLblPos val="nextTo"/>
        <c:crossAx val="-1199718320"/>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39199750834607E-2"/>
          <c:y val="2.2889842632331903E-2"/>
          <c:w val="0.88792944131688589"/>
          <c:h val="0.85033827853063437"/>
        </c:manualLayout>
      </c:layout>
      <c:areaChart>
        <c:grouping val="stacked"/>
        <c:varyColors val="0"/>
        <c:ser>
          <c:idx val="2"/>
          <c:order val="2"/>
          <c:spPr>
            <a:solidFill>
              <a:schemeClr val="bg2">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Restore_Hourly_Region_ref!$F$2:$F$25</c:f>
              <c:numCache>
                <c:formatCode>General</c:formatCode>
                <c:ptCount val="24"/>
                <c:pt idx="0">
                  <c:v>2.1860661320000001</c:v>
                </c:pt>
                <c:pt idx="1">
                  <c:v>2.1428874069999999</c:v>
                </c:pt>
                <c:pt idx="2">
                  <c:v>2.096251482</c:v>
                </c:pt>
                <c:pt idx="3">
                  <c:v>2.0654736869999999</c:v>
                </c:pt>
                <c:pt idx="4">
                  <c:v>2.0318770540000002</c:v>
                </c:pt>
                <c:pt idx="5">
                  <c:v>2.028922605</c:v>
                </c:pt>
                <c:pt idx="6">
                  <c:v>1.9813008489999999</c:v>
                </c:pt>
                <c:pt idx="7">
                  <c:v>1.785625469</c:v>
                </c:pt>
                <c:pt idx="8">
                  <c:v>1.4799167799999999</c:v>
                </c:pt>
                <c:pt idx="9">
                  <c:v>1.176242996</c:v>
                </c:pt>
                <c:pt idx="10">
                  <c:v>1.0190014249999999</c:v>
                </c:pt>
                <c:pt idx="11">
                  <c:v>1.014156002</c:v>
                </c:pt>
                <c:pt idx="12">
                  <c:v>1.0394884959999999</c:v>
                </c:pt>
                <c:pt idx="13">
                  <c:v>1.05354057</c:v>
                </c:pt>
                <c:pt idx="14">
                  <c:v>1.1108244890000001</c:v>
                </c:pt>
                <c:pt idx="15">
                  <c:v>1.240264684</c:v>
                </c:pt>
                <c:pt idx="16">
                  <c:v>1.490142284</c:v>
                </c:pt>
                <c:pt idx="17">
                  <c:v>1.821562592</c:v>
                </c:pt>
                <c:pt idx="18">
                  <c:v>2.0888938170000002</c:v>
                </c:pt>
                <c:pt idx="19">
                  <c:v>2.2565790020000001</c:v>
                </c:pt>
                <c:pt idx="20">
                  <c:v>2.3079994450000001</c:v>
                </c:pt>
                <c:pt idx="21">
                  <c:v>2.2946269890000002</c:v>
                </c:pt>
                <c:pt idx="22">
                  <c:v>2.289831247</c:v>
                </c:pt>
                <c:pt idx="23">
                  <c:v>2.2517247469999999</c:v>
                </c:pt>
              </c:numCache>
            </c:numRef>
          </c:val>
          <c:extLst/>
        </c:ser>
        <c:ser>
          <c:idx val="3"/>
          <c:order val="3"/>
          <c:spPr>
            <a:solidFill>
              <a:schemeClr val="accent5"/>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Restore_Hourly_Region_ref!$G$2:$G$25</c:f>
              <c:numCache>
                <c:formatCode>General</c:formatCode>
                <c:ptCount val="24"/>
                <c:pt idx="0">
                  <c:v>1.7324133850000001</c:v>
                </c:pt>
                <c:pt idx="1">
                  <c:v>1.728944313</c:v>
                </c:pt>
                <c:pt idx="2">
                  <c:v>1.7251594219999999</c:v>
                </c:pt>
                <c:pt idx="3">
                  <c:v>1.7226689260000001</c:v>
                </c:pt>
                <c:pt idx="4">
                  <c:v>1.719944666</c:v>
                </c:pt>
                <c:pt idx="5">
                  <c:v>1.719789843</c:v>
                </c:pt>
                <c:pt idx="6">
                  <c:v>1.7229337039999999</c:v>
                </c:pt>
                <c:pt idx="7">
                  <c:v>1.7210915229999999</c:v>
                </c:pt>
                <c:pt idx="8">
                  <c:v>1.588456103</c:v>
                </c:pt>
                <c:pt idx="9">
                  <c:v>1.371740094</c:v>
                </c:pt>
                <c:pt idx="10">
                  <c:v>1.1204740740000001</c:v>
                </c:pt>
                <c:pt idx="11">
                  <c:v>0.90275360599999999</c:v>
                </c:pt>
                <c:pt idx="12">
                  <c:v>0.859441169</c:v>
                </c:pt>
                <c:pt idx="13">
                  <c:v>0.85507093099999998</c:v>
                </c:pt>
                <c:pt idx="14">
                  <c:v>1.0111043289999999</c:v>
                </c:pt>
                <c:pt idx="15">
                  <c:v>1.2298463310000001</c:v>
                </c:pt>
                <c:pt idx="16">
                  <c:v>1.4491191910000001</c:v>
                </c:pt>
                <c:pt idx="17">
                  <c:v>1.6675777490000001</c:v>
                </c:pt>
                <c:pt idx="18">
                  <c:v>1.746155729</c:v>
                </c:pt>
                <c:pt idx="19">
                  <c:v>1.744177208</c:v>
                </c:pt>
                <c:pt idx="20">
                  <c:v>1.742255315</c:v>
                </c:pt>
                <c:pt idx="21">
                  <c:v>1.7412269499999999</c:v>
                </c:pt>
                <c:pt idx="22">
                  <c:v>1.7408589990000001</c:v>
                </c:pt>
                <c:pt idx="23">
                  <c:v>1.7377825229999999</c:v>
                </c:pt>
              </c:numCache>
            </c:numRef>
          </c:val>
          <c:extLst/>
        </c:ser>
        <c:ser>
          <c:idx val="4"/>
          <c:order val="4"/>
          <c:spPr>
            <a:solidFill>
              <a:schemeClr val="accent2"/>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Restore_Hourly_Region_ref!$H$2:$H$25</c:f>
              <c:numCache>
                <c:formatCode>General</c:formatCode>
                <c:ptCount val="24"/>
                <c:pt idx="17">
                  <c:v>0.13857808899999999</c:v>
                </c:pt>
                <c:pt idx="18">
                  <c:v>0.59640003900000005</c:v>
                </c:pt>
                <c:pt idx="19">
                  <c:v>0.68141634900000003</c:v>
                </c:pt>
                <c:pt idx="20">
                  <c:v>0.385914488</c:v>
                </c:pt>
                <c:pt idx="21">
                  <c:v>0.34060435</c:v>
                </c:pt>
                <c:pt idx="22">
                  <c:v>0.21482595400000001</c:v>
                </c:pt>
                <c:pt idx="23">
                  <c:v>2.5181394999999999E-2</c:v>
                </c:pt>
              </c:numCache>
            </c:numRef>
          </c:val>
          <c:extLst/>
        </c:ser>
        <c:ser>
          <c:idx val="5"/>
          <c:order val="5"/>
          <c:spPr>
            <a:solidFill>
              <a:schemeClr val="accent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Restore_Hourly_Region_ref!$I$2:$I$25</c:f>
              <c:numCache>
                <c:formatCode>General</c:formatCode>
                <c:ptCount val="24"/>
                <c:pt idx="0">
                  <c:v>9.9250937409999995</c:v>
                </c:pt>
                <c:pt idx="1">
                  <c:v>9.0416434179999996</c:v>
                </c:pt>
                <c:pt idx="2">
                  <c:v>7.9840110400000004</c:v>
                </c:pt>
                <c:pt idx="3">
                  <c:v>7.3321504759999998</c:v>
                </c:pt>
                <c:pt idx="4">
                  <c:v>6.8132692290000003</c:v>
                </c:pt>
                <c:pt idx="5">
                  <c:v>6.8394716100000004</c:v>
                </c:pt>
                <c:pt idx="6">
                  <c:v>7.2493613269999999</c:v>
                </c:pt>
                <c:pt idx="7">
                  <c:v>7.1630270579999999</c:v>
                </c:pt>
                <c:pt idx="8">
                  <c:v>4.1221450759999998</c:v>
                </c:pt>
                <c:pt idx="9">
                  <c:v>1.9059363140000001</c:v>
                </c:pt>
                <c:pt idx="10">
                  <c:v>1.447555675</c:v>
                </c:pt>
                <c:pt idx="11">
                  <c:v>1.6671190819999999</c:v>
                </c:pt>
                <c:pt idx="12">
                  <c:v>2.1030276849999998</c:v>
                </c:pt>
                <c:pt idx="13">
                  <c:v>2.442548838</c:v>
                </c:pt>
                <c:pt idx="14">
                  <c:v>2.951335405</c:v>
                </c:pt>
                <c:pt idx="15">
                  <c:v>4.2450849939999999</c:v>
                </c:pt>
                <c:pt idx="16">
                  <c:v>6.4851969179999998</c:v>
                </c:pt>
                <c:pt idx="17">
                  <c:v>10.003335795</c:v>
                </c:pt>
                <c:pt idx="18">
                  <c:v>12.245412396000001</c:v>
                </c:pt>
                <c:pt idx="19">
                  <c:v>12.331300833</c:v>
                </c:pt>
                <c:pt idx="20">
                  <c:v>12.267665428000001</c:v>
                </c:pt>
                <c:pt idx="21">
                  <c:v>12.328451102000001</c:v>
                </c:pt>
                <c:pt idx="22">
                  <c:v>12.259886582</c:v>
                </c:pt>
                <c:pt idx="23">
                  <c:v>11.636385175999999</c:v>
                </c:pt>
              </c:numCache>
            </c:numRef>
          </c:val>
          <c:extLst/>
        </c:ser>
        <c:ser>
          <c:idx val="6"/>
          <c:order val="6"/>
          <c:spPr>
            <a:solidFill>
              <a:schemeClr val="tx2"/>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Restore_Hourly_Region_ref!$J$2:$J$25</c:f>
              <c:numCache>
                <c:formatCode>General</c:formatCode>
                <c:ptCount val="24"/>
                <c:pt idx="0">
                  <c:v>8.5073780000000002E-2</c:v>
                </c:pt>
                <c:pt idx="1">
                  <c:v>3.3512188999999998E-2</c:v>
                </c:pt>
                <c:pt idx="2">
                  <c:v>2.3020986E-2</c:v>
                </c:pt>
                <c:pt idx="3">
                  <c:v>2.3444237999999999E-2</c:v>
                </c:pt>
                <c:pt idx="4">
                  <c:v>2.3020986E-2</c:v>
                </c:pt>
                <c:pt idx="5">
                  <c:v>2.8881921000000001E-2</c:v>
                </c:pt>
                <c:pt idx="6">
                  <c:v>4.5191235000000003E-2</c:v>
                </c:pt>
                <c:pt idx="7">
                  <c:v>4.9587263999999999E-2</c:v>
                </c:pt>
                <c:pt idx="8">
                  <c:v>2.3020986E-2</c:v>
                </c:pt>
                <c:pt idx="9">
                  <c:v>1.7057780000000002E-2</c:v>
                </c:pt>
                <c:pt idx="10">
                  <c:v>1.1326407E-2</c:v>
                </c:pt>
                <c:pt idx="11">
                  <c:v>1.0720983999999999E-2</c:v>
                </c:pt>
                <c:pt idx="12">
                  <c:v>1.1745546000000001E-2</c:v>
                </c:pt>
                <c:pt idx="13">
                  <c:v>1.1326407E-2</c:v>
                </c:pt>
                <c:pt idx="14">
                  <c:v>1.1745546000000001E-2</c:v>
                </c:pt>
                <c:pt idx="15">
                  <c:v>1.2338926E-2</c:v>
                </c:pt>
                <c:pt idx="16">
                  <c:v>1.8983692E-2</c:v>
                </c:pt>
                <c:pt idx="17">
                  <c:v>7.3433233000000001E-2</c:v>
                </c:pt>
                <c:pt idx="18">
                  <c:v>9.6203523999999999E-2</c:v>
                </c:pt>
                <c:pt idx="19">
                  <c:v>7.9065352000000005E-2</c:v>
                </c:pt>
                <c:pt idx="20">
                  <c:v>7.3423787000000004E-2</c:v>
                </c:pt>
                <c:pt idx="21">
                  <c:v>0.107824134</c:v>
                </c:pt>
                <c:pt idx="22">
                  <c:v>0.11251520800000001</c:v>
                </c:pt>
                <c:pt idx="23">
                  <c:v>6.1725726000000002E-2</c:v>
                </c:pt>
              </c:numCache>
            </c:numRef>
          </c:val>
          <c:extLst/>
        </c:ser>
        <c:ser>
          <c:idx val="8"/>
          <c:order val="7"/>
          <c:spPr>
            <a:solidFill>
              <a:schemeClr val="accent3"/>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Restore_Hourly_Region_ref!$L$2:$L$25</c:f>
              <c:numCache>
                <c:formatCode>General</c:formatCode>
                <c:ptCount val="24"/>
                <c:pt idx="0">
                  <c:v>6.1165003359999996</c:v>
                </c:pt>
                <c:pt idx="1">
                  <c:v>6.1655222639999998</c:v>
                </c:pt>
                <c:pt idx="2">
                  <c:v>6.1357168460000002</c:v>
                </c:pt>
                <c:pt idx="3">
                  <c:v>6.064640904</c:v>
                </c:pt>
                <c:pt idx="4">
                  <c:v>5.9589034300000003</c:v>
                </c:pt>
                <c:pt idx="5">
                  <c:v>5.8463310450000003</c:v>
                </c:pt>
                <c:pt idx="6">
                  <c:v>5.6509298619999999</c:v>
                </c:pt>
                <c:pt idx="7">
                  <c:v>5.050917289</c:v>
                </c:pt>
                <c:pt idx="8">
                  <c:v>4.2925281010000003</c:v>
                </c:pt>
                <c:pt idx="9">
                  <c:v>3.1224782659999999</c:v>
                </c:pt>
                <c:pt idx="10">
                  <c:v>2.0169971950000001</c:v>
                </c:pt>
                <c:pt idx="11">
                  <c:v>1.9428615709999999</c:v>
                </c:pt>
                <c:pt idx="12">
                  <c:v>1.9957335060000001</c:v>
                </c:pt>
                <c:pt idx="13">
                  <c:v>1.869430207</c:v>
                </c:pt>
                <c:pt idx="14">
                  <c:v>1.69884795</c:v>
                </c:pt>
                <c:pt idx="15">
                  <c:v>2.2959589309999999</c:v>
                </c:pt>
                <c:pt idx="16">
                  <c:v>3.0415534929999999</c:v>
                </c:pt>
                <c:pt idx="17">
                  <c:v>3.3821580920000001</c:v>
                </c:pt>
                <c:pt idx="18">
                  <c:v>3.8857574779999999</c:v>
                </c:pt>
                <c:pt idx="19">
                  <c:v>4.5546556989999996</c:v>
                </c:pt>
                <c:pt idx="20">
                  <c:v>5.1758683469999998</c:v>
                </c:pt>
                <c:pt idx="21">
                  <c:v>5.6100031020000003</c:v>
                </c:pt>
                <c:pt idx="22">
                  <c:v>5.8703288880000004</c:v>
                </c:pt>
                <c:pt idx="23">
                  <c:v>6.0253895469999996</c:v>
                </c:pt>
              </c:numCache>
            </c:numRef>
          </c:val>
          <c:extLst/>
        </c:ser>
        <c:ser>
          <c:idx val="10"/>
          <c:order val="8"/>
          <c:spPr>
            <a:solidFill>
              <a:schemeClr val="accent4"/>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Restore_Hourly_Region_ref!$M$2:$M$25</c:f>
              <c:numCache>
                <c:formatCode>General</c:formatCode>
                <c:ptCount val="24"/>
                <c:pt idx="6">
                  <c:v>0.25356708100000003</c:v>
                </c:pt>
                <c:pt idx="7">
                  <c:v>1.527084879</c:v>
                </c:pt>
                <c:pt idx="8">
                  <c:v>3.1142872210000001</c:v>
                </c:pt>
                <c:pt idx="9">
                  <c:v>3.5684477810000002</c:v>
                </c:pt>
                <c:pt idx="10">
                  <c:v>3.3898466589999998</c:v>
                </c:pt>
                <c:pt idx="11">
                  <c:v>3.6325921889999999</c:v>
                </c:pt>
                <c:pt idx="12">
                  <c:v>3.9092208610000001</c:v>
                </c:pt>
                <c:pt idx="13">
                  <c:v>4.1723267929999999</c:v>
                </c:pt>
                <c:pt idx="14">
                  <c:v>4.3481977379999996</c:v>
                </c:pt>
                <c:pt idx="15">
                  <c:v>4.5665114469999999</c:v>
                </c:pt>
                <c:pt idx="16">
                  <c:v>4.7436710590000004</c:v>
                </c:pt>
                <c:pt idx="17">
                  <c:v>4.7212316100000002</c:v>
                </c:pt>
                <c:pt idx="18">
                  <c:v>3.190044318</c:v>
                </c:pt>
                <c:pt idx="19">
                  <c:v>1.9244550060000001</c:v>
                </c:pt>
                <c:pt idx="20">
                  <c:v>0.89096240599999998</c:v>
                </c:pt>
                <c:pt idx="21">
                  <c:v>1.097212E-3</c:v>
                </c:pt>
              </c:numCache>
            </c:numRef>
          </c:val>
          <c:extLst/>
        </c:ser>
        <c:ser>
          <c:idx val="9"/>
          <c:order val="9"/>
          <c:spPr>
            <a:solidFill>
              <a:schemeClr val="accent4"/>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Restore_Hourly_Region_ref!$N$2:$N$25</c:f>
              <c:numCache>
                <c:formatCode>General</c:formatCode>
                <c:ptCount val="24"/>
                <c:pt idx="5">
                  <c:v>4.4703000000000001E-4</c:v>
                </c:pt>
                <c:pt idx="6">
                  <c:v>0.25506409800000002</c:v>
                </c:pt>
                <c:pt idx="7">
                  <c:v>2.0943541560000001</c:v>
                </c:pt>
                <c:pt idx="8">
                  <c:v>6.4235551150000001</c:v>
                </c:pt>
                <c:pt idx="9">
                  <c:v>10.485591681000001</c:v>
                </c:pt>
                <c:pt idx="10">
                  <c:v>13.597071971</c:v>
                </c:pt>
                <c:pt idx="11">
                  <c:v>14.591228852</c:v>
                </c:pt>
                <c:pt idx="12">
                  <c:v>14.616940852000001</c:v>
                </c:pt>
                <c:pt idx="13">
                  <c:v>14.616531667</c:v>
                </c:pt>
                <c:pt idx="14">
                  <c:v>14.304543351</c:v>
                </c:pt>
                <c:pt idx="15">
                  <c:v>11.827403544999999</c:v>
                </c:pt>
                <c:pt idx="16">
                  <c:v>7.8865410269999998</c:v>
                </c:pt>
                <c:pt idx="17">
                  <c:v>3.2775558999999999</c:v>
                </c:pt>
                <c:pt idx="18">
                  <c:v>0.48300965000000001</c:v>
                </c:pt>
                <c:pt idx="19">
                  <c:v>1.9808339000000001E-2</c:v>
                </c:pt>
              </c:numCache>
            </c:numRef>
          </c:val>
          <c:extLst/>
        </c:ser>
        <c:ser>
          <c:idx val="11"/>
          <c:order val="10"/>
          <c:spPr>
            <a:solidFill>
              <a:srgbClr val="7D6D9B"/>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Restore_Hourly_Region_ref!$O$2:$O$25</c:f>
              <c:numCache>
                <c:formatCode>General</c:formatCode>
                <c:ptCount val="24"/>
                <c:pt idx="9">
                  <c:v>0.43597890099999997</c:v>
                </c:pt>
                <c:pt idx="10">
                  <c:v>1.0752845280000001</c:v>
                </c:pt>
                <c:pt idx="11">
                  <c:v>0.93643548300000001</c:v>
                </c:pt>
                <c:pt idx="12">
                  <c:v>0.77984158699999995</c:v>
                </c:pt>
                <c:pt idx="13">
                  <c:v>0.91599373799999995</c:v>
                </c:pt>
                <c:pt idx="14">
                  <c:v>1.276412265</c:v>
                </c:pt>
                <c:pt idx="15">
                  <c:v>0.69813798000000005</c:v>
                </c:pt>
                <c:pt idx="16">
                  <c:v>8.9103476000000001E-2</c:v>
                </c:pt>
              </c:numCache>
            </c:numRef>
          </c:val>
          <c:extLst/>
        </c:ser>
        <c:ser>
          <c:idx val="12"/>
          <c:order val="11"/>
          <c:spPr>
            <a:solidFill>
              <a:schemeClr val="accent1">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Restore_Hourly_Region_ref!$P$2:$P$25</c:f>
              <c:numCache>
                <c:formatCode>General</c:formatCode>
                <c:ptCount val="24"/>
              </c:numCache>
            </c:numRef>
          </c:val>
          <c:extLst/>
        </c:ser>
        <c:ser>
          <c:idx val="13"/>
          <c:order val="12"/>
          <c:spPr>
            <a:solidFill>
              <a:schemeClr val="bg1">
                <a:lumMod val="65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Restore_Hourly_Region_ref!$Q$2:$Q$25</c:f>
              <c:numCache>
                <c:formatCode>General</c:formatCode>
                <c:ptCount val="24"/>
                <c:pt idx="0">
                  <c:v>0.177188709</c:v>
                </c:pt>
                <c:pt idx="6">
                  <c:v>0.15146098699999999</c:v>
                </c:pt>
                <c:pt idx="7">
                  <c:v>0.177539218</c:v>
                </c:pt>
                <c:pt idx="8">
                  <c:v>2.1063723999999999E-2</c:v>
                </c:pt>
                <c:pt idx="9">
                  <c:v>1.019874E-2</c:v>
                </c:pt>
                <c:pt idx="11">
                  <c:v>2.2585897000000001E-2</c:v>
                </c:pt>
                <c:pt idx="14">
                  <c:v>9.2877399999999992E-3</c:v>
                </c:pt>
                <c:pt idx="16">
                  <c:v>2.8440845999999999E-2</c:v>
                </c:pt>
                <c:pt idx="17">
                  <c:v>0.30012730700000001</c:v>
                </c:pt>
                <c:pt idx="18">
                  <c:v>0.48109540899999997</c:v>
                </c:pt>
                <c:pt idx="19">
                  <c:v>0.32932042700000003</c:v>
                </c:pt>
                <c:pt idx="20">
                  <c:v>0.31675223899999999</c:v>
                </c:pt>
                <c:pt idx="21">
                  <c:v>0.391643517</c:v>
                </c:pt>
                <c:pt idx="22">
                  <c:v>0.22841926700000001</c:v>
                </c:pt>
                <c:pt idx="23">
                  <c:v>3.3365980000000003E-2</c:v>
                </c:pt>
              </c:numCache>
            </c:numRef>
          </c:val>
          <c:extLst/>
        </c:ser>
        <c:dLbls>
          <c:showLegendKey val="0"/>
          <c:showVal val="0"/>
          <c:showCatName val="0"/>
          <c:showSerName val="0"/>
          <c:showPercent val="0"/>
          <c:showBubbleSize val="0"/>
        </c:dLbls>
        <c:axId val="-1199713968"/>
        <c:axId val="-1199715056"/>
        <c:extLst/>
      </c:areaChart>
      <c:areaChart>
        <c:grouping val="stacked"/>
        <c:varyColors val="0"/>
        <c:ser>
          <c:idx val="1"/>
          <c:order val="0"/>
          <c:spPr>
            <a:solidFill>
              <a:schemeClr val="accent1">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Restore_Hourly_Region_ref!$D$2:$D$25</c:f>
              <c:numCache>
                <c:formatCode>General</c:formatCode>
                <c:ptCount val="24"/>
              </c:numCache>
            </c:numRef>
          </c:val>
          <c:extLst/>
        </c:ser>
        <c:ser>
          <c:idx val="0"/>
          <c:order val="1"/>
          <c:spPr>
            <a:solidFill>
              <a:schemeClr val="tx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Restore_Hourly_Region_ref!$E$2:$E$25</c:f>
              <c:numCache>
                <c:formatCode>General</c:formatCode>
                <c:ptCount val="24"/>
                <c:pt idx="3">
                  <c:v>-7.8693229999999992E-3</c:v>
                </c:pt>
                <c:pt idx="4">
                  <c:v>-0.168013353</c:v>
                </c:pt>
                <c:pt idx="5">
                  <c:v>-0.14923799900000001</c:v>
                </c:pt>
                <c:pt idx="8">
                  <c:v>-1.199852E-2</c:v>
                </c:pt>
                <c:pt idx="9">
                  <c:v>-2.9695538E-2</c:v>
                </c:pt>
                <c:pt idx="10">
                  <c:v>-0.36555282500000003</c:v>
                </c:pt>
                <c:pt idx="11">
                  <c:v>-0.41162083399999999</c:v>
                </c:pt>
                <c:pt idx="12">
                  <c:v>-0.43060720499999999</c:v>
                </c:pt>
                <c:pt idx="13">
                  <c:v>-0.49890566400000003</c:v>
                </c:pt>
                <c:pt idx="14">
                  <c:v>-0.51589749699999998</c:v>
                </c:pt>
                <c:pt idx="15">
                  <c:v>-0.38265956600000001</c:v>
                </c:pt>
                <c:pt idx="16">
                  <c:v>-0.16132306499999999</c:v>
                </c:pt>
                <c:pt idx="17">
                  <c:v>-1.5198111E-2</c:v>
                </c:pt>
                <c:pt idx="23">
                  <c:v>-2.5851009999999998E-3</c:v>
                </c:pt>
              </c:numCache>
            </c:numRef>
          </c:val>
          <c:extLst/>
        </c:ser>
        <c:dLbls>
          <c:showLegendKey val="0"/>
          <c:showVal val="0"/>
          <c:showCatName val="0"/>
          <c:showSerName val="0"/>
          <c:showPercent val="0"/>
          <c:showBubbleSize val="0"/>
        </c:dLbls>
        <c:axId val="-1199715600"/>
        <c:axId val="-1199713424"/>
      </c:areaChart>
      <c:lineChart>
        <c:grouping val="standard"/>
        <c:varyColors val="0"/>
        <c:ser>
          <c:idx val="14"/>
          <c:order val="13"/>
          <c:spPr>
            <a:ln w="28575" cap="rnd">
              <a:solidFill>
                <a:srgbClr val="C2BBD0"/>
              </a:solidFill>
              <a:prstDash val="sysDash"/>
              <a:round/>
            </a:ln>
            <a:effectLst/>
          </c:spPr>
          <c:marker>
            <c:symbol val="none"/>
          </c:marke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Restore_Hourly_Region_ref!$R$2:$R$25</c:f>
              <c:numCache>
                <c:formatCode>General</c:formatCode>
                <c:ptCount val="24"/>
                <c:pt idx="0">
                  <c:v>20.392592349000001</c:v>
                </c:pt>
                <c:pt idx="1">
                  <c:v>19.279210419999998</c:v>
                </c:pt>
                <c:pt idx="2">
                  <c:v>18.128670628999998</c:v>
                </c:pt>
                <c:pt idx="3">
                  <c:v>17.364122146</c:v>
                </c:pt>
                <c:pt idx="4">
                  <c:v>16.538266529000001</c:v>
                </c:pt>
                <c:pt idx="5">
                  <c:v>16.472974189999999</c:v>
                </c:pt>
                <c:pt idx="6">
                  <c:v>17.475404690000001</c:v>
                </c:pt>
                <c:pt idx="7">
                  <c:v>19.745435833999998</c:v>
                </c:pt>
                <c:pt idx="8">
                  <c:v>21.243557092</c:v>
                </c:pt>
                <c:pt idx="9">
                  <c:v>21.796760655</c:v>
                </c:pt>
                <c:pt idx="10">
                  <c:v>22.418573739999999</c:v>
                </c:pt>
                <c:pt idx="11">
                  <c:v>23.514749119000001</c:v>
                </c:pt>
                <c:pt idx="12">
                  <c:v>24.292701976</c:v>
                </c:pt>
                <c:pt idx="13">
                  <c:v>24.714765215</c:v>
                </c:pt>
                <c:pt idx="14">
                  <c:v>25.132789584000001</c:v>
                </c:pt>
                <c:pt idx="15">
                  <c:v>25.233068797000001</c:v>
                </c:pt>
                <c:pt idx="16">
                  <c:v>25.207867910000001</c:v>
                </c:pt>
                <c:pt idx="17">
                  <c:v>25.614840757</c:v>
                </c:pt>
                <c:pt idx="18">
                  <c:v>25.058268326</c:v>
                </c:pt>
                <c:pt idx="19">
                  <c:v>24.156798228</c:v>
                </c:pt>
                <c:pt idx="20">
                  <c:v>23.376792125000001</c:v>
                </c:pt>
                <c:pt idx="21">
                  <c:v>23.020322465</c:v>
                </c:pt>
                <c:pt idx="22">
                  <c:v>22.905350124000002</c:v>
                </c:pt>
                <c:pt idx="23">
                  <c:v>21.959954393</c:v>
                </c:pt>
              </c:numCache>
            </c:numRef>
          </c:val>
          <c:smooth val="0"/>
          <c:extLst/>
        </c:ser>
        <c:dLbls>
          <c:showLegendKey val="0"/>
          <c:showVal val="0"/>
          <c:showCatName val="0"/>
          <c:showSerName val="0"/>
          <c:showPercent val="0"/>
          <c:showBubbleSize val="0"/>
        </c:dLbls>
        <c:marker val="1"/>
        <c:smooth val="0"/>
        <c:axId val="-1199713968"/>
        <c:axId val="-1199715056"/>
      </c:lineChart>
      <c:catAx>
        <c:axId val="-11997139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9715056"/>
        <c:crosses val="autoZero"/>
        <c:auto val="1"/>
        <c:lblAlgn val="ctr"/>
        <c:lblOffset val="100"/>
        <c:tickLblSkip val="4"/>
        <c:tickMarkSkip val="1"/>
        <c:noMultiLvlLbl val="0"/>
      </c:catAx>
      <c:valAx>
        <c:axId val="-1199715056"/>
        <c:scaling>
          <c:orientation val="minMax"/>
          <c:max val="80"/>
          <c:min val="-2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99713968"/>
        <c:crosses val="autoZero"/>
        <c:crossBetween val="between"/>
        <c:majorUnit val="10"/>
      </c:valAx>
      <c:valAx>
        <c:axId val="-1199713424"/>
        <c:scaling>
          <c:orientation val="minMax"/>
          <c:max val="300"/>
        </c:scaling>
        <c:delete val="1"/>
        <c:axPos val="r"/>
        <c:numFmt formatCode="General" sourceLinked="1"/>
        <c:majorTickMark val="out"/>
        <c:minorTickMark val="none"/>
        <c:tickLblPos val="nextTo"/>
        <c:crossAx val="-1199715600"/>
        <c:crosses val="max"/>
        <c:crossBetween val="between"/>
      </c:valAx>
      <c:catAx>
        <c:axId val="-1199715600"/>
        <c:scaling>
          <c:orientation val="minMax"/>
        </c:scaling>
        <c:delete val="1"/>
        <c:axPos val="b"/>
        <c:numFmt formatCode="General" sourceLinked="1"/>
        <c:majorTickMark val="out"/>
        <c:minorTickMark val="none"/>
        <c:tickLblPos val="nextTo"/>
        <c:crossAx val="-1199713424"/>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69962088072326E-2"/>
          <c:y val="6.4467163431304259E-3"/>
          <c:w val="0.88337728184995101"/>
          <c:h val="0.849751130009755"/>
        </c:manualLayout>
      </c:layout>
      <c:areaChart>
        <c:grouping val="stacked"/>
        <c:varyColors val="0"/>
        <c:ser>
          <c:idx val="2"/>
          <c:order val="2"/>
          <c:spPr>
            <a:solidFill>
              <a:schemeClr val="bg2">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Restore_Hourly_Region_ref!$F$2:$F$25</c:f>
              <c:numCache>
                <c:formatCode>General</c:formatCode>
                <c:ptCount val="24"/>
                <c:pt idx="0">
                  <c:v>10.301003477</c:v>
                </c:pt>
                <c:pt idx="1">
                  <c:v>10.451548474000001</c:v>
                </c:pt>
                <c:pt idx="2">
                  <c:v>10.304060994</c:v>
                </c:pt>
                <c:pt idx="3">
                  <c:v>10.214360224</c:v>
                </c:pt>
                <c:pt idx="4">
                  <c:v>10.186805761</c:v>
                </c:pt>
                <c:pt idx="5">
                  <c:v>10.482577803</c:v>
                </c:pt>
                <c:pt idx="6">
                  <c:v>10.747927097</c:v>
                </c:pt>
                <c:pt idx="7">
                  <c:v>10.774544973999999</c:v>
                </c:pt>
                <c:pt idx="8">
                  <c:v>10.653584737999999</c:v>
                </c:pt>
                <c:pt idx="9">
                  <c:v>10.167393997</c:v>
                </c:pt>
                <c:pt idx="10">
                  <c:v>9.6692354090000006</c:v>
                </c:pt>
                <c:pt idx="11">
                  <c:v>9.2659554439999994</c:v>
                </c:pt>
                <c:pt idx="12">
                  <c:v>9.1349924149999993</c:v>
                </c:pt>
                <c:pt idx="13">
                  <c:v>9.2571197709999993</c:v>
                </c:pt>
                <c:pt idx="14">
                  <c:v>9.7184836879999992</c:v>
                </c:pt>
                <c:pt idx="15">
                  <c:v>10.418667512000001</c:v>
                </c:pt>
                <c:pt idx="16">
                  <c:v>11.028140622</c:v>
                </c:pt>
                <c:pt idx="17">
                  <c:v>11.565548721000001</c:v>
                </c:pt>
                <c:pt idx="18">
                  <c:v>11.712875772</c:v>
                </c:pt>
                <c:pt idx="19">
                  <c:v>11.671517831999999</c:v>
                </c:pt>
                <c:pt idx="20">
                  <c:v>11.559755902999999</c:v>
                </c:pt>
                <c:pt idx="21">
                  <c:v>11.310194272</c:v>
                </c:pt>
                <c:pt idx="22">
                  <c:v>11.088193128</c:v>
                </c:pt>
                <c:pt idx="23">
                  <c:v>10.899599552</c:v>
                </c:pt>
              </c:numCache>
            </c:numRef>
          </c:val>
          <c:extLst/>
        </c:ser>
        <c:ser>
          <c:idx val="3"/>
          <c:order val="3"/>
          <c:spPr>
            <a:solidFill>
              <a:schemeClr val="accent5"/>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Restore_Hourly_Region_ref!$G$2:$G$25</c:f>
              <c:numCache>
                <c:formatCode>General</c:formatCode>
                <c:ptCount val="24"/>
                <c:pt idx="0">
                  <c:v>1.1482462609999999</c:v>
                </c:pt>
                <c:pt idx="1">
                  <c:v>1.170238573</c:v>
                </c:pt>
                <c:pt idx="2">
                  <c:v>1.1685744330000001</c:v>
                </c:pt>
                <c:pt idx="3">
                  <c:v>1.1675924790000001</c:v>
                </c:pt>
                <c:pt idx="4">
                  <c:v>1.167022762</c:v>
                </c:pt>
                <c:pt idx="5">
                  <c:v>1.169290441</c:v>
                </c:pt>
                <c:pt idx="6">
                  <c:v>1.172693019</c:v>
                </c:pt>
                <c:pt idx="7">
                  <c:v>1.175502756</c:v>
                </c:pt>
                <c:pt idx="8">
                  <c:v>1.1789395979999999</c:v>
                </c:pt>
                <c:pt idx="9">
                  <c:v>1.180214933</c:v>
                </c:pt>
                <c:pt idx="10">
                  <c:v>1.180562906</c:v>
                </c:pt>
                <c:pt idx="11">
                  <c:v>1.1790033339999999</c:v>
                </c:pt>
                <c:pt idx="12">
                  <c:v>1.1810588</c:v>
                </c:pt>
                <c:pt idx="13">
                  <c:v>1.1810740749999999</c:v>
                </c:pt>
                <c:pt idx="14">
                  <c:v>1.1808767010000001</c:v>
                </c:pt>
                <c:pt idx="15">
                  <c:v>1.180626715</c:v>
                </c:pt>
                <c:pt idx="16">
                  <c:v>1.180746531</c:v>
                </c:pt>
                <c:pt idx="17">
                  <c:v>1.182951643</c:v>
                </c:pt>
                <c:pt idx="18">
                  <c:v>1.1813318989999999</c:v>
                </c:pt>
                <c:pt idx="19">
                  <c:v>1.179969549</c:v>
                </c:pt>
                <c:pt idx="20">
                  <c:v>1.1788585359999999</c:v>
                </c:pt>
                <c:pt idx="21">
                  <c:v>1.1760391910000001</c:v>
                </c:pt>
                <c:pt idx="22">
                  <c:v>1.173943094</c:v>
                </c:pt>
                <c:pt idx="23">
                  <c:v>1.1727692869999999</c:v>
                </c:pt>
              </c:numCache>
            </c:numRef>
          </c:val>
          <c:extLst/>
        </c:ser>
        <c:ser>
          <c:idx val="4"/>
          <c:order val="4"/>
          <c:spPr>
            <a:solidFill>
              <a:schemeClr val="accent2"/>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Restore_Hourly_Region_ref!$H$2:$H$25</c:f>
              <c:numCache>
                <c:formatCode>General</c:formatCode>
                <c:ptCount val="24"/>
                <c:pt idx="0">
                  <c:v>0.24117674</c:v>
                </c:pt>
                <c:pt idx="1">
                  <c:v>0.19129231899999999</c:v>
                </c:pt>
                <c:pt idx="2">
                  <c:v>0.16452350399999999</c:v>
                </c:pt>
                <c:pt idx="3">
                  <c:v>0.156096925</c:v>
                </c:pt>
                <c:pt idx="4">
                  <c:v>0.15452770399999999</c:v>
                </c:pt>
                <c:pt idx="5">
                  <c:v>0.172769591</c:v>
                </c:pt>
                <c:pt idx="6">
                  <c:v>0.22193554500000001</c:v>
                </c:pt>
                <c:pt idx="7">
                  <c:v>0.22613314700000001</c:v>
                </c:pt>
                <c:pt idx="8">
                  <c:v>0.191979818</c:v>
                </c:pt>
                <c:pt idx="9">
                  <c:v>0.121500781</c:v>
                </c:pt>
                <c:pt idx="10">
                  <c:v>9.6108104999999999E-2</c:v>
                </c:pt>
                <c:pt idx="11">
                  <c:v>7.9610315000000001E-2</c:v>
                </c:pt>
                <c:pt idx="12">
                  <c:v>7.4909464999999995E-2</c:v>
                </c:pt>
                <c:pt idx="13">
                  <c:v>7.9218935000000004E-2</c:v>
                </c:pt>
                <c:pt idx="14">
                  <c:v>0.14661738499999999</c:v>
                </c:pt>
                <c:pt idx="15">
                  <c:v>0.384511455</c:v>
                </c:pt>
                <c:pt idx="16">
                  <c:v>0.45801022600000002</c:v>
                </c:pt>
                <c:pt idx="17">
                  <c:v>1.4030587960000001</c:v>
                </c:pt>
                <c:pt idx="18">
                  <c:v>1.806587873</c:v>
                </c:pt>
                <c:pt idx="19">
                  <c:v>1.588924902</c:v>
                </c:pt>
                <c:pt idx="20">
                  <c:v>1.310618163</c:v>
                </c:pt>
                <c:pt idx="21">
                  <c:v>0.95184004200000005</c:v>
                </c:pt>
                <c:pt idx="22">
                  <c:v>0.64125716899999996</c:v>
                </c:pt>
                <c:pt idx="23">
                  <c:v>0.417681894</c:v>
                </c:pt>
              </c:numCache>
            </c:numRef>
          </c:val>
          <c:extLst/>
        </c:ser>
        <c:ser>
          <c:idx val="5"/>
          <c:order val="5"/>
          <c:spPr>
            <a:solidFill>
              <a:schemeClr val="accent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Restore_Hourly_Region_ref!$I$2:$I$25</c:f>
              <c:numCache>
                <c:formatCode>General</c:formatCode>
                <c:ptCount val="24"/>
                <c:pt idx="0">
                  <c:v>15.156829651000001</c:v>
                </c:pt>
                <c:pt idx="1">
                  <c:v>15.583338871</c:v>
                </c:pt>
                <c:pt idx="2">
                  <c:v>14.838586818</c:v>
                </c:pt>
                <c:pt idx="3">
                  <c:v>14.413907629000001</c:v>
                </c:pt>
                <c:pt idx="4">
                  <c:v>14.086458714999999</c:v>
                </c:pt>
                <c:pt idx="5">
                  <c:v>14.676549222</c:v>
                </c:pt>
                <c:pt idx="6">
                  <c:v>15.253664063</c:v>
                </c:pt>
                <c:pt idx="7">
                  <c:v>13.297311454000001</c:v>
                </c:pt>
                <c:pt idx="8">
                  <c:v>10.175201697</c:v>
                </c:pt>
                <c:pt idx="9">
                  <c:v>7.439880885</c:v>
                </c:pt>
                <c:pt idx="10">
                  <c:v>6.0479699829999998</c:v>
                </c:pt>
                <c:pt idx="11">
                  <c:v>5.7933603690000002</c:v>
                </c:pt>
                <c:pt idx="12">
                  <c:v>5.9551301929999996</c:v>
                </c:pt>
                <c:pt idx="13">
                  <c:v>6.3805532630000004</c:v>
                </c:pt>
                <c:pt idx="14">
                  <c:v>7.6913531339999999</c:v>
                </c:pt>
                <c:pt idx="15">
                  <c:v>10.348339494999999</c:v>
                </c:pt>
                <c:pt idx="16">
                  <c:v>14.256614038</c:v>
                </c:pt>
                <c:pt idx="17">
                  <c:v>19.103815040000001</c:v>
                </c:pt>
                <c:pt idx="18">
                  <c:v>20.673738239999999</c:v>
                </c:pt>
                <c:pt idx="19">
                  <c:v>20.225511173000001</c:v>
                </c:pt>
                <c:pt idx="20">
                  <c:v>19.756855861999998</c:v>
                </c:pt>
                <c:pt idx="21">
                  <c:v>18.844545227000001</c:v>
                </c:pt>
                <c:pt idx="22">
                  <c:v>17.975422562999999</c:v>
                </c:pt>
                <c:pt idx="23">
                  <c:v>17.349883310999999</c:v>
                </c:pt>
              </c:numCache>
            </c:numRef>
          </c:val>
          <c:extLst/>
        </c:ser>
        <c:ser>
          <c:idx val="6"/>
          <c:order val="6"/>
          <c:spPr>
            <a:solidFill>
              <a:schemeClr val="tx2"/>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Restore_Hourly_Region_ref!$J$2:$J$25</c:f>
              <c:numCache>
                <c:formatCode>General</c:formatCode>
                <c:ptCount val="24"/>
                <c:pt idx="0">
                  <c:v>1.18195709</c:v>
                </c:pt>
                <c:pt idx="1">
                  <c:v>1.309086121</c:v>
                </c:pt>
                <c:pt idx="2">
                  <c:v>1.102967971</c:v>
                </c:pt>
                <c:pt idx="3">
                  <c:v>1.026058632</c:v>
                </c:pt>
                <c:pt idx="4">
                  <c:v>0.88930323200000005</c:v>
                </c:pt>
                <c:pt idx="5">
                  <c:v>1.2173082710000001</c:v>
                </c:pt>
                <c:pt idx="6">
                  <c:v>1.4515793020000001</c:v>
                </c:pt>
                <c:pt idx="7">
                  <c:v>1.2688118930000001</c:v>
                </c:pt>
                <c:pt idx="8">
                  <c:v>1.027564492</c:v>
                </c:pt>
                <c:pt idx="9">
                  <c:v>0.84967573900000004</c:v>
                </c:pt>
                <c:pt idx="10">
                  <c:v>0.72557543999999996</c:v>
                </c:pt>
                <c:pt idx="11">
                  <c:v>0.63750784800000004</c:v>
                </c:pt>
                <c:pt idx="12">
                  <c:v>0.56636688499999999</c:v>
                </c:pt>
                <c:pt idx="13">
                  <c:v>0.56872988999999996</c:v>
                </c:pt>
                <c:pt idx="14">
                  <c:v>0.66604365300000001</c:v>
                </c:pt>
                <c:pt idx="15">
                  <c:v>0.82622493100000005</c:v>
                </c:pt>
                <c:pt idx="16">
                  <c:v>1.1265192390000001</c:v>
                </c:pt>
                <c:pt idx="17">
                  <c:v>1.5953771269999999</c:v>
                </c:pt>
                <c:pt idx="18">
                  <c:v>1.654084997</c:v>
                </c:pt>
                <c:pt idx="19">
                  <c:v>1.53683736</c:v>
                </c:pt>
                <c:pt idx="20">
                  <c:v>1.457384931</c:v>
                </c:pt>
                <c:pt idx="21">
                  <c:v>1.3964731930000001</c:v>
                </c:pt>
                <c:pt idx="22">
                  <c:v>1.3152104609999999</c:v>
                </c:pt>
                <c:pt idx="23">
                  <c:v>1.092327958</c:v>
                </c:pt>
              </c:numCache>
            </c:numRef>
          </c:val>
          <c:extLst/>
        </c:ser>
        <c:ser>
          <c:idx val="8"/>
          <c:order val="7"/>
          <c:spPr>
            <a:solidFill>
              <a:schemeClr val="accent3"/>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Restore_Hourly_Region_ref!$L$2:$L$25</c:f>
              <c:numCache>
                <c:formatCode>General</c:formatCode>
                <c:ptCount val="24"/>
                <c:pt idx="0">
                  <c:v>12.303406975</c:v>
                </c:pt>
                <c:pt idx="1">
                  <c:v>12.181404822999999</c:v>
                </c:pt>
                <c:pt idx="2">
                  <c:v>12.010671868999999</c:v>
                </c:pt>
                <c:pt idx="3">
                  <c:v>11.818548377999999</c:v>
                </c:pt>
                <c:pt idx="4">
                  <c:v>11.615071217000001</c:v>
                </c:pt>
                <c:pt idx="5">
                  <c:v>11.390194484</c:v>
                </c:pt>
                <c:pt idx="6">
                  <c:v>10.649628567000001</c:v>
                </c:pt>
                <c:pt idx="7">
                  <c:v>9.3494880810000005</c:v>
                </c:pt>
                <c:pt idx="8">
                  <c:v>7.7996150010000003</c:v>
                </c:pt>
                <c:pt idx="9">
                  <c:v>6.0017863719999998</c:v>
                </c:pt>
                <c:pt idx="10">
                  <c:v>5.6219069069999996</c:v>
                </c:pt>
                <c:pt idx="11">
                  <c:v>5.6847120719999999</c:v>
                </c:pt>
                <c:pt idx="12">
                  <c:v>5.8830168629999999</c:v>
                </c:pt>
                <c:pt idx="13">
                  <c:v>6.1258051340000002</c:v>
                </c:pt>
                <c:pt idx="14">
                  <c:v>6.4584916740000002</c:v>
                </c:pt>
                <c:pt idx="15">
                  <c:v>6.9564140099999996</c:v>
                </c:pt>
                <c:pt idx="16">
                  <c:v>8.2562855489999993</c:v>
                </c:pt>
                <c:pt idx="17">
                  <c:v>9.2898089020000008</c:v>
                </c:pt>
                <c:pt idx="18">
                  <c:v>10.139000449999999</c:v>
                </c:pt>
                <c:pt idx="19">
                  <c:v>11.302592235000001</c:v>
                </c:pt>
                <c:pt idx="20">
                  <c:v>12.144959668</c:v>
                </c:pt>
                <c:pt idx="21">
                  <c:v>12.483320079</c:v>
                </c:pt>
                <c:pt idx="22">
                  <c:v>12.526628175000001</c:v>
                </c:pt>
                <c:pt idx="23">
                  <c:v>12.424628242000001</c:v>
                </c:pt>
              </c:numCache>
            </c:numRef>
          </c:val>
          <c:extLst/>
        </c:ser>
        <c:ser>
          <c:idx val="10"/>
          <c:order val="8"/>
          <c:spPr>
            <a:solidFill>
              <a:schemeClr val="accent4"/>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Restore_Hourly_Region_ref!$M$2:$M$25</c:f>
              <c:numCache>
                <c:formatCode>General</c:formatCode>
                <c:ptCount val="24"/>
                <c:pt idx="0">
                  <c:v>6.5167539999999996E-3</c:v>
                </c:pt>
                <c:pt idx="1">
                  <c:v>1.6489829999999999E-3</c:v>
                </c:pt>
                <c:pt idx="2">
                  <c:v>7.6663000000000002E-4</c:v>
                </c:pt>
                <c:pt idx="3">
                  <c:v>1.6489829999999999E-3</c:v>
                </c:pt>
                <c:pt idx="4">
                  <c:v>7.2428399999999995E-4</c:v>
                </c:pt>
                <c:pt idx="5">
                  <c:v>8.6576204000000004E-2</c:v>
                </c:pt>
                <c:pt idx="6">
                  <c:v>0.784249961</c:v>
                </c:pt>
                <c:pt idx="7">
                  <c:v>1.8760047419999999</c:v>
                </c:pt>
                <c:pt idx="8">
                  <c:v>2.8120248160000001</c:v>
                </c:pt>
                <c:pt idx="9">
                  <c:v>2.9899090959999999</c:v>
                </c:pt>
                <c:pt idx="10">
                  <c:v>2.6531051730000001</c:v>
                </c:pt>
                <c:pt idx="11">
                  <c:v>2.448598778</c:v>
                </c:pt>
                <c:pt idx="12">
                  <c:v>2.5157131979999998</c:v>
                </c:pt>
                <c:pt idx="13">
                  <c:v>2.7068685139999999</c:v>
                </c:pt>
                <c:pt idx="14">
                  <c:v>3.1149137840000001</c:v>
                </c:pt>
                <c:pt idx="15">
                  <c:v>3.4961938090000002</c:v>
                </c:pt>
                <c:pt idx="16">
                  <c:v>3.4849998339999999</c:v>
                </c:pt>
                <c:pt idx="17">
                  <c:v>3.0300983850000001</c:v>
                </c:pt>
                <c:pt idx="18">
                  <c:v>2.0371556700000002</c:v>
                </c:pt>
                <c:pt idx="19">
                  <c:v>1.1427908609999999</c:v>
                </c:pt>
                <c:pt idx="20">
                  <c:v>0.57762100400000005</c:v>
                </c:pt>
                <c:pt idx="21">
                  <c:v>0.101368503</c:v>
                </c:pt>
                <c:pt idx="22">
                  <c:v>3.1014839999999998E-2</c:v>
                </c:pt>
                <c:pt idx="23">
                  <c:v>1.525779E-2</c:v>
                </c:pt>
              </c:numCache>
            </c:numRef>
          </c:val>
          <c:extLst/>
        </c:ser>
        <c:ser>
          <c:idx val="9"/>
          <c:order val="9"/>
          <c:spPr>
            <a:solidFill>
              <a:schemeClr val="accent4"/>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Restore_Hourly_Region_ref!$N$2:$N$25</c:f>
              <c:numCache>
                <c:formatCode>General</c:formatCode>
                <c:ptCount val="24"/>
                <c:pt idx="4">
                  <c:v>1.047786E-3</c:v>
                </c:pt>
                <c:pt idx="5">
                  <c:v>0.12296818800000001</c:v>
                </c:pt>
                <c:pt idx="6">
                  <c:v>1.2396394660000001</c:v>
                </c:pt>
                <c:pt idx="7">
                  <c:v>5.9855722350000002</c:v>
                </c:pt>
                <c:pt idx="8">
                  <c:v>13.577710663</c:v>
                </c:pt>
                <c:pt idx="9">
                  <c:v>20.220175462</c:v>
                </c:pt>
                <c:pt idx="10">
                  <c:v>24.437652673999999</c:v>
                </c:pt>
                <c:pt idx="11">
                  <c:v>26.538189173999999</c:v>
                </c:pt>
                <c:pt idx="12">
                  <c:v>26.855156772000001</c:v>
                </c:pt>
                <c:pt idx="13">
                  <c:v>26.207798403000002</c:v>
                </c:pt>
                <c:pt idx="14">
                  <c:v>23.657837532999999</c:v>
                </c:pt>
                <c:pt idx="15">
                  <c:v>18.499037372</c:v>
                </c:pt>
                <c:pt idx="16">
                  <c:v>11.296390298</c:v>
                </c:pt>
                <c:pt idx="17">
                  <c:v>4.0136245529999997</c:v>
                </c:pt>
                <c:pt idx="18">
                  <c:v>0.69938866799999999</c:v>
                </c:pt>
                <c:pt idx="19">
                  <c:v>6.6257151E-2</c:v>
                </c:pt>
                <c:pt idx="20">
                  <c:v>2.15367E-4</c:v>
                </c:pt>
              </c:numCache>
            </c:numRef>
          </c:val>
          <c:extLst/>
        </c:ser>
        <c:ser>
          <c:idx val="11"/>
          <c:order val="10"/>
          <c:spPr>
            <a:solidFill>
              <a:srgbClr val="7D6D9B"/>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Restore_Hourly_Region_ref!$O$2:$O$25</c:f>
              <c:numCache>
                <c:formatCode>General</c:formatCode>
                <c:ptCount val="24"/>
                <c:pt idx="0">
                  <c:v>1.8652878000000001E-2</c:v>
                </c:pt>
                <c:pt idx="7">
                  <c:v>6.4953E-5</c:v>
                </c:pt>
                <c:pt idx="8">
                  <c:v>0.39387366200000001</c:v>
                </c:pt>
                <c:pt idx="9">
                  <c:v>1.696847998</c:v>
                </c:pt>
                <c:pt idx="10">
                  <c:v>2.2862851009999998</c:v>
                </c:pt>
                <c:pt idx="11">
                  <c:v>2.284984208</c:v>
                </c:pt>
                <c:pt idx="12">
                  <c:v>2.4058321550000001</c:v>
                </c:pt>
                <c:pt idx="13">
                  <c:v>2.4921750120000001</c:v>
                </c:pt>
                <c:pt idx="14">
                  <c:v>2.2315304060000001</c:v>
                </c:pt>
                <c:pt idx="15">
                  <c:v>1.467969013</c:v>
                </c:pt>
                <c:pt idx="16">
                  <c:v>0.41304212800000001</c:v>
                </c:pt>
              </c:numCache>
            </c:numRef>
          </c:val>
          <c:extLst/>
        </c:ser>
        <c:ser>
          <c:idx val="12"/>
          <c:order val="11"/>
          <c:spPr>
            <a:solidFill>
              <a:schemeClr val="accent1">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Restore_Hourly_Region_ref!$P$2:$P$25</c:f>
              <c:numCache>
                <c:formatCode>General</c:formatCode>
                <c:ptCount val="24"/>
                <c:pt idx="0">
                  <c:v>0.25618087699999997</c:v>
                </c:pt>
                <c:pt idx="1">
                  <c:v>0.26198142299999999</c:v>
                </c:pt>
                <c:pt idx="2">
                  <c:v>0.11211428700000001</c:v>
                </c:pt>
                <c:pt idx="3">
                  <c:v>8.5995303999999995E-2</c:v>
                </c:pt>
                <c:pt idx="4">
                  <c:v>9.4290894E-2</c:v>
                </c:pt>
                <c:pt idx="5">
                  <c:v>0.207650205</c:v>
                </c:pt>
                <c:pt idx="6">
                  <c:v>0.29599134399999999</c:v>
                </c:pt>
                <c:pt idx="7">
                  <c:v>0.28062819900000002</c:v>
                </c:pt>
                <c:pt idx="8">
                  <c:v>0.149061584</c:v>
                </c:pt>
                <c:pt idx="9">
                  <c:v>3.5781788000000002E-2</c:v>
                </c:pt>
                <c:pt idx="10">
                  <c:v>8.4934740000000009E-3</c:v>
                </c:pt>
                <c:pt idx="15">
                  <c:v>2.4402373000000002E-2</c:v>
                </c:pt>
                <c:pt idx="16">
                  <c:v>0.14005687999999999</c:v>
                </c:pt>
                <c:pt idx="17">
                  <c:v>0.49108271599999997</c:v>
                </c:pt>
                <c:pt idx="18">
                  <c:v>0.64962717599999997</c:v>
                </c:pt>
                <c:pt idx="19">
                  <c:v>0.66923676200000004</c:v>
                </c:pt>
                <c:pt idx="20">
                  <c:v>0.62129144800000002</c:v>
                </c:pt>
                <c:pt idx="21">
                  <c:v>0.41852938899999997</c:v>
                </c:pt>
                <c:pt idx="22">
                  <c:v>0.27354494800000001</c:v>
                </c:pt>
                <c:pt idx="23">
                  <c:v>0.222700644</c:v>
                </c:pt>
              </c:numCache>
            </c:numRef>
          </c:val>
          <c:extLst/>
        </c:ser>
        <c:ser>
          <c:idx val="13"/>
          <c:order val="12"/>
          <c:spPr>
            <a:solidFill>
              <a:schemeClr val="tx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Restore_Hourly_Region_ref!$Q$2:$Q$25</c:f>
              <c:numCache>
                <c:formatCode>General</c:formatCode>
                <c:ptCount val="24"/>
                <c:pt idx="0">
                  <c:v>8.6048922999999999E-2</c:v>
                </c:pt>
                <c:pt idx="1">
                  <c:v>6.0969173000000002E-2</c:v>
                </c:pt>
                <c:pt idx="2">
                  <c:v>1.0179495E-2</c:v>
                </c:pt>
                <c:pt idx="3">
                  <c:v>4.7841730000000001E-3</c:v>
                </c:pt>
                <c:pt idx="4">
                  <c:v>5.7897859999999999E-3</c:v>
                </c:pt>
                <c:pt idx="5">
                  <c:v>4.0144252999999998E-2</c:v>
                </c:pt>
                <c:pt idx="6">
                  <c:v>0.28470657900000002</c:v>
                </c:pt>
                <c:pt idx="7">
                  <c:v>0.41543977100000001</c:v>
                </c:pt>
                <c:pt idx="8">
                  <c:v>7.5232462999999999E-2</c:v>
                </c:pt>
                <c:pt idx="9">
                  <c:v>9.7794030000000007E-3</c:v>
                </c:pt>
                <c:pt idx="10">
                  <c:v>5.4725100000000001E-4</c:v>
                </c:pt>
                <c:pt idx="11">
                  <c:v>8.5390200000000002E-4</c:v>
                </c:pt>
                <c:pt idx="12">
                  <c:v>8.08839E-4</c:v>
                </c:pt>
                <c:pt idx="13">
                  <c:v>3.1753469999999998E-3</c:v>
                </c:pt>
                <c:pt idx="14">
                  <c:v>9.8470599999999991E-4</c:v>
                </c:pt>
                <c:pt idx="15">
                  <c:v>2.3699024999999999E-2</c:v>
                </c:pt>
                <c:pt idx="16">
                  <c:v>0.131058591</c:v>
                </c:pt>
                <c:pt idx="17">
                  <c:v>0.70707277800000001</c:v>
                </c:pt>
                <c:pt idx="18">
                  <c:v>1.1086174289999999</c:v>
                </c:pt>
                <c:pt idx="19">
                  <c:v>0.99724303400000003</c:v>
                </c:pt>
                <c:pt idx="20">
                  <c:v>0.74323324400000002</c:v>
                </c:pt>
                <c:pt idx="21">
                  <c:v>0.413363602</c:v>
                </c:pt>
                <c:pt idx="22">
                  <c:v>0.106249262</c:v>
                </c:pt>
                <c:pt idx="23">
                  <c:v>1.3588054E-2</c:v>
                </c:pt>
              </c:numCache>
            </c:numRef>
          </c:val>
          <c:extLst/>
        </c:ser>
        <c:dLbls>
          <c:showLegendKey val="0"/>
          <c:showVal val="0"/>
          <c:showCatName val="0"/>
          <c:showSerName val="0"/>
          <c:showPercent val="0"/>
          <c:showBubbleSize val="0"/>
        </c:dLbls>
        <c:axId val="-1199712880"/>
        <c:axId val="-1199712336"/>
        <c:extLst/>
      </c:areaChart>
      <c:areaChart>
        <c:grouping val="stacked"/>
        <c:varyColors val="0"/>
        <c:ser>
          <c:idx val="1"/>
          <c:order val="0"/>
          <c:spPr>
            <a:solidFill>
              <a:schemeClr val="accent1">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Restore_Hourly_Region_ref!$D$2:$D$25</c:f>
              <c:numCache>
                <c:formatCode>General</c:formatCode>
                <c:ptCount val="24"/>
                <c:pt idx="0">
                  <c:v>-0.14971029199999999</c:v>
                </c:pt>
                <c:pt idx="1">
                  <c:v>-0.11256569600000001</c:v>
                </c:pt>
                <c:pt idx="2">
                  <c:v>-0.156556636</c:v>
                </c:pt>
                <c:pt idx="3">
                  <c:v>-0.18612983499999999</c:v>
                </c:pt>
                <c:pt idx="4">
                  <c:v>-0.19990690999999999</c:v>
                </c:pt>
                <c:pt idx="5">
                  <c:v>-0.122917894</c:v>
                </c:pt>
                <c:pt idx="6">
                  <c:v>-5.9699073999999998E-2</c:v>
                </c:pt>
                <c:pt idx="7">
                  <c:v>-5.8917465000000002E-2</c:v>
                </c:pt>
                <c:pt idx="8">
                  <c:v>-0.20962871799999999</c:v>
                </c:pt>
                <c:pt idx="9">
                  <c:v>-0.386333698</c:v>
                </c:pt>
                <c:pt idx="10">
                  <c:v>-0.60823623299999996</c:v>
                </c:pt>
                <c:pt idx="11">
                  <c:v>-0.70802393799999996</c:v>
                </c:pt>
                <c:pt idx="12">
                  <c:v>-0.77423758799999998</c:v>
                </c:pt>
                <c:pt idx="13">
                  <c:v>-0.79402632299999998</c:v>
                </c:pt>
                <c:pt idx="14">
                  <c:v>-0.71354664499999998</c:v>
                </c:pt>
                <c:pt idx="15">
                  <c:v>-0.55245234799999998</c:v>
                </c:pt>
                <c:pt idx="16">
                  <c:v>-0.26493504600000001</c:v>
                </c:pt>
                <c:pt idx="17">
                  <c:v>-8.4554876000000001E-2</c:v>
                </c:pt>
                <c:pt idx="18">
                  <c:v>-1.1314054E-2</c:v>
                </c:pt>
                <c:pt idx="20">
                  <c:v>-9.9686370000000007E-3</c:v>
                </c:pt>
                <c:pt idx="21">
                  <c:v>-3.5719213999999999E-2</c:v>
                </c:pt>
                <c:pt idx="22">
                  <c:v>-7.3136208999999994E-2</c:v>
                </c:pt>
                <c:pt idx="23">
                  <c:v>-0.111388347</c:v>
                </c:pt>
              </c:numCache>
            </c:numRef>
          </c:val>
          <c:extLst/>
        </c:ser>
        <c:ser>
          <c:idx val="0"/>
          <c:order val="1"/>
          <c:spPr>
            <a:solidFill>
              <a:schemeClr val="tx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Restore_Hourly_Region_ref!$E$2:$E$25</c:f>
              <c:numCache>
                <c:formatCode>General</c:formatCode>
                <c:ptCount val="24"/>
                <c:pt idx="0">
                  <c:v>-3.0993950999999999E-2</c:v>
                </c:pt>
                <c:pt idx="1">
                  <c:v>-3.3274930000000001E-2</c:v>
                </c:pt>
                <c:pt idx="2">
                  <c:v>-7.1851132999999998E-2</c:v>
                </c:pt>
                <c:pt idx="3">
                  <c:v>-9.1583189999999995E-2</c:v>
                </c:pt>
                <c:pt idx="4">
                  <c:v>-9.3683875999999999E-2</c:v>
                </c:pt>
                <c:pt idx="5">
                  <c:v>-2.431693E-2</c:v>
                </c:pt>
                <c:pt idx="6">
                  <c:v>-5.8799999999999999E-5</c:v>
                </c:pt>
                <c:pt idx="7">
                  <c:v>-1.32552E-3</c:v>
                </c:pt>
                <c:pt idx="8">
                  <c:v>-1.3243965999999999E-2</c:v>
                </c:pt>
                <c:pt idx="9">
                  <c:v>-0.20627119299999999</c:v>
                </c:pt>
                <c:pt idx="10">
                  <c:v>-0.73924734999999997</c:v>
                </c:pt>
                <c:pt idx="11">
                  <c:v>-1.073226797</c:v>
                </c:pt>
                <c:pt idx="12">
                  <c:v>-1.032790866</c:v>
                </c:pt>
                <c:pt idx="13">
                  <c:v>-1.0877756430000001</c:v>
                </c:pt>
                <c:pt idx="14">
                  <c:v>-1.066580053</c:v>
                </c:pt>
                <c:pt idx="15">
                  <c:v>-0.47247989400000001</c:v>
                </c:pt>
                <c:pt idx="16">
                  <c:v>-4.5502030000000001E-3</c:v>
                </c:pt>
                <c:pt idx="17">
                  <c:v>-1.6037709000000001E-2</c:v>
                </c:pt>
                <c:pt idx="18">
                  <c:v>-1.1E-5</c:v>
                </c:pt>
                <c:pt idx="19">
                  <c:v>-1.5882E-4</c:v>
                </c:pt>
                <c:pt idx="20">
                  <c:v>-3.5376999999999997E-5</c:v>
                </c:pt>
                <c:pt idx="21">
                  <c:v>-9.3492430000000001E-3</c:v>
                </c:pt>
                <c:pt idx="22">
                  <c:v>-3.0520169E-2</c:v>
                </c:pt>
                <c:pt idx="23">
                  <c:v>-6.9537842000000002E-2</c:v>
                </c:pt>
              </c:numCache>
            </c:numRef>
          </c:val>
          <c:extLst/>
        </c:ser>
        <c:dLbls>
          <c:showLegendKey val="0"/>
          <c:showVal val="0"/>
          <c:showCatName val="0"/>
          <c:showSerName val="0"/>
          <c:showPercent val="0"/>
          <c:showBubbleSize val="0"/>
        </c:dLbls>
        <c:axId val="-1203264128"/>
        <c:axId val="-1203260320"/>
      </c:areaChart>
      <c:lineChart>
        <c:grouping val="standard"/>
        <c:varyColors val="0"/>
        <c:ser>
          <c:idx val="14"/>
          <c:order val="13"/>
          <c:spPr>
            <a:ln w="28575" cap="rnd">
              <a:solidFill>
                <a:srgbClr val="C2BBD0"/>
              </a:solidFill>
              <a:prstDash val="sysDash"/>
              <a:round/>
            </a:ln>
            <a:effectLst/>
          </c:spPr>
          <c:marker>
            <c:symbol val="none"/>
          </c:marke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Restore_Hourly_Region_ref!$R$2:$R$25</c:f>
              <c:numCache>
                <c:formatCode>General</c:formatCode>
                <c:ptCount val="24"/>
                <c:pt idx="0">
                  <c:v>41.136560314999997</c:v>
                </c:pt>
                <c:pt idx="1">
                  <c:v>41.706123679999997</c:v>
                </c:pt>
                <c:pt idx="2">
                  <c:v>40.127079672000001</c:v>
                </c:pt>
                <c:pt idx="3">
                  <c:v>39.25180915</c:v>
                </c:pt>
                <c:pt idx="4">
                  <c:v>38.551153233999997</c:v>
                </c:pt>
                <c:pt idx="5">
                  <c:v>40.066205281000002</c:v>
                </c:pt>
                <c:pt idx="6">
                  <c:v>42.684275143999997</c:v>
                </c:pt>
                <c:pt idx="7">
                  <c:v>45.282704617</c:v>
                </c:pt>
                <c:pt idx="8">
                  <c:v>48.111944678</c:v>
                </c:pt>
                <c:pt idx="9">
                  <c:v>49.112221558000002</c:v>
                </c:pt>
                <c:pt idx="10">
                  <c:v>49.815262160000003</c:v>
                </c:pt>
                <c:pt idx="11">
                  <c:v>50.610573203999998</c:v>
                </c:pt>
                <c:pt idx="12">
                  <c:v>51.121704942000001</c:v>
                </c:pt>
                <c:pt idx="13">
                  <c:v>51.402426834000003</c:v>
                </c:pt>
                <c:pt idx="14">
                  <c:v>51.616398044999997</c:v>
                </c:pt>
                <c:pt idx="15">
                  <c:v>51.914711316999998</c:v>
                </c:pt>
                <c:pt idx="16">
                  <c:v>51.904981505000002</c:v>
                </c:pt>
                <c:pt idx="17">
                  <c:v>53.140080971000003</c:v>
                </c:pt>
                <c:pt idx="18">
                  <c:v>52.467825533000003</c:v>
                </c:pt>
                <c:pt idx="19">
                  <c:v>51.164969536000001</c:v>
                </c:pt>
                <c:pt idx="20">
                  <c:v>50.088342869000002</c:v>
                </c:pt>
                <c:pt idx="21">
                  <c:v>47.738426242000003</c:v>
                </c:pt>
                <c:pt idx="22">
                  <c:v>45.694932233999999</c:v>
                </c:pt>
                <c:pt idx="23">
                  <c:v>44.087875064000002</c:v>
                </c:pt>
              </c:numCache>
            </c:numRef>
          </c:val>
          <c:smooth val="0"/>
          <c:extLst/>
        </c:ser>
        <c:dLbls>
          <c:showLegendKey val="0"/>
          <c:showVal val="0"/>
          <c:showCatName val="0"/>
          <c:showSerName val="0"/>
          <c:showPercent val="0"/>
          <c:showBubbleSize val="0"/>
        </c:dLbls>
        <c:marker val="1"/>
        <c:smooth val="0"/>
        <c:axId val="-1199712880"/>
        <c:axId val="-1199712336"/>
      </c:lineChart>
      <c:catAx>
        <c:axId val="-11997128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9712336"/>
        <c:crosses val="autoZero"/>
        <c:auto val="1"/>
        <c:lblAlgn val="ctr"/>
        <c:lblOffset val="100"/>
        <c:tickLblSkip val="4"/>
        <c:tickMarkSkip val="1"/>
        <c:noMultiLvlLbl val="0"/>
      </c:catAx>
      <c:valAx>
        <c:axId val="-1199712336"/>
        <c:scaling>
          <c:orientation val="minMax"/>
          <c:max val="80"/>
          <c:min val="-2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99712880"/>
        <c:crosses val="autoZero"/>
        <c:crossBetween val="between"/>
        <c:majorUnit val="10"/>
      </c:valAx>
      <c:valAx>
        <c:axId val="-1203260320"/>
        <c:scaling>
          <c:orientation val="minMax"/>
          <c:max val="300"/>
        </c:scaling>
        <c:delete val="1"/>
        <c:axPos val="r"/>
        <c:numFmt formatCode="General" sourceLinked="1"/>
        <c:majorTickMark val="out"/>
        <c:minorTickMark val="none"/>
        <c:tickLblPos val="nextTo"/>
        <c:crossAx val="-1203264128"/>
        <c:crosses val="max"/>
        <c:crossBetween val="between"/>
      </c:valAx>
      <c:catAx>
        <c:axId val="-1203264128"/>
        <c:scaling>
          <c:orientation val="minMax"/>
        </c:scaling>
        <c:delete val="1"/>
        <c:axPos val="b"/>
        <c:numFmt formatCode="General" sourceLinked="1"/>
        <c:majorTickMark val="out"/>
        <c:minorTickMark val="none"/>
        <c:tickLblPos val="nextTo"/>
        <c:crossAx val="-1203260320"/>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943195454318955E-2"/>
          <c:y val="6.7397689471147118E-2"/>
          <c:w val="0.5477163916754878"/>
          <c:h val="0.83949118126522149"/>
        </c:manualLayout>
      </c:layout>
      <c:lineChart>
        <c:grouping val="standard"/>
        <c:varyColors val="0"/>
        <c:ser>
          <c:idx val="0"/>
          <c:order val="0"/>
          <c:tx>
            <c:strRef>
              <c:f>Sheet1!$B$1</c:f>
              <c:strCache>
                <c:ptCount val="1"/>
                <c:pt idx="0">
                  <c:v>Low Oil and Gas Resource and Technology</c:v>
                </c:pt>
              </c:strCache>
            </c:strRef>
          </c:tx>
          <c:spPr>
            <a:ln w="22225" cap="rnd">
              <a:solidFill>
                <a:srgbClr val="BD732A">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5.3130750000000004</c:v>
                </c:pt>
                <c:pt idx="1">
                  <c:v>4.7422690000000003</c:v>
                </c:pt>
                <c:pt idx="2">
                  <c:v>3.2072449999999999</c:v>
                </c:pt>
                <c:pt idx="3">
                  <c:v>4.2787889999999997</c:v>
                </c:pt>
                <c:pt idx="4">
                  <c:v>4.9572010000000004</c:v>
                </c:pt>
                <c:pt idx="5">
                  <c:v>2.9514049999999998</c:v>
                </c:pt>
                <c:pt idx="6">
                  <c:v>2.777123</c:v>
                </c:pt>
                <c:pt idx="7">
                  <c:v>3.244478</c:v>
                </c:pt>
                <c:pt idx="8">
                  <c:v>3.3521699999999996</c:v>
                </c:pt>
                <c:pt idx="9">
                  <c:v>2.6586460000000001</c:v>
                </c:pt>
                <c:pt idx="10">
                  <c:v>2.1129889999999998</c:v>
                </c:pt>
                <c:pt idx="11">
                  <c:v>4.107037</c:v>
                </c:pt>
                <c:pt idx="12">
                  <c:v>4.4739120000000003</c:v>
                </c:pt>
                <c:pt idx="13">
                  <c:v>4.3642820000000002</c:v>
                </c:pt>
                <c:pt idx="14">
                  <c:v>4.2413470000000002</c:v>
                </c:pt>
                <c:pt idx="15">
                  <c:v>4.2276680000000004</c:v>
                </c:pt>
                <c:pt idx="16">
                  <c:v>4.3385759999999998</c:v>
                </c:pt>
                <c:pt idx="17">
                  <c:v>4.4306330000000003</c:v>
                </c:pt>
                <c:pt idx="18">
                  <c:v>4.7092550000000006</c:v>
                </c:pt>
                <c:pt idx="19">
                  <c:v>4.981331</c:v>
                </c:pt>
                <c:pt idx="20">
                  <c:v>5.1550330000000004</c:v>
                </c:pt>
                <c:pt idx="21">
                  <c:v>5.3550459999999998</c:v>
                </c:pt>
                <c:pt idx="22">
                  <c:v>5.53843</c:v>
                </c:pt>
                <c:pt idx="23">
                  <c:v>5.7004480000000006</c:v>
                </c:pt>
                <c:pt idx="24">
                  <c:v>5.8130559999999996</c:v>
                </c:pt>
                <c:pt idx="25">
                  <c:v>5.8766410000000002</c:v>
                </c:pt>
                <c:pt idx="26">
                  <c:v>6.0665750000000003</c:v>
                </c:pt>
                <c:pt idx="27">
                  <c:v>6.1214830000000005</c:v>
                </c:pt>
                <c:pt idx="28">
                  <c:v>6.1914629999999997</c:v>
                </c:pt>
                <c:pt idx="29">
                  <c:v>6.3119009999999998</c:v>
                </c:pt>
                <c:pt idx="30">
                  <c:v>6.4379349999999995</c:v>
                </c:pt>
                <c:pt idx="31">
                  <c:v>6.4017109999999997</c:v>
                </c:pt>
                <c:pt idx="32">
                  <c:v>6.3334609999999998</c:v>
                </c:pt>
                <c:pt idx="33">
                  <c:v>6.2840480000000003</c:v>
                </c:pt>
                <c:pt idx="34">
                  <c:v>6.4222029999999997</c:v>
                </c:pt>
                <c:pt idx="35">
                  <c:v>6.4612999999999996</c:v>
                </c:pt>
                <c:pt idx="36">
                  <c:v>6.5178539999999998</c:v>
                </c:pt>
                <c:pt idx="37">
                  <c:v>6.5576639999999999</c:v>
                </c:pt>
                <c:pt idx="38">
                  <c:v>6.5968380000000009</c:v>
                </c:pt>
                <c:pt idx="39">
                  <c:v>6.6743880000000004</c:v>
                </c:pt>
                <c:pt idx="40">
                  <c:v>6.7400060000000002</c:v>
                </c:pt>
              </c:numCache>
            </c:numRef>
          </c:val>
          <c:smooth val="0"/>
        </c:ser>
        <c:ser>
          <c:idx val="1"/>
          <c:order val="1"/>
          <c:tx>
            <c:strRef>
              <c:f>Sheet1!$C$1</c:f>
              <c:strCache>
                <c:ptCount val="1"/>
                <c:pt idx="0">
                  <c:v>High Oil and Gas Resource and Technology</c:v>
                </c:pt>
              </c:strCache>
            </c:strRef>
          </c:tx>
          <c:spPr>
            <a:ln w="22225" cap="rnd">
              <a:solidFill>
                <a:srgbClr val="BD732A">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5.3130750000000004</c:v>
                </c:pt>
                <c:pt idx="1">
                  <c:v>4.7422690000000003</c:v>
                </c:pt>
                <c:pt idx="2">
                  <c:v>3.2072449999999999</c:v>
                </c:pt>
                <c:pt idx="3">
                  <c:v>4.2787889999999997</c:v>
                </c:pt>
                <c:pt idx="4">
                  <c:v>4.9572010000000004</c:v>
                </c:pt>
                <c:pt idx="5">
                  <c:v>2.9514049999999998</c:v>
                </c:pt>
                <c:pt idx="6">
                  <c:v>2.777123</c:v>
                </c:pt>
                <c:pt idx="7">
                  <c:v>3.244478</c:v>
                </c:pt>
                <c:pt idx="8">
                  <c:v>3.3521699999999996</c:v>
                </c:pt>
                <c:pt idx="9">
                  <c:v>2.6586460000000001</c:v>
                </c:pt>
                <c:pt idx="10">
                  <c:v>2.1129889999999998</c:v>
                </c:pt>
                <c:pt idx="11">
                  <c:v>4.1079169999999996</c:v>
                </c:pt>
                <c:pt idx="12">
                  <c:v>3.5549559999999998</c:v>
                </c:pt>
                <c:pt idx="13">
                  <c:v>3.0637159999999999</c:v>
                </c:pt>
                <c:pt idx="14">
                  <c:v>2.6523279999999998</c:v>
                </c:pt>
                <c:pt idx="15">
                  <c:v>2.4580649999999999</c:v>
                </c:pt>
                <c:pt idx="16">
                  <c:v>2.3962669999999999</c:v>
                </c:pt>
                <c:pt idx="17">
                  <c:v>2.4326089999999998</c:v>
                </c:pt>
                <c:pt idx="18">
                  <c:v>2.5702020000000001</c:v>
                </c:pt>
                <c:pt idx="19">
                  <c:v>2.6456840000000001</c:v>
                </c:pt>
                <c:pt idx="20">
                  <c:v>2.7203430000000002</c:v>
                </c:pt>
                <c:pt idx="21">
                  <c:v>2.7483590000000002</c:v>
                </c:pt>
                <c:pt idx="22">
                  <c:v>2.7582390000000001</c:v>
                </c:pt>
                <c:pt idx="23">
                  <c:v>2.8354689999999998</c:v>
                </c:pt>
                <c:pt idx="24">
                  <c:v>2.8329490000000002</c:v>
                </c:pt>
                <c:pt idx="25">
                  <c:v>2.798241</c:v>
                </c:pt>
                <c:pt idx="26">
                  <c:v>2.7837959999999997</c:v>
                </c:pt>
                <c:pt idx="27">
                  <c:v>2.778708</c:v>
                </c:pt>
                <c:pt idx="28">
                  <c:v>2.7552249999999998</c:v>
                </c:pt>
                <c:pt idx="29">
                  <c:v>2.7645490000000001</c:v>
                </c:pt>
                <c:pt idx="30">
                  <c:v>2.7400359999999999</c:v>
                </c:pt>
                <c:pt idx="31">
                  <c:v>2.7011540000000003</c:v>
                </c:pt>
                <c:pt idx="32">
                  <c:v>2.6390830000000003</c:v>
                </c:pt>
                <c:pt idx="33">
                  <c:v>2.6164209999999999</c:v>
                </c:pt>
                <c:pt idx="34">
                  <c:v>2.5964400000000003</c:v>
                </c:pt>
                <c:pt idx="35">
                  <c:v>2.5835979999999998</c:v>
                </c:pt>
                <c:pt idx="36">
                  <c:v>2.5650080000000002</c:v>
                </c:pt>
                <c:pt idx="37">
                  <c:v>2.5245359999999999</c:v>
                </c:pt>
                <c:pt idx="38">
                  <c:v>2.5296560000000001</c:v>
                </c:pt>
                <c:pt idx="39">
                  <c:v>2.532159</c:v>
                </c:pt>
                <c:pt idx="40">
                  <c:v>2.540432</c:v>
                </c:pt>
              </c:numCache>
            </c:numRef>
          </c:val>
          <c:smooth val="0"/>
        </c:ser>
        <c:ser>
          <c:idx val="4"/>
          <c:order val="2"/>
          <c:tx>
            <c:strRef>
              <c:f>Sheet1!$D$1</c:f>
              <c:strCache>
                <c:ptCount val="1"/>
                <c:pt idx="0">
                  <c:v>High Oil Price</c:v>
                </c:pt>
              </c:strCache>
            </c:strRef>
          </c:tx>
          <c:spPr>
            <a:ln w="22225" cap="rnd">
              <a:solidFill>
                <a:srgbClr val="A33340">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5.3130750000000004</c:v>
                </c:pt>
                <c:pt idx="1">
                  <c:v>4.7422690000000003</c:v>
                </c:pt>
                <c:pt idx="2">
                  <c:v>3.2072449999999999</c:v>
                </c:pt>
                <c:pt idx="3">
                  <c:v>4.2787889999999997</c:v>
                </c:pt>
                <c:pt idx="4">
                  <c:v>4.9572010000000004</c:v>
                </c:pt>
                <c:pt idx="5">
                  <c:v>2.9514049999999998</c:v>
                </c:pt>
                <c:pt idx="6">
                  <c:v>2.777123</c:v>
                </c:pt>
                <c:pt idx="7">
                  <c:v>3.244478</c:v>
                </c:pt>
                <c:pt idx="8">
                  <c:v>3.3521699999999996</c:v>
                </c:pt>
                <c:pt idx="9">
                  <c:v>2.6586460000000001</c:v>
                </c:pt>
                <c:pt idx="10">
                  <c:v>2.1129880000000001</c:v>
                </c:pt>
                <c:pt idx="11">
                  <c:v>4.1068860000000003</c:v>
                </c:pt>
                <c:pt idx="12">
                  <c:v>3.8358410000000003</c:v>
                </c:pt>
                <c:pt idx="13">
                  <c:v>3.2352270000000001</c:v>
                </c:pt>
                <c:pt idx="14">
                  <c:v>2.8914560000000002</c:v>
                </c:pt>
                <c:pt idx="15">
                  <c:v>2.8054200000000002</c:v>
                </c:pt>
                <c:pt idx="16">
                  <c:v>2.7596479999999999</c:v>
                </c:pt>
                <c:pt idx="17">
                  <c:v>2.8444950000000002</c:v>
                </c:pt>
                <c:pt idx="18">
                  <c:v>3.0149499999999998</c:v>
                </c:pt>
                <c:pt idx="19">
                  <c:v>3.1916860000000002</c:v>
                </c:pt>
                <c:pt idx="20">
                  <c:v>3.3214999999999999</c:v>
                </c:pt>
                <c:pt idx="21">
                  <c:v>3.4462059999999997</c:v>
                </c:pt>
                <c:pt idx="22">
                  <c:v>3.5676290000000002</c:v>
                </c:pt>
                <c:pt idx="23">
                  <c:v>3.6405349999999999</c:v>
                </c:pt>
                <c:pt idx="24">
                  <c:v>3.6223260000000002</c:v>
                </c:pt>
                <c:pt idx="25">
                  <c:v>3.5719410000000003</c:v>
                </c:pt>
                <c:pt idx="26">
                  <c:v>3.5421279999999999</c:v>
                </c:pt>
                <c:pt idx="27">
                  <c:v>3.5823980000000004</c:v>
                </c:pt>
                <c:pt idx="28">
                  <c:v>3.6434089999999997</c:v>
                </c:pt>
                <c:pt idx="29">
                  <c:v>3.6734080000000002</c:v>
                </c:pt>
                <c:pt idx="30">
                  <c:v>3.7763870000000002</c:v>
                </c:pt>
                <c:pt idx="31">
                  <c:v>3.8219269999999996</c:v>
                </c:pt>
                <c:pt idx="32">
                  <c:v>3.7687080000000002</c:v>
                </c:pt>
                <c:pt idx="33">
                  <c:v>3.7411129999999999</c:v>
                </c:pt>
                <c:pt idx="34">
                  <c:v>3.7426169999999996</c:v>
                </c:pt>
                <c:pt idx="35">
                  <c:v>3.7064449999999995</c:v>
                </c:pt>
                <c:pt idx="36">
                  <c:v>3.677022</c:v>
                </c:pt>
                <c:pt idx="37">
                  <c:v>3.6903980000000005</c:v>
                </c:pt>
                <c:pt idx="38">
                  <c:v>3.6698330000000001</c:v>
                </c:pt>
                <c:pt idx="39">
                  <c:v>3.7136290000000001</c:v>
                </c:pt>
                <c:pt idx="40">
                  <c:v>3.7409489999999996</c:v>
                </c:pt>
              </c:numCache>
            </c:numRef>
          </c:val>
          <c:smooth val="0"/>
        </c:ser>
        <c:ser>
          <c:idx val="5"/>
          <c:order val="3"/>
          <c:tx>
            <c:strRef>
              <c:f>Sheet1!$E$1</c:f>
              <c:strCache>
                <c:ptCount val="1"/>
                <c:pt idx="0">
                  <c:v>Low Oil Price</c:v>
                </c:pt>
              </c:strCache>
            </c:strRef>
          </c:tx>
          <c:spPr>
            <a:ln w="22225" cap="rnd">
              <a:solidFill>
                <a:srgbClr val="A33340">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5.3130750000000004</c:v>
                </c:pt>
                <c:pt idx="1">
                  <c:v>4.7422690000000003</c:v>
                </c:pt>
                <c:pt idx="2">
                  <c:v>3.2072449999999999</c:v>
                </c:pt>
                <c:pt idx="3">
                  <c:v>4.2787889999999997</c:v>
                </c:pt>
                <c:pt idx="4">
                  <c:v>4.9572010000000004</c:v>
                </c:pt>
                <c:pt idx="5">
                  <c:v>2.9514049999999998</c:v>
                </c:pt>
                <c:pt idx="6">
                  <c:v>2.777123</c:v>
                </c:pt>
                <c:pt idx="7">
                  <c:v>3.244478</c:v>
                </c:pt>
                <c:pt idx="8">
                  <c:v>3.3521699999999996</c:v>
                </c:pt>
                <c:pt idx="9">
                  <c:v>2.6586460000000001</c:v>
                </c:pt>
                <c:pt idx="10">
                  <c:v>2.1129889999999998</c:v>
                </c:pt>
                <c:pt idx="11">
                  <c:v>4.1071599999999995</c:v>
                </c:pt>
                <c:pt idx="12">
                  <c:v>3.6177620000000004</c:v>
                </c:pt>
                <c:pt idx="13">
                  <c:v>3.4701680000000001</c:v>
                </c:pt>
                <c:pt idx="14">
                  <c:v>3.4725300000000003</c:v>
                </c:pt>
                <c:pt idx="15">
                  <c:v>3.3395160000000002</c:v>
                </c:pt>
                <c:pt idx="16">
                  <c:v>3.240049</c:v>
                </c:pt>
                <c:pt idx="17">
                  <c:v>3.273981</c:v>
                </c:pt>
                <c:pt idx="18">
                  <c:v>3.3783370000000001</c:v>
                </c:pt>
                <c:pt idx="19">
                  <c:v>3.4154960000000001</c:v>
                </c:pt>
                <c:pt idx="20">
                  <c:v>3.3951879999999997</c:v>
                </c:pt>
                <c:pt idx="21">
                  <c:v>3.4406550000000005</c:v>
                </c:pt>
                <c:pt idx="22">
                  <c:v>3.4784480000000002</c:v>
                </c:pt>
                <c:pt idx="23">
                  <c:v>3.5184480000000002</c:v>
                </c:pt>
                <c:pt idx="24">
                  <c:v>3.566506</c:v>
                </c:pt>
                <c:pt idx="25">
                  <c:v>3.591599</c:v>
                </c:pt>
                <c:pt idx="26">
                  <c:v>3.6382050000000001</c:v>
                </c:pt>
                <c:pt idx="27">
                  <c:v>3.6356610000000003</c:v>
                </c:pt>
                <c:pt idx="28">
                  <c:v>3.6216930000000001</c:v>
                </c:pt>
                <c:pt idx="29">
                  <c:v>3.5786449999999999</c:v>
                </c:pt>
                <c:pt idx="30">
                  <c:v>3.5487559999999996</c:v>
                </c:pt>
                <c:pt idx="31">
                  <c:v>3.5384800000000003</c:v>
                </c:pt>
                <c:pt idx="32">
                  <c:v>3.5188800000000002</c:v>
                </c:pt>
                <c:pt idx="33">
                  <c:v>3.5127860000000002</c:v>
                </c:pt>
                <c:pt idx="34">
                  <c:v>3.543228</c:v>
                </c:pt>
                <c:pt idx="35">
                  <c:v>3.5463640000000001</c:v>
                </c:pt>
                <c:pt idx="36">
                  <c:v>3.5240370000000003</c:v>
                </c:pt>
                <c:pt idx="37">
                  <c:v>3.5213730000000005</c:v>
                </c:pt>
                <c:pt idx="38">
                  <c:v>3.5204629999999999</c:v>
                </c:pt>
                <c:pt idx="39">
                  <c:v>3.5188109999999999</c:v>
                </c:pt>
                <c:pt idx="40">
                  <c:v>3.5410650000000001</c:v>
                </c:pt>
              </c:numCache>
            </c:numRef>
          </c:val>
          <c:smooth val="0"/>
        </c:ser>
        <c:ser>
          <c:idx val="3"/>
          <c:order val="4"/>
          <c:tx>
            <c:strRef>
              <c:f>Sheet1!$F$1</c:f>
              <c:strCache>
                <c:ptCount val="1"/>
                <c:pt idx="0">
                  <c:v>Reference</c:v>
                </c:pt>
              </c:strCache>
            </c:strRef>
          </c:tx>
          <c:spPr>
            <a:ln w="22225" cap="rnd">
              <a:solidFill>
                <a:schemeClr val="tx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5.3130750000000004</c:v>
                </c:pt>
                <c:pt idx="1">
                  <c:v>4.7422690000000003</c:v>
                </c:pt>
                <c:pt idx="2">
                  <c:v>3.2072449999999999</c:v>
                </c:pt>
                <c:pt idx="3">
                  <c:v>4.2787889999999997</c:v>
                </c:pt>
                <c:pt idx="4">
                  <c:v>4.9572010000000004</c:v>
                </c:pt>
                <c:pt idx="5">
                  <c:v>2.9514049999999998</c:v>
                </c:pt>
                <c:pt idx="6">
                  <c:v>2.777123</c:v>
                </c:pt>
                <c:pt idx="7">
                  <c:v>3.244478</c:v>
                </c:pt>
                <c:pt idx="8">
                  <c:v>3.3521699999999996</c:v>
                </c:pt>
                <c:pt idx="9">
                  <c:v>2.6586460000000001</c:v>
                </c:pt>
                <c:pt idx="10">
                  <c:v>2.1129889999999998</c:v>
                </c:pt>
                <c:pt idx="11">
                  <c:v>4.1076510000000006</c:v>
                </c:pt>
                <c:pt idx="12">
                  <c:v>3.8431999999999999</c:v>
                </c:pt>
                <c:pt idx="13">
                  <c:v>3.4932249999999998</c:v>
                </c:pt>
                <c:pt idx="14">
                  <c:v>3.1748050000000001</c:v>
                </c:pt>
                <c:pt idx="15">
                  <c:v>3.0008349999999999</c:v>
                </c:pt>
                <c:pt idx="16">
                  <c:v>2.9781339999999998</c:v>
                </c:pt>
                <c:pt idx="17">
                  <c:v>3.075542</c:v>
                </c:pt>
                <c:pt idx="18">
                  <c:v>3.2467950000000001</c:v>
                </c:pt>
                <c:pt idx="19">
                  <c:v>3.3646910000000005</c:v>
                </c:pt>
                <c:pt idx="20">
                  <c:v>3.4596519999999997</c:v>
                </c:pt>
                <c:pt idx="21">
                  <c:v>3.5438400000000003</c:v>
                </c:pt>
                <c:pt idx="22">
                  <c:v>3.5773830000000002</c:v>
                </c:pt>
                <c:pt idx="23">
                  <c:v>3.6457830000000002</c:v>
                </c:pt>
                <c:pt idx="24">
                  <c:v>3.6400910000000004</c:v>
                </c:pt>
                <c:pt idx="25">
                  <c:v>3.6379040000000002</c:v>
                </c:pt>
                <c:pt idx="26">
                  <c:v>3.6477919999999999</c:v>
                </c:pt>
                <c:pt idx="27">
                  <c:v>3.6650480000000005</c:v>
                </c:pt>
                <c:pt idx="28">
                  <c:v>3.6839080000000002</c:v>
                </c:pt>
                <c:pt idx="29">
                  <c:v>3.685022</c:v>
                </c:pt>
                <c:pt idx="30">
                  <c:v>3.7205379999999999</c:v>
                </c:pt>
                <c:pt idx="31">
                  <c:v>3.7265929999999998</c:v>
                </c:pt>
                <c:pt idx="32">
                  <c:v>3.7038300000000004</c:v>
                </c:pt>
                <c:pt idx="33">
                  <c:v>3.7073690000000004</c:v>
                </c:pt>
                <c:pt idx="34">
                  <c:v>3.645143</c:v>
                </c:pt>
                <c:pt idx="35">
                  <c:v>3.6145320000000001</c:v>
                </c:pt>
                <c:pt idx="36">
                  <c:v>3.6030580000000003</c:v>
                </c:pt>
                <c:pt idx="37">
                  <c:v>3.596854</c:v>
                </c:pt>
                <c:pt idx="38">
                  <c:v>3.6211029999999997</c:v>
                </c:pt>
                <c:pt idx="39">
                  <c:v>3.597585</c:v>
                </c:pt>
                <c:pt idx="40">
                  <c:v>3.590354</c:v>
                </c:pt>
              </c:numCache>
            </c:numRef>
          </c:val>
          <c:smooth val="0"/>
        </c:ser>
        <c:dLbls>
          <c:showLegendKey val="0"/>
          <c:showVal val="0"/>
          <c:showCatName val="0"/>
          <c:showSerName val="0"/>
          <c:showPercent val="0"/>
          <c:showBubbleSize val="0"/>
        </c:dLbls>
        <c:smooth val="0"/>
        <c:axId val="-1318968048"/>
        <c:axId val="-1318965328"/>
        <c:extLst/>
      </c:lineChart>
      <c:catAx>
        <c:axId val="-131896804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8965328"/>
        <c:crosses val="autoZero"/>
        <c:auto val="1"/>
        <c:lblAlgn val="ctr"/>
        <c:lblOffset val="100"/>
        <c:tickLblSkip val="10"/>
        <c:tickMarkSkip val="10"/>
        <c:noMultiLvlLbl val="0"/>
      </c:catAx>
      <c:valAx>
        <c:axId val="-131896532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8968048"/>
        <c:crossesAt val="12"/>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0347467538297"/>
          <c:y val="3.1916073851412638E-2"/>
          <c:w val="0.85939956967325859"/>
          <c:h val="0.86263352398371851"/>
        </c:manualLayout>
      </c:layout>
      <c:areaChart>
        <c:grouping val="stacked"/>
        <c:varyColors val="0"/>
        <c:ser>
          <c:idx val="2"/>
          <c:order val="2"/>
          <c:spPr>
            <a:solidFill>
              <a:schemeClr val="tx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Restore_Hourly_Region_ref!$F$2:$F$25</c:f>
              <c:numCache>
                <c:formatCode>General</c:formatCode>
                <c:ptCount val="24"/>
                <c:pt idx="0">
                  <c:v>7.7430075000000001E-2</c:v>
                </c:pt>
                <c:pt idx="1">
                  <c:v>7.6155486999999994E-2</c:v>
                </c:pt>
                <c:pt idx="2">
                  <c:v>7.4171123000000005E-2</c:v>
                </c:pt>
                <c:pt idx="3">
                  <c:v>7.2418540000000003E-2</c:v>
                </c:pt>
                <c:pt idx="4">
                  <c:v>7.0807369999999994E-2</c:v>
                </c:pt>
                <c:pt idx="5">
                  <c:v>7.0286584999999999E-2</c:v>
                </c:pt>
                <c:pt idx="6">
                  <c:v>7.0699927999999995E-2</c:v>
                </c:pt>
                <c:pt idx="7">
                  <c:v>6.9622924000000003E-2</c:v>
                </c:pt>
                <c:pt idx="8">
                  <c:v>6.9267358000000001E-2</c:v>
                </c:pt>
                <c:pt idx="9">
                  <c:v>6.8056558000000003E-2</c:v>
                </c:pt>
                <c:pt idx="10">
                  <c:v>6.7848747000000001E-2</c:v>
                </c:pt>
                <c:pt idx="11">
                  <c:v>6.8862729999999997E-2</c:v>
                </c:pt>
                <c:pt idx="12">
                  <c:v>6.9686629E-2</c:v>
                </c:pt>
                <c:pt idx="13">
                  <c:v>6.9846532000000003E-2</c:v>
                </c:pt>
                <c:pt idx="14">
                  <c:v>7.1802420000000006E-2</c:v>
                </c:pt>
                <c:pt idx="15">
                  <c:v>7.4091410999999996E-2</c:v>
                </c:pt>
                <c:pt idx="16">
                  <c:v>7.9237873E-2</c:v>
                </c:pt>
                <c:pt idx="17">
                  <c:v>8.4432559000000004E-2</c:v>
                </c:pt>
                <c:pt idx="18">
                  <c:v>8.6539086000000001E-2</c:v>
                </c:pt>
                <c:pt idx="19">
                  <c:v>8.7621383999999997E-2</c:v>
                </c:pt>
                <c:pt idx="20">
                  <c:v>8.6183348000000007E-2</c:v>
                </c:pt>
                <c:pt idx="21">
                  <c:v>8.4431548999999995E-2</c:v>
                </c:pt>
                <c:pt idx="22">
                  <c:v>8.2858812000000004E-2</c:v>
                </c:pt>
                <c:pt idx="23">
                  <c:v>8.1674047E-2</c:v>
                </c:pt>
              </c:numCache>
            </c:numRef>
          </c:val>
          <c:extLst/>
        </c:ser>
        <c:ser>
          <c:idx val="3"/>
          <c:order val="3"/>
          <c:spPr>
            <a:solidFill>
              <a:schemeClr val="accent5"/>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Restore_Hourly_Region_ref!$G$2:$G$25</c:f>
              <c:numCache>
                <c:formatCode>General</c:formatCode>
                <c:ptCount val="24"/>
                <c:pt idx="0">
                  <c:v>2.2382219540000001</c:v>
                </c:pt>
                <c:pt idx="1">
                  <c:v>2.2392145320000001</c:v>
                </c:pt>
                <c:pt idx="2">
                  <c:v>2.2349627160000001</c:v>
                </c:pt>
                <c:pt idx="3">
                  <c:v>2.231739922</c:v>
                </c:pt>
                <c:pt idx="4">
                  <c:v>2.2281461710000001</c:v>
                </c:pt>
                <c:pt idx="5">
                  <c:v>2.2306574769999998</c:v>
                </c:pt>
                <c:pt idx="6">
                  <c:v>2.2344009370000002</c:v>
                </c:pt>
                <c:pt idx="7">
                  <c:v>2.2214480609999998</c:v>
                </c:pt>
                <c:pt idx="8">
                  <c:v>2.1776452239999999</c:v>
                </c:pt>
                <c:pt idx="9">
                  <c:v>2.0993874799999999</c:v>
                </c:pt>
                <c:pt idx="10">
                  <c:v>2.0340429549999999</c:v>
                </c:pt>
                <c:pt idx="11">
                  <c:v>1.996951186</c:v>
                </c:pt>
                <c:pt idx="12">
                  <c:v>2.0097587720000001</c:v>
                </c:pt>
                <c:pt idx="13">
                  <c:v>2.0749395740000001</c:v>
                </c:pt>
                <c:pt idx="14">
                  <c:v>2.1437576840000001</c:v>
                </c:pt>
                <c:pt idx="15">
                  <c:v>2.2059689699999998</c:v>
                </c:pt>
                <c:pt idx="16">
                  <c:v>2.2544586980000001</c:v>
                </c:pt>
                <c:pt idx="17">
                  <c:v>2.268717917</c:v>
                </c:pt>
                <c:pt idx="18">
                  <c:v>2.2674829500000002</c:v>
                </c:pt>
                <c:pt idx="19">
                  <c:v>2.2636001569999999</c:v>
                </c:pt>
                <c:pt idx="20">
                  <c:v>2.260095223</c:v>
                </c:pt>
                <c:pt idx="21">
                  <c:v>2.2537035570000001</c:v>
                </c:pt>
                <c:pt idx="22">
                  <c:v>2.2488017139999998</c:v>
                </c:pt>
                <c:pt idx="23">
                  <c:v>2.2452338950000001</c:v>
                </c:pt>
              </c:numCache>
            </c:numRef>
          </c:val>
          <c:extLst/>
        </c:ser>
        <c:ser>
          <c:idx val="4"/>
          <c:order val="4"/>
          <c:spPr>
            <a:solidFill>
              <a:schemeClr val="accent2"/>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Restore_Hourly_Region_ref!$H$2:$H$25</c:f>
              <c:numCache>
                <c:formatCode>General</c:formatCode>
                <c:ptCount val="24"/>
                <c:pt idx="0">
                  <c:v>5.4279358999999999E-2</c:v>
                </c:pt>
                <c:pt idx="1">
                  <c:v>4.7699577E-2</c:v>
                </c:pt>
                <c:pt idx="2">
                  <c:v>4.0165909E-2</c:v>
                </c:pt>
                <c:pt idx="3">
                  <c:v>3.2583004999999998E-2</c:v>
                </c:pt>
                <c:pt idx="4">
                  <c:v>3.1548145999999999E-2</c:v>
                </c:pt>
                <c:pt idx="5">
                  <c:v>3.1548145999999999E-2</c:v>
                </c:pt>
                <c:pt idx="6">
                  <c:v>3.1548145999999999E-2</c:v>
                </c:pt>
                <c:pt idx="7">
                  <c:v>3.1548145999999999E-2</c:v>
                </c:pt>
                <c:pt idx="8">
                  <c:v>3.1548145999999999E-2</c:v>
                </c:pt>
                <c:pt idx="9">
                  <c:v>3.1548145999999999E-2</c:v>
                </c:pt>
                <c:pt idx="10">
                  <c:v>3.1548145999999999E-2</c:v>
                </c:pt>
                <c:pt idx="11">
                  <c:v>3.1548145999999999E-2</c:v>
                </c:pt>
                <c:pt idx="12">
                  <c:v>3.1548145999999999E-2</c:v>
                </c:pt>
                <c:pt idx="13">
                  <c:v>3.1548145999999999E-2</c:v>
                </c:pt>
                <c:pt idx="14">
                  <c:v>5.216937E-2</c:v>
                </c:pt>
                <c:pt idx="15">
                  <c:v>0.12728721800000001</c:v>
                </c:pt>
                <c:pt idx="16">
                  <c:v>0.21042412699999999</c:v>
                </c:pt>
                <c:pt idx="17">
                  <c:v>0.241537103</c:v>
                </c:pt>
                <c:pt idx="18">
                  <c:v>0.26194078399999998</c:v>
                </c:pt>
                <c:pt idx="19">
                  <c:v>0.242962713</c:v>
                </c:pt>
                <c:pt idx="20">
                  <c:v>0.24180637399999999</c:v>
                </c:pt>
                <c:pt idx="21">
                  <c:v>0.22498971400000001</c:v>
                </c:pt>
                <c:pt idx="22">
                  <c:v>0.19275320900000001</c:v>
                </c:pt>
                <c:pt idx="23">
                  <c:v>0.14118782799999999</c:v>
                </c:pt>
              </c:numCache>
            </c:numRef>
          </c:val>
          <c:extLst/>
        </c:ser>
        <c:ser>
          <c:idx val="5"/>
          <c:order val="5"/>
          <c:spPr>
            <a:solidFill>
              <a:schemeClr val="accent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Restore_Hourly_Region_ref!$I$2:$I$25</c:f>
              <c:numCache>
                <c:formatCode>General</c:formatCode>
                <c:ptCount val="24"/>
                <c:pt idx="0">
                  <c:v>2.3994667449999998</c:v>
                </c:pt>
                <c:pt idx="1">
                  <c:v>2.3925692440000002</c:v>
                </c:pt>
                <c:pt idx="2">
                  <c:v>2.2147117860000001</c:v>
                </c:pt>
                <c:pt idx="3">
                  <c:v>2.0412434639999999</c:v>
                </c:pt>
                <c:pt idx="4">
                  <c:v>1.8979829159999999</c:v>
                </c:pt>
                <c:pt idx="5">
                  <c:v>1.8975059350000001</c:v>
                </c:pt>
                <c:pt idx="6">
                  <c:v>1.892995223</c:v>
                </c:pt>
                <c:pt idx="7">
                  <c:v>1.7896333090000001</c:v>
                </c:pt>
                <c:pt idx="8">
                  <c:v>1.3472504199999999</c:v>
                </c:pt>
                <c:pt idx="9">
                  <c:v>1.175063169</c:v>
                </c:pt>
                <c:pt idx="10">
                  <c:v>1.1702859269999999</c:v>
                </c:pt>
                <c:pt idx="11">
                  <c:v>1.203022977</c:v>
                </c:pt>
                <c:pt idx="12">
                  <c:v>1.277538775</c:v>
                </c:pt>
                <c:pt idx="13">
                  <c:v>1.35315596</c:v>
                </c:pt>
                <c:pt idx="14">
                  <c:v>1.5786938669999999</c:v>
                </c:pt>
                <c:pt idx="15">
                  <c:v>2.2870241330000001</c:v>
                </c:pt>
                <c:pt idx="16">
                  <c:v>3.480988843</c:v>
                </c:pt>
                <c:pt idx="17">
                  <c:v>4.1590052499999999</c:v>
                </c:pt>
                <c:pt idx="18">
                  <c:v>4.2780128990000001</c:v>
                </c:pt>
                <c:pt idx="19">
                  <c:v>4.1908425229999997</c:v>
                </c:pt>
                <c:pt idx="20">
                  <c:v>4.0748371849999998</c:v>
                </c:pt>
                <c:pt idx="21">
                  <c:v>3.8315075219999999</c:v>
                </c:pt>
                <c:pt idx="22">
                  <c:v>3.622011691</c:v>
                </c:pt>
                <c:pt idx="23">
                  <c:v>3.493262767</c:v>
                </c:pt>
              </c:numCache>
            </c:numRef>
          </c:val>
          <c:extLst/>
        </c:ser>
        <c:ser>
          <c:idx val="6"/>
          <c:order val="6"/>
          <c:spPr>
            <a:solidFill>
              <a:schemeClr val="tx2"/>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Restore_Hourly_Region_ref!$J$2:$J$25</c:f>
              <c:numCache>
                <c:formatCode>General</c:formatCode>
                <c:ptCount val="24"/>
                <c:pt idx="0">
                  <c:v>1.6979571609999999</c:v>
                </c:pt>
                <c:pt idx="1">
                  <c:v>1.786407147</c:v>
                </c:pt>
                <c:pt idx="2">
                  <c:v>1.666503925</c:v>
                </c:pt>
                <c:pt idx="3">
                  <c:v>1.5619982779999999</c:v>
                </c:pt>
                <c:pt idx="4">
                  <c:v>1.393815867</c:v>
                </c:pt>
                <c:pt idx="5">
                  <c:v>1.494506404</c:v>
                </c:pt>
                <c:pt idx="6">
                  <c:v>1.5433692569999999</c:v>
                </c:pt>
                <c:pt idx="7">
                  <c:v>1.4705729789999999</c:v>
                </c:pt>
                <c:pt idx="8">
                  <c:v>1.3585715789999999</c:v>
                </c:pt>
                <c:pt idx="9">
                  <c:v>1.160977682</c:v>
                </c:pt>
                <c:pt idx="10">
                  <c:v>1.125141143</c:v>
                </c:pt>
                <c:pt idx="11">
                  <c:v>1.161819127</c:v>
                </c:pt>
                <c:pt idx="12">
                  <c:v>1.201761173</c:v>
                </c:pt>
                <c:pt idx="13">
                  <c:v>1.3428180810000001</c:v>
                </c:pt>
                <c:pt idx="14">
                  <c:v>1.4359401810000001</c:v>
                </c:pt>
                <c:pt idx="15">
                  <c:v>1.6389411229999999</c:v>
                </c:pt>
                <c:pt idx="16">
                  <c:v>1.7688296729999999</c:v>
                </c:pt>
                <c:pt idx="17">
                  <c:v>1.8399214740000001</c:v>
                </c:pt>
                <c:pt idx="18">
                  <c:v>1.874860591</c:v>
                </c:pt>
                <c:pt idx="19">
                  <c:v>1.873288898</c:v>
                </c:pt>
                <c:pt idx="20">
                  <c:v>1.870434113</c:v>
                </c:pt>
                <c:pt idx="21">
                  <c:v>1.8075402009999999</c:v>
                </c:pt>
                <c:pt idx="22">
                  <c:v>1.6654490239999999</c:v>
                </c:pt>
                <c:pt idx="23">
                  <c:v>1.6018994129999999</c:v>
                </c:pt>
              </c:numCache>
            </c:numRef>
          </c:val>
          <c:extLst/>
        </c:ser>
        <c:ser>
          <c:idx val="8"/>
          <c:order val="7"/>
          <c:spPr>
            <a:solidFill>
              <a:schemeClr val="accent3"/>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Restore_Hourly_Region_ref!$L$2:$L$25</c:f>
              <c:numCache>
                <c:formatCode>General</c:formatCode>
                <c:ptCount val="24"/>
                <c:pt idx="0">
                  <c:v>3.284843044</c:v>
                </c:pt>
                <c:pt idx="1">
                  <c:v>3.2362065250000001</c:v>
                </c:pt>
                <c:pt idx="2">
                  <c:v>3.1916435289999998</c:v>
                </c:pt>
                <c:pt idx="3">
                  <c:v>3.1469808270000001</c:v>
                </c:pt>
                <c:pt idx="4">
                  <c:v>3.104162235</c:v>
                </c:pt>
                <c:pt idx="5">
                  <c:v>3.0574474189999998</c:v>
                </c:pt>
                <c:pt idx="6">
                  <c:v>2.9312598699999999</c:v>
                </c:pt>
                <c:pt idx="7">
                  <c:v>2.77246324</c:v>
                </c:pt>
                <c:pt idx="8">
                  <c:v>2.6391072219999998</c:v>
                </c:pt>
                <c:pt idx="9">
                  <c:v>2.524106121</c:v>
                </c:pt>
                <c:pt idx="10">
                  <c:v>2.516867269</c:v>
                </c:pt>
                <c:pt idx="11">
                  <c:v>2.597515435</c:v>
                </c:pt>
                <c:pt idx="12">
                  <c:v>2.6928630880000002</c:v>
                </c:pt>
                <c:pt idx="13">
                  <c:v>2.7922132529999999</c:v>
                </c:pt>
                <c:pt idx="14">
                  <c:v>2.9322629390000001</c:v>
                </c:pt>
                <c:pt idx="15">
                  <c:v>3.0444935150000001</c:v>
                </c:pt>
                <c:pt idx="16">
                  <c:v>3.1560958100000001</c:v>
                </c:pt>
                <c:pt idx="17">
                  <c:v>3.2723460580000001</c:v>
                </c:pt>
                <c:pt idx="18">
                  <c:v>3.4099553739999999</c:v>
                </c:pt>
                <c:pt idx="19">
                  <c:v>3.5131772899999998</c:v>
                </c:pt>
                <c:pt idx="20">
                  <c:v>3.5246492960000002</c:v>
                </c:pt>
                <c:pt idx="21">
                  <c:v>3.4818774709999998</c:v>
                </c:pt>
                <c:pt idx="22">
                  <c:v>3.4218710450000001</c:v>
                </c:pt>
                <c:pt idx="23">
                  <c:v>3.3512968550000002</c:v>
                </c:pt>
              </c:numCache>
            </c:numRef>
          </c:val>
          <c:extLst/>
        </c:ser>
        <c:ser>
          <c:idx val="10"/>
          <c:order val="8"/>
          <c:spPr>
            <a:solidFill>
              <a:schemeClr val="accent4"/>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Restore_Hourly_Region_ref!$M$2:$M$25</c:f>
              <c:numCache>
                <c:formatCode>General</c:formatCode>
                <c:ptCount val="24"/>
                <c:pt idx="4">
                  <c:v>2.7914630000000001E-3</c:v>
                </c:pt>
                <c:pt idx="5">
                  <c:v>0.101108659</c:v>
                </c:pt>
                <c:pt idx="6">
                  <c:v>0.44958210799999998</c:v>
                </c:pt>
                <c:pt idx="7">
                  <c:v>0.90029514799999999</c:v>
                </c:pt>
                <c:pt idx="8">
                  <c:v>1.2710060679999999</c:v>
                </c:pt>
                <c:pt idx="9">
                  <c:v>1.443250503</c:v>
                </c:pt>
                <c:pt idx="10">
                  <c:v>1.411951994</c:v>
                </c:pt>
                <c:pt idx="11">
                  <c:v>1.3907708169999999</c:v>
                </c:pt>
                <c:pt idx="12">
                  <c:v>1.3553927079999999</c:v>
                </c:pt>
                <c:pt idx="13">
                  <c:v>1.4019343900000001</c:v>
                </c:pt>
                <c:pt idx="14">
                  <c:v>1.4632195429999999</c:v>
                </c:pt>
                <c:pt idx="15">
                  <c:v>1.397456061</c:v>
                </c:pt>
                <c:pt idx="16">
                  <c:v>1.1837986659999999</c:v>
                </c:pt>
                <c:pt idx="17">
                  <c:v>0.90422075999999996</c:v>
                </c:pt>
                <c:pt idx="18">
                  <c:v>0.49517934800000002</c:v>
                </c:pt>
                <c:pt idx="19">
                  <c:v>0.226386851</c:v>
                </c:pt>
                <c:pt idx="20">
                  <c:v>7.1904663999999993E-2</c:v>
                </c:pt>
                <c:pt idx="21">
                  <c:v>1.972194E-2</c:v>
                </c:pt>
                <c:pt idx="22">
                  <c:v>1.976955E-2</c:v>
                </c:pt>
                <c:pt idx="23">
                  <c:v>7.8269399999999992E-3</c:v>
                </c:pt>
              </c:numCache>
            </c:numRef>
          </c:val>
          <c:extLst/>
        </c:ser>
        <c:ser>
          <c:idx val="9"/>
          <c:order val="9"/>
          <c:spPr>
            <a:solidFill>
              <a:schemeClr val="accent4"/>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Restore_Hourly_Region_ref!$N$2:$N$25</c:f>
              <c:numCache>
                <c:formatCode>General</c:formatCode>
                <c:ptCount val="24"/>
                <c:pt idx="4">
                  <c:v>6.2515180000000002E-3</c:v>
                </c:pt>
                <c:pt idx="5">
                  <c:v>0.124987889</c:v>
                </c:pt>
                <c:pt idx="6">
                  <c:v>0.68746258400000004</c:v>
                </c:pt>
                <c:pt idx="7">
                  <c:v>2.146170369</c:v>
                </c:pt>
                <c:pt idx="8">
                  <c:v>3.9769305049999999</c:v>
                </c:pt>
                <c:pt idx="9">
                  <c:v>5.449617205</c:v>
                </c:pt>
                <c:pt idx="10">
                  <c:v>6.296479819</c:v>
                </c:pt>
                <c:pt idx="11">
                  <c:v>6.568738207</c:v>
                </c:pt>
                <c:pt idx="12">
                  <c:v>6.453446735</c:v>
                </c:pt>
                <c:pt idx="13">
                  <c:v>5.9859736909999999</c:v>
                </c:pt>
                <c:pt idx="14">
                  <c:v>5.0027730510000001</c:v>
                </c:pt>
                <c:pt idx="15">
                  <c:v>3.479152697</c:v>
                </c:pt>
                <c:pt idx="16">
                  <c:v>1.7115791840000001</c:v>
                </c:pt>
                <c:pt idx="17">
                  <c:v>0.50699339799999998</c:v>
                </c:pt>
                <c:pt idx="18">
                  <c:v>9.1759519999999997E-2</c:v>
                </c:pt>
                <c:pt idx="19">
                  <c:v>1.354535E-3</c:v>
                </c:pt>
              </c:numCache>
            </c:numRef>
          </c:val>
          <c:extLst/>
        </c:ser>
        <c:ser>
          <c:idx val="11"/>
          <c:order val="10"/>
          <c:spPr>
            <a:pattFill prst="wdDnDiag">
              <a:fgClr>
                <a:schemeClr val="accent4">
                  <a:lumMod val="75000"/>
                </a:schemeClr>
              </a:fgClr>
              <a:bgClr>
                <a:schemeClr val="bg1"/>
              </a:bgClr>
            </a:patt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Restore_Hourly_Region_ref!$O$2:$O$25</c:f>
              <c:numCache>
                <c:formatCode>General</c:formatCode>
                <c:ptCount val="24"/>
                <c:pt idx="0">
                  <c:v>5.9912099999999999E-4</c:v>
                </c:pt>
                <c:pt idx="2">
                  <c:v>1.8711000000000001E-3</c:v>
                </c:pt>
                <c:pt idx="3">
                  <c:v>5.8652690000000002E-3</c:v>
                </c:pt>
                <c:pt idx="4">
                  <c:v>1.0304288999999999E-2</c:v>
                </c:pt>
                <c:pt idx="5">
                  <c:v>4.0905179999999996E-3</c:v>
                </c:pt>
                <c:pt idx="6">
                  <c:v>6.5454299999999997E-3</c:v>
                </c:pt>
                <c:pt idx="7">
                  <c:v>2.439498E-2</c:v>
                </c:pt>
                <c:pt idx="8">
                  <c:v>3.9288819000000003E-2</c:v>
                </c:pt>
                <c:pt idx="9">
                  <c:v>6.4658648999999999E-2</c:v>
                </c:pt>
                <c:pt idx="10">
                  <c:v>6.1260545999999999E-2</c:v>
                </c:pt>
                <c:pt idx="11">
                  <c:v>2.8212378E-2</c:v>
                </c:pt>
                <c:pt idx="12">
                  <c:v>2.4014481000000001E-2</c:v>
                </c:pt>
                <c:pt idx="13">
                  <c:v>3.4612880999999998E-2</c:v>
                </c:pt>
                <c:pt idx="14">
                  <c:v>1.0942518E-2</c:v>
                </c:pt>
              </c:numCache>
            </c:numRef>
          </c:val>
          <c:extLst/>
        </c:ser>
        <c:ser>
          <c:idx val="12"/>
          <c:order val="11"/>
          <c:spPr>
            <a:solidFill>
              <a:schemeClr val="accent1">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Restore_Hourly_Region_ref!$P$2:$P$25</c:f>
              <c:numCache>
                <c:formatCode>General</c:formatCode>
                <c:ptCount val="24"/>
                <c:pt idx="0">
                  <c:v>0.27235926300000002</c:v>
                </c:pt>
                <c:pt idx="1">
                  <c:v>0.20644437299999999</c:v>
                </c:pt>
                <c:pt idx="2">
                  <c:v>0.122378984</c:v>
                </c:pt>
                <c:pt idx="3">
                  <c:v>0.103467035</c:v>
                </c:pt>
                <c:pt idx="4">
                  <c:v>3.2020989E-2</c:v>
                </c:pt>
                <c:pt idx="5">
                  <c:v>5.1657267E-2</c:v>
                </c:pt>
                <c:pt idx="6">
                  <c:v>6.2984778000000005E-2</c:v>
                </c:pt>
                <c:pt idx="7">
                  <c:v>1.0934859999999999E-2</c:v>
                </c:pt>
                <c:pt idx="15">
                  <c:v>4.4283995999999999E-2</c:v>
                </c:pt>
                <c:pt idx="16">
                  <c:v>9.9808440999999998E-2</c:v>
                </c:pt>
                <c:pt idx="17">
                  <c:v>0.34836620400000001</c:v>
                </c:pt>
                <c:pt idx="18">
                  <c:v>0.46355078300000002</c:v>
                </c:pt>
                <c:pt idx="19">
                  <c:v>0.42765076400000002</c:v>
                </c:pt>
                <c:pt idx="20">
                  <c:v>0.39453617800000002</c:v>
                </c:pt>
                <c:pt idx="21">
                  <c:v>0.37940912799999998</c:v>
                </c:pt>
                <c:pt idx="22">
                  <c:v>0.28162681099999998</c:v>
                </c:pt>
                <c:pt idx="23">
                  <c:v>0.15083498000000001</c:v>
                </c:pt>
              </c:numCache>
            </c:numRef>
          </c:val>
          <c:extLst/>
        </c:ser>
        <c:ser>
          <c:idx val="13"/>
          <c:order val="12"/>
          <c:spPr>
            <a:solidFill>
              <a:schemeClr val="bg1">
                <a:lumMod val="65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Restore_Hourly_Region_ref!$Q$2:$Q$25</c:f>
              <c:numCache>
                <c:formatCode>General</c:formatCode>
                <c:ptCount val="24"/>
                <c:pt idx="0">
                  <c:v>0.25950449799999997</c:v>
                </c:pt>
                <c:pt idx="1">
                  <c:v>0.29968867399999999</c:v>
                </c:pt>
                <c:pt idx="2">
                  <c:v>0.140679261</c:v>
                </c:pt>
                <c:pt idx="3">
                  <c:v>5.9750385000000003E-2</c:v>
                </c:pt>
                <c:pt idx="4">
                  <c:v>3.5764788999999998E-2</c:v>
                </c:pt>
                <c:pt idx="5">
                  <c:v>5.331639E-3</c:v>
                </c:pt>
                <c:pt idx="6">
                  <c:v>6.3998262E-2</c:v>
                </c:pt>
                <c:pt idx="7">
                  <c:v>5.7347225000000002E-2</c:v>
                </c:pt>
                <c:pt idx="10">
                  <c:v>4.370868E-3</c:v>
                </c:pt>
                <c:pt idx="15">
                  <c:v>1.7504480999999999E-2</c:v>
                </c:pt>
                <c:pt idx="16">
                  <c:v>0.23729605100000001</c:v>
                </c:pt>
                <c:pt idx="17">
                  <c:v>0.79786184999999998</c:v>
                </c:pt>
                <c:pt idx="18">
                  <c:v>0.86116446700000004</c:v>
                </c:pt>
                <c:pt idx="19">
                  <c:v>0.645705957</c:v>
                </c:pt>
                <c:pt idx="20">
                  <c:v>0.47734831500000002</c:v>
                </c:pt>
                <c:pt idx="21">
                  <c:v>8.1767375000000003E-2</c:v>
                </c:pt>
                <c:pt idx="22">
                  <c:v>0.10001232</c:v>
                </c:pt>
                <c:pt idx="23">
                  <c:v>0.12333833399999999</c:v>
                </c:pt>
              </c:numCache>
            </c:numRef>
          </c:val>
          <c:extLst/>
        </c:ser>
        <c:dLbls>
          <c:showLegendKey val="0"/>
          <c:showVal val="0"/>
          <c:showCatName val="0"/>
          <c:showSerName val="0"/>
          <c:showPercent val="0"/>
          <c:showBubbleSize val="0"/>
        </c:dLbls>
        <c:axId val="-1203259776"/>
        <c:axId val="-1203254336"/>
        <c:extLst/>
      </c:areaChart>
      <c:areaChart>
        <c:grouping val="stacked"/>
        <c:varyColors val="0"/>
        <c:ser>
          <c:idx val="1"/>
          <c:order val="0"/>
          <c:spPr>
            <a:solidFill>
              <a:schemeClr val="accent1">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Restore_Hourly_Region_ref!$D$2:$D$25</c:f>
              <c:numCache>
                <c:formatCode>General</c:formatCode>
                <c:ptCount val="24"/>
                <c:pt idx="0">
                  <c:v>-1.8868282E-2</c:v>
                </c:pt>
                <c:pt idx="1">
                  <c:v>-1.164245E-2</c:v>
                </c:pt>
                <c:pt idx="2">
                  <c:v>-2.2070579E-2</c:v>
                </c:pt>
                <c:pt idx="3">
                  <c:v>-3.6387508999999998E-2</c:v>
                </c:pt>
                <c:pt idx="4">
                  <c:v>-6.2500653000000003E-2</c:v>
                </c:pt>
                <c:pt idx="5">
                  <c:v>-5.6209335999999999E-2</c:v>
                </c:pt>
                <c:pt idx="6">
                  <c:v>-0.11678197899999999</c:v>
                </c:pt>
                <c:pt idx="7">
                  <c:v>-0.21442518099999999</c:v>
                </c:pt>
                <c:pt idx="8">
                  <c:v>-0.32857508400000002</c:v>
                </c:pt>
                <c:pt idx="9">
                  <c:v>-0.49911935600000001</c:v>
                </c:pt>
                <c:pt idx="10">
                  <c:v>-0.53647655800000005</c:v>
                </c:pt>
                <c:pt idx="11">
                  <c:v>-0.53914309299999996</c:v>
                </c:pt>
                <c:pt idx="12">
                  <c:v>-0.53063632299999997</c:v>
                </c:pt>
                <c:pt idx="13">
                  <c:v>-0.43474258700000001</c:v>
                </c:pt>
                <c:pt idx="14">
                  <c:v>-0.37159646899999998</c:v>
                </c:pt>
                <c:pt idx="15">
                  <c:v>-0.26950453099999999</c:v>
                </c:pt>
                <c:pt idx="16">
                  <c:v>-0.110735483</c:v>
                </c:pt>
              </c:numCache>
            </c:numRef>
          </c:val>
          <c:extLst/>
        </c:ser>
        <c:ser>
          <c:idx val="0"/>
          <c:order val="1"/>
          <c:spPr>
            <a:solidFill>
              <a:schemeClr val="tx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Restore_Hourly_Region_ref!$E$2:$E$25</c:f>
              <c:numCache>
                <c:formatCode>General</c:formatCode>
                <c:ptCount val="24"/>
                <c:pt idx="0">
                  <c:v>-3.5784671999999997E-2</c:v>
                </c:pt>
                <c:pt idx="2">
                  <c:v>-3.3513570000000001E-3</c:v>
                </c:pt>
                <c:pt idx="3">
                  <c:v>-1.5486145E-2</c:v>
                </c:pt>
                <c:pt idx="4">
                  <c:v>-3.9262067999999997E-2</c:v>
                </c:pt>
                <c:pt idx="5">
                  <c:v>-2.5366032E-2</c:v>
                </c:pt>
                <c:pt idx="6">
                  <c:v>-1.9860936999999999E-2</c:v>
                </c:pt>
                <c:pt idx="7">
                  <c:v>-8.3353115000000005E-2</c:v>
                </c:pt>
                <c:pt idx="8">
                  <c:v>-0.20638468099999999</c:v>
                </c:pt>
                <c:pt idx="9">
                  <c:v>-0.53592627699999995</c:v>
                </c:pt>
                <c:pt idx="10">
                  <c:v>-0.78349855199999996</c:v>
                </c:pt>
                <c:pt idx="11">
                  <c:v>-0.86605715400000005</c:v>
                </c:pt>
                <c:pt idx="12">
                  <c:v>-0.81353085999999997</c:v>
                </c:pt>
                <c:pt idx="13">
                  <c:v>-0.78414891799999997</c:v>
                </c:pt>
                <c:pt idx="14">
                  <c:v>-0.48080113400000002</c:v>
                </c:pt>
                <c:pt idx="15">
                  <c:v>-0.22190557299999999</c:v>
                </c:pt>
                <c:pt idx="16">
                  <c:v>-1.8299537000000001E-2</c:v>
                </c:pt>
                <c:pt idx="17">
                  <c:v>-2.4407690999999999E-2</c:v>
                </c:pt>
                <c:pt idx="18">
                  <c:v>-3.4417889999999998E-3</c:v>
                </c:pt>
                <c:pt idx="19">
                  <c:v>-1.4522202E-2</c:v>
                </c:pt>
                <c:pt idx="20">
                  <c:v>-1.2335733E-2</c:v>
                </c:pt>
                <c:pt idx="22">
                  <c:v>-8.0262279999999998E-3</c:v>
                </c:pt>
                <c:pt idx="23">
                  <c:v>-2.5937274999999999E-2</c:v>
                </c:pt>
              </c:numCache>
            </c:numRef>
          </c:val>
          <c:extLst/>
        </c:ser>
        <c:dLbls>
          <c:showLegendKey val="0"/>
          <c:showVal val="0"/>
          <c:showCatName val="0"/>
          <c:showSerName val="0"/>
          <c:showPercent val="0"/>
          <c:showBubbleSize val="0"/>
        </c:dLbls>
        <c:axId val="-1197875152"/>
        <c:axId val="-1197857200"/>
      </c:areaChart>
      <c:lineChart>
        <c:grouping val="standard"/>
        <c:varyColors val="0"/>
        <c:ser>
          <c:idx val="14"/>
          <c:order val="13"/>
          <c:spPr>
            <a:ln w="28575" cap="rnd">
              <a:solidFill>
                <a:srgbClr val="C2BBD0"/>
              </a:solidFill>
              <a:prstDash val="sysDash"/>
              <a:round/>
            </a:ln>
            <a:effectLst/>
          </c:spPr>
          <c:marker>
            <c:symbol val="none"/>
          </c:marke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Restore_Hourly_Region_ref!$R$2:$R$25</c:f>
              <c:numCache>
                <c:formatCode>General</c:formatCode>
                <c:ptCount val="24"/>
                <c:pt idx="0">
                  <c:v>10.607745928</c:v>
                </c:pt>
                <c:pt idx="1">
                  <c:v>10.638909315999999</c:v>
                </c:pt>
                <c:pt idx="2">
                  <c:v>10.029849584000001</c:v>
                </c:pt>
                <c:pt idx="3">
                  <c:v>9.5615096780000002</c:v>
                </c:pt>
                <c:pt idx="4">
                  <c:v>9.0657756420000002</c:v>
                </c:pt>
                <c:pt idx="5">
                  <c:v>9.3429063980000002</c:v>
                </c:pt>
                <c:pt idx="6">
                  <c:v>10.19230177</c:v>
                </c:pt>
                <c:pt idx="7">
                  <c:v>11.518200622</c:v>
                </c:pt>
                <c:pt idx="8">
                  <c:v>12.688622898</c:v>
                </c:pt>
                <c:pt idx="9">
                  <c:v>13.267398661</c:v>
                </c:pt>
                <c:pt idx="10">
                  <c:v>13.672883672999999</c:v>
                </c:pt>
                <c:pt idx="11">
                  <c:v>13.96070375</c:v>
                </c:pt>
                <c:pt idx="12">
                  <c:v>14.110621205999999</c:v>
                </c:pt>
                <c:pt idx="13">
                  <c:v>14.20261099</c:v>
                </c:pt>
                <c:pt idx="14">
                  <c:v>14.206539805</c:v>
                </c:pt>
                <c:pt idx="15">
                  <c:v>14.218946533</c:v>
                </c:pt>
                <c:pt idx="16">
                  <c:v>14.457963232999999</c:v>
                </c:pt>
                <c:pt idx="17">
                  <c:v>14.813445014999999</c:v>
                </c:pt>
                <c:pt idx="18">
                  <c:v>14.491204491</c:v>
                </c:pt>
                <c:pt idx="19">
                  <c:v>13.872946827</c:v>
                </c:pt>
                <c:pt idx="20">
                  <c:v>13.405265308000001</c:v>
                </c:pt>
                <c:pt idx="21">
                  <c:v>12.55208655</c:v>
                </c:pt>
                <c:pt idx="22">
                  <c:v>11.973259722</c:v>
                </c:pt>
                <c:pt idx="23">
                  <c:v>11.541665752</c:v>
                </c:pt>
              </c:numCache>
            </c:numRef>
          </c:val>
          <c:smooth val="0"/>
          <c:extLst/>
        </c:ser>
        <c:dLbls>
          <c:showLegendKey val="0"/>
          <c:showVal val="0"/>
          <c:showCatName val="0"/>
          <c:showSerName val="0"/>
          <c:showPercent val="0"/>
          <c:showBubbleSize val="0"/>
        </c:dLbls>
        <c:marker val="1"/>
        <c:smooth val="0"/>
        <c:axId val="-1203259776"/>
        <c:axId val="-1203254336"/>
      </c:lineChart>
      <c:catAx>
        <c:axId val="-12032597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03254336"/>
        <c:crosses val="autoZero"/>
        <c:auto val="1"/>
        <c:lblAlgn val="ctr"/>
        <c:lblOffset val="100"/>
        <c:tickLblSkip val="4"/>
        <c:tickMarkSkip val="1"/>
        <c:noMultiLvlLbl val="0"/>
      </c:catAx>
      <c:valAx>
        <c:axId val="-1203254336"/>
        <c:scaling>
          <c:orientation val="minMax"/>
          <c:max val="8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03259776"/>
        <c:crosses val="autoZero"/>
        <c:crossBetween val="between"/>
        <c:majorUnit val="10"/>
      </c:valAx>
      <c:valAx>
        <c:axId val="-1197857200"/>
        <c:scaling>
          <c:orientation val="minMax"/>
          <c:max val="300"/>
        </c:scaling>
        <c:delete val="1"/>
        <c:axPos val="r"/>
        <c:numFmt formatCode="General" sourceLinked="1"/>
        <c:majorTickMark val="out"/>
        <c:minorTickMark val="none"/>
        <c:tickLblPos val="nextTo"/>
        <c:crossAx val="-1197875152"/>
        <c:crosses val="max"/>
        <c:crossBetween val="between"/>
      </c:valAx>
      <c:catAx>
        <c:axId val="-1197875152"/>
        <c:scaling>
          <c:orientation val="minMax"/>
        </c:scaling>
        <c:delete val="1"/>
        <c:axPos val="b"/>
        <c:numFmt formatCode="General" sourceLinked="1"/>
        <c:majorTickMark val="out"/>
        <c:minorTickMark val="none"/>
        <c:tickLblPos val="nextTo"/>
        <c:crossAx val="-1197857200"/>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6170388939083E-2"/>
          <c:y val="0"/>
          <c:w val="0.88792944131688589"/>
          <c:h val="0.8617831998468003"/>
        </c:manualLayout>
      </c:layout>
      <c:areaChart>
        <c:grouping val="stacked"/>
        <c:varyColors val="0"/>
        <c:ser>
          <c:idx val="2"/>
          <c:order val="2"/>
          <c:spPr>
            <a:solidFill>
              <a:schemeClr val="bg2">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Restore_Hourly_Region_ref!$F$2:$F$25</c:f>
              <c:numCache>
                <c:formatCode>General</c:formatCode>
                <c:ptCount val="24"/>
                <c:pt idx="0">
                  <c:v>4.3969754319999996</c:v>
                </c:pt>
                <c:pt idx="1">
                  <c:v>4.420088357</c:v>
                </c:pt>
                <c:pt idx="2">
                  <c:v>4.2776394160000004</c:v>
                </c:pt>
                <c:pt idx="3">
                  <c:v>4.1451289579999999</c:v>
                </c:pt>
                <c:pt idx="4">
                  <c:v>4.0303526380000001</c:v>
                </c:pt>
                <c:pt idx="5">
                  <c:v>4.1475526379999996</c:v>
                </c:pt>
                <c:pt idx="6">
                  <c:v>4.2875977540000001</c:v>
                </c:pt>
                <c:pt idx="7">
                  <c:v>4.389107042</c:v>
                </c:pt>
                <c:pt idx="8">
                  <c:v>4.3664284469999997</c:v>
                </c:pt>
                <c:pt idx="9">
                  <c:v>4.2379305489999997</c:v>
                </c:pt>
                <c:pt idx="10">
                  <c:v>4.0647203139999997</c:v>
                </c:pt>
                <c:pt idx="11">
                  <c:v>3.912560976</c:v>
                </c:pt>
                <c:pt idx="12">
                  <c:v>3.879237936</c:v>
                </c:pt>
                <c:pt idx="13">
                  <c:v>3.959448794</c:v>
                </c:pt>
                <c:pt idx="14">
                  <c:v>4.1232496569999997</c:v>
                </c:pt>
                <c:pt idx="15">
                  <c:v>4.4172405499999998</c:v>
                </c:pt>
                <c:pt idx="16">
                  <c:v>4.6737724219999999</c:v>
                </c:pt>
                <c:pt idx="17">
                  <c:v>4.9675997279999997</c:v>
                </c:pt>
                <c:pt idx="18">
                  <c:v>5.0248306960000004</c:v>
                </c:pt>
                <c:pt idx="19">
                  <c:v>5.012464305</c:v>
                </c:pt>
                <c:pt idx="20">
                  <c:v>4.9533203979999998</c:v>
                </c:pt>
                <c:pt idx="21">
                  <c:v>4.8240162670000002</c:v>
                </c:pt>
                <c:pt idx="22">
                  <c:v>4.7572497379999996</c:v>
                </c:pt>
                <c:pt idx="23">
                  <c:v>4.6644794239999996</c:v>
                </c:pt>
              </c:numCache>
            </c:numRef>
          </c:val>
          <c:extLst/>
        </c:ser>
        <c:ser>
          <c:idx val="3"/>
          <c:order val="3"/>
          <c:spPr>
            <a:solidFill>
              <a:schemeClr val="accent5"/>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Restore_Hourly_Region_ref!$G$2:$G$25</c:f>
              <c:numCache>
                <c:formatCode>General</c:formatCode>
                <c:ptCount val="24"/>
                <c:pt idx="0">
                  <c:v>9.7841413159999995</c:v>
                </c:pt>
                <c:pt idx="1">
                  <c:v>9.7906953049999998</c:v>
                </c:pt>
                <c:pt idx="2">
                  <c:v>9.7503458110000008</c:v>
                </c:pt>
                <c:pt idx="3">
                  <c:v>9.7200146840000006</c:v>
                </c:pt>
                <c:pt idx="4">
                  <c:v>9.6713596670000008</c:v>
                </c:pt>
                <c:pt idx="5">
                  <c:v>9.6865115500000005</c:v>
                </c:pt>
                <c:pt idx="6">
                  <c:v>9.7460812420000007</c:v>
                </c:pt>
                <c:pt idx="7">
                  <c:v>9.8083812320000003</c:v>
                </c:pt>
                <c:pt idx="8">
                  <c:v>9.8385958299999992</c:v>
                </c:pt>
                <c:pt idx="9">
                  <c:v>9.845315351</c:v>
                </c:pt>
                <c:pt idx="10">
                  <c:v>9.8541785730000004</c:v>
                </c:pt>
                <c:pt idx="11">
                  <c:v>9.86274899</c:v>
                </c:pt>
                <c:pt idx="12">
                  <c:v>9.8687128729999998</c:v>
                </c:pt>
                <c:pt idx="13">
                  <c:v>9.8735354649999998</c:v>
                </c:pt>
                <c:pt idx="14">
                  <c:v>9.8807685589999998</c:v>
                </c:pt>
                <c:pt idx="15">
                  <c:v>9.8816396950000005</c:v>
                </c:pt>
                <c:pt idx="16">
                  <c:v>9.8844840989999998</c:v>
                </c:pt>
                <c:pt idx="17">
                  <c:v>9.9011358129999998</c:v>
                </c:pt>
                <c:pt idx="18">
                  <c:v>9.8906677169999995</c:v>
                </c:pt>
                <c:pt idx="19">
                  <c:v>9.8797211419999993</c:v>
                </c:pt>
                <c:pt idx="20">
                  <c:v>9.8716189869999997</c:v>
                </c:pt>
                <c:pt idx="21">
                  <c:v>9.8574398409999997</c:v>
                </c:pt>
                <c:pt idx="22">
                  <c:v>9.8481617260000007</c:v>
                </c:pt>
                <c:pt idx="23">
                  <c:v>9.8369668140000002</c:v>
                </c:pt>
              </c:numCache>
            </c:numRef>
          </c:val>
          <c:extLst/>
        </c:ser>
        <c:ser>
          <c:idx val="4"/>
          <c:order val="4"/>
          <c:spPr>
            <a:solidFill>
              <a:schemeClr val="accent2"/>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Restore_Hourly_Region_ref!$H$2:$H$25</c:f>
              <c:numCache>
                <c:formatCode>General</c:formatCode>
                <c:ptCount val="24"/>
                <c:pt idx="0">
                  <c:v>0.129553694</c:v>
                </c:pt>
                <c:pt idx="1">
                  <c:v>9.4957491000000005E-2</c:v>
                </c:pt>
                <c:pt idx="2">
                  <c:v>4.8893918000000001E-2</c:v>
                </c:pt>
                <c:pt idx="3">
                  <c:v>2.094443E-2</c:v>
                </c:pt>
                <c:pt idx="4">
                  <c:v>2.3610269999999999E-3</c:v>
                </c:pt>
                <c:pt idx="5">
                  <c:v>1.1265097E-2</c:v>
                </c:pt>
                <c:pt idx="6">
                  <c:v>1.3925760000000001E-2</c:v>
                </c:pt>
                <c:pt idx="10">
                  <c:v>5.5545000000000004E-3</c:v>
                </c:pt>
                <c:pt idx="11">
                  <c:v>1.8555462000000002E-2</c:v>
                </c:pt>
                <c:pt idx="12">
                  <c:v>4.0424786999999997E-2</c:v>
                </c:pt>
                <c:pt idx="13">
                  <c:v>5.8081496000000003E-2</c:v>
                </c:pt>
                <c:pt idx="14">
                  <c:v>0.123191803</c:v>
                </c:pt>
                <c:pt idx="15">
                  <c:v>0.28694413099999999</c:v>
                </c:pt>
                <c:pt idx="16">
                  <c:v>0.55320410499999995</c:v>
                </c:pt>
                <c:pt idx="17">
                  <c:v>0.822905569</c:v>
                </c:pt>
                <c:pt idx="18">
                  <c:v>0.96904073300000004</c:v>
                </c:pt>
                <c:pt idx="19">
                  <c:v>0.76463950400000003</c:v>
                </c:pt>
                <c:pt idx="20">
                  <c:v>0.65709240899999999</c:v>
                </c:pt>
                <c:pt idx="21">
                  <c:v>0.49425615899999997</c:v>
                </c:pt>
                <c:pt idx="22">
                  <c:v>0.36506726499999997</c:v>
                </c:pt>
                <c:pt idx="23">
                  <c:v>0.23906790999999999</c:v>
                </c:pt>
              </c:numCache>
            </c:numRef>
          </c:val>
          <c:extLst/>
        </c:ser>
        <c:ser>
          <c:idx val="5"/>
          <c:order val="5"/>
          <c:spPr>
            <a:solidFill>
              <a:schemeClr val="accent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Restore_Hourly_Region_ref!$I$2:$I$25</c:f>
              <c:numCache>
                <c:formatCode>General</c:formatCode>
                <c:ptCount val="24"/>
                <c:pt idx="0">
                  <c:v>20.901829779</c:v>
                </c:pt>
                <c:pt idx="1">
                  <c:v>20.903192938</c:v>
                </c:pt>
                <c:pt idx="2">
                  <c:v>19.838340070000001</c:v>
                </c:pt>
                <c:pt idx="3">
                  <c:v>19.189280093000001</c:v>
                </c:pt>
                <c:pt idx="4">
                  <c:v>18.657388214000001</c:v>
                </c:pt>
                <c:pt idx="5">
                  <c:v>18.944693322999999</c:v>
                </c:pt>
                <c:pt idx="6">
                  <c:v>19.643542877000002</c:v>
                </c:pt>
                <c:pt idx="7">
                  <c:v>19.777758638000002</c:v>
                </c:pt>
                <c:pt idx="8">
                  <c:v>18.488940605</c:v>
                </c:pt>
                <c:pt idx="9">
                  <c:v>17.094488956999999</c:v>
                </c:pt>
                <c:pt idx="10">
                  <c:v>16.476672598</c:v>
                </c:pt>
                <c:pt idx="11">
                  <c:v>16.369704502000001</c:v>
                </c:pt>
                <c:pt idx="12">
                  <c:v>16.393801086</c:v>
                </c:pt>
                <c:pt idx="13">
                  <c:v>16.523513622999999</c:v>
                </c:pt>
                <c:pt idx="14">
                  <c:v>17.098289337000001</c:v>
                </c:pt>
                <c:pt idx="15">
                  <c:v>18.623618678</c:v>
                </c:pt>
                <c:pt idx="16">
                  <c:v>21.495573509</c:v>
                </c:pt>
                <c:pt idx="17">
                  <c:v>24.625988478</c:v>
                </c:pt>
                <c:pt idx="18">
                  <c:v>25.271432860000001</c:v>
                </c:pt>
                <c:pt idx="19">
                  <c:v>25.04391407</c:v>
                </c:pt>
                <c:pt idx="20">
                  <c:v>24.660919357000001</c:v>
                </c:pt>
                <c:pt idx="21">
                  <c:v>23.608486329000002</c:v>
                </c:pt>
                <c:pt idx="22">
                  <c:v>22.981082719</c:v>
                </c:pt>
                <c:pt idx="23">
                  <c:v>22.460405697999999</c:v>
                </c:pt>
              </c:numCache>
            </c:numRef>
          </c:val>
          <c:extLst/>
        </c:ser>
        <c:ser>
          <c:idx val="6"/>
          <c:order val="6"/>
          <c:spPr>
            <a:solidFill>
              <a:schemeClr val="tx2"/>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Restore_Hourly_Region_ref!$J$2:$J$25</c:f>
              <c:numCache>
                <c:formatCode>General</c:formatCode>
                <c:ptCount val="24"/>
                <c:pt idx="0">
                  <c:v>0.647902333</c:v>
                </c:pt>
                <c:pt idx="1">
                  <c:v>0.57008744499999997</c:v>
                </c:pt>
                <c:pt idx="2">
                  <c:v>0.52202532899999998</c:v>
                </c:pt>
                <c:pt idx="3">
                  <c:v>0.51416605500000001</c:v>
                </c:pt>
                <c:pt idx="4">
                  <c:v>0.30010491099999997</c:v>
                </c:pt>
                <c:pt idx="5">
                  <c:v>0.50777053699999997</c:v>
                </c:pt>
                <c:pt idx="6">
                  <c:v>0.599212352</c:v>
                </c:pt>
                <c:pt idx="7">
                  <c:v>0.51593885699999997</c:v>
                </c:pt>
                <c:pt idx="8">
                  <c:v>0.40201206099999998</c:v>
                </c:pt>
                <c:pt idx="9">
                  <c:v>0.32546937199999998</c:v>
                </c:pt>
                <c:pt idx="10">
                  <c:v>0.28036248800000002</c:v>
                </c:pt>
                <c:pt idx="11">
                  <c:v>0.29483905799999999</c:v>
                </c:pt>
                <c:pt idx="12">
                  <c:v>0.26177568899999998</c:v>
                </c:pt>
                <c:pt idx="13">
                  <c:v>0.26811047399999999</c:v>
                </c:pt>
                <c:pt idx="14">
                  <c:v>0.30955247899999999</c:v>
                </c:pt>
                <c:pt idx="15">
                  <c:v>0.32429769800000002</c:v>
                </c:pt>
                <c:pt idx="16">
                  <c:v>0.43933245700000001</c:v>
                </c:pt>
                <c:pt idx="17">
                  <c:v>0.66016896199999997</c:v>
                </c:pt>
                <c:pt idx="18">
                  <c:v>0.74240678100000002</c:v>
                </c:pt>
                <c:pt idx="19">
                  <c:v>0.75799897000000005</c:v>
                </c:pt>
                <c:pt idx="20">
                  <c:v>0.732957941</c:v>
                </c:pt>
                <c:pt idx="21">
                  <c:v>0.68127223699999995</c:v>
                </c:pt>
                <c:pt idx="22">
                  <c:v>0.66642095099999998</c:v>
                </c:pt>
                <c:pt idx="23">
                  <c:v>0.477539559</c:v>
                </c:pt>
              </c:numCache>
            </c:numRef>
          </c:val>
          <c:extLst/>
        </c:ser>
        <c:ser>
          <c:idx val="8"/>
          <c:order val="7"/>
          <c:spPr>
            <a:solidFill>
              <a:schemeClr val="accent3"/>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Restore_Hourly_Region_ref!$L$2:$L$25</c:f>
              <c:numCache>
                <c:formatCode>General</c:formatCode>
                <c:ptCount val="24"/>
                <c:pt idx="0">
                  <c:v>5.2070246930000001</c:v>
                </c:pt>
                <c:pt idx="1">
                  <c:v>5.0964413530000003</c:v>
                </c:pt>
                <c:pt idx="2">
                  <c:v>5.0045156679999998</c:v>
                </c:pt>
                <c:pt idx="3">
                  <c:v>4.9136256359999999</c:v>
                </c:pt>
                <c:pt idx="4">
                  <c:v>4.8234605129999997</c:v>
                </c:pt>
                <c:pt idx="5">
                  <c:v>4.7442635979999999</c:v>
                </c:pt>
                <c:pt idx="6">
                  <c:v>4.531431016</c:v>
                </c:pt>
                <c:pt idx="7">
                  <c:v>4.162407687</c:v>
                </c:pt>
                <c:pt idx="8">
                  <c:v>3.79775682</c:v>
                </c:pt>
                <c:pt idx="9">
                  <c:v>3.5064253249999999</c:v>
                </c:pt>
                <c:pt idx="10">
                  <c:v>3.4130623340000001</c:v>
                </c:pt>
                <c:pt idx="11">
                  <c:v>3.4617077300000001</c:v>
                </c:pt>
                <c:pt idx="12">
                  <c:v>3.5894499130000002</c:v>
                </c:pt>
                <c:pt idx="13">
                  <c:v>3.750316336</c:v>
                </c:pt>
                <c:pt idx="14">
                  <c:v>3.9351282919999999</c:v>
                </c:pt>
                <c:pt idx="15">
                  <c:v>4.1024279840000002</c:v>
                </c:pt>
                <c:pt idx="16">
                  <c:v>4.2687183370000001</c:v>
                </c:pt>
                <c:pt idx="17">
                  <c:v>4.4870132500000004</c:v>
                </c:pt>
                <c:pt idx="18">
                  <c:v>4.758837271</c:v>
                </c:pt>
                <c:pt idx="19">
                  <c:v>5.0518595690000003</c:v>
                </c:pt>
                <c:pt idx="20">
                  <c:v>5.2523525659999999</c:v>
                </c:pt>
                <c:pt idx="21">
                  <c:v>5.3222594240000003</c:v>
                </c:pt>
                <c:pt idx="22">
                  <c:v>5.3309510600000003</c:v>
                </c:pt>
                <c:pt idx="23">
                  <c:v>5.2874990110000004</c:v>
                </c:pt>
              </c:numCache>
            </c:numRef>
          </c:val>
          <c:extLst/>
        </c:ser>
        <c:ser>
          <c:idx val="10"/>
          <c:order val="8"/>
          <c:spPr>
            <a:solidFill>
              <a:schemeClr val="accent4"/>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Restore_Hourly_Region_ref!$M$2:$M$25</c:f>
              <c:numCache>
                <c:formatCode>General</c:formatCode>
                <c:ptCount val="24"/>
                <c:pt idx="0">
                  <c:v>1.3767099999999999E-4</c:v>
                </c:pt>
                <c:pt idx="1">
                  <c:v>1.3767099999999999E-4</c:v>
                </c:pt>
                <c:pt idx="2">
                  <c:v>1.3767099999999999E-4</c:v>
                </c:pt>
                <c:pt idx="3">
                  <c:v>6.0449999999999999E-5</c:v>
                </c:pt>
                <c:pt idx="4">
                  <c:v>5.4450000000000002E-5</c:v>
                </c:pt>
                <c:pt idx="5">
                  <c:v>7.7722731000000003E-2</c:v>
                </c:pt>
                <c:pt idx="6">
                  <c:v>0.48622906100000002</c:v>
                </c:pt>
                <c:pt idx="7">
                  <c:v>1.167874933</c:v>
                </c:pt>
                <c:pt idx="8">
                  <c:v>1.657796914</c:v>
                </c:pt>
                <c:pt idx="9">
                  <c:v>1.693239229</c:v>
                </c:pt>
                <c:pt idx="10">
                  <c:v>1.660192941</c:v>
                </c:pt>
                <c:pt idx="11">
                  <c:v>1.558198341</c:v>
                </c:pt>
                <c:pt idx="12">
                  <c:v>1.6392537789999999</c:v>
                </c:pt>
                <c:pt idx="13">
                  <c:v>1.981674479</c:v>
                </c:pt>
                <c:pt idx="14">
                  <c:v>2.248510644</c:v>
                </c:pt>
                <c:pt idx="15">
                  <c:v>2.475523795</c:v>
                </c:pt>
                <c:pt idx="16">
                  <c:v>2.3103094409999998</c:v>
                </c:pt>
                <c:pt idx="17">
                  <c:v>1.9115917339999999</c:v>
                </c:pt>
                <c:pt idx="18">
                  <c:v>1.1324843870000001</c:v>
                </c:pt>
                <c:pt idx="19">
                  <c:v>0.468603459</c:v>
                </c:pt>
                <c:pt idx="20">
                  <c:v>0.152486184</c:v>
                </c:pt>
                <c:pt idx="21">
                  <c:v>2.5171379999999999E-3</c:v>
                </c:pt>
              </c:numCache>
            </c:numRef>
          </c:val>
          <c:extLst/>
        </c:ser>
        <c:ser>
          <c:idx val="9"/>
          <c:order val="9"/>
          <c:spPr>
            <a:solidFill>
              <a:schemeClr val="accent4"/>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Restore_Hourly_Region_ref!$N$2:$N$25</c:f>
              <c:numCache>
                <c:formatCode>General</c:formatCode>
                <c:ptCount val="24"/>
                <c:pt idx="4">
                  <c:v>6.792E-5</c:v>
                </c:pt>
                <c:pt idx="5">
                  <c:v>9.1397067999999998E-2</c:v>
                </c:pt>
                <c:pt idx="6">
                  <c:v>0.71529888699999999</c:v>
                </c:pt>
                <c:pt idx="7">
                  <c:v>3.1465507939999999</c:v>
                </c:pt>
                <c:pt idx="8">
                  <c:v>6.8798113799999996</c:v>
                </c:pt>
                <c:pt idx="9">
                  <c:v>10.085245282000001</c:v>
                </c:pt>
                <c:pt idx="10">
                  <c:v>12.246810248999999</c:v>
                </c:pt>
                <c:pt idx="11">
                  <c:v>13.354501181</c:v>
                </c:pt>
                <c:pt idx="12">
                  <c:v>13.480756693</c:v>
                </c:pt>
                <c:pt idx="13">
                  <c:v>12.775283499</c:v>
                </c:pt>
                <c:pt idx="14">
                  <c:v>11.088242764</c:v>
                </c:pt>
                <c:pt idx="15">
                  <c:v>8.328211585</c:v>
                </c:pt>
                <c:pt idx="16">
                  <c:v>4.8685593410000001</c:v>
                </c:pt>
                <c:pt idx="17">
                  <c:v>1.653860742</c:v>
                </c:pt>
                <c:pt idx="18">
                  <c:v>0.30229773500000001</c:v>
                </c:pt>
                <c:pt idx="19">
                  <c:v>1.6597280999999998E-2</c:v>
                </c:pt>
              </c:numCache>
            </c:numRef>
          </c:val>
          <c:extLst/>
        </c:ser>
        <c:ser>
          <c:idx val="11"/>
          <c:order val="10"/>
          <c:spPr>
            <a:pattFill prst="wdDnDiag">
              <a:fgClr>
                <a:schemeClr val="accent4">
                  <a:lumMod val="75000"/>
                </a:schemeClr>
              </a:fgClr>
              <a:bgClr>
                <a:schemeClr val="bg1"/>
              </a:bgClr>
            </a:patt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Restore_Hourly_Region_ref!$O$2:$O$25</c:f>
              <c:numCache>
                <c:formatCode>General</c:formatCode>
                <c:ptCount val="24"/>
              </c:numCache>
            </c:numRef>
          </c:val>
          <c:extLst/>
        </c:ser>
        <c:ser>
          <c:idx val="12"/>
          <c:order val="11"/>
          <c:spPr>
            <a:solidFill>
              <a:schemeClr val="accent1">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Restore_Hourly_Region_ref!$P$2:$P$25</c:f>
              <c:numCache>
                <c:formatCode>General</c:formatCode>
                <c:ptCount val="24"/>
                <c:pt idx="0">
                  <c:v>5.397076E-2</c:v>
                </c:pt>
                <c:pt idx="1">
                  <c:v>3.8241524999999998E-2</c:v>
                </c:pt>
                <c:pt idx="2">
                  <c:v>2.0068675000000001E-2</c:v>
                </c:pt>
                <c:pt idx="3">
                  <c:v>1.2217509999999999E-2</c:v>
                </c:pt>
                <c:pt idx="5">
                  <c:v>5.6569869999999996E-3</c:v>
                </c:pt>
                <c:pt idx="6">
                  <c:v>1.9713132000000001E-2</c:v>
                </c:pt>
                <c:pt idx="7">
                  <c:v>2.18794E-2</c:v>
                </c:pt>
                <c:pt idx="8">
                  <c:v>4.9741999999999998E-3</c:v>
                </c:pt>
                <c:pt idx="15">
                  <c:v>1.4633758E-2</c:v>
                </c:pt>
                <c:pt idx="16">
                  <c:v>0.13767960200000001</c:v>
                </c:pt>
                <c:pt idx="17">
                  <c:v>0.32341967799999999</c:v>
                </c:pt>
                <c:pt idx="18">
                  <c:v>0.32072082499999999</c:v>
                </c:pt>
                <c:pt idx="19">
                  <c:v>0.29819742399999999</c:v>
                </c:pt>
                <c:pt idx="20">
                  <c:v>0.35472348599999998</c:v>
                </c:pt>
                <c:pt idx="21">
                  <c:v>0.26898052099999997</c:v>
                </c:pt>
                <c:pt idx="22">
                  <c:v>0.19080123299999999</c:v>
                </c:pt>
                <c:pt idx="23">
                  <c:v>6.0607014000000001E-2</c:v>
                </c:pt>
              </c:numCache>
            </c:numRef>
          </c:val>
          <c:extLst/>
        </c:ser>
        <c:ser>
          <c:idx val="13"/>
          <c:order val="12"/>
          <c:spPr>
            <a:solidFill>
              <a:schemeClr val="bg1">
                <a:lumMod val="65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Restore_Hourly_Region_ref!$Q$2:$Q$25</c:f>
              <c:numCache>
                <c:formatCode>General</c:formatCode>
                <c:ptCount val="24"/>
                <c:pt idx="0">
                  <c:v>0.148640468</c:v>
                </c:pt>
                <c:pt idx="1">
                  <c:v>0.13909027500000001</c:v>
                </c:pt>
                <c:pt idx="2">
                  <c:v>4.2025379000000002E-2</c:v>
                </c:pt>
                <c:pt idx="3">
                  <c:v>1.2458182E-2</c:v>
                </c:pt>
                <c:pt idx="5">
                  <c:v>8.0018692000000002E-2</c:v>
                </c:pt>
                <c:pt idx="6">
                  <c:v>0.20092241</c:v>
                </c:pt>
                <c:pt idx="7">
                  <c:v>7.9083844E-2</c:v>
                </c:pt>
                <c:pt idx="8">
                  <c:v>8.3306600000000001E-3</c:v>
                </c:pt>
                <c:pt idx="9">
                  <c:v>2.7995099999999998E-3</c:v>
                </c:pt>
                <c:pt idx="10">
                  <c:v>5.4032999999999998E-3</c:v>
                </c:pt>
                <c:pt idx="11">
                  <c:v>8.3267380000000002E-3</c:v>
                </c:pt>
                <c:pt idx="12">
                  <c:v>5.1776410000000002E-3</c:v>
                </c:pt>
                <c:pt idx="13">
                  <c:v>4.2268339999999996E-3</c:v>
                </c:pt>
                <c:pt idx="14">
                  <c:v>2.623542E-3</c:v>
                </c:pt>
                <c:pt idx="15">
                  <c:v>1.2010514E-2</c:v>
                </c:pt>
                <c:pt idx="16">
                  <c:v>5.9995015999999998E-2</c:v>
                </c:pt>
                <c:pt idx="17">
                  <c:v>0.64980238300000004</c:v>
                </c:pt>
                <c:pt idx="18">
                  <c:v>0.77086815099999995</c:v>
                </c:pt>
                <c:pt idx="19">
                  <c:v>0.66343025799999999</c:v>
                </c:pt>
                <c:pt idx="20">
                  <c:v>0.45327907899999997</c:v>
                </c:pt>
                <c:pt idx="21">
                  <c:v>0.328693334</c:v>
                </c:pt>
                <c:pt idx="22">
                  <c:v>0.14936823499999999</c:v>
                </c:pt>
                <c:pt idx="23">
                  <c:v>9.7185610000000006E-2</c:v>
                </c:pt>
              </c:numCache>
            </c:numRef>
          </c:val>
          <c:extLst/>
        </c:ser>
        <c:dLbls>
          <c:showLegendKey val="0"/>
          <c:showVal val="0"/>
          <c:showCatName val="0"/>
          <c:showSerName val="0"/>
          <c:showPercent val="0"/>
          <c:showBubbleSize val="0"/>
        </c:dLbls>
        <c:axId val="-1197847408"/>
        <c:axId val="-1197877328"/>
        <c:extLst/>
      </c:areaChart>
      <c:areaChart>
        <c:grouping val="stacked"/>
        <c:varyColors val="0"/>
        <c:ser>
          <c:idx val="1"/>
          <c:order val="0"/>
          <c:spPr>
            <a:solidFill>
              <a:schemeClr val="accent1">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Restore_Hourly_Region_ref!$D$2:$D$25</c:f>
              <c:numCache>
                <c:formatCode>General</c:formatCode>
                <c:ptCount val="24"/>
                <c:pt idx="0">
                  <c:v>-1.5827000000000001E-2</c:v>
                </c:pt>
                <c:pt idx="1">
                  <c:v>-1.3708444E-2</c:v>
                </c:pt>
                <c:pt idx="2">
                  <c:v>-5.2445935999999999E-2</c:v>
                </c:pt>
                <c:pt idx="3">
                  <c:v>-0.10003126399999999</c:v>
                </c:pt>
                <c:pt idx="4">
                  <c:v>-0.189792764</c:v>
                </c:pt>
                <c:pt idx="5">
                  <c:v>-9.8418166000000001E-2</c:v>
                </c:pt>
                <c:pt idx="6">
                  <c:v>-8.4686869999999997E-2</c:v>
                </c:pt>
                <c:pt idx="7">
                  <c:v>-0.18338235999999999</c:v>
                </c:pt>
                <c:pt idx="8">
                  <c:v>-0.21987801800000001</c:v>
                </c:pt>
                <c:pt idx="9">
                  <c:v>-0.26759206099999999</c:v>
                </c:pt>
                <c:pt idx="10">
                  <c:v>-0.30817334400000002</c:v>
                </c:pt>
                <c:pt idx="11">
                  <c:v>-0.29422817499999998</c:v>
                </c:pt>
                <c:pt idx="12">
                  <c:v>-0.255078044</c:v>
                </c:pt>
                <c:pt idx="13">
                  <c:v>-0.16708650799999999</c:v>
                </c:pt>
                <c:pt idx="14">
                  <c:v>-0.15269382200000001</c:v>
                </c:pt>
                <c:pt idx="15">
                  <c:v>-5.3377719999999997E-2</c:v>
                </c:pt>
                <c:pt idx="16">
                  <c:v>-7.2476213999999997E-2</c:v>
                </c:pt>
                <c:pt idx="17">
                  <c:v>-9.7287559999999999E-3</c:v>
                </c:pt>
                <c:pt idx="22">
                  <c:v>-8.0512329999999997E-3</c:v>
                </c:pt>
                <c:pt idx="23">
                  <c:v>-3.9470600000000002E-2</c:v>
                </c:pt>
              </c:numCache>
            </c:numRef>
          </c:val>
          <c:extLst/>
        </c:ser>
        <c:ser>
          <c:idx val="0"/>
          <c:order val="1"/>
          <c:spPr>
            <a:solidFill>
              <a:schemeClr val="tx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Restore_Hourly_Region_ref!$E$2:$E$25</c:f>
              <c:numCache>
                <c:formatCode>General</c:formatCode>
                <c:ptCount val="24"/>
                <c:pt idx="0">
                  <c:v>-2.3672822999999999E-2</c:v>
                </c:pt>
                <c:pt idx="1">
                  <c:v>-4.0379079999999998E-3</c:v>
                </c:pt>
                <c:pt idx="2">
                  <c:v>-1.6659828000000002E-2</c:v>
                </c:pt>
                <c:pt idx="3">
                  <c:v>-4.5499986999999999E-2</c:v>
                </c:pt>
                <c:pt idx="4">
                  <c:v>-8.4499667000000001E-2</c:v>
                </c:pt>
                <c:pt idx="5">
                  <c:v>-5.1769219999999998E-2</c:v>
                </c:pt>
                <c:pt idx="6">
                  <c:v>-3.1070878999999999E-2</c:v>
                </c:pt>
                <c:pt idx="7">
                  <c:v>-4.3661999999999999E-2</c:v>
                </c:pt>
                <c:pt idx="8">
                  <c:v>-8.5014437999999998E-2</c:v>
                </c:pt>
                <c:pt idx="9">
                  <c:v>-0.35790660600000002</c:v>
                </c:pt>
                <c:pt idx="10">
                  <c:v>-0.75882174499999999</c:v>
                </c:pt>
                <c:pt idx="11">
                  <c:v>-0.95008842699999996</c:v>
                </c:pt>
                <c:pt idx="12">
                  <c:v>-0.90731360299999997</c:v>
                </c:pt>
                <c:pt idx="13">
                  <c:v>-0.72650043799999997</c:v>
                </c:pt>
                <c:pt idx="14">
                  <c:v>-0.37687305799999998</c:v>
                </c:pt>
                <c:pt idx="15">
                  <c:v>-9.3190930000000005E-2</c:v>
                </c:pt>
                <c:pt idx="16">
                  <c:v>-1.5765089999999999E-2</c:v>
                </c:pt>
                <c:pt idx="17">
                  <c:v>-6.9213490000000003E-3</c:v>
                </c:pt>
                <c:pt idx="18">
                  <c:v>-1.9872380000000001E-3</c:v>
                </c:pt>
                <c:pt idx="19">
                  <c:v>-1.6209900000000001E-3</c:v>
                </c:pt>
                <c:pt idx="20">
                  <c:v>-3.6964979999999999E-3</c:v>
                </c:pt>
                <c:pt idx="21">
                  <c:v>-5.4852310000000001E-3</c:v>
                </c:pt>
                <c:pt idx="22">
                  <c:v>-4.3228340000000002E-3</c:v>
                </c:pt>
                <c:pt idx="23">
                  <c:v>-1.9807301999999999E-2</c:v>
                </c:pt>
              </c:numCache>
            </c:numRef>
          </c:val>
          <c:extLst/>
        </c:ser>
        <c:dLbls>
          <c:showLegendKey val="0"/>
          <c:showVal val="0"/>
          <c:showCatName val="0"/>
          <c:showSerName val="0"/>
          <c:showPercent val="0"/>
          <c:showBubbleSize val="0"/>
        </c:dLbls>
        <c:axId val="-1197868080"/>
        <c:axId val="-1197856112"/>
      </c:areaChart>
      <c:lineChart>
        <c:grouping val="standard"/>
        <c:varyColors val="0"/>
        <c:ser>
          <c:idx val="14"/>
          <c:order val="13"/>
          <c:spPr>
            <a:ln w="28575" cap="rnd">
              <a:solidFill>
                <a:srgbClr val="C2BBD0"/>
              </a:solidFill>
              <a:prstDash val="sysDash"/>
              <a:round/>
            </a:ln>
            <a:effectLst/>
          </c:spPr>
          <c:marker>
            <c:symbol val="none"/>
          </c:marke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Restore_Hourly_Region_ref!$R$2:$R$25</c:f>
              <c:numCache>
                <c:formatCode>General</c:formatCode>
                <c:ptCount val="24"/>
                <c:pt idx="0">
                  <c:v>41.935082313999999</c:v>
                </c:pt>
                <c:pt idx="1">
                  <c:v>41.727338856999999</c:v>
                </c:pt>
                <c:pt idx="2">
                  <c:v>40.127068932999997</c:v>
                </c:pt>
                <c:pt idx="3">
                  <c:v>39.073560319999999</c:v>
                </c:pt>
                <c:pt idx="4">
                  <c:v>37.912847094999997</c:v>
                </c:pt>
                <c:pt idx="5">
                  <c:v>38.851546497999998</c:v>
                </c:pt>
                <c:pt idx="6">
                  <c:v>40.834217821999999</c:v>
                </c:pt>
                <c:pt idx="7">
                  <c:v>43.560628913999999</c:v>
                </c:pt>
                <c:pt idx="8">
                  <c:v>45.880163172000003</c:v>
                </c:pt>
                <c:pt idx="9">
                  <c:v>46.928287267999998</c:v>
                </c:pt>
                <c:pt idx="10">
                  <c:v>47.719314296999997</c:v>
                </c:pt>
                <c:pt idx="11">
                  <c:v>48.373288899000002</c:v>
                </c:pt>
                <c:pt idx="12">
                  <c:v>48.799646289000002</c:v>
                </c:pt>
                <c:pt idx="13">
                  <c:v>49.102679150999997</c:v>
                </c:pt>
                <c:pt idx="14">
                  <c:v>49.08235784</c:v>
                </c:pt>
                <c:pt idx="15">
                  <c:v>49.119686956000002</c:v>
                </c:pt>
                <c:pt idx="16">
                  <c:v>49.397269080000001</c:v>
                </c:pt>
                <c:pt idx="17">
                  <c:v>50.768720563000002</c:v>
                </c:pt>
                <c:pt idx="18">
                  <c:v>49.957884602999997</c:v>
                </c:pt>
                <c:pt idx="19">
                  <c:v>48.709587483999996</c:v>
                </c:pt>
                <c:pt idx="20">
                  <c:v>47.841459417999999</c:v>
                </c:pt>
                <c:pt idx="21">
                  <c:v>46.112594205000001</c:v>
                </c:pt>
                <c:pt idx="22">
                  <c:v>44.998436683999998</c:v>
                </c:pt>
                <c:pt idx="23">
                  <c:v>43.779441423000002</c:v>
                </c:pt>
              </c:numCache>
            </c:numRef>
          </c:val>
          <c:smooth val="0"/>
          <c:extLst/>
        </c:ser>
        <c:dLbls>
          <c:showLegendKey val="0"/>
          <c:showVal val="0"/>
          <c:showCatName val="0"/>
          <c:showSerName val="0"/>
          <c:showPercent val="0"/>
          <c:showBubbleSize val="0"/>
        </c:dLbls>
        <c:marker val="1"/>
        <c:smooth val="0"/>
        <c:axId val="-1197847408"/>
        <c:axId val="-1197877328"/>
      </c:lineChart>
      <c:catAx>
        <c:axId val="-11978474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7877328"/>
        <c:crosses val="autoZero"/>
        <c:auto val="1"/>
        <c:lblAlgn val="ctr"/>
        <c:lblOffset val="100"/>
        <c:tickLblSkip val="4"/>
        <c:tickMarkSkip val="1"/>
        <c:noMultiLvlLbl val="0"/>
      </c:catAx>
      <c:valAx>
        <c:axId val="-1197877328"/>
        <c:scaling>
          <c:orientation val="minMax"/>
          <c:max val="80"/>
          <c:min val="-2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97847408"/>
        <c:crosses val="autoZero"/>
        <c:crossBetween val="between"/>
        <c:majorUnit val="10"/>
      </c:valAx>
      <c:valAx>
        <c:axId val="-1197856112"/>
        <c:scaling>
          <c:orientation val="minMax"/>
          <c:max val="300"/>
        </c:scaling>
        <c:delete val="1"/>
        <c:axPos val="r"/>
        <c:numFmt formatCode="General" sourceLinked="1"/>
        <c:majorTickMark val="out"/>
        <c:minorTickMark val="none"/>
        <c:tickLblPos val="nextTo"/>
        <c:crossAx val="-1197868080"/>
        <c:crosses val="max"/>
        <c:crossBetween val="between"/>
      </c:valAx>
      <c:catAx>
        <c:axId val="-1197868080"/>
        <c:scaling>
          <c:orientation val="minMax"/>
        </c:scaling>
        <c:delete val="1"/>
        <c:axPos val="b"/>
        <c:numFmt formatCode="General" sourceLinked="1"/>
        <c:majorTickMark val="out"/>
        <c:minorTickMark val="none"/>
        <c:tickLblPos val="nextTo"/>
        <c:crossAx val="-1197856112"/>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12176799671153E-2"/>
          <c:y val="2.345582197511319E-2"/>
          <c:w val="0.91015295200159152"/>
          <c:h val="0.87261900320513652"/>
        </c:manualLayout>
      </c:layout>
      <c:areaChart>
        <c:grouping val="stacked"/>
        <c:varyColors val="0"/>
        <c:ser>
          <c:idx val="2"/>
          <c:order val="2"/>
          <c:spPr>
            <a:solidFill>
              <a:schemeClr val="bg2">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Restore_Hourly_Region_ref!$F$2:$F$25</c:f>
              <c:numCache>
                <c:formatCode>General</c:formatCode>
                <c:ptCount val="24"/>
                <c:pt idx="0">
                  <c:v>5.9110941129999999</c:v>
                </c:pt>
                <c:pt idx="1">
                  <c:v>5.8590842350000001</c:v>
                </c:pt>
                <c:pt idx="2">
                  <c:v>5.7667973730000002</c:v>
                </c:pt>
                <c:pt idx="3">
                  <c:v>5.7216743939999999</c:v>
                </c:pt>
                <c:pt idx="4">
                  <c:v>5.6750346150000004</c:v>
                </c:pt>
                <c:pt idx="5">
                  <c:v>5.7472922119999996</c:v>
                </c:pt>
                <c:pt idx="6">
                  <c:v>5.6298940530000001</c:v>
                </c:pt>
                <c:pt idx="7">
                  <c:v>5.0843030540000003</c:v>
                </c:pt>
                <c:pt idx="8">
                  <c:v>4.2613393850000003</c:v>
                </c:pt>
                <c:pt idx="9">
                  <c:v>3.338981081</c:v>
                </c:pt>
                <c:pt idx="10">
                  <c:v>2.6921671140000001</c:v>
                </c:pt>
                <c:pt idx="11">
                  <c:v>2.5323787580000001</c:v>
                </c:pt>
                <c:pt idx="12">
                  <c:v>2.6169818309999999</c:v>
                </c:pt>
                <c:pt idx="13">
                  <c:v>2.994978111</c:v>
                </c:pt>
                <c:pt idx="14">
                  <c:v>3.665014888</c:v>
                </c:pt>
                <c:pt idx="15">
                  <c:v>4.4842284970000001</c:v>
                </c:pt>
                <c:pt idx="16">
                  <c:v>5.3279099050000003</c:v>
                </c:pt>
                <c:pt idx="17">
                  <c:v>6.0794548170000002</c:v>
                </c:pt>
                <c:pt idx="18">
                  <c:v>6.4325069949999998</c:v>
                </c:pt>
                <c:pt idx="19">
                  <c:v>6.5292488090000003</c:v>
                </c:pt>
                <c:pt idx="20">
                  <c:v>6.4697388059999996</c:v>
                </c:pt>
                <c:pt idx="21">
                  <c:v>6.2678886440000001</c:v>
                </c:pt>
                <c:pt idx="22">
                  <c:v>6.1083692489999999</c:v>
                </c:pt>
                <c:pt idx="23">
                  <c:v>6.0159547179999997</c:v>
                </c:pt>
              </c:numCache>
            </c:numRef>
          </c:val>
          <c:extLst/>
        </c:ser>
        <c:ser>
          <c:idx val="3"/>
          <c:order val="3"/>
          <c:spPr>
            <a:solidFill>
              <a:schemeClr val="accent5"/>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Restore_Hourly_Region_ref!$G$2:$G$25</c:f>
              <c:numCache>
                <c:formatCode>General</c:formatCode>
                <c:ptCount val="24"/>
                <c:pt idx="0">
                  <c:v>10.593709149</c:v>
                </c:pt>
                <c:pt idx="1">
                  <c:v>10.587471436</c:v>
                </c:pt>
                <c:pt idx="2">
                  <c:v>10.572529855999999</c:v>
                </c:pt>
                <c:pt idx="3">
                  <c:v>10.565767461</c:v>
                </c:pt>
                <c:pt idx="4">
                  <c:v>10.55886536</c:v>
                </c:pt>
                <c:pt idx="5">
                  <c:v>10.574120453999999</c:v>
                </c:pt>
                <c:pt idx="6">
                  <c:v>10.597087408</c:v>
                </c:pt>
                <c:pt idx="7">
                  <c:v>10.618507132</c:v>
                </c:pt>
                <c:pt idx="8">
                  <c:v>10.480472025999999</c:v>
                </c:pt>
                <c:pt idx="9">
                  <c:v>9.7052691729999996</c:v>
                </c:pt>
                <c:pt idx="10">
                  <c:v>8.5194391740000004</c:v>
                </c:pt>
                <c:pt idx="11">
                  <c:v>7.6573960049999998</c:v>
                </c:pt>
                <c:pt idx="12">
                  <c:v>7.6083006729999996</c:v>
                </c:pt>
                <c:pt idx="13">
                  <c:v>8.4529923960000009</c:v>
                </c:pt>
                <c:pt idx="14">
                  <c:v>9.5138367559999999</c:v>
                </c:pt>
                <c:pt idx="15">
                  <c:v>10.277779987000001</c:v>
                </c:pt>
                <c:pt idx="16">
                  <c:v>10.679156559999999</c:v>
                </c:pt>
                <c:pt idx="17">
                  <c:v>10.727434798999999</c:v>
                </c:pt>
                <c:pt idx="18">
                  <c:v>10.722580411999999</c:v>
                </c:pt>
                <c:pt idx="19">
                  <c:v>10.709394669</c:v>
                </c:pt>
                <c:pt idx="20">
                  <c:v>10.689864749</c:v>
                </c:pt>
                <c:pt idx="21">
                  <c:v>10.653031857</c:v>
                </c:pt>
                <c:pt idx="22">
                  <c:v>10.627384656</c:v>
                </c:pt>
                <c:pt idx="23">
                  <c:v>10.611870481</c:v>
                </c:pt>
              </c:numCache>
            </c:numRef>
          </c:val>
          <c:extLst/>
        </c:ser>
        <c:ser>
          <c:idx val="4"/>
          <c:order val="4"/>
          <c:spPr>
            <a:solidFill>
              <a:schemeClr val="accent2"/>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Restore_Hourly_Region_ref!$H$2:$H$25</c:f>
              <c:numCache>
                <c:formatCode>General</c:formatCode>
                <c:ptCount val="24"/>
                <c:pt idx="15">
                  <c:v>1.9461656000000001E-2</c:v>
                </c:pt>
                <c:pt idx="16">
                  <c:v>0.14148074799999999</c:v>
                </c:pt>
                <c:pt idx="17">
                  <c:v>0.82333039399999997</c:v>
                </c:pt>
                <c:pt idx="18">
                  <c:v>1.5796351900000001</c:v>
                </c:pt>
                <c:pt idx="19">
                  <c:v>1.4231144979999999</c:v>
                </c:pt>
                <c:pt idx="20">
                  <c:v>1.1130165540000001</c:v>
                </c:pt>
                <c:pt idx="21">
                  <c:v>0.49569817999999999</c:v>
                </c:pt>
                <c:pt idx="22">
                  <c:v>0.17547972100000001</c:v>
                </c:pt>
                <c:pt idx="23">
                  <c:v>3.4858417000000003E-2</c:v>
                </c:pt>
              </c:numCache>
            </c:numRef>
          </c:val>
          <c:extLst/>
        </c:ser>
        <c:ser>
          <c:idx val="5"/>
          <c:order val="5"/>
          <c:spPr>
            <a:solidFill>
              <a:schemeClr val="accent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Restore_Hourly_Region_ref!$I$2:$I$25</c:f>
              <c:numCache>
                <c:formatCode>General</c:formatCode>
                <c:ptCount val="24"/>
                <c:pt idx="0">
                  <c:v>19.940204839</c:v>
                </c:pt>
                <c:pt idx="1">
                  <c:v>19.136077427</c:v>
                </c:pt>
                <c:pt idx="2">
                  <c:v>18.160669383999998</c:v>
                </c:pt>
                <c:pt idx="3">
                  <c:v>17.505995262999999</c:v>
                </c:pt>
                <c:pt idx="4">
                  <c:v>16.875198514000001</c:v>
                </c:pt>
                <c:pt idx="5">
                  <c:v>17.391989947999999</c:v>
                </c:pt>
                <c:pt idx="6">
                  <c:v>17.433413654999999</c:v>
                </c:pt>
                <c:pt idx="7">
                  <c:v>13.405661587000001</c:v>
                </c:pt>
                <c:pt idx="8">
                  <c:v>7.5284100399999998</c:v>
                </c:pt>
                <c:pt idx="9">
                  <c:v>3.5884931600000001</c:v>
                </c:pt>
                <c:pt idx="10">
                  <c:v>2.291222903</c:v>
                </c:pt>
                <c:pt idx="11">
                  <c:v>2.45780245</c:v>
                </c:pt>
                <c:pt idx="12">
                  <c:v>3.295682556</c:v>
                </c:pt>
                <c:pt idx="13">
                  <c:v>4.4934699719999998</c:v>
                </c:pt>
                <c:pt idx="14">
                  <c:v>6.8785184299999997</c:v>
                </c:pt>
                <c:pt idx="15">
                  <c:v>11.74136712</c:v>
                </c:pt>
                <c:pt idx="16">
                  <c:v>18.820087724</c:v>
                </c:pt>
                <c:pt idx="17">
                  <c:v>26.210231639</c:v>
                </c:pt>
                <c:pt idx="18">
                  <c:v>28.528114538000001</c:v>
                </c:pt>
                <c:pt idx="19">
                  <c:v>28.196899645999999</c:v>
                </c:pt>
                <c:pt idx="20">
                  <c:v>27.272877765</c:v>
                </c:pt>
                <c:pt idx="21">
                  <c:v>25.487674748</c:v>
                </c:pt>
                <c:pt idx="22">
                  <c:v>23.607014327000002</c:v>
                </c:pt>
                <c:pt idx="23">
                  <c:v>22.440049191</c:v>
                </c:pt>
              </c:numCache>
            </c:numRef>
          </c:val>
          <c:extLst/>
        </c:ser>
        <c:ser>
          <c:idx val="6"/>
          <c:order val="6"/>
          <c:spPr>
            <a:solidFill>
              <a:schemeClr val="tx2"/>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Restore_Hourly_Region_ref!$J$2:$J$25</c:f>
              <c:numCache>
                <c:formatCode>General</c:formatCode>
                <c:ptCount val="24"/>
                <c:pt idx="0">
                  <c:v>1.826729874</c:v>
                </c:pt>
                <c:pt idx="1">
                  <c:v>1.892469261</c:v>
                </c:pt>
                <c:pt idx="2">
                  <c:v>1.563358185</c:v>
                </c:pt>
                <c:pt idx="3">
                  <c:v>1.44878613</c:v>
                </c:pt>
                <c:pt idx="4">
                  <c:v>1.3603062640000001</c:v>
                </c:pt>
                <c:pt idx="5">
                  <c:v>1.694033084</c:v>
                </c:pt>
                <c:pt idx="6">
                  <c:v>1.669454459</c:v>
                </c:pt>
                <c:pt idx="7">
                  <c:v>1.055278452</c:v>
                </c:pt>
                <c:pt idx="8">
                  <c:v>0.78041235200000003</c:v>
                </c:pt>
                <c:pt idx="9">
                  <c:v>0.65225237000000003</c:v>
                </c:pt>
                <c:pt idx="10">
                  <c:v>0.52288174600000004</c:v>
                </c:pt>
                <c:pt idx="11">
                  <c:v>0.59713952100000001</c:v>
                </c:pt>
                <c:pt idx="12">
                  <c:v>0.580833033</c:v>
                </c:pt>
                <c:pt idx="13">
                  <c:v>0.55002721799999998</c:v>
                </c:pt>
                <c:pt idx="14">
                  <c:v>0.59506061799999999</c:v>
                </c:pt>
                <c:pt idx="15">
                  <c:v>0.78756496399999998</c:v>
                </c:pt>
                <c:pt idx="16">
                  <c:v>1.136970582</c:v>
                </c:pt>
                <c:pt idx="17">
                  <c:v>2.2381725050000001</c:v>
                </c:pt>
                <c:pt idx="18">
                  <c:v>2.4838076880000002</c:v>
                </c:pt>
                <c:pt idx="19">
                  <c:v>2.4660518950000001</c:v>
                </c:pt>
                <c:pt idx="20">
                  <c:v>2.2566957849999998</c:v>
                </c:pt>
                <c:pt idx="21">
                  <c:v>1.9770663070000001</c:v>
                </c:pt>
                <c:pt idx="22">
                  <c:v>1.8036608220000001</c:v>
                </c:pt>
                <c:pt idx="23">
                  <c:v>1.6034242949999999</c:v>
                </c:pt>
              </c:numCache>
            </c:numRef>
          </c:val>
          <c:extLst/>
        </c:ser>
        <c:ser>
          <c:idx val="8"/>
          <c:order val="7"/>
          <c:spPr>
            <a:solidFill>
              <a:schemeClr val="accent3"/>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Restore_Hourly_Region_ref!$L$2:$L$25</c:f>
              <c:numCache>
                <c:formatCode>General</c:formatCode>
                <c:ptCount val="24"/>
                <c:pt idx="0">
                  <c:v>0.32392311499999998</c:v>
                </c:pt>
                <c:pt idx="1">
                  <c:v>0.31673512100000001</c:v>
                </c:pt>
                <c:pt idx="2">
                  <c:v>0.31149380399999999</c:v>
                </c:pt>
                <c:pt idx="3">
                  <c:v>0.30871516700000001</c:v>
                </c:pt>
                <c:pt idx="4">
                  <c:v>0.30335889999999999</c:v>
                </c:pt>
                <c:pt idx="5">
                  <c:v>0.29671752699999998</c:v>
                </c:pt>
                <c:pt idx="6">
                  <c:v>0.27701164</c:v>
                </c:pt>
                <c:pt idx="7">
                  <c:v>0.248096604</c:v>
                </c:pt>
                <c:pt idx="8">
                  <c:v>0.22140957999999999</c:v>
                </c:pt>
                <c:pt idx="9">
                  <c:v>0.20225356899999999</c:v>
                </c:pt>
                <c:pt idx="10">
                  <c:v>0.14304626300000001</c:v>
                </c:pt>
                <c:pt idx="11">
                  <c:v>0.21964377199999999</c:v>
                </c:pt>
                <c:pt idx="12">
                  <c:v>0.20680595199999999</c:v>
                </c:pt>
                <c:pt idx="13">
                  <c:v>0.24581070099999999</c:v>
                </c:pt>
                <c:pt idx="14">
                  <c:v>0.25733861899999999</c:v>
                </c:pt>
                <c:pt idx="15">
                  <c:v>0.27644851100000001</c:v>
                </c:pt>
                <c:pt idx="16">
                  <c:v>0.28204178200000002</c:v>
                </c:pt>
                <c:pt idx="17">
                  <c:v>0.30162609800000001</c:v>
                </c:pt>
                <c:pt idx="18">
                  <c:v>0.32427129100000002</c:v>
                </c:pt>
                <c:pt idx="19">
                  <c:v>0.35239915999999999</c:v>
                </c:pt>
                <c:pt idx="20">
                  <c:v>0.36001286300000002</c:v>
                </c:pt>
                <c:pt idx="21">
                  <c:v>0.35312075399999998</c:v>
                </c:pt>
                <c:pt idx="22">
                  <c:v>0.342042656</c:v>
                </c:pt>
                <c:pt idx="23">
                  <c:v>0.33226889700000001</c:v>
                </c:pt>
              </c:numCache>
            </c:numRef>
          </c:val>
          <c:extLst/>
        </c:ser>
        <c:ser>
          <c:idx val="10"/>
          <c:order val="8"/>
          <c:spPr>
            <a:solidFill>
              <a:schemeClr val="accent4"/>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Restore_Hourly_Region_ref!$M$2:$M$25</c:f>
              <c:numCache>
                <c:formatCode>General</c:formatCode>
                <c:ptCount val="24"/>
                <c:pt idx="0">
                  <c:v>9.5825999999999995E-4</c:v>
                </c:pt>
                <c:pt idx="1">
                  <c:v>9.6696E-4</c:v>
                </c:pt>
                <c:pt idx="2">
                  <c:v>9.6696E-4</c:v>
                </c:pt>
                <c:pt idx="3">
                  <c:v>4.1816999999999999E-4</c:v>
                </c:pt>
                <c:pt idx="5">
                  <c:v>9.7627849000000003E-2</c:v>
                </c:pt>
                <c:pt idx="6">
                  <c:v>0.72448859399999999</c:v>
                </c:pt>
                <c:pt idx="7">
                  <c:v>1.7139078249999999</c:v>
                </c:pt>
                <c:pt idx="8">
                  <c:v>2.5317666710000002</c:v>
                </c:pt>
                <c:pt idx="9">
                  <c:v>2.7333877470000001</c:v>
                </c:pt>
                <c:pt idx="10">
                  <c:v>2.4209181320000002</c:v>
                </c:pt>
                <c:pt idx="11">
                  <c:v>2.327991779</c:v>
                </c:pt>
                <c:pt idx="12">
                  <c:v>2.346800236</c:v>
                </c:pt>
                <c:pt idx="13">
                  <c:v>2.395870226</c:v>
                </c:pt>
                <c:pt idx="14">
                  <c:v>2.5077862799999999</c:v>
                </c:pt>
                <c:pt idx="15">
                  <c:v>2.8136475700000001</c:v>
                </c:pt>
                <c:pt idx="16">
                  <c:v>2.900658929</c:v>
                </c:pt>
                <c:pt idx="17">
                  <c:v>2.2873307710000002</c:v>
                </c:pt>
                <c:pt idx="18">
                  <c:v>1.5203290620000001</c:v>
                </c:pt>
                <c:pt idx="19">
                  <c:v>0.93973570200000001</c:v>
                </c:pt>
                <c:pt idx="20">
                  <c:v>0.499044773</c:v>
                </c:pt>
                <c:pt idx="21">
                  <c:v>8.7441287000000006E-2</c:v>
                </c:pt>
              </c:numCache>
            </c:numRef>
          </c:val>
          <c:extLst/>
        </c:ser>
        <c:ser>
          <c:idx val="9"/>
          <c:order val="9"/>
          <c:spPr>
            <a:solidFill>
              <a:schemeClr val="accent4"/>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Restore_Hourly_Region_ref!$N$2:$N$25</c:f>
              <c:numCache>
                <c:formatCode>General</c:formatCode>
                <c:ptCount val="24"/>
                <c:pt idx="5">
                  <c:v>0.162548203</c:v>
                </c:pt>
                <c:pt idx="6">
                  <c:v>1.899811229</c:v>
                </c:pt>
                <c:pt idx="7">
                  <c:v>9.2860488070000002</c:v>
                </c:pt>
                <c:pt idx="8">
                  <c:v>20.453314254999999</c:v>
                </c:pt>
                <c:pt idx="9">
                  <c:v>29.436934805</c:v>
                </c:pt>
                <c:pt idx="10">
                  <c:v>35.165589834999999</c:v>
                </c:pt>
                <c:pt idx="11">
                  <c:v>37.590300800000001</c:v>
                </c:pt>
                <c:pt idx="12">
                  <c:v>37.903938408999998</c:v>
                </c:pt>
                <c:pt idx="13">
                  <c:v>36.049404226</c:v>
                </c:pt>
                <c:pt idx="14">
                  <c:v>31.740267100000001</c:v>
                </c:pt>
                <c:pt idx="15">
                  <c:v>24.410033618</c:v>
                </c:pt>
                <c:pt idx="16">
                  <c:v>14.572683294999999</c:v>
                </c:pt>
                <c:pt idx="17">
                  <c:v>4.7638425089999998</c:v>
                </c:pt>
                <c:pt idx="18">
                  <c:v>0.65711273000000003</c:v>
                </c:pt>
                <c:pt idx="19">
                  <c:v>9.3900879999999996E-3</c:v>
                </c:pt>
              </c:numCache>
            </c:numRef>
          </c:val>
          <c:extLst/>
        </c:ser>
        <c:ser>
          <c:idx val="11"/>
          <c:order val="10"/>
          <c:spPr>
            <a:solidFill>
              <a:srgbClr val="7D6D9B"/>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Restore_Hourly_Region_ref!$O$2:$O$25</c:f>
              <c:numCache>
                <c:formatCode>General</c:formatCode>
                <c:ptCount val="24"/>
                <c:pt idx="9">
                  <c:v>0.25225122300000002</c:v>
                </c:pt>
                <c:pt idx="10">
                  <c:v>0.802582134</c:v>
                </c:pt>
                <c:pt idx="11">
                  <c:v>0.53202298699999995</c:v>
                </c:pt>
                <c:pt idx="12">
                  <c:v>0.43629139</c:v>
                </c:pt>
                <c:pt idx="13">
                  <c:v>0.49982801100000002</c:v>
                </c:pt>
                <c:pt idx="14">
                  <c:v>0.19139925999999999</c:v>
                </c:pt>
                <c:pt idx="15">
                  <c:v>1.3073850000000001E-3</c:v>
                </c:pt>
              </c:numCache>
            </c:numRef>
          </c:val>
          <c:extLst/>
        </c:ser>
        <c:ser>
          <c:idx val="12"/>
          <c:order val="11"/>
          <c:spPr>
            <a:solidFill>
              <a:schemeClr val="accent1">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Restore_Hourly_Region_ref!$P$2:$P$25</c:f>
              <c:numCache>
                <c:formatCode>General</c:formatCode>
                <c:ptCount val="24"/>
                <c:pt idx="0">
                  <c:v>0.65000174200000005</c:v>
                </c:pt>
                <c:pt idx="1">
                  <c:v>0.36367940599999998</c:v>
                </c:pt>
                <c:pt idx="2">
                  <c:v>9.2048181000000007E-2</c:v>
                </c:pt>
                <c:pt idx="3">
                  <c:v>0.121400231</c:v>
                </c:pt>
                <c:pt idx="4">
                  <c:v>0.108724786</c:v>
                </c:pt>
                <c:pt idx="5">
                  <c:v>0.19824857800000001</c:v>
                </c:pt>
                <c:pt idx="6">
                  <c:v>0.39502726599999999</c:v>
                </c:pt>
                <c:pt idx="7">
                  <c:v>0.26629228900000002</c:v>
                </c:pt>
                <c:pt idx="15">
                  <c:v>5.3951553999999999E-2</c:v>
                </c:pt>
                <c:pt idx="16">
                  <c:v>0.43011773800000003</c:v>
                </c:pt>
                <c:pt idx="17">
                  <c:v>1.8656686119999999</c:v>
                </c:pt>
                <c:pt idx="18">
                  <c:v>2.0722743380000002</c:v>
                </c:pt>
                <c:pt idx="19">
                  <c:v>2.0457752839999999</c:v>
                </c:pt>
                <c:pt idx="20">
                  <c:v>1.8124792270000001</c:v>
                </c:pt>
                <c:pt idx="21">
                  <c:v>1.0963014090000001</c:v>
                </c:pt>
                <c:pt idx="22">
                  <c:v>0.51715703300000004</c:v>
                </c:pt>
                <c:pt idx="23">
                  <c:v>0.20155710700000001</c:v>
                </c:pt>
              </c:numCache>
            </c:numRef>
          </c:val>
          <c:extLst/>
        </c:ser>
        <c:ser>
          <c:idx val="13"/>
          <c:order val="12"/>
          <c:spPr>
            <a:solidFill>
              <a:schemeClr val="bg1">
                <a:lumMod val="65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Restore_Hourly_Region_ref!$Q$2:$Q$25</c:f>
              <c:numCache>
                <c:formatCode>General</c:formatCode>
                <c:ptCount val="24"/>
                <c:pt idx="0">
                  <c:v>4.3293482000000001E-2</c:v>
                </c:pt>
                <c:pt idx="1">
                  <c:v>2.4133510000000002E-3</c:v>
                </c:pt>
                <c:pt idx="2">
                  <c:v>8.8534599999999996E-4</c:v>
                </c:pt>
                <c:pt idx="3">
                  <c:v>2.2027040000000002E-3</c:v>
                </c:pt>
                <c:pt idx="4">
                  <c:v>7.7600599999999998E-4</c:v>
                </c:pt>
                <c:pt idx="5">
                  <c:v>1.382688E-3</c:v>
                </c:pt>
                <c:pt idx="6">
                  <c:v>1.5179312E-2</c:v>
                </c:pt>
                <c:pt idx="7">
                  <c:v>5.1089999999999998E-3</c:v>
                </c:pt>
                <c:pt idx="10">
                  <c:v>4.5000000000000003E-5</c:v>
                </c:pt>
                <c:pt idx="12">
                  <c:v>1.235575E-3</c:v>
                </c:pt>
                <c:pt idx="13">
                  <c:v>1.010925E-3</c:v>
                </c:pt>
                <c:pt idx="14">
                  <c:v>3.437145E-3</c:v>
                </c:pt>
                <c:pt idx="15">
                  <c:v>4.4409549999999999E-3</c:v>
                </c:pt>
                <c:pt idx="16">
                  <c:v>7.0512309999999998E-3</c:v>
                </c:pt>
                <c:pt idx="17">
                  <c:v>0.15213876900000001</c:v>
                </c:pt>
                <c:pt idx="18">
                  <c:v>0.17652824</c:v>
                </c:pt>
                <c:pt idx="19">
                  <c:v>0.16661630499999999</c:v>
                </c:pt>
                <c:pt idx="20">
                  <c:v>0.151659981</c:v>
                </c:pt>
                <c:pt idx="21">
                  <c:v>2.3280960999999999E-2</c:v>
                </c:pt>
                <c:pt idx="22">
                  <c:v>2.7280000000000002E-4</c:v>
                </c:pt>
                <c:pt idx="23">
                  <c:v>5.2703969999999996E-3</c:v>
                </c:pt>
              </c:numCache>
            </c:numRef>
          </c:val>
          <c:extLst/>
        </c:ser>
        <c:dLbls>
          <c:showLegendKey val="0"/>
          <c:showVal val="0"/>
          <c:showCatName val="0"/>
          <c:showSerName val="0"/>
          <c:showPercent val="0"/>
          <c:showBubbleSize val="0"/>
        </c:dLbls>
        <c:axId val="-1197859920"/>
        <c:axId val="-1197858832"/>
        <c:extLst/>
      </c:areaChart>
      <c:areaChart>
        <c:grouping val="stacked"/>
        <c:varyColors val="0"/>
        <c:ser>
          <c:idx val="1"/>
          <c:order val="0"/>
          <c:spPr>
            <a:solidFill>
              <a:schemeClr val="accent1">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Restore_Hourly_Region_ref!$D$2:$D$25</c:f>
              <c:numCache>
                <c:formatCode>General</c:formatCode>
                <c:ptCount val="24"/>
                <c:pt idx="1">
                  <c:v>-4.4836800000000003E-3</c:v>
                </c:pt>
                <c:pt idx="2">
                  <c:v>-2.9108307999999999E-2</c:v>
                </c:pt>
                <c:pt idx="3">
                  <c:v>-6.7128575999999995E-2</c:v>
                </c:pt>
                <c:pt idx="4">
                  <c:v>-0.104144272</c:v>
                </c:pt>
                <c:pt idx="5">
                  <c:v>-3.8645620999999998E-2</c:v>
                </c:pt>
                <c:pt idx="6">
                  <c:v>-0.117066172</c:v>
                </c:pt>
                <c:pt idx="7">
                  <c:v>-0.45905727800000001</c:v>
                </c:pt>
                <c:pt idx="8">
                  <c:v>-0.94743556600000001</c:v>
                </c:pt>
                <c:pt idx="9">
                  <c:v>-1.8337920379999999</c:v>
                </c:pt>
                <c:pt idx="10">
                  <c:v>-2.177628742</c:v>
                </c:pt>
                <c:pt idx="11">
                  <c:v>-2.1904653989999998</c:v>
                </c:pt>
                <c:pt idx="12">
                  <c:v>-2.1262743689999999</c:v>
                </c:pt>
                <c:pt idx="13">
                  <c:v>-1.961214827</c:v>
                </c:pt>
                <c:pt idx="14">
                  <c:v>-1.6058399569999999</c:v>
                </c:pt>
                <c:pt idx="15">
                  <c:v>-0.87847901100000003</c:v>
                </c:pt>
                <c:pt idx="16">
                  <c:v>-0.258891867</c:v>
                </c:pt>
                <c:pt idx="23">
                  <c:v>-8.4223579999999996E-3</c:v>
                </c:pt>
              </c:numCache>
            </c:numRef>
          </c:val>
          <c:extLst/>
        </c:ser>
        <c:ser>
          <c:idx val="0"/>
          <c:order val="1"/>
          <c:spPr>
            <a:solidFill>
              <a:schemeClr val="bg1">
                <a:lumMod val="65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Restore_Hourly_Region_ref!$E$2:$E$25</c:f>
              <c:numCache>
                <c:formatCode>General</c:formatCode>
                <c:ptCount val="24"/>
                <c:pt idx="4">
                  <c:v>-7.2283139999999996E-3</c:v>
                </c:pt>
                <c:pt idx="8">
                  <c:v>-3.7209585000000003E-2</c:v>
                </c:pt>
                <c:pt idx="9">
                  <c:v>-0.117120706</c:v>
                </c:pt>
                <c:pt idx="10">
                  <c:v>-0.166294627</c:v>
                </c:pt>
                <c:pt idx="11">
                  <c:v>-0.17234881899999999</c:v>
                </c:pt>
                <c:pt idx="12">
                  <c:v>-0.147397203</c:v>
                </c:pt>
                <c:pt idx="13">
                  <c:v>-0.12706582299999999</c:v>
                </c:pt>
                <c:pt idx="14">
                  <c:v>-6.4646704999999999E-2</c:v>
                </c:pt>
                <c:pt idx="15">
                  <c:v>-3.4337581999999998E-2</c:v>
                </c:pt>
                <c:pt idx="16">
                  <c:v>-2.1485015E-2</c:v>
                </c:pt>
                <c:pt idx="21">
                  <c:v>-3.2880209999999999E-3</c:v>
                </c:pt>
                <c:pt idx="23">
                  <c:v>-6.7201200000000004E-4</c:v>
                </c:pt>
              </c:numCache>
            </c:numRef>
          </c:val>
          <c:extLst/>
        </c:ser>
        <c:dLbls>
          <c:showLegendKey val="0"/>
          <c:showVal val="0"/>
          <c:showCatName val="0"/>
          <c:showSerName val="0"/>
          <c:showPercent val="0"/>
          <c:showBubbleSize val="0"/>
        </c:dLbls>
        <c:axId val="-1197862096"/>
        <c:axId val="-1197856656"/>
      </c:areaChart>
      <c:lineChart>
        <c:grouping val="standard"/>
        <c:varyColors val="0"/>
        <c:ser>
          <c:idx val="14"/>
          <c:order val="13"/>
          <c:spPr>
            <a:ln w="28575" cap="rnd">
              <a:solidFill>
                <a:srgbClr val="C2BBD0"/>
              </a:solidFill>
              <a:prstDash val="sysDash"/>
              <a:round/>
            </a:ln>
            <a:effectLst/>
          </c:spPr>
          <c:marker>
            <c:symbol val="none"/>
          </c:marke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Restore_Hourly_Region_ref!$R$2:$R$25</c:f>
              <c:numCache>
                <c:formatCode>General</c:formatCode>
                <c:ptCount val="24"/>
                <c:pt idx="0">
                  <c:v>39.941651385999997</c:v>
                </c:pt>
                <c:pt idx="1">
                  <c:v>38.800056656000002</c:v>
                </c:pt>
                <c:pt idx="2">
                  <c:v>37.069770284000001</c:v>
                </c:pt>
                <c:pt idx="3">
                  <c:v>36.222376119000003</c:v>
                </c:pt>
                <c:pt idx="4">
                  <c:v>35.391358500999999</c:v>
                </c:pt>
                <c:pt idx="5">
                  <c:v>36.772174192999998</c:v>
                </c:pt>
                <c:pt idx="6">
                  <c:v>39.179891503</c:v>
                </c:pt>
                <c:pt idx="7">
                  <c:v>41.909750459000001</c:v>
                </c:pt>
                <c:pt idx="8">
                  <c:v>45.953259019000001</c:v>
                </c:pt>
                <c:pt idx="9">
                  <c:v>48.285338148000001</c:v>
                </c:pt>
                <c:pt idx="10">
                  <c:v>49.908893513000002</c:v>
                </c:pt>
                <c:pt idx="11">
                  <c:v>51.607956303000002</c:v>
                </c:pt>
                <c:pt idx="12">
                  <c:v>52.909552742000002</c:v>
                </c:pt>
                <c:pt idx="13">
                  <c:v>53.716729772999997</c:v>
                </c:pt>
                <c:pt idx="14">
                  <c:v>54.164289724</c:v>
                </c:pt>
                <c:pt idx="15">
                  <c:v>54.705340554000003</c:v>
                </c:pt>
                <c:pt idx="16">
                  <c:v>54.77376744</c:v>
                </c:pt>
                <c:pt idx="17">
                  <c:v>56.232587969000001</c:v>
                </c:pt>
                <c:pt idx="18">
                  <c:v>55.272744439999997</c:v>
                </c:pt>
                <c:pt idx="19">
                  <c:v>53.552135923999998</c:v>
                </c:pt>
                <c:pt idx="20">
                  <c:v>51.317313380000002</c:v>
                </c:pt>
                <c:pt idx="21">
                  <c:v>47.107033109</c:v>
                </c:pt>
                <c:pt idx="22">
                  <c:v>43.851057249</c:v>
                </c:pt>
                <c:pt idx="23">
                  <c:v>41.895401925999998</c:v>
                </c:pt>
              </c:numCache>
            </c:numRef>
          </c:val>
          <c:smooth val="0"/>
          <c:extLst/>
        </c:ser>
        <c:dLbls>
          <c:showLegendKey val="0"/>
          <c:showVal val="0"/>
          <c:showCatName val="0"/>
          <c:showSerName val="0"/>
          <c:showPercent val="0"/>
          <c:showBubbleSize val="0"/>
        </c:dLbls>
        <c:marker val="1"/>
        <c:smooth val="0"/>
        <c:axId val="-1197859920"/>
        <c:axId val="-1197858832"/>
      </c:lineChart>
      <c:catAx>
        <c:axId val="-11978599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7858832"/>
        <c:crosses val="autoZero"/>
        <c:auto val="1"/>
        <c:lblAlgn val="ctr"/>
        <c:lblOffset val="100"/>
        <c:tickLblSkip val="4"/>
        <c:tickMarkSkip val="1"/>
        <c:noMultiLvlLbl val="0"/>
      </c:catAx>
      <c:valAx>
        <c:axId val="-1197858832"/>
        <c:scaling>
          <c:orientation val="minMax"/>
          <c:max val="80"/>
          <c:min val="-2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97859920"/>
        <c:crosses val="autoZero"/>
        <c:crossBetween val="between"/>
        <c:majorUnit val="10"/>
      </c:valAx>
      <c:valAx>
        <c:axId val="-1197856656"/>
        <c:scaling>
          <c:orientation val="minMax"/>
          <c:max val="300"/>
        </c:scaling>
        <c:delete val="1"/>
        <c:axPos val="r"/>
        <c:numFmt formatCode="General" sourceLinked="1"/>
        <c:majorTickMark val="out"/>
        <c:minorTickMark val="none"/>
        <c:tickLblPos val="nextTo"/>
        <c:crossAx val="-1197862096"/>
        <c:crosses val="max"/>
        <c:crossBetween val="between"/>
      </c:valAx>
      <c:catAx>
        <c:axId val="-1197862096"/>
        <c:scaling>
          <c:orientation val="minMax"/>
        </c:scaling>
        <c:delete val="1"/>
        <c:axPos val="b"/>
        <c:numFmt formatCode="General" sourceLinked="1"/>
        <c:majorTickMark val="out"/>
        <c:minorTickMark val="none"/>
        <c:tickLblPos val="nextTo"/>
        <c:crossAx val="-1197856656"/>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12176799671153E-2"/>
          <c:y val="2.345582197511319E-2"/>
          <c:w val="0.91015295200159152"/>
          <c:h val="0.87261900320513652"/>
        </c:manualLayout>
      </c:layout>
      <c:areaChart>
        <c:grouping val="stacked"/>
        <c:varyColors val="0"/>
        <c:ser>
          <c:idx val="2"/>
          <c:order val="2"/>
          <c:spPr>
            <a:solidFill>
              <a:schemeClr val="bg2">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Restore_Hourly_Region_ref!$F$2:$F$25</c:f>
              <c:numCache>
                <c:formatCode>General</c:formatCode>
                <c:ptCount val="24"/>
                <c:pt idx="0">
                  <c:v>2.8970370769999998</c:v>
                </c:pt>
                <c:pt idx="1">
                  <c:v>2.9210884020000001</c:v>
                </c:pt>
                <c:pt idx="2">
                  <c:v>2.888252993</c:v>
                </c:pt>
                <c:pt idx="3">
                  <c:v>2.8662523719999999</c:v>
                </c:pt>
                <c:pt idx="4">
                  <c:v>2.846982803</c:v>
                </c:pt>
                <c:pt idx="5">
                  <c:v>2.881915432</c:v>
                </c:pt>
                <c:pt idx="6">
                  <c:v>2.8592035550000001</c:v>
                </c:pt>
                <c:pt idx="7">
                  <c:v>2.7528102649999999</c:v>
                </c:pt>
                <c:pt idx="8">
                  <c:v>2.5305721960000001</c:v>
                </c:pt>
                <c:pt idx="9">
                  <c:v>2.1962002570000001</c:v>
                </c:pt>
                <c:pt idx="10">
                  <c:v>1.962590992</c:v>
                </c:pt>
                <c:pt idx="11">
                  <c:v>1.836735996</c:v>
                </c:pt>
                <c:pt idx="12">
                  <c:v>1.797850497</c:v>
                </c:pt>
                <c:pt idx="13">
                  <c:v>1.907432968</c:v>
                </c:pt>
                <c:pt idx="14">
                  <c:v>2.175076158</c:v>
                </c:pt>
                <c:pt idx="15">
                  <c:v>2.4704101330000001</c:v>
                </c:pt>
                <c:pt idx="16">
                  <c:v>2.7723524959999999</c:v>
                </c:pt>
                <c:pt idx="17">
                  <c:v>3.0277405169999998</c:v>
                </c:pt>
                <c:pt idx="18">
                  <c:v>3.1281567909999999</c:v>
                </c:pt>
                <c:pt idx="19">
                  <c:v>3.1361069879999999</c:v>
                </c:pt>
                <c:pt idx="20">
                  <c:v>3.0996376840000002</c:v>
                </c:pt>
                <c:pt idx="21">
                  <c:v>3.0102163540000002</c:v>
                </c:pt>
                <c:pt idx="22">
                  <c:v>2.9623340960000002</c:v>
                </c:pt>
                <c:pt idx="23">
                  <c:v>2.9138163549999998</c:v>
                </c:pt>
              </c:numCache>
            </c:numRef>
          </c:val>
          <c:extLst/>
        </c:ser>
        <c:ser>
          <c:idx val="3"/>
          <c:order val="3"/>
          <c:spPr>
            <a:solidFill>
              <a:schemeClr val="accent5"/>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Restore_Hourly_Region_ref!$G$2:$G$25</c:f>
              <c:numCache>
                <c:formatCode>General</c:formatCode>
                <c:ptCount val="24"/>
                <c:pt idx="0">
                  <c:v>1.6624323270000001</c:v>
                </c:pt>
                <c:pt idx="1">
                  <c:v>1.662820274</c:v>
                </c:pt>
                <c:pt idx="2">
                  <c:v>1.66104114</c:v>
                </c:pt>
                <c:pt idx="3">
                  <c:v>1.659589808</c:v>
                </c:pt>
                <c:pt idx="4">
                  <c:v>1.6580053050000001</c:v>
                </c:pt>
                <c:pt idx="5">
                  <c:v>1.659551545</c:v>
                </c:pt>
                <c:pt idx="6">
                  <c:v>1.6619538810000001</c:v>
                </c:pt>
                <c:pt idx="7">
                  <c:v>1.64837477</c:v>
                </c:pt>
                <c:pt idx="8">
                  <c:v>1.5366188430000001</c:v>
                </c:pt>
                <c:pt idx="9">
                  <c:v>1.3638195259999999</c:v>
                </c:pt>
                <c:pt idx="10">
                  <c:v>1.1800962960000001</c:v>
                </c:pt>
                <c:pt idx="11">
                  <c:v>1.0161874470000001</c:v>
                </c:pt>
                <c:pt idx="12">
                  <c:v>0.99755381600000004</c:v>
                </c:pt>
                <c:pt idx="13">
                  <c:v>1.1003131020000001</c:v>
                </c:pt>
                <c:pt idx="14">
                  <c:v>1.2722936819999999</c:v>
                </c:pt>
                <c:pt idx="15">
                  <c:v>1.444528604</c:v>
                </c:pt>
                <c:pt idx="16">
                  <c:v>1.5962993160000001</c:v>
                </c:pt>
                <c:pt idx="17">
                  <c:v>1.678616154</c:v>
                </c:pt>
                <c:pt idx="18">
                  <c:v>1.6868376</c:v>
                </c:pt>
                <c:pt idx="19">
                  <c:v>1.689650442</c:v>
                </c:pt>
                <c:pt idx="20">
                  <c:v>1.686589261</c:v>
                </c:pt>
                <c:pt idx="21">
                  <c:v>1.681472978</c:v>
                </c:pt>
                <c:pt idx="22">
                  <c:v>1.6778601529999999</c:v>
                </c:pt>
                <c:pt idx="23">
                  <c:v>1.674595131</c:v>
                </c:pt>
              </c:numCache>
            </c:numRef>
          </c:val>
          <c:extLst/>
        </c:ser>
        <c:ser>
          <c:idx val="4"/>
          <c:order val="4"/>
          <c:spPr>
            <a:solidFill>
              <a:schemeClr val="accent2"/>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Restore_Hourly_Region_ref!$H$2:$H$25</c:f>
              <c:numCache>
                <c:formatCode>General</c:formatCode>
                <c:ptCount val="24"/>
                <c:pt idx="0">
                  <c:v>4.6315920000000003E-3</c:v>
                </c:pt>
                <c:pt idx="16">
                  <c:v>0.18039318200000001</c:v>
                </c:pt>
                <c:pt idx="17">
                  <c:v>0.35727049799999999</c:v>
                </c:pt>
                <c:pt idx="18">
                  <c:v>0.42076239100000001</c:v>
                </c:pt>
                <c:pt idx="19">
                  <c:v>0.320664544</c:v>
                </c:pt>
                <c:pt idx="20">
                  <c:v>0.23398279299999999</c:v>
                </c:pt>
                <c:pt idx="21">
                  <c:v>0.122778263</c:v>
                </c:pt>
                <c:pt idx="22">
                  <c:v>4.5070476999999998E-2</c:v>
                </c:pt>
                <c:pt idx="23">
                  <c:v>1.0411297999999999E-2</c:v>
                </c:pt>
              </c:numCache>
            </c:numRef>
          </c:val>
          <c:extLst/>
        </c:ser>
        <c:ser>
          <c:idx val="5"/>
          <c:order val="5"/>
          <c:spPr>
            <a:solidFill>
              <a:schemeClr val="accent1"/>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Restore_Hourly_Region_ref!$I$2:$I$25</c:f>
              <c:numCache>
                <c:formatCode>General</c:formatCode>
                <c:ptCount val="24"/>
                <c:pt idx="0">
                  <c:v>6.9347437650000003</c:v>
                </c:pt>
                <c:pt idx="1">
                  <c:v>7.0828790259999996</c:v>
                </c:pt>
                <c:pt idx="2">
                  <c:v>6.9348065950000004</c:v>
                </c:pt>
                <c:pt idx="3">
                  <c:v>6.8341697510000001</c:v>
                </c:pt>
                <c:pt idx="4">
                  <c:v>6.7441798239999997</c:v>
                </c:pt>
                <c:pt idx="5">
                  <c:v>6.7722037159999999</c:v>
                </c:pt>
                <c:pt idx="6">
                  <c:v>6.7206301740000001</c:v>
                </c:pt>
                <c:pt idx="7">
                  <c:v>5.9604808709999997</c:v>
                </c:pt>
                <c:pt idx="8">
                  <c:v>4.3594147679999997</c:v>
                </c:pt>
                <c:pt idx="9">
                  <c:v>3.1323430480000001</c:v>
                </c:pt>
                <c:pt idx="10">
                  <c:v>3.13054232</c:v>
                </c:pt>
                <c:pt idx="11">
                  <c:v>3.2747825979999998</c:v>
                </c:pt>
                <c:pt idx="12">
                  <c:v>3.511539</c:v>
                </c:pt>
                <c:pt idx="13">
                  <c:v>3.7858438360000002</c:v>
                </c:pt>
                <c:pt idx="14">
                  <c:v>4.4881184369999998</c:v>
                </c:pt>
                <c:pt idx="15">
                  <c:v>5.6738717080000001</c:v>
                </c:pt>
                <c:pt idx="16">
                  <c:v>7.476746457</c:v>
                </c:pt>
                <c:pt idx="17">
                  <c:v>9.5654456040000007</c:v>
                </c:pt>
                <c:pt idx="18">
                  <c:v>9.9705507460000007</c:v>
                </c:pt>
                <c:pt idx="19">
                  <c:v>9.7445976339999998</c:v>
                </c:pt>
                <c:pt idx="20">
                  <c:v>9.3096595840000003</c:v>
                </c:pt>
                <c:pt idx="21">
                  <c:v>8.7643125479999995</c:v>
                </c:pt>
                <c:pt idx="22">
                  <c:v>8.4046668049999997</c:v>
                </c:pt>
                <c:pt idx="23">
                  <c:v>7.995051922</c:v>
                </c:pt>
              </c:numCache>
            </c:numRef>
          </c:val>
          <c:extLst/>
        </c:ser>
        <c:ser>
          <c:idx val="6"/>
          <c:order val="6"/>
          <c:spPr>
            <a:solidFill>
              <a:schemeClr val="tx2"/>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Restore_Hourly_Region_ref!$J$2:$J$25</c:f>
              <c:numCache>
                <c:formatCode>General</c:formatCode>
                <c:ptCount val="24"/>
                <c:pt idx="0">
                  <c:v>8.2452372599999997</c:v>
                </c:pt>
                <c:pt idx="1">
                  <c:v>8.6373883619999994</c:v>
                </c:pt>
                <c:pt idx="2">
                  <c:v>8.2183903770000004</c:v>
                </c:pt>
                <c:pt idx="3">
                  <c:v>7.8538906590000002</c:v>
                </c:pt>
                <c:pt idx="4">
                  <c:v>7.5067577339999998</c:v>
                </c:pt>
                <c:pt idx="5">
                  <c:v>8.130599922</c:v>
                </c:pt>
                <c:pt idx="6">
                  <c:v>8.4575543559999993</c:v>
                </c:pt>
                <c:pt idx="7">
                  <c:v>5.9761476130000002</c:v>
                </c:pt>
                <c:pt idx="8">
                  <c:v>4.6781523250000001</c:v>
                </c:pt>
                <c:pt idx="9">
                  <c:v>3.539818151</c:v>
                </c:pt>
                <c:pt idx="10">
                  <c:v>3.136765698</c:v>
                </c:pt>
                <c:pt idx="11">
                  <c:v>3.0046436230000002</c:v>
                </c:pt>
                <c:pt idx="12">
                  <c:v>3.0139317320000001</c:v>
                </c:pt>
                <c:pt idx="13">
                  <c:v>3.0231687549999999</c:v>
                </c:pt>
                <c:pt idx="14">
                  <c:v>3.2351668509999998</c:v>
                </c:pt>
                <c:pt idx="15">
                  <c:v>4.3442982649999999</c:v>
                </c:pt>
                <c:pt idx="16">
                  <c:v>6.131425203</c:v>
                </c:pt>
                <c:pt idx="17">
                  <c:v>8.1747053090000001</c:v>
                </c:pt>
                <c:pt idx="18">
                  <c:v>8.7557128659999997</c:v>
                </c:pt>
                <c:pt idx="19">
                  <c:v>8.4877802290000002</c:v>
                </c:pt>
                <c:pt idx="20">
                  <c:v>8.4418389739999995</c:v>
                </c:pt>
                <c:pt idx="21">
                  <c:v>8.119409739</c:v>
                </c:pt>
                <c:pt idx="22">
                  <c:v>7.9906543819999998</c:v>
                </c:pt>
                <c:pt idx="23">
                  <c:v>7.8454037779999997</c:v>
                </c:pt>
              </c:numCache>
            </c:numRef>
          </c:val>
          <c:extLst/>
        </c:ser>
        <c:ser>
          <c:idx val="8"/>
          <c:order val="7"/>
          <c:spPr>
            <a:solidFill>
              <a:schemeClr val="accent3"/>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Restore_Hourly_Region_ref!$L$2:$L$25</c:f>
              <c:numCache>
                <c:formatCode>General</c:formatCode>
                <c:ptCount val="24"/>
                <c:pt idx="0">
                  <c:v>8.5139322990000004</c:v>
                </c:pt>
                <c:pt idx="1">
                  <c:v>8.4782280070000002</c:v>
                </c:pt>
                <c:pt idx="2">
                  <c:v>8.4273257790000002</c:v>
                </c:pt>
                <c:pt idx="3">
                  <c:v>8.3417292409999995</c:v>
                </c:pt>
                <c:pt idx="4">
                  <c:v>8.2793562450000007</c:v>
                </c:pt>
                <c:pt idx="5">
                  <c:v>8.1766430079999992</c:v>
                </c:pt>
                <c:pt idx="6">
                  <c:v>7.7123434179999997</c:v>
                </c:pt>
                <c:pt idx="7">
                  <c:v>7.1869831700000004</c:v>
                </c:pt>
                <c:pt idx="8">
                  <c:v>6.8501817660000004</c:v>
                </c:pt>
                <c:pt idx="9">
                  <c:v>6.6330618250000004</c:v>
                </c:pt>
                <c:pt idx="10">
                  <c:v>6.6611553560000001</c:v>
                </c:pt>
                <c:pt idx="11">
                  <c:v>6.8275360000000003</c:v>
                </c:pt>
                <c:pt idx="12">
                  <c:v>7.0636256719999997</c:v>
                </c:pt>
                <c:pt idx="13">
                  <c:v>7.3772266899999996</c:v>
                </c:pt>
                <c:pt idx="14">
                  <c:v>7.6616909560000002</c:v>
                </c:pt>
                <c:pt idx="15">
                  <c:v>7.977956861</c:v>
                </c:pt>
                <c:pt idx="16">
                  <c:v>8.1468906180000005</c:v>
                </c:pt>
                <c:pt idx="17">
                  <c:v>8.2466734630000005</c:v>
                </c:pt>
                <c:pt idx="18">
                  <c:v>8.2769002149999995</c:v>
                </c:pt>
                <c:pt idx="19">
                  <c:v>8.4273040689999998</c:v>
                </c:pt>
                <c:pt idx="20">
                  <c:v>8.5610313619999996</c:v>
                </c:pt>
                <c:pt idx="21">
                  <c:v>8.5930412189999998</c:v>
                </c:pt>
                <c:pt idx="22">
                  <c:v>8.5798623050000007</c:v>
                </c:pt>
                <c:pt idx="23">
                  <c:v>8.5449264809999992</c:v>
                </c:pt>
              </c:numCache>
            </c:numRef>
          </c:val>
          <c:extLst/>
        </c:ser>
        <c:ser>
          <c:idx val="10"/>
          <c:order val="8"/>
          <c:spPr>
            <a:solidFill>
              <a:schemeClr val="accent4"/>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Restore_Hourly_Region_ref!$M$2:$M$25</c:f>
              <c:numCache>
                <c:formatCode>General</c:formatCode>
                <c:ptCount val="24"/>
                <c:pt idx="0">
                  <c:v>3.3667419999999998E-3</c:v>
                </c:pt>
                <c:pt idx="1">
                  <c:v>4.1524550000000002E-3</c:v>
                </c:pt>
                <c:pt idx="2">
                  <c:v>3.5774359999999998E-3</c:v>
                </c:pt>
                <c:pt idx="3">
                  <c:v>7.0891499999999996E-4</c:v>
                </c:pt>
                <c:pt idx="4">
                  <c:v>5.4012219999999998E-3</c:v>
                </c:pt>
                <c:pt idx="5">
                  <c:v>0.272014331</c:v>
                </c:pt>
                <c:pt idx="6">
                  <c:v>0.98236114900000004</c:v>
                </c:pt>
                <c:pt idx="7">
                  <c:v>1.813277604</c:v>
                </c:pt>
                <c:pt idx="8">
                  <c:v>2.4077808140000001</c:v>
                </c:pt>
                <c:pt idx="9">
                  <c:v>2.4405643530000001</c:v>
                </c:pt>
                <c:pt idx="10">
                  <c:v>2.366983361</c:v>
                </c:pt>
                <c:pt idx="11">
                  <c:v>2.3634180520000001</c:v>
                </c:pt>
                <c:pt idx="12">
                  <c:v>2.3319972020000002</c:v>
                </c:pt>
                <c:pt idx="13">
                  <c:v>2.1589132640000002</c:v>
                </c:pt>
                <c:pt idx="14">
                  <c:v>2.1946859760000001</c:v>
                </c:pt>
                <c:pt idx="15">
                  <c:v>2.2732802140000001</c:v>
                </c:pt>
                <c:pt idx="16">
                  <c:v>2.0319803400000001</c:v>
                </c:pt>
                <c:pt idx="17">
                  <c:v>1.578584225</c:v>
                </c:pt>
                <c:pt idx="18">
                  <c:v>0.92686727499999999</c:v>
                </c:pt>
                <c:pt idx="19">
                  <c:v>0.43844028299999999</c:v>
                </c:pt>
                <c:pt idx="20">
                  <c:v>0.20048157599999999</c:v>
                </c:pt>
                <c:pt idx="21">
                  <c:v>2.6243882E-2</c:v>
                </c:pt>
                <c:pt idx="22">
                  <c:v>8.0136900000000004E-3</c:v>
                </c:pt>
              </c:numCache>
            </c:numRef>
          </c:val>
          <c:extLst/>
        </c:ser>
        <c:ser>
          <c:idx val="9"/>
          <c:order val="9"/>
          <c:spPr>
            <a:solidFill>
              <a:schemeClr val="accent4"/>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Restore_Hourly_Region_ref!$N$2:$N$25</c:f>
              <c:numCache>
                <c:formatCode>General</c:formatCode>
                <c:ptCount val="24"/>
                <c:pt idx="4">
                  <c:v>3.5211600000000002E-3</c:v>
                </c:pt>
                <c:pt idx="5">
                  <c:v>0.142313052</c:v>
                </c:pt>
                <c:pt idx="6">
                  <c:v>1.030260763</c:v>
                </c:pt>
                <c:pt idx="7">
                  <c:v>4.2021383500000002</c:v>
                </c:pt>
                <c:pt idx="8">
                  <c:v>8.6581357279999995</c:v>
                </c:pt>
                <c:pt idx="9">
                  <c:v>12.344888313</c:v>
                </c:pt>
                <c:pt idx="10">
                  <c:v>13.882097570000001</c:v>
                </c:pt>
                <c:pt idx="11">
                  <c:v>14.26949643</c:v>
                </c:pt>
                <c:pt idx="12">
                  <c:v>14.2459109</c:v>
                </c:pt>
                <c:pt idx="13">
                  <c:v>13.852076809</c:v>
                </c:pt>
                <c:pt idx="14">
                  <c:v>12.372544215</c:v>
                </c:pt>
                <c:pt idx="15">
                  <c:v>9.1937652290000003</c:v>
                </c:pt>
                <c:pt idx="16">
                  <c:v>5.1212368220000002</c:v>
                </c:pt>
                <c:pt idx="17">
                  <c:v>1.6322231679999999</c:v>
                </c:pt>
                <c:pt idx="18">
                  <c:v>0.26351693199999998</c:v>
                </c:pt>
                <c:pt idx="19">
                  <c:v>2.3568005999999999E-2</c:v>
                </c:pt>
              </c:numCache>
            </c:numRef>
          </c:val>
          <c:extLst/>
        </c:ser>
        <c:ser>
          <c:idx val="11"/>
          <c:order val="10"/>
          <c:spPr>
            <a:pattFill prst="wdDnDiag">
              <a:fgClr>
                <a:schemeClr val="accent4">
                  <a:lumMod val="75000"/>
                </a:schemeClr>
              </a:fgClr>
              <a:bgClr>
                <a:schemeClr val="bg1"/>
              </a:bgClr>
            </a:patt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Restore_Hourly_Region_ref!$O$2:$O$25</c:f>
              <c:numCache>
                <c:formatCode>General</c:formatCode>
                <c:ptCount val="24"/>
                <c:pt idx="0">
                  <c:v>8.5805819999999998E-3</c:v>
                </c:pt>
                <c:pt idx="8">
                  <c:v>8.0040630000000005E-3</c:v>
                </c:pt>
                <c:pt idx="9">
                  <c:v>7.5600123000000005E-2</c:v>
                </c:pt>
                <c:pt idx="10">
                  <c:v>9.3487433999999994E-2</c:v>
                </c:pt>
                <c:pt idx="11">
                  <c:v>9.3121203E-2</c:v>
                </c:pt>
                <c:pt idx="12">
                  <c:v>0.13507430500000001</c:v>
                </c:pt>
                <c:pt idx="13">
                  <c:v>0.13237679699999999</c:v>
                </c:pt>
                <c:pt idx="14">
                  <c:v>0.125704395</c:v>
                </c:pt>
                <c:pt idx="15">
                  <c:v>2.9353936000000001E-2</c:v>
                </c:pt>
                <c:pt idx="23">
                  <c:v>4.534929E-3</c:v>
                </c:pt>
              </c:numCache>
            </c:numRef>
          </c:val>
          <c:extLst/>
        </c:ser>
        <c:ser>
          <c:idx val="12"/>
          <c:order val="11"/>
          <c:spPr>
            <a:solidFill>
              <a:schemeClr val="accent1">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Restore_Hourly_Region_ref!$P$2:$P$25</c:f>
              <c:numCache>
                <c:formatCode>General</c:formatCode>
                <c:ptCount val="24"/>
                <c:pt idx="0">
                  <c:v>7.2048646999999993E-2</c:v>
                </c:pt>
                <c:pt idx="1">
                  <c:v>7.3720030000000006E-2</c:v>
                </c:pt>
                <c:pt idx="2">
                  <c:v>1.6365024999999998E-2</c:v>
                </c:pt>
                <c:pt idx="4">
                  <c:v>1.6158329999999999E-3</c:v>
                </c:pt>
                <c:pt idx="5">
                  <c:v>1.6299662999999999E-2</c:v>
                </c:pt>
                <c:pt idx="6">
                  <c:v>2.9799549000000002E-2</c:v>
                </c:pt>
                <c:pt idx="7">
                  <c:v>1.7104560000000001E-2</c:v>
                </c:pt>
                <c:pt idx="14">
                  <c:v>9.2473E-3</c:v>
                </c:pt>
                <c:pt idx="15">
                  <c:v>3.0555478E-2</c:v>
                </c:pt>
                <c:pt idx="16">
                  <c:v>0.136312608</c:v>
                </c:pt>
                <c:pt idx="17">
                  <c:v>0.252101558</c:v>
                </c:pt>
                <c:pt idx="18">
                  <c:v>0.25428648799999998</c:v>
                </c:pt>
                <c:pt idx="19">
                  <c:v>0.22400924699999999</c:v>
                </c:pt>
                <c:pt idx="20">
                  <c:v>0.18676367499999999</c:v>
                </c:pt>
                <c:pt idx="21">
                  <c:v>9.9556324000000002E-2</c:v>
                </c:pt>
                <c:pt idx="22">
                  <c:v>7.4174585000000001E-2</c:v>
                </c:pt>
                <c:pt idx="23">
                  <c:v>3.9931382000000001E-2</c:v>
                </c:pt>
              </c:numCache>
            </c:numRef>
          </c:val>
          <c:extLst/>
        </c:ser>
        <c:ser>
          <c:idx val="13"/>
          <c:order val="12"/>
          <c:spPr>
            <a:solidFill>
              <a:schemeClr val="bg1">
                <a:lumMod val="65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Restore_Hourly_Region_ref!$Q$2:$Q$25</c:f>
              <c:numCache>
                <c:formatCode>General</c:formatCode>
                <c:ptCount val="24"/>
                <c:pt idx="0">
                  <c:v>3.6470251000000002E-2</c:v>
                </c:pt>
                <c:pt idx="1">
                  <c:v>4.7021646E-2</c:v>
                </c:pt>
                <c:pt idx="2">
                  <c:v>7.1926800000000001E-4</c:v>
                </c:pt>
                <c:pt idx="5">
                  <c:v>8.8662169999999992E-3</c:v>
                </c:pt>
                <c:pt idx="6">
                  <c:v>1.0088926999999999E-2</c:v>
                </c:pt>
                <c:pt idx="7">
                  <c:v>1.2400000000000001E-4</c:v>
                </c:pt>
                <c:pt idx="11">
                  <c:v>5.0451999999999995E-4</c:v>
                </c:pt>
                <c:pt idx="12">
                  <c:v>1.6320989999999999E-3</c:v>
                </c:pt>
                <c:pt idx="13">
                  <c:v>3.5310000000000002E-4</c:v>
                </c:pt>
                <c:pt idx="14">
                  <c:v>3.1556343000000001E-2</c:v>
                </c:pt>
                <c:pt idx="15">
                  <c:v>6.7598177999999995E-2</c:v>
                </c:pt>
                <c:pt idx="16">
                  <c:v>9.4600006E-2</c:v>
                </c:pt>
                <c:pt idx="17">
                  <c:v>0.11669952</c:v>
                </c:pt>
                <c:pt idx="18">
                  <c:v>0.13927371999999999</c:v>
                </c:pt>
                <c:pt idx="19">
                  <c:v>9.5902535999999997E-2</c:v>
                </c:pt>
                <c:pt idx="20">
                  <c:v>9.4306624000000006E-2</c:v>
                </c:pt>
                <c:pt idx="21">
                  <c:v>3.9300314000000003E-2</c:v>
                </c:pt>
                <c:pt idx="22">
                  <c:v>1.7200000000000001E-4</c:v>
                </c:pt>
                <c:pt idx="23">
                  <c:v>1.7068321000000001E-2</c:v>
                </c:pt>
              </c:numCache>
            </c:numRef>
          </c:val>
          <c:extLst/>
        </c:ser>
        <c:dLbls>
          <c:showLegendKey val="0"/>
          <c:showVal val="0"/>
          <c:showCatName val="0"/>
          <c:showSerName val="0"/>
          <c:showPercent val="0"/>
          <c:showBubbleSize val="0"/>
        </c:dLbls>
        <c:axId val="-1197869168"/>
        <c:axId val="-1197872976"/>
        <c:extLst/>
      </c:areaChart>
      <c:areaChart>
        <c:grouping val="stacked"/>
        <c:varyColors val="0"/>
        <c:ser>
          <c:idx val="1"/>
          <c:order val="0"/>
          <c:spPr>
            <a:solidFill>
              <a:schemeClr val="accent1">
                <a:lumMod val="40000"/>
                <a:lumOff val="60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Restore_Hourly_Region_ref!$D$2:$D$25</c:f>
              <c:numCache>
                <c:formatCode>General</c:formatCode>
                <c:ptCount val="24"/>
                <c:pt idx="0">
                  <c:v>-2.8968778000000001E-2</c:v>
                </c:pt>
                <c:pt idx="1">
                  <c:v>-3.112802E-3</c:v>
                </c:pt>
                <c:pt idx="2">
                  <c:v>-1.6116433999999999E-2</c:v>
                </c:pt>
                <c:pt idx="3">
                  <c:v>-2.4674320999999999E-2</c:v>
                </c:pt>
                <c:pt idx="4">
                  <c:v>-5.4933134000000002E-2</c:v>
                </c:pt>
                <c:pt idx="5">
                  <c:v>-1.6443078E-2</c:v>
                </c:pt>
                <c:pt idx="6">
                  <c:v>-9.8991600000000006E-3</c:v>
                </c:pt>
                <c:pt idx="7">
                  <c:v>-4.8479781E-2</c:v>
                </c:pt>
                <c:pt idx="8">
                  <c:v>-0.11560411900000001</c:v>
                </c:pt>
                <c:pt idx="9">
                  <c:v>-0.23963893999999999</c:v>
                </c:pt>
                <c:pt idx="10">
                  <c:v>-0.236522711</c:v>
                </c:pt>
                <c:pt idx="11">
                  <c:v>-0.248400019</c:v>
                </c:pt>
                <c:pt idx="12">
                  <c:v>-0.23667664299999999</c:v>
                </c:pt>
                <c:pt idx="13">
                  <c:v>-0.21636612299999999</c:v>
                </c:pt>
                <c:pt idx="14">
                  <c:v>-0.17618513099999999</c:v>
                </c:pt>
                <c:pt idx="15">
                  <c:v>-9.8376434999999998E-2</c:v>
                </c:pt>
                <c:pt idx="16">
                  <c:v>-2.8314533999999999E-2</c:v>
                </c:pt>
                <c:pt idx="23">
                  <c:v>-4.9350449999999997E-2</c:v>
                </c:pt>
              </c:numCache>
            </c:numRef>
          </c:val>
          <c:extLst/>
        </c:ser>
        <c:ser>
          <c:idx val="0"/>
          <c:order val="1"/>
          <c:spPr>
            <a:solidFill>
              <a:schemeClr val="bg1">
                <a:lumMod val="65000"/>
              </a:schemeClr>
            </a:solidFill>
            <a:ln>
              <a:noFill/>
            </a:ln>
            <a:effectLst/>
          </c:spP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Restore_Hourly_Region_ref!$E$2:$E$25</c:f>
              <c:numCache>
                <c:formatCode>General</c:formatCode>
                <c:ptCount val="24"/>
                <c:pt idx="0">
                  <c:v>-1.5182589999999999E-2</c:v>
                </c:pt>
                <c:pt idx="2">
                  <c:v>-1.0683520000000001E-3</c:v>
                </c:pt>
                <c:pt idx="3">
                  <c:v>-2.8332349999999999E-3</c:v>
                </c:pt>
                <c:pt idx="4">
                  <c:v>-2.0772973E-2</c:v>
                </c:pt>
                <c:pt idx="5">
                  <c:v>-3.2480339999999999E-3</c:v>
                </c:pt>
                <c:pt idx="8">
                  <c:v>-7.9465199999999997E-4</c:v>
                </c:pt>
                <c:pt idx="9">
                  <c:v>-5.6300967E-2</c:v>
                </c:pt>
                <c:pt idx="10">
                  <c:v>-0.125521988</c:v>
                </c:pt>
                <c:pt idx="11">
                  <c:v>-0.165261665</c:v>
                </c:pt>
                <c:pt idx="12">
                  <c:v>-0.180921052</c:v>
                </c:pt>
                <c:pt idx="13">
                  <c:v>-0.16182677600000001</c:v>
                </c:pt>
                <c:pt idx="14">
                  <c:v>-0.101400772</c:v>
                </c:pt>
                <c:pt idx="15">
                  <c:v>-4.9337815E-2</c:v>
                </c:pt>
                <c:pt idx="16">
                  <c:v>-1.298914E-3</c:v>
                </c:pt>
                <c:pt idx="17">
                  <c:v>-1.6320989999999999E-3</c:v>
                </c:pt>
                <c:pt idx="18">
                  <c:v>-3.129462E-3</c:v>
                </c:pt>
                <c:pt idx="19">
                  <c:v>-1.7733576000000001E-2</c:v>
                </c:pt>
                <c:pt idx="20">
                  <c:v>-1.8462268E-2</c:v>
                </c:pt>
                <c:pt idx="22">
                  <c:v>-7.0436459999999998E-3</c:v>
                </c:pt>
                <c:pt idx="23">
                  <c:v>-1.0061669000000001E-2</c:v>
                </c:pt>
              </c:numCache>
            </c:numRef>
          </c:val>
          <c:extLst/>
        </c:ser>
        <c:dLbls>
          <c:showLegendKey val="0"/>
          <c:showVal val="0"/>
          <c:showCatName val="0"/>
          <c:showSerName val="0"/>
          <c:showPercent val="0"/>
          <c:showBubbleSize val="0"/>
        </c:dLbls>
        <c:axId val="-1197865360"/>
        <c:axId val="-1197871344"/>
      </c:areaChart>
      <c:lineChart>
        <c:grouping val="standard"/>
        <c:varyColors val="0"/>
        <c:ser>
          <c:idx val="14"/>
          <c:order val="13"/>
          <c:spPr>
            <a:ln w="28575" cap="rnd">
              <a:solidFill>
                <a:srgbClr val="C2BBD0"/>
              </a:solidFill>
              <a:prstDash val="sysDash"/>
              <a:round/>
            </a:ln>
            <a:effectLst/>
          </c:spPr>
          <c:marker>
            <c:symbol val="none"/>
          </c:marker>
          <c:cat>
            <c:numRef>
              <c:f>Restore_Hourly_Region_ref!$C$2:$C$25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Restore_Hourly_Region_ref!$R$2:$R$25</c:f>
              <c:numCache>
                <c:formatCode>General</c:formatCode>
                <c:ptCount val="24"/>
                <c:pt idx="0">
                  <c:v>29.588651771999999</c:v>
                </c:pt>
                <c:pt idx="1">
                  <c:v>30.162670762000001</c:v>
                </c:pt>
                <c:pt idx="2">
                  <c:v>29.392252072000002</c:v>
                </c:pt>
                <c:pt idx="3">
                  <c:v>28.794528608</c:v>
                </c:pt>
                <c:pt idx="4">
                  <c:v>28.251090380000001</c:v>
                </c:pt>
                <c:pt idx="5">
                  <c:v>29.308379021</c:v>
                </c:pt>
                <c:pt idx="6">
                  <c:v>30.695378394999999</c:v>
                </c:pt>
                <c:pt idx="7">
                  <c:v>30.818768730999999</c:v>
                </c:pt>
                <c:pt idx="8">
                  <c:v>32.250819651999997</c:v>
                </c:pt>
                <c:pt idx="9">
                  <c:v>32.543566775000002</c:v>
                </c:pt>
                <c:pt idx="10">
                  <c:v>33.061813837000003</c:v>
                </c:pt>
                <c:pt idx="11">
                  <c:v>33.345730717000002</c:v>
                </c:pt>
                <c:pt idx="12">
                  <c:v>33.756385002000002</c:v>
                </c:pt>
                <c:pt idx="13">
                  <c:v>34.061378335999997</c:v>
                </c:pt>
                <c:pt idx="14">
                  <c:v>34.403923567</c:v>
                </c:pt>
                <c:pt idx="15">
                  <c:v>34.689709530999998</c:v>
                </c:pt>
                <c:pt idx="16">
                  <c:v>35.104259683000002</c:v>
                </c:pt>
                <c:pt idx="17">
                  <c:v>36.053088101</c:v>
                </c:pt>
                <c:pt idx="18">
                  <c:v>35.207989382999997</c:v>
                </c:pt>
                <c:pt idx="19">
                  <c:v>33.929552567999998</c:v>
                </c:pt>
                <c:pt idx="20">
                  <c:v>33.129942636000003</c:v>
                </c:pt>
                <c:pt idx="21">
                  <c:v>31.752393932</c:v>
                </c:pt>
                <c:pt idx="22">
                  <c:v>31.006069800999999</c:v>
                </c:pt>
                <c:pt idx="23">
                  <c:v>30.245772397</c:v>
                </c:pt>
              </c:numCache>
            </c:numRef>
          </c:val>
          <c:smooth val="0"/>
          <c:extLst/>
        </c:ser>
        <c:dLbls>
          <c:showLegendKey val="0"/>
          <c:showVal val="0"/>
          <c:showCatName val="0"/>
          <c:showSerName val="0"/>
          <c:showPercent val="0"/>
          <c:showBubbleSize val="0"/>
        </c:dLbls>
        <c:marker val="1"/>
        <c:smooth val="0"/>
        <c:axId val="-1197869168"/>
        <c:axId val="-1197872976"/>
      </c:lineChart>
      <c:catAx>
        <c:axId val="-11978691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7872976"/>
        <c:crosses val="autoZero"/>
        <c:auto val="1"/>
        <c:lblAlgn val="ctr"/>
        <c:lblOffset val="100"/>
        <c:tickLblSkip val="4"/>
        <c:tickMarkSkip val="1"/>
        <c:noMultiLvlLbl val="0"/>
      </c:catAx>
      <c:valAx>
        <c:axId val="-1197872976"/>
        <c:scaling>
          <c:orientation val="minMax"/>
          <c:max val="80"/>
          <c:min val="-2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97869168"/>
        <c:crosses val="autoZero"/>
        <c:crossBetween val="between"/>
        <c:majorUnit val="10"/>
      </c:valAx>
      <c:valAx>
        <c:axId val="-1197871344"/>
        <c:scaling>
          <c:orientation val="minMax"/>
          <c:max val="300"/>
        </c:scaling>
        <c:delete val="1"/>
        <c:axPos val="r"/>
        <c:numFmt formatCode="General" sourceLinked="1"/>
        <c:majorTickMark val="out"/>
        <c:minorTickMark val="none"/>
        <c:tickLblPos val="nextTo"/>
        <c:crossAx val="-1197865360"/>
        <c:crosses val="max"/>
        <c:crossBetween val="between"/>
      </c:valAx>
      <c:catAx>
        <c:axId val="-1197865360"/>
        <c:scaling>
          <c:orientation val="minMax"/>
        </c:scaling>
        <c:delete val="1"/>
        <c:axPos val="b"/>
        <c:numFmt formatCode="General" sourceLinked="1"/>
        <c:majorTickMark val="out"/>
        <c:minorTickMark val="none"/>
        <c:tickLblPos val="nextTo"/>
        <c:crossAx val="-1197871344"/>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0347467538297"/>
          <c:y val="3.1916073851412638E-2"/>
          <c:w val="0.85939956967325859"/>
          <c:h val="0.86263352398371851"/>
        </c:manualLayout>
      </c:layout>
      <c:areaChart>
        <c:grouping val="stacked"/>
        <c:varyColors val="0"/>
        <c:ser>
          <c:idx val="2"/>
          <c:order val="2"/>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Restore_Hourly_Region_lrc!$F$2:$F$25</c:f>
              <c:numCache>
                <c:formatCode>General</c:formatCode>
                <c:ptCount val="24"/>
              </c:numCache>
            </c:numRef>
          </c:val>
          <c:extLst/>
        </c:ser>
        <c:ser>
          <c:idx val="3"/>
          <c:order val="3"/>
          <c:spPr>
            <a:solidFill>
              <a:schemeClr val="accent5"/>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Restore_Hourly_Region_lrc!$G$2:$G$25</c:f>
              <c:numCache>
                <c:formatCode>General</c:formatCode>
                <c:ptCount val="24"/>
              </c:numCache>
            </c:numRef>
          </c:val>
          <c:extLst/>
        </c:ser>
        <c:ser>
          <c:idx val="4"/>
          <c:order val="4"/>
          <c:spPr>
            <a:solidFill>
              <a:schemeClr val="accent2"/>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Restore_Hourly_Region_lrc!$H$2:$H$25</c:f>
              <c:numCache>
                <c:formatCode>General</c:formatCode>
                <c:ptCount val="24"/>
              </c:numCache>
            </c:numRef>
          </c:val>
          <c:extLst/>
        </c:ser>
        <c:ser>
          <c:idx val="5"/>
          <c:order val="5"/>
          <c:spPr>
            <a:solidFill>
              <a:schemeClr val="accent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Restore_Hourly_Region_lrc!$I$2:$I$25</c:f>
              <c:numCache>
                <c:formatCode>General</c:formatCode>
                <c:ptCount val="24"/>
                <c:pt idx="0">
                  <c:v>1.8522314630000001</c:v>
                </c:pt>
                <c:pt idx="1">
                  <c:v>1.884105618</c:v>
                </c:pt>
                <c:pt idx="2">
                  <c:v>1.826773982</c:v>
                </c:pt>
                <c:pt idx="3">
                  <c:v>1.8013319130000001</c:v>
                </c:pt>
                <c:pt idx="4">
                  <c:v>1.7786747780000001</c:v>
                </c:pt>
                <c:pt idx="5">
                  <c:v>1.6213399390000001</c:v>
                </c:pt>
                <c:pt idx="6">
                  <c:v>1.022510306</c:v>
                </c:pt>
                <c:pt idx="7">
                  <c:v>0.356754126</c:v>
                </c:pt>
                <c:pt idx="8">
                  <c:v>8.506669E-2</c:v>
                </c:pt>
                <c:pt idx="15">
                  <c:v>5.0600035000000002E-2</c:v>
                </c:pt>
                <c:pt idx="16">
                  <c:v>1.0576217080000001</c:v>
                </c:pt>
                <c:pt idx="17">
                  <c:v>2.2499107889999999</c:v>
                </c:pt>
                <c:pt idx="18">
                  <c:v>2.4855259850000002</c:v>
                </c:pt>
                <c:pt idx="19">
                  <c:v>2.4949325349999998</c:v>
                </c:pt>
                <c:pt idx="20">
                  <c:v>2.4804070500000002</c:v>
                </c:pt>
                <c:pt idx="21">
                  <c:v>2.4362276719999998</c:v>
                </c:pt>
                <c:pt idx="22">
                  <c:v>2.4175449090000001</c:v>
                </c:pt>
                <c:pt idx="23">
                  <c:v>2.4038766410000001</c:v>
                </c:pt>
              </c:numCache>
            </c:numRef>
          </c:val>
          <c:extLst/>
        </c:ser>
        <c:ser>
          <c:idx val="6"/>
          <c:order val="6"/>
          <c:spPr>
            <a:solidFill>
              <a:schemeClr val="tx2"/>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Restore_Hourly_Region_lrc!$J$2:$J$25</c:f>
              <c:numCache>
                <c:formatCode>General</c:formatCode>
                <c:ptCount val="24"/>
                <c:pt idx="0">
                  <c:v>1.791596352</c:v>
                </c:pt>
                <c:pt idx="1">
                  <c:v>1.94150066</c:v>
                </c:pt>
                <c:pt idx="2">
                  <c:v>1.8648377089999999</c:v>
                </c:pt>
                <c:pt idx="3">
                  <c:v>1.7714722570000001</c:v>
                </c:pt>
                <c:pt idx="4">
                  <c:v>1.6140840809999999</c:v>
                </c:pt>
                <c:pt idx="5">
                  <c:v>1.6581287739999999</c:v>
                </c:pt>
                <c:pt idx="6">
                  <c:v>1.363366692</c:v>
                </c:pt>
                <c:pt idx="7">
                  <c:v>0.52604192599999999</c:v>
                </c:pt>
                <c:pt idx="8">
                  <c:v>0.23098961300000001</c:v>
                </c:pt>
                <c:pt idx="9">
                  <c:v>0.20967735000000001</c:v>
                </c:pt>
                <c:pt idx="10">
                  <c:v>0.200263678</c:v>
                </c:pt>
                <c:pt idx="11">
                  <c:v>0.20967735000000001</c:v>
                </c:pt>
                <c:pt idx="12">
                  <c:v>0.20967735000000001</c:v>
                </c:pt>
                <c:pt idx="13">
                  <c:v>0.23012117900000001</c:v>
                </c:pt>
                <c:pt idx="14">
                  <c:v>0.24086945900000001</c:v>
                </c:pt>
                <c:pt idx="15">
                  <c:v>0.25839969499999998</c:v>
                </c:pt>
                <c:pt idx="16">
                  <c:v>0.816082368</c:v>
                </c:pt>
                <c:pt idx="17">
                  <c:v>1.2414244109999999</c:v>
                </c:pt>
                <c:pt idx="18">
                  <c:v>1.491111029</c:v>
                </c:pt>
                <c:pt idx="19">
                  <c:v>1.546415858</c:v>
                </c:pt>
                <c:pt idx="20">
                  <c:v>1.6974254989999999</c:v>
                </c:pt>
                <c:pt idx="21">
                  <c:v>1.779569062</c:v>
                </c:pt>
                <c:pt idx="22">
                  <c:v>1.839431939</c:v>
                </c:pt>
                <c:pt idx="23">
                  <c:v>1.921102238</c:v>
                </c:pt>
              </c:numCache>
            </c:numRef>
          </c:val>
          <c:extLst/>
        </c:ser>
        <c:ser>
          <c:idx val="8"/>
          <c:order val="7"/>
          <c:spPr>
            <a:solidFill>
              <a:schemeClr val="accent3"/>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Restore_Hourly_Region_lrc!$L$2:$L$25</c:f>
              <c:numCache>
                <c:formatCode>General</c:formatCode>
                <c:ptCount val="24"/>
                <c:pt idx="0">
                  <c:v>1.417998377</c:v>
                </c:pt>
                <c:pt idx="1">
                  <c:v>1.3323448369999999</c:v>
                </c:pt>
                <c:pt idx="2">
                  <c:v>1.2456219049999999</c:v>
                </c:pt>
                <c:pt idx="3">
                  <c:v>1.1616254210000001</c:v>
                </c:pt>
                <c:pt idx="4">
                  <c:v>1.0916132350000001</c:v>
                </c:pt>
                <c:pt idx="5">
                  <c:v>1.0263318800000001</c:v>
                </c:pt>
                <c:pt idx="6">
                  <c:v>0.779666466</c:v>
                </c:pt>
                <c:pt idx="7">
                  <c:v>0.25185038100000001</c:v>
                </c:pt>
                <c:pt idx="8">
                  <c:v>0.13512183899999999</c:v>
                </c:pt>
                <c:pt idx="9">
                  <c:v>9.1029714999999997E-2</c:v>
                </c:pt>
                <c:pt idx="10">
                  <c:v>0.127710144</c:v>
                </c:pt>
                <c:pt idx="11">
                  <c:v>0.121395352</c:v>
                </c:pt>
                <c:pt idx="12">
                  <c:v>0.12828933100000001</c:v>
                </c:pt>
                <c:pt idx="13">
                  <c:v>0.22959105599999999</c:v>
                </c:pt>
                <c:pt idx="14">
                  <c:v>0.25734050600000002</c:v>
                </c:pt>
                <c:pt idx="15">
                  <c:v>0.33948975399999998</c:v>
                </c:pt>
                <c:pt idx="16">
                  <c:v>0.88123926699999999</c:v>
                </c:pt>
                <c:pt idx="17">
                  <c:v>1.2221158640000001</c:v>
                </c:pt>
                <c:pt idx="18">
                  <c:v>1.4409603209999999</c:v>
                </c:pt>
                <c:pt idx="19">
                  <c:v>1.563492718</c:v>
                </c:pt>
                <c:pt idx="20">
                  <c:v>1.6241445999999999</c:v>
                </c:pt>
                <c:pt idx="21">
                  <c:v>1.622552886</c:v>
                </c:pt>
                <c:pt idx="22">
                  <c:v>1.584037734</c:v>
                </c:pt>
                <c:pt idx="23">
                  <c:v>1.5096983740000001</c:v>
                </c:pt>
              </c:numCache>
            </c:numRef>
          </c:val>
          <c:extLst/>
        </c:ser>
        <c:ser>
          <c:idx val="10"/>
          <c:order val="8"/>
          <c:spPr>
            <a:solidFill>
              <a:schemeClr val="accent4"/>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Restore_Hourly_Region_lrc!$M$2:$M$25</c:f>
              <c:numCache>
                <c:formatCode>General</c:formatCode>
                <c:ptCount val="24"/>
                <c:pt idx="1">
                  <c:v>5.1710530000000001E-3</c:v>
                </c:pt>
                <c:pt idx="2">
                  <c:v>2.6004600000000002E-3</c:v>
                </c:pt>
                <c:pt idx="3">
                  <c:v>2.6004600000000002E-3</c:v>
                </c:pt>
                <c:pt idx="4">
                  <c:v>3.648283E-3</c:v>
                </c:pt>
                <c:pt idx="5">
                  <c:v>0.44337683100000003</c:v>
                </c:pt>
                <c:pt idx="6">
                  <c:v>1.530376014</c:v>
                </c:pt>
                <c:pt idx="7">
                  <c:v>2.2696064960000002</c:v>
                </c:pt>
                <c:pt idx="8">
                  <c:v>2.416781216</c:v>
                </c:pt>
                <c:pt idx="9">
                  <c:v>2.232890357</c:v>
                </c:pt>
                <c:pt idx="10">
                  <c:v>2.3796451429999999</c:v>
                </c:pt>
                <c:pt idx="11">
                  <c:v>2.4827923300000001</c:v>
                </c:pt>
                <c:pt idx="12">
                  <c:v>2.8053159669999999</c:v>
                </c:pt>
                <c:pt idx="13">
                  <c:v>3.0827511360000002</c:v>
                </c:pt>
                <c:pt idx="14">
                  <c:v>3.2592437369999998</c:v>
                </c:pt>
                <c:pt idx="15">
                  <c:v>3.530168996</c:v>
                </c:pt>
                <c:pt idx="16">
                  <c:v>3.0549658110000002</c:v>
                </c:pt>
                <c:pt idx="17">
                  <c:v>2.4819760670000002</c:v>
                </c:pt>
                <c:pt idx="18">
                  <c:v>1.553759202</c:v>
                </c:pt>
                <c:pt idx="19">
                  <c:v>1.0014448119999999</c:v>
                </c:pt>
                <c:pt idx="20">
                  <c:v>0.33953825999999998</c:v>
                </c:pt>
                <c:pt idx="21">
                  <c:v>4.7003639999999999E-2</c:v>
                </c:pt>
                <c:pt idx="22">
                  <c:v>2.0638199999999999E-2</c:v>
                </c:pt>
              </c:numCache>
            </c:numRef>
          </c:val>
          <c:extLst/>
        </c:ser>
        <c:ser>
          <c:idx val="9"/>
          <c:order val="9"/>
          <c:spPr>
            <a:solidFill>
              <a:schemeClr val="accent4"/>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Restore_Hourly_Region_lrc!$N$2:$N$25</c:f>
              <c:numCache>
                <c:formatCode>General</c:formatCode>
                <c:ptCount val="24"/>
                <c:pt idx="5">
                  <c:v>0.21475384</c:v>
                </c:pt>
                <c:pt idx="6">
                  <c:v>1.7007427959999999</c:v>
                </c:pt>
                <c:pt idx="7">
                  <c:v>5.8069225690000001</c:v>
                </c:pt>
                <c:pt idx="8">
                  <c:v>10.12268321</c:v>
                </c:pt>
                <c:pt idx="9">
                  <c:v>13.166673282</c:v>
                </c:pt>
                <c:pt idx="10">
                  <c:v>15.977438306</c:v>
                </c:pt>
                <c:pt idx="11">
                  <c:v>18.262143524999999</c:v>
                </c:pt>
                <c:pt idx="12">
                  <c:v>18.549746998</c:v>
                </c:pt>
                <c:pt idx="13">
                  <c:v>18.098210409</c:v>
                </c:pt>
                <c:pt idx="14">
                  <c:v>16.440646519000001</c:v>
                </c:pt>
                <c:pt idx="15">
                  <c:v>12.091676719000001</c:v>
                </c:pt>
                <c:pt idx="16">
                  <c:v>6.0097688580000002</c:v>
                </c:pt>
                <c:pt idx="17">
                  <c:v>1.3970154379999999</c:v>
                </c:pt>
                <c:pt idx="18">
                  <c:v>0.17245676800000001</c:v>
                </c:pt>
              </c:numCache>
            </c:numRef>
          </c:val>
          <c:extLst/>
        </c:ser>
        <c:ser>
          <c:idx val="11"/>
          <c:order val="10"/>
          <c:spPr>
            <a:solidFill>
              <a:srgbClr val="7D6D9B"/>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Restore_Hourly_Region_lrc!$O$2:$O$25</c:f>
              <c:numCache>
                <c:formatCode>General</c:formatCode>
                <c:ptCount val="24"/>
                <c:pt idx="6">
                  <c:v>0.27121810099999999</c:v>
                </c:pt>
                <c:pt idx="7">
                  <c:v>2.050203496</c:v>
                </c:pt>
                <c:pt idx="8">
                  <c:v>4.2685398619999999</c:v>
                </c:pt>
                <c:pt idx="9">
                  <c:v>6.0456753680000004</c:v>
                </c:pt>
                <c:pt idx="10">
                  <c:v>4.5876600380000001</c:v>
                </c:pt>
                <c:pt idx="11">
                  <c:v>2.563348296</c:v>
                </c:pt>
                <c:pt idx="12">
                  <c:v>2.2190313869999998</c:v>
                </c:pt>
                <c:pt idx="13">
                  <c:v>1.971576285</c:v>
                </c:pt>
                <c:pt idx="14">
                  <c:v>1.4555357019999999</c:v>
                </c:pt>
                <c:pt idx="15">
                  <c:v>0.75934937899999999</c:v>
                </c:pt>
                <c:pt idx="16">
                  <c:v>0.22674000799999999</c:v>
                </c:pt>
                <c:pt idx="17">
                  <c:v>2.7793827E-2</c:v>
                </c:pt>
              </c:numCache>
            </c:numRef>
          </c:val>
          <c:extLst/>
        </c:ser>
        <c:ser>
          <c:idx val="12"/>
          <c:order val="11"/>
          <c:spPr>
            <a:solidFill>
              <a:schemeClr val="accent1">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Restore_Hourly_Region_lrc!$P$2:$P$25</c:f>
              <c:numCache>
                <c:formatCode>General</c:formatCode>
                <c:ptCount val="24"/>
                <c:pt idx="0">
                  <c:v>0.49651403500000002</c:v>
                </c:pt>
                <c:pt idx="1">
                  <c:v>0.46759022900000002</c:v>
                </c:pt>
                <c:pt idx="2">
                  <c:v>0.51175067200000002</c:v>
                </c:pt>
                <c:pt idx="3">
                  <c:v>0.393626955</c:v>
                </c:pt>
                <c:pt idx="4">
                  <c:v>0.239802811</c:v>
                </c:pt>
                <c:pt idx="5">
                  <c:v>0.25612726000000002</c:v>
                </c:pt>
                <c:pt idx="6">
                  <c:v>3.1076528999999999E-2</c:v>
                </c:pt>
                <c:pt idx="16">
                  <c:v>0.47981881700000001</c:v>
                </c:pt>
                <c:pt idx="17">
                  <c:v>0.80454620899999996</c:v>
                </c:pt>
                <c:pt idx="18">
                  <c:v>1.003175258</c:v>
                </c:pt>
                <c:pt idx="19">
                  <c:v>0.98992718599999996</c:v>
                </c:pt>
                <c:pt idx="20">
                  <c:v>1.0246841470000001</c:v>
                </c:pt>
                <c:pt idx="21">
                  <c:v>0.87200419299999998</c:v>
                </c:pt>
                <c:pt idx="22">
                  <c:v>0.80551237799999997</c:v>
                </c:pt>
                <c:pt idx="23">
                  <c:v>0.69011673799999995</c:v>
                </c:pt>
              </c:numCache>
            </c:numRef>
          </c:val>
          <c:extLst/>
        </c:ser>
        <c:ser>
          <c:idx val="13"/>
          <c:order val="12"/>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Restore_Hourly_Region_lrc!$Q$2:$Q$25</c:f>
              <c:numCache>
                <c:formatCode>General</c:formatCode>
                <c:ptCount val="24"/>
                <c:pt idx="0">
                  <c:v>2.0698481050000002</c:v>
                </c:pt>
                <c:pt idx="1">
                  <c:v>2.026320852</c:v>
                </c:pt>
                <c:pt idx="2">
                  <c:v>1.0867769540000001</c:v>
                </c:pt>
                <c:pt idx="3">
                  <c:v>0.72537847600000005</c:v>
                </c:pt>
                <c:pt idx="4">
                  <c:v>0.55383275899999995</c:v>
                </c:pt>
                <c:pt idx="5">
                  <c:v>0.35518691499999999</c:v>
                </c:pt>
                <c:pt idx="6">
                  <c:v>1.4798261E-2</c:v>
                </c:pt>
                <c:pt idx="8">
                  <c:v>6.4210000000000005E-4</c:v>
                </c:pt>
                <c:pt idx="16">
                  <c:v>0.63549631299999998</c:v>
                </c:pt>
                <c:pt idx="17">
                  <c:v>3.433652436</c:v>
                </c:pt>
                <c:pt idx="18">
                  <c:v>4.2996736589999998</c:v>
                </c:pt>
                <c:pt idx="19">
                  <c:v>4.4879209109999998</c:v>
                </c:pt>
                <c:pt idx="20">
                  <c:v>4.172410213</c:v>
                </c:pt>
                <c:pt idx="21">
                  <c:v>2.8689692830000002</c:v>
                </c:pt>
                <c:pt idx="22">
                  <c:v>2.0453255989999999</c:v>
                </c:pt>
                <c:pt idx="23">
                  <c:v>2.1158444890000001</c:v>
                </c:pt>
              </c:numCache>
            </c:numRef>
          </c:val>
          <c:extLst/>
        </c:ser>
        <c:dLbls>
          <c:showLegendKey val="0"/>
          <c:showVal val="0"/>
          <c:showCatName val="0"/>
          <c:showSerName val="0"/>
          <c:showPercent val="0"/>
          <c:showBubbleSize val="0"/>
        </c:dLbls>
        <c:axId val="-1197850128"/>
        <c:axId val="-1197863728"/>
        <c:extLst/>
      </c:areaChart>
      <c:areaChart>
        <c:grouping val="stacked"/>
        <c:varyColors val="0"/>
        <c:ser>
          <c:idx val="1"/>
          <c:order val="0"/>
          <c:spPr>
            <a:solidFill>
              <a:schemeClr val="accent1">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Restore_Hourly_Region_lrc!$D$2:$D$25</c:f>
              <c:numCache>
                <c:formatCode>General</c:formatCode>
                <c:ptCount val="24"/>
                <c:pt idx="4">
                  <c:v>-1.338831E-3</c:v>
                </c:pt>
                <c:pt idx="5">
                  <c:v>-3.9845610000000002E-3</c:v>
                </c:pt>
                <c:pt idx="6">
                  <c:v>-0.24999617800000001</c:v>
                </c:pt>
                <c:pt idx="7">
                  <c:v>-0.83907854199999998</c:v>
                </c:pt>
                <c:pt idx="8">
                  <c:v>-1.074567477</c:v>
                </c:pt>
                <c:pt idx="9">
                  <c:v>-1.198864232</c:v>
                </c:pt>
                <c:pt idx="10">
                  <c:v>-1.2497566449999999</c:v>
                </c:pt>
                <c:pt idx="11">
                  <c:v>-1.2439336190000001</c:v>
                </c:pt>
                <c:pt idx="12">
                  <c:v>-1.2503515249999999</c:v>
                </c:pt>
                <c:pt idx="13">
                  <c:v>-1.181919035</c:v>
                </c:pt>
                <c:pt idx="14">
                  <c:v>-1.1506956049999999</c:v>
                </c:pt>
                <c:pt idx="15">
                  <c:v>-1.0594000619999999</c:v>
                </c:pt>
                <c:pt idx="16">
                  <c:v>-0.35542150500000003</c:v>
                </c:pt>
                <c:pt idx="17">
                  <c:v>-5.7012021000000003E-2</c:v>
                </c:pt>
                <c:pt idx="18">
                  <c:v>-6.9012179999999998E-3</c:v>
                </c:pt>
              </c:numCache>
            </c:numRef>
          </c:val>
          <c:extLst/>
        </c:ser>
        <c:ser>
          <c:idx val="0"/>
          <c:order val="1"/>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Restore_Hourly_Region_lrc!$E$2:$E$25</c:f>
              <c:numCache>
                <c:formatCode>General</c:formatCode>
                <c:ptCount val="24"/>
                <c:pt idx="0">
                  <c:v>-1.2099771E-2</c:v>
                </c:pt>
                <c:pt idx="4">
                  <c:v>-4.5276029999999998E-3</c:v>
                </c:pt>
                <c:pt idx="5">
                  <c:v>-1.57725E-4</c:v>
                </c:pt>
                <c:pt idx="7">
                  <c:v>-7.5542000000000003E-4</c:v>
                </c:pt>
                <c:pt idx="8">
                  <c:v>-0.50106698000000005</c:v>
                </c:pt>
                <c:pt idx="9">
                  <c:v>-2.210983937</c:v>
                </c:pt>
                <c:pt idx="10">
                  <c:v>-4.5740386219999998</c:v>
                </c:pt>
                <c:pt idx="11">
                  <c:v>-6.6964040760000003</c:v>
                </c:pt>
                <c:pt idx="12">
                  <c:v>-7.1967222299999998</c:v>
                </c:pt>
                <c:pt idx="13">
                  <c:v>-7.052391858</c:v>
                </c:pt>
                <c:pt idx="14">
                  <c:v>-5.7811206329999996</c:v>
                </c:pt>
                <c:pt idx="15">
                  <c:v>-2.0559848060000001</c:v>
                </c:pt>
                <c:pt idx="16">
                  <c:v>-0.22211792699999999</c:v>
                </c:pt>
                <c:pt idx="20">
                  <c:v>-8.0910540000000003E-3</c:v>
                </c:pt>
                <c:pt idx="21">
                  <c:v>-5.4797400000000001E-4</c:v>
                </c:pt>
                <c:pt idx="22">
                  <c:v>-1.3300704E-2</c:v>
                </c:pt>
                <c:pt idx="23">
                  <c:v>-1.3309038E-2</c:v>
                </c:pt>
              </c:numCache>
            </c:numRef>
          </c:val>
          <c:extLst/>
        </c:ser>
        <c:dLbls>
          <c:showLegendKey val="0"/>
          <c:showVal val="0"/>
          <c:showCatName val="0"/>
          <c:showSerName val="0"/>
          <c:showPercent val="0"/>
          <c:showBubbleSize val="0"/>
        </c:dLbls>
        <c:axId val="-1197849584"/>
        <c:axId val="-1197845232"/>
      </c:areaChart>
      <c:lineChart>
        <c:grouping val="standard"/>
        <c:varyColors val="0"/>
        <c:ser>
          <c:idx val="14"/>
          <c:order val="13"/>
          <c:spPr>
            <a:ln w="28575" cap="rnd">
              <a:solidFill>
                <a:srgbClr val="C2BBD0"/>
              </a:solidFill>
              <a:prstDash val="sysDash"/>
              <a:round/>
            </a:ln>
            <a:effectLst/>
          </c:spPr>
          <c:marker>
            <c:symbol val="none"/>
          </c:marke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Restore_Hourly_Region_lrc!$R$2:$R$25</c:f>
              <c:numCache>
                <c:formatCode>General</c:formatCode>
                <c:ptCount val="24"/>
                <c:pt idx="0">
                  <c:v>9.1092126960000002</c:v>
                </c:pt>
                <c:pt idx="1">
                  <c:v>9.1563846089999998</c:v>
                </c:pt>
                <c:pt idx="2">
                  <c:v>8.0526498279999998</c:v>
                </c:pt>
                <c:pt idx="3">
                  <c:v>7.3579044949999997</c:v>
                </c:pt>
                <c:pt idx="4">
                  <c:v>6.7644619410000004</c:v>
                </c:pt>
                <c:pt idx="5">
                  <c:v>7.0485195620000001</c:v>
                </c:pt>
                <c:pt idx="6">
                  <c:v>7.4425959669999999</c:v>
                </c:pt>
                <c:pt idx="7">
                  <c:v>9.1368071830000002</c:v>
                </c:pt>
                <c:pt idx="8">
                  <c:v>11.964585584</c:v>
                </c:pt>
                <c:pt idx="9">
                  <c:v>12.771384181</c:v>
                </c:pt>
                <c:pt idx="10">
                  <c:v>13.366419094999999</c:v>
                </c:pt>
                <c:pt idx="11">
                  <c:v>13.684235560999999</c:v>
                </c:pt>
                <c:pt idx="12">
                  <c:v>13.819168834999999</c:v>
                </c:pt>
                <c:pt idx="13">
                  <c:v>14.030193283999999</c:v>
                </c:pt>
                <c:pt idx="14">
                  <c:v>13.939294165</c:v>
                </c:pt>
                <c:pt idx="15">
                  <c:v>13.879796032</c:v>
                </c:pt>
                <c:pt idx="16">
                  <c:v>13.591839039</c:v>
                </c:pt>
                <c:pt idx="17">
                  <c:v>14.191898573</c:v>
                </c:pt>
                <c:pt idx="18">
                  <c:v>13.904346279</c:v>
                </c:pt>
                <c:pt idx="19">
                  <c:v>13.58429552</c:v>
                </c:pt>
                <c:pt idx="20">
                  <c:v>12.824457396</c:v>
                </c:pt>
                <c:pt idx="21">
                  <c:v>11.094100813000001</c:v>
                </c:pt>
                <c:pt idx="22">
                  <c:v>10.200350698999999</c:v>
                </c:pt>
                <c:pt idx="23">
                  <c:v>10.135194458999999</c:v>
                </c:pt>
              </c:numCache>
            </c:numRef>
          </c:val>
          <c:smooth val="0"/>
          <c:extLst/>
        </c:ser>
        <c:dLbls>
          <c:showLegendKey val="0"/>
          <c:showVal val="0"/>
          <c:showCatName val="0"/>
          <c:showSerName val="0"/>
          <c:showPercent val="0"/>
          <c:showBubbleSize val="0"/>
        </c:dLbls>
        <c:marker val="1"/>
        <c:smooth val="0"/>
        <c:axId val="-1197850128"/>
        <c:axId val="-1197863728"/>
      </c:lineChart>
      <c:catAx>
        <c:axId val="-11978501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7863728"/>
        <c:crosses val="autoZero"/>
        <c:auto val="1"/>
        <c:lblAlgn val="ctr"/>
        <c:lblOffset val="100"/>
        <c:tickLblSkip val="4"/>
        <c:tickMarkSkip val="1"/>
        <c:noMultiLvlLbl val="0"/>
      </c:catAx>
      <c:valAx>
        <c:axId val="-1197863728"/>
        <c:scaling>
          <c:orientation val="minMax"/>
          <c:max val="8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7850128"/>
        <c:crosses val="autoZero"/>
        <c:crossBetween val="between"/>
        <c:majorUnit val="10"/>
      </c:valAx>
      <c:valAx>
        <c:axId val="-1197845232"/>
        <c:scaling>
          <c:orientation val="minMax"/>
          <c:max val="300"/>
        </c:scaling>
        <c:delete val="1"/>
        <c:axPos val="r"/>
        <c:numFmt formatCode="General" sourceLinked="1"/>
        <c:majorTickMark val="out"/>
        <c:minorTickMark val="none"/>
        <c:tickLblPos val="nextTo"/>
        <c:crossAx val="-1197849584"/>
        <c:crosses val="max"/>
        <c:crossBetween val="between"/>
      </c:valAx>
      <c:catAx>
        <c:axId val="-1197849584"/>
        <c:scaling>
          <c:orientation val="minMax"/>
        </c:scaling>
        <c:delete val="1"/>
        <c:axPos val="b"/>
        <c:numFmt formatCode="General" sourceLinked="1"/>
        <c:majorTickMark val="out"/>
        <c:minorTickMark val="none"/>
        <c:tickLblPos val="nextTo"/>
        <c:crossAx val="-1197845232"/>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39157286997626E-2"/>
          <c:y val="2.2889842632331903E-2"/>
          <c:w val="0.88792944131688589"/>
          <c:h val="0.85033827853063437"/>
        </c:manualLayout>
      </c:layout>
      <c:areaChart>
        <c:grouping val="stacked"/>
        <c:varyColors val="0"/>
        <c:ser>
          <c:idx val="2"/>
          <c:order val="2"/>
          <c:spPr>
            <a:solidFill>
              <a:schemeClr val="bg2">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Restore_Hourly_Region_lrc!$F$2:$F$25</c:f>
              <c:numCache>
                <c:formatCode>General</c:formatCode>
                <c:ptCount val="24"/>
                <c:pt idx="0">
                  <c:v>1.19115613</c:v>
                </c:pt>
                <c:pt idx="1">
                  <c:v>1.167783102</c:v>
                </c:pt>
                <c:pt idx="2">
                  <c:v>1.142744905</c:v>
                </c:pt>
                <c:pt idx="3">
                  <c:v>1.1260814889999999</c:v>
                </c:pt>
                <c:pt idx="4">
                  <c:v>1.105996108</c:v>
                </c:pt>
                <c:pt idx="5">
                  <c:v>1.0678861289999999</c:v>
                </c:pt>
                <c:pt idx="6">
                  <c:v>0.94880799900000001</c:v>
                </c:pt>
                <c:pt idx="7">
                  <c:v>0.78335121900000004</c:v>
                </c:pt>
                <c:pt idx="8">
                  <c:v>0.61981229999999998</c:v>
                </c:pt>
                <c:pt idx="9">
                  <c:v>0.53185871799999995</c:v>
                </c:pt>
                <c:pt idx="10">
                  <c:v>0.53494808199999999</c:v>
                </c:pt>
                <c:pt idx="11">
                  <c:v>0.54829235600000004</c:v>
                </c:pt>
                <c:pt idx="12">
                  <c:v>0.55776402899999999</c:v>
                </c:pt>
                <c:pt idx="13">
                  <c:v>0.56453150299999999</c:v>
                </c:pt>
                <c:pt idx="14">
                  <c:v>0.58256058600000005</c:v>
                </c:pt>
                <c:pt idx="15">
                  <c:v>0.61775668299999997</c:v>
                </c:pt>
                <c:pt idx="16">
                  <c:v>0.72357240300000003</c:v>
                </c:pt>
                <c:pt idx="17">
                  <c:v>0.87977045099999995</c:v>
                </c:pt>
                <c:pt idx="18">
                  <c:v>1.0389625149999999</c:v>
                </c:pt>
                <c:pt idx="19">
                  <c:v>1.1708061430000001</c:v>
                </c:pt>
                <c:pt idx="20">
                  <c:v>1.230874389</c:v>
                </c:pt>
                <c:pt idx="21">
                  <c:v>1.2509622929999999</c:v>
                </c:pt>
                <c:pt idx="22">
                  <c:v>1.248071537</c:v>
                </c:pt>
                <c:pt idx="23">
                  <c:v>1.227279274</c:v>
                </c:pt>
              </c:numCache>
            </c:numRef>
          </c:val>
          <c:extLst/>
        </c:ser>
        <c:ser>
          <c:idx val="3"/>
          <c:order val="3"/>
          <c:spPr>
            <a:solidFill>
              <a:schemeClr val="accent5"/>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Restore_Hourly_Region_lrc!$G$2:$G$25</c:f>
              <c:numCache>
                <c:formatCode>General</c:formatCode>
                <c:ptCount val="24"/>
                <c:pt idx="0">
                  <c:v>0.48175949899999998</c:v>
                </c:pt>
                <c:pt idx="1">
                  <c:v>0.48079410900000003</c:v>
                </c:pt>
                <c:pt idx="2">
                  <c:v>0.47975352900000001</c:v>
                </c:pt>
                <c:pt idx="3">
                  <c:v>0.47906211700000001</c:v>
                </c:pt>
                <c:pt idx="4">
                  <c:v>0.47830734499999999</c:v>
                </c:pt>
                <c:pt idx="5">
                  <c:v>0.47826611899999999</c:v>
                </c:pt>
                <c:pt idx="6">
                  <c:v>0.476242885</c:v>
                </c:pt>
                <c:pt idx="7">
                  <c:v>0.44501536400000002</c:v>
                </c:pt>
                <c:pt idx="8">
                  <c:v>0.37475855600000002</c:v>
                </c:pt>
                <c:pt idx="9">
                  <c:v>0.30465404099999999</c:v>
                </c:pt>
                <c:pt idx="10">
                  <c:v>0.23867517399999999</c:v>
                </c:pt>
                <c:pt idx="11">
                  <c:v>0.20228352599999999</c:v>
                </c:pt>
                <c:pt idx="12">
                  <c:v>0.209659494</c:v>
                </c:pt>
                <c:pt idx="13">
                  <c:v>0.21981492499999999</c:v>
                </c:pt>
                <c:pt idx="14">
                  <c:v>0.25732386299999999</c:v>
                </c:pt>
                <c:pt idx="15">
                  <c:v>0.31433062899999997</c:v>
                </c:pt>
                <c:pt idx="16">
                  <c:v>0.37812915499999999</c:v>
                </c:pt>
                <c:pt idx="17">
                  <c:v>0.43914743699999997</c:v>
                </c:pt>
                <c:pt idx="18">
                  <c:v>0.471867598</c:v>
                </c:pt>
                <c:pt idx="19">
                  <c:v>0.48505810799999999</c:v>
                </c:pt>
                <c:pt idx="20">
                  <c:v>0.484529822</c:v>
                </c:pt>
                <c:pt idx="21">
                  <c:v>0.48421543299999997</c:v>
                </c:pt>
                <c:pt idx="22">
                  <c:v>0.48411241799999999</c:v>
                </c:pt>
                <c:pt idx="23">
                  <c:v>0.48325878799999999</c:v>
                </c:pt>
              </c:numCache>
            </c:numRef>
          </c:val>
          <c:extLst/>
        </c:ser>
        <c:ser>
          <c:idx val="4"/>
          <c:order val="4"/>
          <c:spPr>
            <a:solidFill>
              <a:schemeClr val="accent2"/>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Restore_Hourly_Region_lrc!$H$2:$H$25</c:f>
              <c:numCache>
                <c:formatCode>General</c:formatCode>
                <c:ptCount val="24"/>
              </c:numCache>
            </c:numRef>
          </c:val>
          <c:extLst/>
        </c:ser>
        <c:ser>
          <c:idx val="5"/>
          <c:order val="5"/>
          <c:spPr>
            <a:solidFill>
              <a:schemeClr val="accent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Restore_Hourly_Region_lrc!$I$2:$I$25</c:f>
              <c:numCache>
                <c:formatCode>General</c:formatCode>
                <c:ptCount val="24"/>
                <c:pt idx="0">
                  <c:v>8.1249349629999994</c:v>
                </c:pt>
                <c:pt idx="1">
                  <c:v>7.8348629140000003</c:v>
                </c:pt>
                <c:pt idx="2">
                  <c:v>7.3415655360000001</c:v>
                </c:pt>
                <c:pt idx="3">
                  <c:v>6.8539675999999998</c:v>
                </c:pt>
                <c:pt idx="4">
                  <c:v>6.3521158150000003</c:v>
                </c:pt>
                <c:pt idx="5">
                  <c:v>6.36268894</c:v>
                </c:pt>
                <c:pt idx="6">
                  <c:v>6.5641272690000001</c:v>
                </c:pt>
                <c:pt idx="7">
                  <c:v>5.7592998609999997</c:v>
                </c:pt>
                <c:pt idx="8">
                  <c:v>2.8586946900000001</c:v>
                </c:pt>
                <c:pt idx="9">
                  <c:v>2.0589122579999999</c:v>
                </c:pt>
                <c:pt idx="10">
                  <c:v>1.9895643139999999</c:v>
                </c:pt>
                <c:pt idx="11">
                  <c:v>2.1370890779999998</c:v>
                </c:pt>
                <c:pt idx="12">
                  <c:v>2.2862654779999998</c:v>
                </c:pt>
                <c:pt idx="13">
                  <c:v>2.3313063970000001</c:v>
                </c:pt>
                <c:pt idx="14">
                  <c:v>2.4745484229999999</c:v>
                </c:pt>
                <c:pt idx="15">
                  <c:v>3.3701994910000002</c:v>
                </c:pt>
                <c:pt idx="16">
                  <c:v>5.1617250969999997</c:v>
                </c:pt>
                <c:pt idx="17">
                  <c:v>7.8798355229999997</c:v>
                </c:pt>
                <c:pt idx="18">
                  <c:v>10.270840216</c:v>
                </c:pt>
                <c:pt idx="19">
                  <c:v>10.454561448</c:v>
                </c:pt>
                <c:pt idx="20">
                  <c:v>10.354163036999999</c:v>
                </c:pt>
                <c:pt idx="21">
                  <c:v>10.329035584</c:v>
                </c:pt>
                <c:pt idx="22">
                  <c:v>10.258988862000001</c:v>
                </c:pt>
                <c:pt idx="23">
                  <c:v>10.002370423</c:v>
                </c:pt>
              </c:numCache>
            </c:numRef>
          </c:val>
          <c:extLst/>
        </c:ser>
        <c:ser>
          <c:idx val="6"/>
          <c:order val="6"/>
          <c:spPr>
            <a:solidFill>
              <a:schemeClr val="tx2"/>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Restore_Hourly_Region_lrc!$J$2:$J$25</c:f>
              <c:numCache>
                <c:formatCode>General</c:formatCode>
                <c:ptCount val="24"/>
                <c:pt idx="0">
                  <c:v>8.8005045000000004E-2</c:v>
                </c:pt>
                <c:pt idx="1">
                  <c:v>7.9072666999999999E-2</c:v>
                </c:pt>
                <c:pt idx="2">
                  <c:v>5.1661453000000003E-2</c:v>
                </c:pt>
                <c:pt idx="3">
                  <c:v>3.6326902000000001E-2</c:v>
                </c:pt>
                <c:pt idx="4">
                  <c:v>2.3020986E-2</c:v>
                </c:pt>
                <c:pt idx="5">
                  <c:v>5.6923373999999999E-2</c:v>
                </c:pt>
                <c:pt idx="6">
                  <c:v>6.1659318999999997E-2</c:v>
                </c:pt>
                <c:pt idx="7">
                  <c:v>4.2946850000000002E-2</c:v>
                </c:pt>
                <c:pt idx="8">
                  <c:v>1.7050220000000001E-2</c:v>
                </c:pt>
                <c:pt idx="9">
                  <c:v>1.1326407E-2</c:v>
                </c:pt>
                <c:pt idx="10">
                  <c:v>1.1326407E-2</c:v>
                </c:pt>
                <c:pt idx="11">
                  <c:v>1.1326407E-2</c:v>
                </c:pt>
                <c:pt idx="12">
                  <c:v>1.1326407E-2</c:v>
                </c:pt>
                <c:pt idx="13">
                  <c:v>1.1326407E-2</c:v>
                </c:pt>
                <c:pt idx="14">
                  <c:v>1.1326407E-2</c:v>
                </c:pt>
                <c:pt idx="15">
                  <c:v>1.1745546000000001E-2</c:v>
                </c:pt>
                <c:pt idx="16">
                  <c:v>1.6550245000000002E-2</c:v>
                </c:pt>
                <c:pt idx="17">
                  <c:v>4.4614959000000003E-2</c:v>
                </c:pt>
                <c:pt idx="18">
                  <c:v>6.5497563999999994E-2</c:v>
                </c:pt>
                <c:pt idx="19">
                  <c:v>7.0258646999999994E-2</c:v>
                </c:pt>
                <c:pt idx="20">
                  <c:v>6.3718338999999999E-2</c:v>
                </c:pt>
                <c:pt idx="21">
                  <c:v>7.2914064000000001E-2</c:v>
                </c:pt>
                <c:pt idx="22">
                  <c:v>7.9550657999999996E-2</c:v>
                </c:pt>
                <c:pt idx="23">
                  <c:v>7.7191139000000006E-2</c:v>
                </c:pt>
              </c:numCache>
            </c:numRef>
          </c:val>
          <c:extLst/>
        </c:ser>
        <c:ser>
          <c:idx val="8"/>
          <c:order val="7"/>
          <c:spPr>
            <a:solidFill>
              <a:schemeClr val="accent3"/>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Restore_Hourly_Region_lrc!$L$2:$L$25</c:f>
              <c:numCache>
                <c:formatCode>General</c:formatCode>
                <c:ptCount val="24"/>
                <c:pt idx="0">
                  <c:v>8.8573484269999998</c:v>
                </c:pt>
                <c:pt idx="1">
                  <c:v>8.9283212079999998</c:v>
                </c:pt>
                <c:pt idx="2">
                  <c:v>8.8851501610000003</c:v>
                </c:pt>
                <c:pt idx="3">
                  <c:v>8.7822095089999994</c:v>
                </c:pt>
                <c:pt idx="4">
                  <c:v>8.6290825509999998</c:v>
                </c:pt>
                <c:pt idx="5">
                  <c:v>8.4660598989999993</c:v>
                </c:pt>
                <c:pt idx="6">
                  <c:v>8.1830817370000002</c:v>
                </c:pt>
                <c:pt idx="7">
                  <c:v>7.3120769140000004</c:v>
                </c:pt>
                <c:pt idx="8">
                  <c:v>5.6666834120000003</c:v>
                </c:pt>
                <c:pt idx="9">
                  <c:v>3.0886816270000002</c:v>
                </c:pt>
                <c:pt idx="10">
                  <c:v>1.9382591790000001</c:v>
                </c:pt>
                <c:pt idx="11">
                  <c:v>2.1335254849999998</c:v>
                </c:pt>
                <c:pt idx="12">
                  <c:v>2.5325165030000001</c:v>
                </c:pt>
                <c:pt idx="13">
                  <c:v>2.3981557200000001</c:v>
                </c:pt>
                <c:pt idx="14">
                  <c:v>2.4403302760000001</c:v>
                </c:pt>
                <c:pt idx="15">
                  <c:v>3.3267630819999998</c:v>
                </c:pt>
                <c:pt idx="16">
                  <c:v>3.9966120059999999</c:v>
                </c:pt>
                <c:pt idx="17">
                  <c:v>4.8128200879999996</c:v>
                </c:pt>
                <c:pt idx="18">
                  <c:v>5.6269965170000003</c:v>
                </c:pt>
                <c:pt idx="19">
                  <c:v>6.5956325199999997</c:v>
                </c:pt>
                <c:pt idx="20">
                  <c:v>7.4952273700000003</c:v>
                </c:pt>
                <c:pt idx="21">
                  <c:v>8.1239007389999998</c:v>
                </c:pt>
                <c:pt idx="22">
                  <c:v>8.5008858059999994</c:v>
                </c:pt>
                <c:pt idx="23">
                  <c:v>8.7254312859999992</c:v>
                </c:pt>
              </c:numCache>
            </c:numRef>
          </c:val>
          <c:extLst/>
        </c:ser>
        <c:ser>
          <c:idx val="10"/>
          <c:order val="8"/>
          <c:spPr>
            <a:solidFill>
              <a:schemeClr val="accent4"/>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Restore_Hourly_Region_lrc!$M$2:$M$25</c:f>
              <c:numCache>
                <c:formatCode>General</c:formatCode>
                <c:ptCount val="24"/>
                <c:pt idx="6">
                  <c:v>0.34861825699999999</c:v>
                </c:pt>
                <c:pt idx="7">
                  <c:v>2.0995669280000002</c:v>
                </c:pt>
                <c:pt idx="8">
                  <c:v>4.2827796009999997</c:v>
                </c:pt>
                <c:pt idx="9">
                  <c:v>4.8706176579999996</c:v>
                </c:pt>
                <c:pt idx="10">
                  <c:v>4.5867857929999998</c:v>
                </c:pt>
                <c:pt idx="11">
                  <c:v>4.9942432910000001</c:v>
                </c:pt>
                <c:pt idx="12">
                  <c:v>5.3749451060000002</c:v>
                </c:pt>
                <c:pt idx="13">
                  <c:v>5.7368682150000003</c:v>
                </c:pt>
                <c:pt idx="14">
                  <c:v>5.9292591659999996</c:v>
                </c:pt>
                <c:pt idx="15">
                  <c:v>6.2965296329999996</c:v>
                </c:pt>
                <c:pt idx="16">
                  <c:v>6.5230161740000003</c:v>
                </c:pt>
                <c:pt idx="17">
                  <c:v>6.4923499680000001</c:v>
                </c:pt>
                <c:pt idx="18">
                  <c:v>4.3863490230000002</c:v>
                </c:pt>
                <c:pt idx="19">
                  <c:v>2.64665171</c:v>
                </c:pt>
                <c:pt idx="20">
                  <c:v>1.2253031599999999</c:v>
                </c:pt>
                <c:pt idx="21">
                  <c:v>1.509837E-3</c:v>
                </c:pt>
              </c:numCache>
            </c:numRef>
          </c:val>
          <c:extLst/>
        </c:ser>
        <c:ser>
          <c:idx val="9"/>
          <c:order val="9"/>
          <c:spPr>
            <a:solidFill>
              <a:schemeClr val="accent4"/>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Restore_Hourly_Region_lrc!$N$2:$N$25</c:f>
              <c:numCache>
                <c:formatCode>General</c:formatCode>
                <c:ptCount val="24"/>
                <c:pt idx="5">
                  <c:v>5.2793999999999996E-4</c:v>
                </c:pt>
                <c:pt idx="6">
                  <c:v>0.30125432400000002</c:v>
                </c:pt>
                <c:pt idx="7">
                  <c:v>2.473716327</c:v>
                </c:pt>
                <c:pt idx="8">
                  <c:v>7.5872383360000004</c:v>
                </c:pt>
                <c:pt idx="9">
                  <c:v>12.385195791999999</c:v>
                </c:pt>
                <c:pt idx="10">
                  <c:v>16.063631147999999</c:v>
                </c:pt>
                <c:pt idx="11">
                  <c:v>17.246750796000001</c:v>
                </c:pt>
                <c:pt idx="12">
                  <c:v>17.265071857999999</c:v>
                </c:pt>
                <c:pt idx="13">
                  <c:v>17.265071857999999</c:v>
                </c:pt>
                <c:pt idx="14">
                  <c:v>16.985609197999999</c:v>
                </c:pt>
                <c:pt idx="15">
                  <c:v>13.980433175</c:v>
                </c:pt>
                <c:pt idx="16">
                  <c:v>9.3153067790000001</c:v>
                </c:pt>
                <c:pt idx="17">
                  <c:v>3.8712837530000002</c:v>
                </c:pt>
                <c:pt idx="18">
                  <c:v>0.570483725</c:v>
                </c:pt>
                <c:pt idx="19">
                  <c:v>2.3394185000000001E-2</c:v>
                </c:pt>
              </c:numCache>
            </c:numRef>
          </c:val>
          <c:extLst/>
        </c:ser>
        <c:ser>
          <c:idx val="11"/>
          <c:order val="10"/>
          <c:spPr>
            <a:solidFill>
              <a:srgbClr val="7D6D9B"/>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Restore_Hourly_Region_lrc!$O$2:$O$25</c:f>
              <c:numCache>
                <c:formatCode>General</c:formatCode>
                <c:ptCount val="24"/>
                <c:pt idx="7">
                  <c:v>2.0852549999999998E-3</c:v>
                </c:pt>
                <c:pt idx="8">
                  <c:v>0.54921753699999998</c:v>
                </c:pt>
                <c:pt idx="9">
                  <c:v>2.1010856699999998</c:v>
                </c:pt>
                <c:pt idx="10">
                  <c:v>2.610067028</c:v>
                </c:pt>
                <c:pt idx="11">
                  <c:v>2.0216207210000001</c:v>
                </c:pt>
                <c:pt idx="12">
                  <c:v>1.486796346</c:v>
                </c:pt>
                <c:pt idx="13">
                  <c:v>1.6348325239999999</c:v>
                </c:pt>
                <c:pt idx="14">
                  <c:v>1.805482045</c:v>
                </c:pt>
                <c:pt idx="15">
                  <c:v>0.97876896700000005</c:v>
                </c:pt>
                <c:pt idx="16">
                  <c:v>0.53694963399999995</c:v>
                </c:pt>
                <c:pt idx="17">
                  <c:v>8.4935923999999996E-2</c:v>
                </c:pt>
              </c:numCache>
            </c:numRef>
          </c:val>
          <c:extLst/>
        </c:ser>
        <c:ser>
          <c:idx val="12"/>
          <c:order val="11"/>
          <c:spPr>
            <a:solidFill>
              <a:schemeClr val="accent1">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Restore_Hourly_Region_lrc!$P$2:$P$25</c:f>
              <c:numCache>
                <c:formatCode>General</c:formatCode>
                <c:ptCount val="24"/>
              </c:numCache>
            </c:numRef>
          </c:val>
          <c:extLst/>
        </c:ser>
        <c:ser>
          <c:idx val="13"/>
          <c:order val="12"/>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Restore_Hourly_Region_lrc!$Q$2:$Q$25</c:f>
              <c:numCache>
                <c:formatCode>General</c:formatCode>
                <c:ptCount val="24"/>
                <c:pt idx="0">
                  <c:v>1.6010020810000001</c:v>
                </c:pt>
                <c:pt idx="1">
                  <c:v>0.72704867299999998</c:v>
                </c:pt>
                <c:pt idx="2">
                  <c:v>0.17405194700000001</c:v>
                </c:pt>
                <c:pt idx="3">
                  <c:v>3.5820295000000002E-2</c:v>
                </c:pt>
                <c:pt idx="5">
                  <c:v>6.9474802000000002E-2</c:v>
                </c:pt>
                <c:pt idx="6">
                  <c:v>0.538242832</c:v>
                </c:pt>
                <c:pt idx="7">
                  <c:v>0.76971292700000005</c:v>
                </c:pt>
                <c:pt idx="9">
                  <c:v>1.0065266999999999E-2</c:v>
                </c:pt>
                <c:pt idx="11">
                  <c:v>1.8173079000000002E-2</c:v>
                </c:pt>
                <c:pt idx="17">
                  <c:v>1.261231268</c:v>
                </c:pt>
                <c:pt idx="18">
                  <c:v>2.6663447929999999</c:v>
                </c:pt>
                <c:pt idx="19">
                  <c:v>2.722940436</c:v>
                </c:pt>
                <c:pt idx="20">
                  <c:v>2.5412495420000001</c:v>
                </c:pt>
                <c:pt idx="21">
                  <c:v>2.7405130959999999</c:v>
                </c:pt>
                <c:pt idx="22">
                  <c:v>2.3234171099999998</c:v>
                </c:pt>
                <c:pt idx="23">
                  <c:v>1.415221464</c:v>
                </c:pt>
              </c:numCache>
            </c:numRef>
          </c:val>
          <c:extLst/>
        </c:ser>
        <c:dLbls>
          <c:showLegendKey val="0"/>
          <c:showVal val="0"/>
          <c:showCatName val="0"/>
          <c:showSerName val="0"/>
          <c:showPercent val="0"/>
          <c:showBubbleSize val="0"/>
        </c:dLbls>
        <c:axId val="-1197872432"/>
        <c:axId val="-1197855568"/>
        <c:extLst/>
      </c:areaChart>
      <c:areaChart>
        <c:grouping val="stacked"/>
        <c:varyColors val="0"/>
        <c:ser>
          <c:idx val="1"/>
          <c:order val="0"/>
          <c:spPr>
            <a:solidFill>
              <a:schemeClr val="accent1">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Restore_Hourly_Region_lrc!$D$2:$D$25</c:f>
              <c:numCache>
                <c:formatCode>General</c:formatCode>
                <c:ptCount val="24"/>
              </c:numCache>
            </c:numRef>
          </c:val>
          <c:extLst/>
        </c:ser>
        <c:ser>
          <c:idx val="0"/>
          <c:order val="1"/>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Restore_Hourly_Region_lrc!$E$2:$E$25</c:f>
              <c:numCache>
                <c:formatCode>General</c:formatCode>
                <c:ptCount val="24"/>
                <c:pt idx="3">
                  <c:v>-8.9289020000000007E-3</c:v>
                </c:pt>
                <c:pt idx="4">
                  <c:v>-0.11178845699999999</c:v>
                </c:pt>
                <c:pt idx="5">
                  <c:v>-8.8868786000000005E-2</c:v>
                </c:pt>
                <c:pt idx="8">
                  <c:v>-0.24467006199999999</c:v>
                </c:pt>
                <c:pt idx="9">
                  <c:v>-1.439216788</c:v>
                </c:pt>
                <c:pt idx="10">
                  <c:v>-2.9380615419999998</c:v>
                </c:pt>
                <c:pt idx="11">
                  <c:v>-3.68824627</c:v>
                </c:pt>
                <c:pt idx="12">
                  <c:v>-3.8779272210000002</c:v>
                </c:pt>
                <c:pt idx="13">
                  <c:v>-3.7477920629999999</c:v>
                </c:pt>
                <c:pt idx="14">
                  <c:v>-3.4773615219999998</c:v>
                </c:pt>
                <c:pt idx="15">
                  <c:v>-2.608319539</c:v>
                </c:pt>
                <c:pt idx="16">
                  <c:v>-0.84471242700000004</c:v>
                </c:pt>
              </c:numCache>
            </c:numRef>
          </c:val>
          <c:extLst/>
        </c:ser>
        <c:dLbls>
          <c:showLegendKey val="0"/>
          <c:showVal val="0"/>
          <c:showCatName val="0"/>
          <c:showSerName val="0"/>
          <c:showPercent val="0"/>
          <c:showBubbleSize val="0"/>
        </c:dLbls>
        <c:axId val="-1197874064"/>
        <c:axId val="-1197849040"/>
      </c:areaChart>
      <c:lineChart>
        <c:grouping val="standard"/>
        <c:varyColors val="0"/>
        <c:ser>
          <c:idx val="14"/>
          <c:order val="13"/>
          <c:spPr>
            <a:ln w="28575" cap="rnd">
              <a:solidFill>
                <a:srgbClr val="C2BBD0"/>
              </a:solidFill>
              <a:prstDash val="sysDash"/>
              <a:round/>
            </a:ln>
            <a:effectLst/>
          </c:spPr>
          <c:marker>
            <c:symbol val="none"/>
          </c:marke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Restore_Hourly_Region_lrc!$R$2:$R$25</c:f>
              <c:numCache>
                <c:formatCode>General</c:formatCode>
                <c:ptCount val="24"/>
                <c:pt idx="0">
                  <c:v>20.513200888</c:v>
                </c:pt>
                <c:pt idx="1">
                  <c:v>19.384184916999999</c:v>
                </c:pt>
                <c:pt idx="2">
                  <c:v>18.236544293000001</c:v>
                </c:pt>
                <c:pt idx="3">
                  <c:v>17.465238644999999</c:v>
                </c:pt>
                <c:pt idx="4">
                  <c:v>16.634367186999999</c:v>
                </c:pt>
                <c:pt idx="5">
                  <c:v>16.570366873000001</c:v>
                </c:pt>
                <c:pt idx="6">
                  <c:v>17.585056973</c:v>
                </c:pt>
                <c:pt idx="7">
                  <c:v>19.855248477</c:v>
                </c:pt>
                <c:pt idx="8">
                  <c:v>21.336669306000001</c:v>
                </c:pt>
                <c:pt idx="9">
                  <c:v>21.956677043999999</c:v>
                </c:pt>
                <c:pt idx="10">
                  <c:v>22.603723565999999</c:v>
                </c:pt>
                <c:pt idx="11">
                  <c:v>23.755328200000001</c:v>
                </c:pt>
                <c:pt idx="12">
                  <c:v>24.546712885000002</c:v>
                </c:pt>
                <c:pt idx="13">
                  <c:v>24.974881532000001</c:v>
                </c:pt>
                <c:pt idx="14">
                  <c:v>25.402626973</c:v>
                </c:pt>
                <c:pt idx="15">
                  <c:v>25.509249025999999</c:v>
                </c:pt>
                <c:pt idx="16">
                  <c:v>25.486102789</c:v>
                </c:pt>
                <c:pt idx="17">
                  <c:v>25.914932371999999</c:v>
                </c:pt>
                <c:pt idx="18">
                  <c:v>25.338838295999999</c:v>
                </c:pt>
                <c:pt idx="19">
                  <c:v>24.403959621999999</c:v>
                </c:pt>
                <c:pt idx="20">
                  <c:v>23.607899728</c:v>
                </c:pt>
                <c:pt idx="21">
                  <c:v>23.206385728000001</c:v>
                </c:pt>
                <c:pt idx="22">
                  <c:v>23.085540011999999</c:v>
                </c:pt>
                <c:pt idx="23">
                  <c:v>22.120025200000001</c:v>
                </c:pt>
              </c:numCache>
            </c:numRef>
          </c:val>
          <c:smooth val="0"/>
          <c:extLst/>
        </c:ser>
        <c:dLbls>
          <c:showLegendKey val="0"/>
          <c:showVal val="0"/>
          <c:showCatName val="0"/>
          <c:showSerName val="0"/>
          <c:showPercent val="0"/>
          <c:showBubbleSize val="0"/>
        </c:dLbls>
        <c:marker val="1"/>
        <c:smooth val="0"/>
        <c:axId val="-1197872432"/>
        <c:axId val="-1197855568"/>
      </c:lineChart>
      <c:catAx>
        <c:axId val="-11978724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7855568"/>
        <c:crosses val="autoZero"/>
        <c:auto val="1"/>
        <c:lblAlgn val="ctr"/>
        <c:lblOffset val="100"/>
        <c:tickLblSkip val="4"/>
        <c:tickMarkSkip val="1"/>
        <c:noMultiLvlLbl val="0"/>
      </c:catAx>
      <c:valAx>
        <c:axId val="-1197855568"/>
        <c:scaling>
          <c:orientation val="minMax"/>
          <c:max val="80"/>
          <c:min val="-2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97872432"/>
        <c:crosses val="autoZero"/>
        <c:crossBetween val="between"/>
        <c:majorUnit val="10"/>
      </c:valAx>
      <c:valAx>
        <c:axId val="-1197849040"/>
        <c:scaling>
          <c:orientation val="minMax"/>
          <c:max val="300"/>
        </c:scaling>
        <c:delete val="1"/>
        <c:axPos val="r"/>
        <c:numFmt formatCode="General" sourceLinked="1"/>
        <c:majorTickMark val="out"/>
        <c:minorTickMark val="none"/>
        <c:tickLblPos val="nextTo"/>
        <c:crossAx val="-1197874064"/>
        <c:crosses val="max"/>
        <c:crossBetween val="between"/>
      </c:valAx>
      <c:catAx>
        <c:axId val="-1197874064"/>
        <c:scaling>
          <c:orientation val="minMax"/>
        </c:scaling>
        <c:delete val="1"/>
        <c:axPos val="b"/>
        <c:numFmt formatCode="General" sourceLinked="1"/>
        <c:majorTickMark val="out"/>
        <c:minorTickMark val="none"/>
        <c:tickLblPos val="nextTo"/>
        <c:crossAx val="-1197849040"/>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70135658453908E-2"/>
          <c:y val="2.9314755602331998E-2"/>
          <c:w val="0.88337728184995101"/>
          <c:h val="0.84403412019495461"/>
        </c:manualLayout>
      </c:layout>
      <c:areaChart>
        <c:grouping val="stacked"/>
        <c:varyColors val="0"/>
        <c:ser>
          <c:idx val="2"/>
          <c:order val="2"/>
          <c:spPr>
            <a:solidFill>
              <a:schemeClr val="bg2">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Restore_Hourly_Region_lrc!$F$2:$F$25</c:f>
              <c:numCache>
                <c:formatCode>General</c:formatCode>
                <c:ptCount val="24"/>
                <c:pt idx="0">
                  <c:v>7.2853222239999997</c:v>
                </c:pt>
                <c:pt idx="1">
                  <c:v>7.4109507929999996</c:v>
                </c:pt>
                <c:pt idx="2">
                  <c:v>7.3418376419999998</c:v>
                </c:pt>
                <c:pt idx="3">
                  <c:v>7.3153450649999998</c:v>
                </c:pt>
                <c:pt idx="4">
                  <c:v>7.3184465049999998</c:v>
                </c:pt>
                <c:pt idx="5">
                  <c:v>7.5287916709999996</c:v>
                </c:pt>
                <c:pt idx="6">
                  <c:v>7.638528311</c:v>
                </c:pt>
                <c:pt idx="7">
                  <c:v>7.491644151</c:v>
                </c:pt>
                <c:pt idx="8">
                  <c:v>7.1512134129999998</c:v>
                </c:pt>
                <c:pt idx="9">
                  <c:v>6.7065917099999997</c:v>
                </c:pt>
                <c:pt idx="10">
                  <c:v>6.3562786630000003</c:v>
                </c:pt>
                <c:pt idx="11">
                  <c:v>6.0946736420000001</c:v>
                </c:pt>
                <c:pt idx="12">
                  <c:v>5.9349087069999999</c:v>
                </c:pt>
                <c:pt idx="13">
                  <c:v>5.943745399</c:v>
                </c:pt>
                <c:pt idx="14">
                  <c:v>6.2664964899999998</c:v>
                </c:pt>
                <c:pt idx="15">
                  <c:v>6.8015268960000004</c:v>
                </c:pt>
                <c:pt idx="16">
                  <c:v>7.4545306160000004</c:v>
                </c:pt>
                <c:pt idx="17">
                  <c:v>8.1583322999999996</c:v>
                </c:pt>
                <c:pt idx="18">
                  <c:v>8.3860661870000008</c:v>
                </c:pt>
                <c:pt idx="19">
                  <c:v>8.3799923679999999</c:v>
                </c:pt>
                <c:pt idx="20">
                  <c:v>8.3268225430000005</c:v>
                </c:pt>
                <c:pt idx="21">
                  <c:v>8.1476416629999999</c:v>
                </c:pt>
                <c:pt idx="22">
                  <c:v>7.9943984280000002</c:v>
                </c:pt>
                <c:pt idx="23">
                  <c:v>7.9221807919999998</c:v>
                </c:pt>
              </c:numCache>
            </c:numRef>
          </c:val>
          <c:extLst/>
        </c:ser>
        <c:ser>
          <c:idx val="3"/>
          <c:order val="3"/>
          <c:spPr>
            <a:solidFill>
              <a:schemeClr val="accent5"/>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Restore_Hourly_Region_lrc!$G$2:$G$25</c:f>
              <c:numCache>
                <c:formatCode>General</c:formatCode>
                <c:ptCount val="24"/>
                <c:pt idx="0">
                  <c:v>0.21290160699999999</c:v>
                </c:pt>
                <c:pt idx="1">
                  <c:v>0.214221196</c:v>
                </c:pt>
                <c:pt idx="2">
                  <c:v>0.21392314200000001</c:v>
                </c:pt>
                <c:pt idx="3">
                  <c:v>0.21373814599999999</c:v>
                </c:pt>
                <c:pt idx="4">
                  <c:v>0.21360606400000001</c:v>
                </c:pt>
                <c:pt idx="5">
                  <c:v>0.213968465</c:v>
                </c:pt>
                <c:pt idx="6">
                  <c:v>0.21457417400000001</c:v>
                </c:pt>
                <c:pt idx="7">
                  <c:v>0.21474970299999999</c:v>
                </c:pt>
                <c:pt idx="8">
                  <c:v>0.21516027200000001</c:v>
                </c:pt>
                <c:pt idx="9">
                  <c:v>0.21527650300000001</c:v>
                </c:pt>
                <c:pt idx="10">
                  <c:v>0.215242078</c:v>
                </c:pt>
                <c:pt idx="11">
                  <c:v>0.21522202500000001</c:v>
                </c:pt>
                <c:pt idx="12">
                  <c:v>0.21516607400000001</c:v>
                </c:pt>
                <c:pt idx="13">
                  <c:v>0.21514359699999999</c:v>
                </c:pt>
                <c:pt idx="14">
                  <c:v>0.21501805500000001</c:v>
                </c:pt>
                <c:pt idx="15">
                  <c:v>0.215229167</c:v>
                </c:pt>
                <c:pt idx="16">
                  <c:v>0.215389987</c:v>
                </c:pt>
                <c:pt idx="17">
                  <c:v>0.21579193499999999</c:v>
                </c:pt>
                <c:pt idx="18">
                  <c:v>0.215537496</c:v>
                </c:pt>
                <c:pt idx="19">
                  <c:v>0.21528519199999999</c:v>
                </c:pt>
                <c:pt idx="20">
                  <c:v>0.21519474899999999</c:v>
                </c:pt>
                <c:pt idx="21">
                  <c:v>0.214873543</c:v>
                </c:pt>
                <c:pt idx="22">
                  <c:v>0.2146556</c:v>
                </c:pt>
                <c:pt idx="23">
                  <c:v>0.214527518</c:v>
                </c:pt>
              </c:numCache>
            </c:numRef>
          </c:val>
          <c:extLst/>
        </c:ser>
        <c:ser>
          <c:idx val="4"/>
          <c:order val="4"/>
          <c:spPr>
            <a:solidFill>
              <a:schemeClr val="accent2"/>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Restore_Hourly_Region_lrc!$H$2:$H$25</c:f>
              <c:numCache>
                <c:formatCode>General</c:formatCode>
                <c:ptCount val="24"/>
                <c:pt idx="0">
                  <c:v>0.147589252</c:v>
                </c:pt>
                <c:pt idx="1">
                  <c:v>0.15010074200000001</c:v>
                </c:pt>
                <c:pt idx="2">
                  <c:v>0.13486726399999999</c:v>
                </c:pt>
                <c:pt idx="3">
                  <c:v>0.12973220499999999</c:v>
                </c:pt>
                <c:pt idx="4">
                  <c:v>0.131508389</c:v>
                </c:pt>
                <c:pt idx="5">
                  <c:v>0.15801813000000001</c:v>
                </c:pt>
                <c:pt idx="6">
                  <c:v>0.15963482300000001</c:v>
                </c:pt>
                <c:pt idx="7">
                  <c:v>0.152607145</c:v>
                </c:pt>
                <c:pt idx="8">
                  <c:v>0.13531907500000001</c:v>
                </c:pt>
                <c:pt idx="9">
                  <c:v>4.3916358000000003E-2</c:v>
                </c:pt>
                <c:pt idx="10">
                  <c:v>2.9458519999999998E-2</c:v>
                </c:pt>
                <c:pt idx="11">
                  <c:v>1.9336111E-2</c:v>
                </c:pt>
                <c:pt idx="12">
                  <c:v>1.6735769000000001E-2</c:v>
                </c:pt>
                <c:pt idx="13">
                  <c:v>1.5878657000000001E-2</c:v>
                </c:pt>
                <c:pt idx="14">
                  <c:v>1.9182252E-2</c:v>
                </c:pt>
                <c:pt idx="15">
                  <c:v>0.123868135</c:v>
                </c:pt>
                <c:pt idx="16">
                  <c:v>0.17361553499999999</c:v>
                </c:pt>
                <c:pt idx="17">
                  <c:v>0.67216201200000003</c:v>
                </c:pt>
                <c:pt idx="18">
                  <c:v>0.83865263800000001</c:v>
                </c:pt>
                <c:pt idx="19">
                  <c:v>0.71646997199999995</c:v>
                </c:pt>
                <c:pt idx="20">
                  <c:v>0.694301846</c:v>
                </c:pt>
                <c:pt idx="21">
                  <c:v>0.54508965399999998</c:v>
                </c:pt>
                <c:pt idx="22">
                  <c:v>0.49440984700000001</c:v>
                </c:pt>
                <c:pt idx="23">
                  <c:v>0.42542228500000001</c:v>
                </c:pt>
              </c:numCache>
            </c:numRef>
          </c:val>
          <c:extLst/>
        </c:ser>
        <c:ser>
          <c:idx val="5"/>
          <c:order val="5"/>
          <c:spPr>
            <a:solidFill>
              <a:schemeClr val="accent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Restore_Hourly_Region_lrc!$I$2:$I$25</c:f>
              <c:numCache>
                <c:formatCode>General</c:formatCode>
                <c:ptCount val="24"/>
                <c:pt idx="0">
                  <c:v>11.880972449</c:v>
                </c:pt>
                <c:pt idx="1">
                  <c:v>12.064555488</c:v>
                </c:pt>
                <c:pt idx="2">
                  <c:v>11.81301661</c:v>
                </c:pt>
                <c:pt idx="3">
                  <c:v>11.646861039999999</c:v>
                </c:pt>
                <c:pt idx="4">
                  <c:v>11.485436814</c:v>
                </c:pt>
                <c:pt idx="5">
                  <c:v>11.65719593</c:v>
                </c:pt>
                <c:pt idx="6">
                  <c:v>10.837334214</c:v>
                </c:pt>
                <c:pt idx="7">
                  <c:v>7.9751555119999997</c:v>
                </c:pt>
                <c:pt idx="8">
                  <c:v>4.6633577329999998</c:v>
                </c:pt>
                <c:pt idx="9">
                  <c:v>3.038657261</c:v>
                </c:pt>
                <c:pt idx="10">
                  <c:v>2.5841495189999999</c:v>
                </c:pt>
                <c:pt idx="11">
                  <c:v>2.5842022660000001</c:v>
                </c:pt>
                <c:pt idx="12">
                  <c:v>2.5985607489999998</c:v>
                </c:pt>
                <c:pt idx="13">
                  <c:v>2.6733209059999998</c:v>
                </c:pt>
                <c:pt idx="14">
                  <c:v>3.0824754460000001</c:v>
                </c:pt>
                <c:pt idx="15">
                  <c:v>4.807167712</c:v>
                </c:pt>
                <c:pt idx="16">
                  <c:v>9.1031681849999995</c:v>
                </c:pt>
                <c:pt idx="17">
                  <c:v>13.291418831</c:v>
                </c:pt>
                <c:pt idx="18">
                  <c:v>14.780097340999999</c:v>
                </c:pt>
                <c:pt idx="19">
                  <c:v>14.744219686999999</c:v>
                </c:pt>
                <c:pt idx="20">
                  <c:v>14.531359768</c:v>
                </c:pt>
                <c:pt idx="21">
                  <c:v>14.218911473</c:v>
                </c:pt>
                <c:pt idx="22">
                  <c:v>13.862018019000001</c:v>
                </c:pt>
                <c:pt idx="23">
                  <c:v>13.496025261</c:v>
                </c:pt>
              </c:numCache>
            </c:numRef>
          </c:val>
          <c:extLst/>
        </c:ser>
        <c:ser>
          <c:idx val="6"/>
          <c:order val="6"/>
          <c:spPr>
            <a:solidFill>
              <a:schemeClr val="tx2"/>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Restore_Hourly_Region_lrc!$J$2:$J$25</c:f>
              <c:numCache>
                <c:formatCode>General</c:formatCode>
                <c:ptCount val="24"/>
                <c:pt idx="0">
                  <c:v>1.2169162899999999</c:v>
                </c:pt>
                <c:pt idx="1">
                  <c:v>1.3321759010000001</c:v>
                </c:pt>
                <c:pt idx="2">
                  <c:v>1.2443514849999999</c:v>
                </c:pt>
                <c:pt idx="3">
                  <c:v>1.1826068510000001</c:v>
                </c:pt>
                <c:pt idx="4">
                  <c:v>1.141210007</c:v>
                </c:pt>
                <c:pt idx="5">
                  <c:v>1.399851774</c:v>
                </c:pt>
                <c:pt idx="6">
                  <c:v>1.5135460549999999</c:v>
                </c:pt>
                <c:pt idx="7">
                  <c:v>1.4053491769999999</c:v>
                </c:pt>
                <c:pt idx="8">
                  <c:v>1.06858155</c:v>
                </c:pt>
                <c:pt idx="9">
                  <c:v>0.81247881600000005</c:v>
                </c:pt>
                <c:pt idx="10">
                  <c:v>0.63972207599999997</c:v>
                </c:pt>
                <c:pt idx="11">
                  <c:v>0.56379093800000002</c:v>
                </c:pt>
                <c:pt idx="12">
                  <c:v>0.56909914699999997</c:v>
                </c:pt>
                <c:pt idx="13">
                  <c:v>0.56967799600000002</c:v>
                </c:pt>
                <c:pt idx="14">
                  <c:v>0.62682392799999997</c:v>
                </c:pt>
                <c:pt idx="15">
                  <c:v>0.76698432599999999</c:v>
                </c:pt>
                <c:pt idx="16">
                  <c:v>1.0534720769999999</c:v>
                </c:pt>
                <c:pt idx="17">
                  <c:v>1.5036518590000001</c:v>
                </c:pt>
                <c:pt idx="18">
                  <c:v>1.617451636</c:v>
                </c:pt>
                <c:pt idx="19">
                  <c:v>1.4568435740000001</c:v>
                </c:pt>
                <c:pt idx="20">
                  <c:v>1.382667002</c:v>
                </c:pt>
                <c:pt idx="21">
                  <c:v>1.314358481</c:v>
                </c:pt>
                <c:pt idx="22">
                  <c:v>1.2432639599999999</c:v>
                </c:pt>
                <c:pt idx="23">
                  <c:v>1.1831325429999999</c:v>
                </c:pt>
              </c:numCache>
            </c:numRef>
          </c:val>
          <c:extLst/>
        </c:ser>
        <c:ser>
          <c:idx val="8"/>
          <c:order val="7"/>
          <c:spPr>
            <a:solidFill>
              <a:schemeClr val="accent3"/>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Restore_Hourly_Region_lrc!$L$2:$L$25</c:f>
              <c:numCache>
                <c:formatCode>General</c:formatCode>
                <c:ptCount val="24"/>
                <c:pt idx="0">
                  <c:v>23.662460084999999</c:v>
                </c:pt>
                <c:pt idx="1">
                  <c:v>23.348237784999998</c:v>
                </c:pt>
                <c:pt idx="2">
                  <c:v>23.006431616</c:v>
                </c:pt>
                <c:pt idx="3">
                  <c:v>22.634490865</c:v>
                </c:pt>
                <c:pt idx="4">
                  <c:v>22.243473707</c:v>
                </c:pt>
                <c:pt idx="5">
                  <c:v>21.810678706000001</c:v>
                </c:pt>
                <c:pt idx="6">
                  <c:v>20.376613838000001</c:v>
                </c:pt>
                <c:pt idx="7">
                  <c:v>17.904725388999999</c:v>
                </c:pt>
                <c:pt idx="8">
                  <c:v>15.658739902000001</c:v>
                </c:pt>
                <c:pt idx="9">
                  <c:v>13.796306143000001</c:v>
                </c:pt>
                <c:pt idx="10">
                  <c:v>13.019782880999999</c:v>
                </c:pt>
                <c:pt idx="11">
                  <c:v>13.23585699</c:v>
                </c:pt>
                <c:pt idx="12">
                  <c:v>13.742984412</c:v>
                </c:pt>
                <c:pt idx="13">
                  <c:v>14.296541865</c:v>
                </c:pt>
                <c:pt idx="14">
                  <c:v>15.02991785</c:v>
                </c:pt>
                <c:pt idx="15">
                  <c:v>15.927931763</c:v>
                </c:pt>
                <c:pt idx="16">
                  <c:v>16.914554503000002</c:v>
                </c:pt>
                <c:pt idx="17">
                  <c:v>18.106433577000001</c:v>
                </c:pt>
                <c:pt idx="18">
                  <c:v>19.691529913</c:v>
                </c:pt>
                <c:pt idx="19">
                  <c:v>21.834739002999999</c:v>
                </c:pt>
                <c:pt idx="20">
                  <c:v>23.382699986999999</c:v>
                </c:pt>
                <c:pt idx="21">
                  <c:v>24.002493640000001</c:v>
                </c:pt>
                <c:pt idx="22">
                  <c:v>24.104222215</c:v>
                </c:pt>
                <c:pt idx="23">
                  <c:v>23.897349831</c:v>
                </c:pt>
              </c:numCache>
            </c:numRef>
          </c:val>
          <c:extLst/>
        </c:ser>
        <c:ser>
          <c:idx val="10"/>
          <c:order val="8"/>
          <c:spPr>
            <a:solidFill>
              <a:schemeClr val="accent4"/>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Restore_Hourly_Region_lrc!$M$2:$M$25</c:f>
              <c:numCache>
                <c:formatCode>General</c:formatCode>
                <c:ptCount val="24"/>
                <c:pt idx="0">
                  <c:v>1.3696804999999999E-2</c:v>
                </c:pt>
                <c:pt idx="1">
                  <c:v>2.6176089999999999E-3</c:v>
                </c:pt>
                <c:pt idx="2">
                  <c:v>1.1134269999999999E-3</c:v>
                </c:pt>
                <c:pt idx="3">
                  <c:v>2.6176089999999999E-3</c:v>
                </c:pt>
                <c:pt idx="4">
                  <c:v>1.1496970000000001E-3</c:v>
                </c:pt>
                <c:pt idx="5">
                  <c:v>0.182644429</c:v>
                </c:pt>
                <c:pt idx="6">
                  <c:v>1.532503503</c:v>
                </c:pt>
                <c:pt idx="7">
                  <c:v>3.4285156680000002</c:v>
                </c:pt>
                <c:pt idx="8">
                  <c:v>4.9235532150000001</c:v>
                </c:pt>
                <c:pt idx="9">
                  <c:v>5.4995439240000001</c:v>
                </c:pt>
                <c:pt idx="10">
                  <c:v>5.1127582970000001</c:v>
                </c:pt>
                <c:pt idx="11">
                  <c:v>5.0873703619999997</c:v>
                </c:pt>
                <c:pt idx="12">
                  <c:v>5.2449309</c:v>
                </c:pt>
                <c:pt idx="13">
                  <c:v>5.6016262430000001</c:v>
                </c:pt>
                <c:pt idx="14">
                  <c:v>6.1842692059999997</c:v>
                </c:pt>
                <c:pt idx="15">
                  <c:v>6.352194785</c:v>
                </c:pt>
                <c:pt idx="16">
                  <c:v>5.8954597849999999</c:v>
                </c:pt>
                <c:pt idx="17">
                  <c:v>5.0455092690000001</c:v>
                </c:pt>
                <c:pt idx="18">
                  <c:v>3.3054288230000002</c:v>
                </c:pt>
                <c:pt idx="19">
                  <c:v>1.806153184</c:v>
                </c:pt>
                <c:pt idx="20">
                  <c:v>0.91906758</c:v>
                </c:pt>
                <c:pt idx="21">
                  <c:v>0.17986269799999999</c:v>
                </c:pt>
                <c:pt idx="22">
                  <c:v>6.2443709999999999E-2</c:v>
                </c:pt>
                <c:pt idx="23">
                  <c:v>3.30453E-2</c:v>
                </c:pt>
              </c:numCache>
            </c:numRef>
          </c:val>
          <c:extLst/>
        </c:ser>
        <c:ser>
          <c:idx val="9"/>
          <c:order val="9"/>
          <c:spPr>
            <a:solidFill>
              <a:schemeClr val="accent4"/>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Restore_Hourly_Region_lrc!$N$2:$N$25</c:f>
              <c:numCache>
                <c:formatCode>General</c:formatCode>
                <c:ptCount val="24"/>
                <c:pt idx="4">
                  <c:v>1.2536400000000001E-3</c:v>
                </c:pt>
                <c:pt idx="5">
                  <c:v>0.182358354</c:v>
                </c:pt>
                <c:pt idx="6">
                  <c:v>1.826314601</c:v>
                </c:pt>
                <c:pt idx="7">
                  <c:v>8.5926248780000005</c:v>
                </c:pt>
                <c:pt idx="8">
                  <c:v>17.730034561</c:v>
                </c:pt>
                <c:pt idx="9">
                  <c:v>24.645860575</c:v>
                </c:pt>
                <c:pt idx="10">
                  <c:v>30.291931736999999</c:v>
                </c:pt>
                <c:pt idx="11">
                  <c:v>33.477000394000001</c:v>
                </c:pt>
                <c:pt idx="12">
                  <c:v>34.02567715</c:v>
                </c:pt>
                <c:pt idx="13">
                  <c:v>33.404259637000003</c:v>
                </c:pt>
                <c:pt idx="14">
                  <c:v>30.069968919000001</c:v>
                </c:pt>
                <c:pt idx="15">
                  <c:v>23.212770128999999</c:v>
                </c:pt>
                <c:pt idx="16">
                  <c:v>13.781914425</c:v>
                </c:pt>
                <c:pt idx="17">
                  <c:v>4.5893939479999997</c:v>
                </c:pt>
                <c:pt idx="18">
                  <c:v>0.78104044299999997</c:v>
                </c:pt>
                <c:pt idx="19">
                  <c:v>7.0654684999999995E-2</c:v>
                </c:pt>
                <c:pt idx="20">
                  <c:v>2.6289899999999998E-4</c:v>
                </c:pt>
              </c:numCache>
            </c:numRef>
          </c:val>
          <c:extLst/>
        </c:ser>
        <c:ser>
          <c:idx val="11"/>
          <c:order val="10"/>
          <c:spPr>
            <a:solidFill>
              <a:srgbClr val="7D6D9B"/>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Restore_Hourly_Region_lrc!$O$2:$O$25</c:f>
              <c:numCache>
                <c:formatCode>General</c:formatCode>
                <c:ptCount val="24"/>
                <c:pt idx="8">
                  <c:v>0.99032325899999996</c:v>
                </c:pt>
                <c:pt idx="9">
                  <c:v>3.0576027209999999</c:v>
                </c:pt>
                <c:pt idx="10">
                  <c:v>3.4036585590000001</c:v>
                </c:pt>
                <c:pt idx="11">
                  <c:v>2.7351144120000002</c:v>
                </c:pt>
                <c:pt idx="12">
                  <c:v>2.6582595329999998</c:v>
                </c:pt>
                <c:pt idx="13">
                  <c:v>2.2388471910000001</c:v>
                </c:pt>
                <c:pt idx="14">
                  <c:v>1.061995282</c:v>
                </c:pt>
                <c:pt idx="15">
                  <c:v>0.27306989199999998</c:v>
                </c:pt>
                <c:pt idx="16">
                  <c:v>2.2047315000000001E-2</c:v>
                </c:pt>
              </c:numCache>
            </c:numRef>
          </c:val>
          <c:extLst/>
        </c:ser>
        <c:ser>
          <c:idx val="12"/>
          <c:order val="11"/>
          <c:spPr>
            <a:solidFill>
              <a:schemeClr val="accent1">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Restore_Hourly_Region_lrc!$P$2:$P$25</c:f>
              <c:numCache>
                <c:formatCode>General</c:formatCode>
                <c:ptCount val="24"/>
                <c:pt idx="0">
                  <c:v>0.17781914099999999</c:v>
                </c:pt>
                <c:pt idx="1">
                  <c:v>0.236826123</c:v>
                </c:pt>
                <c:pt idx="2">
                  <c:v>0.17275754199999999</c:v>
                </c:pt>
                <c:pt idx="3">
                  <c:v>0.13956717799999999</c:v>
                </c:pt>
                <c:pt idx="4">
                  <c:v>0.16366125400000001</c:v>
                </c:pt>
                <c:pt idx="5">
                  <c:v>0.25146951699999998</c:v>
                </c:pt>
                <c:pt idx="6">
                  <c:v>0.29533811300000001</c:v>
                </c:pt>
                <c:pt idx="7">
                  <c:v>0.157845601</c:v>
                </c:pt>
                <c:pt idx="8">
                  <c:v>5.0406449999999998E-2</c:v>
                </c:pt>
                <c:pt idx="9">
                  <c:v>5.7125199999999996E-4</c:v>
                </c:pt>
                <c:pt idx="15">
                  <c:v>9.3964500000000006E-3</c:v>
                </c:pt>
                <c:pt idx="16">
                  <c:v>7.5115281000000006E-2</c:v>
                </c:pt>
                <c:pt idx="17">
                  <c:v>0.34155097899999998</c:v>
                </c:pt>
                <c:pt idx="18">
                  <c:v>0.37794570199999999</c:v>
                </c:pt>
                <c:pt idx="19">
                  <c:v>0.40604791499999998</c:v>
                </c:pt>
                <c:pt idx="20">
                  <c:v>0.33308945299999998</c:v>
                </c:pt>
                <c:pt idx="21">
                  <c:v>0.22740068199999999</c:v>
                </c:pt>
                <c:pt idx="22">
                  <c:v>0.128595339</c:v>
                </c:pt>
                <c:pt idx="23">
                  <c:v>9.0342385999999997E-2</c:v>
                </c:pt>
              </c:numCache>
            </c:numRef>
          </c:val>
          <c:extLst/>
        </c:ser>
        <c:ser>
          <c:idx val="13"/>
          <c:order val="12"/>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Restore_Hourly_Region_lrc!$Q$2:$Q$25</c:f>
              <c:numCache>
                <c:formatCode>General</c:formatCode>
                <c:ptCount val="24"/>
                <c:pt idx="0">
                  <c:v>0.63059079200000001</c:v>
                </c:pt>
                <c:pt idx="1">
                  <c:v>0.81197796600000005</c:v>
                </c:pt>
                <c:pt idx="2">
                  <c:v>0.32973807100000002</c:v>
                </c:pt>
                <c:pt idx="3">
                  <c:v>0.22070383499999999</c:v>
                </c:pt>
                <c:pt idx="4">
                  <c:v>0.11118818</c:v>
                </c:pt>
                <c:pt idx="5">
                  <c:v>0.60206386599999995</c:v>
                </c:pt>
                <c:pt idx="6">
                  <c:v>1.8751171609999999</c:v>
                </c:pt>
                <c:pt idx="7">
                  <c:v>1.444908962</c:v>
                </c:pt>
                <c:pt idx="8">
                  <c:v>0.36250357300000002</c:v>
                </c:pt>
                <c:pt idx="9">
                  <c:v>3.1741255000000003E-2</c:v>
                </c:pt>
                <c:pt idx="10">
                  <c:v>5.1220014000000001E-2</c:v>
                </c:pt>
                <c:pt idx="11">
                  <c:v>6.0743039999999998E-2</c:v>
                </c:pt>
                <c:pt idx="12">
                  <c:v>3.4814391E-2</c:v>
                </c:pt>
                <c:pt idx="13">
                  <c:v>2.247706E-2</c:v>
                </c:pt>
                <c:pt idx="14">
                  <c:v>8.3601040000000001E-3</c:v>
                </c:pt>
                <c:pt idx="15">
                  <c:v>0.115690659</c:v>
                </c:pt>
                <c:pt idx="16">
                  <c:v>1.1022528549999999</c:v>
                </c:pt>
                <c:pt idx="17">
                  <c:v>4.8641039170000004</c:v>
                </c:pt>
                <c:pt idx="18">
                  <c:v>6.2652032919999998</c:v>
                </c:pt>
                <c:pt idx="19">
                  <c:v>5.3957848909999999</c:v>
                </c:pt>
                <c:pt idx="20">
                  <c:v>4.0581475139999998</c:v>
                </c:pt>
                <c:pt idx="21">
                  <c:v>3.0291727709999998</c:v>
                </c:pt>
                <c:pt idx="22">
                  <c:v>2.225481866</c:v>
                </c:pt>
                <c:pt idx="23">
                  <c:v>1.399371989</c:v>
                </c:pt>
              </c:numCache>
            </c:numRef>
          </c:val>
          <c:extLst/>
        </c:ser>
        <c:dLbls>
          <c:showLegendKey val="0"/>
          <c:showVal val="0"/>
          <c:showCatName val="0"/>
          <c:showSerName val="0"/>
          <c:showPercent val="0"/>
          <c:showBubbleSize val="0"/>
        </c:dLbls>
        <c:axId val="-1197858288"/>
        <c:axId val="-1197846320"/>
        <c:extLst/>
      </c:areaChart>
      <c:areaChart>
        <c:grouping val="stacked"/>
        <c:varyColors val="0"/>
        <c:ser>
          <c:idx val="1"/>
          <c:order val="0"/>
          <c:spPr>
            <a:solidFill>
              <a:schemeClr val="accent1">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Restore_Hourly_Region_lrc!$D$2:$D$25</c:f>
              <c:numCache>
                <c:formatCode>General</c:formatCode>
                <c:ptCount val="24"/>
                <c:pt idx="0">
                  <c:v>-5.9685048999999997E-2</c:v>
                </c:pt>
                <c:pt idx="1">
                  <c:v>-3.6667435999999998E-2</c:v>
                </c:pt>
                <c:pt idx="2">
                  <c:v>-5.5053612000000002E-2</c:v>
                </c:pt>
                <c:pt idx="3">
                  <c:v>-5.1324554000000001E-2</c:v>
                </c:pt>
                <c:pt idx="4">
                  <c:v>-4.8523398000000002E-2</c:v>
                </c:pt>
                <c:pt idx="5">
                  <c:v>-1.8910184E-2</c:v>
                </c:pt>
                <c:pt idx="6">
                  <c:v>-9.9847200000000007E-3</c:v>
                </c:pt>
                <c:pt idx="7">
                  <c:v>-9.4666409999999996E-3</c:v>
                </c:pt>
                <c:pt idx="8">
                  <c:v>-0.102988786</c:v>
                </c:pt>
                <c:pt idx="9">
                  <c:v>-0.339259274</c:v>
                </c:pt>
                <c:pt idx="10">
                  <c:v>-0.53133983500000004</c:v>
                </c:pt>
                <c:pt idx="11">
                  <c:v>-0.551202831</c:v>
                </c:pt>
                <c:pt idx="12">
                  <c:v>-0.62876634200000003</c:v>
                </c:pt>
                <c:pt idx="13">
                  <c:v>-0.64375117100000001</c:v>
                </c:pt>
                <c:pt idx="14">
                  <c:v>-0.61537972900000004</c:v>
                </c:pt>
                <c:pt idx="15">
                  <c:v>-0.42361768100000002</c:v>
                </c:pt>
                <c:pt idx="16">
                  <c:v>-0.177217661</c:v>
                </c:pt>
                <c:pt idx="17">
                  <c:v>-6.398262E-3</c:v>
                </c:pt>
                <c:pt idx="21">
                  <c:v>-5.4132319999999996E-3</c:v>
                </c:pt>
                <c:pt idx="22">
                  <c:v>-2.3389104000000001E-2</c:v>
                </c:pt>
                <c:pt idx="23">
                  <c:v>-4.2077749999999997E-2</c:v>
                </c:pt>
              </c:numCache>
            </c:numRef>
          </c:val>
          <c:extLst/>
        </c:ser>
        <c:ser>
          <c:idx val="0"/>
          <c:order val="1"/>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Restore_Hourly_Region_lrc!$E$2:$E$25</c:f>
              <c:numCache>
                <c:formatCode>General</c:formatCode>
                <c:ptCount val="24"/>
                <c:pt idx="0">
                  <c:v>-0.55133797699999998</c:v>
                </c:pt>
                <c:pt idx="1">
                  <c:v>-0.232764094</c:v>
                </c:pt>
                <c:pt idx="2">
                  <c:v>-0.36838429099999997</c:v>
                </c:pt>
                <c:pt idx="3">
                  <c:v>-0.47797748800000001</c:v>
                </c:pt>
                <c:pt idx="4">
                  <c:v>-0.51650937399999997</c:v>
                </c:pt>
                <c:pt idx="5">
                  <c:v>-0.20800283</c:v>
                </c:pt>
                <c:pt idx="6">
                  <c:v>-3.8496778000000002E-2</c:v>
                </c:pt>
                <c:pt idx="7">
                  <c:v>-9.7353080999999994E-2</c:v>
                </c:pt>
                <c:pt idx="8">
                  <c:v>-0.72410029399999998</c:v>
                </c:pt>
                <c:pt idx="9">
                  <c:v>-2.0955540159999999</c:v>
                </c:pt>
                <c:pt idx="10">
                  <c:v>-4.474150378</c:v>
                </c:pt>
                <c:pt idx="11">
                  <c:v>-6.9567754529999997</c:v>
                </c:pt>
                <c:pt idx="12">
                  <c:v>-7.3811352079999999</c:v>
                </c:pt>
                <c:pt idx="13">
                  <c:v>-7.1796688260000003</c:v>
                </c:pt>
                <c:pt idx="14">
                  <c:v>-5.739366381</c:v>
                </c:pt>
                <c:pt idx="15">
                  <c:v>-2.7984371779999999</c:v>
                </c:pt>
                <c:pt idx="16">
                  <c:v>-0.41911886500000001</c:v>
                </c:pt>
                <c:pt idx="17">
                  <c:v>-7.2042490000000002E-3</c:v>
                </c:pt>
                <c:pt idx="18">
                  <c:v>-1.5203894000000001E-2</c:v>
                </c:pt>
                <c:pt idx="19">
                  <c:v>-4.4720474000000003E-2</c:v>
                </c:pt>
                <c:pt idx="20">
                  <c:v>-1.5969443999999999E-2</c:v>
                </c:pt>
                <c:pt idx="21">
                  <c:v>-0.126720992</c:v>
                </c:pt>
                <c:pt idx="22">
                  <c:v>-0.27637883200000002</c:v>
                </c:pt>
                <c:pt idx="23">
                  <c:v>-0.49391399000000002</c:v>
                </c:pt>
              </c:numCache>
            </c:numRef>
          </c:val>
          <c:extLst/>
        </c:ser>
        <c:dLbls>
          <c:showLegendKey val="0"/>
          <c:showVal val="0"/>
          <c:showCatName val="0"/>
          <c:showSerName val="0"/>
          <c:showPercent val="0"/>
          <c:showBubbleSize val="0"/>
        </c:dLbls>
        <c:axId val="-1197851760"/>
        <c:axId val="-1197852304"/>
      </c:areaChart>
      <c:lineChart>
        <c:grouping val="standard"/>
        <c:varyColors val="0"/>
        <c:ser>
          <c:idx val="14"/>
          <c:order val="13"/>
          <c:spPr>
            <a:ln w="28575" cap="rnd">
              <a:solidFill>
                <a:srgbClr val="C2BBD0"/>
              </a:solidFill>
              <a:prstDash val="sysDash"/>
              <a:round/>
            </a:ln>
            <a:effectLst/>
          </c:spPr>
          <c:marker>
            <c:symbol val="none"/>
          </c:marke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Restore_Hourly_Region_lrc!$R$2:$R$25</c:f>
              <c:numCache>
                <c:formatCode>General</c:formatCode>
                <c:ptCount val="24"/>
                <c:pt idx="0">
                  <c:v>45.240696364999998</c:v>
                </c:pt>
                <c:pt idx="1">
                  <c:v>45.911826376</c:v>
                </c:pt>
                <c:pt idx="2">
                  <c:v>44.455763185999999</c:v>
                </c:pt>
                <c:pt idx="3">
                  <c:v>43.579597817</c:v>
                </c:pt>
                <c:pt idx="4">
                  <c:v>42.875720149000003</c:v>
                </c:pt>
                <c:pt idx="5">
                  <c:v>44.387463234000002</c:v>
                </c:pt>
                <c:pt idx="6">
                  <c:v>46.836783392000001</c:v>
                </c:pt>
                <c:pt idx="7">
                  <c:v>49.30382341</c:v>
                </c:pt>
                <c:pt idx="8">
                  <c:v>51.746292553000004</c:v>
                </c:pt>
                <c:pt idx="9">
                  <c:v>52.964644534000001</c:v>
                </c:pt>
                <c:pt idx="10">
                  <c:v>53.912372105999999</c:v>
                </c:pt>
                <c:pt idx="11">
                  <c:v>54.487568435</c:v>
                </c:pt>
                <c:pt idx="12">
                  <c:v>55.033167904000003</c:v>
                </c:pt>
                <c:pt idx="13">
                  <c:v>55.577567846000001</c:v>
                </c:pt>
                <c:pt idx="14">
                  <c:v>55.810232431999999</c:v>
                </c:pt>
                <c:pt idx="15">
                  <c:v>55.781415078000002</c:v>
                </c:pt>
                <c:pt idx="16">
                  <c:v>55.922140554999999</c:v>
                </c:pt>
                <c:pt idx="17">
                  <c:v>57.554751682000003</c:v>
                </c:pt>
                <c:pt idx="18">
                  <c:v>57.003092668000001</c:v>
                </c:pt>
                <c:pt idx="19">
                  <c:v>55.714336557000003</c:v>
                </c:pt>
                <c:pt idx="20">
                  <c:v>54.533605536000003</c:v>
                </c:pt>
                <c:pt idx="21">
                  <c:v>52.396864035999997</c:v>
                </c:pt>
                <c:pt idx="22">
                  <c:v>50.662311950000003</c:v>
                </c:pt>
                <c:pt idx="23">
                  <c:v>48.758374717000002</c:v>
                </c:pt>
              </c:numCache>
            </c:numRef>
          </c:val>
          <c:smooth val="0"/>
          <c:extLst/>
        </c:ser>
        <c:dLbls>
          <c:showLegendKey val="0"/>
          <c:showVal val="0"/>
          <c:showCatName val="0"/>
          <c:showSerName val="0"/>
          <c:showPercent val="0"/>
          <c:showBubbleSize val="0"/>
        </c:dLbls>
        <c:marker val="1"/>
        <c:smooth val="0"/>
        <c:axId val="-1197858288"/>
        <c:axId val="-1197846320"/>
      </c:lineChart>
      <c:catAx>
        <c:axId val="-11978582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7846320"/>
        <c:crosses val="autoZero"/>
        <c:auto val="1"/>
        <c:lblAlgn val="ctr"/>
        <c:lblOffset val="100"/>
        <c:tickLblSkip val="4"/>
        <c:tickMarkSkip val="1"/>
        <c:noMultiLvlLbl val="0"/>
      </c:catAx>
      <c:valAx>
        <c:axId val="-1197846320"/>
        <c:scaling>
          <c:orientation val="minMax"/>
          <c:max val="80"/>
          <c:min val="-2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97858288"/>
        <c:crosses val="autoZero"/>
        <c:crossBetween val="between"/>
        <c:majorUnit val="10"/>
      </c:valAx>
      <c:valAx>
        <c:axId val="-1197852304"/>
        <c:scaling>
          <c:orientation val="minMax"/>
          <c:max val="300"/>
        </c:scaling>
        <c:delete val="1"/>
        <c:axPos val="r"/>
        <c:numFmt formatCode="General" sourceLinked="1"/>
        <c:majorTickMark val="out"/>
        <c:minorTickMark val="none"/>
        <c:tickLblPos val="nextTo"/>
        <c:crossAx val="-1197851760"/>
        <c:crosses val="max"/>
        <c:crossBetween val="between"/>
      </c:valAx>
      <c:catAx>
        <c:axId val="-1197851760"/>
        <c:scaling>
          <c:orientation val="minMax"/>
        </c:scaling>
        <c:delete val="1"/>
        <c:axPos val="b"/>
        <c:numFmt formatCode="General" sourceLinked="1"/>
        <c:majorTickMark val="out"/>
        <c:minorTickMark val="none"/>
        <c:tickLblPos val="nextTo"/>
        <c:crossAx val="-1197852304"/>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0347467538297"/>
          <c:y val="3.1916073851412638E-2"/>
          <c:w val="0.85939956967325859"/>
          <c:h val="0.86263352398371851"/>
        </c:manualLayout>
      </c:layout>
      <c:areaChart>
        <c:grouping val="stacked"/>
        <c:varyColors val="0"/>
        <c:ser>
          <c:idx val="2"/>
          <c:order val="2"/>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Restore_Hourly_Region_lrc!$F$2:$F$25</c:f>
              <c:numCache>
                <c:formatCode>General</c:formatCode>
                <c:ptCount val="24"/>
                <c:pt idx="0">
                  <c:v>7.9902290000000001E-2</c:v>
                </c:pt>
                <c:pt idx="1">
                  <c:v>7.9898416999999999E-2</c:v>
                </c:pt>
                <c:pt idx="2">
                  <c:v>7.7269397000000004E-2</c:v>
                </c:pt>
                <c:pt idx="3">
                  <c:v>7.4620817000000006E-2</c:v>
                </c:pt>
                <c:pt idx="4">
                  <c:v>7.0654720000000004E-2</c:v>
                </c:pt>
                <c:pt idx="5">
                  <c:v>6.9971191000000002E-2</c:v>
                </c:pt>
                <c:pt idx="6">
                  <c:v>6.7057757999999995E-2</c:v>
                </c:pt>
                <c:pt idx="7">
                  <c:v>6.3762606999999999E-2</c:v>
                </c:pt>
                <c:pt idx="8">
                  <c:v>6.2615518999999994E-2</c:v>
                </c:pt>
                <c:pt idx="9">
                  <c:v>5.9874340999999998E-2</c:v>
                </c:pt>
                <c:pt idx="10">
                  <c:v>5.7466481999999999E-2</c:v>
                </c:pt>
                <c:pt idx="11">
                  <c:v>5.550331E-2</c:v>
                </c:pt>
                <c:pt idx="12">
                  <c:v>5.4392716000000001E-2</c:v>
                </c:pt>
                <c:pt idx="13">
                  <c:v>5.8835617999999999E-2</c:v>
                </c:pt>
                <c:pt idx="14">
                  <c:v>6.3351653999999993E-2</c:v>
                </c:pt>
                <c:pt idx="15">
                  <c:v>6.9770125000000002E-2</c:v>
                </c:pt>
                <c:pt idx="16">
                  <c:v>8.0585297E-2</c:v>
                </c:pt>
                <c:pt idx="17">
                  <c:v>8.6291217000000003E-2</c:v>
                </c:pt>
                <c:pt idx="18">
                  <c:v>9.3089811999999994E-2</c:v>
                </c:pt>
                <c:pt idx="19">
                  <c:v>9.6167693999999998E-2</c:v>
                </c:pt>
                <c:pt idx="20">
                  <c:v>9.6102328000000001E-2</c:v>
                </c:pt>
                <c:pt idx="21">
                  <c:v>9.3867337999999995E-2</c:v>
                </c:pt>
                <c:pt idx="22">
                  <c:v>9.1815108000000006E-2</c:v>
                </c:pt>
                <c:pt idx="23">
                  <c:v>9.0691205999999996E-2</c:v>
                </c:pt>
              </c:numCache>
            </c:numRef>
          </c:val>
          <c:extLst/>
        </c:ser>
        <c:ser>
          <c:idx val="3"/>
          <c:order val="3"/>
          <c:spPr>
            <a:solidFill>
              <a:schemeClr val="accent5"/>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Restore_Hourly_Region_lrc!$G$2:$G$25</c:f>
              <c:numCache>
                <c:formatCode>General</c:formatCode>
                <c:ptCount val="24"/>
                <c:pt idx="0">
                  <c:v>1.816479908</c:v>
                </c:pt>
                <c:pt idx="1">
                  <c:v>1.817008967</c:v>
                </c:pt>
                <c:pt idx="2">
                  <c:v>1.8138308919999999</c:v>
                </c:pt>
                <c:pt idx="3">
                  <c:v>1.811322823</c:v>
                </c:pt>
                <c:pt idx="4">
                  <c:v>1.8085389160000001</c:v>
                </c:pt>
                <c:pt idx="5">
                  <c:v>1.8077108319999999</c:v>
                </c:pt>
                <c:pt idx="6">
                  <c:v>1.779711268</c:v>
                </c:pt>
                <c:pt idx="7">
                  <c:v>1.7330297320000001</c:v>
                </c:pt>
                <c:pt idx="8">
                  <c:v>1.6527271180000001</c:v>
                </c:pt>
                <c:pt idx="9">
                  <c:v>1.582735792</c:v>
                </c:pt>
                <c:pt idx="10">
                  <c:v>1.5525672159999999</c:v>
                </c:pt>
                <c:pt idx="11">
                  <c:v>1.5424482820000001</c:v>
                </c:pt>
                <c:pt idx="12">
                  <c:v>1.551888626</c:v>
                </c:pt>
                <c:pt idx="13">
                  <c:v>1.572588007</c:v>
                </c:pt>
                <c:pt idx="14">
                  <c:v>1.6033982520000001</c:v>
                </c:pt>
                <c:pt idx="15">
                  <c:v>1.6796446439999999</c:v>
                </c:pt>
                <c:pt idx="16">
                  <c:v>1.7731739559999999</c:v>
                </c:pt>
                <c:pt idx="17">
                  <c:v>1.8141399810000001</c:v>
                </c:pt>
                <c:pt idx="18">
                  <c:v>1.839386475</c:v>
                </c:pt>
                <c:pt idx="19">
                  <c:v>1.836354941</c:v>
                </c:pt>
                <c:pt idx="20">
                  <c:v>1.8340423850000001</c:v>
                </c:pt>
                <c:pt idx="21">
                  <c:v>1.828557043</c:v>
                </c:pt>
                <c:pt idx="22">
                  <c:v>1.8242687390000001</c:v>
                </c:pt>
                <c:pt idx="23">
                  <c:v>1.8214738100000001</c:v>
                </c:pt>
              </c:numCache>
            </c:numRef>
          </c:val>
          <c:extLst/>
        </c:ser>
        <c:ser>
          <c:idx val="4"/>
          <c:order val="4"/>
          <c:spPr>
            <a:solidFill>
              <a:schemeClr val="accent2"/>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Restore_Hourly_Region_lrc!$H$2:$H$25</c:f>
              <c:numCache>
                <c:formatCode>General</c:formatCode>
                <c:ptCount val="24"/>
                <c:pt idx="0">
                  <c:v>7.4203844000000005E-2</c:v>
                </c:pt>
                <c:pt idx="1">
                  <c:v>6.7379174E-2</c:v>
                </c:pt>
                <c:pt idx="2">
                  <c:v>5.6593070000000002E-2</c:v>
                </c:pt>
                <c:pt idx="3">
                  <c:v>2.5426698000000001E-2</c:v>
                </c:pt>
                <c:pt idx="4">
                  <c:v>3.600303E-3</c:v>
                </c:pt>
                <c:pt idx="5">
                  <c:v>2.9054279999999998E-3</c:v>
                </c:pt>
                <c:pt idx="14">
                  <c:v>6.4015899999999995E-4</c:v>
                </c:pt>
                <c:pt idx="15">
                  <c:v>1.3653317E-2</c:v>
                </c:pt>
                <c:pt idx="16">
                  <c:v>5.3797468000000001E-2</c:v>
                </c:pt>
                <c:pt idx="17">
                  <c:v>7.6920958999999997E-2</c:v>
                </c:pt>
                <c:pt idx="18">
                  <c:v>9.6259227000000003E-2</c:v>
                </c:pt>
                <c:pt idx="19">
                  <c:v>0.10439834100000001</c:v>
                </c:pt>
                <c:pt idx="20">
                  <c:v>0.10525968099999999</c:v>
                </c:pt>
                <c:pt idx="21">
                  <c:v>0.102637671</c:v>
                </c:pt>
                <c:pt idx="22">
                  <c:v>0.100312347</c:v>
                </c:pt>
                <c:pt idx="23">
                  <c:v>9.8510052000000001E-2</c:v>
                </c:pt>
              </c:numCache>
            </c:numRef>
          </c:val>
          <c:extLst/>
        </c:ser>
        <c:ser>
          <c:idx val="5"/>
          <c:order val="5"/>
          <c:spPr>
            <a:solidFill>
              <a:schemeClr val="accent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Restore_Hourly_Region_lrc!$I$2:$I$25</c:f>
              <c:numCache>
                <c:formatCode>General</c:formatCode>
                <c:ptCount val="24"/>
                <c:pt idx="0">
                  <c:v>2.6101094090000001</c:v>
                </c:pt>
                <c:pt idx="1">
                  <c:v>2.568571489</c:v>
                </c:pt>
                <c:pt idx="2">
                  <c:v>2.4719754479999998</c:v>
                </c:pt>
                <c:pt idx="3">
                  <c:v>2.3810635339999999</c:v>
                </c:pt>
                <c:pt idx="4">
                  <c:v>2.2745375860000001</c:v>
                </c:pt>
                <c:pt idx="5">
                  <c:v>2.205296476</c:v>
                </c:pt>
                <c:pt idx="6">
                  <c:v>1.980101471</c:v>
                </c:pt>
                <c:pt idx="7">
                  <c:v>1.5769739890000001</c:v>
                </c:pt>
                <c:pt idx="8">
                  <c:v>1.1792022069999999</c:v>
                </c:pt>
                <c:pt idx="9">
                  <c:v>1.107021987</c:v>
                </c:pt>
                <c:pt idx="10">
                  <c:v>1.1132649050000001</c:v>
                </c:pt>
                <c:pt idx="11">
                  <c:v>1.1182265689999999</c:v>
                </c:pt>
                <c:pt idx="12">
                  <c:v>1.1526340589999999</c:v>
                </c:pt>
                <c:pt idx="13">
                  <c:v>1.2526956810000001</c:v>
                </c:pt>
                <c:pt idx="14">
                  <c:v>1.3482268770000001</c:v>
                </c:pt>
                <c:pt idx="15">
                  <c:v>1.910500552</c:v>
                </c:pt>
                <c:pt idx="16">
                  <c:v>3.096473193</c:v>
                </c:pt>
                <c:pt idx="17">
                  <c:v>3.8775409679999999</c:v>
                </c:pt>
                <c:pt idx="18">
                  <c:v>4.0961476189999999</c:v>
                </c:pt>
                <c:pt idx="19">
                  <c:v>4.0919386859999998</c:v>
                </c:pt>
                <c:pt idx="20">
                  <c:v>4.0690987439999997</c:v>
                </c:pt>
                <c:pt idx="21">
                  <c:v>3.970199365</c:v>
                </c:pt>
                <c:pt idx="22">
                  <c:v>3.8267287579999998</c:v>
                </c:pt>
                <c:pt idx="23">
                  <c:v>3.767639076</c:v>
                </c:pt>
              </c:numCache>
            </c:numRef>
          </c:val>
          <c:extLst/>
        </c:ser>
        <c:ser>
          <c:idx val="6"/>
          <c:order val="6"/>
          <c:spPr>
            <a:solidFill>
              <a:schemeClr val="tx2"/>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Restore_Hourly_Region_lrc!$J$2:$J$25</c:f>
              <c:numCache>
                <c:formatCode>General</c:formatCode>
                <c:ptCount val="24"/>
                <c:pt idx="0">
                  <c:v>1.8816102530000001</c:v>
                </c:pt>
                <c:pt idx="1">
                  <c:v>1.888407564</c:v>
                </c:pt>
                <c:pt idx="2">
                  <c:v>1.833335296</c:v>
                </c:pt>
                <c:pt idx="3">
                  <c:v>1.7734298749999999</c:v>
                </c:pt>
                <c:pt idx="4">
                  <c:v>1.6544590939999999</c:v>
                </c:pt>
                <c:pt idx="5">
                  <c:v>1.743010918</c:v>
                </c:pt>
                <c:pt idx="6">
                  <c:v>1.7192342860000001</c:v>
                </c:pt>
                <c:pt idx="7">
                  <c:v>1.5025995590000001</c:v>
                </c:pt>
                <c:pt idx="8">
                  <c:v>1.1180335589999999</c:v>
                </c:pt>
                <c:pt idx="9">
                  <c:v>0.84659687299999997</c:v>
                </c:pt>
                <c:pt idx="10">
                  <c:v>0.89690632999999997</c:v>
                </c:pt>
                <c:pt idx="11">
                  <c:v>1.007143012</c:v>
                </c:pt>
                <c:pt idx="12">
                  <c:v>1.1008709649999999</c:v>
                </c:pt>
                <c:pt idx="13">
                  <c:v>1.255724726</c:v>
                </c:pt>
                <c:pt idx="14">
                  <c:v>1.349610846</c:v>
                </c:pt>
                <c:pt idx="15">
                  <c:v>1.49305289</c:v>
                </c:pt>
                <c:pt idx="16">
                  <c:v>1.7190761779999999</c:v>
                </c:pt>
                <c:pt idx="17">
                  <c:v>1.799051358</c:v>
                </c:pt>
                <c:pt idx="18">
                  <c:v>1.8329709489999999</c:v>
                </c:pt>
                <c:pt idx="19">
                  <c:v>1.8424026769999999</c:v>
                </c:pt>
                <c:pt idx="20">
                  <c:v>1.8599486679999999</c:v>
                </c:pt>
                <c:pt idx="21">
                  <c:v>1.8426948000000001</c:v>
                </c:pt>
                <c:pt idx="22">
                  <c:v>1.8170687839999999</c:v>
                </c:pt>
                <c:pt idx="23">
                  <c:v>1.708086859</c:v>
                </c:pt>
              </c:numCache>
            </c:numRef>
          </c:val>
          <c:extLst/>
        </c:ser>
        <c:ser>
          <c:idx val="8"/>
          <c:order val="7"/>
          <c:spPr>
            <a:solidFill>
              <a:schemeClr val="accent3"/>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Restore_Hourly_Region_lrc!$L$2:$L$25</c:f>
              <c:numCache>
                <c:formatCode>General</c:formatCode>
                <c:ptCount val="24"/>
                <c:pt idx="0">
                  <c:v>3.361237831</c:v>
                </c:pt>
                <c:pt idx="1">
                  <c:v>3.3112664230000002</c:v>
                </c:pt>
                <c:pt idx="2">
                  <c:v>3.2678895250000002</c:v>
                </c:pt>
                <c:pt idx="3">
                  <c:v>3.2265530390000001</c:v>
                </c:pt>
                <c:pt idx="4">
                  <c:v>3.186989997</c:v>
                </c:pt>
                <c:pt idx="5">
                  <c:v>3.133155409</c:v>
                </c:pt>
                <c:pt idx="6">
                  <c:v>2.9930436299999998</c:v>
                </c:pt>
                <c:pt idx="7">
                  <c:v>2.796932789</c:v>
                </c:pt>
                <c:pt idx="8">
                  <c:v>2.601869057</c:v>
                </c:pt>
                <c:pt idx="9">
                  <c:v>2.470244718</c:v>
                </c:pt>
                <c:pt idx="10">
                  <c:v>2.4654114950000001</c:v>
                </c:pt>
                <c:pt idx="11">
                  <c:v>2.5652414640000001</c:v>
                </c:pt>
                <c:pt idx="12">
                  <c:v>2.7083726850000001</c:v>
                </c:pt>
                <c:pt idx="13">
                  <c:v>2.8349226889999999</c:v>
                </c:pt>
                <c:pt idx="14">
                  <c:v>2.9975359840000002</c:v>
                </c:pt>
                <c:pt idx="15">
                  <c:v>3.1096097120000001</c:v>
                </c:pt>
                <c:pt idx="16">
                  <c:v>3.2234362299999999</c:v>
                </c:pt>
                <c:pt idx="17">
                  <c:v>3.3426807350000001</c:v>
                </c:pt>
                <c:pt idx="18">
                  <c:v>3.4855620119999999</c:v>
                </c:pt>
                <c:pt idx="19">
                  <c:v>3.593814842</c:v>
                </c:pt>
                <c:pt idx="20">
                  <c:v>3.6063892380000002</c:v>
                </c:pt>
                <c:pt idx="21">
                  <c:v>3.5626223769999998</c:v>
                </c:pt>
                <c:pt idx="22">
                  <c:v>3.5011548530000001</c:v>
                </c:pt>
                <c:pt idx="23">
                  <c:v>3.4287021649999998</c:v>
                </c:pt>
              </c:numCache>
            </c:numRef>
          </c:val>
          <c:extLst/>
        </c:ser>
        <c:ser>
          <c:idx val="10"/>
          <c:order val="8"/>
          <c:spPr>
            <a:solidFill>
              <a:schemeClr val="accent4"/>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Restore_Hourly_Region_lrc!$M$2:$M$25</c:f>
              <c:numCache>
                <c:formatCode>General</c:formatCode>
                <c:ptCount val="24"/>
                <c:pt idx="4">
                  <c:v>5.7561169999999998E-3</c:v>
                </c:pt>
                <c:pt idx="5">
                  <c:v>0.20910856899999999</c:v>
                </c:pt>
                <c:pt idx="6">
                  <c:v>0.92922197600000001</c:v>
                </c:pt>
                <c:pt idx="7">
                  <c:v>1.8608855500000001</c:v>
                </c:pt>
                <c:pt idx="8">
                  <c:v>2.627912797</c:v>
                </c:pt>
                <c:pt idx="9">
                  <c:v>2.9844934830000001</c:v>
                </c:pt>
                <c:pt idx="10">
                  <c:v>2.9203806029999999</c:v>
                </c:pt>
                <c:pt idx="11">
                  <c:v>2.8791367280000002</c:v>
                </c:pt>
                <c:pt idx="12">
                  <c:v>2.8052442100000001</c:v>
                </c:pt>
                <c:pt idx="13">
                  <c:v>2.904985011</c:v>
                </c:pt>
                <c:pt idx="14">
                  <c:v>3.0317934270000002</c:v>
                </c:pt>
                <c:pt idx="15">
                  <c:v>2.8985137750000001</c:v>
                </c:pt>
                <c:pt idx="16">
                  <c:v>2.4675228439999999</c:v>
                </c:pt>
                <c:pt idx="17">
                  <c:v>1.8880678120000001</c:v>
                </c:pt>
                <c:pt idx="18">
                  <c:v>1.0381060719999999</c:v>
                </c:pt>
                <c:pt idx="19">
                  <c:v>0.47403115099999998</c:v>
                </c:pt>
                <c:pt idx="20">
                  <c:v>0.151315163</c:v>
                </c:pt>
                <c:pt idx="21">
                  <c:v>4.2700620000000002E-2</c:v>
                </c:pt>
                <c:pt idx="22">
                  <c:v>4.2803760000000003E-2</c:v>
                </c:pt>
                <c:pt idx="23">
                  <c:v>1.6946369999999999E-2</c:v>
                </c:pt>
              </c:numCache>
            </c:numRef>
          </c:val>
          <c:extLst/>
        </c:ser>
        <c:ser>
          <c:idx val="9"/>
          <c:order val="9"/>
          <c:spPr>
            <a:solidFill>
              <a:schemeClr val="accent4"/>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Restore_Hourly_Region_lrc!$N$2:$N$25</c:f>
              <c:numCache>
                <c:formatCode>General</c:formatCode>
                <c:ptCount val="24"/>
                <c:pt idx="4">
                  <c:v>7.0877270000000003E-3</c:v>
                </c:pt>
                <c:pt idx="5">
                  <c:v>0.14445416599999999</c:v>
                </c:pt>
                <c:pt idx="6">
                  <c:v>0.79531669900000002</c:v>
                </c:pt>
                <c:pt idx="7">
                  <c:v>2.4871774059999998</c:v>
                </c:pt>
                <c:pt idx="8">
                  <c:v>4.6161574590000001</c:v>
                </c:pt>
                <c:pt idx="9">
                  <c:v>6.3298041810000001</c:v>
                </c:pt>
                <c:pt idx="10">
                  <c:v>7.3169136620000002</c:v>
                </c:pt>
                <c:pt idx="11">
                  <c:v>7.6411976890000002</c:v>
                </c:pt>
                <c:pt idx="12">
                  <c:v>7.5117232170000001</c:v>
                </c:pt>
                <c:pt idx="13">
                  <c:v>6.967719765</c:v>
                </c:pt>
                <c:pt idx="14">
                  <c:v>5.8281235179999999</c:v>
                </c:pt>
                <c:pt idx="15">
                  <c:v>4.0600353289999997</c:v>
                </c:pt>
                <c:pt idx="16">
                  <c:v>2.0047121739999998</c:v>
                </c:pt>
                <c:pt idx="17">
                  <c:v>0.597198903</c:v>
                </c:pt>
                <c:pt idx="18">
                  <c:v>0.10826093000000001</c:v>
                </c:pt>
                <c:pt idx="19">
                  <c:v>1.7213549999999999E-3</c:v>
                </c:pt>
              </c:numCache>
            </c:numRef>
          </c:val>
          <c:extLst/>
        </c:ser>
        <c:ser>
          <c:idx val="11"/>
          <c:order val="10"/>
          <c:spPr>
            <a:solidFill>
              <a:srgbClr val="7D6D9B"/>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Restore_Hourly_Region_lrc!$O$2:$O$25</c:f>
              <c:numCache>
                <c:formatCode>General</c:formatCode>
                <c:ptCount val="24"/>
                <c:pt idx="4">
                  <c:v>5.1662699999999997E-4</c:v>
                </c:pt>
                <c:pt idx="6">
                  <c:v>1.1352915E-2</c:v>
                </c:pt>
                <c:pt idx="7">
                  <c:v>6.0633360999999997E-2</c:v>
                </c:pt>
                <c:pt idx="8">
                  <c:v>0.133431194</c:v>
                </c:pt>
                <c:pt idx="9">
                  <c:v>0.17330182299999999</c:v>
                </c:pt>
                <c:pt idx="10">
                  <c:v>0.16812956700000001</c:v>
                </c:pt>
                <c:pt idx="11">
                  <c:v>0.117993189</c:v>
                </c:pt>
                <c:pt idx="12">
                  <c:v>6.8451452999999995E-2</c:v>
                </c:pt>
                <c:pt idx="13">
                  <c:v>5.4030809999999999E-2</c:v>
                </c:pt>
                <c:pt idx="14">
                  <c:v>9.6992910000000005E-3</c:v>
                </c:pt>
              </c:numCache>
            </c:numRef>
          </c:val>
          <c:extLst/>
        </c:ser>
        <c:ser>
          <c:idx val="12"/>
          <c:order val="11"/>
          <c:spPr>
            <a:solidFill>
              <a:schemeClr val="accent1">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Restore_Hourly_Region_lrc!$P$2:$P$25</c:f>
              <c:numCache>
                <c:formatCode>General</c:formatCode>
                <c:ptCount val="24"/>
                <c:pt idx="0">
                  <c:v>0.31071531099999999</c:v>
                </c:pt>
                <c:pt idx="1">
                  <c:v>0.34944179199999997</c:v>
                </c:pt>
                <c:pt idx="2">
                  <c:v>0.27388017199999998</c:v>
                </c:pt>
                <c:pt idx="3">
                  <c:v>0.15580645900000001</c:v>
                </c:pt>
                <c:pt idx="4">
                  <c:v>0.105465003</c:v>
                </c:pt>
                <c:pt idx="5">
                  <c:v>0.127573719</c:v>
                </c:pt>
                <c:pt idx="6">
                  <c:v>4.8162249999999997E-2</c:v>
                </c:pt>
                <c:pt idx="7">
                  <c:v>1.5364350000000001E-2</c:v>
                </c:pt>
                <c:pt idx="16">
                  <c:v>0.13595628700000001</c:v>
                </c:pt>
                <c:pt idx="17">
                  <c:v>0.40320228600000002</c:v>
                </c:pt>
                <c:pt idx="18">
                  <c:v>0.58382568400000001</c:v>
                </c:pt>
                <c:pt idx="19">
                  <c:v>0.535178496</c:v>
                </c:pt>
                <c:pt idx="20">
                  <c:v>0.51155339799999999</c:v>
                </c:pt>
                <c:pt idx="21">
                  <c:v>0.41461133700000002</c:v>
                </c:pt>
                <c:pt idx="22">
                  <c:v>0.33243645900000002</c:v>
                </c:pt>
                <c:pt idx="23">
                  <c:v>0.25436824800000002</c:v>
                </c:pt>
              </c:numCache>
            </c:numRef>
          </c:val>
          <c:extLst/>
        </c:ser>
        <c:ser>
          <c:idx val="13"/>
          <c:order val="12"/>
          <c:spPr>
            <a:solidFill>
              <a:schemeClr val="bg1">
                <a:lumMod val="65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Restore_Hourly_Region_lrc!$Q$2:$Q$25</c:f>
              <c:numCache>
                <c:formatCode>General</c:formatCode>
                <c:ptCount val="24"/>
                <c:pt idx="0">
                  <c:v>0.56875862499999996</c:v>
                </c:pt>
                <c:pt idx="1">
                  <c:v>0.60194999199999999</c:v>
                </c:pt>
                <c:pt idx="2">
                  <c:v>0.320101052</c:v>
                </c:pt>
                <c:pt idx="3">
                  <c:v>0.232713899</c:v>
                </c:pt>
                <c:pt idx="4">
                  <c:v>0.10699043</c:v>
                </c:pt>
                <c:pt idx="5">
                  <c:v>3.8512870999999997E-2</c:v>
                </c:pt>
                <c:pt idx="6">
                  <c:v>0.143796272</c:v>
                </c:pt>
                <c:pt idx="7">
                  <c:v>9.5496247000000006E-2</c:v>
                </c:pt>
                <c:pt idx="9">
                  <c:v>6.8662109999999997E-3</c:v>
                </c:pt>
                <c:pt idx="10">
                  <c:v>2.3783039999999999E-3</c:v>
                </c:pt>
                <c:pt idx="15">
                  <c:v>7.3978799999999999E-3</c:v>
                </c:pt>
                <c:pt idx="16">
                  <c:v>0.35380914200000002</c:v>
                </c:pt>
                <c:pt idx="17">
                  <c:v>1.0651790860000001</c:v>
                </c:pt>
                <c:pt idx="18">
                  <c:v>1.554808033</c:v>
                </c:pt>
                <c:pt idx="19">
                  <c:v>1.507418562</c:v>
                </c:pt>
                <c:pt idx="20">
                  <c:v>1.397210984</c:v>
                </c:pt>
                <c:pt idx="21">
                  <c:v>0.83724856000000003</c:v>
                </c:pt>
                <c:pt idx="22">
                  <c:v>0.50380738000000003</c:v>
                </c:pt>
                <c:pt idx="23">
                  <c:v>0.37489228899999999</c:v>
                </c:pt>
              </c:numCache>
            </c:numRef>
          </c:val>
          <c:extLst/>
        </c:ser>
        <c:dLbls>
          <c:showLegendKey val="0"/>
          <c:showVal val="0"/>
          <c:showCatName val="0"/>
          <c:showSerName val="0"/>
          <c:showPercent val="0"/>
          <c:showBubbleSize val="0"/>
        </c:dLbls>
        <c:axId val="-1197873520"/>
        <c:axId val="-1197861008"/>
        <c:extLst/>
      </c:areaChart>
      <c:areaChart>
        <c:grouping val="stacked"/>
        <c:varyColors val="0"/>
        <c:ser>
          <c:idx val="1"/>
          <c:order val="0"/>
          <c:spPr>
            <a:solidFill>
              <a:schemeClr val="accent1">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Restore_Hourly_Region_lrc!$D$2:$D$25</c:f>
              <c:numCache>
                <c:formatCode>General</c:formatCode>
                <c:ptCount val="24"/>
                <c:pt idx="0">
                  <c:v>-2.9679839999999999E-3</c:v>
                </c:pt>
                <c:pt idx="1">
                  <c:v>-9.8567829999999992E-3</c:v>
                </c:pt>
                <c:pt idx="2">
                  <c:v>-2.2218424000000001E-2</c:v>
                </c:pt>
                <c:pt idx="3">
                  <c:v>-3.5185859999999999E-2</c:v>
                </c:pt>
                <c:pt idx="4">
                  <c:v>-4.588685E-2</c:v>
                </c:pt>
                <c:pt idx="5">
                  <c:v>-3.586466E-2</c:v>
                </c:pt>
                <c:pt idx="6">
                  <c:v>-0.16063458799999999</c:v>
                </c:pt>
                <c:pt idx="7">
                  <c:v>-0.40054845300000003</c:v>
                </c:pt>
                <c:pt idx="8">
                  <c:v>-0.57763893099999997</c:v>
                </c:pt>
                <c:pt idx="9">
                  <c:v>-0.679484537</c:v>
                </c:pt>
                <c:pt idx="10">
                  <c:v>-0.64622432200000002</c:v>
                </c:pt>
                <c:pt idx="11">
                  <c:v>-0.64354066099999996</c:v>
                </c:pt>
                <c:pt idx="12">
                  <c:v>-0.61989869200000003</c:v>
                </c:pt>
                <c:pt idx="13">
                  <c:v>-0.53269589500000003</c:v>
                </c:pt>
                <c:pt idx="14">
                  <c:v>-0.50550549300000003</c:v>
                </c:pt>
                <c:pt idx="15">
                  <c:v>-0.36366617699999998</c:v>
                </c:pt>
                <c:pt idx="16">
                  <c:v>-0.19088970799999999</c:v>
                </c:pt>
                <c:pt idx="17">
                  <c:v>-1.0291293E-2</c:v>
                </c:pt>
                <c:pt idx="19">
                  <c:v>-8.0140409999999995E-3</c:v>
                </c:pt>
              </c:numCache>
            </c:numRef>
          </c:val>
          <c:extLst/>
        </c:ser>
        <c:ser>
          <c:idx val="0"/>
          <c:order val="1"/>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Restore_Hourly_Region_lrc!$E$2:$E$25</c:f>
              <c:numCache>
                <c:formatCode>General</c:formatCode>
                <c:ptCount val="24"/>
                <c:pt idx="0">
                  <c:v>-3.5505533999999998E-2</c:v>
                </c:pt>
                <c:pt idx="1">
                  <c:v>-1.464826E-3</c:v>
                </c:pt>
                <c:pt idx="2">
                  <c:v>-1.1850738E-2</c:v>
                </c:pt>
                <c:pt idx="3">
                  <c:v>-2.8595863999999999E-2</c:v>
                </c:pt>
                <c:pt idx="4">
                  <c:v>-5.8986785E-2</c:v>
                </c:pt>
                <c:pt idx="5">
                  <c:v>-4.0785337999999997E-2</c:v>
                </c:pt>
                <c:pt idx="6">
                  <c:v>-3.4964997999999997E-2</c:v>
                </c:pt>
                <c:pt idx="7">
                  <c:v>-9.4861220999999996E-2</c:v>
                </c:pt>
                <c:pt idx="8">
                  <c:v>-0.34150449300000002</c:v>
                </c:pt>
                <c:pt idx="9">
                  <c:v>-1.1812871030000001</c:v>
                </c:pt>
                <c:pt idx="10">
                  <c:v>-1.802202431</c:v>
                </c:pt>
                <c:pt idx="11">
                  <c:v>-1.9943420810000001</c:v>
                </c:pt>
                <c:pt idx="12">
                  <c:v>-1.949000844</c:v>
                </c:pt>
                <c:pt idx="13">
                  <c:v>-1.963141628</c:v>
                </c:pt>
                <c:pt idx="14">
                  <c:v>-1.324806237</c:v>
                </c:pt>
                <c:pt idx="15">
                  <c:v>-0.48267199199999999</c:v>
                </c:pt>
                <c:pt idx="16">
                  <c:v>-5.1382674000000003E-2</c:v>
                </c:pt>
                <c:pt idx="17">
                  <c:v>-2.5505309E-2</c:v>
                </c:pt>
                <c:pt idx="18">
                  <c:v>-1.1430990000000001E-3</c:v>
                </c:pt>
                <c:pt idx="23">
                  <c:v>-1.0509846E-2</c:v>
                </c:pt>
              </c:numCache>
            </c:numRef>
          </c:val>
          <c:extLst/>
        </c:ser>
        <c:dLbls>
          <c:showLegendKey val="0"/>
          <c:showVal val="0"/>
          <c:showCatName val="0"/>
          <c:showSerName val="0"/>
          <c:showPercent val="0"/>
          <c:showBubbleSize val="0"/>
        </c:dLbls>
        <c:axId val="-1197854480"/>
        <c:axId val="-1197875696"/>
      </c:areaChart>
      <c:lineChart>
        <c:grouping val="standard"/>
        <c:varyColors val="0"/>
        <c:ser>
          <c:idx val="14"/>
          <c:order val="13"/>
          <c:spPr>
            <a:ln w="28575" cap="rnd">
              <a:solidFill>
                <a:srgbClr val="C2BBD0"/>
              </a:solidFill>
              <a:prstDash val="sysDash"/>
              <a:round/>
            </a:ln>
            <a:effectLst/>
          </c:spPr>
          <c:marker>
            <c:symbol val="none"/>
          </c:marke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Restore_Hourly_Region_lrc!$R$2:$R$25</c:f>
              <c:numCache>
                <c:formatCode>General</c:formatCode>
                <c:ptCount val="24"/>
                <c:pt idx="0">
                  <c:v>11.040220102999999</c:v>
                </c:pt>
                <c:pt idx="1">
                  <c:v>11.043232587</c:v>
                </c:pt>
                <c:pt idx="2">
                  <c:v>10.451030823</c:v>
                </c:pt>
                <c:pt idx="3">
                  <c:v>9.983678158</c:v>
                </c:pt>
                <c:pt idx="4">
                  <c:v>9.4884339999999998</c:v>
                </c:pt>
                <c:pt idx="5">
                  <c:v>9.7675827579999996</c:v>
                </c:pt>
                <c:pt idx="6">
                  <c:v>10.619942691</c:v>
                </c:pt>
                <c:pt idx="7">
                  <c:v>11.954965658000001</c:v>
                </c:pt>
                <c:pt idx="8">
                  <c:v>13.244011136999999</c:v>
                </c:pt>
                <c:pt idx="9">
                  <c:v>13.819067602000001</c:v>
                </c:pt>
                <c:pt idx="10">
                  <c:v>14.176276635000001</c:v>
                </c:pt>
                <c:pt idx="11">
                  <c:v>14.477882731999999</c:v>
                </c:pt>
                <c:pt idx="12">
                  <c:v>14.629116214</c:v>
                </c:pt>
                <c:pt idx="13">
                  <c:v>14.670557607999999</c:v>
                </c:pt>
                <c:pt idx="14">
                  <c:v>14.707020143999999</c:v>
                </c:pt>
                <c:pt idx="15">
                  <c:v>14.721544139000001</c:v>
                </c:pt>
                <c:pt idx="16">
                  <c:v>15.035504356000001</c:v>
                </c:pt>
                <c:pt idx="17">
                  <c:v>15.321652962</c:v>
                </c:pt>
                <c:pt idx="18">
                  <c:v>15.12149741</c:v>
                </c:pt>
                <c:pt idx="19">
                  <c:v>14.485491655000001</c:v>
                </c:pt>
                <c:pt idx="20">
                  <c:v>14.03211185</c:v>
                </c:pt>
                <c:pt idx="21">
                  <c:v>13.082267879</c:v>
                </c:pt>
                <c:pt idx="22">
                  <c:v>12.428580408</c:v>
                </c:pt>
                <c:pt idx="23">
                  <c:v>11.927099823000001</c:v>
                </c:pt>
              </c:numCache>
            </c:numRef>
          </c:val>
          <c:smooth val="0"/>
          <c:extLst/>
        </c:ser>
        <c:dLbls>
          <c:showLegendKey val="0"/>
          <c:showVal val="0"/>
          <c:showCatName val="0"/>
          <c:showSerName val="0"/>
          <c:showPercent val="0"/>
          <c:showBubbleSize val="0"/>
        </c:dLbls>
        <c:marker val="1"/>
        <c:smooth val="0"/>
        <c:axId val="-1197873520"/>
        <c:axId val="-1197861008"/>
      </c:lineChart>
      <c:catAx>
        <c:axId val="-119787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7861008"/>
        <c:crosses val="autoZero"/>
        <c:auto val="1"/>
        <c:lblAlgn val="ctr"/>
        <c:lblOffset val="100"/>
        <c:tickLblSkip val="4"/>
        <c:tickMarkSkip val="1"/>
        <c:noMultiLvlLbl val="0"/>
      </c:catAx>
      <c:valAx>
        <c:axId val="-1197861008"/>
        <c:scaling>
          <c:orientation val="minMax"/>
          <c:max val="8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7873520"/>
        <c:crosses val="autoZero"/>
        <c:crossBetween val="between"/>
        <c:majorUnit val="10"/>
      </c:valAx>
      <c:valAx>
        <c:axId val="-1197875696"/>
        <c:scaling>
          <c:orientation val="minMax"/>
          <c:max val="300"/>
        </c:scaling>
        <c:delete val="1"/>
        <c:axPos val="r"/>
        <c:numFmt formatCode="General" sourceLinked="1"/>
        <c:majorTickMark val="out"/>
        <c:minorTickMark val="none"/>
        <c:tickLblPos val="nextTo"/>
        <c:crossAx val="-1197854480"/>
        <c:crosses val="max"/>
        <c:crossBetween val="between"/>
      </c:valAx>
      <c:catAx>
        <c:axId val="-1197854480"/>
        <c:scaling>
          <c:orientation val="minMax"/>
        </c:scaling>
        <c:delete val="1"/>
        <c:axPos val="b"/>
        <c:numFmt formatCode="General" sourceLinked="1"/>
        <c:majorTickMark val="out"/>
        <c:minorTickMark val="none"/>
        <c:tickLblPos val="nextTo"/>
        <c:crossAx val="-1197875696"/>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39157286997626E-2"/>
          <c:y val="2.2889842632331903E-2"/>
          <c:w val="0.88792944131688589"/>
          <c:h val="0.85033827853063437"/>
        </c:manualLayout>
      </c:layout>
      <c:areaChart>
        <c:grouping val="stacked"/>
        <c:varyColors val="0"/>
        <c:ser>
          <c:idx val="2"/>
          <c:order val="2"/>
          <c:spPr>
            <a:solidFill>
              <a:schemeClr val="bg2">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Restore_Hourly_Region_lrc!$F$2:$F$25</c:f>
              <c:numCache>
                <c:formatCode>General</c:formatCode>
                <c:ptCount val="24"/>
                <c:pt idx="0">
                  <c:v>3.5659260399999999</c:v>
                </c:pt>
                <c:pt idx="1">
                  <c:v>3.5502730429999998</c:v>
                </c:pt>
                <c:pt idx="2">
                  <c:v>3.448846482</c:v>
                </c:pt>
                <c:pt idx="3">
                  <c:v>3.3662225440000002</c:v>
                </c:pt>
                <c:pt idx="4">
                  <c:v>3.2775985360000002</c:v>
                </c:pt>
                <c:pt idx="5">
                  <c:v>3.3672155570000002</c:v>
                </c:pt>
                <c:pt idx="6">
                  <c:v>3.451343805</c:v>
                </c:pt>
                <c:pt idx="7">
                  <c:v>3.3938397230000001</c:v>
                </c:pt>
                <c:pt idx="8">
                  <c:v>3.1752511729999999</c:v>
                </c:pt>
                <c:pt idx="9">
                  <c:v>2.9173732760000002</c:v>
                </c:pt>
                <c:pt idx="10">
                  <c:v>2.6832634930000001</c:v>
                </c:pt>
                <c:pt idx="11">
                  <c:v>2.5326314999999999</c:v>
                </c:pt>
                <c:pt idx="12">
                  <c:v>2.4555756469999999</c:v>
                </c:pt>
                <c:pt idx="13">
                  <c:v>2.4680516830000001</c:v>
                </c:pt>
                <c:pt idx="14">
                  <c:v>2.6860955309999999</c:v>
                </c:pt>
                <c:pt idx="15">
                  <c:v>3.0446690959999998</c:v>
                </c:pt>
                <c:pt idx="16">
                  <c:v>3.3937773459999998</c:v>
                </c:pt>
                <c:pt idx="17">
                  <c:v>3.8495782740000002</c:v>
                </c:pt>
                <c:pt idx="18">
                  <c:v>3.988109873</c:v>
                </c:pt>
                <c:pt idx="19">
                  <c:v>3.9880248589999998</c:v>
                </c:pt>
                <c:pt idx="20">
                  <c:v>3.9836375899999998</c:v>
                </c:pt>
                <c:pt idx="21">
                  <c:v>3.9094939559999999</c:v>
                </c:pt>
                <c:pt idx="22">
                  <c:v>3.8468148750000002</c:v>
                </c:pt>
                <c:pt idx="23">
                  <c:v>3.7711679349999998</c:v>
                </c:pt>
              </c:numCache>
            </c:numRef>
          </c:val>
          <c:extLst/>
        </c:ser>
        <c:ser>
          <c:idx val="3"/>
          <c:order val="3"/>
          <c:spPr>
            <a:solidFill>
              <a:schemeClr val="accent5"/>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Restore_Hourly_Region_lrc!$G$2:$G$25</c:f>
              <c:numCache>
                <c:formatCode>General</c:formatCode>
                <c:ptCount val="24"/>
                <c:pt idx="0">
                  <c:v>4.2597383229999997</c:v>
                </c:pt>
                <c:pt idx="1">
                  <c:v>4.2593896490000001</c:v>
                </c:pt>
                <c:pt idx="2">
                  <c:v>4.251399835</c:v>
                </c:pt>
                <c:pt idx="3">
                  <c:v>4.2459685599999997</c:v>
                </c:pt>
                <c:pt idx="4">
                  <c:v>4.2397731839999997</c:v>
                </c:pt>
                <c:pt idx="5">
                  <c:v>4.2436951010000001</c:v>
                </c:pt>
                <c:pt idx="6">
                  <c:v>4.2518840769999997</c:v>
                </c:pt>
                <c:pt idx="7">
                  <c:v>4.2632666490000002</c:v>
                </c:pt>
                <c:pt idx="8">
                  <c:v>4.1910457619999999</c:v>
                </c:pt>
                <c:pt idx="9">
                  <c:v>4.0645510529999997</c:v>
                </c:pt>
                <c:pt idx="10">
                  <c:v>3.9389415489999999</c:v>
                </c:pt>
                <c:pt idx="11">
                  <c:v>3.7936803139999999</c:v>
                </c:pt>
                <c:pt idx="12">
                  <c:v>3.7734726850000002</c:v>
                </c:pt>
                <c:pt idx="13">
                  <c:v>3.885343609</c:v>
                </c:pt>
                <c:pt idx="14">
                  <c:v>4.032318815</c:v>
                </c:pt>
                <c:pt idx="15">
                  <c:v>4.1519112900000001</c:v>
                </c:pt>
                <c:pt idx="16">
                  <c:v>4.2317206660000002</c:v>
                </c:pt>
                <c:pt idx="17">
                  <c:v>4.2948389499999999</c:v>
                </c:pt>
                <c:pt idx="18">
                  <c:v>4.2900438400000001</c:v>
                </c:pt>
                <c:pt idx="19">
                  <c:v>4.2851552149999996</c:v>
                </c:pt>
                <c:pt idx="20">
                  <c:v>4.2812733859999996</c:v>
                </c:pt>
                <c:pt idx="21">
                  <c:v>4.2761199369999998</c:v>
                </c:pt>
                <c:pt idx="22">
                  <c:v>4.272093184</c:v>
                </c:pt>
                <c:pt idx="23">
                  <c:v>4.2675569080000004</c:v>
                </c:pt>
              </c:numCache>
            </c:numRef>
          </c:val>
          <c:extLst/>
        </c:ser>
        <c:ser>
          <c:idx val="4"/>
          <c:order val="4"/>
          <c:spPr>
            <a:solidFill>
              <a:schemeClr val="accent2"/>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Restore_Hourly_Region_lrc!$H$2:$H$25</c:f>
              <c:numCache>
                <c:formatCode>General</c:formatCode>
                <c:ptCount val="24"/>
                <c:pt idx="0">
                  <c:v>0.16145805399999999</c:v>
                </c:pt>
                <c:pt idx="1">
                  <c:v>0.14670940299999999</c:v>
                </c:pt>
                <c:pt idx="2">
                  <c:v>0.12002365600000001</c:v>
                </c:pt>
                <c:pt idx="3">
                  <c:v>8.4732399E-2</c:v>
                </c:pt>
                <c:pt idx="4">
                  <c:v>6.3426177E-2</c:v>
                </c:pt>
                <c:pt idx="5">
                  <c:v>7.8762665999999995E-2</c:v>
                </c:pt>
                <c:pt idx="6">
                  <c:v>7.8762665999999995E-2</c:v>
                </c:pt>
                <c:pt idx="15">
                  <c:v>4.4641607999999999E-2</c:v>
                </c:pt>
                <c:pt idx="16">
                  <c:v>0.108997075</c:v>
                </c:pt>
                <c:pt idx="17">
                  <c:v>0.30538827600000001</c:v>
                </c:pt>
                <c:pt idx="18">
                  <c:v>0.50283540299999996</c:v>
                </c:pt>
                <c:pt idx="19">
                  <c:v>0.50772565000000003</c:v>
                </c:pt>
                <c:pt idx="20">
                  <c:v>0.46237214500000001</c:v>
                </c:pt>
                <c:pt idx="21">
                  <c:v>0.44881883299999997</c:v>
                </c:pt>
                <c:pt idx="22">
                  <c:v>0.310695163</c:v>
                </c:pt>
                <c:pt idx="23">
                  <c:v>0.204775765</c:v>
                </c:pt>
              </c:numCache>
            </c:numRef>
          </c:val>
          <c:extLst/>
        </c:ser>
        <c:ser>
          <c:idx val="5"/>
          <c:order val="5"/>
          <c:spPr>
            <a:solidFill>
              <a:schemeClr val="accent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Restore_Hourly_Region_lrc!$I$2:$I$25</c:f>
              <c:numCache>
                <c:formatCode>General</c:formatCode>
                <c:ptCount val="24"/>
                <c:pt idx="0">
                  <c:v>17.561263479000001</c:v>
                </c:pt>
                <c:pt idx="1">
                  <c:v>17.753481665999999</c:v>
                </c:pt>
                <c:pt idx="2">
                  <c:v>17.211188271000001</c:v>
                </c:pt>
                <c:pt idx="3">
                  <c:v>16.766401573</c:v>
                </c:pt>
                <c:pt idx="4">
                  <c:v>16.248271401</c:v>
                </c:pt>
                <c:pt idx="5">
                  <c:v>16.547302780999999</c:v>
                </c:pt>
                <c:pt idx="6">
                  <c:v>16.989102068000001</c:v>
                </c:pt>
                <c:pt idx="7">
                  <c:v>15.458277670999999</c:v>
                </c:pt>
                <c:pt idx="8">
                  <c:v>12.906715658</c:v>
                </c:pt>
                <c:pt idx="9">
                  <c:v>11.249803321</c:v>
                </c:pt>
                <c:pt idx="10">
                  <c:v>10.493194233000001</c:v>
                </c:pt>
                <c:pt idx="11">
                  <c:v>10.161813302000001</c:v>
                </c:pt>
                <c:pt idx="12">
                  <c:v>10.044906633</c:v>
                </c:pt>
                <c:pt idx="13">
                  <c:v>9.9242386949999997</c:v>
                </c:pt>
                <c:pt idx="14">
                  <c:v>10.208099463</c:v>
                </c:pt>
                <c:pt idx="15">
                  <c:v>11.835775447</c:v>
                </c:pt>
                <c:pt idx="16">
                  <c:v>15.476402145</c:v>
                </c:pt>
                <c:pt idx="17">
                  <c:v>19.429084148000001</c:v>
                </c:pt>
                <c:pt idx="18">
                  <c:v>20.470103473999998</c:v>
                </c:pt>
                <c:pt idx="19">
                  <c:v>20.389426222000001</c:v>
                </c:pt>
                <c:pt idx="20">
                  <c:v>20.115931798999998</c:v>
                </c:pt>
                <c:pt idx="21">
                  <c:v>19.434636050000002</c:v>
                </c:pt>
                <c:pt idx="22">
                  <c:v>18.972532239</c:v>
                </c:pt>
                <c:pt idx="23">
                  <c:v>18.619566846000001</c:v>
                </c:pt>
              </c:numCache>
            </c:numRef>
          </c:val>
          <c:extLst/>
        </c:ser>
        <c:ser>
          <c:idx val="6"/>
          <c:order val="6"/>
          <c:spPr>
            <a:solidFill>
              <a:schemeClr val="tx2"/>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Restore_Hourly_Region_lrc!$J$2:$J$25</c:f>
              <c:numCache>
                <c:formatCode>General</c:formatCode>
                <c:ptCount val="24"/>
                <c:pt idx="0">
                  <c:v>0.68048626300000004</c:v>
                </c:pt>
                <c:pt idx="1">
                  <c:v>0.75857022200000002</c:v>
                </c:pt>
                <c:pt idx="2">
                  <c:v>0.63428521100000002</c:v>
                </c:pt>
                <c:pt idx="3">
                  <c:v>0.59628284300000001</c:v>
                </c:pt>
                <c:pt idx="4">
                  <c:v>0.49870860500000003</c:v>
                </c:pt>
                <c:pt idx="5">
                  <c:v>0.63275156899999996</c:v>
                </c:pt>
                <c:pt idx="6">
                  <c:v>0.69249531799999997</c:v>
                </c:pt>
                <c:pt idx="7">
                  <c:v>0.54569190300000003</c:v>
                </c:pt>
                <c:pt idx="8">
                  <c:v>0.39477589200000002</c:v>
                </c:pt>
                <c:pt idx="9">
                  <c:v>0.31407909499999997</c:v>
                </c:pt>
                <c:pt idx="10">
                  <c:v>0.26498611700000002</c:v>
                </c:pt>
                <c:pt idx="11">
                  <c:v>0.25985388500000001</c:v>
                </c:pt>
                <c:pt idx="12">
                  <c:v>0.266947345</c:v>
                </c:pt>
                <c:pt idx="13">
                  <c:v>0.26703948500000002</c:v>
                </c:pt>
                <c:pt idx="14">
                  <c:v>0.27869656199999998</c:v>
                </c:pt>
                <c:pt idx="15">
                  <c:v>0.30658215300000002</c:v>
                </c:pt>
                <c:pt idx="16">
                  <c:v>0.42367125900000002</c:v>
                </c:pt>
                <c:pt idx="17">
                  <c:v>0.60879541699999995</c:v>
                </c:pt>
                <c:pt idx="18">
                  <c:v>0.70635853100000001</c:v>
                </c:pt>
                <c:pt idx="19">
                  <c:v>0.70061985900000001</c:v>
                </c:pt>
                <c:pt idx="20">
                  <c:v>0.71684857199999996</c:v>
                </c:pt>
                <c:pt idx="21">
                  <c:v>0.70116929100000003</c:v>
                </c:pt>
                <c:pt idx="22">
                  <c:v>0.65980040500000003</c:v>
                </c:pt>
                <c:pt idx="23">
                  <c:v>0.55823073300000003</c:v>
                </c:pt>
              </c:numCache>
            </c:numRef>
          </c:val>
          <c:extLst/>
        </c:ser>
        <c:ser>
          <c:idx val="8"/>
          <c:order val="7"/>
          <c:spPr>
            <a:solidFill>
              <a:schemeClr val="accent3"/>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Restore_Hourly_Region_lrc!$L$2:$L$25</c:f>
              <c:numCache>
                <c:formatCode>General</c:formatCode>
                <c:ptCount val="24"/>
                <c:pt idx="0">
                  <c:v>10.477944003999999</c:v>
                </c:pt>
                <c:pt idx="1">
                  <c:v>10.228792232</c:v>
                </c:pt>
                <c:pt idx="2">
                  <c:v>10.024260428</c:v>
                </c:pt>
                <c:pt idx="3">
                  <c:v>9.828965084</c:v>
                </c:pt>
                <c:pt idx="4">
                  <c:v>9.6318887830000008</c:v>
                </c:pt>
                <c:pt idx="5">
                  <c:v>9.4589889530000004</c:v>
                </c:pt>
                <c:pt idx="6">
                  <c:v>8.9046058039999991</c:v>
                </c:pt>
                <c:pt idx="7">
                  <c:v>8.0025903990000007</c:v>
                </c:pt>
                <c:pt idx="8">
                  <c:v>7.1626579149999996</c:v>
                </c:pt>
                <c:pt idx="9">
                  <c:v>6.5010261859999998</c:v>
                </c:pt>
                <c:pt idx="10">
                  <c:v>6.3765206000000001</c:v>
                </c:pt>
                <c:pt idx="11">
                  <c:v>6.5224763220000002</c:v>
                </c:pt>
                <c:pt idx="12">
                  <c:v>6.8374098559999998</c:v>
                </c:pt>
                <c:pt idx="13">
                  <c:v>7.1982058550000003</c:v>
                </c:pt>
                <c:pt idx="14">
                  <c:v>7.5633691479999996</c:v>
                </c:pt>
                <c:pt idx="15">
                  <c:v>7.8590748540000002</c:v>
                </c:pt>
                <c:pt idx="16">
                  <c:v>8.1895365059999996</c:v>
                </c:pt>
                <c:pt idx="17">
                  <c:v>8.6859080029999998</c:v>
                </c:pt>
                <c:pt idx="18">
                  <c:v>9.3443023810000003</c:v>
                </c:pt>
                <c:pt idx="19">
                  <c:v>10.08036461</c:v>
                </c:pt>
                <c:pt idx="20">
                  <c:v>10.591420041999999</c:v>
                </c:pt>
                <c:pt idx="21">
                  <c:v>10.757825052999999</c:v>
                </c:pt>
                <c:pt idx="22">
                  <c:v>10.782914548000001</c:v>
                </c:pt>
                <c:pt idx="23">
                  <c:v>10.672191805000001</c:v>
                </c:pt>
              </c:numCache>
            </c:numRef>
          </c:val>
          <c:extLst/>
        </c:ser>
        <c:ser>
          <c:idx val="10"/>
          <c:order val="8"/>
          <c:spPr>
            <a:solidFill>
              <a:schemeClr val="accent4"/>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Restore_Hourly_Region_lrc!$M$2:$M$25</c:f>
              <c:numCache>
                <c:formatCode>General</c:formatCode>
                <c:ptCount val="24"/>
                <c:pt idx="0">
                  <c:v>3.57244E-4</c:v>
                </c:pt>
                <c:pt idx="1">
                  <c:v>3.57244E-4</c:v>
                </c:pt>
                <c:pt idx="2">
                  <c:v>3.57244E-4</c:v>
                </c:pt>
                <c:pt idx="3">
                  <c:v>1.5692200000000001E-4</c:v>
                </c:pt>
                <c:pt idx="4">
                  <c:v>4.8219000000000002E-4</c:v>
                </c:pt>
                <c:pt idx="5">
                  <c:v>0.19368017000000001</c:v>
                </c:pt>
                <c:pt idx="6">
                  <c:v>1.146556422</c:v>
                </c:pt>
                <c:pt idx="7">
                  <c:v>2.8824006579999999</c:v>
                </c:pt>
                <c:pt idx="8">
                  <c:v>3.9952145149999998</c:v>
                </c:pt>
                <c:pt idx="9">
                  <c:v>4.4881336989999996</c:v>
                </c:pt>
                <c:pt idx="10">
                  <c:v>4.3884299130000004</c:v>
                </c:pt>
                <c:pt idx="11">
                  <c:v>4.1343822389999998</c:v>
                </c:pt>
                <c:pt idx="12">
                  <c:v>4.2445836190000001</c:v>
                </c:pt>
                <c:pt idx="13">
                  <c:v>4.9710952419999996</c:v>
                </c:pt>
                <c:pt idx="14">
                  <c:v>5.522185093</c:v>
                </c:pt>
                <c:pt idx="15">
                  <c:v>5.7201151159999997</c:v>
                </c:pt>
                <c:pt idx="16">
                  <c:v>5.2007837639999996</c:v>
                </c:pt>
                <c:pt idx="17">
                  <c:v>4.3204071979999998</c:v>
                </c:pt>
                <c:pt idx="18">
                  <c:v>2.5556872300000002</c:v>
                </c:pt>
                <c:pt idx="19">
                  <c:v>1.073400737</c:v>
                </c:pt>
                <c:pt idx="20">
                  <c:v>0.37326107400000003</c:v>
                </c:pt>
                <c:pt idx="21">
                  <c:v>7.6100040000000001E-3</c:v>
                </c:pt>
              </c:numCache>
            </c:numRef>
          </c:val>
          <c:extLst/>
        </c:ser>
        <c:ser>
          <c:idx val="9"/>
          <c:order val="9"/>
          <c:spPr>
            <a:solidFill>
              <a:schemeClr val="accent4"/>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Restore_Hourly_Region_lrc!$N$2:$N$25</c:f>
              <c:numCache>
                <c:formatCode>General</c:formatCode>
                <c:ptCount val="24"/>
                <c:pt idx="4">
                  <c:v>1.8084000000000001E-4</c:v>
                </c:pt>
                <c:pt idx="5">
                  <c:v>0.149759052</c:v>
                </c:pt>
                <c:pt idx="6">
                  <c:v>1.163118933</c:v>
                </c:pt>
                <c:pt idx="7">
                  <c:v>5.0639481799999997</c:v>
                </c:pt>
                <c:pt idx="8">
                  <c:v>10.981640181</c:v>
                </c:pt>
                <c:pt idx="9">
                  <c:v>16.013207526999999</c:v>
                </c:pt>
                <c:pt idx="10">
                  <c:v>19.405609039000002</c:v>
                </c:pt>
                <c:pt idx="11">
                  <c:v>21.117283859</c:v>
                </c:pt>
                <c:pt idx="12">
                  <c:v>21.304253895999999</c:v>
                </c:pt>
                <c:pt idx="13">
                  <c:v>20.162450803999999</c:v>
                </c:pt>
                <c:pt idx="14">
                  <c:v>17.426514983000001</c:v>
                </c:pt>
                <c:pt idx="15">
                  <c:v>13.060706685</c:v>
                </c:pt>
                <c:pt idx="16">
                  <c:v>7.5673094589999996</c:v>
                </c:pt>
                <c:pt idx="17">
                  <c:v>2.5200398879999999</c:v>
                </c:pt>
                <c:pt idx="18">
                  <c:v>0.454439123</c:v>
                </c:pt>
                <c:pt idx="19">
                  <c:v>2.2420658E-2</c:v>
                </c:pt>
              </c:numCache>
            </c:numRef>
          </c:val>
          <c:extLst/>
        </c:ser>
        <c:ser>
          <c:idx val="11"/>
          <c:order val="10"/>
          <c:spPr>
            <a:solidFill>
              <a:srgbClr val="7D6D9B"/>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Restore_Hourly_Region_lrc!$O$2:$O$25</c:f>
              <c:numCache>
                <c:formatCode>General</c:formatCode>
                <c:ptCount val="24"/>
                <c:pt idx="9">
                  <c:v>3.3655091999999998E-2</c:v>
                </c:pt>
                <c:pt idx="10">
                  <c:v>2.1624489E-2</c:v>
                </c:pt>
                <c:pt idx="11">
                  <c:v>4.6395158999999998E-2</c:v>
                </c:pt>
                <c:pt idx="12">
                  <c:v>3.5871444000000002E-2</c:v>
                </c:pt>
                <c:pt idx="13">
                  <c:v>3.19923E-3</c:v>
                </c:pt>
              </c:numCache>
            </c:numRef>
          </c:val>
          <c:extLst/>
        </c:ser>
        <c:ser>
          <c:idx val="12"/>
          <c:order val="11"/>
          <c:spPr>
            <a:solidFill>
              <a:schemeClr val="accent1">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Restore_Hourly_Region_lrc!$P$2:$P$25</c:f>
              <c:numCache>
                <c:formatCode>General</c:formatCode>
                <c:ptCount val="24"/>
                <c:pt idx="0">
                  <c:v>0.39552689600000002</c:v>
                </c:pt>
                <c:pt idx="1">
                  <c:v>0.57878278699999997</c:v>
                </c:pt>
                <c:pt idx="2">
                  <c:v>0.25333825399999998</c:v>
                </c:pt>
                <c:pt idx="3">
                  <c:v>0.15721173299999999</c:v>
                </c:pt>
                <c:pt idx="4">
                  <c:v>0.17165592800000001</c:v>
                </c:pt>
                <c:pt idx="5">
                  <c:v>0.247757847</c:v>
                </c:pt>
                <c:pt idx="6">
                  <c:v>8.2631946999999997E-2</c:v>
                </c:pt>
                <c:pt idx="7">
                  <c:v>0.13130085999999999</c:v>
                </c:pt>
                <c:pt idx="15">
                  <c:v>1.93053E-4</c:v>
                </c:pt>
                <c:pt idx="16">
                  <c:v>0.17912550399999999</c:v>
                </c:pt>
                <c:pt idx="17">
                  <c:v>0.90253725500000004</c:v>
                </c:pt>
                <c:pt idx="18">
                  <c:v>0.73469488800000005</c:v>
                </c:pt>
                <c:pt idx="19">
                  <c:v>0.94777051899999998</c:v>
                </c:pt>
                <c:pt idx="20">
                  <c:v>0.81987574799999996</c:v>
                </c:pt>
                <c:pt idx="21">
                  <c:v>0.79042972600000005</c:v>
                </c:pt>
                <c:pt idx="22">
                  <c:v>0.604273277</c:v>
                </c:pt>
                <c:pt idx="23">
                  <c:v>0.476298373</c:v>
                </c:pt>
              </c:numCache>
            </c:numRef>
          </c:val>
          <c:extLst/>
        </c:ser>
        <c:ser>
          <c:idx val="13"/>
          <c:order val="12"/>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Restore_Hourly_Region_lrc!$Q$2:$Q$25</c:f>
              <c:numCache>
                <c:formatCode>General</c:formatCode>
                <c:ptCount val="24"/>
                <c:pt idx="0">
                  <c:v>0.82866805399999999</c:v>
                </c:pt>
                <c:pt idx="1">
                  <c:v>0.70857162600000001</c:v>
                </c:pt>
                <c:pt idx="2">
                  <c:v>0.65059725999999996</c:v>
                </c:pt>
                <c:pt idx="3">
                  <c:v>0.51644910399999999</c:v>
                </c:pt>
                <c:pt idx="4">
                  <c:v>0.310572933</c:v>
                </c:pt>
                <c:pt idx="5">
                  <c:v>0.385641978</c:v>
                </c:pt>
                <c:pt idx="6">
                  <c:v>0.47866413499999999</c:v>
                </c:pt>
                <c:pt idx="7">
                  <c:v>0.18486730900000001</c:v>
                </c:pt>
                <c:pt idx="16">
                  <c:v>0.21464302399999999</c:v>
                </c:pt>
                <c:pt idx="17">
                  <c:v>1.4699176039999999</c:v>
                </c:pt>
                <c:pt idx="18">
                  <c:v>2.2104264300000001</c:v>
                </c:pt>
                <c:pt idx="19">
                  <c:v>1.9372413100000001</c:v>
                </c:pt>
                <c:pt idx="20">
                  <c:v>1.8417314410000001</c:v>
                </c:pt>
                <c:pt idx="21">
                  <c:v>1.5022368159999999</c:v>
                </c:pt>
                <c:pt idx="22">
                  <c:v>1.347974979</c:v>
                </c:pt>
                <c:pt idx="23">
                  <c:v>1.1844761939999999</c:v>
                </c:pt>
              </c:numCache>
            </c:numRef>
          </c:val>
          <c:extLst/>
        </c:ser>
        <c:dLbls>
          <c:showLegendKey val="0"/>
          <c:showVal val="0"/>
          <c:showCatName val="0"/>
          <c:showSerName val="0"/>
          <c:showPercent val="0"/>
          <c:showBubbleSize val="0"/>
        </c:dLbls>
        <c:axId val="-1197864816"/>
        <c:axId val="-1197853936"/>
        <c:extLst/>
      </c:areaChart>
      <c:areaChart>
        <c:grouping val="stacked"/>
        <c:varyColors val="0"/>
        <c:ser>
          <c:idx val="1"/>
          <c:order val="0"/>
          <c:spPr>
            <a:solidFill>
              <a:schemeClr val="accent1">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Restore_Hourly_Region_lrc!$D$2:$D$25</c:f>
              <c:numCache>
                <c:formatCode>General</c:formatCode>
                <c:ptCount val="24"/>
                <c:pt idx="0">
                  <c:v>-2.4870999999999999E-3</c:v>
                </c:pt>
                <c:pt idx="1">
                  <c:v>-7.0253999999999998E-4</c:v>
                </c:pt>
                <c:pt idx="2">
                  <c:v>-9.4845999999999993E-3</c:v>
                </c:pt>
                <c:pt idx="3">
                  <c:v>-2.7617114000000002E-2</c:v>
                </c:pt>
                <c:pt idx="4">
                  <c:v>-6.1025652999999999E-2</c:v>
                </c:pt>
                <c:pt idx="5">
                  <c:v>-8.0872930000000006E-3</c:v>
                </c:pt>
                <c:pt idx="6">
                  <c:v>-5.131778E-3</c:v>
                </c:pt>
                <c:pt idx="7">
                  <c:v>-0.21927096200000001</c:v>
                </c:pt>
                <c:pt idx="8">
                  <c:v>-0.69900263399999996</c:v>
                </c:pt>
                <c:pt idx="9">
                  <c:v>-1.234643913</c:v>
                </c:pt>
                <c:pt idx="10">
                  <c:v>-1.2612963880000001</c:v>
                </c:pt>
                <c:pt idx="11">
                  <c:v>-1.208306538</c:v>
                </c:pt>
                <c:pt idx="12">
                  <c:v>-1.2117433799999999</c:v>
                </c:pt>
                <c:pt idx="13">
                  <c:v>-1.1342989400000001</c:v>
                </c:pt>
                <c:pt idx="14">
                  <c:v>-1.0249010569999999</c:v>
                </c:pt>
                <c:pt idx="15">
                  <c:v>-0.76835745499999997</c:v>
                </c:pt>
                <c:pt idx="16">
                  <c:v>-0.1065533</c:v>
                </c:pt>
                <c:pt idx="17">
                  <c:v>-4.6193709999999997E-3</c:v>
                </c:pt>
                <c:pt idx="23">
                  <c:v>-1.6571872000000001E-2</c:v>
                </c:pt>
              </c:numCache>
            </c:numRef>
          </c:val>
          <c:extLst/>
        </c:ser>
        <c:ser>
          <c:idx val="0"/>
          <c:order val="1"/>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Restore_Hourly_Region_lrc!$E$2:$E$25</c:f>
              <c:numCache>
                <c:formatCode>General</c:formatCode>
                <c:ptCount val="24"/>
                <c:pt idx="0">
                  <c:v>-6.1090579999999997E-3</c:v>
                </c:pt>
                <c:pt idx="2">
                  <c:v>-4.4873059999999999E-3</c:v>
                </c:pt>
                <c:pt idx="3">
                  <c:v>-1.2651038999999999E-2</c:v>
                </c:pt>
                <c:pt idx="4">
                  <c:v>-3.5778021E-2</c:v>
                </c:pt>
                <c:pt idx="5">
                  <c:v>-1.0582945E-2</c:v>
                </c:pt>
                <c:pt idx="6">
                  <c:v>-2.0986999999999999E-2</c:v>
                </c:pt>
                <c:pt idx="7">
                  <c:v>-0.111240599</c:v>
                </c:pt>
                <c:pt idx="8">
                  <c:v>-0.51243565700000004</c:v>
                </c:pt>
                <c:pt idx="9">
                  <c:v>-1.7867167660000001</c:v>
                </c:pt>
                <c:pt idx="10">
                  <c:v>-3.0585517250000001</c:v>
                </c:pt>
                <c:pt idx="11">
                  <c:v>-3.4268922329999998</c:v>
                </c:pt>
                <c:pt idx="12">
                  <c:v>-3.447729888</c:v>
                </c:pt>
                <c:pt idx="13">
                  <c:v>-3.2304229109999998</c:v>
                </c:pt>
                <c:pt idx="14">
                  <c:v>-2.1242520909999998</c:v>
                </c:pt>
                <c:pt idx="15">
                  <c:v>-0.59815887899999998</c:v>
                </c:pt>
                <c:pt idx="16">
                  <c:v>-0.1033459</c:v>
                </c:pt>
                <c:pt idx="17">
                  <c:v>-4.8584470000000001E-3</c:v>
                </c:pt>
                <c:pt idx="21">
                  <c:v>-1.4999600000000001E-3</c:v>
                </c:pt>
                <c:pt idx="22">
                  <c:v>-2.4597858E-2</c:v>
                </c:pt>
                <c:pt idx="23">
                  <c:v>-3.4795939999999997E-2</c:v>
                </c:pt>
              </c:numCache>
            </c:numRef>
          </c:val>
          <c:extLst/>
        </c:ser>
        <c:dLbls>
          <c:showLegendKey val="0"/>
          <c:showVal val="0"/>
          <c:showCatName val="0"/>
          <c:showSerName val="0"/>
          <c:showPercent val="0"/>
          <c:showBubbleSize val="0"/>
        </c:dLbls>
        <c:axId val="-1197847952"/>
        <c:axId val="-1197859376"/>
      </c:areaChart>
      <c:lineChart>
        <c:grouping val="standard"/>
        <c:varyColors val="0"/>
        <c:ser>
          <c:idx val="14"/>
          <c:order val="13"/>
          <c:spPr>
            <a:ln w="28575" cap="rnd">
              <a:solidFill>
                <a:srgbClr val="C2BBD0"/>
              </a:solidFill>
              <a:prstDash val="sysDash"/>
              <a:round/>
            </a:ln>
            <a:effectLst/>
          </c:spPr>
          <c:marker>
            <c:symbol val="none"/>
          </c:marke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Restore_Hourly_Region_lrc!$R$2:$R$25</c:f>
              <c:numCache>
                <c:formatCode>General</c:formatCode>
                <c:ptCount val="24"/>
                <c:pt idx="0">
                  <c:v>38.608918666000001</c:v>
                </c:pt>
                <c:pt idx="1">
                  <c:v>38.649159130000001</c:v>
                </c:pt>
                <c:pt idx="2">
                  <c:v>37.245639250000004</c:v>
                </c:pt>
                <c:pt idx="3">
                  <c:v>36.196617545999999</c:v>
                </c:pt>
                <c:pt idx="4">
                  <c:v>35.033874967000003</c:v>
                </c:pt>
                <c:pt idx="5">
                  <c:v>35.976565798000003</c:v>
                </c:pt>
                <c:pt idx="6">
                  <c:v>37.894823359</c:v>
                </c:pt>
                <c:pt idx="7">
                  <c:v>40.285410398000003</c:v>
                </c:pt>
                <c:pt idx="8">
                  <c:v>42.317436792000002</c:v>
                </c:pt>
                <c:pt idx="9">
                  <c:v>43.224038718000003</c:v>
                </c:pt>
                <c:pt idx="10">
                  <c:v>43.950873285</c:v>
                </c:pt>
                <c:pt idx="11">
                  <c:v>44.603817661000001</c:v>
                </c:pt>
                <c:pt idx="12">
                  <c:v>45.011905601999999</c:v>
                </c:pt>
                <c:pt idx="13">
                  <c:v>45.279036083000001</c:v>
                </c:pt>
                <c:pt idx="14">
                  <c:v>45.343999021999998</c:v>
                </c:pt>
                <c:pt idx="15">
                  <c:v>45.451247748</c:v>
                </c:pt>
                <c:pt idx="16">
                  <c:v>45.619779815000001</c:v>
                </c:pt>
                <c:pt idx="17">
                  <c:v>47.197720480999998</c:v>
                </c:pt>
                <c:pt idx="18">
                  <c:v>46.083780490999999</c:v>
                </c:pt>
                <c:pt idx="19">
                  <c:v>44.723858217</c:v>
                </c:pt>
                <c:pt idx="20">
                  <c:v>43.956933182999997</c:v>
                </c:pt>
                <c:pt idx="21">
                  <c:v>42.5508971</c:v>
                </c:pt>
                <c:pt idx="22">
                  <c:v>41.473082099999999</c:v>
                </c:pt>
                <c:pt idx="23">
                  <c:v>40.39570629</c:v>
                </c:pt>
              </c:numCache>
            </c:numRef>
          </c:val>
          <c:smooth val="0"/>
          <c:extLst/>
        </c:ser>
        <c:dLbls>
          <c:showLegendKey val="0"/>
          <c:showVal val="0"/>
          <c:showCatName val="0"/>
          <c:showSerName val="0"/>
          <c:showPercent val="0"/>
          <c:showBubbleSize val="0"/>
        </c:dLbls>
        <c:marker val="1"/>
        <c:smooth val="0"/>
        <c:axId val="-1197864816"/>
        <c:axId val="-1197853936"/>
      </c:lineChart>
      <c:catAx>
        <c:axId val="-11978648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7853936"/>
        <c:crosses val="autoZero"/>
        <c:auto val="1"/>
        <c:lblAlgn val="ctr"/>
        <c:lblOffset val="100"/>
        <c:tickLblSkip val="4"/>
        <c:tickMarkSkip val="1"/>
        <c:noMultiLvlLbl val="0"/>
      </c:catAx>
      <c:valAx>
        <c:axId val="-1197853936"/>
        <c:scaling>
          <c:orientation val="minMax"/>
          <c:max val="80"/>
          <c:min val="-2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97864816"/>
        <c:crosses val="autoZero"/>
        <c:crossBetween val="between"/>
        <c:majorUnit val="10"/>
      </c:valAx>
      <c:valAx>
        <c:axId val="-1197859376"/>
        <c:scaling>
          <c:orientation val="minMax"/>
          <c:max val="300"/>
        </c:scaling>
        <c:delete val="1"/>
        <c:axPos val="r"/>
        <c:numFmt formatCode="General" sourceLinked="1"/>
        <c:majorTickMark val="out"/>
        <c:minorTickMark val="none"/>
        <c:tickLblPos val="nextTo"/>
        <c:crossAx val="-1197847952"/>
        <c:crosses val="max"/>
        <c:crossBetween val="between"/>
      </c:valAx>
      <c:catAx>
        <c:axId val="-1197847952"/>
        <c:scaling>
          <c:orientation val="minMax"/>
        </c:scaling>
        <c:delete val="1"/>
        <c:axPos val="b"/>
        <c:numFmt formatCode="General" sourceLinked="1"/>
        <c:majorTickMark val="out"/>
        <c:minorTickMark val="none"/>
        <c:tickLblPos val="nextTo"/>
        <c:crossAx val="-1197859376"/>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70135658453908E-2"/>
          <c:y val="1.2163726157930821E-2"/>
          <c:w val="0.88337728184995101"/>
          <c:h val="0.86118514963935566"/>
        </c:manualLayout>
      </c:layout>
      <c:areaChart>
        <c:grouping val="stacked"/>
        <c:varyColors val="0"/>
        <c:ser>
          <c:idx val="2"/>
          <c:order val="2"/>
          <c:spPr>
            <a:solidFill>
              <a:schemeClr val="bg2">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Restore_Hourly_Region_lrc!$F$2:$F$25</c:f>
              <c:numCache>
                <c:formatCode>General</c:formatCode>
                <c:ptCount val="24"/>
                <c:pt idx="0">
                  <c:v>4.1727227779999998</c:v>
                </c:pt>
                <c:pt idx="1">
                  <c:v>4.1291280969999997</c:v>
                </c:pt>
                <c:pt idx="2">
                  <c:v>4.066471409</c:v>
                </c:pt>
                <c:pt idx="3">
                  <c:v>4.0391394590000003</c:v>
                </c:pt>
                <c:pt idx="4">
                  <c:v>4.0062311380000004</c:v>
                </c:pt>
                <c:pt idx="5">
                  <c:v>3.991436765</c:v>
                </c:pt>
                <c:pt idx="6">
                  <c:v>3.5982477390000001</c:v>
                </c:pt>
                <c:pt idx="7">
                  <c:v>2.9725052789999999</c:v>
                </c:pt>
                <c:pt idx="8">
                  <c:v>2.3227771239999999</c:v>
                </c:pt>
                <c:pt idx="9">
                  <c:v>1.8213328870000001</c:v>
                </c:pt>
                <c:pt idx="10">
                  <c:v>1.669663651</c:v>
                </c:pt>
                <c:pt idx="11">
                  <c:v>1.6446205540000001</c:v>
                </c:pt>
                <c:pt idx="12">
                  <c:v>1.7033099679999999</c:v>
                </c:pt>
                <c:pt idx="13">
                  <c:v>1.867852565</c:v>
                </c:pt>
                <c:pt idx="14">
                  <c:v>2.1261076669999999</c:v>
                </c:pt>
                <c:pt idx="15">
                  <c:v>2.688249941</c:v>
                </c:pt>
                <c:pt idx="16">
                  <c:v>3.3355876819999999</c:v>
                </c:pt>
                <c:pt idx="17">
                  <c:v>4.0093121869999999</c:v>
                </c:pt>
                <c:pt idx="18">
                  <c:v>4.5024490679999998</c:v>
                </c:pt>
                <c:pt idx="19">
                  <c:v>4.6681992579999996</c:v>
                </c:pt>
                <c:pt idx="20">
                  <c:v>4.6385857250000004</c:v>
                </c:pt>
                <c:pt idx="21">
                  <c:v>4.4703030049999999</c:v>
                </c:pt>
                <c:pt idx="22">
                  <c:v>4.3253683399999998</c:v>
                </c:pt>
                <c:pt idx="23">
                  <c:v>4.2521043440000001</c:v>
                </c:pt>
              </c:numCache>
            </c:numRef>
          </c:val>
          <c:extLst/>
        </c:ser>
        <c:ser>
          <c:idx val="3"/>
          <c:order val="3"/>
          <c:spPr>
            <a:solidFill>
              <a:schemeClr val="accent5"/>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Restore_Hourly_Region_lrc!$G$2:$G$25</c:f>
              <c:numCache>
                <c:formatCode>General</c:formatCode>
                <c:ptCount val="24"/>
                <c:pt idx="0">
                  <c:v>7.0919163550000004</c:v>
                </c:pt>
                <c:pt idx="1">
                  <c:v>7.0854870779999999</c:v>
                </c:pt>
                <c:pt idx="2">
                  <c:v>7.0751038150000003</c:v>
                </c:pt>
                <c:pt idx="3">
                  <c:v>7.0704316189999998</c:v>
                </c:pt>
                <c:pt idx="4">
                  <c:v>7.0654188729999996</c:v>
                </c:pt>
                <c:pt idx="5">
                  <c:v>7.07491117</c:v>
                </c:pt>
                <c:pt idx="6">
                  <c:v>7.0799817770000004</c:v>
                </c:pt>
                <c:pt idx="7">
                  <c:v>6.8577088599999998</c:v>
                </c:pt>
                <c:pt idx="8">
                  <c:v>6.1188815439999997</c:v>
                </c:pt>
                <c:pt idx="9">
                  <c:v>5.2113823960000003</c:v>
                </c:pt>
                <c:pt idx="10">
                  <c:v>4.251411847</c:v>
                </c:pt>
                <c:pt idx="11">
                  <c:v>3.65018383</c:v>
                </c:pt>
                <c:pt idx="12">
                  <c:v>3.7051260340000001</c:v>
                </c:pt>
                <c:pt idx="13">
                  <c:v>4.2207045540000001</c:v>
                </c:pt>
                <c:pt idx="14">
                  <c:v>5.0930431919999997</c:v>
                </c:pt>
                <c:pt idx="15">
                  <c:v>5.9880311239999999</c:v>
                </c:pt>
                <c:pt idx="16">
                  <c:v>6.7121441510000004</c:v>
                </c:pt>
                <c:pt idx="17">
                  <c:v>7.142966715</c:v>
                </c:pt>
                <c:pt idx="18">
                  <c:v>7.1906864580000001</c:v>
                </c:pt>
                <c:pt idx="19">
                  <c:v>7.1828101249999996</c:v>
                </c:pt>
                <c:pt idx="20">
                  <c:v>7.1684877949999999</c:v>
                </c:pt>
                <c:pt idx="21">
                  <c:v>7.1411333499999996</c:v>
                </c:pt>
                <c:pt idx="22">
                  <c:v>7.1179589700000001</c:v>
                </c:pt>
                <c:pt idx="23">
                  <c:v>7.1060608680000001</c:v>
                </c:pt>
              </c:numCache>
            </c:numRef>
          </c:val>
          <c:extLst/>
        </c:ser>
        <c:ser>
          <c:idx val="4"/>
          <c:order val="4"/>
          <c:spPr>
            <a:solidFill>
              <a:schemeClr val="accent2"/>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Restore_Hourly_Region_lrc!$H$2:$H$25</c:f>
              <c:numCache>
                <c:formatCode>General</c:formatCode>
                <c:ptCount val="24"/>
                <c:pt idx="0">
                  <c:v>3.7481966999999998E-2</c:v>
                </c:pt>
                <c:pt idx="1">
                  <c:v>1.1833707000000001E-2</c:v>
                </c:pt>
                <c:pt idx="2">
                  <c:v>7.6796540000000002E-3</c:v>
                </c:pt>
                <c:pt idx="15">
                  <c:v>9.1518350000000005E-3</c:v>
                </c:pt>
                <c:pt idx="16">
                  <c:v>7.9054664999999996E-2</c:v>
                </c:pt>
                <c:pt idx="17">
                  <c:v>0.297585396</c:v>
                </c:pt>
                <c:pt idx="18">
                  <c:v>0.38416577000000002</c:v>
                </c:pt>
                <c:pt idx="19">
                  <c:v>0.38326229499999998</c:v>
                </c:pt>
                <c:pt idx="20">
                  <c:v>0.35803101799999998</c:v>
                </c:pt>
                <c:pt idx="21">
                  <c:v>0.34419897799999999</c:v>
                </c:pt>
                <c:pt idx="22">
                  <c:v>0.20482999399999999</c:v>
                </c:pt>
                <c:pt idx="23">
                  <c:v>8.7465892000000003E-2</c:v>
                </c:pt>
              </c:numCache>
            </c:numRef>
          </c:val>
          <c:extLst/>
        </c:ser>
        <c:ser>
          <c:idx val="5"/>
          <c:order val="5"/>
          <c:spPr>
            <a:solidFill>
              <a:schemeClr val="accent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Restore_Hourly_Region_lrc!$I$2:$I$25</c:f>
              <c:numCache>
                <c:formatCode>General</c:formatCode>
                <c:ptCount val="24"/>
                <c:pt idx="0">
                  <c:v>20.983783084999999</c:v>
                </c:pt>
                <c:pt idx="1">
                  <c:v>20.514901270999999</c:v>
                </c:pt>
                <c:pt idx="2">
                  <c:v>19.760479581999999</c:v>
                </c:pt>
                <c:pt idx="3">
                  <c:v>19.202256816999999</c:v>
                </c:pt>
                <c:pt idx="4">
                  <c:v>18.650322946999999</c:v>
                </c:pt>
                <c:pt idx="5">
                  <c:v>18.957281151</c:v>
                </c:pt>
                <c:pt idx="6">
                  <c:v>17.830172687000001</c:v>
                </c:pt>
                <c:pt idx="7">
                  <c:v>11.086224015999999</c:v>
                </c:pt>
                <c:pt idx="8">
                  <c:v>4.4877100360000002</c:v>
                </c:pt>
                <c:pt idx="9">
                  <c:v>2.4691318670000002</c:v>
                </c:pt>
                <c:pt idx="10">
                  <c:v>2.3399822189999999</c:v>
                </c:pt>
                <c:pt idx="11">
                  <c:v>2.4170718770000001</c:v>
                </c:pt>
                <c:pt idx="12">
                  <c:v>2.6691318549999998</c:v>
                </c:pt>
                <c:pt idx="13">
                  <c:v>3.1725400970000002</c:v>
                </c:pt>
                <c:pt idx="14">
                  <c:v>4.3234109199999997</c:v>
                </c:pt>
                <c:pt idx="15">
                  <c:v>7.6301085329999996</c:v>
                </c:pt>
                <c:pt idx="16">
                  <c:v>15.675622433999999</c:v>
                </c:pt>
                <c:pt idx="17">
                  <c:v>23.431738762999998</c:v>
                </c:pt>
                <c:pt idx="18">
                  <c:v>25.590011321999999</c:v>
                </c:pt>
                <c:pt idx="19">
                  <c:v>25.503949692999999</c:v>
                </c:pt>
                <c:pt idx="20">
                  <c:v>25.269672280999998</c:v>
                </c:pt>
                <c:pt idx="21">
                  <c:v>24.598070704000001</c:v>
                </c:pt>
                <c:pt idx="22">
                  <c:v>23.451486545000002</c:v>
                </c:pt>
                <c:pt idx="23">
                  <c:v>22.53515367</c:v>
                </c:pt>
              </c:numCache>
            </c:numRef>
          </c:val>
          <c:extLst/>
        </c:ser>
        <c:ser>
          <c:idx val="6"/>
          <c:order val="6"/>
          <c:spPr>
            <a:solidFill>
              <a:schemeClr val="tx2"/>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Restore_Hourly_Region_lrc!$J$2:$J$25</c:f>
              <c:numCache>
                <c:formatCode>General</c:formatCode>
                <c:ptCount val="24"/>
                <c:pt idx="0">
                  <c:v>1.9159681209999999</c:v>
                </c:pt>
                <c:pt idx="1">
                  <c:v>2.1587838619999999</c:v>
                </c:pt>
                <c:pt idx="2">
                  <c:v>2.1079875010000002</c:v>
                </c:pt>
                <c:pt idx="3">
                  <c:v>2.0694564230000001</c:v>
                </c:pt>
                <c:pt idx="4">
                  <c:v>2.0197539579999999</c:v>
                </c:pt>
                <c:pt idx="5">
                  <c:v>2.2656592299999998</c:v>
                </c:pt>
                <c:pt idx="6">
                  <c:v>1.95327421</c:v>
                </c:pt>
                <c:pt idx="7">
                  <c:v>1.207892175</c:v>
                </c:pt>
                <c:pt idx="8">
                  <c:v>0.63211329400000005</c:v>
                </c:pt>
                <c:pt idx="9">
                  <c:v>0.44577991</c:v>
                </c:pt>
                <c:pt idx="10">
                  <c:v>0.43036723199999999</c:v>
                </c:pt>
                <c:pt idx="11">
                  <c:v>0.424247021</c:v>
                </c:pt>
                <c:pt idx="12">
                  <c:v>0.44305892000000002</c:v>
                </c:pt>
                <c:pt idx="13">
                  <c:v>0.44503065400000003</c:v>
                </c:pt>
                <c:pt idx="14">
                  <c:v>0.48738348199999998</c:v>
                </c:pt>
                <c:pt idx="15">
                  <c:v>0.55689507400000005</c:v>
                </c:pt>
                <c:pt idx="16">
                  <c:v>0.94583168200000001</c:v>
                </c:pt>
                <c:pt idx="17">
                  <c:v>1.199026508</c:v>
                </c:pt>
                <c:pt idx="18">
                  <c:v>1.314187349</c:v>
                </c:pt>
                <c:pt idx="19">
                  <c:v>1.4343481469999999</c:v>
                </c:pt>
                <c:pt idx="20">
                  <c:v>1.7004389280000001</c:v>
                </c:pt>
                <c:pt idx="21">
                  <c:v>2.0316408620000002</c:v>
                </c:pt>
                <c:pt idx="22">
                  <c:v>2.1412634019999999</c:v>
                </c:pt>
                <c:pt idx="23">
                  <c:v>2.2154284390000001</c:v>
                </c:pt>
              </c:numCache>
            </c:numRef>
          </c:val>
          <c:extLst/>
        </c:ser>
        <c:ser>
          <c:idx val="8"/>
          <c:order val="7"/>
          <c:spPr>
            <a:solidFill>
              <a:schemeClr val="accent3"/>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Restore_Hourly_Region_lrc!$L$2:$L$25</c:f>
              <c:numCache>
                <c:formatCode>General</c:formatCode>
                <c:ptCount val="24"/>
                <c:pt idx="0">
                  <c:v>0.65136170299999996</c:v>
                </c:pt>
                <c:pt idx="1">
                  <c:v>0.63673935199999998</c:v>
                </c:pt>
                <c:pt idx="2">
                  <c:v>0.626144802</c:v>
                </c:pt>
                <c:pt idx="3">
                  <c:v>0.62089404400000003</c:v>
                </c:pt>
                <c:pt idx="4">
                  <c:v>0.61015214900000003</c:v>
                </c:pt>
                <c:pt idx="5">
                  <c:v>0.59710437599999999</c:v>
                </c:pt>
                <c:pt idx="6">
                  <c:v>0.55656145000000001</c:v>
                </c:pt>
                <c:pt idx="7">
                  <c:v>0.49700987099999999</c:v>
                </c:pt>
                <c:pt idx="8">
                  <c:v>0.406329359</c:v>
                </c:pt>
                <c:pt idx="9">
                  <c:v>0.29077503100000002</c:v>
                </c:pt>
                <c:pt idx="10">
                  <c:v>0.29081325800000002</c:v>
                </c:pt>
                <c:pt idx="11">
                  <c:v>0.30236062400000002</c:v>
                </c:pt>
                <c:pt idx="12">
                  <c:v>0.31476152899999998</c:v>
                </c:pt>
                <c:pt idx="13">
                  <c:v>0.33832933199999998</c:v>
                </c:pt>
                <c:pt idx="14">
                  <c:v>0.38996561000000002</c:v>
                </c:pt>
                <c:pt idx="15">
                  <c:v>0.42404930200000002</c:v>
                </c:pt>
                <c:pt idx="16">
                  <c:v>0.55053875100000005</c:v>
                </c:pt>
                <c:pt idx="17">
                  <c:v>0.60819796800000003</c:v>
                </c:pt>
                <c:pt idx="18">
                  <c:v>0.65356503300000002</c:v>
                </c:pt>
                <c:pt idx="19">
                  <c:v>0.70994342899999996</c:v>
                </c:pt>
                <c:pt idx="20">
                  <c:v>0.72539594500000004</c:v>
                </c:pt>
                <c:pt idx="21">
                  <c:v>0.71131730100000001</c:v>
                </c:pt>
                <c:pt idx="22">
                  <c:v>0.68866287199999998</c:v>
                </c:pt>
                <c:pt idx="23">
                  <c:v>0.66843261700000001</c:v>
                </c:pt>
              </c:numCache>
            </c:numRef>
          </c:val>
          <c:extLst/>
        </c:ser>
        <c:ser>
          <c:idx val="10"/>
          <c:order val="8"/>
          <c:spPr>
            <a:solidFill>
              <a:schemeClr val="accent4"/>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Restore_Hourly_Region_lrc!$M$2:$M$25</c:f>
              <c:numCache>
                <c:formatCode>General</c:formatCode>
                <c:ptCount val="24"/>
                <c:pt idx="0">
                  <c:v>7.4580000000000002E-4</c:v>
                </c:pt>
                <c:pt idx="1">
                  <c:v>7.5255000000000005E-4</c:v>
                </c:pt>
                <c:pt idx="2">
                  <c:v>7.5255000000000005E-4</c:v>
                </c:pt>
                <c:pt idx="3">
                  <c:v>3.2547000000000001E-4</c:v>
                </c:pt>
                <c:pt idx="5">
                  <c:v>8.9824445000000003E-2</c:v>
                </c:pt>
                <c:pt idx="6">
                  <c:v>1.0990351119999999</c:v>
                </c:pt>
                <c:pt idx="7">
                  <c:v>2.8973931739999998</c:v>
                </c:pt>
                <c:pt idx="8">
                  <c:v>4.3259299650000003</c:v>
                </c:pt>
                <c:pt idx="9">
                  <c:v>4.4951052440000003</c:v>
                </c:pt>
                <c:pt idx="10">
                  <c:v>3.98626339</c:v>
                </c:pt>
                <c:pt idx="11">
                  <c:v>3.9336537279999999</c:v>
                </c:pt>
                <c:pt idx="12">
                  <c:v>3.90013122</c:v>
                </c:pt>
                <c:pt idx="13">
                  <c:v>4.079087339</c:v>
                </c:pt>
                <c:pt idx="14">
                  <c:v>4.3794699420000001</c:v>
                </c:pt>
                <c:pt idx="15">
                  <c:v>4.7606549200000003</c:v>
                </c:pt>
                <c:pt idx="16">
                  <c:v>4.9356911439999998</c:v>
                </c:pt>
                <c:pt idx="17">
                  <c:v>3.9948907889999998</c:v>
                </c:pt>
                <c:pt idx="18">
                  <c:v>2.7393071920000001</c:v>
                </c:pt>
                <c:pt idx="19">
                  <c:v>1.753225292</c:v>
                </c:pt>
                <c:pt idx="20">
                  <c:v>0.96394019799999997</c:v>
                </c:pt>
                <c:pt idx="21">
                  <c:v>0.16713993699999999</c:v>
                </c:pt>
              </c:numCache>
            </c:numRef>
          </c:val>
          <c:extLst/>
        </c:ser>
        <c:ser>
          <c:idx val="9"/>
          <c:order val="9"/>
          <c:spPr>
            <a:solidFill>
              <a:schemeClr val="accent4"/>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Restore_Hourly_Region_lrc!$N$2:$N$25</c:f>
              <c:numCache>
                <c:formatCode>General</c:formatCode>
                <c:ptCount val="24"/>
                <c:pt idx="5">
                  <c:v>0.26921814999999999</c:v>
                </c:pt>
                <c:pt idx="6">
                  <c:v>2.9629204640000002</c:v>
                </c:pt>
                <c:pt idx="7">
                  <c:v>13.897911411000001</c:v>
                </c:pt>
                <c:pt idx="8">
                  <c:v>29.688801352999999</c:v>
                </c:pt>
                <c:pt idx="9">
                  <c:v>40.874834358000001</c:v>
                </c:pt>
                <c:pt idx="10">
                  <c:v>49.75812312</c:v>
                </c:pt>
                <c:pt idx="11">
                  <c:v>54.030768252999998</c:v>
                </c:pt>
                <c:pt idx="12">
                  <c:v>54.541043170000002</c:v>
                </c:pt>
                <c:pt idx="13">
                  <c:v>52.169221518999997</c:v>
                </c:pt>
                <c:pt idx="14">
                  <c:v>46.274151207999999</c:v>
                </c:pt>
                <c:pt idx="15">
                  <c:v>35.365424193999999</c:v>
                </c:pt>
                <c:pt idx="16">
                  <c:v>20.904418357000001</c:v>
                </c:pt>
                <c:pt idx="17">
                  <c:v>6.7551025830000002</c:v>
                </c:pt>
                <c:pt idx="18">
                  <c:v>0.94682213100000001</c:v>
                </c:pt>
                <c:pt idx="19">
                  <c:v>1.6101280999999999E-2</c:v>
                </c:pt>
              </c:numCache>
            </c:numRef>
          </c:val>
          <c:extLst/>
        </c:ser>
        <c:ser>
          <c:idx val="11"/>
          <c:order val="10"/>
          <c:spPr>
            <a:solidFill>
              <a:srgbClr val="7D6D9B"/>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Restore_Hourly_Region_lrc!$O$2:$O$25</c:f>
              <c:numCache>
                <c:formatCode>General</c:formatCode>
                <c:ptCount val="24"/>
                <c:pt idx="8">
                  <c:v>0.494205375</c:v>
                </c:pt>
                <c:pt idx="9">
                  <c:v>3.0170290620000002</c:v>
                </c:pt>
                <c:pt idx="10">
                  <c:v>3.123539219</c:v>
                </c:pt>
                <c:pt idx="11">
                  <c:v>1.9420658879999999</c:v>
                </c:pt>
                <c:pt idx="12">
                  <c:v>1.863264335</c:v>
                </c:pt>
                <c:pt idx="13">
                  <c:v>1.3731266639999999</c:v>
                </c:pt>
                <c:pt idx="14">
                  <c:v>0.33915943100000001</c:v>
                </c:pt>
                <c:pt idx="15">
                  <c:v>0.150349397</c:v>
                </c:pt>
                <c:pt idx="16">
                  <c:v>1.7888696999999999E-2</c:v>
                </c:pt>
              </c:numCache>
            </c:numRef>
          </c:val>
          <c:extLst/>
        </c:ser>
        <c:ser>
          <c:idx val="12"/>
          <c:order val="11"/>
          <c:spPr>
            <a:solidFill>
              <a:schemeClr val="accent1">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Restore_Hourly_Region_lrc!$P$2:$P$25</c:f>
              <c:numCache>
                <c:formatCode>General</c:formatCode>
                <c:ptCount val="24"/>
                <c:pt idx="0">
                  <c:v>0.59385726100000003</c:v>
                </c:pt>
                <c:pt idx="1">
                  <c:v>0.61828560099999996</c:v>
                </c:pt>
                <c:pt idx="2">
                  <c:v>0.30211474599999999</c:v>
                </c:pt>
                <c:pt idx="3">
                  <c:v>0.410277907</c:v>
                </c:pt>
                <c:pt idx="4">
                  <c:v>0.32808196699999997</c:v>
                </c:pt>
                <c:pt idx="5">
                  <c:v>0.40612868299999999</c:v>
                </c:pt>
                <c:pt idx="6">
                  <c:v>0.37634125600000001</c:v>
                </c:pt>
                <c:pt idx="7">
                  <c:v>0.27582237500000001</c:v>
                </c:pt>
                <c:pt idx="16">
                  <c:v>0.48393774499999997</c:v>
                </c:pt>
                <c:pt idx="17">
                  <c:v>1.343562476</c:v>
                </c:pt>
                <c:pt idx="18">
                  <c:v>1.500050825</c:v>
                </c:pt>
                <c:pt idx="19">
                  <c:v>1.5040407010000001</c:v>
                </c:pt>
                <c:pt idx="20">
                  <c:v>1.4695871629999999</c:v>
                </c:pt>
                <c:pt idx="21">
                  <c:v>1.151742662</c:v>
                </c:pt>
                <c:pt idx="22">
                  <c:v>1.4316579540000001</c:v>
                </c:pt>
                <c:pt idx="23">
                  <c:v>1.3083712569999999</c:v>
                </c:pt>
              </c:numCache>
            </c:numRef>
          </c:val>
          <c:extLst/>
        </c:ser>
        <c:ser>
          <c:idx val="13"/>
          <c:order val="12"/>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Restore_Hourly_Region_lrc!$Q$2:$Q$25</c:f>
              <c:numCache>
                <c:formatCode>General</c:formatCode>
                <c:ptCount val="24"/>
                <c:pt idx="0">
                  <c:v>2.2895377749999999</c:v>
                </c:pt>
                <c:pt idx="1">
                  <c:v>1.2714460999999999</c:v>
                </c:pt>
                <c:pt idx="2">
                  <c:v>0.75687732799999996</c:v>
                </c:pt>
                <c:pt idx="3">
                  <c:v>0.60824940199999999</c:v>
                </c:pt>
                <c:pt idx="4">
                  <c:v>0.54285742599999998</c:v>
                </c:pt>
                <c:pt idx="5">
                  <c:v>0.75421434499999995</c:v>
                </c:pt>
                <c:pt idx="6">
                  <c:v>1.1957228950000001</c:v>
                </c:pt>
                <c:pt idx="7">
                  <c:v>0.53540924400000001</c:v>
                </c:pt>
                <c:pt idx="10">
                  <c:v>1.738572E-2</c:v>
                </c:pt>
                <c:pt idx="15">
                  <c:v>1.3547380000000001E-3</c:v>
                </c:pt>
                <c:pt idx="16">
                  <c:v>1.0685984180000001</c:v>
                </c:pt>
                <c:pt idx="17">
                  <c:v>6.7786932090000001</c:v>
                </c:pt>
                <c:pt idx="18">
                  <c:v>9.8715209270000006</c:v>
                </c:pt>
                <c:pt idx="19">
                  <c:v>10.017011460000001</c:v>
                </c:pt>
                <c:pt idx="20">
                  <c:v>8.4206702920000005</c:v>
                </c:pt>
                <c:pt idx="21">
                  <c:v>5.5738406139999999</c:v>
                </c:pt>
                <c:pt idx="22">
                  <c:v>2.7121254490000002</c:v>
                </c:pt>
                <c:pt idx="23">
                  <c:v>1.670718675</c:v>
                </c:pt>
              </c:numCache>
            </c:numRef>
          </c:val>
          <c:extLst/>
        </c:ser>
        <c:dLbls>
          <c:showLegendKey val="0"/>
          <c:showVal val="0"/>
          <c:showCatName val="0"/>
          <c:showSerName val="0"/>
          <c:showPercent val="0"/>
          <c:showBubbleSize val="0"/>
        </c:dLbls>
        <c:axId val="-1197864272"/>
        <c:axId val="-1197870800"/>
        <c:extLst/>
      </c:areaChart>
      <c:areaChart>
        <c:grouping val="stacked"/>
        <c:varyColors val="0"/>
        <c:ser>
          <c:idx val="1"/>
          <c:order val="0"/>
          <c:spPr>
            <a:solidFill>
              <a:schemeClr val="accent1">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Restore_Hourly_Region_lrc!$D$2:$D$25</c:f>
              <c:numCache>
                <c:formatCode>General</c:formatCode>
                <c:ptCount val="24"/>
                <c:pt idx="0">
                  <c:v>-5.3562080000000003E-3</c:v>
                </c:pt>
                <c:pt idx="1">
                  <c:v>-1.6030984000000002E-2</c:v>
                </c:pt>
                <c:pt idx="2">
                  <c:v>-2.7687954000000001E-2</c:v>
                </c:pt>
                <c:pt idx="3">
                  <c:v>-4.6063675999999998E-2</c:v>
                </c:pt>
                <c:pt idx="4">
                  <c:v>-6.6135334000000004E-2</c:v>
                </c:pt>
                <c:pt idx="5">
                  <c:v>-4.9350844999999997E-2</c:v>
                </c:pt>
                <c:pt idx="6">
                  <c:v>-3.8426781E-2</c:v>
                </c:pt>
                <c:pt idx="7">
                  <c:v>-0.48203965999999998</c:v>
                </c:pt>
                <c:pt idx="8">
                  <c:v>-1.5941816230000001</c:v>
                </c:pt>
                <c:pt idx="9">
                  <c:v>-2.1424738809999999</c:v>
                </c:pt>
                <c:pt idx="10">
                  <c:v>-2.182311801</c:v>
                </c:pt>
                <c:pt idx="11">
                  <c:v>-2.1426314990000002</c:v>
                </c:pt>
                <c:pt idx="12">
                  <c:v>-2.0187185109999999</c:v>
                </c:pt>
                <c:pt idx="13">
                  <c:v>-1.893018807</c:v>
                </c:pt>
                <c:pt idx="14">
                  <c:v>-1.8287676859999999</c:v>
                </c:pt>
                <c:pt idx="15">
                  <c:v>-1.378091927</c:v>
                </c:pt>
                <c:pt idx="16">
                  <c:v>-0.35842455000000001</c:v>
                </c:pt>
              </c:numCache>
            </c:numRef>
          </c:val>
          <c:extLst/>
        </c:ser>
        <c:ser>
          <c:idx val="0"/>
          <c:order val="1"/>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Restore_Hourly_Region_lrc!$E$2:$E$25</c:f>
              <c:numCache>
                <c:formatCode>General</c:formatCode>
                <c:ptCount val="24"/>
                <c:pt idx="7">
                  <c:v>-9.7832768000000001E-2</c:v>
                </c:pt>
                <c:pt idx="8">
                  <c:v>-1.7367546330000001</c:v>
                </c:pt>
                <c:pt idx="9">
                  <c:v>-5.7247893919999999</c:v>
                </c:pt>
                <c:pt idx="10">
                  <c:v>-11.126219021000001</c:v>
                </c:pt>
                <c:pt idx="11">
                  <c:v>-12.924567086</c:v>
                </c:pt>
                <c:pt idx="12">
                  <c:v>-12.383316863999999</c:v>
                </c:pt>
                <c:pt idx="13">
                  <c:v>-10.741593768</c:v>
                </c:pt>
                <c:pt idx="14">
                  <c:v>-7.2024937360000001</c:v>
                </c:pt>
                <c:pt idx="15">
                  <c:v>-1.6715298089999999</c:v>
                </c:pt>
                <c:pt idx="16">
                  <c:v>-2.1766582999999999E-2</c:v>
                </c:pt>
              </c:numCache>
            </c:numRef>
          </c:val>
          <c:extLst/>
        </c:ser>
        <c:dLbls>
          <c:showLegendKey val="0"/>
          <c:showVal val="0"/>
          <c:showCatName val="0"/>
          <c:showSerName val="0"/>
          <c:showPercent val="0"/>
          <c:showBubbleSize val="0"/>
        </c:dLbls>
        <c:axId val="-1197846864"/>
        <c:axId val="-1197876240"/>
      </c:areaChart>
      <c:lineChart>
        <c:grouping val="standard"/>
        <c:varyColors val="0"/>
        <c:ser>
          <c:idx val="14"/>
          <c:order val="13"/>
          <c:spPr>
            <a:ln w="28575" cap="rnd">
              <a:solidFill>
                <a:srgbClr val="C2BBD0"/>
              </a:solidFill>
              <a:prstDash val="sysDash"/>
              <a:round/>
            </a:ln>
            <a:effectLst/>
          </c:spPr>
          <c:marker>
            <c:symbol val="none"/>
          </c:marke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Restore_Hourly_Region_lrc!$R$2:$R$25</c:f>
              <c:numCache>
                <c:formatCode>General</c:formatCode>
                <c:ptCount val="24"/>
                <c:pt idx="0">
                  <c:v>38.405325740999999</c:v>
                </c:pt>
                <c:pt idx="1">
                  <c:v>37.094768872000003</c:v>
                </c:pt>
                <c:pt idx="2">
                  <c:v>35.344377195</c:v>
                </c:pt>
                <c:pt idx="3">
                  <c:v>34.614793927000001</c:v>
                </c:pt>
                <c:pt idx="4">
                  <c:v>33.794425218999997</c:v>
                </c:pt>
                <c:pt idx="5">
                  <c:v>35.030937682999998</c:v>
                </c:pt>
                <c:pt idx="6">
                  <c:v>37.313192774999997</c:v>
                </c:pt>
                <c:pt idx="7">
                  <c:v>40.372603806000001</c:v>
                </c:pt>
                <c:pt idx="8">
                  <c:v>45.272854123999998</c:v>
                </c:pt>
                <c:pt idx="9">
                  <c:v>48.240491038000002</c:v>
                </c:pt>
                <c:pt idx="10">
                  <c:v>49.891595958000003</c:v>
                </c:pt>
                <c:pt idx="11">
                  <c:v>51.829202692999999</c:v>
                </c:pt>
                <c:pt idx="12">
                  <c:v>53.398169809999999</c:v>
                </c:pt>
                <c:pt idx="13">
                  <c:v>54.214503366999999</c:v>
                </c:pt>
                <c:pt idx="14">
                  <c:v>54.613827721</c:v>
                </c:pt>
                <c:pt idx="15">
                  <c:v>55.026838476000002</c:v>
                </c:pt>
                <c:pt idx="16">
                  <c:v>55.100821170000003</c:v>
                </c:pt>
                <c:pt idx="17">
                  <c:v>56.329774753000002</c:v>
                </c:pt>
                <c:pt idx="18">
                  <c:v>55.449617666999998</c:v>
                </c:pt>
                <c:pt idx="19">
                  <c:v>53.868194725000002</c:v>
                </c:pt>
                <c:pt idx="20">
                  <c:v>51.401208423999996</c:v>
                </c:pt>
                <c:pt idx="21">
                  <c:v>46.870514024000002</c:v>
                </c:pt>
                <c:pt idx="22">
                  <c:v>42.782120562999999</c:v>
                </c:pt>
                <c:pt idx="23">
                  <c:v>40.551066460999998</c:v>
                </c:pt>
              </c:numCache>
            </c:numRef>
          </c:val>
          <c:smooth val="0"/>
          <c:extLst/>
        </c:ser>
        <c:dLbls>
          <c:showLegendKey val="0"/>
          <c:showVal val="0"/>
          <c:showCatName val="0"/>
          <c:showSerName val="0"/>
          <c:showPercent val="0"/>
          <c:showBubbleSize val="0"/>
        </c:dLbls>
        <c:marker val="1"/>
        <c:smooth val="0"/>
        <c:axId val="-1197864272"/>
        <c:axId val="-1197870800"/>
      </c:lineChart>
      <c:catAx>
        <c:axId val="-11978642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7870800"/>
        <c:crosses val="autoZero"/>
        <c:auto val="1"/>
        <c:lblAlgn val="ctr"/>
        <c:lblOffset val="100"/>
        <c:tickLblSkip val="4"/>
        <c:tickMarkSkip val="1"/>
        <c:noMultiLvlLbl val="0"/>
      </c:catAx>
      <c:valAx>
        <c:axId val="-1197870800"/>
        <c:scaling>
          <c:orientation val="minMax"/>
          <c:max val="80"/>
          <c:min val="-2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97864272"/>
        <c:crosses val="autoZero"/>
        <c:crossBetween val="between"/>
        <c:majorUnit val="10"/>
      </c:valAx>
      <c:valAx>
        <c:axId val="-1197876240"/>
        <c:scaling>
          <c:orientation val="minMax"/>
          <c:max val="300"/>
        </c:scaling>
        <c:delete val="1"/>
        <c:axPos val="r"/>
        <c:numFmt formatCode="General" sourceLinked="1"/>
        <c:majorTickMark val="out"/>
        <c:minorTickMark val="none"/>
        <c:tickLblPos val="nextTo"/>
        <c:crossAx val="-1197846864"/>
        <c:crosses val="max"/>
        <c:crossBetween val="between"/>
      </c:valAx>
      <c:catAx>
        <c:axId val="-1197846864"/>
        <c:scaling>
          <c:orientation val="minMax"/>
        </c:scaling>
        <c:delete val="1"/>
        <c:axPos val="b"/>
        <c:numFmt formatCode="General" sourceLinked="1"/>
        <c:majorTickMark val="out"/>
        <c:minorTickMark val="none"/>
        <c:tickLblPos val="nextTo"/>
        <c:crossAx val="-1197876240"/>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98219639808173E-2"/>
          <c:y val="7.4766249528204889E-2"/>
          <c:w val="0.78538506570558542"/>
          <c:h val="0.82527775777771828"/>
        </c:manualLayout>
      </c:layout>
      <c:lineChart>
        <c:grouping val="standard"/>
        <c:varyColors val="0"/>
        <c:ser>
          <c:idx val="0"/>
          <c:order val="0"/>
          <c:tx>
            <c:strRef>
              <c:f>Sheet1!$B$1</c:f>
              <c:strCache>
                <c:ptCount val="1"/>
                <c:pt idx="0">
                  <c:v>High Economic Growth</c:v>
                </c:pt>
              </c:strCache>
            </c:strRef>
          </c:tx>
          <c:spPr>
            <a:ln w="22225" cap="rnd">
              <a:solidFill>
                <a:srgbClr val="0096D7">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15.598800000000001</c:v>
                </c:pt>
                <c:pt idx="1">
                  <c:v>15.8407</c:v>
                </c:pt>
                <c:pt idx="2">
                  <c:v>16.196999999999999</c:v>
                </c:pt>
                <c:pt idx="3">
                  <c:v>16.4954</c:v>
                </c:pt>
                <c:pt idx="4">
                  <c:v>16.911999999999999</c:v>
                </c:pt>
                <c:pt idx="5">
                  <c:v>17.432200000000002</c:v>
                </c:pt>
                <c:pt idx="6">
                  <c:v>17.730499999999999</c:v>
                </c:pt>
                <c:pt idx="7">
                  <c:v>18.144100000000002</c:v>
                </c:pt>
                <c:pt idx="8">
                  <c:v>18.687799999999999</c:v>
                </c:pt>
                <c:pt idx="9">
                  <c:v>19.091699999999999</c:v>
                </c:pt>
                <c:pt idx="10">
                  <c:v>18.422599999999999</c:v>
                </c:pt>
                <c:pt idx="11">
                  <c:v>19.634503906000003</c:v>
                </c:pt>
                <c:pt idx="12">
                  <c:v>20.955482421999999</c:v>
                </c:pt>
                <c:pt idx="13">
                  <c:v>21.650904296999997</c:v>
                </c:pt>
                <c:pt idx="14">
                  <c:v>22.436921874999999</c:v>
                </c:pt>
                <c:pt idx="15">
                  <c:v>23.162873046999998</c:v>
                </c:pt>
                <c:pt idx="16">
                  <c:v>23.844601561999998</c:v>
                </c:pt>
                <c:pt idx="17">
                  <c:v>24.419849609</c:v>
                </c:pt>
                <c:pt idx="18">
                  <c:v>25.004453125000001</c:v>
                </c:pt>
                <c:pt idx="19">
                  <c:v>25.625886719</c:v>
                </c:pt>
                <c:pt idx="20">
                  <c:v>26.283675781000003</c:v>
                </c:pt>
                <c:pt idx="21">
                  <c:v>26.923804688000001</c:v>
                </c:pt>
                <c:pt idx="22">
                  <c:v>27.575080078000003</c:v>
                </c:pt>
                <c:pt idx="23">
                  <c:v>28.281943359</c:v>
                </c:pt>
                <c:pt idx="24">
                  <c:v>28.986144531000001</c:v>
                </c:pt>
                <c:pt idx="25">
                  <c:v>29.700619141000001</c:v>
                </c:pt>
                <c:pt idx="26">
                  <c:v>30.425949219</c:v>
                </c:pt>
                <c:pt idx="27">
                  <c:v>31.190617188000001</c:v>
                </c:pt>
                <c:pt idx="28">
                  <c:v>31.977447265999999</c:v>
                </c:pt>
                <c:pt idx="29">
                  <c:v>32.767783203</c:v>
                </c:pt>
                <c:pt idx="30">
                  <c:v>33.574863280999999</c:v>
                </c:pt>
                <c:pt idx="31">
                  <c:v>34.368945312000001</c:v>
                </c:pt>
                <c:pt idx="32">
                  <c:v>35.162925780999998</c:v>
                </c:pt>
                <c:pt idx="33">
                  <c:v>35.997085938000005</c:v>
                </c:pt>
                <c:pt idx="34">
                  <c:v>36.850945312</c:v>
                </c:pt>
                <c:pt idx="35">
                  <c:v>37.756183593999999</c:v>
                </c:pt>
                <c:pt idx="36">
                  <c:v>38.659199219000001</c:v>
                </c:pt>
                <c:pt idx="37">
                  <c:v>39.587789062000006</c:v>
                </c:pt>
                <c:pt idx="38">
                  <c:v>40.504523438</c:v>
                </c:pt>
                <c:pt idx="39">
                  <c:v>41.437214844000003</c:v>
                </c:pt>
                <c:pt idx="40">
                  <c:v>42.474199218999999</c:v>
                </c:pt>
              </c:numCache>
            </c:numRef>
          </c:val>
          <c:smooth val="0"/>
        </c:ser>
        <c:ser>
          <c:idx val="2"/>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15.598800000000001</c:v>
                </c:pt>
                <c:pt idx="1">
                  <c:v>15.8407</c:v>
                </c:pt>
                <c:pt idx="2">
                  <c:v>16.196999999999999</c:v>
                </c:pt>
                <c:pt idx="3">
                  <c:v>16.4954</c:v>
                </c:pt>
                <c:pt idx="4">
                  <c:v>16.911999999999999</c:v>
                </c:pt>
                <c:pt idx="5">
                  <c:v>17.432200000000002</c:v>
                </c:pt>
                <c:pt idx="6">
                  <c:v>17.730499999999999</c:v>
                </c:pt>
                <c:pt idx="7">
                  <c:v>18.144100000000002</c:v>
                </c:pt>
                <c:pt idx="8">
                  <c:v>18.687799999999999</c:v>
                </c:pt>
                <c:pt idx="9">
                  <c:v>19.091699999999999</c:v>
                </c:pt>
                <c:pt idx="10">
                  <c:v>18.422599999999999</c:v>
                </c:pt>
                <c:pt idx="11">
                  <c:v>19.287708984000002</c:v>
                </c:pt>
                <c:pt idx="12">
                  <c:v>19.760287109</c:v>
                </c:pt>
                <c:pt idx="13">
                  <c:v>20.221789061999999</c:v>
                </c:pt>
                <c:pt idx="14">
                  <c:v>20.729912109000001</c:v>
                </c:pt>
                <c:pt idx="15">
                  <c:v>21.174707031000001</c:v>
                </c:pt>
                <c:pt idx="16">
                  <c:v>21.588189453000002</c:v>
                </c:pt>
                <c:pt idx="17">
                  <c:v>21.943693359000001</c:v>
                </c:pt>
                <c:pt idx="18">
                  <c:v>22.341447265999999</c:v>
                </c:pt>
                <c:pt idx="19">
                  <c:v>22.750484374999999</c:v>
                </c:pt>
                <c:pt idx="20">
                  <c:v>23.184712891</c:v>
                </c:pt>
                <c:pt idx="21">
                  <c:v>23.604685547000003</c:v>
                </c:pt>
                <c:pt idx="22">
                  <c:v>24.072310546999997</c:v>
                </c:pt>
                <c:pt idx="23">
                  <c:v>24.531642578000003</c:v>
                </c:pt>
                <c:pt idx="24">
                  <c:v>24.923117188000003</c:v>
                </c:pt>
                <c:pt idx="25">
                  <c:v>25.304564453000001</c:v>
                </c:pt>
                <c:pt idx="26">
                  <c:v>25.681664061999999</c:v>
                </c:pt>
                <c:pt idx="27">
                  <c:v>26.080943359000003</c:v>
                </c:pt>
                <c:pt idx="28">
                  <c:v>26.491984375000001</c:v>
                </c:pt>
                <c:pt idx="29">
                  <c:v>26.940375</c:v>
                </c:pt>
                <c:pt idx="30">
                  <c:v>27.407310546999998</c:v>
                </c:pt>
                <c:pt idx="31">
                  <c:v>27.842832031</c:v>
                </c:pt>
                <c:pt idx="32">
                  <c:v>28.292699218999999</c:v>
                </c:pt>
                <c:pt idx="33">
                  <c:v>28.753757811999996</c:v>
                </c:pt>
                <c:pt idx="34">
                  <c:v>29.223880859000001</c:v>
                </c:pt>
                <c:pt idx="35">
                  <c:v>29.725132811999998</c:v>
                </c:pt>
                <c:pt idx="36">
                  <c:v>30.268091796999997</c:v>
                </c:pt>
                <c:pt idx="37">
                  <c:v>30.800546874999998</c:v>
                </c:pt>
                <c:pt idx="38">
                  <c:v>31.310892578000001</c:v>
                </c:pt>
                <c:pt idx="39">
                  <c:v>31.858810546999997</c:v>
                </c:pt>
                <c:pt idx="40">
                  <c:v>32.479828124999997</c:v>
                </c:pt>
              </c:numCache>
            </c:numRef>
          </c:val>
          <c:smooth val="0"/>
        </c:ser>
        <c:ser>
          <c:idx val="1"/>
          <c:order val="2"/>
          <c:tx>
            <c:strRef>
              <c:f>Sheet1!$D$1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15.598800000000001</c:v>
                </c:pt>
                <c:pt idx="1">
                  <c:v>15.8407</c:v>
                </c:pt>
                <c:pt idx="2">
                  <c:v>16.196999999999999</c:v>
                </c:pt>
                <c:pt idx="3">
                  <c:v>16.4954</c:v>
                </c:pt>
                <c:pt idx="4">
                  <c:v>16.911999999999999</c:v>
                </c:pt>
                <c:pt idx="5">
                  <c:v>17.432200000000002</c:v>
                </c:pt>
                <c:pt idx="6">
                  <c:v>17.730499999999999</c:v>
                </c:pt>
                <c:pt idx="7">
                  <c:v>18.144100000000002</c:v>
                </c:pt>
                <c:pt idx="8">
                  <c:v>18.687799999999999</c:v>
                </c:pt>
                <c:pt idx="9">
                  <c:v>19.091699999999999</c:v>
                </c:pt>
                <c:pt idx="10">
                  <c:v>18.422599999999999</c:v>
                </c:pt>
                <c:pt idx="11">
                  <c:v>19.438871094</c:v>
                </c:pt>
                <c:pt idx="12">
                  <c:v>20.303056640999998</c:v>
                </c:pt>
                <c:pt idx="13">
                  <c:v>20.862089844</c:v>
                </c:pt>
                <c:pt idx="14">
                  <c:v>21.484091796999998</c:v>
                </c:pt>
                <c:pt idx="15">
                  <c:v>22.061072266</c:v>
                </c:pt>
                <c:pt idx="16">
                  <c:v>22.609408203000001</c:v>
                </c:pt>
                <c:pt idx="17">
                  <c:v>23.060261719</c:v>
                </c:pt>
                <c:pt idx="18">
                  <c:v>23.516820311999997</c:v>
                </c:pt>
                <c:pt idx="19">
                  <c:v>24.014523438000001</c:v>
                </c:pt>
                <c:pt idx="20">
                  <c:v>24.555001953000001</c:v>
                </c:pt>
                <c:pt idx="21">
                  <c:v>25.077849609000001</c:v>
                </c:pt>
                <c:pt idx="22">
                  <c:v>25.619294921999998</c:v>
                </c:pt>
                <c:pt idx="23">
                  <c:v>26.179601561999998</c:v>
                </c:pt>
                <c:pt idx="24">
                  <c:v>26.734855468999999</c:v>
                </c:pt>
                <c:pt idx="25">
                  <c:v>27.278783203000003</c:v>
                </c:pt>
                <c:pt idx="26">
                  <c:v>27.816730468999999</c:v>
                </c:pt>
                <c:pt idx="27">
                  <c:v>28.383761719000002</c:v>
                </c:pt>
                <c:pt idx="28">
                  <c:v>28.943429688000002</c:v>
                </c:pt>
                <c:pt idx="29">
                  <c:v>29.525474609</c:v>
                </c:pt>
                <c:pt idx="30">
                  <c:v>30.134960938000003</c:v>
                </c:pt>
                <c:pt idx="31">
                  <c:v>30.703847656000001</c:v>
                </c:pt>
                <c:pt idx="32">
                  <c:v>31.299001953000001</c:v>
                </c:pt>
                <c:pt idx="33">
                  <c:v>31.912464844000002</c:v>
                </c:pt>
                <c:pt idx="34">
                  <c:v>32.530056641000002</c:v>
                </c:pt>
                <c:pt idx="35">
                  <c:v>33.192914062000014</c:v>
                </c:pt>
                <c:pt idx="36">
                  <c:v>33.877378905999997</c:v>
                </c:pt>
                <c:pt idx="37">
                  <c:v>34.526265625000001</c:v>
                </c:pt>
                <c:pt idx="38">
                  <c:v>35.184417969000002</c:v>
                </c:pt>
                <c:pt idx="39">
                  <c:v>35.901257812000004</c:v>
                </c:pt>
                <c:pt idx="40">
                  <c:v>36.652417969000005</c:v>
                </c:pt>
              </c:numCache>
            </c:numRef>
          </c:val>
          <c:smooth val="0"/>
        </c:ser>
        <c:dLbls>
          <c:showLegendKey val="0"/>
          <c:showVal val="0"/>
          <c:showCatName val="0"/>
          <c:showSerName val="0"/>
          <c:showPercent val="0"/>
          <c:showBubbleSize val="0"/>
        </c:dLbls>
        <c:smooth val="0"/>
        <c:axId val="-1318971856"/>
        <c:axId val="-1318971312"/>
      </c:lineChart>
      <c:catAx>
        <c:axId val="-13189718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8971312"/>
        <c:crosses val="autoZero"/>
        <c:auto val="1"/>
        <c:lblAlgn val="ctr"/>
        <c:lblOffset val="100"/>
        <c:tickLblSkip val="10"/>
        <c:tickMarkSkip val="10"/>
        <c:noMultiLvlLbl val="0"/>
      </c:catAx>
      <c:valAx>
        <c:axId val="-131897131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cap="flat" cmpd="sng" algn="ctr">
            <a:solidFill>
              <a:srgbClr val="FFFFFF">
                <a:lumMod val="65000"/>
              </a:srgbClr>
            </a:solidFill>
            <a:prstDash val="lg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8971856"/>
        <c:crossesAt val="12"/>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140286362287836E-2"/>
          <c:y val="0"/>
          <c:w val="0.91015295200159152"/>
          <c:h val="0.87261900320513652"/>
        </c:manualLayout>
      </c:layout>
      <c:areaChart>
        <c:grouping val="stacked"/>
        <c:varyColors val="0"/>
        <c:ser>
          <c:idx val="2"/>
          <c:order val="2"/>
          <c:spPr>
            <a:solidFill>
              <a:schemeClr val="bg2">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Restore_Hourly_Region_lrc!$F$2:$F$25</c:f>
              <c:numCache>
                <c:formatCode>General</c:formatCode>
                <c:ptCount val="24"/>
                <c:pt idx="0">
                  <c:v>2.437150988</c:v>
                </c:pt>
                <c:pt idx="1">
                  <c:v>2.471470633</c:v>
                </c:pt>
                <c:pt idx="2">
                  <c:v>2.4489213919999999</c:v>
                </c:pt>
                <c:pt idx="3">
                  <c:v>2.4313352479999999</c:v>
                </c:pt>
                <c:pt idx="4">
                  <c:v>2.4155349820000001</c:v>
                </c:pt>
                <c:pt idx="5">
                  <c:v>2.3780971970000002</c:v>
                </c:pt>
                <c:pt idx="6">
                  <c:v>2.2454368300000001</c:v>
                </c:pt>
                <c:pt idx="7">
                  <c:v>1.969190803</c:v>
                </c:pt>
                <c:pt idx="8">
                  <c:v>1.652285046</c:v>
                </c:pt>
                <c:pt idx="9">
                  <c:v>1.431463897</c:v>
                </c:pt>
                <c:pt idx="10">
                  <c:v>1.3183725580000001</c:v>
                </c:pt>
                <c:pt idx="11">
                  <c:v>1.305809255</c:v>
                </c:pt>
                <c:pt idx="12">
                  <c:v>1.3188047650000001</c:v>
                </c:pt>
                <c:pt idx="13">
                  <c:v>1.3812259950000001</c:v>
                </c:pt>
                <c:pt idx="14">
                  <c:v>1.5562415949999999</c:v>
                </c:pt>
                <c:pt idx="15">
                  <c:v>1.8114341970000001</c:v>
                </c:pt>
                <c:pt idx="16">
                  <c:v>2.1191897609999999</c:v>
                </c:pt>
                <c:pt idx="17">
                  <c:v>2.4363677560000001</c:v>
                </c:pt>
                <c:pt idx="18">
                  <c:v>2.59901523</c:v>
                </c:pt>
                <c:pt idx="19">
                  <c:v>2.651724024</c:v>
                </c:pt>
                <c:pt idx="20">
                  <c:v>2.6476810469999998</c:v>
                </c:pt>
                <c:pt idx="21">
                  <c:v>2.5765937069999998</c:v>
                </c:pt>
                <c:pt idx="22">
                  <c:v>2.5414534299999998</c:v>
                </c:pt>
                <c:pt idx="23">
                  <c:v>2.492711677</c:v>
                </c:pt>
              </c:numCache>
            </c:numRef>
          </c:val>
          <c:extLst/>
        </c:ser>
        <c:ser>
          <c:idx val="3"/>
          <c:order val="3"/>
          <c:spPr>
            <a:solidFill>
              <a:schemeClr val="accent5"/>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Restore_Hourly_Region_lrc!$G$2:$G$25</c:f>
              <c:numCache>
                <c:formatCode>General</c:formatCode>
                <c:ptCount val="24"/>
                <c:pt idx="0">
                  <c:v>0.80411273000000005</c:v>
                </c:pt>
                <c:pt idx="1">
                  <c:v>0.80425568700000005</c:v>
                </c:pt>
                <c:pt idx="2">
                  <c:v>0.80358975499999996</c:v>
                </c:pt>
                <c:pt idx="3">
                  <c:v>0.80303601099999999</c:v>
                </c:pt>
                <c:pt idx="4">
                  <c:v>0.80237444800000002</c:v>
                </c:pt>
                <c:pt idx="5">
                  <c:v>0.80316997899999998</c:v>
                </c:pt>
                <c:pt idx="6">
                  <c:v>0.80418354800000003</c:v>
                </c:pt>
                <c:pt idx="7">
                  <c:v>0.78897610699999998</c:v>
                </c:pt>
                <c:pt idx="8">
                  <c:v>0.72444387600000004</c:v>
                </c:pt>
                <c:pt idx="9">
                  <c:v>0.64220379900000002</c:v>
                </c:pt>
                <c:pt idx="10">
                  <c:v>0.564567182</c:v>
                </c:pt>
                <c:pt idx="11">
                  <c:v>0.49148725700000001</c:v>
                </c:pt>
                <c:pt idx="12">
                  <c:v>0.48830657900000002</c:v>
                </c:pt>
                <c:pt idx="13">
                  <c:v>0.53242263499999998</c:v>
                </c:pt>
                <c:pt idx="14">
                  <c:v>0.60100609699999996</c:v>
                </c:pt>
                <c:pt idx="15">
                  <c:v>0.67695992100000002</c:v>
                </c:pt>
                <c:pt idx="16">
                  <c:v>0.74791760799999996</c:v>
                </c:pt>
                <c:pt idx="17">
                  <c:v>0.79929476200000005</c:v>
                </c:pt>
                <c:pt idx="18">
                  <c:v>0.81588935900000004</c:v>
                </c:pt>
                <c:pt idx="19">
                  <c:v>0.81482780399999999</c:v>
                </c:pt>
                <c:pt idx="20">
                  <c:v>0.81876100500000004</c:v>
                </c:pt>
                <c:pt idx="21">
                  <c:v>0.81274777899999995</c:v>
                </c:pt>
                <c:pt idx="22">
                  <c:v>0.81232837099999999</c:v>
                </c:pt>
                <c:pt idx="23">
                  <c:v>0.81178869300000001</c:v>
                </c:pt>
              </c:numCache>
            </c:numRef>
          </c:val>
          <c:extLst/>
        </c:ser>
        <c:ser>
          <c:idx val="4"/>
          <c:order val="4"/>
          <c:spPr>
            <a:solidFill>
              <a:schemeClr val="accent2"/>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Restore_Hourly_Region_lrc!$H$2:$H$25</c:f>
              <c:numCache>
                <c:formatCode>General</c:formatCode>
                <c:ptCount val="24"/>
                <c:pt idx="0">
                  <c:v>2.9654043000000001E-2</c:v>
                </c:pt>
                <c:pt idx="1">
                  <c:v>2.9654043000000001E-2</c:v>
                </c:pt>
                <c:pt idx="2">
                  <c:v>2.7331527000000001E-2</c:v>
                </c:pt>
                <c:pt idx="3">
                  <c:v>1.9809831E-2</c:v>
                </c:pt>
                <c:pt idx="4">
                  <c:v>1.9380023999999999E-2</c:v>
                </c:pt>
                <c:pt idx="5">
                  <c:v>1.9380023999999999E-2</c:v>
                </c:pt>
                <c:pt idx="6">
                  <c:v>1.9380023999999999E-2</c:v>
                </c:pt>
                <c:pt idx="7">
                  <c:v>1.9380023999999999E-2</c:v>
                </c:pt>
                <c:pt idx="8">
                  <c:v>1.9380023999999999E-2</c:v>
                </c:pt>
                <c:pt idx="15">
                  <c:v>2.0679079E-2</c:v>
                </c:pt>
                <c:pt idx="16">
                  <c:v>0.18584989399999999</c:v>
                </c:pt>
                <c:pt idx="17">
                  <c:v>0.33789735999999998</c:v>
                </c:pt>
                <c:pt idx="18">
                  <c:v>0.34373724100000003</c:v>
                </c:pt>
                <c:pt idx="19">
                  <c:v>0.32304604399999998</c:v>
                </c:pt>
                <c:pt idx="20">
                  <c:v>0.30087460999999999</c:v>
                </c:pt>
                <c:pt idx="21">
                  <c:v>0.277832894</c:v>
                </c:pt>
                <c:pt idx="22">
                  <c:v>0.19338262000000001</c:v>
                </c:pt>
                <c:pt idx="23">
                  <c:v>0.13551838099999999</c:v>
                </c:pt>
              </c:numCache>
            </c:numRef>
          </c:val>
          <c:extLst/>
        </c:ser>
        <c:ser>
          <c:idx val="5"/>
          <c:order val="5"/>
          <c:spPr>
            <a:solidFill>
              <a:schemeClr val="accent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Restore_Hourly_Region_lrc!$I$2:$I$25</c:f>
              <c:numCache>
                <c:formatCode>General</c:formatCode>
                <c:ptCount val="24"/>
                <c:pt idx="0">
                  <c:v>5.0274830960000001</c:v>
                </c:pt>
                <c:pt idx="1">
                  <c:v>5.0855192579999997</c:v>
                </c:pt>
                <c:pt idx="2">
                  <c:v>5.0333090519999999</c:v>
                </c:pt>
                <c:pt idx="3">
                  <c:v>5.0053035000000001</c:v>
                </c:pt>
                <c:pt idx="4">
                  <c:v>4.9741757460000002</c:v>
                </c:pt>
                <c:pt idx="5">
                  <c:v>4.9880652909999998</c:v>
                </c:pt>
                <c:pt idx="6">
                  <c:v>4.8971489589999999</c:v>
                </c:pt>
                <c:pt idx="7">
                  <c:v>4.2952649750000003</c:v>
                </c:pt>
                <c:pt idx="8">
                  <c:v>3.1556249780000001</c:v>
                </c:pt>
                <c:pt idx="9">
                  <c:v>2.7340339220000001</c:v>
                </c:pt>
                <c:pt idx="10">
                  <c:v>2.6786849419999998</c:v>
                </c:pt>
                <c:pt idx="11">
                  <c:v>2.6348160570000001</c:v>
                </c:pt>
                <c:pt idx="12">
                  <c:v>2.648351871</c:v>
                </c:pt>
                <c:pt idx="13">
                  <c:v>2.7686339109999998</c:v>
                </c:pt>
                <c:pt idx="14">
                  <c:v>3.199895095</c:v>
                </c:pt>
                <c:pt idx="15">
                  <c:v>4.116677728</c:v>
                </c:pt>
                <c:pt idx="16">
                  <c:v>5.268228873</c:v>
                </c:pt>
                <c:pt idx="17">
                  <c:v>6.156779534</c:v>
                </c:pt>
                <c:pt idx="18">
                  <c:v>6.3479351900000003</c:v>
                </c:pt>
                <c:pt idx="19">
                  <c:v>6.2708383589999999</c:v>
                </c:pt>
                <c:pt idx="20">
                  <c:v>6.2147970050000003</c:v>
                </c:pt>
                <c:pt idx="21">
                  <c:v>6.0944363519999998</c:v>
                </c:pt>
                <c:pt idx="22">
                  <c:v>5.8865028580000001</c:v>
                </c:pt>
                <c:pt idx="23">
                  <c:v>5.5890187400000002</c:v>
                </c:pt>
              </c:numCache>
            </c:numRef>
          </c:val>
          <c:extLst/>
        </c:ser>
        <c:ser>
          <c:idx val="6"/>
          <c:order val="6"/>
          <c:spPr>
            <a:solidFill>
              <a:schemeClr val="tx2"/>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Restore_Hourly_Region_lrc!$J$2:$J$25</c:f>
              <c:numCache>
                <c:formatCode>General</c:formatCode>
                <c:ptCount val="24"/>
                <c:pt idx="0">
                  <c:v>8.5459234070000001</c:v>
                </c:pt>
                <c:pt idx="1">
                  <c:v>8.8402662400000001</c:v>
                </c:pt>
                <c:pt idx="2">
                  <c:v>8.5371543620000008</c:v>
                </c:pt>
                <c:pt idx="3">
                  <c:v>8.27410976</c:v>
                </c:pt>
                <c:pt idx="4">
                  <c:v>7.9975690899999998</c:v>
                </c:pt>
                <c:pt idx="5">
                  <c:v>8.463934622</c:v>
                </c:pt>
                <c:pt idx="6">
                  <c:v>8.3859732180000002</c:v>
                </c:pt>
                <c:pt idx="7">
                  <c:v>5.7383455840000002</c:v>
                </c:pt>
                <c:pt idx="8">
                  <c:v>4.0277679219999998</c:v>
                </c:pt>
                <c:pt idx="9">
                  <c:v>2.9922809579999998</c:v>
                </c:pt>
                <c:pt idx="10">
                  <c:v>2.548280616</c:v>
                </c:pt>
                <c:pt idx="11">
                  <c:v>2.4125811100000001</c:v>
                </c:pt>
                <c:pt idx="12">
                  <c:v>2.511169346</c:v>
                </c:pt>
                <c:pt idx="13">
                  <c:v>2.6008194680000001</c:v>
                </c:pt>
                <c:pt idx="14">
                  <c:v>2.8189255339999999</c:v>
                </c:pt>
                <c:pt idx="15">
                  <c:v>3.5678725070000001</c:v>
                </c:pt>
                <c:pt idx="16">
                  <c:v>5.5092388720000001</c:v>
                </c:pt>
                <c:pt idx="17">
                  <c:v>7.5967363240000001</c:v>
                </c:pt>
                <c:pt idx="18">
                  <c:v>8.5568453659999992</c:v>
                </c:pt>
                <c:pt idx="19">
                  <c:v>8.5100794050000008</c:v>
                </c:pt>
                <c:pt idx="20">
                  <c:v>8.6682222010000007</c:v>
                </c:pt>
                <c:pt idx="21">
                  <c:v>8.7045971160000004</c:v>
                </c:pt>
                <c:pt idx="22">
                  <c:v>8.7648728580000004</c:v>
                </c:pt>
                <c:pt idx="23">
                  <c:v>8.5776354930000007</c:v>
                </c:pt>
              </c:numCache>
            </c:numRef>
          </c:val>
          <c:extLst/>
        </c:ser>
        <c:ser>
          <c:idx val="8"/>
          <c:order val="7"/>
          <c:spPr>
            <a:solidFill>
              <a:schemeClr val="accent3"/>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Restore_Hourly_Region_lrc!$L$2:$L$25</c:f>
              <c:numCache>
                <c:formatCode>General</c:formatCode>
                <c:ptCount val="24"/>
                <c:pt idx="0">
                  <c:v>10.132260201999999</c:v>
                </c:pt>
                <c:pt idx="1">
                  <c:v>10.074000079999999</c:v>
                </c:pt>
                <c:pt idx="2">
                  <c:v>10.006037920000001</c:v>
                </c:pt>
                <c:pt idx="3">
                  <c:v>9.8962937469999996</c:v>
                </c:pt>
                <c:pt idx="4">
                  <c:v>9.8169507809999992</c:v>
                </c:pt>
                <c:pt idx="5">
                  <c:v>9.6915630480000008</c:v>
                </c:pt>
                <c:pt idx="6">
                  <c:v>9.1312129889999998</c:v>
                </c:pt>
                <c:pt idx="7">
                  <c:v>8.4916809050000008</c:v>
                </c:pt>
                <c:pt idx="8">
                  <c:v>8.0049622750000005</c:v>
                </c:pt>
                <c:pt idx="9">
                  <c:v>7.5349199760000003</c:v>
                </c:pt>
                <c:pt idx="10">
                  <c:v>7.4990142869999996</c:v>
                </c:pt>
                <c:pt idx="11">
                  <c:v>7.8318869400000004</c:v>
                </c:pt>
                <c:pt idx="12">
                  <c:v>8.2450060890000003</c:v>
                </c:pt>
                <c:pt idx="13">
                  <c:v>8.7048600700000005</c:v>
                </c:pt>
                <c:pt idx="14">
                  <c:v>9.0822770899999998</c:v>
                </c:pt>
                <c:pt idx="15">
                  <c:v>9.4925632649999994</c:v>
                </c:pt>
                <c:pt idx="16">
                  <c:v>9.6652137459999992</c:v>
                </c:pt>
                <c:pt idx="17">
                  <c:v>9.7862284650000007</c:v>
                </c:pt>
                <c:pt idx="18">
                  <c:v>9.8268876580000004</c:v>
                </c:pt>
                <c:pt idx="19">
                  <c:v>10.011331888000001</c:v>
                </c:pt>
                <c:pt idx="20">
                  <c:v>10.176113915</c:v>
                </c:pt>
                <c:pt idx="21">
                  <c:v>10.221436164</c:v>
                </c:pt>
                <c:pt idx="22">
                  <c:v>10.209215693999999</c:v>
                </c:pt>
                <c:pt idx="23">
                  <c:v>10.170667376999999</c:v>
                </c:pt>
              </c:numCache>
            </c:numRef>
          </c:val>
          <c:extLst/>
        </c:ser>
        <c:ser>
          <c:idx val="10"/>
          <c:order val="8"/>
          <c:spPr>
            <a:solidFill>
              <a:schemeClr val="accent4"/>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Restore_Hourly_Region_lrc!$M$2:$M$25</c:f>
              <c:numCache>
                <c:formatCode>General</c:formatCode>
                <c:ptCount val="24"/>
                <c:pt idx="0">
                  <c:v>5.5440910000000001E-3</c:v>
                </c:pt>
                <c:pt idx="1">
                  <c:v>6.6029870000000003E-3</c:v>
                </c:pt>
                <c:pt idx="2">
                  <c:v>5.7759689999999997E-3</c:v>
                </c:pt>
                <c:pt idx="3">
                  <c:v>1.114596E-3</c:v>
                </c:pt>
                <c:pt idx="4">
                  <c:v>7.246059E-3</c:v>
                </c:pt>
                <c:pt idx="5">
                  <c:v>0.38492290800000001</c:v>
                </c:pt>
                <c:pt idx="6">
                  <c:v>1.423807015</c:v>
                </c:pt>
                <c:pt idx="7">
                  <c:v>2.6821137629999998</c:v>
                </c:pt>
                <c:pt idx="8">
                  <c:v>3.5992690189999998</c:v>
                </c:pt>
                <c:pt idx="9">
                  <c:v>3.648226336</c:v>
                </c:pt>
                <c:pt idx="10">
                  <c:v>3.549355636</c:v>
                </c:pt>
                <c:pt idx="11">
                  <c:v>3.570370042</c:v>
                </c:pt>
                <c:pt idx="12">
                  <c:v>3.5364601489999998</c:v>
                </c:pt>
                <c:pt idx="13">
                  <c:v>3.2749179430000002</c:v>
                </c:pt>
                <c:pt idx="14">
                  <c:v>3.3279572960000001</c:v>
                </c:pt>
                <c:pt idx="15">
                  <c:v>3.449904868</c:v>
                </c:pt>
                <c:pt idx="16">
                  <c:v>3.1389275159999999</c:v>
                </c:pt>
                <c:pt idx="17">
                  <c:v>2.4263357270000001</c:v>
                </c:pt>
                <c:pt idx="18">
                  <c:v>1.4344958299999999</c:v>
                </c:pt>
                <c:pt idx="19">
                  <c:v>0.66814802600000001</c:v>
                </c:pt>
                <c:pt idx="20">
                  <c:v>0.307130507</c:v>
                </c:pt>
                <c:pt idx="21">
                  <c:v>3.5946487999999999E-2</c:v>
                </c:pt>
                <c:pt idx="22">
                  <c:v>1.0752329999999999E-2</c:v>
                </c:pt>
              </c:numCache>
            </c:numRef>
          </c:val>
          <c:extLst/>
        </c:ser>
        <c:ser>
          <c:idx val="9"/>
          <c:order val="9"/>
          <c:spPr>
            <a:solidFill>
              <a:schemeClr val="accent4"/>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Restore_Hourly_Region_lrc!$N$2:$N$25</c:f>
              <c:numCache>
                <c:formatCode>General</c:formatCode>
                <c:ptCount val="24"/>
                <c:pt idx="4">
                  <c:v>4.2878860000000003E-3</c:v>
                </c:pt>
                <c:pt idx="5">
                  <c:v>0.164848097</c:v>
                </c:pt>
                <c:pt idx="6">
                  <c:v>1.1780239800000001</c:v>
                </c:pt>
                <c:pt idx="7">
                  <c:v>4.7552650559999998</c:v>
                </c:pt>
                <c:pt idx="8">
                  <c:v>9.7830678869999996</c:v>
                </c:pt>
                <c:pt idx="9">
                  <c:v>13.951273192</c:v>
                </c:pt>
                <c:pt idx="10">
                  <c:v>15.687174778999999</c:v>
                </c:pt>
                <c:pt idx="11">
                  <c:v>16.13980394</c:v>
                </c:pt>
                <c:pt idx="12">
                  <c:v>16.110976268999998</c:v>
                </c:pt>
                <c:pt idx="13">
                  <c:v>15.649613307999999</c:v>
                </c:pt>
                <c:pt idx="14">
                  <c:v>13.985210766</c:v>
                </c:pt>
                <c:pt idx="15">
                  <c:v>10.398022318000001</c:v>
                </c:pt>
                <c:pt idx="16">
                  <c:v>5.7977477569999998</c:v>
                </c:pt>
                <c:pt idx="17">
                  <c:v>1.866581394</c:v>
                </c:pt>
                <c:pt idx="18">
                  <c:v>0.30548560899999999</c:v>
                </c:pt>
                <c:pt idx="19">
                  <c:v>2.8677821999999999E-2</c:v>
                </c:pt>
              </c:numCache>
            </c:numRef>
          </c:val>
          <c:extLst/>
        </c:ser>
        <c:ser>
          <c:idx val="11"/>
          <c:order val="10"/>
          <c:spPr>
            <a:solidFill>
              <a:srgbClr val="7D6D9B"/>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Restore_Hourly_Region_lrc!$O$2:$O$25</c:f>
              <c:numCache>
                <c:formatCode>General</c:formatCode>
                <c:ptCount val="24"/>
                <c:pt idx="7">
                  <c:v>1.3788450000000001E-3</c:v>
                </c:pt>
                <c:pt idx="8">
                  <c:v>8.7927993999999995E-2</c:v>
                </c:pt>
                <c:pt idx="9">
                  <c:v>0.37944942799999998</c:v>
                </c:pt>
                <c:pt idx="10">
                  <c:v>0.47535190399999999</c:v>
                </c:pt>
                <c:pt idx="11">
                  <c:v>0.34454363999999998</c:v>
                </c:pt>
                <c:pt idx="12">
                  <c:v>0.27036395400000002</c:v>
                </c:pt>
                <c:pt idx="13">
                  <c:v>0.18948527200000001</c:v>
                </c:pt>
                <c:pt idx="14">
                  <c:v>0.150076031</c:v>
                </c:pt>
                <c:pt idx="15">
                  <c:v>5.8750019999999998E-3</c:v>
                </c:pt>
              </c:numCache>
            </c:numRef>
          </c:val>
          <c:extLst/>
        </c:ser>
        <c:ser>
          <c:idx val="12"/>
          <c:order val="11"/>
          <c:spPr>
            <a:solidFill>
              <a:schemeClr val="accent1">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Restore_Hourly_Region_lrc!$P$2:$P$25</c:f>
              <c:numCache>
                <c:formatCode>General</c:formatCode>
                <c:ptCount val="24"/>
                <c:pt idx="0">
                  <c:v>0.114595538</c:v>
                </c:pt>
                <c:pt idx="1">
                  <c:v>0.113989068</c:v>
                </c:pt>
                <c:pt idx="2">
                  <c:v>6.1312437999999997E-2</c:v>
                </c:pt>
                <c:pt idx="3">
                  <c:v>4.2024427000000003E-2</c:v>
                </c:pt>
                <c:pt idx="4">
                  <c:v>3.6356338000000002E-2</c:v>
                </c:pt>
                <c:pt idx="5">
                  <c:v>3.0990210000000001E-2</c:v>
                </c:pt>
                <c:pt idx="6">
                  <c:v>3.0770629000000001E-2</c:v>
                </c:pt>
                <c:pt idx="7">
                  <c:v>4.6567789999999998E-3</c:v>
                </c:pt>
                <c:pt idx="15">
                  <c:v>2.9862337999999999E-2</c:v>
                </c:pt>
                <c:pt idx="16">
                  <c:v>0.128090748</c:v>
                </c:pt>
                <c:pt idx="17">
                  <c:v>0.22674019300000001</c:v>
                </c:pt>
                <c:pt idx="18">
                  <c:v>0.25532472499999997</c:v>
                </c:pt>
                <c:pt idx="19">
                  <c:v>0.210768135</c:v>
                </c:pt>
                <c:pt idx="20">
                  <c:v>0.18547347</c:v>
                </c:pt>
                <c:pt idx="21">
                  <c:v>0.13989853899999999</c:v>
                </c:pt>
                <c:pt idx="22">
                  <c:v>5.3102242000000001E-2</c:v>
                </c:pt>
                <c:pt idx="23">
                  <c:v>4.4932957000000003E-2</c:v>
                </c:pt>
              </c:numCache>
            </c:numRef>
          </c:val>
          <c:extLst/>
        </c:ser>
        <c:ser>
          <c:idx val="13"/>
          <c:order val="12"/>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Restore_Hourly_Region_lrc!$Q$2:$Q$25</c:f>
              <c:numCache>
                <c:formatCode>General</c:formatCode>
                <c:ptCount val="24"/>
                <c:pt idx="0">
                  <c:v>0.40678250399999999</c:v>
                </c:pt>
                <c:pt idx="1">
                  <c:v>0.52934195100000003</c:v>
                </c:pt>
                <c:pt idx="2">
                  <c:v>0.31634108500000002</c:v>
                </c:pt>
                <c:pt idx="3">
                  <c:v>0.22398367399999999</c:v>
                </c:pt>
                <c:pt idx="4">
                  <c:v>0.17667627499999999</c:v>
                </c:pt>
                <c:pt idx="5">
                  <c:v>0.31853801700000001</c:v>
                </c:pt>
                <c:pt idx="6">
                  <c:v>0.310874716</c:v>
                </c:pt>
                <c:pt idx="7">
                  <c:v>9.4021152999999996E-2</c:v>
                </c:pt>
                <c:pt idx="10">
                  <c:v>7.7366700000000002E-4</c:v>
                </c:pt>
                <c:pt idx="11">
                  <c:v>3.149354E-3</c:v>
                </c:pt>
                <c:pt idx="14">
                  <c:v>7.2206630000000004E-3</c:v>
                </c:pt>
                <c:pt idx="15">
                  <c:v>0.16544773099999999</c:v>
                </c:pt>
                <c:pt idx="16">
                  <c:v>0.68896231200000002</c:v>
                </c:pt>
                <c:pt idx="17">
                  <c:v>1.936600229</c:v>
                </c:pt>
                <c:pt idx="18">
                  <c:v>2.4392078100000001</c:v>
                </c:pt>
                <c:pt idx="19">
                  <c:v>2.128354742</c:v>
                </c:pt>
                <c:pt idx="20">
                  <c:v>1.4905463560000001</c:v>
                </c:pt>
                <c:pt idx="21">
                  <c:v>0.55844500600000002</c:v>
                </c:pt>
                <c:pt idx="22">
                  <c:v>0.317022847</c:v>
                </c:pt>
                <c:pt idx="23">
                  <c:v>0.232661008</c:v>
                </c:pt>
              </c:numCache>
            </c:numRef>
          </c:val>
          <c:extLst/>
        </c:ser>
        <c:dLbls>
          <c:showLegendKey val="0"/>
          <c:showVal val="0"/>
          <c:showCatName val="0"/>
          <c:showSerName val="0"/>
          <c:showPercent val="0"/>
          <c:showBubbleSize val="0"/>
        </c:dLbls>
        <c:axId val="-1197867536"/>
        <c:axId val="-1197853392"/>
        <c:extLst/>
      </c:areaChart>
      <c:areaChart>
        <c:grouping val="stacked"/>
        <c:varyColors val="0"/>
        <c:ser>
          <c:idx val="1"/>
          <c:order val="0"/>
          <c:spPr>
            <a:solidFill>
              <a:schemeClr val="accent1">
                <a:lumMod val="40000"/>
                <a:lumOff val="60000"/>
              </a:schemeClr>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Restore_Hourly_Region_lrc!$D$2:$D$25</c:f>
              <c:numCache>
                <c:formatCode>General</c:formatCode>
                <c:ptCount val="24"/>
                <c:pt idx="0">
                  <c:v>-9.1831090000000001E-3</c:v>
                </c:pt>
                <c:pt idx="1">
                  <c:v>-9.93168E-3</c:v>
                </c:pt>
                <c:pt idx="2">
                  <c:v>-1.2167641E-2</c:v>
                </c:pt>
                <c:pt idx="3">
                  <c:v>-1.2247355E-2</c:v>
                </c:pt>
                <c:pt idx="4">
                  <c:v>-1.7039279000000001E-2</c:v>
                </c:pt>
                <c:pt idx="5">
                  <c:v>-1.5199094999999999E-2</c:v>
                </c:pt>
                <c:pt idx="6">
                  <c:v>-1.9389597000000001E-2</c:v>
                </c:pt>
                <c:pt idx="7">
                  <c:v>-0.10335202</c:v>
                </c:pt>
                <c:pt idx="8">
                  <c:v>-0.20909702899999999</c:v>
                </c:pt>
                <c:pt idx="9">
                  <c:v>-0.27365560799999999</c:v>
                </c:pt>
                <c:pt idx="10">
                  <c:v>-0.25486579599999998</c:v>
                </c:pt>
                <c:pt idx="11">
                  <c:v>-0.25568906899999999</c:v>
                </c:pt>
                <c:pt idx="12">
                  <c:v>-0.242761808</c:v>
                </c:pt>
                <c:pt idx="13">
                  <c:v>-0.22918389</c:v>
                </c:pt>
                <c:pt idx="14">
                  <c:v>-0.201729503</c:v>
                </c:pt>
                <c:pt idx="15">
                  <c:v>-0.13510931300000001</c:v>
                </c:pt>
                <c:pt idx="16">
                  <c:v>-3.9837666000000001E-2</c:v>
                </c:pt>
                <c:pt idx="17">
                  <c:v>-6.7941149999999999E-3</c:v>
                </c:pt>
                <c:pt idx="23">
                  <c:v>-1.1668527E-2</c:v>
                </c:pt>
              </c:numCache>
            </c:numRef>
          </c:val>
          <c:extLst/>
        </c:ser>
        <c:ser>
          <c:idx val="0"/>
          <c:order val="1"/>
          <c:spPr>
            <a:solidFill>
              <a:schemeClr val="tx1"/>
            </a:solidFill>
            <a:ln>
              <a:noFill/>
            </a:ln>
            <a:effectLst/>
          </c:spP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Restore_Hourly_Region_lrc!$E$2:$E$25</c:f>
              <c:numCache>
                <c:formatCode>General</c:formatCode>
                <c:ptCount val="24"/>
                <c:pt idx="0">
                  <c:v>-6.8788124000000006E-2</c:v>
                </c:pt>
                <c:pt idx="1">
                  <c:v>-1.0320299999999999E-4</c:v>
                </c:pt>
                <c:pt idx="2">
                  <c:v>-9.1859990000000002E-3</c:v>
                </c:pt>
                <c:pt idx="3">
                  <c:v>-1.9386647999999999E-2</c:v>
                </c:pt>
                <c:pt idx="4">
                  <c:v>-5.2005955E-2</c:v>
                </c:pt>
                <c:pt idx="5">
                  <c:v>-2.5505798E-2</c:v>
                </c:pt>
                <c:pt idx="6">
                  <c:v>-6.2076600000000003E-4</c:v>
                </c:pt>
                <c:pt idx="7">
                  <c:v>-3.3835216000000001E-2</c:v>
                </c:pt>
                <c:pt idx="8">
                  <c:v>-0.39789905800000003</c:v>
                </c:pt>
                <c:pt idx="9">
                  <c:v>-1.725041442</c:v>
                </c:pt>
                <c:pt idx="10">
                  <c:v>-2.2245847740000002</c:v>
                </c:pt>
                <c:pt idx="11">
                  <c:v>-2.5395480949999998</c:v>
                </c:pt>
                <c:pt idx="12">
                  <c:v>-2.6124340780000002</c:v>
                </c:pt>
                <c:pt idx="13">
                  <c:v>-2.2838829249999999</c:v>
                </c:pt>
                <c:pt idx="14">
                  <c:v>-1.7169200650000001</c:v>
                </c:pt>
                <c:pt idx="15">
                  <c:v>-0.68356815299999996</c:v>
                </c:pt>
                <c:pt idx="16">
                  <c:v>-6.0224977999999998E-2</c:v>
                </c:pt>
                <c:pt idx="17">
                  <c:v>-6.9276779999999996E-3</c:v>
                </c:pt>
                <c:pt idx="19">
                  <c:v>-6.0815700000000001E-4</c:v>
                </c:pt>
                <c:pt idx="22">
                  <c:v>-5.5595000000000002E-3</c:v>
                </c:pt>
                <c:pt idx="23">
                  <c:v>-5.6841471999999997E-2</c:v>
                </c:pt>
              </c:numCache>
            </c:numRef>
          </c:val>
          <c:extLst/>
        </c:ser>
        <c:dLbls>
          <c:showLegendKey val="0"/>
          <c:showVal val="0"/>
          <c:showCatName val="0"/>
          <c:showSerName val="0"/>
          <c:showPercent val="0"/>
          <c:showBubbleSize val="0"/>
        </c:dLbls>
        <c:axId val="-1197868624"/>
        <c:axId val="-1197852848"/>
      </c:areaChart>
      <c:lineChart>
        <c:grouping val="standard"/>
        <c:varyColors val="0"/>
        <c:ser>
          <c:idx val="14"/>
          <c:order val="13"/>
          <c:spPr>
            <a:ln w="28575" cap="rnd">
              <a:solidFill>
                <a:srgbClr val="C2BBD0"/>
              </a:solidFill>
              <a:prstDash val="sysDash"/>
              <a:round/>
            </a:ln>
            <a:effectLst/>
          </c:spPr>
          <c:marker>
            <c:symbol val="none"/>
          </c:marker>
          <c:cat>
            <c:numRef>
              <c:f>Restore_Hourly_Region_lrc!$C$2:$C$25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Restore_Hourly_Region_lrc!$R$2:$R$25</c:f>
              <c:numCache>
                <c:formatCode>General</c:formatCode>
                <c:ptCount val="24"/>
                <c:pt idx="0">
                  <c:v>28.869024688</c:v>
                </c:pt>
                <c:pt idx="1">
                  <c:v>29.374651909000001</c:v>
                </c:pt>
                <c:pt idx="2">
                  <c:v>28.649897903999999</c:v>
                </c:pt>
                <c:pt idx="3">
                  <c:v>28.107024025000001</c:v>
                </c:pt>
                <c:pt idx="4">
                  <c:v>27.634436162</c:v>
                </c:pt>
                <c:pt idx="5">
                  <c:v>28.637670923000002</c:v>
                </c:pt>
                <c:pt idx="6">
                  <c:v>29.835834468000002</c:v>
                </c:pt>
                <c:pt idx="7">
                  <c:v>30.140434398</c:v>
                </c:pt>
                <c:pt idx="8">
                  <c:v>31.592338186999999</c:v>
                </c:pt>
                <c:pt idx="9">
                  <c:v>31.972314981</c:v>
                </c:pt>
                <c:pt idx="10">
                  <c:v>32.433684114000002</c:v>
                </c:pt>
                <c:pt idx="11">
                  <c:v>32.687451633000002</c:v>
                </c:pt>
                <c:pt idx="12">
                  <c:v>33.133365681999997</c:v>
                </c:pt>
                <c:pt idx="13">
                  <c:v>33.529806114000003</c:v>
                </c:pt>
                <c:pt idx="14">
                  <c:v>33.869414255999999</c:v>
                </c:pt>
                <c:pt idx="15">
                  <c:v>34.208127384999997</c:v>
                </c:pt>
                <c:pt idx="16">
                  <c:v>34.572963385000001</c:v>
                </c:pt>
                <c:pt idx="17">
                  <c:v>35.142536497999998</c:v>
                </c:pt>
                <c:pt idx="18">
                  <c:v>34.476521923</c:v>
                </c:pt>
                <c:pt idx="19">
                  <c:v>33.148487801999998</c:v>
                </c:pt>
                <c:pt idx="20">
                  <c:v>32.303289390000003</c:v>
                </c:pt>
                <c:pt idx="21">
                  <c:v>30.897094994</c:v>
                </c:pt>
                <c:pt idx="22">
                  <c:v>30.214021474999999</c:v>
                </c:pt>
                <c:pt idx="23">
                  <c:v>29.428415034</c:v>
                </c:pt>
              </c:numCache>
            </c:numRef>
          </c:val>
          <c:smooth val="0"/>
          <c:extLst/>
        </c:ser>
        <c:dLbls>
          <c:showLegendKey val="0"/>
          <c:showVal val="0"/>
          <c:showCatName val="0"/>
          <c:showSerName val="0"/>
          <c:showPercent val="0"/>
          <c:showBubbleSize val="0"/>
        </c:dLbls>
        <c:marker val="1"/>
        <c:smooth val="0"/>
        <c:axId val="-1197867536"/>
        <c:axId val="-1197853392"/>
      </c:lineChart>
      <c:catAx>
        <c:axId val="-11978675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7853392"/>
        <c:crosses val="autoZero"/>
        <c:auto val="1"/>
        <c:lblAlgn val="ctr"/>
        <c:lblOffset val="100"/>
        <c:tickLblSkip val="4"/>
        <c:tickMarkSkip val="1"/>
        <c:noMultiLvlLbl val="0"/>
      </c:catAx>
      <c:valAx>
        <c:axId val="-1197853392"/>
        <c:scaling>
          <c:orientation val="minMax"/>
          <c:max val="80"/>
          <c:min val="-2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97867536"/>
        <c:crosses val="autoZero"/>
        <c:crossBetween val="between"/>
        <c:majorUnit val="10"/>
      </c:valAx>
      <c:valAx>
        <c:axId val="-1197852848"/>
        <c:scaling>
          <c:orientation val="minMax"/>
          <c:max val="300"/>
        </c:scaling>
        <c:delete val="1"/>
        <c:axPos val="r"/>
        <c:numFmt formatCode="General" sourceLinked="1"/>
        <c:majorTickMark val="out"/>
        <c:minorTickMark val="none"/>
        <c:tickLblPos val="nextTo"/>
        <c:crossAx val="-1197868624"/>
        <c:crosses val="max"/>
        <c:crossBetween val="between"/>
      </c:valAx>
      <c:catAx>
        <c:axId val="-1197868624"/>
        <c:scaling>
          <c:orientation val="minMax"/>
        </c:scaling>
        <c:delete val="1"/>
        <c:axPos val="b"/>
        <c:numFmt formatCode="General" sourceLinked="1"/>
        <c:majorTickMark val="out"/>
        <c:minorTickMark val="none"/>
        <c:tickLblPos val="nextTo"/>
        <c:crossAx val="-1197852848"/>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200" dirty="0" smtClean="0">
                <a:solidFill>
                  <a:schemeClr val="tx1"/>
                </a:solidFill>
              </a:rPr>
              <a:t>percent of total generation</a:t>
            </a:r>
            <a:endParaRPr lang="en-US" sz="1200" dirty="0">
              <a:solidFill>
                <a:schemeClr val="tx1"/>
              </a:solidFill>
            </a:endParaRPr>
          </a:p>
        </c:rich>
      </c:tx>
      <c:layout>
        <c:manualLayout>
          <c:xMode val="edge"/>
          <c:yMode val="edge"/>
          <c:x val="2.8253630629682135E-4"/>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348180857821933"/>
          <c:y val="0.14150721955512907"/>
          <c:w val="0.53098769708242477"/>
          <c:h val="0.74715139062118108"/>
        </c:manualLayout>
      </c:layout>
      <c:lineChart>
        <c:grouping val="standard"/>
        <c:varyColors val="0"/>
        <c:ser>
          <c:idx val="0"/>
          <c:order val="0"/>
          <c:tx>
            <c:strRef>
              <c:f>Sheet1!$B$1</c:f>
              <c:strCache>
                <c:ptCount val="1"/>
                <c:pt idx="0">
                  <c:v>ERCOT</c:v>
                </c:pt>
              </c:strCache>
            </c:strRef>
          </c:tx>
          <c:spPr>
            <a:ln w="28575" cap="rnd">
              <a:solidFill>
                <a:schemeClr val="accent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0</c:v>
                </c:pt>
                <c:pt idx="1">
                  <c:v>0</c:v>
                </c:pt>
                <c:pt idx="2">
                  <c:v>0</c:v>
                </c:pt>
                <c:pt idx="3">
                  <c:v>0</c:v>
                </c:pt>
                <c:pt idx="4">
                  <c:v>0</c:v>
                </c:pt>
                <c:pt idx="5">
                  <c:v>0</c:v>
                </c:pt>
                <c:pt idx="6">
                  <c:v>0</c:v>
                </c:pt>
                <c:pt idx="7">
                  <c:v>0.01</c:v>
                </c:pt>
                <c:pt idx="8">
                  <c:v>0.01</c:v>
                </c:pt>
                <c:pt idx="9">
                  <c:v>0.01</c:v>
                </c:pt>
                <c:pt idx="10">
                  <c:v>0.02</c:v>
                </c:pt>
                <c:pt idx="11">
                  <c:v>0.03</c:v>
                </c:pt>
                <c:pt idx="12">
                  <c:v>0.05</c:v>
                </c:pt>
                <c:pt idx="13">
                  <c:v>7.0000000000000007E-2</c:v>
                </c:pt>
                <c:pt idx="14">
                  <c:v>0.12</c:v>
                </c:pt>
                <c:pt idx="15">
                  <c:v>0.13</c:v>
                </c:pt>
                <c:pt idx="16">
                  <c:v>0.15</c:v>
                </c:pt>
                <c:pt idx="17">
                  <c:v>0.15</c:v>
                </c:pt>
                <c:pt idx="18">
                  <c:v>0.15</c:v>
                </c:pt>
                <c:pt idx="19">
                  <c:v>0.15</c:v>
                </c:pt>
                <c:pt idx="20">
                  <c:v>0.17</c:v>
                </c:pt>
                <c:pt idx="21">
                  <c:v>0.17</c:v>
                </c:pt>
                <c:pt idx="22">
                  <c:v>0.17</c:v>
                </c:pt>
                <c:pt idx="23">
                  <c:v>0.18</c:v>
                </c:pt>
                <c:pt idx="24">
                  <c:v>0.19</c:v>
                </c:pt>
                <c:pt idx="25">
                  <c:v>0.19</c:v>
                </c:pt>
                <c:pt idx="26">
                  <c:v>0.2</c:v>
                </c:pt>
                <c:pt idx="27">
                  <c:v>0.21</c:v>
                </c:pt>
                <c:pt idx="28">
                  <c:v>0.23</c:v>
                </c:pt>
                <c:pt idx="29">
                  <c:v>0.25</c:v>
                </c:pt>
                <c:pt idx="30">
                  <c:v>0.27</c:v>
                </c:pt>
                <c:pt idx="31">
                  <c:v>0.27</c:v>
                </c:pt>
                <c:pt idx="32">
                  <c:v>0.28000000000000003</c:v>
                </c:pt>
                <c:pt idx="33">
                  <c:v>0.28000000000000003</c:v>
                </c:pt>
                <c:pt idx="34">
                  <c:v>0.28999999999999998</c:v>
                </c:pt>
                <c:pt idx="35">
                  <c:v>0.28999999999999998</c:v>
                </c:pt>
                <c:pt idx="36">
                  <c:v>0.28999999999999998</c:v>
                </c:pt>
                <c:pt idx="37">
                  <c:v>0.28999999999999998</c:v>
                </c:pt>
                <c:pt idx="38">
                  <c:v>0.28999999999999998</c:v>
                </c:pt>
                <c:pt idx="39">
                  <c:v>0.28999999999999998</c:v>
                </c:pt>
                <c:pt idx="40">
                  <c:v>0.28999999999999998</c:v>
                </c:pt>
              </c:numCache>
            </c:numRef>
          </c:val>
          <c:smooth val="0"/>
        </c:ser>
        <c:ser>
          <c:idx val="1"/>
          <c:order val="1"/>
          <c:tx>
            <c:strRef>
              <c:f>Sheet1!$C$1</c:f>
              <c:strCache>
                <c:ptCount val="1"/>
                <c:pt idx="0">
                  <c:v>CA</c:v>
                </c:pt>
              </c:strCache>
            </c:strRef>
          </c:tx>
          <c:spPr>
            <a:ln w="2857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0.01</c:v>
                </c:pt>
                <c:pt idx="1">
                  <c:v>0.01</c:v>
                </c:pt>
                <c:pt idx="2">
                  <c:v>0.02</c:v>
                </c:pt>
                <c:pt idx="3">
                  <c:v>0.04</c:v>
                </c:pt>
                <c:pt idx="4">
                  <c:v>7.0000000000000007E-2</c:v>
                </c:pt>
                <c:pt idx="5">
                  <c:v>0.1</c:v>
                </c:pt>
                <c:pt idx="6">
                  <c:v>0.13</c:v>
                </c:pt>
                <c:pt idx="7">
                  <c:v>0.16</c:v>
                </c:pt>
                <c:pt idx="8">
                  <c:v>0.19</c:v>
                </c:pt>
                <c:pt idx="9">
                  <c:v>0.19</c:v>
                </c:pt>
                <c:pt idx="10">
                  <c:v>0.22</c:v>
                </c:pt>
                <c:pt idx="11">
                  <c:v>0.21</c:v>
                </c:pt>
                <c:pt idx="12">
                  <c:v>0.26</c:v>
                </c:pt>
                <c:pt idx="13">
                  <c:v>0.28000000000000003</c:v>
                </c:pt>
                <c:pt idx="14">
                  <c:v>0.3</c:v>
                </c:pt>
                <c:pt idx="15">
                  <c:v>0.32</c:v>
                </c:pt>
                <c:pt idx="16">
                  <c:v>0.34</c:v>
                </c:pt>
                <c:pt idx="17">
                  <c:v>0.35</c:v>
                </c:pt>
                <c:pt idx="18">
                  <c:v>0.36</c:v>
                </c:pt>
                <c:pt idx="19">
                  <c:v>0.37</c:v>
                </c:pt>
                <c:pt idx="20">
                  <c:v>0.39</c:v>
                </c:pt>
                <c:pt idx="21">
                  <c:v>0.46</c:v>
                </c:pt>
                <c:pt idx="22">
                  <c:v>0.48</c:v>
                </c:pt>
                <c:pt idx="23">
                  <c:v>0.48</c:v>
                </c:pt>
                <c:pt idx="24">
                  <c:v>0.48</c:v>
                </c:pt>
                <c:pt idx="25">
                  <c:v>0.48</c:v>
                </c:pt>
                <c:pt idx="26">
                  <c:v>0.49</c:v>
                </c:pt>
                <c:pt idx="27">
                  <c:v>0.49</c:v>
                </c:pt>
                <c:pt idx="28">
                  <c:v>0.49</c:v>
                </c:pt>
                <c:pt idx="29">
                  <c:v>0.5</c:v>
                </c:pt>
                <c:pt idx="30">
                  <c:v>0.5</c:v>
                </c:pt>
                <c:pt idx="31">
                  <c:v>0.5</c:v>
                </c:pt>
                <c:pt idx="32">
                  <c:v>0.5</c:v>
                </c:pt>
                <c:pt idx="33">
                  <c:v>0.51</c:v>
                </c:pt>
                <c:pt idx="34">
                  <c:v>0.51</c:v>
                </c:pt>
                <c:pt idx="35">
                  <c:v>0.52</c:v>
                </c:pt>
                <c:pt idx="36">
                  <c:v>0.53</c:v>
                </c:pt>
                <c:pt idx="37">
                  <c:v>0.53</c:v>
                </c:pt>
                <c:pt idx="38">
                  <c:v>0.54</c:v>
                </c:pt>
                <c:pt idx="39">
                  <c:v>0.55000000000000004</c:v>
                </c:pt>
                <c:pt idx="40">
                  <c:v>0.56000000000000005</c:v>
                </c:pt>
              </c:numCache>
            </c:numRef>
          </c:val>
          <c:smooth val="0"/>
        </c:ser>
        <c:ser>
          <c:idx val="2"/>
          <c:order val="2"/>
          <c:tx>
            <c:strRef>
              <c:f>Sheet1!$D$1</c:f>
              <c:strCache>
                <c:ptCount val="1"/>
                <c:pt idx="0">
                  <c:v>Mid-C</c:v>
                </c:pt>
              </c:strCache>
            </c:strRef>
          </c:tx>
          <c:spPr>
            <a:ln w="28575" cap="rnd">
              <a:solidFill>
                <a:schemeClr val="accent4"/>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0</c:v>
                </c:pt>
                <c:pt idx="1">
                  <c:v>0</c:v>
                </c:pt>
                <c:pt idx="2">
                  <c:v>0</c:v>
                </c:pt>
                <c:pt idx="3">
                  <c:v>0</c:v>
                </c:pt>
                <c:pt idx="4">
                  <c:v>0</c:v>
                </c:pt>
                <c:pt idx="5">
                  <c:v>0</c:v>
                </c:pt>
                <c:pt idx="6">
                  <c:v>0</c:v>
                </c:pt>
                <c:pt idx="7">
                  <c:v>0</c:v>
                </c:pt>
                <c:pt idx="8">
                  <c:v>0</c:v>
                </c:pt>
                <c:pt idx="9">
                  <c:v>0.01</c:v>
                </c:pt>
                <c:pt idx="10">
                  <c:v>0.01</c:v>
                </c:pt>
                <c:pt idx="11">
                  <c:v>0.01</c:v>
                </c:pt>
                <c:pt idx="12">
                  <c:v>0.01</c:v>
                </c:pt>
                <c:pt idx="13">
                  <c:v>0.03</c:v>
                </c:pt>
                <c:pt idx="14">
                  <c:v>0.06</c:v>
                </c:pt>
                <c:pt idx="15">
                  <c:v>7.0000000000000007E-2</c:v>
                </c:pt>
                <c:pt idx="16">
                  <c:v>7.0000000000000007E-2</c:v>
                </c:pt>
                <c:pt idx="17">
                  <c:v>0.08</c:v>
                </c:pt>
                <c:pt idx="18">
                  <c:v>0.08</c:v>
                </c:pt>
                <c:pt idx="19">
                  <c:v>0.09</c:v>
                </c:pt>
                <c:pt idx="20">
                  <c:v>0.1</c:v>
                </c:pt>
                <c:pt idx="21">
                  <c:v>0.1</c:v>
                </c:pt>
                <c:pt idx="22">
                  <c:v>0.1</c:v>
                </c:pt>
                <c:pt idx="23">
                  <c:v>0.12</c:v>
                </c:pt>
                <c:pt idx="24">
                  <c:v>0.13</c:v>
                </c:pt>
                <c:pt idx="25">
                  <c:v>0.13</c:v>
                </c:pt>
                <c:pt idx="26">
                  <c:v>0.15</c:v>
                </c:pt>
                <c:pt idx="27">
                  <c:v>0.15</c:v>
                </c:pt>
                <c:pt idx="28">
                  <c:v>0.16</c:v>
                </c:pt>
                <c:pt idx="29">
                  <c:v>0.16</c:v>
                </c:pt>
                <c:pt idx="30">
                  <c:v>0.16</c:v>
                </c:pt>
                <c:pt idx="31">
                  <c:v>0.17</c:v>
                </c:pt>
                <c:pt idx="32">
                  <c:v>0.17</c:v>
                </c:pt>
                <c:pt idx="33">
                  <c:v>0.17</c:v>
                </c:pt>
                <c:pt idx="34">
                  <c:v>0.18</c:v>
                </c:pt>
                <c:pt idx="35">
                  <c:v>0.18</c:v>
                </c:pt>
                <c:pt idx="36">
                  <c:v>0.18</c:v>
                </c:pt>
                <c:pt idx="37">
                  <c:v>0.19</c:v>
                </c:pt>
                <c:pt idx="38">
                  <c:v>0.19</c:v>
                </c:pt>
                <c:pt idx="39">
                  <c:v>0.2</c:v>
                </c:pt>
                <c:pt idx="40">
                  <c:v>0.2</c:v>
                </c:pt>
              </c:numCache>
            </c:numRef>
          </c:val>
          <c:smooth val="0"/>
        </c:ser>
        <c:ser>
          <c:idx val="3"/>
          <c:order val="3"/>
          <c:tx>
            <c:strRef>
              <c:f>Sheet1!$E$1</c:f>
              <c:strCache>
                <c:ptCount val="1"/>
                <c:pt idx="0">
                  <c:v>Northeast</c:v>
                </c:pt>
              </c:strCache>
            </c:strRef>
          </c:tx>
          <c:spPr>
            <a:ln w="28575" cap="rnd">
              <a:solidFill>
                <a:schemeClr val="accent5"/>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0</c:v>
                </c:pt>
                <c:pt idx="1">
                  <c:v>0</c:v>
                </c:pt>
                <c:pt idx="2">
                  <c:v>0</c:v>
                </c:pt>
                <c:pt idx="3">
                  <c:v>0.01</c:v>
                </c:pt>
                <c:pt idx="4">
                  <c:v>0.01</c:v>
                </c:pt>
                <c:pt idx="5">
                  <c:v>0.01</c:v>
                </c:pt>
                <c:pt idx="6">
                  <c:v>0.02</c:v>
                </c:pt>
                <c:pt idx="7">
                  <c:v>0.03</c:v>
                </c:pt>
                <c:pt idx="8">
                  <c:v>0.03</c:v>
                </c:pt>
                <c:pt idx="9">
                  <c:v>0.04</c:v>
                </c:pt>
                <c:pt idx="10">
                  <c:v>0.05</c:v>
                </c:pt>
                <c:pt idx="11">
                  <c:v>0.05</c:v>
                </c:pt>
                <c:pt idx="12">
                  <c:v>7.0000000000000007E-2</c:v>
                </c:pt>
                <c:pt idx="13">
                  <c:v>0.08</c:v>
                </c:pt>
                <c:pt idx="14">
                  <c:v>0.1</c:v>
                </c:pt>
                <c:pt idx="15">
                  <c:v>0.1</c:v>
                </c:pt>
                <c:pt idx="16">
                  <c:v>0.12</c:v>
                </c:pt>
                <c:pt idx="17">
                  <c:v>0.15</c:v>
                </c:pt>
                <c:pt idx="18">
                  <c:v>0.16</c:v>
                </c:pt>
                <c:pt idx="19">
                  <c:v>0.18</c:v>
                </c:pt>
                <c:pt idx="20">
                  <c:v>0.16</c:v>
                </c:pt>
                <c:pt idx="21">
                  <c:v>0.17</c:v>
                </c:pt>
                <c:pt idx="22">
                  <c:v>0.17</c:v>
                </c:pt>
                <c:pt idx="23">
                  <c:v>0.17</c:v>
                </c:pt>
                <c:pt idx="24">
                  <c:v>0.18</c:v>
                </c:pt>
                <c:pt idx="25">
                  <c:v>0.17</c:v>
                </c:pt>
                <c:pt idx="26">
                  <c:v>0.17</c:v>
                </c:pt>
                <c:pt idx="27">
                  <c:v>0.17</c:v>
                </c:pt>
                <c:pt idx="28">
                  <c:v>0.17</c:v>
                </c:pt>
                <c:pt idx="29">
                  <c:v>0.18</c:v>
                </c:pt>
                <c:pt idx="30">
                  <c:v>0.18</c:v>
                </c:pt>
                <c:pt idx="31">
                  <c:v>0.18</c:v>
                </c:pt>
                <c:pt idx="32">
                  <c:v>0.18</c:v>
                </c:pt>
                <c:pt idx="33">
                  <c:v>0.19</c:v>
                </c:pt>
                <c:pt idx="34">
                  <c:v>0.19</c:v>
                </c:pt>
                <c:pt idx="35">
                  <c:v>0.19</c:v>
                </c:pt>
                <c:pt idx="36">
                  <c:v>0.2</c:v>
                </c:pt>
                <c:pt idx="37">
                  <c:v>0.2</c:v>
                </c:pt>
                <c:pt idx="38">
                  <c:v>0.2</c:v>
                </c:pt>
                <c:pt idx="39">
                  <c:v>0.2</c:v>
                </c:pt>
                <c:pt idx="40">
                  <c:v>0.21</c:v>
                </c:pt>
              </c:numCache>
            </c:numRef>
          </c:val>
          <c:smooth val="0"/>
        </c:ser>
        <c:ser>
          <c:idx val="4"/>
          <c:order val="4"/>
          <c:tx>
            <c:strRef>
              <c:f>Sheet1!$F$1</c:f>
              <c:strCache>
                <c:ptCount val="1"/>
                <c:pt idx="0">
                  <c:v>PJM</c:v>
                </c:pt>
              </c:strCache>
            </c:strRef>
          </c:tx>
          <c:spPr>
            <a:ln w="28575" cap="rnd">
              <a:solidFill>
                <a:schemeClr val="accent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0%</c:formatCode>
                <c:ptCount val="41"/>
                <c:pt idx="0">
                  <c:v>0</c:v>
                </c:pt>
                <c:pt idx="1">
                  <c:v>0</c:v>
                </c:pt>
                <c:pt idx="2">
                  <c:v>0</c:v>
                </c:pt>
                <c:pt idx="3">
                  <c:v>0</c:v>
                </c:pt>
                <c:pt idx="4">
                  <c:v>0</c:v>
                </c:pt>
                <c:pt idx="5">
                  <c:v>0</c:v>
                </c:pt>
                <c:pt idx="6">
                  <c:v>0.01</c:v>
                </c:pt>
                <c:pt idx="7">
                  <c:v>0.01</c:v>
                </c:pt>
                <c:pt idx="8">
                  <c:v>0.01</c:v>
                </c:pt>
                <c:pt idx="9">
                  <c:v>0.01</c:v>
                </c:pt>
                <c:pt idx="10">
                  <c:v>0.01</c:v>
                </c:pt>
                <c:pt idx="11">
                  <c:v>0.02</c:v>
                </c:pt>
                <c:pt idx="12">
                  <c:v>0.02</c:v>
                </c:pt>
                <c:pt idx="13">
                  <c:v>0.04</c:v>
                </c:pt>
                <c:pt idx="14">
                  <c:v>0.05</c:v>
                </c:pt>
                <c:pt idx="15">
                  <c:v>0.05</c:v>
                </c:pt>
                <c:pt idx="16">
                  <c:v>0.05</c:v>
                </c:pt>
                <c:pt idx="17">
                  <c:v>0.05</c:v>
                </c:pt>
                <c:pt idx="18">
                  <c:v>0.06</c:v>
                </c:pt>
                <c:pt idx="19">
                  <c:v>7.0000000000000007E-2</c:v>
                </c:pt>
                <c:pt idx="20">
                  <c:v>7.0000000000000007E-2</c:v>
                </c:pt>
                <c:pt idx="21">
                  <c:v>7.0000000000000007E-2</c:v>
                </c:pt>
                <c:pt idx="22">
                  <c:v>7.0000000000000007E-2</c:v>
                </c:pt>
                <c:pt idx="23">
                  <c:v>0.08</c:v>
                </c:pt>
                <c:pt idx="24">
                  <c:v>0.08</c:v>
                </c:pt>
                <c:pt idx="25">
                  <c:v>0.08</c:v>
                </c:pt>
                <c:pt idx="26">
                  <c:v>0.08</c:v>
                </c:pt>
                <c:pt idx="27">
                  <c:v>0.08</c:v>
                </c:pt>
                <c:pt idx="28">
                  <c:v>0.08</c:v>
                </c:pt>
                <c:pt idx="29">
                  <c:v>0.08</c:v>
                </c:pt>
                <c:pt idx="30">
                  <c:v>0.08</c:v>
                </c:pt>
                <c:pt idx="31">
                  <c:v>0.08</c:v>
                </c:pt>
                <c:pt idx="32">
                  <c:v>0.08</c:v>
                </c:pt>
                <c:pt idx="33">
                  <c:v>0.09</c:v>
                </c:pt>
                <c:pt idx="34">
                  <c:v>0.09</c:v>
                </c:pt>
                <c:pt idx="35">
                  <c:v>0.09</c:v>
                </c:pt>
                <c:pt idx="36">
                  <c:v>0.09</c:v>
                </c:pt>
                <c:pt idx="37">
                  <c:v>0.1</c:v>
                </c:pt>
                <c:pt idx="38">
                  <c:v>0.1</c:v>
                </c:pt>
                <c:pt idx="39">
                  <c:v>0.1</c:v>
                </c:pt>
                <c:pt idx="40">
                  <c:v>0.11</c:v>
                </c:pt>
              </c:numCache>
            </c:numRef>
          </c:val>
          <c:smooth val="0"/>
        </c:ser>
        <c:ser>
          <c:idx val="5"/>
          <c:order val="5"/>
          <c:tx>
            <c:strRef>
              <c:f>Sheet1!$G$1</c:f>
              <c:strCache>
                <c:ptCount val="1"/>
                <c:pt idx="0">
                  <c:v>Southeast</c:v>
                </c:pt>
              </c:strCache>
            </c:strRef>
          </c:tx>
          <c:spPr>
            <a:ln w="28575" cap="rnd">
              <a:solidFill>
                <a:schemeClr val="tx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0%</c:formatCode>
                <c:ptCount val="41"/>
                <c:pt idx="0">
                  <c:v>0</c:v>
                </c:pt>
                <c:pt idx="1">
                  <c:v>0</c:v>
                </c:pt>
                <c:pt idx="2">
                  <c:v>0</c:v>
                </c:pt>
                <c:pt idx="3">
                  <c:v>0</c:v>
                </c:pt>
                <c:pt idx="4">
                  <c:v>0</c:v>
                </c:pt>
                <c:pt idx="5">
                  <c:v>0</c:v>
                </c:pt>
                <c:pt idx="6">
                  <c:v>0.01</c:v>
                </c:pt>
                <c:pt idx="7">
                  <c:v>0.01</c:v>
                </c:pt>
                <c:pt idx="8">
                  <c:v>0.01</c:v>
                </c:pt>
                <c:pt idx="9">
                  <c:v>0.02</c:v>
                </c:pt>
                <c:pt idx="10">
                  <c:v>0.02</c:v>
                </c:pt>
                <c:pt idx="11">
                  <c:v>0.03</c:v>
                </c:pt>
                <c:pt idx="12">
                  <c:v>0.04</c:v>
                </c:pt>
                <c:pt idx="13">
                  <c:v>0.04</c:v>
                </c:pt>
                <c:pt idx="14">
                  <c:v>0.06</c:v>
                </c:pt>
                <c:pt idx="15">
                  <c:v>7.0000000000000007E-2</c:v>
                </c:pt>
                <c:pt idx="16">
                  <c:v>0.08</c:v>
                </c:pt>
                <c:pt idx="17">
                  <c:v>0.08</c:v>
                </c:pt>
                <c:pt idx="18">
                  <c:v>0.1</c:v>
                </c:pt>
                <c:pt idx="19">
                  <c:v>0.13</c:v>
                </c:pt>
                <c:pt idx="20">
                  <c:v>0.14000000000000001</c:v>
                </c:pt>
                <c:pt idx="21">
                  <c:v>0.14000000000000001</c:v>
                </c:pt>
                <c:pt idx="22">
                  <c:v>0.16</c:v>
                </c:pt>
                <c:pt idx="23">
                  <c:v>0.18</c:v>
                </c:pt>
                <c:pt idx="24">
                  <c:v>0.2</c:v>
                </c:pt>
                <c:pt idx="25">
                  <c:v>0.22</c:v>
                </c:pt>
                <c:pt idx="26">
                  <c:v>0.23</c:v>
                </c:pt>
                <c:pt idx="27">
                  <c:v>0.23</c:v>
                </c:pt>
                <c:pt idx="28">
                  <c:v>0.23</c:v>
                </c:pt>
                <c:pt idx="29">
                  <c:v>0.23</c:v>
                </c:pt>
                <c:pt idx="30">
                  <c:v>0.23</c:v>
                </c:pt>
                <c:pt idx="31">
                  <c:v>0.23</c:v>
                </c:pt>
                <c:pt idx="32">
                  <c:v>0.24</c:v>
                </c:pt>
                <c:pt idx="33">
                  <c:v>0.24</c:v>
                </c:pt>
                <c:pt idx="34">
                  <c:v>0.24</c:v>
                </c:pt>
                <c:pt idx="35">
                  <c:v>0.25</c:v>
                </c:pt>
                <c:pt idx="36">
                  <c:v>0.25</c:v>
                </c:pt>
                <c:pt idx="37">
                  <c:v>0.26</c:v>
                </c:pt>
                <c:pt idx="38">
                  <c:v>0.27</c:v>
                </c:pt>
                <c:pt idx="39">
                  <c:v>0.27</c:v>
                </c:pt>
                <c:pt idx="40">
                  <c:v>0.27</c:v>
                </c:pt>
              </c:numCache>
            </c:numRef>
          </c:val>
          <c:smooth val="0"/>
        </c:ser>
        <c:ser>
          <c:idx val="6"/>
          <c:order val="6"/>
          <c:tx>
            <c:strRef>
              <c:f>Sheet1!$H$1</c:f>
              <c:strCache>
                <c:ptCount val="1"/>
                <c:pt idx="0">
                  <c:v>US</c:v>
                </c:pt>
              </c:strCache>
            </c:strRef>
          </c:tx>
          <c:spPr>
            <a:ln w="28575" cap="rnd">
              <a:solidFill>
                <a:schemeClr val="accent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0%</c:formatCode>
                <c:ptCount val="41"/>
                <c:pt idx="0">
                  <c:v>0</c:v>
                </c:pt>
                <c:pt idx="1">
                  <c:v>0</c:v>
                </c:pt>
                <c:pt idx="2">
                  <c:v>0</c:v>
                </c:pt>
                <c:pt idx="3">
                  <c:v>0</c:v>
                </c:pt>
                <c:pt idx="4">
                  <c:v>0.01</c:v>
                </c:pt>
                <c:pt idx="5">
                  <c:v>0.01</c:v>
                </c:pt>
                <c:pt idx="6">
                  <c:v>0.01</c:v>
                </c:pt>
                <c:pt idx="7">
                  <c:v>0.02</c:v>
                </c:pt>
                <c:pt idx="8">
                  <c:v>0.02</c:v>
                </c:pt>
                <c:pt idx="9">
                  <c:v>0.03</c:v>
                </c:pt>
                <c:pt idx="10">
                  <c:v>0.03</c:v>
                </c:pt>
                <c:pt idx="11">
                  <c:v>0.04</c:v>
                </c:pt>
                <c:pt idx="12">
                  <c:v>0.05</c:v>
                </c:pt>
                <c:pt idx="13">
                  <c:v>0.06</c:v>
                </c:pt>
                <c:pt idx="14">
                  <c:v>0.08</c:v>
                </c:pt>
                <c:pt idx="15">
                  <c:v>0.09</c:v>
                </c:pt>
                <c:pt idx="16">
                  <c:v>0.09</c:v>
                </c:pt>
                <c:pt idx="17">
                  <c:v>0.1</c:v>
                </c:pt>
                <c:pt idx="18">
                  <c:v>0.11</c:v>
                </c:pt>
                <c:pt idx="19">
                  <c:v>0.12</c:v>
                </c:pt>
                <c:pt idx="20">
                  <c:v>0.13</c:v>
                </c:pt>
                <c:pt idx="21">
                  <c:v>0.13</c:v>
                </c:pt>
                <c:pt idx="22">
                  <c:v>0.14000000000000001</c:v>
                </c:pt>
                <c:pt idx="23">
                  <c:v>0.15</c:v>
                </c:pt>
                <c:pt idx="24">
                  <c:v>0.16</c:v>
                </c:pt>
                <c:pt idx="25">
                  <c:v>0.16</c:v>
                </c:pt>
                <c:pt idx="26">
                  <c:v>0.17</c:v>
                </c:pt>
                <c:pt idx="27">
                  <c:v>0.17</c:v>
                </c:pt>
                <c:pt idx="28">
                  <c:v>0.18</c:v>
                </c:pt>
                <c:pt idx="29">
                  <c:v>0.18</c:v>
                </c:pt>
                <c:pt idx="30">
                  <c:v>0.19</c:v>
                </c:pt>
                <c:pt idx="31">
                  <c:v>0.19</c:v>
                </c:pt>
                <c:pt idx="32">
                  <c:v>0.19</c:v>
                </c:pt>
                <c:pt idx="33">
                  <c:v>0.2</c:v>
                </c:pt>
                <c:pt idx="34">
                  <c:v>0.2</c:v>
                </c:pt>
                <c:pt idx="35">
                  <c:v>0.2</c:v>
                </c:pt>
                <c:pt idx="36">
                  <c:v>0.21</c:v>
                </c:pt>
                <c:pt idx="37">
                  <c:v>0.21</c:v>
                </c:pt>
                <c:pt idx="38">
                  <c:v>0.22</c:v>
                </c:pt>
                <c:pt idx="39">
                  <c:v>0.22</c:v>
                </c:pt>
                <c:pt idx="40">
                  <c:v>0.22</c:v>
                </c:pt>
              </c:numCache>
            </c:numRef>
          </c:val>
          <c:smooth val="0"/>
        </c:ser>
        <c:ser>
          <c:idx val="7"/>
          <c:order val="7"/>
          <c:tx>
            <c:strRef>
              <c:f>Sheet1!$I$1</c:f>
              <c:strCache>
                <c:ptCount val="1"/>
                <c:pt idx="0">
                  <c:v>WECC</c:v>
                </c:pt>
              </c:strCache>
            </c:strRef>
          </c:tx>
          <c:spPr>
            <a:ln w="28575" cap="rnd">
              <a:solidFill>
                <a:schemeClr val="accent3">
                  <a:lumMod val="75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Sheet1!$I$2:$I$42</c:f>
              <c:numCache>
                <c:formatCode>0%</c:formatCode>
                <c:ptCount val="41"/>
                <c:pt idx="0">
                  <c:v>0</c:v>
                </c:pt>
                <c:pt idx="1">
                  <c:v>0</c:v>
                </c:pt>
                <c:pt idx="2">
                  <c:v>0.01</c:v>
                </c:pt>
                <c:pt idx="3">
                  <c:v>0.01</c:v>
                </c:pt>
                <c:pt idx="4">
                  <c:v>0.01</c:v>
                </c:pt>
                <c:pt idx="5">
                  <c:v>0.02</c:v>
                </c:pt>
                <c:pt idx="6">
                  <c:v>0.02</c:v>
                </c:pt>
                <c:pt idx="7">
                  <c:v>0.04</c:v>
                </c:pt>
                <c:pt idx="8">
                  <c:v>0.04</c:v>
                </c:pt>
                <c:pt idx="9">
                  <c:v>0.05</c:v>
                </c:pt>
                <c:pt idx="10">
                  <c:v>0.05</c:v>
                </c:pt>
                <c:pt idx="11">
                  <c:v>0.06</c:v>
                </c:pt>
                <c:pt idx="12">
                  <c:v>0.08</c:v>
                </c:pt>
                <c:pt idx="13">
                  <c:v>0.08</c:v>
                </c:pt>
                <c:pt idx="14">
                  <c:v>0.09</c:v>
                </c:pt>
                <c:pt idx="15">
                  <c:v>0.09</c:v>
                </c:pt>
                <c:pt idx="16">
                  <c:v>0.09</c:v>
                </c:pt>
                <c:pt idx="17">
                  <c:v>0.09</c:v>
                </c:pt>
                <c:pt idx="18">
                  <c:v>0.1</c:v>
                </c:pt>
                <c:pt idx="19">
                  <c:v>0.1</c:v>
                </c:pt>
                <c:pt idx="20">
                  <c:v>0.11</c:v>
                </c:pt>
                <c:pt idx="21">
                  <c:v>0.11</c:v>
                </c:pt>
                <c:pt idx="22">
                  <c:v>0.11</c:v>
                </c:pt>
                <c:pt idx="23">
                  <c:v>0.12</c:v>
                </c:pt>
                <c:pt idx="24">
                  <c:v>0.12</c:v>
                </c:pt>
                <c:pt idx="25">
                  <c:v>0.13</c:v>
                </c:pt>
                <c:pt idx="26">
                  <c:v>0.13</c:v>
                </c:pt>
                <c:pt idx="27">
                  <c:v>0.13</c:v>
                </c:pt>
                <c:pt idx="28">
                  <c:v>0.14000000000000001</c:v>
                </c:pt>
                <c:pt idx="29">
                  <c:v>0.14000000000000001</c:v>
                </c:pt>
                <c:pt idx="30">
                  <c:v>0.14000000000000001</c:v>
                </c:pt>
                <c:pt idx="31">
                  <c:v>0.15</c:v>
                </c:pt>
                <c:pt idx="32">
                  <c:v>0.15</c:v>
                </c:pt>
                <c:pt idx="33">
                  <c:v>0.16</c:v>
                </c:pt>
                <c:pt idx="34">
                  <c:v>0.16</c:v>
                </c:pt>
                <c:pt idx="35">
                  <c:v>0.16</c:v>
                </c:pt>
                <c:pt idx="36">
                  <c:v>0.17</c:v>
                </c:pt>
                <c:pt idx="37">
                  <c:v>0.17</c:v>
                </c:pt>
                <c:pt idx="38">
                  <c:v>0.17</c:v>
                </c:pt>
                <c:pt idx="39">
                  <c:v>0.18</c:v>
                </c:pt>
                <c:pt idx="40">
                  <c:v>0.18</c:v>
                </c:pt>
              </c:numCache>
            </c:numRef>
          </c:val>
          <c:smooth val="0"/>
        </c:ser>
        <c:dLbls>
          <c:showLegendKey val="0"/>
          <c:showVal val="0"/>
          <c:showCatName val="0"/>
          <c:showSerName val="0"/>
          <c:showPercent val="0"/>
          <c:showBubbleSize val="0"/>
        </c:dLbls>
        <c:smooth val="0"/>
        <c:axId val="-1197871888"/>
        <c:axId val="-1197851216"/>
      </c:lineChart>
      <c:catAx>
        <c:axId val="-11978718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97851216"/>
        <c:crosses val="autoZero"/>
        <c:auto val="1"/>
        <c:lblAlgn val="ctr"/>
        <c:lblOffset val="100"/>
        <c:tickLblSkip val="10"/>
        <c:tickMarkSkip val="5"/>
        <c:noMultiLvlLbl val="0"/>
      </c:catAx>
      <c:valAx>
        <c:axId val="-1197851216"/>
        <c:scaling>
          <c:orientation val="minMax"/>
          <c:max val="1"/>
        </c:scaling>
        <c:delete val="0"/>
        <c:axPos val="l"/>
        <c:majorGridlines>
          <c:spPr>
            <a:ln w="9525" cap="flat" cmpd="sng" algn="ctr">
              <a:solidFill>
                <a:schemeClr val="bg1">
                  <a:lumMod val="65000"/>
                </a:schemeClr>
              </a:solidFill>
              <a:round/>
            </a:ln>
            <a:effectLst/>
          </c:spPr>
        </c:majorGridlines>
        <c:numFmt formatCode="0%" sourceLinked="1"/>
        <c:majorTickMark val="none"/>
        <c:minorTickMark val="none"/>
        <c:tickLblPos val="low"/>
        <c:spPr>
          <a:noFill/>
          <a:ln w="15875">
            <a:solidFill>
              <a:schemeClr val="tx1"/>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97871888"/>
        <c:crossesAt val="12"/>
        <c:crossBetween val="midCat"/>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200" dirty="0" smtClean="0"/>
              <a:t>percent</a:t>
            </a:r>
            <a:r>
              <a:rPr lang="en-US" sz="1200" baseline="0" dirty="0" smtClean="0"/>
              <a:t> of total generation</a:t>
            </a:r>
            <a:endParaRPr lang="en-US" sz="1200" dirty="0"/>
          </a:p>
        </c:rich>
      </c:tx>
      <c:layout>
        <c:manualLayout>
          <c:xMode val="edge"/>
          <c:yMode val="edge"/>
          <c:x val="2.0520915548539859E-3"/>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002939549683361"/>
          <c:y val="0.14150721955512907"/>
          <c:w val="0.52368779869367155"/>
          <c:h val="0.74715139062118108"/>
        </c:manualLayout>
      </c:layout>
      <c:lineChart>
        <c:grouping val="standard"/>
        <c:varyColors val="0"/>
        <c:ser>
          <c:idx val="0"/>
          <c:order val="0"/>
          <c:tx>
            <c:strRef>
              <c:f>Sheet1!$B$1</c:f>
              <c:strCache>
                <c:ptCount val="1"/>
                <c:pt idx="0">
                  <c:v>ERCOT</c:v>
                </c:pt>
              </c:strCache>
            </c:strRef>
          </c:tx>
          <c:spPr>
            <a:ln w="28575" cap="rnd">
              <a:solidFill>
                <a:schemeClr val="accent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7.0000000000000007E-2</c:v>
                </c:pt>
                <c:pt idx="1">
                  <c:v>0.08</c:v>
                </c:pt>
                <c:pt idx="2">
                  <c:v>0.08</c:v>
                </c:pt>
                <c:pt idx="3">
                  <c:v>0.09</c:v>
                </c:pt>
                <c:pt idx="4">
                  <c:v>0.1</c:v>
                </c:pt>
                <c:pt idx="5">
                  <c:v>0.11</c:v>
                </c:pt>
                <c:pt idx="6">
                  <c:v>0.14000000000000001</c:v>
                </c:pt>
                <c:pt idx="7">
                  <c:v>0.16</c:v>
                </c:pt>
                <c:pt idx="8">
                  <c:v>0.17</c:v>
                </c:pt>
                <c:pt idx="9">
                  <c:v>0.18</c:v>
                </c:pt>
                <c:pt idx="10">
                  <c:v>0.2</c:v>
                </c:pt>
                <c:pt idx="11">
                  <c:v>0.22</c:v>
                </c:pt>
                <c:pt idx="12">
                  <c:v>0.24</c:v>
                </c:pt>
                <c:pt idx="13">
                  <c:v>0.25</c:v>
                </c:pt>
                <c:pt idx="14">
                  <c:v>0.25</c:v>
                </c:pt>
                <c:pt idx="15">
                  <c:v>0.25</c:v>
                </c:pt>
                <c:pt idx="16">
                  <c:v>0.25</c:v>
                </c:pt>
                <c:pt idx="17">
                  <c:v>0.24</c:v>
                </c:pt>
                <c:pt idx="18">
                  <c:v>0.24</c:v>
                </c:pt>
                <c:pt idx="19">
                  <c:v>0.24</c:v>
                </c:pt>
                <c:pt idx="20">
                  <c:v>0.24</c:v>
                </c:pt>
                <c:pt idx="21">
                  <c:v>0.24</c:v>
                </c:pt>
                <c:pt idx="22">
                  <c:v>0.24</c:v>
                </c:pt>
                <c:pt idx="23">
                  <c:v>0.23</c:v>
                </c:pt>
                <c:pt idx="24">
                  <c:v>0.23</c:v>
                </c:pt>
                <c:pt idx="25">
                  <c:v>0.23</c:v>
                </c:pt>
                <c:pt idx="26">
                  <c:v>0.23</c:v>
                </c:pt>
                <c:pt idx="27">
                  <c:v>0.22</c:v>
                </c:pt>
                <c:pt idx="28">
                  <c:v>0.22</c:v>
                </c:pt>
                <c:pt idx="29">
                  <c:v>0.22</c:v>
                </c:pt>
                <c:pt idx="30">
                  <c:v>0.21</c:v>
                </c:pt>
                <c:pt idx="31">
                  <c:v>0.21</c:v>
                </c:pt>
                <c:pt idx="32">
                  <c:v>0.21</c:v>
                </c:pt>
                <c:pt idx="33">
                  <c:v>0.2</c:v>
                </c:pt>
                <c:pt idx="34">
                  <c:v>0.2</c:v>
                </c:pt>
                <c:pt idx="35">
                  <c:v>0.2</c:v>
                </c:pt>
                <c:pt idx="36">
                  <c:v>0.19</c:v>
                </c:pt>
                <c:pt idx="37">
                  <c:v>0.19</c:v>
                </c:pt>
                <c:pt idx="38">
                  <c:v>0.19</c:v>
                </c:pt>
                <c:pt idx="39">
                  <c:v>0.19</c:v>
                </c:pt>
                <c:pt idx="40">
                  <c:v>0.18</c:v>
                </c:pt>
              </c:numCache>
            </c:numRef>
          </c:val>
          <c:smooth val="0"/>
        </c:ser>
        <c:ser>
          <c:idx val="1"/>
          <c:order val="1"/>
          <c:tx>
            <c:strRef>
              <c:f>Sheet1!$C$1</c:f>
              <c:strCache>
                <c:ptCount val="1"/>
                <c:pt idx="0">
                  <c:v>CA</c:v>
                </c:pt>
              </c:strCache>
            </c:strRef>
          </c:tx>
          <c:spPr>
            <a:ln w="2857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0.03</c:v>
                </c:pt>
                <c:pt idx="1">
                  <c:v>0.04</c:v>
                </c:pt>
                <c:pt idx="2">
                  <c:v>0.05</c:v>
                </c:pt>
                <c:pt idx="3">
                  <c:v>0.06</c:v>
                </c:pt>
                <c:pt idx="4">
                  <c:v>0.06</c:v>
                </c:pt>
                <c:pt idx="5">
                  <c:v>0.06</c:v>
                </c:pt>
                <c:pt idx="6">
                  <c:v>7.0000000000000007E-2</c:v>
                </c:pt>
                <c:pt idx="7">
                  <c:v>0.06</c:v>
                </c:pt>
                <c:pt idx="8">
                  <c:v>7.0000000000000007E-2</c:v>
                </c:pt>
                <c:pt idx="9">
                  <c:v>7.0000000000000007E-2</c:v>
                </c:pt>
                <c:pt idx="10">
                  <c:v>7.0000000000000007E-2</c:v>
                </c:pt>
                <c:pt idx="11">
                  <c:v>0.06</c:v>
                </c:pt>
                <c:pt idx="12">
                  <c:v>7.0000000000000007E-2</c:v>
                </c:pt>
                <c:pt idx="13">
                  <c:v>7.0000000000000007E-2</c:v>
                </c:pt>
                <c:pt idx="14">
                  <c:v>7.0000000000000007E-2</c:v>
                </c:pt>
                <c:pt idx="15">
                  <c:v>7.0000000000000007E-2</c:v>
                </c:pt>
                <c:pt idx="16">
                  <c:v>7.0000000000000007E-2</c:v>
                </c:pt>
                <c:pt idx="17">
                  <c:v>7.0000000000000007E-2</c:v>
                </c:pt>
                <c:pt idx="18">
                  <c:v>7.0000000000000007E-2</c:v>
                </c:pt>
                <c:pt idx="19">
                  <c:v>7.0000000000000007E-2</c:v>
                </c:pt>
                <c:pt idx="20">
                  <c:v>7.0000000000000007E-2</c:v>
                </c:pt>
                <c:pt idx="21">
                  <c:v>7.0000000000000007E-2</c:v>
                </c:pt>
                <c:pt idx="22">
                  <c:v>7.0000000000000007E-2</c:v>
                </c:pt>
                <c:pt idx="23">
                  <c:v>7.0000000000000007E-2</c:v>
                </c:pt>
                <c:pt idx="24">
                  <c:v>7.0000000000000007E-2</c:v>
                </c:pt>
                <c:pt idx="25">
                  <c:v>0.06</c:v>
                </c:pt>
                <c:pt idx="26">
                  <c:v>0.06</c:v>
                </c:pt>
                <c:pt idx="27">
                  <c:v>0.06</c:v>
                </c:pt>
                <c:pt idx="28">
                  <c:v>0.06</c:v>
                </c:pt>
                <c:pt idx="29">
                  <c:v>0.06</c:v>
                </c:pt>
                <c:pt idx="30">
                  <c:v>0.06</c:v>
                </c:pt>
                <c:pt idx="31">
                  <c:v>0.06</c:v>
                </c:pt>
                <c:pt idx="32">
                  <c:v>0.06</c:v>
                </c:pt>
                <c:pt idx="33">
                  <c:v>0.06</c:v>
                </c:pt>
                <c:pt idx="34">
                  <c:v>0.06</c:v>
                </c:pt>
                <c:pt idx="35">
                  <c:v>0.05</c:v>
                </c:pt>
                <c:pt idx="36">
                  <c:v>0.05</c:v>
                </c:pt>
                <c:pt idx="37">
                  <c:v>0.05</c:v>
                </c:pt>
                <c:pt idx="38">
                  <c:v>0.05</c:v>
                </c:pt>
                <c:pt idx="39">
                  <c:v>0.05</c:v>
                </c:pt>
                <c:pt idx="40">
                  <c:v>0.05</c:v>
                </c:pt>
              </c:numCache>
            </c:numRef>
          </c:val>
          <c:smooth val="0"/>
        </c:ser>
        <c:ser>
          <c:idx val="2"/>
          <c:order val="2"/>
          <c:tx>
            <c:strRef>
              <c:f>Sheet1!$D$1</c:f>
              <c:strCache>
                <c:ptCount val="1"/>
                <c:pt idx="0">
                  <c:v>Mid-C</c:v>
                </c:pt>
              </c:strCache>
            </c:strRef>
          </c:tx>
          <c:spPr>
            <a:ln w="28575" cap="rnd">
              <a:solidFill>
                <a:schemeClr val="accent4"/>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0.03</c:v>
                </c:pt>
                <c:pt idx="1">
                  <c:v>0.04</c:v>
                </c:pt>
                <c:pt idx="2">
                  <c:v>0.06</c:v>
                </c:pt>
                <c:pt idx="3">
                  <c:v>7.0000000000000007E-2</c:v>
                </c:pt>
                <c:pt idx="4">
                  <c:v>0.08</c:v>
                </c:pt>
                <c:pt idx="5">
                  <c:v>0.08</c:v>
                </c:pt>
                <c:pt idx="6">
                  <c:v>0.1</c:v>
                </c:pt>
                <c:pt idx="7">
                  <c:v>0.12</c:v>
                </c:pt>
                <c:pt idx="8">
                  <c:v>0.12</c:v>
                </c:pt>
                <c:pt idx="9">
                  <c:v>0.14000000000000001</c:v>
                </c:pt>
                <c:pt idx="10">
                  <c:v>0.17</c:v>
                </c:pt>
                <c:pt idx="11">
                  <c:v>0.18</c:v>
                </c:pt>
                <c:pt idx="12">
                  <c:v>0.2</c:v>
                </c:pt>
                <c:pt idx="13">
                  <c:v>0.2</c:v>
                </c:pt>
                <c:pt idx="14">
                  <c:v>0.21</c:v>
                </c:pt>
                <c:pt idx="15">
                  <c:v>0.21</c:v>
                </c:pt>
                <c:pt idx="16">
                  <c:v>0.21</c:v>
                </c:pt>
                <c:pt idx="17">
                  <c:v>0.21</c:v>
                </c:pt>
                <c:pt idx="18">
                  <c:v>0.21</c:v>
                </c:pt>
                <c:pt idx="19">
                  <c:v>0.21</c:v>
                </c:pt>
                <c:pt idx="20">
                  <c:v>0.21</c:v>
                </c:pt>
                <c:pt idx="21">
                  <c:v>0.21</c:v>
                </c:pt>
                <c:pt idx="22">
                  <c:v>0.21</c:v>
                </c:pt>
                <c:pt idx="23">
                  <c:v>0.21</c:v>
                </c:pt>
                <c:pt idx="24">
                  <c:v>0.21</c:v>
                </c:pt>
                <c:pt idx="25">
                  <c:v>0.21</c:v>
                </c:pt>
                <c:pt idx="26">
                  <c:v>0.2</c:v>
                </c:pt>
                <c:pt idx="27">
                  <c:v>0.2</c:v>
                </c:pt>
                <c:pt idx="28">
                  <c:v>0.2</c:v>
                </c:pt>
                <c:pt idx="29">
                  <c:v>0.2</c:v>
                </c:pt>
                <c:pt idx="30">
                  <c:v>0.2</c:v>
                </c:pt>
                <c:pt idx="31">
                  <c:v>0.2</c:v>
                </c:pt>
                <c:pt idx="32">
                  <c:v>0.2</c:v>
                </c:pt>
                <c:pt idx="33">
                  <c:v>0.2</c:v>
                </c:pt>
                <c:pt idx="34">
                  <c:v>0.2</c:v>
                </c:pt>
                <c:pt idx="35">
                  <c:v>0.19</c:v>
                </c:pt>
                <c:pt idx="36">
                  <c:v>0.19</c:v>
                </c:pt>
                <c:pt idx="37">
                  <c:v>0.19</c:v>
                </c:pt>
                <c:pt idx="38">
                  <c:v>0.19</c:v>
                </c:pt>
                <c:pt idx="39">
                  <c:v>0.19</c:v>
                </c:pt>
                <c:pt idx="40">
                  <c:v>0.19</c:v>
                </c:pt>
              </c:numCache>
            </c:numRef>
          </c:val>
          <c:smooth val="0"/>
        </c:ser>
        <c:ser>
          <c:idx val="3"/>
          <c:order val="3"/>
          <c:tx>
            <c:strRef>
              <c:f>Sheet1!$E$1</c:f>
              <c:strCache>
                <c:ptCount val="1"/>
                <c:pt idx="0">
                  <c:v>Northeast</c:v>
                </c:pt>
              </c:strCache>
            </c:strRef>
          </c:tx>
          <c:spPr>
            <a:ln w="28575" cap="rnd">
              <a:solidFill>
                <a:schemeClr val="accent5"/>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0.01</c:v>
                </c:pt>
                <c:pt idx="1">
                  <c:v>0.01</c:v>
                </c:pt>
                <c:pt idx="2">
                  <c:v>0.02</c:v>
                </c:pt>
                <c:pt idx="3">
                  <c:v>0.02</c:v>
                </c:pt>
                <c:pt idx="4">
                  <c:v>0.02</c:v>
                </c:pt>
                <c:pt idx="5">
                  <c:v>0.02</c:v>
                </c:pt>
                <c:pt idx="6">
                  <c:v>0.03</c:v>
                </c:pt>
                <c:pt idx="7">
                  <c:v>0.03</c:v>
                </c:pt>
                <c:pt idx="8">
                  <c:v>0.03</c:v>
                </c:pt>
                <c:pt idx="9">
                  <c:v>0.03</c:v>
                </c:pt>
                <c:pt idx="10">
                  <c:v>0.03</c:v>
                </c:pt>
                <c:pt idx="11">
                  <c:v>0.04</c:v>
                </c:pt>
                <c:pt idx="12">
                  <c:v>0.05</c:v>
                </c:pt>
                <c:pt idx="13">
                  <c:v>0.05</c:v>
                </c:pt>
                <c:pt idx="14">
                  <c:v>0.08</c:v>
                </c:pt>
                <c:pt idx="15">
                  <c:v>0.1</c:v>
                </c:pt>
                <c:pt idx="16">
                  <c:v>0.12</c:v>
                </c:pt>
                <c:pt idx="17">
                  <c:v>0.13</c:v>
                </c:pt>
                <c:pt idx="18">
                  <c:v>0.13</c:v>
                </c:pt>
                <c:pt idx="19">
                  <c:v>0.14000000000000001</c:v>
                </c:pt>
                <c:pt idx="20">
                  <c:v>0.17</c:v>
                </c:pt>
                <c:pt idx="21">
                  <c:v>0.18</c:v>
                </c:pt>
                <c:pt idx="22">
                  <c:v>0.18</c:v>
                </c:pt>
                <c:pt idx="23">
                  <c:v>0.18</c:v>
                </c:pt>
                <c:pt idx="24">
                  <c:v>0.18</c:v>
                </c:pt>
                <c:pt idx="25">
                  <c:v>0.23</c:v>
                </c:pt>
                <c:pt idx="26">
                  <c:v>0.26</c:v>
                </c:pt>
                <c:pt idx="27">
                  <c:v>0.26</c:v>
                </c:pt>
                <c:pt idx="28">
                  <c:v>0.26</c:v>
                </c:pt>
                <c:pt idx="29">
                  <c:v>0.26</c:v>
                </c:pt>
                <c:pt idx="30">
                  <c:v>0.26</c:v>
                </c:pt>
                <c:pt idx="31">
                  <c:v>0.25</c:v>
                </c:pt>
                <c:pt idx="32">
                  <c:v>0.25</c:v>
                </c:pt>
                <c:pt idx="33">
                  <c:v>0.25</c:v>
                </c:pt>
                <c:pt idx="34">
                  <c:v>0.25</c:v>
                </c:pt>
                <c:pt idx="35">
                  <c:v>0.25</c:v>
                </c:pt>
                <c:pt idx="36">
                  <c:v>0.25</c:v>
                </c:pt>
                <c:pt idx="37">
                  <c:v>0.24</c:v>
                </c:pt>
                <c:pt idx="38">
                  <c:v>0.24</c:v>
                </c:pt>
                <c:pt idx="39">
                  <c:v>0.24</c:v>
                </c:pt>
                <c:pt idx="40">
                  <c:v>0.24</c:v>
                </c:pt>
              </c:numCache>
            </c:numRef>
          </c:val>
          <c:smooth val="0"/>
        </c:ser>
        <c:ser>
          <c:idx val="4"/>
          <c:order val="4"/>
          <c:tx>
            <c:strRef>
              <c:f>Sheet1!$F$1</c:f>
              <c:strCache>
                <c:ptCount val="1"/>
                <c:pt idx="0">
                  <c:v>PJM</c:v>
                </c:pt>
              </c:strCache>
            </c:strRef>
          </c:tx>
          <c:spPr>
            <a:ln w="28575" cap="rnd">
              <a:solidFill>
                <a:schemeClr val="accent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0%</c:formatCode>
                <c:ptCount val="41"/>
                <c:pt idx="0">
                  <c:v>0.01</c:v>
                </c:pt>
                <c:pt idx="1">
                  <c:v>0.01</c:v>
                </c:pt>
                <c:pt idx="2">
                  <c:v>0.02</c:v>
                </c:pt>
                <c:pt idx="3">
                  <c:v>0.02</c:v>
                </c:pt>
                <c:pt idx="4">
                  <c:v>0.02</c:v>
                </c:pt>
                <c:pt idx="5">
                  <c:v>0.02</c:v>
                </c:pt>
                <c:pt idx="6">
                  <c:v>0.02</c:v>
                </c:pt>
                <c:pt idx="7">
                  <c:v>0.03</c:v>
                </c:pt>
                <c:pt idx="8">
                  <c:v>0.03</c:v>
                </c:pt>
                <c:pt idx="9">
                  <c:v>0.03</c:v>
                </c:pt>
                <c:pt idx="10">
                  <c:v>0.03</c:v>
                </c:pt>
                <c:pt idx="11">
                  <c:v>0.03</c:v>
                </c:pt>
                <c:pt idx="12">
                  <c:v>0.03</c:v>
                </c:pt>
                <c:pt idx="13">
                  <c:v>0.04</c:v>
                </c:pt>
                <c:pt idx="14">
                  <c:v>0.04</c:v>
                </c:pt>
                <c:pt idx="15">
                  <c:v>0.05</c:v>
                </c:pt>
                <c:pt idx="16">
                  <c:v>0.05</c:v>
                </c:pt>
                <c:pt idx="17">
                  <c:v>0.05</c:v>
                </c:pt>
                <c:pt idx="18">
                  <c:v>0.06</c:v>
                </c:pt>
                <c:pt idx="19">
                  <c:v>7.0000000000000007E-2</c:v>
                </c:pt>
                <c:pt idx="20">
                  <c:v>0.08</c:v>
                </c:pt>
                <c:pt idx="21">
                  <c:v>0.09</c:v>
                </c:pt>
                <c:pt idx="22">
                  <c:v>0.08</c:v>
                </c:pt>
                <c:pt idx="23">
                  <c:v>0.08</c:v>
                </c:pt>
                <c:pt idx="24">
                  <c:v>0.1</c:v>
                </c:pt>
                <c:pt idx="25">
                  <c:v>0.11</c:v>
                </c:pt>
                <c:pt idx="26">
                  <c:v>0.11</c:v>
                </c:pt>
                <c:pt idx="27">
                  <c:v>0.11</c:v>
                </c:pt>
                <c:pt idx="28">
                  <c:v>0.11</c:v>
                </c:pt>
                <c:pt idx="29">
                  <c:v>0.11</c:v>
                </c:pt>
                <c:pt idx="30">
                  <c:v>0.11</c:v>
                </c:pt>
                <c:pt idx="31">
                  <c:v>0.11</c:v>
                </c:pt>
                <c:pt idx="32">
                  <c:v>0.11</c:v>
                </c:pt>
                <c:pt idx="33">
                  <c:v>0.1</c:v>
                </c:pt>
                <c:pt idx="34">
                  <c:v>0.1</c:v>
                </c:pt>
                <c:pt idx="35">
                  <c:v>0.1</c:v>
                </c:pt>
                <c:pt idx="36">
                  <c:v>0.1</c:v>
                </c:pt>
                <c:pt idx="37">
                  <c:v>0.1</c:v>
                </c:pt>
                <c:pt idx="38">
                  <c:v>0.1</c:v>
                </c:pt>
                <c:pt idx="39">
                  <c:v>0.1</c:v>
                </c:pt>
                <c:pt idx="40">
                  <c:v>0.1</c:v>
                </c:pt>
              </c:numCache>
            </c:numRef>
          </c:val>
          <c:smooth val="0"/>
        </c:ser>
        <c:ser>
          <c:idx val="5"/>
          <c:order val="5"/>
          <c:tx>
            <c:strRef>
              <c:f>Sheet1!$G$1</c:f>
              <c:strCache>
                <c:ptCount val="1"/>
                <c:pt idx="0">
                  <c:v>Southeast</c:v>
                </c:pt>
              </c:strCache>
            </c:strRef>
          </c:tx>
          <c:spPr>
            <a:ln w="28575" cap="rnd">
              <a:solidFill>
                <a:schemeClr val="tx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0%</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0.01</c:v>
                </c:pt>
                <c:pt idx="34">
                  <c:v>0.01</c:v>
                </c:pt>
                <c:pt idx="35">
                  <c:v>0.01</c:v>
                </c:pt>
                <c:pt idx="36">
                  <c:v>0.01</c:v>
                </c:pt>
                <c:pt idx="37">
                  <c:v>0.01</c:v>
                </c:pt>
                <c:pt idx="38">
                  <c:v>0.01</c:v>
                </c:pt>
                <c:pt idx="39">
                  <c:v>0.01</c:v>
                </c:pt>
                <c:pt idx="40">
                  <c:v>0.01</c:v>
                </c:pt>
              </c:numCache>
            </c:numRef>
          </c:val>
          <c:smooth val="0"/>
        </c:ser>
        <c:ser>
          <c:idx val="6"/>
          <c:order val="6"/>
          <c:tx>
            <c:strRef>
              <c:f>Sheet1!$H$1</c:f>
              <c:strCache>
                <c:ptCount val="1"/>
                <c:pt idx="0">
                  <c:v>US</c:v>
                </c:pt>
              </c:strCache>
            </c:strRef>
          </c:tx>
          <c:spPr>
            <a:ln w="28575" cap="rnd">
              <a:solidFill>
                <a:schemeClr val="accent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0%</c:formatCode>
                <c:ptCount val="41"/>
                <c:pt idx="0">
                  <c:v>0.02</c:v>
                </c:pt>
                <c:pt idx="1">
                  <c:v>0.03</c:v>
                </c:pt>
                <c:pt idx="2">
                  <c:v>0.03</c:v>
                </c:pt>
                <c:pt idx="3">
                  <c:v>0.04</c:v>
                </c:pt>
                <c:pt idx="4">
                  <c:v>0.04</c:v>
                </c:pt>
                <c:pt idx="5">
                  <c:v>0.05</c:v>
                </c:pt>
                <c:pt idx="6">
                  <c:v>0.06</c:v>
                </c:pt>
                <c:pt idx="7">
                  <c:v>0.06</c:v>
                </c:pt>
                <c:pt idx="8">
                  <c:v>0.06</c:v>
                </c:pt>
                <c:pt idx="9">
                  <c:v>7.0000000000000007E-2</c:v>
                </c:pt>
                <c:pt idx="10">
                  <c:v>0.08</c:v>
                </c:pt>
                <c:pt idx="11">
                  <c:v>0.09</c:v>
                </c:pt>
                <c:pt idx="12">
                  <c:v>0.1</c:v>
                </c:pt>
                <c:pt idx="13">
                  <c:v>0.1</c:v>
                </c:pt>
                <c:pt idx="14">
                  <c:v>0.11</c:v>
                </c:pt>
                <c:pt idx="15">
                  <c:v>0.12</c:v>
                </c:pt>
                <c:pt idx="16">
                  <c:v>0.12</c:v>
                </c:pt>
                <c:pt idx="17">
                  <c:v>0.12</c:v>
                </c:pt>
                <c:pt idx="18">
                  <c:v>0.12</c:v>
                </c:pt>
                <c:pt idx="19">
                  <c:v>0.13</c:v>
                </c:pt>
                <c:pt idx="20">
                  <c:v>0.13</c:v>
                </c:pt>
                <c:pt idx="21">
                  <c:v>0.13</c:v>
                </c:pt>
                <c:pt idx="22">
                  <c:v>0.13</c:v>
                </c:pt>
                <c:pt idx="23">
                  <c:v>0.13</c:v>
                </c:pt>
                <c:pt idx="24">
                  <c:v>0.13</c:v>
                </c:pt>
                <c:pt idx="25">
                  <c:v>0.14000000000000001</c:v>
                </c:pt>
                <c:pt idx="26">
                  <c:v>0.14000000000000001</c:v>
                </c:pt>
                <c:pt idx="27">
                  <c:v>0.14000000000000001</c:v>
                </c:pt>
                <c:pt idx="28">
                  <c:v>0.14000000000000001</c:v>
                </c:pt>
                <c:pt idx="29">
                  <c:v>0.14000000000000001</c:v>
                </c:pt>
                <c:pt idx="30">
                  <c:v>0.14000000000000001</c:v>
                </c:pt>
                <c:pt idx="31">
                  <c:v>0.14000000000000001</c:v>
                </c:pt>
                <c:pt idx="32">
                  <c:v>0.14000000000000001</c:v>
                </c:pt>
                <c:pt idx="33">
                  <c:v>0.14000000000000001</c:v>
                </c:pt>
                <c:pt idx="34">
                  <c:v>0.14000000000000001</c:v>
                </c:pt>
                <c:pt idx="35">
                  <c:v>0.14000000000000001</c:v>
                </c:pt>
                <c:pt idx="36">
                  <c:v>0.14000000000000001</c:v>
                </c:pt>
                <c:pt idx="37">
                  <c:v>0.14000000000000001</c:v>
                </c:pt>
                <c:pt idx="38">
                  <c:v>0.14000000000000001</c:v>
                </c:pt>
                <c:pt idx="39">
                  <c:v>0.14000000000000001</c:v>
                </c:pt>
                <c:pt idx="40">
                  <c:v>0.14000000000000001</c:v>
                </c:pt>
              </c:numCache>
            </c:numRef>
          </c:val>
          <c:smooth val="0"/>
        </c:ser>
        <c:ser>
          <c:idx val="7"/>
          <c:order val="7"/>
          <c:tx>
            <c:strRef>
              <c:f>Sheet1!$I$1</c:f>
              <c:strCache>
                <c:ptCount val="1"/>
                <c:pt idx="0">
                  <c:v>WECC</c:v>
                </c:pt>
              </c:strCache>
            </c:strRef>
          </c:tx>
          <c:spPr>
            <a:ln w="28575" cap="rnd">
              <a:solidFill>
                <a:schemeClr val="accent3">
                  <a:lumMod val="75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Sheet1!$I$2:$I$42</c:f>
              <c:numCache>
                <c:formatCode>0%</c:formatCode>
                <c:ptCount val="41"/>
                <c:pt idx="0">
                  <c:v>0.03</c:v>
                </c:pt>
                <c:pt idx="1">
                  <c:v>0.05</c:v>
                </c:pt>
                <c:pt idx="2">
                  <c:v>0.05</c:v>
                </c:pt>
                <c:pt idx="3">
                  <c:v>0.06</c:v>
                </c:pt>
                <c:pt idx="4">
                  <c:v>0.06</c:v>
                </c:pt>
                <c:pt idx="5">
                  <c:v>0.06</c:v>
                </c:pt>
                <c:pt idx="6">
                  <c:v>7.0000000000000007E-2</c:v>
                </c:pt>
                <c:pt idx="7">
                  <c:v>7.0000000000000007E-2</c:v>
                </c:pt>
                <c:pt idx="8">
                  <c:v>7.0000000000000007E-2</c:v>
                </c:pt>
                <c:pt idx="9">
                  <c:v>7.0000000000000007E-2</c:v>
                </c:pt>
                <c:pt idx="10">
                  <c:v>0.09</c:v>
                </c:pt>
                <c:pt idx="11">
                  <c:v>0.1</c:v>
                </c:pt>
                <c:pt idx="12">
                  <c:v>0.12</c:v>
                </c:pt>
                <c:pt idx="13">
                  <c:v>0.12</c:v>
                </c:pt>
                <c:pt idx="14">
                  <c:v>0.13</c:v>
                </c:pt>
                <c:pt idx="15">
                  <c:v>0.17</c:v>
                </c:pt>
                <c:pt idx="16">
                  <c:v>0.19</c:v>
                </c:pt>
                <c:pt idx="17">
                  <c:v>0.19</c:v>
                </c:pt>
                <c:pt idx="18">
                  <c:v>0.19</c:v>
                </c:pt>
                <c:pt idx="19">
                  <c:v>0.19</c:v>
                </c:pt>
                <c:pt idx="20">
                  <c:v>0.19</c:v>
                </c:pt>
                <c:pt idx="21">
                  <c:v>0.19</c:v>
                </c:pt>
                <c:pt idx="22">
                  <c:v>0.19</c:v>
                </c:pt>
                <c:pt idx="23">
                  <c:v>0.19</c:v>
                </c:pt>
                <c:pt idx="24">
                  <c:v>0.19</c:v>
                </c:pt>
                <c:pt idx="25">
                  <c:v>0.19</c:v>
                </c:pt>
                <c:pt idx="26">
                  <c:v>0.19</c:v>
                </c:pt>
                <c:pt idx="27">
                  <c:v>0.2</c:v>
                </c:pt>
                <c:pt idx="28">
                  <c:v>0.2</c:v>
                </c:pt>
                <c:pt idx="29">
                  <c:v>0.2</c:v>
                </c:pt>
                <c:pt idx="30">
                  <c:v>0.2</c:v>
                </c:pt>
                <c:pt idx="31">
                  <c:v>0.21</c:v>
                </c:pt>
                <c:pt idx="32">
                  <c:v>0.21</c:v>
                </c:pt>
                <c:pt idx="33">
                  <c:v>0.22</c:v>
                </c:pt>
                <c:pt idx="34">
                  <c:v>0.23</c:v>
                </c:pt>
                <c:pt idx="35">
                  <c:v>0.23</c:v>
                </c:pt>
                <c:pt idx="36">
                  <c:v>0.23</c:v>
                </c:pt>
                <c:pt idx="37">
                  <c:v>0.24</c:v>
                </c:pt>
                <c:pt idx="38">
                  <c:v>0.24</c:v>
                </c:pt>
                <c:pt idx="39">
                  <c:v>0.24</c:v>
                </c:pt>
                <c:pt idx="40">
                  <c:v>0.25</c:v>
                </c:pt>
              </c:numCache>
            </c:numRef>
          </c:val>
          <c:smooth val="0"/>
        </c:ser>
        <c:dLbls>
          <c:showLegendKey val="0"/>
          <c:showVal val="0"/>
          <c:showCatName val="0"/>
          <c:showSerName val="0"/>
          <c:showPercent val="0"/>
          <c:showBubbleSize val="0"/>
        </c:dLbls>
        <c:smooth val="0"/>
        <c:axId val="-1197850672"/>
        <c:axId val="-1197870256"/>
      </c:lineChart>
      <c:catAx>
        <c:axId val="-11978506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97870256"/>
        <c:crosses val="autoZero"/>
        <c:auto val="1"/>
        <c:lblAlgn val="ctr"/>
        <c:lblOffset val="100"/>
        <c:tickLblSkip val="10"/>
        <c:tickMarkSkip val="5"/>
        <c:noMultiLvlLbl val="0"/>
      </c:catAx>
      <c:valAx>
        <c:axId val="-1197870256"/>
        <c:scaling>
          <c:orientation val="minMax"/>
          <c:max val="1"/>
        </c:scaling>
        <c:delete val="0"/>
        <c:axPos val="l"/>
        <c:majorGridlines>
          <c:spPr>
            <a:ln w="9525" cap="flat" cmpd="sng" algn="ctr">
              <a:solidFill>
                <a:schemeClr val="bg1">
                  <a:lumMod val="65000"/>
                </a:schemeClr>
              </a:solidFill>
              <a:round/>
            </a:ln>
            <a:effectLst/>
          </c:spPr>
        </c:majorGridlines>
        <c:numFmt formatCode="0%" sourceLinked="1"/>
        <c:majorTickMark val="none"/>
        <c:minorTickMark val="none"/>
        <c:tickLblPos val="low"/>
        <c:spPr>
          <a:noFill/>
          <a:ln w="15875">
            <a:solidFill>
              <a:schemeClr val="tx1"/>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97850672"/>
        <c:crossesAt val="12"/>
        <c:crossBetween val="midCat"/>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200" dirty="0" smtClean="0">
                <a:solidFill>
                  <a:schemeClr val="tx1"/>
                </a:solidFill>
              </a:rPr>
              <a:t>percent of total generation</a:t>
            </a:r>
            <a:endParaRPr lang="en-US" sz="1200" dirty="0">
              <a:solidFill>
                <a:schemeClr val="tx1"/>
              </a:solidFill>
            </a:endParaRPr>
          </a:p>
        </c:rich>
      </c:tx>
      <c:layout>
        <c:manualLayout>
          <c:xMode val="edge"/>
          <c:yMode val="edge"/>
          <c:x val="2.8253630629682135E-4"/>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311051874276174"/>
          <c:y val="0.14142521034233035"/>
          <c:w val="0.54006675079178834"/>
          <c:h val="0.74747942747237595"/>
        </c:manualLayout>
      </c:layout>
      <c:lineChart>
        <c:grouping val="standard"/>
        <c:varyColors val="0"/>
        <c:ser>
          <c:idx val="0"/>
          <c:order val="0"/>
          <c:tx>
            <c:strRef>
              <c:f>Sheet1!$B$1</c:f>
              <c:strCache>
                <c:ptCount val="1"/>
                <c:pt idx="0">
                  <c:v>ca</c:v>
                </c:pt>
              </c:strCache>
            </c:strRef>
          </c:tx>
          <c:spPr>
            <a:ln w="28575" cap="rnd">
              <a:solidFill>
                <a:schemeClr val="accent3"/>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Sheet1!$B$2:$B$31</c:f>
              <c:numCache>
                <c:formatCode>0%</c:formatCode>
                <c:ptCount val="30"/>
                <c:pt idx="0">
                  <c:v>0.27</c:v>
                </c:pt>
                <c:pt idx="1">
                  <c:v>0.33</c:v>
                </c:pt>
                <c:pt idx="2">
                  <c:v>0.34</c:v>
                </c:pt>
                <c:pt idx="3">
                  <c:v>0.36</c:v>
                </c:pt>
                <c:pt idx="4">
                  <c:v>0.39</c:v>
                </c:pt>
                <c:pt idx="5">
                  <c:v>0.41</c:v>
                </c:pt>
                <c:pt idx="6">
                  <c:v>0.42</c:v>
                </c:pt>
                <c:pt idx="7">
                  <c:v>0.43</c:v>
                </c:pt>
                <c:pt idx="8">
                  <c:v>0.44</c:v>
                </c:pt>
                <c:pt idx="9">
                  <c:v>0.45</c:v>
                </c:pt>
                <c:pt idx="10">
                  <c:v>0.53</c:v>
                </c:pt>
                <c:pt idx="11">
                  <c:v>0.55000000000000004</c:v>
                </c:pt>
                <c:pt idx="12">
                  <c:v>0.54</c:v>
                </c:pt>
                <c:pt idx="13">
                  <c:v>0.54</c:v>
                </c:pt>
                <c:pt idx="14">
                  <c:v>0.55000000000000004</c:v>
                </c:pt>
                <c:pt idx="15">
                  <c:v>0.55000000000000004</c:v>
                </c:pt>
                <c:pt idx="16">
                  <c:v>0.55000000000000004</c:v>
                </c:pt>
                <c:pt idx="17">
                  <c:v>0.55000000000000004</c:v>
                </c:pt>
                <c:pt idx="18">
                  <c:v>0.56000000000000005</c:v>
                </c:pt>
                <c:pt idx="19">
                  <c:v>0.56000000000000005</c:v>
                </c:pt>
                <c:pt idx="20">
                  <c:v>0.56000000000000005</c:v>
                </c:pt>
                <c:pt idx="21">
                  <c:v>0.56000000000000005</c:v>
                </c:pt>
                <c:pt idx="22">
                  <c:v>0.56999999999999995</c:v>
                </c:pt>
                <c:pt idx="23">
                  <c:v>0.56999999999999995</c:v>
                </c:pt>
                <c:pt idx="24">
                  <c:v>0.57999999999999996</c:v>
                </c:pt>
                <c:pt idx="25">
                  <c:v>0.57999999999999996</c:v>
                </c:pt>
                <c:pt idx="26">
                  <c:v>0.57999999999999996</c:v>
                </c:pt>
                <c:pt idx="27">
                  <c:v>0.59</c:v>
                </c:pt>
                <c:pt idx="28">
                  <c:v>0.6</c:v>
                </c:pt>
                <c:pt idx="29">
                  <c:v>0.61</c:v>
                </c:pt>
              </c:numCache>
            </c:numRef>
          </c:val>
          <c:smooth val="0"/>
        </c:ser>
        <c:ser>
          <c:idx val="1"/>
          <c:order val="1"/>
          <c:tx>
            <c:strRef>
              <c:f>Sheet1!$C$1</c:f>
              <c:strCache>
                <c:ptCount val="1"/>
                <c:pt idx="0">
                  <c:v>ercot</c:v>
                </c:pt>
              </c:strCache>
            </c:strRef>
          </c:tx>
          <c:spPr>
            <a:ln w="28575" cap="rnd">
              <a:solidFill>
                <a:schemeClr val="accent2"/>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Sheet1!$C$2:$C$31</c:f>
              <c:numCache>
                <c:formatCode>0%</c:formatCode>
                <c:ptCount val="30"/>
                <c:pt idx="0">
                  <c:v>0.25</c:v>
                </c:pt>
                <c:pt idx="1">
                  <c:v>0.28999999999999998</c:v>
                </c:pt>
                <c:pt idx="2">
                  <c:v>0.31</c:v>
                </c:pt>
                <c:pt idx="3">
                  <c:v>0.36</c:v>
                </c:pt>
                <c:pt idx="4">
                  <c:v>0.38</c:v>
                </c:pt>
                <c:pt idx="5">
                  <c:v>0.39</c:v>
                </c:pt>
                <c:pt idx="6">
                  <c:v>0.39</c:v>
                </c:pt>
                <c:pt idx="7">
                  <c:v>0.39</c:v>
                </c:pt>
                <c:pt idx="8">
                  <c:v>0.4</c:v>
                </c:pt>
                <c:pt idx="9">
                  <c:v>0.41</c:v>
                </c:pt>
                <c:pt idx="10">
                  <c:v>0.41</c:v>
                </c:pt>
                <c:pt idx="11">
                  <c:v>0.41</c:v>
                </c:pt>
                <c:pt idx="12">
                  <c:v>0.41</c:v>
                </c:pt>
                <c:pt idx="13">
                  <c:v>0.42</c:v>
                </c:pt>
                <c:pt idx="14">
                  <c:v>0.42</c:v>
                </c:pt>
                <c:pt idx="15">
                  <c:v>0.42</c:v>
                </c:pt>
                <c:pt idx="16">
                  <c:v>0.44</c:v>
                </c:pt>
                <c:pt idx="17">
                  <c:v>0.45</c:v>
                </c:pt>
                <c:pt idx="18">
                  <c:v>0.47</c:v>
                </c:pt>
                <c:pt idx="19">
                  <c:v>0.48</c:v>
                </c:pt>
                <c:pt idx="20">
                  <c:v>0.48</c:v>
                </c:pt>
                <c:pt idx="21">
                  <c:v>0.48</c:v>
                </c:pt>
                <c:pt idx="22">
                  <c:v>0.48</c:v>
                </c:pt>
                <c:pt idx="23">
                  <c:v>0.49</c:v>
                </c:pt>
                <c:pt idx="24">
                  <c:v>0.49</c:v>
                </c:pt>
                <c:pt idx="25">
                  <c:v>0.48</c:v>
                </c:pt>
                <c:pt idx="26">
                  <c:v>0.48</c:v>
                </c:pt>
                <c:pt idx="27">
                  <c:v>0.48</c:v>
                </c:pt>
                <c:pt idx="28">
                  <c:v>0.48</c:v>
                </c:pt>
                <c:pt idx="29">
                  <c:v>0.48</c:v>
                </c:pt>
              </c:numCache>
            </c:numRef>
          </c:val>
          <c:smooth val="0"/>
        </c:ser>
        <c:ser>
          <c:idx val="2"/>
          <c:order val="2"/>
          <c:tx>
            <c:strRef>
              <c:f>Sheet1!$D$1</c:f>
              <c:strCache>
                <c:ptCount val="1"/>
                <c:pt idx="0">
                  <c:v>mid-c</c:v>
                </c:pt>
              </c:strCache>
            </c:strRef>
          </c:tx>
          <c:spPr>
            <a:ln w="28575" cap="rnd">
              <a:solidFill>
                <a:schemeClr val="accent4"/>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Sheet1!$D$2:$D$31</c:f>
              <c:numCache>
                <c:formatCode>0%</c:formatCode>
                <c:ptCount val="30"/>
                <c:pt idx="0">
                  <c:v>0.19</c:v>
                </c:pt>
                <c:pt idx="1">
                  <c:v>0.21</c:v>
                </c:pt>
                <c:pt idx="2">
                  <c:v>0.23</c:v>
                </c:pt>
                <c:pt idx="3">
                  <c:v>0.27</c:v>
                </c:pt>
                <c:pt idx="4">
                  <c:v>0.28000000000000003</c:v>
                </c:pt>
                <c:pt idx="5">
                  <c:v>0.28000000000000003</c:v>
                </c:pt>
                <c:pt idx="6">
                  <c:v>0.28000000000000003</c:v>
                </c:pt>
                <c:pt idx="7">
                  <c:v>0.28999999999999998</c:v>
                </c:pt>
                <c:pt idx="8">
                  <c:v>0.3</c:v>
                </c:pt>
                <c:pt idx="9">
                  <c:v>0.31</c:v>
                </c:pt>
                <c:pt idx="10">
                  <c:v>0.31</c:v>
                </c:pt>
                <c:pt idx="11">
                  <c:v>0.31</c:v>
                </c:pt>
                <c:pt idx="12">
                  <c:v>0.32</c:v>
                </c:pt>
                <c:pt idx="13">
                  <c:v>0.33</c:v>
                </c:pt>
                <c:pt idx="14">
                  <c:v>0.34</c:v>
                </c:pt>
                <c:pt idx="15">
                  <c:v>0.35</c:v>
                </c:pt>
                <c:pt idx="16">
                  <c:v>0.36</c:v>
                </c:pt>
                <c:pt idx="17">
                  <c:v>0.36</c:v>
                </c:pt>
                <c:pt idx="18">
                  <c:v>0.36</c:v>
                </c:pt>
                <c:pt idx="19">
                  <c:v>0.36</c:v>
                </c:pt>
                <c:pt idx="20">
                  <c:v>0.36</c:v>
                </c:pt>
                <c:pt idx="21">
                  <c:v>0.37</c:v>
                </c:pt>
                <c:pt idx="22">
                  <c:v>0.37</c:v>
                </c:pt>
                <c:pt idx="23">
                  <c:v>0.37</c:v>
                </c:pt>
                <c:pt idx="24">
                  <c:v>0.37</c:v>
                </c:pt>
                <c:pt idx="25">
                  <c:v>0.38</c:v>
                </c:pt>
                <c:pt idx="26">
                  <c:v>0.38</c:v>
                </c:pt>
                <c:pt idx="27">
                  <c:v>0.38</c:v>
                </c:pt>
                <c:pt idx="28">
                  <c:v>0.39</c:v>
                </c:pt>
                <c:pt idx="29">
                  <c:v>0.39</c:v>
                </c:pt>
              </c:numCache>
            </c:numRef>
          </c:val>
          <c:smooth val="0"/>
        </c:ser>
        <c:ser>
          <c:idx val="3"/>
          <c:order val="3"/>
          <c:tx>
            <c:strRef>
              <c:f>Sheet1!$E$1</c:f>
              <c:strCache>
                <c:ptCount val="1"/>
                <c:pt idx="0">
                  <c:v>northeast</c:v>
                </c:pt>
              </c:strCache>
            </c:strRef>
          </c:tx>
          <c:spPr>
            <a:ln w="28575" cap="rnd">
              <a:solidFill>
                <a:schemeClr val="accent5"/>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Sheet1!$E$2:$E$31</c:f>
              <c:numCache>
                <c:formatCode>0%</c:formatCode>
                <c:ptCount val="30"/>
                <c:pt idx="0">
                  <c:v>0.09</c:v>
                </c:pt>
                <c:pt idx="1">
                  <c:v>0.11</c:v>
                </c:pt>
                <c:pt idx="2">
                  <c:v>0.14000000000000001</c:v>
                </c:pt>
                <c:pt idx="3">
                  <c:v>0.17</c:v>
                </c:pt>
                <c:pt idx="4">
                  <c:v>0.21</c:v>
                </c:pt>
                <c:pt idx="5">
                  <c:v>0.24</c:v>
                </c:pt>
                <c:pt idx="6">
                  <c:v>0.28000000000000003</c:v>
                </c:pt>
                <c:pt idx="7">
                  <c:v>0.28999999999999998</c:v>
                </c:pt>
                <c:pt idx="8">
                  <c:v>0.32</c:v>
                </c:pt>
                <c:pt idx="9">
                  <c:v>0.33</c:v>
                </c:pt>
                <c:pt idx="10">
                  <c:v>0.35</c:v>
                </c:pt>
                <c:pt idx="11">
                  <c:v>0.35</c:v>
                </c:pt>
                <c:pt idx="12">
                  <c:v>0.35</c:v>
                </c:pt>
                <c:pt idx="13">
                  <c:v>0.36</c:v>
                </c:pt>
                <c:pt idx="14">
                  <c:v>0.4</c:v>
                </c:pt>
                <c:pt idx="15">
                  <c:v>0.43</c:v>
                </c:pt>
                <c:pt idx="16">
                  <c:v>0.43</c:v>
                </c:pt>
                <c:pt idx="17">
                  <c:v>0.43</c:v>
                </c:pt>
                <c:pt idx="18">
                  <c:v>0.43</c:v>
                </c:pt>
                <c:pt idx="19">
                  <c:v>0.44</c:v>
                </c:pt>
                <c:pt idx="20">
                  <c:v>0.44</c:v>
                </c:pt>
                <c:pt idx="21">
                  <c:v>0.44</c:v>
                </c:pt>
                <c:pt idx="22">
                  <c:v>0.44</c:v>
                </c:pt>
                <c:pt idx="23">
                  <c:v>0.44</c:v>
                </c:pt>
                <c:pt idx="24">
                  <c:v>0.44</c:v>
                </c:pt>
                <c:pt idx="25">
                  <c:v>0.44</c:v>
                </c:pt>
                <c:pt idx="26">
                  <c:v>0.44</c:v>
                </c:pt>
                <c:pt idx="27">
                  <c:v>0.44</c:v>
                </c:pt>
                <c:pt idx="28">
                  <c:v>0.44</c:v>
                </c:pt>
                <c:pt idx="29">
                  <c:v>0.45</c:v>
                </c:pt>
              </c:numCache>
            </c:numRef>
          </c:val>
          <c:smooth val="0"/>
        </c:ser>
        <c:ser>
          <c:idx val="4"/>
          <c:order val="4"/>
          <c:tx>
            <c:strRef>
              <c:f>Sheet1!$F$1</c:f>
              <c:strCache>
                <c:ptCount val="1"/>
                <c:pt idx="0">
                  <c:v>pjm</c:v>
                </c:pt>
              </c:strCache>
            </c:strRef>
          </c:tx>
          <c:spPr>
            <a:ln w="28575" cap="rnd">
              <a:solidFill>
                <a:schemeClr val="accent6"/>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Sheet1!$F$2:$F$31</c:f>
              <c:numCache>
                <c:formatCode>0%</c:formatCode>
                <c:ptCount val="30"/>
                <c:pt idx="0">
                  <c:v>0.05</c:v>
                </c:pt>
                <c:pt idx="1">
                  <c:v>0.06</c:v>
                </c:pt>
                <c:pt idx="2">
                  <c:v>7.0000000000000007E-2</c:v>
                </c:pt>
                <c:pt idx="3">
                  <c:v>0.08</c:v>
                </c:pt>
                <c:pt idx="4">
                  <c:v>0.1</c:v>
                </c:pt>
                <c:pt idx="5">
                  <c:v>0.11</c:v>
                </c:pt>
                <c:pt idx="6">
                  <c:v>0.11</c:v>
                </c:pt>
                <c:pt idx="7">
                  <c:v>0.11</c:v>
                </c:pt>
                <c:pt idx="8">
                  <c:v>0.13</c:v>
                </c:pt>
                <c:pt idx="9">
                  <c:v>0.16</c:v>
                </c:pt>
                <c:pt idx="10">
                  <c:v>0.16</c:v>
                </c:pt>
                <c:pt idx="11">
                  <c:v>0.16</c:v>
                </c:pt>
                <c:pt idx="12">
                  <c:v>0.16</c:v>
                </c:pt>
                <c:pt idx="13">
                  <c:v>0.18</c:v>
                </c:pt>
                <c:pt idx="14">
                  <c:v>0.19</c:v>
                </c:pt>
                <c:pt idx="15">
                  <c:v>0.19</c:v>
                </c:pt>
                <c:pt idx="16">
                  <c:v>0.19</c:v>
                </c:pt>
                <c:pt idx="17">
                  <c:v>0.19</c:v>
                </c:pt>
                <c:pt idx="18">
                  <c:v>0.19</c:v>
                </c:pt>
                <c:pt idx="19">
                  <c:v>0.19</c:v>
                </c:pt>
                <c:pt idx="20">
                  <c:v>0.19</c:v>
                </c:pt>
                <c:pt idx="21">
                  <c:v>0.19</c:v>
                </c:pt>
                <c:pt idx="22">
                  <c:v>0.19</c:v>
                </c:pt>
                <c:pt idx="23">
                  <c:v>0.19</c:v>
                </c:pt>
                <c:pt idx="24">
                  <c:v>0.19</c:v>
                </c:pt>
                <c:pt idx="25">
                  <c:v>0.19</c:v>
                </c:pt>
                <c:pt idx="26">
                  <c:v>0.2</c:v>
                </c:pt>
                <c:pt idx="27">
                  <c:v>0.2</c:v>
                </c:pt>
                <c:pt idx="28">
                  <c:v>0.2</c:v>
                </c:pt>
                <c:pt idx="29">
                  <c:v>0.21</c:v>
                </c:pt>
              </c:numCache>
            </c:numRef>
          </c:val>
          <c:smooth val="0"/>
        </c:ser>
        <c:ser>
          <c:idx val="5"/>
          <c:order val="5"/>
          <c:tx>
            <c:strRef>
              <c:f>Sheet1!$G$1</c:f>
              <c:strCache>
                <c:ptCount val="1"/>
                <c:pt idx="0">
                  <c:v>southeast</c:v>
                </c:pt>
              </c:strCache>
            </c:strRef>
          </c:tx>
          <c:spPr>
            <a:ln w="28575" cap="rnd">
              <a:solidFill>
                <a:schemeClr val="tx2"/>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Sheet1!$G$2:$G$31</c:f>
              <c:numCache>
                <c:formatCode>0%</c:formatCode>
                <c:ptCount val="30"/>
                <c:pt idx="0">
                  <c:v>0.03</c:v>
                </c:pt>
                <c:pt idx="1">
                  <c:v>0.04</c:v>
                </c:pt>
                <c:pt idx="2">
                  <c:v>0.04</c:v>
                </c:pt>
                <c:pt idx="3">
                  <c:v>0.06</c:v>
                </c:pt>
                <c:pt idx="4">
                  <c:v>7.0000000000000007E-2</c:v>
                </c:pt>
                <c:pt idx="5">
                  <c:v>0.08</c:v>
                </c:pt>
                <c:pt idx="6">
                  <c:v>0.09</c:v>
                </c:pt>
                <c:pt idx="7">
                  <c:v>0.11</c:v>
                </c:pt>
                <c:pt idx="8">
                  <c:v>0.13</c:v>
                </c:pt>
                <c:pt idx="9">
                  <c:v>0.14000000000000001</c:v>
                </c:pt>
                <c:pt idx="10">
                  <c:v>0.15</c:v>
                </c:pt>
                <c:pt idx="11">
                  <c:v>0.16</c:v>
                </c:pt>
                <c:pt idx="12">
                  <c:v>0.18</c:v>
                </c:pt>
                <c:pt idx="13">
                  <c:v>0.2</c:v>
                </c:pt>
                <c:pt idx="14">
                  <c:v>0.22</c:v>
                </c:pt>
                <c:pt idx="15">
                  <c:v>0.23</c:v>
                </c:pt>
                <c:pt idx="16">
                  <c:v>0.23</c:v>
                </c:pt>
                <c:pt idx="17">
                  <c:v>0.24</c:v>
                </c:pt>
                <c:pt idx="18">
                  <c:v>0.24</c:v>
                </c:pt>
                <c:pt idx="19">
                  <c:v>0.24</c:v>
                </c:pt>
                <c:pt idx="20">
                  <c:v>0.24</c:v>
                </c:pt>
                <c:pt idx="21">
                  <c:v>0.24</c:v>
                </c:pt>
                <c:pt idx="22">
                  <c:v>0.25</c:v>
                </c:pt>
                <c:pt idx="23">
                  <c:v>0.25</c:v>
                </c:pt>
                <c:pt idx="24">
                  <c:v>0.25</c:v>
                </c:pt>
                <c:pt idx="25">
                  <c:v>0.26</c:v>
                </c:pt>
                <c:pt idx="26">
                  <c:v>0.26</c:v>
                </c:pt>
                <c:pt idx="27">
                  <c:v>0.28000000000000003</c:v>
                </c:pt>
                <c:pt idx="28">
                  <c:v>0.28000000000000003</c:v>
                </c:pt>
                <c:pt idx="29">
                  <c:v>0.28000000000000003</c:v>
                </c:pt>
              </c:numCache>
            </c:numRef>
          </c:val>
          <c:smooth val="0"/>
        </c:ser>
        <c:ser>
          <c:idx val="6"/>
          <c:order val="6"/>
          <c:tx>
            <c:strRef>
              <c:f>Sheet1!$H$1</c:f>
              <c:strCache>
                <c:ptCount val="1"/>
                <c:pt idx="0">
                  <c:v>wecc</c:v>
                </c:pt>
              </c:strCache>
            </c:strRef>
          </c:tx>
          <c:spPr>
            <a:ln w="28575" cap="rnd">
              <a:solidFill>
                <a:schemeClr val="accent3">
                  <a:lumMod val="75000"/>
                </a:schemeClr>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Sheet1!$H$2:$H$31</c:f>
              <c:numCache>
                <c:formatCode>0%</c:formatCode>
                <c:ptCount val="30"/>
                <c:pt idx="0">
                  <c:v>0.17</c:v>
                </c:pt>
                <c:pt idx="1">
                  <c:v>0.19</c:v>
                </c:pt>
                <c:pt idx="2">
                  <c:v>0.2</c:v>
                </c:pt>
                <c:pt idx="3">
                  <c:v>0.22</c:v>
                </c:pt>
                <c:pt idx="4">
                  <c:v>0.26</c:v>
                </c:pt>
                <c:pt idx="5">
                  <c:v>0.28000000000000003</c:v>
                </c:pt>
                <c:pt idx="6">
                  <c:v>0.28999999999999998</c:v>
                </c:pt>
                <c:pt idx="7">
                  <c:v>0.28999999999999998</c:v>
                </c:pt>
                <c:pt idx="8">
                  <c:v>0.28999999999999998</c:v>
                </c:pt>
                <c:pt idx="9">
                  <c:v>0.3</c:v>
                </c:pt>
                <c:pt idx="10">
                  <c:v>0.3</c:v>
                </c:pt>
                <c:pt idx="11">
                  <c:v>0.3</c:v>
                </c:pt>
                <c:pt idx="12">
                  <c:v>0.31</c:v>
                </c:pt>
                <c:pt idx="13">
                  <c:v>0.31</c:v>
                </c:pt>
                <c:pt idx="14">
                  <c:v>0.31</c:v>
                </c:pt>
                <c:pt idx="15">
                  <c:v>0.32</c:v>
                </c:pt>
                <c:pt idx="16">
                  <c:v>0.33</c:v>
                </c:pt>
                <c:pt idx="17">
                  <c:v>0.33</c:v>
                </c:pt>
                <c:pt idx="18">
                  <c:v>0.34</c:v>
                </c:pt>
                <c:pt idx="19">
                  <c:v>0.35</c:v>
                </c:pt>
                <c:pt idx="20">
                  <c:v>0.35</c:v>
                </c:pt>
                <c:pt idx="21">
                  <c:v>0.36</c:v>
                </c:pt>
                <c:pt idx="22">
                  <c:v>0.38</c:v>
                </c:pt>
                <c:pt idx="23">
                  <c:v>0.38</c:v>
                </c:pt>
                <c:pt idx="24">
                  <c:v>0.39</c:v>
                </c:pt>
                <c:pt idx="25">
                  <c:v>0.4</c:v>
                </c:pt>
                <c:pt idx="26">
                  <c:v>0.41</c:v>
                </c:pt>
                <c:pt idx="27">
                  <c:v>0.41</c:v>
                </c:pt>
                <c:pt idx="28">
                  <c:v>0.42</c:v>
                </c:pt>
                <c:pt idx="29">
                  <c:v>0.43</c:v>
                </c:pt>
              </c:numCache>
            </c:numRef>
          </c:val>
          <c:smooth val="0"/>
        </c:ser>
        <c:ser>
          <c:idx val="7"/>
          <c:order val="7"/>
          <c:tx>
            <c:strRef>
              <c:f>Sheet1!$I$1</c:f>
              <c:strCache>
                <c:ptCount val="1"/>
                <c:pt idx="0">
                  <c:v>us</c:v>
                </c:pt>
              </c:strCache>
            </c:strRef>
          </c:tx>
          <c:spPr>
            <a:ln w="28575" cap="rnd">
              <a:solidFill>
                <a:schemeClr val="accent1"/>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Sheet1!$I$2:$I$31</c:f>
              <c:numCache>
                <c:formatCode>0%</c:formatCode>
                <c:ptCount val="30"/>
                <c:pt idx="0">
                  <c:v>0.13</c:v>
                </c:pt>
                <c:pt idx="1">
                  <c:v>0.15</c:v>
                </c:pt>
                <c:pt idx="2">
                  <c:v>0.16</c:v>
                </c:pt>
                <c:pt idx="3">
                  <c:v>0.19</c:v>
                </c:pt>
                <c:pt idx="4">
                  <c:v>0.21</c:v>
                </c:pt>
                <c:pt idx="5">
                  <c:v>0.22</c:v>
                </c:pt>
                <c:pt idx="6">
                  <c:v>0.22</c:v>
                </c:pt>
                <c:pt idx="7">
                  <c:v>0.23</c:v>
                </c:pt>
                <c:pt idx="8">
                  <c:v>0.25</c:v>
                </c:pt>
                <c:pt idx="9">
                  <c:v>0.26</c:v>
                </c:pt>
                <c:pt idx="10">
                  <c:v>0.26</c:v>
                </c:pt>
                <c:pt idx="11">
                  <c:v>0.27</c:v>
                </c:pt>
                <c:pt idx="12">
                  <c:v>0.28000000000000003</c:v>
                </c:pt>
                <c:pt idx="13">
                  <c:v>0.28999999999999998</c:v>
                </c:pt>
                <c:pt idx="14">
                  <c:v>0.3</c:v>
                </c:pt>
                <c:pt idx="15">
                  <c:v>0.31</c:v>
                </c:pt>
                <c:pt idx="16">
                  <c:v>0.32</c:v>
                </c:pt>
                <c:pt idx="17">
                  <c:v>0.32</c:v>
                </c:pt>
                <c:pt idx="18">
                  <c:v>0.32</c:v>
                </c:pt>
                <c:pt idx="19">
                  <c:v>0.32</c:v>
                </c:pt>
                <c:pt idx="20">
                  <c:v>0.33</c:v>
                </c:pt>
                <c:pt idx="21">
                  <c:v>0.33</c:v>
                </c:pt>
                <c:pt idx="22">
                  <c:v>0.33</c:v>
                </c:pt>
                <c:pt idx="23">
                  <c:v>0.34</c:v>
                </c:pt>
                <c:pt idx="24">
                  <c:v>0.34</c:v>
                </c:pt>
                <c:pt idx="25">
                  <c:v>0.34</c:v>
                </c:pt>
                <c:pt idx="26">
                  <c:v>0.35</c:v>
                </c:pt>
                <c:pt idx="27">
                  <c:v>0.35</c:v>
                </c:pt>
                <c:pt idx="28">
                  <c:v>0.36</c:v>
                </c:pt>
                <c:pt idx="29">
                  <c:v>0.36</c:v>
                </c:pt>
              </c:numCache>
            </c:numRef>
          </c:val>
          <c:smooth val="0"/>
        </c:ser>
        <c:dLbls>
          <c:showLegendKey val="0"/>
          <c:showVal val="0"/>
          <c:showCatName val="0"/>
          <c:showSerName val="0"/>
          <c:showPercent val="0"/>
          <c:showBubbleSize val="0"/>
        </c:dLbls>
        <c:smooth val="0"/>
        <c:axId val="-1197869712"/>
        <c:axId val="-1197866992"/>
      </c:lineChart>
      <c:catAx>
        <c:axId val="-1197869712"/>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7866992"/>
        <c:crosses val="autoZero"/>
        <c:auto val="1"/>
        <c:lblAlgn val="ctr"/>
        <c:lblOffset val="100"/>
        <c:noMultiLvlLbl val="0"/>
      </c:catAx>
      <c:valAx>
        <c:axId val="-1197866992"/>
        <c:scaling>
          <c:orientation val="minMax"/>
          <c:max val="1"/>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78697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solidFill>
                  <a:schemeClr val="tx1"/>
                </a:solidFill>
              </a:rPr>
              <a:t>percent of total solar and wind generation</a:t>
            </a:r>
            <a:endParaRPr lang="en-US" sz="1200" dirty="0">
              <a:solidFill>
                <a:schemeClr val="tx1"/>
              </a:solidFill>
            </a:endParaRPr>
          </a:p>
        </c:rich>
      </c:tx>
      <c:layout>
        <c:manualLayout>
          <c:xMode val="edge"/>
          <c:yMode val="edge"/>
          <c:x val="2.0520915548539859E-3"/>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865607268704671"/>
          <c:y val="0.14780222042109853"/>
          <c:w val="0.57142285391121694"/>
          <c:h val="0.73609301176751651"/>
        </c:manualLayout>
      </c:layout>
      <c:lineChart>
        <c:grouping val="standard"/>
        <c:varyColors val="0"/>
        <c:ser>
          <c:idx val="0"/>
          <c:order val="0"/>
          <c:tx>
            <c:strRef>
              <c:f>Sheet1!$B$1</c:f>
              <c:strCache>
                <c:ptCount val="1"/>
                <c:pt idx="0">
                  <c:v>ca</c:v>
                </c:pt>
              </c:strCache>
            </c:strRef>
          </c:tx>
          <c:spPr>
            <a:ln w="28575" cap="rnd">
              <a:solidFill>
                <a:schemeClr val="accent3"/>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Sheet1!$B$2:$B$31</c:f>
              <c:numCache>
                <c:formatCode>0%</c:formatCode>
                <c:ptCount val="30"/>
                <c:pt idx="0">
                  <c:v>0.01</c:v>
                </c:pt>
                <c:pt idx="1">
                  <c:v>0.01</c:v>
                </c:pt>
                <c:pt idx="2">
                  <c:v>0.01</c:v>
                </c:pt>
                <c:pt idx="3">
                  <c:v>0.02</c:v>
                </c:pt>
                <c:pt idx="4">
                  <c:v>0.02</c:v>
                </c:pt>
                <c:pt idx="5">
                  <c:v>0.04</c:v>
                </c:pt>
                <c:pt idx="6">
                  <c:v>0.05</c:v>
                </c:pt>
                <c:pt idx="7">
                  <c:v>0.04</c:v>
                </c:pt>
                <c:pt idx="8">
                  <c:v>0.04</c:v>
                </c:pt>
                <c:pt idx="9">
                  <c:v>0.04</c:v>
                </c:pt>
                <c:pt idx="10">
                  <c:v>0.06</c:v>
                </c:pt>
                <c:pt idx="11">
                  <c:v>0.05</c:v>
                </c:pt>
                <c:pt idx="12">
                  <c:v>0.05</c:v>
                </c:pt>
                <c:pt idx="13">
                  <c:v>0.06</c:v>
                </c:pt>
                <c:pt idx="14">
                  <c:v>0.06</c:v>
                </c:pt>
                <c:pt idx="15">
                  <c:v>0.06</c:v>
                </c:pt>
                <c:pt idx="16">
                  <c:v>0.06</c:v>
                </c:pt>
                <c:pt idx="17">
                  <c:v>0.06</c:v>
                </c:pt>
                <c:pt idx="18">
                  <c:v>7.0000000000000007E-2</c:v>
                </c:pt>
                <c:pt idx="19">
                  <c:v>7.0000000000000007E-2</c:v>
                </c:pt>
                <c:pt idx="20">
                  <c:v>7.0000000000000007E-2</c:v>
                </c:pt>
                <c:pt idx="21">
                  <c:v>0.08</c:v>
                </c:pt>
                <c:pt idx="22">
                  <c:v>7.0000000000000007E-2</c:v>
                </c:pt>
                <c:pt idx="23">
                  <c:v>7.0000000000000007E-2</c:v>
                </c:pt>
                <c:pt idx="24">
                  <c:v>0.09</c:v>
                </c:pt>
                <c:pt idx="25">
                  <c:v>0.08</c:v>
                </c:pt>
                <c:pt idx="26">
                  <c:v>0.08</c:v>
                </c:pt>
                <c:pt idx="27">
                  <c:v>0.11</c:v>
                </c:pt>
                <c:pt idx="28">
                  <c:v>0.13</c:v>
                </c:pt>
                <c:pt idx="29">
                  <c:v>0.12</c:v>
                </c:pt>
              </c:numCache>
            </c:numRef>
          </c:val>
          <c:smooth val="0"/>
        </c:ser>
        <c:ser>
          <c:idx val="1"/>
          <c:order val="1"/>
          <c:tx>
            <c:strRef>
              <c:f>Sheet1!$C$1</c:f>
              <c:strCache>
                <c:ptCount val="1"/>
                <c:pt idx="0">
                  <c:v>ercot</c:v>
                </c:pt>
              </c:strCache>
            </c:strRef>
          </c:tx>
          <c:spPr>
            <a:ln w="28575" cap="rnd">
              <a:solidFill>
                <a:schemeClr val="accent2"/>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Sheet1!$C$2:$C$31</c:f>
              <c:numCache>
                <c:formatCode>0%</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0.01</c:v>
                </c:pt>
                <c:pt idx="19">
                  <c:v>0.02</c:v>
                </c:pt>
                <c:pt idx="20">
                  <c:v>0.02</c:v>
                </c:pt>
                <c:pt idx="21">
                  <c:v>0.03</c:v>
                </c:pt>
                <c:pt idx="22">
                  <c:v>0.03</c:v>
                </c:pt>
                <c:pt idx="23">
                  <c:v>0.04</c:v>
                </c:pt>
                <c:pt idx="24">
                  <c:v>0.04</c:v>
                </c:pt>
                <c:pt idx="25">
                  <c:v>0.04</c:v>
                </c:pt>
                <c:pt idx="26">
                  <c:v>0.04</c:v>
                </c:pt>
                <c:pt idx="27">
                  <c:v>0.04</c:v>
                </c:pt>
                <c:pt idx="28">
                  <c:v>0.04</c:v>
                </c:pt>
                <c:pt idx="29">
                  <c:v>0.04</c:v>
                </c:pt>
              </c:numCache>
            </c:numRef>
          </c:val>
          <c:smooth val="0"/>
        </c:ser>
        <c:ser>
          <c:idx val="2"/>
          <c:order val="2"/>
          <c:tx>
            <c:strRef>
              <c:f>Sheet1!$D$1</c:f>
              <c:strCache>
                <c:ptCount val="1"/>
                <c:pt idx="0">
                  <c:v>mid-c</c:v>
                </c:pt>
              </c:strCache>
            </c:strRef>
          </c:tx>
          <c:spPr>
            <a:ln w="28575" cap="rnd">
              <a:solidFill>
                <a:schemeClr val="accent4"/>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Sheet1!$D$2:$D$31</c:f>
              <c:numCache>
                <c:formatCode>0%</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0.01</c:v>
                </c:pt>
                <c:pt idx="14">
                  <c:v>0.01</c:v>
                </c:pt>
                <c:pt idx="15">
                  <c:v>0.02</c:v>
                </c:pt>
                <c:pt idx="16">
                  <c:v>0.02</c:v>
                </c:pt>
                <c:pt idx="17">
                  <c:v>0.02</c:v>
                </c:pt>
                <c:pt idx="18">
                  <c:v>0.02</c:v>
                </c:pt>
                <c:pt idx="19">
                  <c:v>0.03</c:v>
                </c:pt>
                <c:pt idx="20">
                  <c:v>0.03</c:v>
                </c:pt>
                <c:pt idx="21">
                  <c:v>0.03</c:v>
                </c:pt>
                <c:pt idx="22">
                  <c:v>0.03</c:v>
                </c:pt>
                <c:pt idx="23">
                  <c:v>0.04</c:v>
                </c:pt>
                <c:pt idx="24">
                  <c:v>0.05</c:v>
                </c:pt>
                <c:pt idx="25">
                  <c:v>0.04</c:v>
                </c:pt>
                <c:pt idx="26">
                  <c:v>0.05</c:v>
                </c:pt>
                <c:pt idx="27">
                  <c:v>7.0000000000000007E-2</c:v>
                </c:pt>
                <c:pt idx="28">
                  <c:v>7.0000000000000007E-2</c:v>
                </c:pt>
                <c:pt idx="29">
                  <c:v>0.06</c:v>
                </c:pt>
              </c:numCache>
            </c:numRef>
          </c:val>
          <c:smooth val="0"/>
        </c:ser>
        <c:ser>
          <c:idx val="3"/>
          <c:order val="3"/>
          <c:tx>
            <c:strRef>
              <c:f>Sheet1!$E$1</c:f>
              <c:strCache>
                <c:ptCount val="1"/>
                <c:pt idx="0">
                  <c:v>northeast</c:v>
                </c:pt>
              </c:strCache>
            </c:strRef>
          </c:tx>
          <c:spPr>
            <a:ln w="28575" cap="rnd">
              <a:solidFill>
                <a:schemeClr val="accent5"/>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Sheet1!$E$2:$E$31</c:f>
              <c:numCache>
                <c:formatCode>0%</c:formatCode>
                <c:ptCount val="30"/>
                <c:pt idx="0">
                  <c:v>0</c:v>
                </c:pt>
                <c:pt idx="1">
                  <c:v>0</c:v>
                </c:pt>
                <c:pt idx="2">
                  <c:v>0</c:v>
                </c:pt>
                <c:pt idx="3">
                  <c:v>0</c:v>
                </c:pt>
                <c:pt idx="4">
                  <c:v>0</c:v>
                </c:pt>
                <c:pt idx="5">
                  <c:v>0</c:v>
                </c:pt>
                <c:pt idx="6">
                  <c:v>0</c:v>
                </c:pt>
                <c:pt idx="7">
                  <c:v>0</c:v>
                </c:pt>
                <c:pt idx="8">
                  <c:v>0</c:v>
                </c:pt>
                <c:pt idx="9">
                  <c:v>0.01</c:v>
                </c:pt>
                <c:pt idx="10">
                  <c:v>0</c:v>
                </c:pt>
                <c:pt idx="11">
                  <c:v>0</c:v>
                </c:pt>
                <c:pt idx="12">
                  <c:v>0</c:v>
                </c:pt>
                <c:pt idx="13">
                  <c:v>0</c:v>
                </c:pt>
                <c:pt idx="14">
                  <c:v>0</c:v>
                </c:pt>
                <c:pt idx="15">
                  <c:v>0.03</c:v>
                </c:pt>
                <c:pt idx="16">
                  <c:v>0</c:v>
                </c:pt>
                <c:pt idx="17">
                  <c:v>0</c:v>
                </c:pt>
                <c:pt idx="18">
                  <c:v>0</c:v>
                </c:pt>
                <c:pt idx="19">
                  <c:v>0</c:v>
                </c:pt>
                <c:pt idx="20">
                  <c:v>0</c:v>
                </c:pt>
                <c:pt idx="21">
                  <c:v>0</c:v>
                </c:pt>
                <c:pt idx="22">
                  <c:v>0</c:v>
                </c:pt>
                <c:pt idx="23">
                  <c:v>0</c:v>
                </c:pt>
                <c:pt idx="24">
                  <c:v>0</c:v>
                </c:pt>
                <c:pt idx="25">
                  <c:v>0</c:v>
                </c:pt>
                <c:pt idx="26">
                  <c:v>0</c:v>
                </c:pt>
                <c:pt idx="27">
                  <c:v>0.01</c:v>
                </c:pt>
                <c:pt idx="28">
                  <c:v>0.01</c:v>
                </c:pt>
                <c:pt idx="29">
                  <c:v>0</c:v>
                </c:pt>
              </c:numCache>
            </c:numRef>
          </c:val>
          <c:smooth val="0"/>
        </c:ser>
        <c:ser>
          <c:idx val="4"/>
          <c:order val="4"/>
          <c:tx>
            <c:strRef>
              <c:f>Sheet1!$F$1</c:f>
              <c:strCache>
                <c:ptCount val="1"/>
                <c:pt idx="0">
                  <c:v>pjm</c:v>
                </c:pt>
              </c:strCache>
            </c:strRef>
          </c:tx>
          <c:spPr>
            <a:ln w="28575" cap="rnd">
              <a:solidFill>
                <a:schemeClr val="accent6"/>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Sheet1!$F$2:$F$31</c:f>
              <c:numCache>
                <c:formatCode>0%</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smooth val="0"/>
        </c:ser>
        <c:ser>
          <c:idx val="5"/>
          <c:order val="5"/>
          <c:tx>
            <c:strRef>
              <c:f>Sheet1!$G$1</c:f>
              <c:strCache>
                <c:ptCount val="1"/>
                <c:pt idx="0">
                  <c:v>southeast</c:v>
                </c:pt>
              </c:strCache>
            </c:strRef>
          </c:tx>
          <c:spPr>
            <a:ln w="28575" cap="rnd">
              <a:solidFill>
                <a:schemeClr val="tx2"/>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Sheet1!$G$2:$G$31</c:f>
              <c:numCache>
                <c:formatCode>0%</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0.01</c:v>
                </c:pt>
                <c:pt idx="15">
                  <c:v>0.01</c:v>
                </c:pt>
                <c:pt idx="16">
                  <c:v>0.01</c:v>
                </c:pt>
                <c:pt idx="17">
                  <c:v>0.01</c:v>
                </c:pt>
                <c:pt idx="18">
                  <c:v>0.01</c:v>
                </c:pt>
                <c:pt idx="19">
                  <c:v>0.01</c:v>
                </c:pt>
                <c:pt idx="20">
                  <c:v>0.01</c:v>
                </c:pt>
                <c:pt idx="21">
                  <c:v>0.01</c:v>
                </c:pt>
                <c:pt idx="22">
                  <c:v>0.01</c:v>
                </c:pt>
                <c:pt idx="23">
                  <c:v>0.01</c:v>
                </c:pt>
                <c:pt idx="24">
                  <c:v>0.01</c:v>
                </c:pt>
                <c:pt idx="25">
                  <c:v>0.01</c:v>
                </c:pt>
                <c:pt idx="26">
                  <c:v>0.01</c:v>
                </c:pt>
                <c:pt idx="27">
                  <c:v>0.01</c:v>
                </c:pt>
                <c:pt idx="28">
                  <c:v>0.01</c:v>
                </c:pt>
                <c:pt idx="29">
                  <c:v>0.01</c:v>
                </c:pt>
              </c:numCache>
            </c:numRef>
          </c:val>
          <c:smooth val="0"/>
        </c:ser>
        <c:ser>
          <c:idx val="6"/>
          <c:order val="6"/>
          <c:tx>
            <c:strRef>
              <c:f>Sheet1!$H$1</c:f>
              <c:strCache>
                <c:ptCount val="1"/>
                <c:pt idx="0">
                  <c:v>wecc</c:v>
                </c:pt>
              </c:strCache>
            </c:strRef>
          </c:tx>
          <c:spPr>
            <a:ln w="28575" cap="rnd">
              <a:solidFill>
                <a:schemeClr val="accent3">
                  <a:lumMod val="75000"/>
                </a:schemeClr>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Sheet1!$H$2:$H$31</c:f>
              <c:numCache>
                <c:formatCode>0%</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smooth val="0"/>
        </c:ser>
        <c:ser>
          <c:idx val="7"/>
          <c:order val="7"/>
          <c:tx>
            <c:strRef>
              <c:f>Sheet1!$I$1</c:f>
              <c:strCache>
                <c:ptCount val="1"/>
                <c:pt idx="0">
                  <c:v>us</c:v>
                </c:pt>
              </c:strCache>
            </c:strRef>
          </c:tx>
          <c:spPr>
            <a:ln w="28575" cap="rnd">
              <a:solidFill>
                <a:schemeClr val="accent1"/>
              </a:solidFill>
              <a:round/>
            </a:ln>
            <a:effectLst/>
          </c:spPr>
          <c:marker>
            <c:symbol val="none"/>
          </c:marker>
          <c:cat>
            <c:numRef>
              <c:f>Sheet1!$A$2:$A$31</c:f>
              <c:numCache>
                <c:formatCode>General</c:formatCode>
                <c:ptCount val="3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numCache>
            </c:numRef>
          </c:cat>
          <c:val>
            <c:numRef>
              <c:f>Sheet1!$I$2:$I$31</c:f>
              <c:numCache>
                <c:formatCode>0%</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smooth val="0"/>
        </c:ser>
        <c:dLbls>
          <c:showLegendKey val="0"/>
          <c:showVal val="0"/>
          <c:showCatName val="0"/>
          <c:showSerName val="0"/>
          <c:showPercent val="0"/>
          <c:showBubbleSize val="0"/>
        </c:dLbls>
        <c:smooth val="0"/>
        <c:axId val="-1197865904"/>
        <c:axId val="-1197862640"/>
      </c:lineChart>
      <c:catAx>
        <c:axId val="-1197865904"/>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7862640"/>
        <c:crosses val="autoZero"/>
        <c:auto val="1"/>
        <c:lblAlgn val="ctr"/>
        <c:lblOffset val="100"/>
        <c:noMultiLvlLbl val="0"/>
      </c:catAx>
      <c:valAx>
        <c:axId val="-1197862640"/>
        <c:scaling>
          <c:orientation val="minMax"/>
          <c:max val="1"/>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78659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094302847679"/>
          <c:y val="0.23686859575989533"/>
          <c:w val="0.8851942543180471"/>
          <c:h val="0.64048235456636027"/>
        </c:manualLayout>
      </c:layout>
      <c:barChart>
        <c:barDir val="col"/>
        <c:grouping val="stacked"/>
        <c:varyColors val="0"/>
        <c:ser>
          <c:idx val="0"/>
          <c:order val="0"/>
          <c:spPr>
            <a:solidFill>
              <a:schemeClr val="bg2">
                <a:lumMod val="40000"/>
                <a:lumOff val="60000"/>
              </a:schemeClr>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FTAB_Capacity_Data!$D$5:$D$45</c:f>
              <c:numCache>
                <c:formatCode>General</c:formatCode>
                <c:ptCount val="5"/>
                <c:pt idx="0">
                  <c:v>301.116242</c:v>
                </c:pt>
                <c:pt idx="1">
                  <c:v>215.67208500000001</c:v>
                </c:pt>
                <c:pt idx="2">
                  <c:v>124.497182</c:v>
                </c:pt>
                <c:pt idx="3">
                  <c:v>108.531993</c:v>
                </c:pt>
                <c:pt idx="4">
                  <c:v>105.594686</c:v>
                </c:pt>
              </c:numCache>
              <c:extLst/>
            </c:numRef>
          </c:val>
        </c:ser>
        <c:ser>
          <c:idx val="1"/>
          <c:order val="1"/>
          <c:spPr>
            <a:solidFill>
              <a:schemeClr val="accent1"/>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FTAB_Capacity_Data!$E$5:$E$45</c:f>
              <c:numCache>
                <c:formatCode>General</c:formatCode>
                <c:ptCount val="5"/>
                <c:pt idx="0">
                  <c:v>479.67349200000001</c:v>
                </c:pt>
                <c:pt idx="1">
                  <c:v>506.48928799999999</c:v>
                </c:pt>
                <c:pt idx="2">
                  <c:v>629.23657700000001</c:v>
                </c:pt>
                <c:pt idx="3">
                  <c:v>743.76634100000001</c:v>
                </c:pt>
                <c:pt idx="4">
                  <c:v>869.80423199999996</c:v>
                </c:pt>
              </c:numCache>
              <c:extLst/>
            </c:numRef>
          </c:val>
        </c:ser>
        <c:ser>
          <c:idx val="2"/>
          <c:order val="2"/>
          <c:spPr>
            <a:solidFill>
              <a:schemeClr val="accent5"/>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FTAB_Capacity_Data!$F$5:$F$45</c:f>
              <c:numCache>
                <c:formatCode>General</c:formatCode>
                <c:ptCount val="5"/>
                <c:pt idx="0">
                  <c:v>103.749123</c:v>
                </c:pt>
                <c:pt idx="1">
                  <c:v>96.523612999999997</c:v>
                </c:pt>
                <c:pt idx="2">
                  <c:v>86.035858000000005</c:v>
                </c:pt>
                <c:pt idx="3">
                  <c:v>81.019317999999998</c:v>
                </c:pt>
                <c:pt idx="4">
                  <c:v>80.623878000000005</c:v>
                </c:pt>
              </c:numCache>
              <c:extLst/>
            </c:numRef>
          </c:val>
        </c:ser>
        <c:ser>
          <c:idx val="3"/>
          <c:order val="3"/>
          <c:spPr>
            <a:solidFill>
              <a:schemeClr val="accent3"/>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FTAB_Capacity_Data!$G$5:$G$45</c:f>
              <c:numCache>
                <c:formatCode>General</c:formatCode>
                <c:ptCount val="5"/>
                <c:pt idx="0">
                  <c:v>39.881329000000001</c:v>
                </c:pt>
                <c:pt idx="1">
                  <c:v>118.32652299999999</c:v>
                </c:pt>
                <c:pt idx="2">
                  <c:v>187.780945</c:v>
                </c:pt>
                <c:pt idx="3">
                  <c:v>210.63404800000001</c:v>
                </c:pt>
                <c:pt idx="4">
                  <c:v>229.45320100000001</c:v>
                </c:pt>
              </c:numCache>
              <c:extLst/>
            </c:numRef>
          </c:val>
        </c:ser>
        <c:ser>
          <c:idx val="4"/>
          <c:order val="4"/>
          <c:spPr>
            <a:solidFill>
              <a:schemeClr val="accent4"/>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FTAB_Capacity_Data!$H$5:$H$45</c:f>
              <c:numCache>
                <c:formatCode>General</c:formatCode>
                <c:ptCount val="5"/>
                <c:pt idx="0">
                  <c:v>2.6497679999999999</c:v>
                </c:pt>
                <c:pt idx="1">
                  <c:v>82.241118999999998</c:v>
                </c:pt>
                <c:pt idx="2">
                  <c:v>286.98959400000001</c:v>
                </c:pt>
                <c:pt idx="3">
                  <c:v>432.20739700000001</c:v>
                </c:pt>
                <c:pt idx="4">
                  <c:v>580.00671399999999</c:v>
                </c:pt>
              </c:numCache>
              <c:extLst/>
            </c:numRef>
          </c:val>
        </c:ser>
        <c:ser>
          <c:idx val="5"/>
          <c:order val="5"/>
          <c:spPr>
            <a:solidFill>
              <a:schemeClr val="tx1"/>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FTAB_Capacity_Data!$I$5:$I$45</c:f>
              <c:numCache>
                <c:formatCode>General</c:formatCode>
                <c:ptCount val="5"/>
                <c:pt idx="0">
                  <c:v>1.9E-2</c:v>
                </c:pt>
                <c:pt idx="1">
                  <c:v>1.2122999999999999</c:v>
                </c:pt>
                <c:pt idx="2">
                  <c:v>15.030294</c:v>
                </c:pt>
                <c:pt idx="3">
                  <c:v>19.776287</c:v>
                </c:pt>
                <c:pt idx="4">
                  <c:v>27.706506999999998</c:v>
                </c:pt>
              </c:numCache>
              <c:extLst/>
            </c:numRef>
          </c:val>
        </c:ser>
        <c:ser>
          <c:idx val="6"/>
          <c:order val="6"/>
          <c:spPr>
            <a:solidFill>
              <a:schemeClr val="accent2"/>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FTAB_Capacity_Data!$J$5:$J$45</c:f>
              <c:numCache>
                <c:formatCode>General</c:formatCode>
                <c:ptCount val="5"/>
                <c:pt idx="0">
                  <c:v>115.98634199999992</c:v>
                </c:pt>
                <c:pt idx="1">
                  <c:v>117.89656000000002</c:v>
                </c:pt>
                <c:pt idx="2">
                  <c:v>120.43067900000005</c:v>
                </c:pt>
                <c:pt idx="3">
                  <c:v>123.91489699999988</c:v>
                </c:pt>
                <c:pt idx="4">
                  <c:v>126.3292449999999</c:v>
                </c:pt>
              </c:numCache>
              <c:extLst/>
            </c:numRef>
          </c:val>
        </c:ser>
        <c:dLbls>
          <c:showLegendKey val="0"/>
          <c:showVal val="0"/>
          <c:showCatName val="0"/>
          <c:showSerName val="0"/>
          <c:showPercent val="0"/>
          <c:showBubbleSize val="0"/>
        </c:dLbls>
        <c:gapWidth val="167"/>
        <c:overlap val="100"/>
        <c:axId val="-1199721040"/>
        <c:axId val="-1199720496"/>
      </c:barChart>
      <c:catAx>
        <c:axId val="-1199721040"/>
        <c:scaling>
          <c:orientation val="minMax"/>
        </c:scaling>
        <c:delete val="0"/>
        <c:axPos val="b"/>
        <c:numFmt formatCode="General" sourceLinked="1"/>
        <c:majorTickMark val="out"/>
        <c:minorTickMark val="none"/>
        <c:tickLblPos val="nextTo"/>
        <c:spPr>
          <a:noFill/>
          <a:ln w="9525" cap="flat" cmpd="sng" algn="ctr">
            <a:solidFill>
              <a:schemeClr val="tx1">
                <a:alpha val="98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9720496"/>
        <c:crosses val="autoZero"/>
        <c:auto val="1"/>
        <c:lblAlgn val="ctr"/>
        <c:lblOffset val="100"/>
        <c:noMultiLvlLbl val="0"/>
      </c:catAx>
      <c:valAx>
        <c:axId val="-1199720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a:solidFill>
              <a:schemeClr val="bg1">
                <a:lumMod val="50000"/>
                <a:alpha val="83000"/>
              </a:schemeClr>
            </a:solidFill>
            <a:prstDash val="lgDash"/>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1199721040"/>
        <c:crossesAt val="3"/>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094302847679"/>
          <c:y val="0.23686859575989533"/>
          <c:w val="0.8851942543180471"/>
          <c:h val="0.64048235456636027"/>
        </c:manualLayout>
      </c:layout>
      <c:barChart>
        <c:barDir val="col"/>
        <c:grouping val="percentStacked"/>
        <c:varyColors val="0"/>
        <c:ser>
          <c:idx val="0"/>
          <c:order val="0"/>
          <c:spPr>
            <a:solidFill>
              <a:schemeClr val="bg2">
                <a:lumMod val="40000"/>
                <a:lumOff val="60000"/>
              </a:schemeClr>
            </a:solidFill>
            <a:ln>
              <a:noFill/>
            </a:ln>
            <a:effectLst/>
          </c:spPr>
          <c:invertIfNegative val="0"/>
          <c:dPt>
            <c:idx val="0"/>
            <c:invertIfNegative val="0"/>
            <c:bubble3D val="0"/>
            <c:spPr>
              <a:solidFill>
                <a:schemeClr val="bg2">
                  <a:lumMod val="40000"/>
                  <a:lumOff val="60000"/>
                </a:schemeClr>
              </a:solidFill>
              <a:ln>
                <a:noFill/>
              </a:ln>
              <a:effectLst/>
            </c:spPr>
          </c:dPt>
          <c:cat>
            <c:numRef>
              <c:f>FTAB_Capacity_Data!$B$5:$B$45</c:f>
              <c:numCache>
                <c:formatCode>General</c:formatCode>
                <c:ptCount val="5"/>
                <c:pt idx="0">
                  <c:v>2010</c:v>
                </c:pt>
                <c:pt idx="1">
                  <c:v>2020</c:v>
                </c:pt>
                <c:pt idx="2">
                  <c:v>2030</c:v>
                </c:pt>
                <c:pt idx="3">
                  <c:v>2040</c:v>
                </c:pt>
                <c:pt idx="4">
                  <c:v>2050</c:v>
                </c:pt>
              </c:numCache>
              <c:extLst/>
            </c:numRef>
          </c:cat>
          <c:val>
            <c:numRef>
              <c:f>FTAB_Capacity_Data!$D$5:$D$45</c:f>
              <c:numCache>
                <c:formatCode>General</c:formatCode>
                <c:ptCount val="5"/>
                <c:pt idx="0">
                  <c:v>301.116242</c:v>
                </c:pt>
                <c:pt idx="1">
                  <c:v>215.67208500000001</c:v>
                </c:pt>
                <c:pt idx="2">
                  <c:v>124.497182</c:v>
                </c:pt>
                <c:pt idx="3">
                  <c:v>108.531993</c:v>
                </c:pt>
                <c:pt idx="4">
                  <c:v>105.594686</c:v>
                </c:pt>
              </c:numCache>
              <c:extLst/>
            </c:numRef>
          </c:val>
          <c:extLst/>
        </c:ser>
        <c:ser>
          <c:idx val="1"/>
          <c:order val="1"/>
          <c:spPr>
            <a:solidFill>
              <a:schemeClr val="accent1"/>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FTAB_Capacity_Data!$E$5:$E$45</c:f>
              <c:numCache>
                <c:formatCode>General</c:formatCode>
                <c:ptCount val="5"/>
                <c:pt idx="0">
                  <c:v>479.67349200000001</c:v>
                </c:pt>
                <c:pt idx="1">
                  <c:v>506.48928799999999</c:v>
                </c:pt>
                <c:pt idx="2">
                  <c:v>629.23657700000001</c:v>
                </c:pt>
                <c:pt idx="3">
                  <c:v>743.76634100000001</c:v>
                </c:pt>
                <c:pt idx="4">
                  <c:v>869.80423199999996</c:v>
                </c:pt>
              </c:numCache>
              <c:extLst/>
            </c:numRef>
          </c:val>
        </c:ser>
        <c:ser>
          <c:idx val="2"/>
          <c:order val="2"/>
          <c:spPr>
            <a:solidFill>
              <a:schemeClr val="accent5"/>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FTAB_Capacity_Data!$F$5:$F$45</c:f>
              <c:numCache>
                <c:formatCode>General</c:formatCode>
                <c:ptCount val="5"/>
                <c:pt idx="0">
                  <c:v>103.749123</c:v>
                </c:pt>
                <c:pt idx="1">
                  <c:v>96.523612999999997</c:v>
                </c:pt>
                <c:pt idx="2">
                  <c:v>86.035858000000005</c:v>
                </c:pt>
                <c:pt idx="3">
                  <c:v>81.019317999999998</c:v>
                </c:pt>
                <c:pt idx="4">
                  <c:v>80.623878000000005</c:v>
                </c:pt>
              </c:numCache>
              <c:extLst/>
            </c:numRef>
          </c:val>
        </c:ser>
        <c:ser>
          <c:idx val="3"/>
          <c:order val="3"/>
          <c:spPr>
            <a:solidFill>
              <a:schemeClr val="accent3"/>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FTAB_Capacity_Data!$G$5:$G$45</c:f>
              <c:numCache>
                <c:formatCode>General</c:formatCode>
                <c:ptCount val="5"/>
                <c:pt idx="0">
                  <c:v>39.881329000000001</c:v>
                </c:pt>
                <c:pt idx="1">
                  <c:v>118.32652299999999</c:v>
                </c:pt>
                <c:pt idx="2">
                  <c:v>187.780945</c:v>
                </c:pt>
                <c:pt idx="3">
                  <c:v>210.63404800000001</c:v>
                </c:pt>
                <c:pt idx="4">
                  <c:v>229.45320100000001</c:v>
                </c:pt>
              </c:numCache>
              <c:extLst/>
            </c:numRef>
          </c:val>
        </c:ser>
        <c:ser>
          <c:idx val="4"/>
          <c:order val="4"/>
          <c:spPr>
            <a:solidFill>
              <a:schemeClr val="accent4"/>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FTAB_Capacity_Data!$H$5:$H$45</c:f>
              <c:numCache>
                <c:formatCode>General</c:formatCode>
                <c:ptCount val="5"/>
                <c:pt idx="0">
                  <c:v>2.6497679999999999</c:v>
                </c:pt>
                <c:pt idx="1">
                  <c:v>82.241118999999998</c:v>
                </c:pt>
                <c:pt idx="2">
                  <c:v>286.98959400000001</c:v>
                </c:pt>
                <c:pt idx="3">
                  <c:v>432.20739700000001</c:v>
                </c:pt>
                <c:pt idx="4">
                  <c:v>580.00671399999999</c:v>
                </c:pt>
              </c:numCache>
              <c:extLst/>
            </c:numRef>
          </c:val>
        </c:ser>
        <c:ser>
          <c:idx val="5"/>
          <c:order val="5"/>
          <c:spPr>
            <a:solidFill>
              <a:schemeClr val="tx1"/>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FTAB_Capacity_Data!$I$5:$I$45</c:f>
              <c:numCache>
                <c:formatCode>General</c:formatCode>
                <c:ptCount val="5"/>
                <c:pt idx="0">
                  <c:v>1.9E-2</c:v>
                </c:pt>
                <c:pt idx="1">
                  <c:v>1.2122999999999999</c:v>
                </c:pt>
                <c:pt idx="2">
                  <c:v>15.030294</c:v>
                </c:pt>
                <c:pt idx="3">
                  <c:v>19.776287</c:v>
                </c:pt>
                <c:pt idx="4">
                  <c:v>27.706506999999998</c:v>
                </c:pt>
              </c:numCache>
              <c:extLst/>
            </c:numRef>
          </c:val>
        </c:ser>
        <c:ser>
          <c:idx val="6"/>
          <c:order val="6"/>
          <c:spPr>
            <a:solidFill>
              <a:schemeClr val="accent2"/>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FTAB_Capacity_Data!$J$5:$J$45</c:f>
              <c:numCache>
                <c:formatCode>General</c:formatCode>
                <c:ptCount val="5"/>
                <c:pt idx="0">
                  <c:v>115.98634199999992</c:v>
                </c:pt>
                <c:pt idx="1">
                  <c:v>117.89656000000002</c:v>
                </c:pt>
                <c:pt idx="2">
                  <c:v>120.43067900000005</c:v>
                </c:pt>
                <c:pt idx="3">
                  <c:v>123.91489699999988</c:v>
                </c:pt>
                <c:pt idx="4">
                  <c:v>126.3292449999999</c:v>
                </c:pt>
              </c:numCache>
              <c:extLst/>
            </c:numRef>
          </c:val>
        </c:ser>
        <c:dLbls>
          <c:showLegendKey val="0"/>
          <c:showVal val="0"/>
          <c:showCatName val="0"/>
          <c:showSerName val="0"/>
          <c:showPercent val="0"/>
          <c:showBubbleSize val="0"/>
        </c:dLbls>
        <c:gapWidth val="167"/>
        <c:overlap val="100"/>
        <c:axId val="-1191359472"/>
        <c:axId val="-1191365456"/>
      </c:barChart>
      <c:catAx>
        <c:axId val="-11913594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1365456"/>
        <c:crosses val="autoZero"/>
        <c:auto val="1"/>
        <c:lblAlgn val="ctr"/>
        <c:lblOffset val="100"/>
        <c:noMultiLvlLbl val="0"/>
      </c:catAx>
      <c:valAx>
        <c:axId val="-119136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a:solidFill>
              <a:schemeClr val="bg1">
                <a:lumMod val="50000"/>
                <a:alpha val="83000"/>
              </a:schemeClr>
            </a:solidFill>
            <a:prstDash val="lgDash"/>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1191359472"/>
        <c:crossesAt val="3"/>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0.10451396142273715"/>
          <c:w val="0.59348544009797988"/>
          <c:h val="0.80464695195325608"/>
        </c:manualLayout>
      </c:layout>
      <c:areaChart>
        <c:grouping val="stacked"/>
        <c:varyColors val="0"/>
        <c:ser>
          <c:idx val="6"/>
          <c:order val="0"/>
          <c:tx>
            <c:strRef>
              <c:f>Sheet1!$B$1</c:f>
              <c:strCache>
                <c:ptCount val="1"/>
                <c:pt idx="0">
                  <c:v>other</c:v>
                </c:pt>
              </c:strCache>
            </c:strRef>
          </c:tx>
          <c:spPr>
            <a:solidFill>
              <a:srgbClr val="7F7F7F"/>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1.7440849999999999</c:v>
                </c:pt>
                <c:pt idx="1">
                  <c:v>1.7350270000000001</c:v>
                </c:pt>
                <c:pt idx="2">
                  <c:v>1.6648289999999999</c:v>
                </c:pt>
                <c:pt idx="3">
                  <c:v>1.545234</c:v>
                </c:pt>
                <c:pt idx="4">
                  <c:v>1.6273959999999998</c:v>
                </c:pt>
                <c:pt idx="5">
                  <c:v>1.6491669999999998</c:v>
                </c:pt>
                <c:pt idx="6">
                  <c:v>1.6031329999999999</c:v>
                </c:pt>
                <c:pt idx="7">
                  <c:v>1.5563450000000001</c:v>
                </c:pt>
                <c:pt idx="8">
                  <c:v>1.6783100000000002</c:v>
                </c:pt>
                <c:pt idx="9">
                  <c:v>1.7092599999999998</c:v>
                </c:pt>
                <c:pt idx="10">
                  <c:v>1.6328120000000002</c:v>
                </c:pt>
                <c:pt idx="11">
                  <c:v>1.5863520000000002</c:v>
                </c:pt>
                <c:pt idx="12">
                  <c:v>1.573202</c:v>
                </c:pt>
                <c:pt idx="13">
                  <c:v>1.5621779999999998</c:v>
                </c:pt>
                <c:pt idx="14">
                  <c:v>1.5555910000000002</c:v>
                </c:pt>
                <c:pt idx="15">
                  <c:v>1.551831</c:v>
                </c:pt>
                <c:pt idx="16">
                  <c:v>1.545947</c:v>
                </c:pt>
                <c:pt idx="17">
                  <c:v>1.5319879999999999</c:v>
                </c:pt>
                <c:pt idx="18">
                  <c:v>1.5393019999999999</c:v>
                </c:pt>
                <c:pt idx="19">
                  <c:v>1.5340919999999998</c:v>
                </c:pt>
                <c:pt idx="20">
                  <c:v>1.5282260000000001</c:v>
                </c:pt>
                <c:pt idx="21">
                  <c:v>1.524899</c:v>
                </c:pt>
                <c:pt idx="22">
                  <c:v>1.5289870000000001</c:v>
                </c:pt>
                <c:pt idx="23">
                  <c:v>1.5289069999999998</c:v>
                </c:pt>
                <c:pt idx="24">
                  <c:v>1.5261480000000001</c:v>
                </c:pt>
                <c:pt idx="25">
                  <c:v>1.527399</c:v>
                </c:pt>
                <c:pt idx="26">
                  <c:v>1.530729</c:v>
                </c:pt>
                <c:pt idx="27">
                  <c:v>1.5391729999999999</c:v>
                </c:pt>
                <c:pt idx="28">
                  <c:v>1.5464130000000005</c:v>
                </c:pt>
                <c:pt idx="29">
                  <c:v>1.5508200000000001</c:v>
                </c:pt>
                <c:pt idx="30">
                  <c:v>1.5587030000000002</c:v>
                </c:pt>
                <c:pt idx="31">
                  <c:v>1.5659359999999998</c:v>
                </c:pt>
                <c:pt idx="32">
                  <c:v>1.5688149999999998</c:v>
                </c:pt>
                <c:pt idx="33">
                  <c:v>1.5772520000000001</c:v>
                </c:pt>
                <c:pt idx="34">
                  <c:v>1.580028</c:v>
                </c:pt>
                <c:pt idx="35">
                  <c:v>1.583656</c:v>
                </c:pt>
                <c:pt idx="36">
                  <c:v>1.591065</c:v>
                </c:pt>
                <c:pt idx="37">
                  <c:v>1.598576</c:v>
                </c:pt>
                <c:pt idx="38">
                  <c:v>1.605712</c:v>
                </c:pt>
                <c:pt idx="39">
                  <c:v>1.6088319999999998</c:v>
                </c:pt>
                <c:pt idx="40">
                  <c:v>1.6151359999999999</c:v>
                </c:pt>
              </c:numCache>
            </c:numRef>
          </c:val>
        </c:ser>
        <c:ser>
          <c:idx val="5"/>
          <c:order val="1"/>
          <c:tx>
            <c:strRef>
              <c:f>Sheet1!$C$1</c:f>
              <c:strCache>
                <c:ptCount val="1"/>
                <c:pt idx="0">
                  <c:v>marine</c:v>
                </c:pt>
              </c:strCache>
            </c:strRef>
          </c:tx>
          <c:spPr>
            <a:solidFill>
              <a:schemeClr val="accent5">
                <a:lumMod val="75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1.2897650000000001</c:v>
                </c:pt>
                <c:pt idx="1">
                  <c:v>1.1707920000000001</c:v>
                </c:pt>
                <c:pt idx="2">
                  <c:v>1.029447</c:v>
                </c:pt>
                <c:pt idx="3">
                  <c:v>0.98509599999999986</c:v>
                </c:pt>
                <c:pt idx="4">
                  <c:v>0.89554700000000009</c:v>
                </c:pt>
                <c:pt idx="5">
                  <c:v>0.95716800000000002</c:v>
                </c:pt>
                <c:pt idx="6">
                  <c:v>1.1387799999999999</c:v>
                </c:pt>
                <c:pt idx="7">
                  <c:v>1.172998</c:v>
                </c:pt>
                <c:pt idx="8">
                  <c:v>1.1215759999999999</c:v>
                </c:pt>
                <c:pt idx="9">
                  <c:v>1.06968</c:v>
                </c:pt>
                <c:pt idx="10">
                  <c:v>1.1147450000000001</c:v>
                </c:pt>
                <c:pt idx="11">
                  <c:v>1.206718</c:v>
                </c:pt>
                <c:pt idx="12">
                  <c:v>1.2753909999999999</c:v>
                </c:pt>
                <c:pt idx="13">
                  <c:v>1.1690020000000001</c:v>
                </c:pt>
                <c:pt idx="14">
                  <c:v>1.168218</c:v>
                </c:pt>
                <c:pt idx="15">
                  <c:v>1.168771</c:v>
                </c:pt>
                <c:pt idx="16">
                  <c:v>1.1647590000000001</c:v>
                </c:pt>
                <c:pt idx="17">
                  <c:v>1.1573599999999999</c:v>
                </c:pt>
                <c:pt idx="18">
                  <c:v>1.15266</c:v>
                </c:pt>
                <c:pt idx="19">
                  <c:v>1.149904</c:v>
                </c:pt>
                <c:pt idx="20">
                  <c:v>1.1462019999999999</c:v>
                </c:pt>
                <c:pt idx="21">
                  <c:v>1.149019</c:v>
                </c:pt>
                <c:pt idx="22">
                  <c:v>1.146987</c:v>
                </c:pt>
                <c:pt idx="23">
                  <c:v>1.1458870000000001</c:v>
                </c:pt>
                <c:pt idx="24">
                  <c:v>1.14516</c:v>
                </c:pt>
                <c:pt idx="25">
                  <c:v>1.1443080000000001</c:v>
                </c:pt>
                <c:pt idx="26">
                  <c:v>1.1441680000000001</c:v>
                </c:pt>
                <c:pt idx="27">
                  <c:v>1.1446190000000001</c:v>
                </c:pt>
                <c:pt idx="28">
                  <c:v>1.142598</c:v>
                </c:pt>
                <c:pt idx="29">
                  <c:v>1.1426289999999999</c:v>
                </c:pt>
                <c:pt idx="30">
                  <c:v>1.1366620000000001</c:v>
                </c:pt>
                <c:pt idx="31">
                  <c:v>1.1339700000000001</c:v>
                </c:pt>
                <c:pt idx="32">
                  <c:v>1.1314620000000002</c:v>
                </c:pt>
                <c:pt idx="33">
                  <c:v>1.1266240000000001</c:v>
                </c:pt>
                <c:pt idx="34">
                  <c:v>1.12323</c:v>
                </c:pt>
                <c:pt idx="35">
                  <c:v>1.1224430000000001</c:v>
                </c:pt>
                <c:pt idx="36">
                  <c:v>1.1205309999999999</c:v>
                </c:pt>
                <c:pt idx="37">
                  <c:v>1.119032</c:v>
                </c:pt>
                <c:pt idx="38">
                  <c:v>1.1187929999999999</c:v>
                </c:pt>
                <c:pt idx="39">
                  <c:v>1.1185290000000001</c:v>
                </c:pt>
                <c:pt idx="40">
                  <c:v>1.1191690000000001</c:v>
                </c:pt>
              </c:numCache>
            </c:numRef>
          </c:val>
        </c:ser>
        <c:ser>
          <c:idx val="3"/>
          <c:order val="2"/>
          <c:tx>
            <c:strRef>
              <c:f>Sheet1!$D$1</c:f>
              <c:strCache>
                <c:ptCount val="1"/>
                <c:pt idx="0">
                  <c:v>rail</c:v>
                </c:pt>
              </c:strCache>
            </c:strRef>
          </c:tx>
          <c:spPr>
            <a:solidFill>
              <a:schemeClr val="accent5">
                <a:lumMod val="60000"/>
                <a:lumOff val="4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0.47060200000000002</c:v>
                </c:pt>
                <c:pt idx="1">
                  <c:v>0.53782399999999997</c:v>
                </c:pt>
                <c:pt idx="2">
                  <c:v>0.50046000000000002</c:v>
                </c:pt>
                <c:pt idx="3">
                  <c:v>0.512351</c:v>
                </c:pt>
                <c:pt idx="4">
                  <c:v>0.54334899999999997</c:v>
                </c:pt>
                <c:pt idx="5">
                  <c:v>0.52432400000000001</c:v>
                </c:pt>
                <c:pt idx="6">
                  <c:v>0.46455600000000002</c:v>
                </c:pt>
                <c:pt idx="7">
                  <c:v>0.49625900000000001</c:v>
                </c:pt>
                <c:pt idx="8">
                  <c:v>0.53313599999999994</c:v>
                </c:pt>
                <c:pt idx="9">
                  <c:v>0.509795</c:v>
                </c:pt>
                <c:pt idx="10">
                  <c:v>0.46667700000000006</c:v>
                </c:pt>
                <c:pt idx="11">
                  <c:v>0.503996</c:v>
                </c:pt>
                <c:pt idx="12">
                  <c:v>0.51142300000000007</c:v>
                </c:pt>
                <c:pt idx="13">
                  <c:v>0.51760600000000001</c:v>
                </c:pt>
                <c:pt idx="14">
                  <c:v>0.48846800000000001</c:v>
                </c:pt>
                <c:pt idx="15">
                  <c:v>0.49693199999999998</c:v>
                </c:pt>
                <c:pt idx="16">
                  <c:v>0.50731899999999996</c:v>
                </c:pt>
                <c:pt idx="17">
                  <c:v>0.50762200000000002</c:v>
                </c:pt>
                <c:pt idx="18">
                  <c:v>0.50737299999999996</c:v>
                </c:pt>
                <c:pt idx="19">
                  <c:v>0.50679200000000002</c:v>
                </c:pt>
                <c:pt idx="20">
                  <c:v>0.50747500000000001</c:v>
                </c:pt>
                <c:pt idx="21">
                  <c:v>0.50856499999999993</c:v>
                </c:pt>
                <c:pt idx="22">
                  <c:v>0.50950800000000007</c:v>
                </c:pt>
                <c:pt idx="23">
                  <c:v>0.51088</c:v>
                </c:pt>
                <c:pt idx="24">
                  <c:v>0.50693999999999995</c:v>
                </c:pt>
                <c:pt idx="25">
                  <c:v>0.50575800000000004</c:v>
                </c:pt>
                <c:pt idx="26">
                  <c:v>0.50174399999999997</c:v>
                </c:pt>
                <c:pt idx="27">
                  <c:v>0.50284600000000002</c:v>
                </c:pt>
                <c:pt idx="28">
                  <c:v>0.50304199999999999</c:v>
                </c:pt>
                <c:pt idx="29">
                  <c:v>0.50318299999999994</c:v>
                </c:pt>
                <c:pt idx="30">
                  <c:v>0.50273900000000005</c:v>
                </c:pt>
                <c:pt idx="31">
                  <c:v>0.50280900000000006</c:v>
                </c:pt>
                <c:pt idx="32">
                  <c:v>0.50356199999999995</c:v>
                </c:pt>
                <c:pt idx="33">
                  <c:v>0.50281999999999993</c:v>
                </c:pt>
                <c:pt idx="34">
                  <c:v>0.50157299999999994</c:v>
                </c:pt>
                <c:pt idx="35">
                  <c:v>0.50124499999999994</c:v>
                </c:pt>
                <c:pt idx="36">
                  <c:v>0.50183699999999998</c:v>
                </c:pt>
                <c:pt idx="37">
                  <c:v>0.50141599999999997</c:v>
                </c:pt>
                <c:pt idx="38">
                  <c:v>0.50152700000000006</c:v>
                </c:pt>
                <c:pt idx="39">
                  <c:v>0.50225999999999993</c:v>
                </c:pt>
                <c:pt idx="40">
                  <c:v>0.50522400000000001</c:v>
                </c:pt>
              </c:numCache>
            </c:numRef>
          </c:val>
        </c:ser>
        <c:ser>
          <c:idx val="1"/>
          <c:order val="3"/>
          <c:tx>
            <c:strRef>
              <c:f>Sheet1!$E$1</c:f>
              <c:strCache>
                <c:ptCount val="1"/>
                <c:pt idx="0">
                  <c:v>commercial light trucks</c:v>
                </c:pt>
              </c:strCache>
            </c:strRef>
          </c:tx>
          <c:spPr>
            <a:solidFill>
              <a:schemeClr val="accent6"/>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0.71995500000000001</c:v>
                </c:pt>
                <c:pt idx="1">
                  <c:v>0.74686600000000003</c:v>
                </c:pt>
                <c:pt idx="2">
                  <c:v>0.754027</c:v>
                </c:pt>
                <c:pt idx="3">
                  <c:v>0.78806699999999996</c:v>
                </c:pt>
                <c:pt idx="4">
                  <c:v>0.81048500000000001</c:v>
                </c:pt>
                <c:pt idx="5">
                  <c:v>0.83690100000000001</c:v>
                </c:pt>
                <c:pt idx="6">
                  <c:v>0.85501000000000005</c:v>
                </c:pt>
                <c:pt idx="7">
                  <c:v>0.86024</c:v>
                </c:pt>
                <c:pt idx="8">
                  <c:v>0.89354</c:v>
                </c:pt>
                <c:pt idx="9">
                  <c:v>0.89144199999999996</c:v>
                </c:pt>
                <c:pt idx="10">
                  <c:v>0.83465</c:v>
                </c:pt>
                <c:pt idx="11">
                  <c:v>0.88832299999999997</c:v>
                </c:pt>
                <c:pt idx="12">
                  <c:v>0.90756000000000003</c:v>
                </c:pt>
                <c:pt idx="13">
                  <c:v>0.91529099999999997</c:v>
                </c:pt>
                <c:pt idx="14">
                  <c:v>0.91474599999999995</c:v>
                </c:pt>
                <c:pt idx="15">
                  <c:v>0.91748099999999999</c:v>
                </c:pt>
                <c:pt idx="16">
                  <c:v>0.91795700000000002</c:v>
                </c:pt>
                <c:pt idx="17">
                  <c:v>0.91471599999999997</c:v>
                </c:pt>
                <c:pt idx="18">
                  <c:v>0.91313899999999992</c:v>
                </c:pt>
                <c:pt idx="19">
                  <c:v>0.91294799999999998</c:v>
                </c:pt>
                <c:pt idx="20">
                  <c:v>0.91361900000000007</c:v>
                </c:pt>
                <c:pt idx="21">
                  <c:v>0.91489300000000007</c:v>
                </c:pt>
                <c:pt idx="22">
                  <c:v>0.917466</c:v>
                </c:pt>
                <c:pt idx="23">
                  <c:v>0.92114699999999994</c:v>
                </c:pt>
                <c:pt idx="24">
                  <c:v>0.92547900000000005</c:v>
                </c:pt>
                <c:pt idx="25">
                  <c:v>0.93015100000000006</c:v>
                </c:pt>
                <c:pt idx="26">
                  <c:v>0.93585300000000005</c:v>
                </c:pt>
                <c:pt idx="27">
                  <c:v>0.94334300000000004</c:v>
                </c:pt>
                <c:pt idx="28">
                  <c:v>0.95108999999999999</c:v>
                </c:pt>
                <c:pt idx="29">
                  <c:v>0.95900499999999989</c:v>
                </c:pt>
                <c:pt idx="30">
                  <c:v>0.96711499999999995</c:v>
                </c:pt>
                <c:pt idx="31">
                  <c:v>0.97632800000000008</c:v>
                </c:pt>
                <c:pt idx="32">
                  <c:v>0.98592199999999997</c:v>
                </c:pt>
                <c:pt idx="33">
                  <c:v>0.99650300000000003</c:v>
                </c:pt>
                <c:pt idx="34">
                  <c:v>1.0070490000000001</c:v>
                </c:pt>
                <c:pt idx="35">
                  <c:v>1.017768</c:v>
                </c:pt>
                <c:pt idx="36">
                  <c:v>1.03064</c:v>
                </c:pt>
                <c:pt idx="37">
                  <c:v>1.041202</c:v>
                </c:pt>
                <c:pt idx="38">
                  <c:v>1.0505200000000001</c:v>
                </c:pt>
                <c:pt idx="39">
                  <c:v>1.0614030000000001</c:v>
                </c:pt>
                <c:pt idx="40">
                  <c:v>1.0747679999999999</c:v>
                </c:pt>
              </c:numCache>
            </c:numRef>
          </c:val>
        </c:ser>
        <c:ser>
          <c:idx val="0"/>
          <c:order val="4"/>
          <c:tx>
            <c:strRef>
              <c:f>Sheet1!$F$1</c:f>
              <c:strCache>
                <c:ptCount val="1"/>
                <c:pt idx="0">
                  <c:v>air</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2.6082389999999998</c:v>
                </c:pt>
                <c:pt idx="1">
                  <c:v>2.6657950000000001</c:v>
                </c:pt>
                <c:pt idx="2">
                  <c:v>2.6532499999999999</c:v>
                </c:pt>
                <c:pt idx="3">
                  <c:v>2.7051750000000001</c:v>
                </c:pt>
                <c:pt idx="4">
                  <c:v>2.7502140000000002</c:v>
                </c:pt>
                <c:pt idx="5">
                  <c:v>2.8746040000000002</c:v>
                </c:pt>
                <c:pt idx="6">
                  <c:v>2.9941279999999999</c:v>
                </c:pt>
                <c:pt idx="7">
                  <c:v>3.0741130000000001</c:v>
                </c:pt>
                <c:pt idx="8">
                  <c:v>3.1880029999999997</c:v>
                </c:pt>
                <c:pt idx="9">
                  <c:v>3.1840869999999999</c:v>
                </c:pt>
                <c:pt idx="10">
                  <c:v>1.9078389999999998</c:v>
                </c:pt>
                <c:pt idx="11">
                  <c:v>2.2961610000000001</c:v>
                </c:pt>
                <c:pt idx="12">
                  <c:v>2.6836509999999998</c:v>
                </c:pt>
                <c:pt idx="13">
                  <c:v>2.9511180000000001</c:v>
                </c:pt>
                <c:pt idx="14">
                  <c:v>3.03471</c:v>
                </c:pt>
                <c:pt idx="15">
                  <c:v>3.1116900000000003</c:v>
                </c:pt>
                <c:pt idx="16">
                  <c:v>3.1739929999999998</c:v>
                </c:pt>
                <c:pt idx="17">
                  <c:v>3.213956</c:v>
                </c:pt>
                <c:pt idx="18">
                  <c:v>3.2520549999999999</c:v>
                </c:pt>
                <c:pt idx="19">
                  <c:v>3.2938459999999998</c:v>
                </c:pt>
                <c:pt idx="20">
                  <c:v>3.340357</c:v>
                </c:pt>
                <c:pt idx="21">
                  <c:v>3.3772760000000002</c:v>
                </c:pt>
                <c:pt idx="22">
                  <c:v>3.3934849999999996</c:v>
                </c:pt>
                <c:pt idx="23">
                  <c:v>3.4311589999999996</c:v>
                </c:pt>
                <c:pt idx="24">
                  <c:v>3.4651970000000003</c:v>
                </c:pt>
                <c:pt idx="25">
                  <c:v>3.5015169999999998</c:v>
                </c:pt>
                <c:pt idx="26">
                  <c:v>3.5383809999999998</c:v>
                </c:pt>
                <c:pt idx="27">
                  <c:v>3.5807089999999997</c:v>
                </c:pt>
                <c:pt idx="28">
                  <c:v>3.6191709999999997</c:v>
                </c:pt>
                <c:pt idx="29">
                  <c:v>3.6636870000000004</c:v>
                </c:pt>
                <c:pt idx="30">
                  <c:v>3.7129870000000005</c:v>
                </c:pt>
                <c:pt idx="31">
                  <c:v>3.7537879999999997</c:v>
                </c:pt>
                <c:pt idx="32">
                  <c:v>3.7993940000000004</c:v>
                </c:pt>
                <c:pt idx="33">
                  <c:v>3.8472</c:v>
                </c:pt>
                <c:pt idx="34">
                  <c:v>3.8925239999999999</c:v>
                </c:pt>
                <c:pt idx="35">
                  <c:v>3.9457470000000003</c:v>
                </c:pt>
                <c:pt idx="36">
                  <c:v>3.9990379999999996</c:v>
                </c:pt>
                <c:pt idx="37">
                  <c:v>4.045661</c:v>
                </c:pt>
                <c:pt idx="38">
                  <c:v>4.0909529999999998</c:v>
                </c:pt>
                <c:pt idx="39">
                  <c:v>4.1440710000000003</c:v>
                </c:pt>
                <c:pt idx="40">
                  <c:v>4.2032160000000003</c:v>
                </c:pt>
              </c:numCache>
            </c:numRef>
          </c:val>
        </c:ser>
        <c:ser>
          <c:idx val="2"/>
          <c:order val="5"/>
          <c:tx>
            <c:strRef>
              <c:f>Sheet1!$G$1</c:f>
              <c:strCache>
                <c:ptCount val="1"/>
                <c:pt idx="0">
                  <c:v>medium and heavy duty</c:v>
                </c:pt>
              </c:strCache>
            </c:strRef>
          </c:tx>
          <c:spPr>
            <a:solidFill>
              <a:srgbClr val="0096D7"/>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5.1040929999999998</c:v>
                </c:pt>
                <c:pt idx="1">
                  <c:v>5.1501080000000004</c:v>
                </c:pt>
                <c:pt idx="2">
                  <c:v>4.9918139999999998</c:v>
                </c:pt>
                <c:pt idx="3">
                  <c:v>5.1338730000000004</c:v>
                </c:pt>
                <c:pt idx="4">
                  <c:v>5.3242560000000001</c:v>
                </c:pt>
                <c:pt idx="5">
                  <c:v>5.3695570000000004</c:v>
                </c:pt>
                <c:pt idx="6">
                  <c:v>5.3884780000000001</c:v>
                </c:pt>
                <c:pt idx="7">
                  <c:v>5.4824640000000002</c:v>
                </c:pt>
                <c:pt idx="8">
                  <c:v>5.6752459999999996</c:v>
                </c:pt>
                <c:pt idx="9">
                  <c:v>5.677054</c:v>
                </c:pt>
                <c:pt idx="10">
                  <c:v>5.3519760000000005</c:v>
                </c:pt>
                <c:pt idx="11">
                  <c:v>5.5674380000000001</c:v>
                </c:pt>
                <c:pt idx="12">
                  <c:v>5.6474160000000007</c:v>
                </c:pt>
                <c:pt idx="13">
                  <c:v>5.6687589999999997</c:v>
                </c:pt>
                <c:pt idx="14">
                  <c:v>5.6631609999999997</c:v>
                </c:pt>
                <c:pt idx="15">
                  <c:v>5.6559480000000004</c:v>
                </c:pt>
                <c:pt idx="16">
                  <c:v>5.6285739999999995</c:v>
                </c:pt>
                <c:pt idx="17">
                  <c:v>5.579707</c:v>
                </c:pt>
                <c:pt idx="18">
                  <c:v>5.5408019999999993</c:v>
                </c:pt>
                <c:pt idx="19">
                  <c:v>5.5040250000000004</c:v>
                </c:pt>
                <c:pt idx="20">
                  <c:v>5.4627239999999997</c:v>
                </c:pt>
                <c:pt idx="21">
                  <c:v>5.4217639999999996</c:v>
                </c:pt>
                <c:pt idx="22">
                  <c:v>5.3860130000000002</c:v>
                </c:pt>
                <c:pt idx="23">
                  <c:v>5.3561120000000004</c:v>
                </c:pt>
                <c:pt idx="24">
                  <c:v>5.3296989999999997</c:v>
                </c:pt>
                <c:pt idx="25">
                  <c:v>5.3121410000000004</c:v>
                </c:pt>
                <c:pt idx="26">
                  <c:v>5.3005190000000004</c:v>
                </c:pt>
                <c:pt idx="27">
                  <c:v>5.299976</c:v>
                </c:pt>
                <c:pt idx="28">
                  <c:v>5.3049580000000001</c:v>
                </c:pt>
                <c:pt idx="29">
                  <c:v>5.3128260000000003</c:v>
                </c:pt>
                <c:pt idx="30">
                  <c:v>5.3245069999999997</c:v>
                </c:pt>
                <c:pt idx="31">
                  <c:v>5.3441890000000001</c:v>
                </c:pt>
                <c:pt idx="32">
                  <c:v>5.3719390000000002</c:v>
                </c:pt>
                <c:pt idx="33">
                  <c:v>5.3997830000000002</c:v>
                </c:pt>
                <c:pt idx="34">
                  <c:v>5.4299770000000001</c:v>
                </c:pt>
                <c:pt idx="35">
                  <c:v>5.4619010000000001</c:v>
                </c:pt>
                <c:pt idx="36">
                  <c:v>5.4985679999999997</c:v>
                </c:pt>
                <c:pt idx="37">
                  <c:v>5.5262019999999996</c:v>
                </c:pt>
                <c:pt idx="38">
                  <c:v>5.5455410000000001</c:v>
                </c:pt>
                <c:pt idx="39">
                  <c:v>5.579021</c:v>
                </c:pt>
                <c:pt idx="40">
                  <c:v>5.6264400000000006</c:v>
                </c:pt>
              </c:numCache>
            </c:numRef>
          </c:val>
        </c:ser>
        <c:ser>
          <c:idx val="4"/>
          <c:order val="6"/>
          <c:tx>
            <c:strRef>
              <c:f>Sheet1!$H$1</c:f>
              <c:strCache>
                <c:ptCount val="1"/>
                <c:pt idx="0">
                  <c:v>light-duty vehicles</c:v>
                </c:pt>
              </c:strCache>
            </c:strRef>
          </c:tx>
          <c:spPr>
            <a:solidFill>
              <a:srgbClr val="00395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15.132154999999999</c:v>
                </c:pt>
                <c:pt idx="1">
                  <c:v>14.708482</c:v>
                </c:pt>
                <c:pt idx="2">
                  <c:v>14.613801</c:v>
                </c:pt>
                <c:pt idx="3">
                  <c:v>14.800364000000002</c:v>
                </c:pt>
                <c:pt idx="4">
                  <c:v>14.960460999999999</c:v>
                </c:pt>
                <c:pt idx="5">
                  <c:v>15.066523000000002</c:v>
                </c:pt>
                <c:pt idx="6">
                  <c:v>15.341492000000001</c:v>
                </c:pt>
                <c:pt idx="7">
                  <c:v>15.253428</c:v>
                </c:pt>
                <c:pt idx="8">
                  <c:v>15.279366</c:v>
                </c:pt>
                <c:pt idx="9">
                  <c:v>15.262991</c:v>
                </c:pt>
                <c:pt idx="10">
                  <c:v>13.142395</c:v>
                </c:pt>
                <c:pt idx="11">
                  <c:v>14.274495000000002</c:v>
                </c:pt>
                <c:pt idx="12">
                  <c:v>14.663074999999999</c:v>
                </c:pt>
                <c:pt idx="13">
                  <c:v>14.907382</c:v>
                </c:pt>
                <c:pt idx="14">
                  <c:v>14.888802999999999</c:v>
                </c:pt>
                <c:pt idx="15">
                  <c:v>14.849198999999999</c:v>
                </c:pt>
                <c:pt idx="16">
                  <c:v>14.786861999999999</c:v>
                </c:pt>
                <c:pt idx="17">
                  <c:v>14.699437</c:v>
                </c:pt>
                <c:pt idx="18">
                  <c:v>14.596198999999999</c:v>
                </c:pt>
                <c:pt idx="19">
                  <c:v>14.504814000000001</c:v>
                </c:pt>
                <c:pt idx="20">
                  <c:v>14.439389000000002</c:v>
                </c:pt>
                <c:pt idx="21">
                  <c:v>14.388906</c:v>
                </c:pt>
                <c:pt idx="22">
                  <c:v>14.328156</c:v>
                </c:pt>
                <c:pt idx="23">
                  <c:v>14.293910999999998</c:v>
                </c:pt>
                <c:pt idx="24">
                  <c:v>14.263882999999998</c:v>
                </c:pt>
                <c:pt idx="25">
                  <c:v>14.229495999999999</c:v>
                </c:pt>
                <c:pt idx="26">
                  <c:v>14.203659</c:v>
                </c:pt>
                <c:pt idx="27">
                  <c:v>14.192495999999998</c:v>
                </c:pt>
                <c:pt idx="28">
                  <c:v>14.188245000000002</c:v>
                </c:pt>
                <c:pt idx="29">
                  <c:v>14.197581</c:v>
                </c:pt>
                <c:pt idx="30">
                  <c:v>14.217714000000001</c:v>
                </c:pt>
                <c:pt idx="31">
                  <c:v>14.239969</c:v>
                </c:pt>
                <c:pt idx="32">
                  <c:v>14.268423</c:v>
                </c:pt>
                <c:pt idx="33">
                  <c:v>14.301932000000001</c:v>
                </c:pt>
                <c:pt idx="34">
                  <c:v>14.345214000000002</c:v>
                </c:pt>
                <c:pt idx="35">
                  <c:v>14.399622000000001</c:v>
                </c:pt>
                <c:pt idx="36">
                  <c:v>14.468221</c:v>
                </c:pt>
                <c:pt idx="37">
                  <c:v>14.540374999999999</c:v>
                </c:pt>
                <c:pt idx="38">
                  <c:v>14.616555999999999</c:v>
                </c:pt>
                <c:pt idx="39">
                  <c:v>14.701982000000001</c:v>
                </c:pt>
                <c:pt idx="40">
                  <c:v>14.799429</c:v>
                </c:pt>
              </c:numCache>
            </c:numRef>
          </c:val>
        </c:ser>
        <c:dLbls>
          <c:showLegendKey val="0"/>
          <c:showVal val="0"/>
          <c:showCatName val="0"/>
          <c:showSerName val="0"/>
          <c:showPercent val="0"/>
          <c:showBubbleSize val="0"/>
        </c:dLbls>
        <c:axId val="-1191366000"/>
        <c:axId val="-1191374160"/>
      </c:areaChart>
      <c:catAx>
        <c:axId val="-1191366000"/>
        <c:scaling>
          <c:orientation val="minMax"/>
          <c:min val="1"/>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74160"/>
        <c:crosses val="autoZero"/>
        <c:auto val="1"/>
        <c:lblAlgn val="ctr"/>
        <c:lblOffset val="100"/>
        <c:tickLblSkip val="10"/>
        <c:tickMarkSkip val="10"/>
        <c:noMultiLvlLbl val="1"/>
      </c:catAx>
      <c:valAx>
        <c:axId val="-1191374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66000"/>
        <c:crossesAt val="12"/>
        <c:crossBetween val="midCat"/>
      </c:valAx>
      <c:spPr>
        <a:noFill/>
        <a:ln>
          <a:noFill/>
        </a:ln>
        <a:effectLst/>
      </c:spPr>
    </c:plotArea>
    <c:plotVisOnly val="1"/>
    <c:dispBlanksAs val="zero"/>
    <c:showDLblsOverMax val="0"/>
  </c:chart>
  <c:spPr>
    <a:solidFill>
      <a:schemeClr val="bg1">
        <a:alpha val="0"/>
      </a:schemeClr>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411891193159"/>
          <c:y val="0.10821692484390781"/>
          <c:w val="0.58557470371452192"/>
          <c:h val="0.78825285829550629"/>
        </c:manualLayout>
      </c:layout>
      <c:areaChart>
        <c:grouping val="stacked"/>
        <c:varyColors val="0"/>
        <c:ser>
          <c:idx val="4"/>
          <c:order val="0"/>
          <c:tx>
            <c:strRef>
              <c:f>Sheet1!$B$1</c:f>
              <c:strCache>
                <c:ptCount val="1"/>
                <c:pt idx="0">
                  <c:v>other</c:v>
                </c:pt>
              </c:strCache>
            </c:strRef>
          </c:tx>
          <c:spPr>
            <a:solidFill>
              <a:srgbClr val="7F7F7F"/>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1.8346929999999979</c:v>
                </c:pt>
                <c:pt idx="1">
                  <c:v>1.7235609999999999</c:v>
                </c:pt>
                <c:pt idx="2">
                  <c:v>1.5990889999999991</c:v>
                </c:pt>
                <c:pt idx="3">
                  <c:v>1.4845570000000023</c:v>
                </c:pt>
                <c:pt idx="4">
                  <c:v>1.4532310000000024</c:v>
                </c:pt>
                <c:pt idx="5">
                  <c:v>1.4759860000000025</c:v>
                </c:pt>
                <c:pt idx="6">
                  <c:v>1.6323930000000004</c:v>
                </c:pt>
                <c:pt idx="7">
                  <c:v>1.6627249999999982</c:v>
                </c:pt>
                <c:pt idx="8">
                  <c:v>1.7404600000000023</c:v>
                </c:pt>
                <c:pt idx="9">
                  <c:v>1.6805920000000008</c:v>
                </c:pt>
                <c:pt idx="10">
                  <c:v>1.5565560000000005</c:v>
                </c:pt>
                <c:pt idx="11">
                  <c:v>1.6486650000000012</c:v>
                </c:pt>
                <c:pt idx="12">
                  <c:v>1.8058600000000029</c:v>
                </c:pt>
                <c:pt idx="13">
                  <c:v>1.6062100000000044</c:v>
                </c:pt>
                <c:pt idx="14">
                  <c:v>1.6230329999999995</c:v>
                </c:pt>
                <c:pt idx="15">
                  <c:v>1.6467339999999986</c:v>
                </c:pt>
                <c:pt idx="16">
                  <c:v>1.6641970000000017</c:v>
                </c:pt>
                <c:pt idx="17">
                  <c:v>1.6693939999999967</c:v>
                </c:pt>
                <c:pt idx="18">
                  <c:v>1.6992790000000009</c:v>
                </c:pt>
                <c:pt idx="19">
                  <c:v>1.7260680000000015</c:v>
                </c:pt>
                <c:pt idx="20">
                  <c:v>1.7469680000000023</c:v>
                </c:pt>
                <c:pt idx="21">
                  <c:v>1.7839310000000026</c:v>
                </c:pt>
                <c:pt idx="22">
                  <c:v>1.8199669999999983</c:v>
                </c:pt>
                <c:pt idx="23">
                  <c:v>1.8513589999999984</c:v>
                </c:pt>
                <c:pt idx="24">
                  <c:v>1.8812560000000043</c:v>
                </c:pt>
                <c:pt idx="25">
                  <c:v>1.9159690000000043</c:v>
                </c:pt>
                <c:pt idx="26">
                  <c:v>1.9541109999999973</c:v>
                </c:pt>
                <c:pt idx="27">
                  <c:v>1.9989609999999975</c:v>
                </c:pt>
                <c:pt idx="28">
                  <c:v>2.038453999999998</c:v>
                </c:pt>
                <c:pt idx="29">
                  <c:v>2.079623999999999</c:v>
                </c:pt>
                <c:pt idx="30">
                  <c:v>2.1142380000000003</c:v>
                </c:pt>
                <c:pt idx="31">
                  <c:v>2.1530829999999987</c:v>
                </c:pt>
                <c:pt idx="32">
                  <c:v>2.1880680000000008</c:v>
                </c:pt>
                <c:pt idx="33">
                  <c:v>2.2270479999999999</c:v>
                </c:pt>
                <c:pt idx="34">
                  <c:v>2.2630579999999973</c:v>
                </c:pt>
                <c:pt idx="35">
                  <c:v>2.3029940000000018</c:v>
                </c:pt>
                <c:pt idx="36">
                  <c:v>2.3468050000000038</c:v>
                </c:pt>
                <c:pt idx="37">
                  <c:v>2.3910629999999991</c:v>
                </c:pt>
                <c:pt idx="38">
                  <c:v>2.4362949999999977</c:v>
                </c:pt>
                <c:pt idx="39">
                  <c:v>2.4795909999999992</c:v>
                </c:pt>
                <c:pt idx="40">
                  <c:v>2.528417000000001</c:v>
                </c:pt>
              </c:numCache>
            </c:numRef>
          </c:val>
          <c:extLst/>
        </c:ser>
        <c:ser>
          <c:idx val="2"/>
          <c:order val="1"/>
          <c:tx>
            <c:strRef>
              <c:f>Sheet1!$C$1</c:f>
              <c:strCache>
                <c:ptCount val="1"/>
                <c:pt idx="0">
                  <c:v>electricity</c:v>
                </c:pt>
              </c:strCache>
            </c:strRef>
          </c:tx>
          <c:spPr>
            <a:solidFill>
              <a:srgbClr val="FFC70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2.4003E-2</c:v>
                </c:pt>
                <c:pt idx="1">
                  <c:v>2.5378999999999999E-2</c:v>
                </c:pt>
                <c:pt idx="2">
                  <c:v>2.5105000000000002E-2</c:v>
                </c:pt>
                <c:pt idx="3">
                  <c:v>2.6958999999999997E-2</c:v>
                </c:pt>
                <c:pt idx="4">
                  <c:v>2.8288000000000001E-2</c:v>
                </c:pt>
                <c:pt idx="5">
                  <c:v>2.9764999999999996E-2</c:v>
                </c:pt>
                <c:pt idx="6">
                  <c:v>3.1406000000000003E-2</c:v>
                </c:pt>
                <c:pt idx="7">
                  <c:v>3.3147000000000003E-2</c:v>
                </c:pt>
                <c:pt idx="8">
                  <c:v>3.6556999999999999E-2</c:v>
                </c:pt>
                <c:pt idx="9">
                  <c:v>4.0639999999999996E-2</c:v>
                </c:pt>
                <c:pt idx="10">
                  <c:v>3.3789E-2</c:v>
                </c:pt>
                <c:pt idx="11">
                  <c:v>4.4180999999999998E-2</c:v>
                </c:pt>
                <c:pt idx="12">
                  <c:v>5.6330999999999992E-2</c:v>
                </c:pt>
                <c:pt idx="13">
                  <c:v>6.9238999999999995E-2</c:v>
                </c:pt>
                <c:pt idx="14">
                  <c:v>8.2836999999999994E-2</c:v>
                </c:pt>
                <c:pt idx="15">
                  <c:v>9.6994999999999998E-2</c:v>
                </c:pt>
                <c:pt idx="16">
                  <c:v>0.11165799999999999</c:v>
                </c:pt>
                <c:pt idx="17">
                  <c:v>0.12627099999999999</c:v>
                </c:pt>
                <c:pt idx="18">
                  <c:v>0.14063699999999998</c:v>
                </c:pt>
                <c:pt idx="19">
                  <c:v>0.15506900000000001</c:v>
                </c:pt>
                <c:pt idx="20">
                  <c:v>0.16983800000000002</c:v>
                </c:pt>
                <c:pt idx="21">
                  <c:v>0.18490999999999999</c:v>
                </c:pt>
                <c:pt idx="22">
                  <c:v>0.19989300000000002</c:v>
                </c:pt>
                <c:pt idx="23">
                  <c:v>0.21511799999999998</c:v>
                </c:pt>
                <c:pt idx="24">
                  <c:v>0.23049899999999998</c:v>
                </c:pt>
                <c:pt idx="25">
                  <c:v>0.245896</c:v>
                </c:pt>
                <c:pt idx="26">
                  <c:v>0.26145699999999999</c:v>
                </c:pt>
                <c:pt idx="27">
                  <c:v>0.27728800000000003</c:v>
                </c:pt>
                <c:pt idx="28">
                  <c:v>0.29327300000000001</c:v>
                </c:pt>
                <c:pt idx="29">
                  <c:v>0.30943899999999996</c:v>
                </c:pt>
                <c:pt idx="30">
                  <c:v>0.32580599999999998</c:v>
                </c:pt>
                <c:pt idx="31">
                  <c:v>0.34209200000000001</c:v>
                </c:pt>
                <c:pt idx="32">
                  <c:v>0.35837600000000003</c:v>
                </c:pt>
                <c:pt idx="33">
                  <c:v>0.375031</c:v>
                </c:pt>
                <c:pt idx="34">
                  <c:v>0.39202100000000001</c:v>
                </c:pt>
                <c:pt idx="35">
                  <c:v>0.40922199999999997</c:v>
                </c:pt>
                <c:pt idx="36">
                  <c:v>0.426371</c:v>
                </c:pt>
                <c:pt idx="37">
                  <c:v>0.44356999999999996</c:v>
                </c:pt>
                <c:pt idx="38">
                  <c:v>0.46085600000000004</c:v>
                </c:pt>
                <c:pt idx="39">
                  <c:v>0.47858999999999996</c:v>
                </c:pt>
                <c:pt idx="40">
                  <c:v>0.49707099999999999</c:v>
                </c:pt>
              </c:numCache>
            </c:numRef>
          </c:val>
          <c:extLst/>
        </c:ser>
        <c:ser>
          <c:idx val="1"/>
          <c:order val="2"/>
          <c:tx>
            <c:strRef>
              <c:f>Sheet1!$D$1</c:f>
              <c:strCache>
                <c:ptCount val="1"/>
                <c:pt idx="0">
                  <c:v>jet fuel</c:v>
                </c:pt>
              </c:strCache>
            </c:strRef>
          </c:tx>
          <c:spPr>
            <a:solidFill>
              <a:schemeClr val="tx1"/>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3.1427450000000001</c:v>
                </c:pt>
                <c:pt idx="1">
                  <c:v>3.1644589999999999</c:v>
                </c:pt>
                <c:pt idx="2">
                  <c:v>3.1180400000000001</c:v>
                </c:pt>
                <c:pt idx="3">
                  <c:v>3.1075849999999998</c:v>
                </c:pt>
                <c:pt idx="4">
                  <c:v>3.1392860000000002</c:v>
                </c:pt>
                <c:pt idx="5">
                  <c:v>3.2812139999999999</c:v>
                </c:pt>
                <c:pt idx="6">
                  <c:v>3.3858699999999997</c:v>
                </c:pt>
                <c:pt idx="7">
                  <c:v>3.4412480000000003</c:v>
                </c:pt>
                <c:pt idx="8">
                  <c:v>3.534532</c:v>
                </c:pt>
                <c:pt idx="9">
                  <c:v>3.5488919999999999</c:v>
                </c:pt>
                <c:pt idx="10">
                  <c:v>2.2873419999999998</c:v>
                </c:pt>
                <c:pt idx="11">
                  <c:v>2.6758509999999998</c:v>
                </c:pt>
                <c:pt idx="12">
                  <c:v>3.1316479999999998</c:v>
                </c:pt>
                <c:pt idx="13">
                  <c:v>3.473563</c:v>
                </c:pt>
                <c:pt idx="14">
                  <c:v>3.5600970000000003</c:v>
                </c:pt>
                <c:pt idx="15">
                  <c:v>3.6426580000000004</c:v>
                </c:pt>
                <c:pt idx="16">
                  <c:v>3.7092669999999996</c:v>
                </c:pt>
                <c:pt idx="17">
                  <c:v>3.7520500000000001</c:v>
                </c:pt>
                <c:pt idx="18">
                  <c:v>3.7930620000000004</c:v>
                </c:pt>
                <c:pt idx="19">
                  <c:v>3.8352059999999999</c:v>
                </c:pt>
                <c:pt idx="20">
                  <c:v>3.8846870000000004</c:v>
                </c:pt>
                <c:pt idx="21">
                  <c:v>3.9223499999999998</c:v>
                </c:pt>
                <c:pt idx="22">
                  <c:v>3.9389870000000005</c:v>
                </c:pt>
                <c:pt idx="23">
                  <c:v>3.9779720000000003</c:v>
                </c:pt>
                <c:pt idx="24">
                  <c:v>4.0131160000000001</c:v>
                </c:pt>
                <c:pt idx="25">
                  <c:v>4.0505870000000002</c:v>
                </c:pt>
                <c:pt idx="26">
                  <c:v>4.0887260000000003</c:v>
                </c:pt>
                <c:pt idx="27">
                  <c:v>4.132625</c:v>
                </c:pt>
                <c:pt idx="28">
                  <c:v>4.1725129999999995</c:v>
                </c:pt>
                <c:pt idx="29">
                  <c:v>4.2186919999999999</c:v>
                </c:pt>
                <c:pt idx="30">
                  <c:v>4.2698269999999994</c:v>
                </c:pt>
                <c:pt idx="31">
                  <c:v>4.3121089999999995</c:v>
                </c:pt>
                <c:pt idx="32">
                  <c:v>4.3593839999999995</c:v>
                </c:pt>
                <c:pt idx="33">
                  <c:v>4.4089309999999999</c:v>
                </c:pt>
                <c:pt idx="34">
                  <c:v>4.4558839999999993</c:v>
                </c:pt>
                <c:pt idx="35">
                  <c:v>4.5110279999999996</c:v>
                </c:pt>
                <c:pt idx="36">
                  <c:v>4.5662769999999995</c:v>
                </c:pt>
                <c:pt idx="37">
                  <c:v>4.6146890000000003</c:v>
                </c:pt>
                <c:pt idx="38">
                  <c:v>4.6617739999999994</c:v>
                </c:pt>
                <c:pt idx="39">
                  <c:v>4.7170440000000005</c:v>
                </c:pt>
                <c:pt idx="40">
                  <c:v>4.7786179999999998</c:v>
                </c:pt>
              </c:numCache>
            </c:numRef>
          </c:val>
          <c:extLst/>
        </c:ser>
        <c:ser>
          <c:idx val="0"/>
          <c:order val="3"/>
          <c:tx>
            <c:strRef>
              <c:f>Sheet1!$E$1</c:f>
              <c:strCache>
                <c:ptCount val="1"/>
                <c:pt idx="0">
                  <c:v>distillate fuel oil</c:v>
                </c:pt>
              </c:strCache>
            </c:strRef>
          </c:tx>
          <c:spPr>
            <a:solidFill>
              <a:schemeClr val="accent2">
                <a:lumMod val="60000"/>
                <a:lumOff val="4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5.826022</c:v>
                </c:pt>
                <c:pt idx="1">
                  <c:v>5.999682</c:v>
                </c:pt>
                <c:pt idx="2">
                  <c:v>5.7383040000000003</c:v>
                </c:pt>
                <c:pt idx="3">
                  <c:v>5.8983589999999992</c:v>
                </c:pt>
                <c:pt idx="4">
                  <c:v>6.1586559999999997</c:v>
                </c:pt>
                <c:pt idx="5">
                  <c:v>6.2550349999999995</c:v>
                </c:pt>
                <c:pt idx="6">
                  <c:v>6.2022330000000006</c:v>
                </c:pt>
                <c:pt idx="7">
                  <c:v>6.2528589999999999</c:v>
                </c:pt>
                <c:pt idx="8">
                  <c:v>6.5547110000000002</c:v>
                </c:pt>
                <c:pt idx="9">
                  <c:v>6.5722619999999994</c:v>
                </c:pt>
                <c:pt idx="10">
                  <c:v>6.2776969999999999</c:v>
                </c:pt>
                <c:pt idx="11">
                  <c:v>6.4964050000000002</c:v>
                </c:pt>
                <c:pt idx="12">
                  <c:v>6.4784660000000001</c:v>
                </c:pt>
                <c:pt idx="13">
                  <c:v>6.6075189999999999</c:v>
                </c:pt>
                <c:pt idx="14">
                  <c:v>6.5706490000000004</c:v>
                </c:pt>
                <c:pt idx="15">
                  <c:v>6.5627500000000003</c:v>
                </c:pt>
                <c:pt idx="16">
                  <c:v>6.5386050000000004</c:v>
                </c:pt>
                <c:pt idx="17">
                  <c:v>6.4859849999999994</c:v>
                </c:pt>
                <c:pt idx="18">
                  <c:v>6.4382960000000002</c:v>
                </c:pt>
                <c:pt idx="19">
                  <c:v>6.387283</c:v>
                </c:pt>
                <c:pt idx="20">
                  <c:v>6.3348519999999997</c:v>
                </c:pt>
                <c:pt idx="21">
                  <c:v>6.2794080000000001</c:v>
                </c:pt>
                <c:pt idx="22">
                  <c:v>6.2298450000000001</c:v>
                </c:pt>
                <c:pt idx="23">
                  <c:v>6.1864800000000004</c:v>
                </c:pt>
                <c:pt idx="24">
                  <c:v>6.1403679999999996</c:v>
                </c:pt>
                <c:pt idx="25">
                  <c:v>6.1031170000000001</c:v>
                </c:pt>
                <c:pt idx="26">
                  <c:v>6.0682070000000001</c:v>
                </c:pt>
                <c:pt idx="27">
                  <c:v>6.0458949999999998</c:v>
                </c:pt>
                <c:pt idx="28">
                  <c:v>6.0312070000000002</c:v>
                </c:pt>
                <c:pt idx="29">
                  <c:v>6.0165739999999994</c:v>
                </c:pt>
                <c:pt idx="30">
                  <c:v>6.0084269999999993</c:v>
                </c:pt>
                <c:pt idx="31">
                  <c:v>6.0048300000000001</c:v>
                </c:pt>
                <c:pt idx="32">
                  <c:v>6.008394</c:v>
                </c:pt>
                <c:pt idx="33">
                  <c:v>6.0113029999999998</c:v>
                </c:pt>
                <c:pt idx="34">
                  <c:v>6.0124649999999997</c:v>
                </c:pt>
                <c:pt idx="35">
                  <c:v>6.0152739999999998</c:v>
                </c:pt>
                <c:pt idx="36">
                  <c:v>6.0224830000000003</c:v>
                </c:pt>
                <c:pt idx="37">
                  <c:v>6.0201650000000004</c:v>
                </c:pt>
                <c:pt idx="38">
                  <c:v>6.0094779999999997</c:v>
                </c:pt>
                <c:pt idx="39">
                  <c:v>6.0105529999999998</c:v>
                </c:pt>
                <c:pt idx="40">
                  <c:v>6.0250440000000003</c:v>
                </c:pt>
              </c:numCache>
            </c:numRef>
          </c:val>
          <c:extLst/>
        </c:ser>
        <c:ser>
          <c:idx val="3"/>
          <c:order val="4"/>
          <c:tx>
            <c:strRef>
              <c:f>Sheet1!$F$1</c:f>
              <c:strCache>
                <c:ptCount val="1"/>
                <c:pt idx="0">
                  <c:v>motor gasoline</c:v>
                </c:pt>
              </c:strCache>
            </c:strRef>
          </c:tx>
          <c:spPr>
            <a:solidFill>
              <a:srgbClr val="675005"/>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16.333445000000001</c:v>
                </c:pt>
                <c:pt idx="1">
                  <c:v>15.894076999999999</c:v>
                </c:pt>
                <c:pt idx="2">
                  <c:v>15.810417000000001</c:v>
                </c:pt>
                <c:pt idx="3">
                  <c:v>16.038436999999998</c:v>
                </c:pt>
                <c:pt idx="4">
                  <c:v>16.215859999999999</c:v>
                </c:pt>
                <c:pt idx="5">
                  <c:v>16.320098999999999</c:v>
                </c:pt>
                <c:pt idx="6">
                  <c:v>16.619824999999999</c:v>
                </c:pt>
                <c:pt idx="7">
                  <c:v>16.598146</c:v>
                </c:pt>
                <c:pt idx="8">
                  <c:v>16.598918999999999</c:v>
                </c:pt>
                <c:pt idx="9">
                  <c:v>16.55986</c:v>
                </c:pt>
                <c:pt idx="10">
                  <c:v>14.353806000000001</c:v>
                </c:pt>
                <c:pt idx="11">
                  <c:v>15.534457000000002</c:v>
                </c:pt>
                <c:pt idx="12">
                  <c:v>15.950659</c:v>
                </c:pt>
                <c:pt idx="13">
                  <c:v>16.208449999999999</c:v>
                </c:pt>
                <c:pt idx="14">
                  <c:v>16.179562000000001</c:v>
                </c:pt>
                <c:pt idx="15">
                  <c:v>16.131520999999999</c:v>
                </c:pt>
                <c:pt idx="16">
                  <c:v>16.057107999999999</c:v>
                </c:pt>
                <c:pt idx="17">
                  <c:v>15.951579000000001</c:v>
                </c:pt>
                <c:pt idx="18">
                  <c:v>15.834513000000001</c:v>
                </c:pt>
                <c:pt idx="19">
                  <c:v>15.732292000000001</c:v>
                </c:pt>
                <c:pt idx="20">
                  <c:v>15.657114000000002</c:v>
                </c:pt>
                <c:pt idx="21">
                  <c:v>15.596739000000001</c:v>
                </c:pt>
                <c:pt idx="22">
                  <c:v>15.528978</c:v>
                </c:pt>
                <c:pt idx="23">
                  <c:v>15.488964999999999</c:v>
                </c:pt>
                <c:pt idx="24">
                  <c:v>15.454454999999999</c:v>
                </c:pt>
                <c:pt idx="25">
                  <c:v>15.416851000000001</c:v>
                </c:pt>
                <c:pt idx="26">
                  <c:v>15.389282999999999</c:v>
                </c:pt>
                <c:pt idx="27">
                  <c:v>15.380073999999999</c:v>
                </c:pt>
                <c:pt idx="28">
                  <c:v>15.377776000000001</c:v>
                </c:pt>
                <c:pt idx="29">
                  <c:v>15.390014000000001</c:v>
                </c:pt>
                <c:pt idx="30">
                  <c:v>15.413523000000001</c:v>
                </c:pt>
                <c:pt idx="31">
                  <c:v>15.44201</c:v>
                </c:pt>
                <c:pt idx="32">
                  <c:v>15.478695999999999</c:v>
                </c:pt>
                <c:pt idx="33">
                  <c:v>15.520469</c:v>
                </c:pt>
                <c:pt idx="34">
                  <c:v>15.573084</c:v>
                </c:pt>
                <c:pt idx="35">
                  <c:v>15.637920000000001</c:v>
                </c:pt>
                <c:pt idx="36">
                  <c:v>15.719512</c:v>
                </c:pt>
                <c:pt idx="37">
                  <c:v>15.802516000000001</c:v>
                </c:pt>
                <c:pt idx="38">
                  <c:v>15.888123</c:v>
                </c:pt>
                <c:pt idx="39">
                  <c:v>15.986667000000001</c:v>
                </c:pt>
                <c:pt idx="40">
                  <c:v>16.100842999999998</c:v>
                </c:pt>
              </c:numCache>
            </c:numRef>
          </c:val>
          <c:extLst/>
        </c:ser>
        <c:dLbls>
          <c:showLegendKey val="0"/>
          <c:showVal val="0"/>
          <c:showCatName val="0"/>
          <c:showSerName val="0"/>
          <c:showPercent val="0"/>
          <c:showBubbleSize val="0"/>
        </c:dLbls>
        <c:axId val="-1191360016"/>
        <c:axId val="-1191371440"/>
      </c:areaChart>
      <c:catAx>
        <c:axId val="-11913600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71440"/>
        <c:crossesAt val="0"/>
        <c:auto val="1"/>
        <c:lblAlgn val="ctr"/>
        <c:lblOffset val="100"/>
        <c:tickLblSkip val="10"/>
        <c:tickMarkSkip val="10"/>
        <c:noMultiLvlLbl val="0"/>
      </c:catAx>
      <c:valAx>
        <c:axId val="-1191371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60016"/>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373953255843E-2"/>
          <c:y val="0.13608571086066595"/>
          <c:w val="0.72276827896512941"/>
          <c:h val="0.76551274250259005"/>
        </c:manualLayout>
      </c:layout>
      <c:barChart>
        <c:barDir val="col"/>
        <c:grouping val="stacked"/>
        <c:varyColors val="0"/>
        <c:ser>
          <c:idx val="3"/>
          <c:order val="0"/>
          <c:tx>
            <c:strRef>
              <c:f>Sheet1!$B$1</c:f>
              <c:strCache>
                <c:ptCount val="1"/>
                <c:pt idx="0">
                  <c:v>pipeline fuel natural gas</c:v>
                </c:pt>
              </c:strCache>
            </c:strRef>
          </c:tx>
          <c:spPr>
            <a:solidFill>
              <a:schemeClr val="bg1">
                <a:lumMod val="50000"/>
              </a:schemeClr>
            </a:solidFill>
            <a:ln>
              <a:noFill/>
            </a:ln>
            <a:effectLst/>
          </c:spPr>
          <c:invertIfNegative val="0"/>
          <c:cat>
            <c:strRef>
              <c:f>Sheet1!$A$2:$A$42</c:f>
              <c:strCache>
                <c:ptCount val="9"/>
                <c:pt idx="0">
                  <c:v>2010</c:v>
                </c:pt>
                <c:pt idx="1">
                  <c:v>2015</c:v>
                </c:pt>
                <c:pt idx="2">
                  <c:v>2020</c:v>
                </c:pt>
                <c:pt idx="3">
                  <c:v>2025</c:v>
                </c:pt>
                <c:pt idx="4">
                  <c:v>2030</c:v>
                </c:pt>
                <c:pt idx="5">
                  <c:v>2035</c:v>
                </c:pt>
                <c:pt idx="6">
                  <c:v>2040</c:v>
                </c:pt>
                <c:pt idx="7">
                  <c:v>2045</c:v>
                </c:pt>
                <c:pt idx="8">
                  <c:v>2050</c:v>
                </c:pt>
              </c:strCache>
            </c:strRef>
          </c:cat>
          <c:val>
            <c:numRef>
              <c:f>Sheet1!$B$2:$B$42</c:f>
              <c:numCache>
                <c:formatCode>General</c:formatCode>
                <c:ptCount val="9"/>
                <c:pt idx="0">
                  <c:v>0.68201699999999998</c:v>
                </c:pt>
                <c:pt idx="1">
                  <c:v>0.70188700000000004</c:v>
                </c:pt>
                <c:pt idx="2">
                  <c:v>0.84991800000000006</c:v>
                </c:pt>
                <c:pt idx="3">
                  <c:v>0.65777799999999997</c:v>
                </c:pt>
                <c:pt idx="4">
                  <c:v>0.61943800000000004</c:v>
                </c:pt>
                <c:pt idx="5">
                  <c:v>0.61830499999999999</c:v>
                </c:pt>
                <c:pt idx="6">
                  <c:v>0.64924700000000002</c:v>
                </c:pt>
                <c:pt idx="7">
                  <c:v>0.67587600000000003</c:v>
                </c:pt>
                <c:pt idx="8">
                  <c:v>0.71014999999999995</c:v>
                </c:pt>
              </c:numCache>
            </c:numRef>
          </c:val>
        </c:ser>
        <c:ser>
          <c:idx val="0"/>
          <c:order val="1"/>
          <c:tx>
            <c:strRef>
              <c:f>Sheet1!$C$1</c:f>
              <c:strCache>
                <c:ptCount val="1"/>
                <c:pt idx="0">
                  <c:v>other petroleum</c:v>
                </c:pt>
              </c:strCache>
            </c:strRef>
          </c:tx>
          <c:spPr>
            <a:solidFill>
              <a:schemeClr val="accent2"/>
            </a:solidFill>
            <a:ln>
              <a:noFill/>
            </a:ln>
            <a:effectLst/>
          </c:spPr>
          <c:invertIfNegative val="0"/>
          <c:cat>
            <c:strRef>
              <c:f>Sheet1!$A$2:$A$42</c:f>
              <c:strCache>
                <c:ptCount val="9"/>
                <c:pt idx="0">
                  <c:v>2010</c:v>
                </c:pt>
                <c:pt idx="1">
                  <c:v>2015</c:v>
                </c:pt>
                <c:pt idx="2">
                  <c:v>2020</c:v>
                </c:pt>
                <c:pt idx="3">
                  <c:v>2025</c:v>
                </c:pt>
                <c:pt idx="4">
                  <c:v>2030</c:v>
                </c:pt>
                <c:pt idx="5">
                  <c:v>2035</c:v>
                </c:pt>
                <c:pt idx="6">
                  <c:v>2040</c:v>
                </c:pt>
                <c:pt idx="7">
                  <c:v>2045</c:v>
                </c:pt>
                <c:pt idx="8">
                  <c:v>2050</c:v>
                </c:pt>
              </c:strCache>
            </c:strRef>
          </c:cat>
          <c:val>
            <c:numRef>
              <c:f>Sheet1!$C$2:$C$42</c:f>
              <c:numCache>
                <c:formatCode>General</c:formatCode>
                <c:ptCount val="9"/>
                <c:pt idx="0">
                  <c:v>0.18182000000000001</c:v>
                </c:pt>
                <c:pt idx="1">
                  <c:v>0.183951</c:v>
                </c:pt>
                <c:pt idx="2">
                  <c:v>0.144756</c:v>
                </c:pt>
                <c:pt idx="3">
                  <c:v>0.15149599999999999</c:v>
                </c:pt>
                <c:pt idx="4">
                  <c:v>0.152951</c:v>
                </c:pt>
                <c:pt idx="5">
                  <c:v>0.15345400000000001</c:v>
                </c:pt>
                <c:pt idx="6">
                  <c:v>0.15399199999999999</c:v>
                </c:pt>
                <c:pt idx="7">
                  <c:v>0.154589</c:v>
                </c:pt>
                <c:pt idx="8">
                  <c:v>0.15518899999999999</c:v>
                </c:pt>
              </c:numCache>
            </c:numRef>
          </c:val>
        </c:ser>
        <c:ser>
          <c:idx val="1"/>
          <c:order val="2"/>
          <c:tx>
            <c:strRef>
              <c:f>Sheet1!$D$1</c:f>
              <c:strCache>
                <c:ptCount val="1"/>
                <c:pt idx="0">
                  <c:v>residual fuel oil</c:v>
                </c:pt>
              </c:strCache>
            </c:strRef>
          </c:tx>
          <c:spPr>
            <a:solidFill>
              <a:schemeClr val="accent6"/>
            </a:solidFill>
            <a:ln>
              <a:noFill/>
            </a:ln>
            <a:effectLst/>
          </c:spPr>
          <c:invertIfNegative val="0"/>
          <c:cat>
            <c:strRef>
              <c:f>Sheet1!$A$2:$A$42</c:f>
              <c:strCache>
                <c:ptCount val="9"/>
                <c:pt idx="0">
                  <c:v>2010</c:v>
                </c:pt>
                <c:pt idx="1">
                  <c:v>2015</c:v>
                </c:pt>
                <c:pt idx="2">
                  <c:v>2020</c:v>
                </c:pt>
                <c:pt idx="3">
                  <c:v>2025</c:v>
                </c:pt>
                <c:pt idx="4">
                  <c:v>2030</c:v>
                </c:pt>
                <c:pt idx="5">
                  <c:v>2035</c:v>
                </c:pt>
                <c:pt idx="6">
                  <c:v>2040</c:v>
                </c:pt>
                <c:pt idx="7">
                  <c:v>2045</c:v>
                </c:pt>
                <c:pt idx="8">
                  <c:v>2050</c:v>
                </c:pt>
              </c:strCache>
            </c:strRef>
          </c:cat>
          <c:val>
            <c:numRef>
              <c:f>Sheet1!$D$2:$D$42</c:f>
              <c:numCache>
                <c:formatCode>General</c:formatCode>
                <c:ptCount val="9"/>
                <c:pt idx="0">
                  <c:v>0.89197999999999988</c:v>
                </c:pt>
                <c:pt idx="1">
                  <c:v>0.46339900000000001</c:v>
                </c:pt>
                <c:pt idx="2">
                  <c:v>0.41276600000000002</c:v>
                </c:pt>
                <c:pt idx="3">
                  <c:v>0.522424</c:v>
                </c:pt>
                <c:pt idx="4">
                  <c:v>0.49432900000000002</c:v>
                </c:pt>
                <c:pt idx="5">
                  <c:v>0.50601800000000008</c:v>
                </c:pt>
                <c:pt idx="6">
                  <c:v>0.49961000000000011</c:v>
                </c:pt>
                <c:pt idx="7">
                  <c:v>0.46846300000000002</c:v>
                </c:pt>
                <c:pt idx="8">
                  <c:v>0.46383799999999997</c:v>
                </c:pt>
              </c:numCache>
            </c:numRef>
          </c:val>
        </c:ser>
        <c:ser>
          <c:idx val="2"/>
          <c:order val="3"/>
          <c:tx>
            <c:strRef>
              <c:f>Sheet1!$E$1</c:f>
              <c:strCache>
                <c:ptCount val="1"/>
                <c:pt idx="0">
                  <c:v>electricity</c:v>
                </c:pt>
              </c:strCache>
            </c:strRef>
          </c:tx>
          <c:spPr>
            <a:solidFill>
              <a:schemeClr val="accent4"/>
            </a:solidFill>
            <a:ln>
              <a:noFill/>
            </a:ln>
            <a:effectLst/>
          </c:spPr>
          <c:invertIfNegative val="0"/>
          <c:cat>
            <c:strRef>
              <c:f>Sheet1!$A$2:$A$42</c:f>
              <c:strCache>
                <c:ptCount val="9"/>
                <c:pt idx="0">
                  <c:v>2010</c:v>
                </c:pt>
                <c:pt idx="1">
                  <c:v>2015</c:v>
                </c:pt>
                <c:pt idx="2">
                  <c:v>2020</c:v>
                </c:pt>
                <c:pt idx="3">
                  <c:v>2025</c:v>
                </c:pt>
                <c:pt idx="4">
                  <c:v>2030</c:v>
                </c:pt>
                <c:pt idx="5">
                  <c:v>2035</c:v>
                </c:pt>
                <c:pt idx="6">
                  <c:v>2040</c:v>
                </c:pt>
                <c:pt idx="7">
                  <c:v>2045</c:v>
                </c:pt>
                <c:pt idx="8">
                  <c:v>2050</c:v>
                </c:pt>
              </c:strCache>
            </c:strRef>
          </c:cat>
          <c:val>
            <c:numRef>
              <c:f>Sheet1!$E$2:$E$42</c:f>
              <c:numCache>
                <c:formatCode>General</c:formatCode>
                <c:ptCount val="9"/>
                <c:pt idx="0">
                  <c:v>2.6314749778120001E-2</c:v>
                </c:pt>
                <c:pt idx="1">
                  <c:v>2.6056188418120001E-2</c:v>
                </c:pt>
                <c:pt idx="2">
                  <c:v>2.2287138210960001E-2</c:v>
                </c:pt>
                <c:pt idx="3">
                  <c:v>9.6994999999999998E-2</c:v>
                </c:pt>
                <c:pt idx="4">
                  <c:v>0.16983799999999999</c:v>
                </c:pt>
                <c:pt idx="5">
                  <c:v>0.245896</c:v>
                </c:pt>
                <c:pt idx="6">
                  <c:v>0.32580599999999998</c:v>
                </c:pt>
                <c:pt idx="7">
                  <c:v>0.40922199999999997</c:v>
                </c:pt>
                <c:pt idx="8">
                  <c:v>0.49707099999999999</c:v>
                </c:pt>
              </c:numCache>
            </c:numRef>
          </c:val>
        </c:ser>
        <c:ser>
          <c:idx val="5"/>
          <c:order val="4"/>
          <c:tx>
            <c:strRef>
              <c:f>Sheet1!$F$1</c:f>
              <c:strCache>
                <c:ptCount val="1"/>
                <c:pt idx="0">
                  <c:v>compressed and liquid natural gas</c:v>
                </c:pt>
              </c:strCache>
            </c:strRef>
          </c:tx>
          <c:spPr>
            <a:solidFill>
              <a:schemeClr val="accent1"/>
            </a:solidFill>
            <a:ln w="25400">
              <a:noFill/>
            </a:ln>
            <a:effectLst/>
          </c:spPr>
          <c:invertIfNegative val="0"/>
          <c:cat>
            <c:strRef>
              <c:f>Sheet1!$A$2:$A$42</c:f>
              <c:strCache>
                <c:ptCount val="9"/>
                <c:pt idx="0">
                  <c:v>2010</c:v>
                </c:pt>
                <c:pt idx="1">
                  <c:v>2015</c:v>
                </c:pt>
                <c:pt idx="2">
                  <c:v>2020</c:v>
                </c:pt>
                <c:pt idx="3">
                  <c:v>2025</c:v>
                </c:pt>
                <c:pt idx="4">
                  <c:v>2030</c:v>
                </c:pt>
                <c:pt idx="5">
                  <c:v>2035</c:v>
                </c:pt>
                <c:pt idx="6">
                  <c:v>2040</c:v>
                </c:pt>
                <c:pt idx="7">
                  <c:v>2045</c:v>
                </c:pt>
                <c:pt idx="8">
                  <c:v>2050</c:v>
                </c:pt>
              </c:strCache>
            </c:strRef>
          </c:cat>
          <c:val>
            <c:numRef>
              <c:f>Sheet1!$F$2:$F$42</c:f>
              <c:numCache>
                <c:formatCode>General</c:formatCode>
                <c:ptCount val="9"/>
                <c:pt idx="0">
                  <c:v>2.3802E-2</c:v>
                </c:pt>
                <c:pt idx="1">
                  <c:v>6.0547999999999998E-2</c:v>
                </c:pt>
                <c:pt idx="2">
                  <c:v>8.1448000000000007E-2</c:v>
                </c:pt>
                <c:pt idx="3">
                  <c:v>0.13441900000000001</c:v>
                </c:pt>
                <c:pt idx="4">
                  <c:v>0.183922</c:v>
                </c:pt>
                <c:pt idx="5">
                  <c:v>0.22445699999999999</c:v>
                </c:pt>
                <c:pt idx="6">
                  <c:v>0.277833</c:v>
                </c:pt>
                <c:pt idx="7">
                  <c:v>0.34828700000000001</c:v>
                </c:pt>
                <c:pt idx="8">
                  <c:v>0.41289700000000001</c:v>
                </c:pt>
              </c:numCache>
            </c:numRef>
          </c:val>
        </c:ser>
        <c:ser>
          <c:idx val="6"/>
          <c:order val="5"/>
          <c:tx>
            <c:strRef>
              <c:f>Sheet1!$G$1</c:f>
              <c:strCache>
                <c:ptCount val="1"/>
                <c:pt idx="0">
                  <c:v>other</c:v>
                </c:pt>
              </c:strCache>
            </c:strRef>
          </c:tx>
          <c:spPr>
            <a:solidFill>
              <a:schemeClr val="accent5"/>
            </a:solidFill>
            <a:ln w="25400">
              <a:noFill/>
            </a:ln>
            <a:effectLst/>
          </c:spPr>
          <c:invertIfNegative val="0"/>
          <c:cat>
            <c:strRef>
              <c:f>Sheet1!$A$2:$A$42</c:f>
              <c:strCache>
                <c:ptCount val="9"/>
                <c:pt idx="0">
                  <c:v>2010</c:v>
                </c:pt>
                <c:pt idx="1">
                  <c:v>2015</c:v>
                </c:pt>
                <c:pt idx="2">
                  <c:v>2020</c:v>
                </c:pt>
                <c:pt idx="3">
                  <c:v>2025</c:v>
                </c:pt>
                <c:pt idx="4">
                  <c:v>2030</c:v>
                </c:pt>
                <c:pt idx="5">
                  <c:v>2035</c:v>
                </c:pt>
                <c:pt idx="6">
                  <c:v>2040</c:v>
                </c:pt>
                <c:pt idx="7">
                  <c:v>2045</c:v>
                </c:pt>
                <c:pt idx="8">
                  <c:v>2050</c:v>
                </c:pt>
              </c:strCache>
            </c:strRef>
          </c:cat>
          <c:val>
            <c:numRef>
              <c:f>Sheet1!$G$2:$G$42</c:f>
              <c:numCache>
                <c:formatCode>General</c:formatCode>
                <c:ptCount val="9"/>
                <c:pt idx="0">
                  <c:v>4.5389999999999996E-3</c:v>
                </c:pt>
                <c:pt idx="1">
                  <c:v>7.6949999999999996E-3</c:v>
                </c:pt>
                <c:pt idx="2">
                  <c:v>4.8739999999999999E-3</c:v>
                </c:pt>
                <c:pt idx="3">
                  <c:v>1.0444999999999999E-2</c:v>
                </c:pt>
                <c:pt idx="4">
                  <c:v>1.2517E-2</c:v>
                </c:pt>
                <c:pt idx="5">
                  <c:v>1.4978E-2</c:v>
                </c:pt>
                <c:pt idx="6">
                  <c:v>1.7596000000000001E-2</c:v>
                </c:pt>
                <c:pt idx="7">
                  <c:v>2.0336E-2</c:v>
                </c:pt>
                <c:pt idx="8">
                  <c:v>2.3349999999999999E-2</c:v>
                </c:pt>
              </c:numCache>
            </c:numRef>
          </c:val>
        </c:ser>
        <c:dLbls>
          <c:showLegendKey val="0"/>
          <c:showVal val="0"/>
          <c:showCatName val="0"/>
          <c:showSerName val="0"/>
          <c:showPercent val="0"/>
          <c:showBubbleSize val="0"/>
        </c:dLbls>
        <c:gapWidth val="150"/>
        <c:overlap val="100"/>
        <c:axId val="-1191364912"/>
        <c:axId val="-1191363824"/>
      </c:barChart>
      <c:catAx>
        <c:axId val="-11913649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63824"/>
        <c:crosses val="autoZero"/>
        <c:auto val="1"/>
        <c:lblAlgn val="ctr"/>
        <c:lblOffset val="100"/>
        <c:noMultiLvlLbl val="0"/>
      </c:catAx>
      <c:valAx>
        <c:axId val="-11913638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64912"/>
        <c:crossesAt val="4"/>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51680763661448"/>
          <c:y val="7.8866633055786228E-2"/>
          <c:w val="0.75580905977912982"/>
          <c:h val="0.82117729713778165"/>
        </c:manualLayout>
      </c:layout>
      <c:lineChart>
        <c:grouping val="standard"/>
        <c:varyColors val="0"/>
        <c:ser>
          <c:idx val="0"/>
          <c:order val="0"/>
          <c:tx>
            <c:strRef>
              <c:f>Sheet1!$B$1</c:f>
              <c:strCache>
                <c:ptCount val="1"/>
                <c:pt idx="0">
                  <c:v>High Economic Growth</c:v>
                </c:pt>
              </c:strCache>
            </c:strRef>
          </c:tx>
          <c:spPr>
            <a:ln w="22225" cap="rnd">
              <a:solidFill>
                <a:srgbClr val="0096D7">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309.32709999999997</c:v>
                </c:pt>
                <c:pt idx="1">
                  <c:v>311.58350000000002</c:v>
                </c:pt>
                <c:pt idx="2">
                  <c:v>313.8777</c:v>
                </c:pt>
                <c:pt idx="3">
                  <c:v>316.05990000000003</c:v>
                </c:pt>
                <c:pt idx="4">
                  <c:v>318.38630000000001</c:v>
                </c:pt>
                <c:pt idx="5">
                  <c:v>320.73900000000003</c:v>
                </c:pt>
                <c:pt idx="6">
                  <c:v>323.0718</c:v>
                </c:pt>
                <c:pt idx="7">
                  <c:v>325.12209999999999</c:v>
                </c:pt>
                <c:pt idx="8">
                  <c:v>326.83819999999997</c:v>
                </c:pt>
                <c:pt idx="9">
                  <c:v>328.33</c:v>
                </c:pt>
                <c:pt idx="10">
                  <c:v>329.48410000000001</c:v>
                </c:pt>
                <c:pt idx="11">
                  <c:v>332.32662999999997</c:v>
                </c:pt>
                <c:pt idx="12">
                  <c:v>334.286316</c:v>
                </c:pt>
                <c:pt idx="13">
                  <c:v>336.50170900000001</c:v>
                </c:pt>
                <c:pt idx="14">
                  <c:v>338.86816400000004</c:v>
                </c:pt>
                <c:pt idx="15">
                  <c:v>341.370544</c:v>
                </c:pt>
                <c:pt idx="16">
                  <c:v>343.90567000000004</c:v>
                </c:pt>
                <c:pt idx="17">
                  <c:v>346.46603399999998</c:v>
                </c:pt>
                <c:pt idx="18">
                  <c:v>349.05410799999999</c:v>
                </c:pt>
                <c:pt idx="19">
                  <c:v>351.66461200000003</c:v>
                </c:pt>
                <c:pt idx="20">
                  <c:v>354.28448500000002</c:v>
                </c:pt>
                <c:pt idx="21">
                  <c:v>356.90011600000003</c:v>
                </c:pt>
                <c:pt idx="22">
                  <c:v>359.488831</c:v>
                </c:pt>
                <c:pt idx="23">
                  <c:v>362.04199199999999</c:v>
                </c:pt>
                <c:pt idx="24">
                  <c:v>364.56814600000001</c:v>
                </c:pt>
                <c:pt idx="25">
                  <c:v>367.05972300000002</c:v>
                </c:pt>
                <c:pt idx="26">
                  <c:v>369.50839200000001</c:v>
                </c:pt>
                <c:pt idx="27">
                  <c:v>371.909515</c:v>
                </c:pt>
                <c:pt idx="28">
                  <c:v>374.266907</c:v>
                </c:pt>
                <c:pt idx="29">
                  <c:v>376.59286500000002</c:v>
                </c:pt>
                <c:pt idx="30">
                  <c:v>378.889252</c:v>
                </c:pt>
                <c:pt idx="31">
                  <c:v>381.16241500000001</c:v>
                </c:pt>
                <c:pt idx="32">
                  <c:v>383.42245499999996</c:v>
                </c:pt>
                <c:pt idx="33">
                  <c:v>385.66833500000001</c:v>
                </c:pt>
                <c:pt idx="34">
                  <c:v>387.89862099999999</c:v>
                </c:pt>
                <c:pt idx="35">
                  <c:v>390.11703499999999</c:v>
                </c:pt>
                <c:pt idx="36">
                  <c:v>392.32904100000002</c:v>
                </c:pt>
                <c:pt idx="37">
                  <c:v>394.54183999999998</c:v>
                </c:pt>
                <c:pt idx="38">
                  <c:v>396.75268599999998</c:v>
                </c:pt>
                <c:pt idx="39">
                  <c:v>398.96063199999998</c:v>
                </c:pt>
                <c:pt idx="40">
                  <c:v>401.16958599999998</c:v>
                </c:pt>
              </c:numCache>
            </c:numRef>
          </c:val>
          <c:smooth val="0"/>
        </c:ser>
        <c:ser>
          <c:idx val="2"/>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309.32709999999997</c:v>
                </c:pt>
                <c:pt idx="1">
                  <c:v>311.58350000000002</c:v>
                </c:pt>
                <c:pt idx="2">
                  <c:v>313.8777</c:v>
                </c:pt>
                <c:pt idx="3">
                  <c:v>316.05990000000003</c:v>
                </c:pt>
                <c:pt idx="4">
                  <c:v>318.38630000000001</c:v>
                </c:pt>
                <c:pt idx="5">
                  <c:v>320.73900000000003</c:v>
                </c:pt>
                <c:pt idx="6">
                  <c:v>323.0718</c:v>
                </c:pt>
                <c:pt idx="7">
                  <c:v>325.12209999999999</c:v>
                </c:pt>
                <c:pt idx="8">
                  <c:v>326.83819999999997</c:v>
                </c:pt>
                <c:pt idx="9">
                  <c:v>328.33</c:v>
                </c:pt>
                <c:pt idx="10">
                  <c:v>329.48410000000001</c:v>
                </c:pt>
                <c:pt idx="11">
                  <c:v>331.83917200000002</c:v>
                </c:pt>
                <c:pt idx="12">
                  <c:v>332.45992999999999</c:v>
                </c:pt>
                <c:pt idx="13">
                  <c:v>333.52041600000001</c:v>
                </c:pt>
                <c:pt idx="14">
                  <c:v>334.70873999999998</c:v>
                </c:pt>
                <c:pt idx="15">
                  <c:v>336.00851399999999</c:v>
                </c:pt>
                <c:pt idx="16">
                  <c:v>337.31652800000001</c:v>
                </c:pt>
                <c:pt idx="17">
                  <c:v>338.62545799999998</c:v>
                </c:pt>
                <c:pt idx="18">
                  <c:v>339.93743900000004</c:v>
                </c:pt>
                <c:pt idx="19">
                  <c:v>341.247345</c:v>
                </c:pt>
                <c:pt idx="20">
                  <c:v>342.54238900000001</c:v>
                </c:pt>
                <c:pt idx="21">
                  <c:v>343.80850199999998</c:v>
                </c:pt>
                <c:pt idx="22">
                  <c:v>345.02374300000002</c:v>
                </c:pt>
                <c:pt idx="23">
                  <c:v>346.17996199999999</c:v>
                </c:pt>
                <c:pt idx="24">
                  <c:v>347.28539999999998</c:v>
                </c:pt>
                <c:pt idx="25">
                  <c:v>348.333099</c:v>
                </c:pt>
                <c:pt idx="26">
                  <c:v>349.31506300000001</c:v>
                </c:pt>
                <c:pt idx="27">
                  <c:v>350.22683699999999</c:v>
                </c:pt>
                <c:pt idx="28">
                  <c:v>351.07269300000002</c:v>
                </c:pt>
                <c:pt idx="29">
                  <c:v>351.86526499999997</c:v>
                </c:pt>
                <c:pt idx="30">
                  <c:v>352.60702500000002</c:v>
                </c:pt>
                <c:pt idx="31">
                  <c:v>353.30481000000003</c:v>
                </c:pt>
                <c:pt idx="32">
                  <c:v>353.96875</c:v>
                </c:pt>
                <c:pt idx="33">
                  <c:v>354.599243</c:v>
                </c:pt>
                <c:pt idx="34">
                  <c:v>355.19534300000004</c:v>
                </c:pt>
                <c:pt idx="35">
                  <c:v>355.76126099999999</c:v>
                </c:pt>
                <c:pt idx="36">
                  <c:v>356.30270400000001</c:v>
                </c:pt>
                <c:pt idx="37">
                  <c:v>356.82766700000002</c:v>
                </c:pt>
                <c:pt idx="38">
                  <c:v>357.33395400000001</c:v>
                </c:pt>
                <c:pt idx="39">
                  <c:v>357.82119799999998</c:v>
                </c:pt>
                <c:pt idx="40">
                  <c:v>358.29336499999999</c:v>
                </c:pt>
              </c:numCache>
            </c:numRef>
          </c:val>
          <c:smooth val="0"/>
        </c:ser>
        <c:ser>
          <c:idx val="1"/>
          <c:order val="2"/>
          <c:tx>
            <c:strRef>
              <c:f>Sheet1!$D$1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309.32709999999997</c:v>
                </c:pt>
                <c:pt idx="1">
                  <c:v>311.58350000000002</c:v>
                </c:pt>
                <c:pt idx="2">
                  <c:v>313.8777</c:v>
                </c:pt>
                <c:pt idx="3">
                  <c:v>316.05990000000003</c:v>
                </c:pt>
                <c:pt idx="4">
                  <c:v>318.38630000000001</c:v>
                </c:pt>
                <c:pt idx="5">
                  <c:v>320.73900000000003</c:v>
                </c:pt>
                <c:pt idx="6">
                  <c:v>323.0718</c:v>
                </c:pt>
                <c:pt idx="7">
                  <c:v>325.12209999999999</c:v>
                </c:pt>
                <c:pt idx="8">
                  <c:v>326.83819999999997</c:v>
                </c:pt>
                <c:pt idx="9">
                  <c:v>328.33</c:v>
                </c:pt>
                <c:pt idx="10">
                  <c:v>329.48410000000001</c:v>
                </c:pt>
                <c:pt idx="11">
                  <c:v>332.00228900000002</c:v>
                </c:pt>
                <c:pt idx="12">
                  <c:v>333.14962800000001</c:v>
                </c:pt>
                <c:pt idx="13">
                  <c:v>334.68261699999999</c:v>
                </c:pt>
                <c:pt idx="14">
                  <c:v>336.352936</c:v>
                </c:pt>
                <c:pt idx="15">
                  <c:v>338.14468399999998</c:v>
                </c:pt>
                <c:pt idx="16">
                  <c:v>339.95471200000003</c:v>
                </c:pt>
                <c:pt idx="17">
                  <c:v>341.77563500000002</c:v>
                </c:pt>
                <c:pt idx="18">
                  <c:v>343.60967999999997</c:v>
                </c:pt>
                <c:pt idx="19">
                  <c:v>345.45166</c:v>
                </c:pt>
                <c:pt idx="20">
                  <c:v>347.28869600000002</c:v>
                </c:pt>
                <c:pt idx="21">
                  <c:v>349.10687300000001</c:v>
                </c:pt>
                <c:pt idx="22">
                  <c:v>350.88400300000001</c:v>
                </c:pt>
                <c:pt idx="23">
                  <c:v>352.61172499999998</c:v>
                </c:pt>
                <c:pt idx="24">
                  <c:v>354.29840099999996</c:v>
                </c:pt>
                <c:pt idx="25">
                  <c:v>355.93682899999999</c:v>
                </c:pt>
                <c:pt idx="26">
                  <c:v>357.518799</c:v>
                </c:pt>
                <c:pt idx="27">
                  <c:v>359.03988599999997</c:v>
                </c:pt>
                <c:pt idx="28">
                  <c:v>360.50418100000002</c:v>
                </c:pt>
                <c:pt idx="29">
                  <c:v>361.92407200000002</c:v>
                </c:pt>
                <c:pt idx="30">
                  <c:v>363.30181899999997</c:v>
                </c:pt>
                <c:pt idx="31">
                  <c:v>364.64413500000001</c:v>
                </c:pt>
                <c:pt idx="32">
                  <c:v>365.96106000000003</c:v>
                </c:pt>
                <c:pt idx="33">
                  <c:v>367.252411</c:v>
                </c:pt>
                <c:pt idx="34">
                  <c:v>368.51709</c:v>
                </c:pt>
                <c:pt idx="35">
                  <c:v>369.75906400000002</c:v>
                </c:pt>
                <c:pt idx="36">
                  <c:v>370.983948</c:v>
                </c:pt>
                <c:pt idx="37">
                  <c:v>372.199432</c:v>
                </c:pt>
                <c:pt idx="38">
                  <c:v>373.403076</c:v>
                </c:pt>
                <c:pt idx="39">
                  <c:v>374.594269</c:v>
                </c:pt>
                <c:pt idx="40">
                  <c:v>375.77700800000002</c:v>
                </c:pt>
              </c:numCache>
            </c:numRef>
          </c:val>
          <c:smooth val="0"/>
        </c:ser>
        <c:dLbls>
          <c:showLegendKey val="0"/>
          <c:showVal val="0"/>
          <c:showCatName val="0"/>
          <c:showSerName val="0"/>
          <c:showPercent val="0"/>
          <c:showBubbleSize val="0"/>
        </c:dLbls>
        <c:smooth val="0"/>
        <c:axId val="-1318964240"/>
        <c:axId val="-1318969136"/>
      </c:lineChart>
      <c:catAx>
        <c:axId val="-13189642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8969136"/>
        <c:crosses val="autoZero"/>
        <c:auto val="1"/>
        <c:lblAlgn val="ctr"/>
        <c:lblOffset val="100"/>
        <c:tickLblSkip val="10"/>
        <c:tickMarkSkip val="10"/>
        <c:noMultiLvlLbl val="0"/>
      </c:catAx>
      <c:valAx>
        <c:axId val="-1318969136"/>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cap="flat" cmpd="sng" algn="ctr">
            <a:solidFill>
              <a:srgbClr val="FFFFFF">
                <a:lumMod val="65000"/>
              </a:srgbClr>
            </a:solidFill>
            <a:prstDash val="lg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8964240"/>
        <c:crossesAt val="12"/>
        <c:crossBetween val="midCat"/>
        <c:majorUnit val="1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07236595425575E-2"/>
          <c:y val="2.7663902139035523E-2"/>
          <c:w val="0.88149843769528824"/>
          <c:h val="0.86865867726952728"/>
        </c:manualLayout>
      </c:layout>
      <c:areaChart>
        <c:grouping val="stacked"/>
        <c:varyColors val="0"/>
        <c:ser>
          <c:idx val="3"/>
          <c:order val="0"/>
          <c:tx>
            <c:strRef>
              <c:f>Sheet1!$B$1</c:f>
              <c:strCache>
                <c:ptCount val="1"/>
                <c:pt idx="0">
                  <c:v>light-duty vehicles</c:v>
                </c:pt>
              </c:strCache>
            </c:strRef>
          </c:tx>
          <c:spPr>
            <a:solidFill>
              <a:schemeClr val="accent4"/>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17.127663000000002</c:v>
                </c:pt>
                <c:pt idx="1">
                  <c:v>24.764668</c:v>
                </c:pt>
                <c:pt idx="2">
                  <c:v>34.513055000000001</c:v>
                </c:pt>
                <c:pt idx="3">
                  <c:v>45.920338999999998</c:v>
                </c:pt>
                <c:pt idx="4">
                  <c:v>58.185071999999998</c:v>
                </c:pt>
                <c:pt idx="5">
                  <c:v>71.285057999999992</c:v>
                </c:pt>
                <c:pt idx="6">
                  <c:v>85.034064999999998</c:v>
                </c:pt>
                <c:pt idx="7">
                  <c:v>98.974729999999994</c:v>
                </c:pt>
                <c:pt idx="8">
                  <c:v>112.783418</c:v>
                </c:pt>
                <c:pt idx="9">
                  <c:v>126.67971299999999</c:v>
                </c:pt>
                <c:pt idx="10">
                  <c:v>140.83049099999999</c:v>
                </c:pt>
                <c:pt idx="11">
                  <c:v>155.28275400000001</c:v>
                </c:pt>
                <c:pt idx="12">
                  <c:v>169.73377000000005</c:v>
                </c:pt>
                <c:pt idx="13">
                  <c:v>184.43481</c:v>
                </c:pt>
                <c:pt idx="14">
                  <c:v>199.32906599999998</c:v>
                </c:pt>
                <c:pt idx="15">
                  <c:v>214.297594</c:v>
                </c:pt>
                <c:pt idx="16">
                  <c:v>229.40141800000001</c:v>
                </c:pt>
                <c:pt idx="17">
                  <c:v>244.72634199999999</c:v>
                </c:pt>
                <c:pt idx="18">
                  <c:v>260.20131600000002</c:v>
                </c:pt>
                <c:pt idx="19">
                  <c:v>275.897155</c:v>
                </c:pt>
                <c:pt idx="20">
                  <c:v>291.70352400000002</c:v>
                </c:pt>
                <c:pt idx="21">
                  <c:v>307.47968200000003</c:v>
                </c:pt>
                <c:pt idx="22">
                  <c:v>323.22501700000009</c:v>
                </c:pt>
                <c:pt idx="23">
                  <c:v>339.26496700000001</c:v>
                </c:pt>
                <c:pt idx="24">
                  <c:v>355.59653600000001</c:v>
                </c:pt>
                <c:pt idx="25">
                  <c:v>372.05713300000002</c:v>
                </c:pt>
                <c:pt idx="26">
                  <c:v>388.342288</c:v>
                </c:pt>
                <c:pt idx="27">
                  <c:v>404.661159</c:v>
                </c:pt>
                <c:pt idx="28">
                  <c:v>420.95267800000005</c:v>
                </c:pt>
                <c:pt idx="29">
                  <c:v>437.38617300000004</c:v>
                </c:pt>
                <c:pt idx="30">
                  <c:v>454.04355999999996</c:v>
                </c:pt>
              </c:numCache>
            </c:numRef>
          </c:val>
        </c:ser>
        <c:ser>
          <c:idx val="0"/>
          <c:order val="1"/>
          <c:tx>
            <c:strRef>
              <c:f>Sheet1!$C$1</c:f>
              <c:strCache>
                <c:ptCount val="1"/>
                <c:pt idx="0">
                  <c:v>passenger rail</c:v>
                </c:pt>
              </c:strCache>
            </c:strRef>
          </c:tx>
          <c:spPr>
            <a:solidFill>
              <a:schemeClr val="accent4">
                <a:lumMod val="60000"/>
                <a:lumOff val="40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20.834658000000005</c:v>
                </c:pt>
                <c:pt idx="1">
                  <c:v>24.450911000000001</c:v>
                </c:pt>
                <c:pt idx="2">
                  <c:v>27.754008000000002</c:v>
                </c:pt>
                <c:pt idx="3">
                  <c:v>29.950899</c:v>
                </c:pt>
                <c:pt idx="4">
                  <c:v>31.821940999999999</c:v>
                </c:pt>
                <c:pt idx="5">
                  <c:v>33.294076999999994</c:v>
                </c:pt>
                <c:pt idx="6">
                  <c:v>34.52796</c:v>
                </c:pt>
                <c:pt idx="7">
                  <c:v>35.447815000000006</c:v>
                </c:pt>
                <c:pt idx="8">
                  <c:v>36.196434000000004</c:v>
                </c:pt>
                <c:pt idx="9">
                  <c:v>36.880334000000012</c:v>
                </c:pt>
                <c:pt idx="10">
                  <c:v>37.611294000000001</c:v>
                </c:pt>
                <c:pt idx="11">
                  <c:v>38.312845000000003</c:v>
                </c:pt>
                <c:pt idx="12">
                  <c:v>38.903784999999999</c:v>
                </c:pt>
                <c:pt idx="13">
                  <c:v>39.464266000000002</c:v>
                </c:pt>
                <c:pt idx="14">
                  <c:v>39.968082000000003</c:v>
                </c:pt>
                <c:pt idx="15">
                  <c:v>40.395053999999995</c:v>
                </c:pt>
                <c:pt idx="16">
                  <c:v>40.828403000000002</c:v>
                </c:pt>
                <c:pt idx="17">
                  <c:v>41.287098999999998</c:v>
                </c:pt>
                <c:pt idx="18">
                  <c:v>41.731851000000006</c:v>
                </c:pt>
                <c:pt idx="19">
                  <c:v>42.127654</c:v>
                </c:pt>
                <c:pt idx="20">
                  <c:v>42.592249999999993</c:v>
                </c:pt>
                <c:pt idx="21">
                  <c:v>42.982597999999996</c:v>
                </c:pt>
                <c:pt idx="22">
                  <c:v>43.375487999999997</c:v>
                </c:pt>
                <c:pt idx="23">
                  <c:v>43.810873000000001</c:v>
                </c:pt>
                <c:pt idx="24">
                  <c:v>44.250054999999996</c:v>
                </c:pt>
                <c:pt idx="25">
                  <c:v>44.722161999999997</c:v>
                </c:pt>
                <c:pt idx="26">
                  <c:v>45.248286999999998</c:v>
                </c:pt>
                <c:pt idx="27">
                  <c:v>45.698008000000002</c:v>
                </c:pt>
                <c:pt idx="28">
                  <c:v>46.123435000000001</c:v>
                </c:pt>
                <c:pt idx="29">
                  <c:v>46.605485999999999</c:v>
                </c:pt>
                <c:pt idx="30">
                  <c:v>47.139755000000001</c:v>
                </c:pt>
              </c:numCache>
            </c:numRef>
          </c:val>
        </c:ser>
        <c:ser>
          <c:idx val="2"/>
          <c:order val="2"/>
          <c:tx>
            <c:strRef>
              <c:f>Sheet1!$D$1</c:f>
              <c:strCache>
                <c:ptCount val="1"/>
                <c:pt idx="0">
                  <c:v>medium- and heavy-duty vehicles</c:v>
                </c:pt>
              </c:strCache>
            </c:strRef>
          </c:tx>
          <c:spPr>
            <a:solidFill>
              <a:schemeClr val="bg2">
                <a:lumMod val="40000"/>
                <a:lumOff val="60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4.4824999999999997E-2</c:v>
                </c:pt>
                <c:pt idx="1">
                  <c:v>7.6537999999999995E-2</c:v>
                </c:pt>
                <c:pt idx="2">
                  <c:v>9.0200000000000002E-2</c:v>
                </c:pt>
                <c:pt idx="3">
                  <c:v>0.103405</c:v>
                </c:pt>
                <c:pt idx="4">
                  <c:v>0.116059</c:v>
                </c:pt>
                <c:pt idx="5">
                  <c:v>0.12839500000000001</c:v>
                </c:pt>
                <c:pt idx="6">
                  <c:v>0.13988100000000001</c:v>
                </c:pt>
                <c:pt idx="7">
                  <c:v>0.15033199999999999</c:v>
                </c:pt>
                <c:pt idx="8">
                  <c:v>0.16052900000000001</c:v>
                </c:pt>
                <c:pt idx="9">
                  <c:v>0.17016099999999998</c:v>
                </c:pt>
                <c:pt idx="10">
                  <c:v>0.178865</c:v>
                </c:pt>
                <c:pt idx="11">
                  <c:v>0.18687799999999999</c:v>
                </c:pt>
                <c:pt idx="12">
                  <c:v>0.19444800000000001</c:v>
                </c:pt>
                <c:pt idx="13">
                  <c:v>0.20161400000000002</c:v>
                </c:pt>
                <c:pt idx="14">
                  <c:v>0.20866300000000002</c:v>
                </c:pt>
                <c:pt idx="15">
                  <c:v>0.21622800000000003</c:v>
                </c:pt>
                <c:pt idx="16">
                  <c:v>0.22416999999999998</c:v>
                </c:pt>
                <c:pt idx="17">
                  <c:v>0.233181</c:v>
                </c:pt>
                <c:pt idx="18">
                  <c:v>0.24357800000000002</c:v>
                </c:pt>
                <c:pt idx="19">
                  <c:v>0.25422600000000001</c:v>
                </c:pt>
                <c:pt idx="20">
                  <c:v>0.26469499999999996</c:v>
                </c:pt>
                <c:pt idx="21">
                  <c:v>0.27645700000000001</c:v>
                </c:pt>
                <c:pt idx="22">
                  <c:v>0.28980700000000004</c:v>
                </c:pt>
                <c:pt idx="23">
                  <c:v>0.30384499999999998</c:v>
                </c:pt>
                <c:pt idx="24">
                  <c:v>0.31773099999999999</c:v>
                </c:pt>
                <c:pt idx="25">
                  <c:v>0.332038</c:v>
                </c:pt>
                <c:pt idx="26">
                  <c:v>0.34720000000000001</c:v>
                </c:pt>
                <c:pt idx="27">
                  <c:v>0.36238400000000004</c:v>
                </c:pt>
                <c:pt idx="28">
                  <c:v>0.377662</c:v>
                </c:pt>
                <c:pt idx="29">
                  <c:v>0.39459899999999998</c:v>
                </c:pt>
                <c:pt idx="30">
                  <c:v>0.41319300000000003</c:v>
                </c:pt>
              </c:numCache>
            </c:numRef>
          </c:val>
        </c:ser>
        <c:ser>
          <c:idx val="1"/>
          <c:order val="3"/>
          <c:tx>
            <c:strRef>
              <c:f>Sheet1!$E$1</c:f>
              <c:strCache>
                <c:ptCount val="1"/>
                <c:pt idx="0">
                  <c:v>buses</c:v>
                </c:pt>
              </c:strCache>
            </c:strRef>
          </c:tx>
          <c:spPr>
            <a:solidFill>
              <a:schemeClr val="bg2">
                <a:lumMod val="40000"/>
                <a:lumOff val="60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Sheet1!$E$2:$E$32</c:f>
              <c:numCache>
                <c:formatCode>General</c:formatCode>
                <c:ptCount val="31"/>
                <c:pt idx="0">
                  <c:v>0.35417500000000002</c:v>
                </c:pt>
                <c:pt idx="1">
                  <c:v>0.41080800000000001</c:v>
                </c:pt>
                <c:pt idx="2">
                  <c:v>0.47196700000000003</c:v>
                </c:pt>
                <c:pt idx="3">
                  <c:v>0.52781999999999996</c:v>
                </c:pt>
                <c:pt idx="4">
                  <c:v>0.58121599999999995</c:v>
                </c:pt>
                <c:pt idx="5">
                  <c:v>0.63278500000000004</c:v>
                </c:pt>
                <c:pt idx="6">
                  <c:v>0.68526399999999998</c:v>
                </c:pt>
                <c:pt idx="7">
                  <c:v>0.739618</c:v>
                </c:pt>
                <c:pt idx="8">
                  <c:v>0.79476099999999994</c:v>
                </c:pt>
                <c:pt idx="9">
                  <c:v>0.85217999999999994</c:v>
                </c:pt>
                <c:pt idx="10">
                  <c:v>0.91561100000000006</c:v>
                </c:pt>
                <c:pt idx="11">
                  <c:v>0.98605200000000004</c:v>
                </c:pt>
                <c:pt idx="12">
                  <c:v>1.0587520000000001</c:v>
                </c:pt>
                <c:pt idx="13">
                  <c:v>1.136935</c:v>
                </c:pt>
                <c:pt idx="14">
                  <c:v>1.221665</c:v>
                </c:pt>
                <c:pt idx="15">
                  <c:v>1.313231</c:v>
                </c:pt>
                <c:pt idx="16">
                  <c:v>1.4158059999999999</c:v>
                </c:pt>
                <c:pt idx="17">
                  <c:v>1.5282180000000001</c:v>
                </c:pt>
                <c:pt idx="18">
                  <c:v>1.6540509999999999</c:v>
                </c:pt>
                <c:pt idx="19">
                  <c:v>1.7924979999999999</c:v>
                </c:pt>
                <c:pt idx="20">
                  <c:v>1.9507209999999999</c:v>
                </c:pt>
                <c:pt idx="21">
                  <c:v>2.1296390000000001</c:v>
                </c:pt>
                <c:pt idx="22">
                  <c:v>2.3318880000000002</c:v>
                </c:pt>
                <c:pt idx="23">
                  <c:v>2.5665459999999998</c:v>
                </c:pt>
                <c:pt idx="24">
                  <c:v>2.840255</c:v>
                </c:pt>
                <c:pt idx="25">
                  <c:v>3.1604169999999998</c:v>
                </c:pt>
                <c:pt idx="26">
                  <c:v>3.5493030000000001</c:v>
                </c:pt>
                <c:pt idx="27">
                  <c:v>4.0302100000000003</c:v>
                </c:pt>
                <c:pt idx="28">
                  <c:v>4.6503500000000004</c:v>
                </c:pt>
                <c:pt idx="29">
                  <c:v>5.518154</c:v>
                </c:pt>
                <c:pt idx="30">
                  <c:v>6.8551640000000003</c:v>
                </c:pt>
              </c:numCache>
            </c:numRef>
          </c:val>
        </c:ser>
        <c:dLbls>
          <c:showLegendKey val="0"/>
          <c:showVal val="0"/>
          <c:showCatName val="0"/>
          <c:showSerName val="0"/>
          <c:showPercent val="0"/>
          <c:showBubbleSize val="0"/>
        </c:dLbls>
        <c:axId val="-1191370896"/>
        <c:axId val="-1191368720"/>
      </c:areaChart>
      <c:catAx>
        <c:axId val="-11913708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68720"/>
        <c:crosses val="autoZero"/>
        <c:auto val="1"/>
        <c:lblAlgn val="ctr"/>
        <c:lblOffset val="100"/>
        <c:tickLblSkip val="10"/>
        <c:tickMarkSkip val="10"/>
        <c:noMultiLvlLbl val="0"/>
      </c:catAx>
      <c:valAx>
        <c:axId val="-1191368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70896"/>
        <c:crosses val="autoZero"/>
        <c:crossBetween val="midCat"/>
        <c:majorUnit val="2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13610177180889E-2"/>
          <c:y val="2.9824075987405479E-2"/>
          <c:w val="0.88149843769528824"/>
          <c:h val="0.86865867726952728"/>
        </c:manualLayout>
      </c:layout>
      <c:areaChart>
        <c:grouping val="stacked"/>
        <c:varyColors val="0"/>
        <c:ser>
          <c:idx val="4"/>
          <c:order val="0"/>
          <c:tx>
            <c:strRef>
              <c:f>Sheet1!$B$1</c:f>
              <c:strCache>
                <c:ptCount val="1"/>
                <c:pt idx="0">
                  <c:v>freight rail</c:v>
                </c:pt>
              </c:strCache>
            </c:strRef>
          </c:tx>
          <c:spPr>
            <a:solidFill>
              <a:schemeClr val="tx2"/>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0.46660499999999999</c:v>
                </c:pt>
                <c:pt idx="1">
                  <c:v>1.502254</c:v>
                </c:pt>
                <c:pt idx="2">
                  <c:v>3.018894</c:v>
                </c:pt>
                <c:pt idx="3">
                  <c:v>5.0562379999999996</c:v>
                </c:pt>
                <c:pt idx="4">
                  <c:v>7.0606559999999998</c:v>
                </c:pt>
                <c:pt idx="5">
                  <c:v>11.067542999999999</c:v>
                </c:pt>
                <c:pt idx="6">
                  <c:v>16.782509000000001</c:v>
                </c:pt>
                <c:pt idx="7">
                  <c:v>23.703420999999999</c:v>
                </c:pt>
                <c:pt idx="8">
                  <c:v>31.970440000000004</c:v>
                </c:pt>
                <c:pt idx="9">
                  <c:v>41.480578999999999</c:v>
                </c:pt>
                <c:pt idx="10">
                  <c:v>50.853653000000001</c:v>
                </c:pt>
                <c:pt idx="11">
                  <c:v>60.070094999999995</c:v>
                </c:pt>
                <c:pt idx="12">
                  <c:v>69.095435999999992</c:v>
                </c:pt>
                <c:pt idx="13">
                  <c:v>78.011948000000004</c:v>
                </c:pt>
                <c:pt idx="14">
                  <c:v>85.763396999999998</c:v>
                </c:pt>
                <c:pt idx="15">
                  <c:v>93.742142000000001</c:v>
                </c:pt>
                <c:pt idx="16">
                  <c:v>100.81620799999999</c:v>
                </c:pt>
                <c:pt idx="17">
                  <c:v>108.78138</c:v>
                </c:pt>
                <c:pt idx="18">
                  <c:v>116.348152</c:v>
                </c:pt>
                <c:pt idx="19">
                  <c:v>123.72785900000001</c:v>
                </c:pt>
                <c:pt idx="20">
                  <c:v>130.71568300000001</c:v>
                </c:pt>
                <c:pt idx="21">
                  <c:v>137.694672</c:v>
                </c:pt>
                <c:pt idx="22">
                  <c:v>144.713943</c:v>
                </c:pt>
                <c:pt idx="23">
                  <c:v>151.04200700000001</c:v>
                </c:pt>
                <c:pt idx="24">
                  <c:v>156.98658799999998</c:v>
                </c:pt>
                <c:pt idx="25">
                  <c:v>163.04388400000002</c:v>
                </c:pt>
                <c:pt idx="26">
                  <c:v>169.243988</c:v>
                </c:pt>
                <c:pt idx="27">
                  <c:v>174.93424999999999</c:v>
                </c:pt>
                <c:pt idx="28">
                  <c:v>180.68945300000001</c:v>
                </c:pt>
                <c:pt idx="29">
                  <c:v>186.522491</c:v>
                </c:pt>
                <c:pt idx="30">
                  <c:v>193.17152400000001</c:v>
                </c:pt>
              </c:numCache>
            </c:numRef>
          </c:val>
        </c:ser>
        <c:ser>
          <c:idx val="1"/>
          <c:order val="1"/>
          <c:tx>
            <c:strRef>
              <c:f>Sheet1!$C$1</c:f>
              <c:strCache>
                <c:ptCount val="1"/>
                <c:pt idx="0">
                  <c:v>marine</c:v>
                </c:pt>
              </c:strCache>
            </c:strRef>
          </c:tx>
          <c:spPr>
            <a:solidFill>
              <a:schemeClr val="accent1">
                <a:lumMod val="75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17.777102999999997</c:v>
                </c:pt>
                <c:pt idx="1">
                  <c:v>40.285558000000002</c:v>
                </c:pt>
                <c:pt idx="2">
                  <c:v>24.853180999999999</c:v>
                </c:pt>
                <c:pt idx="3">
                  <c:v>39.679898000000001</c:v>
                </c:pt>
                <c:pt idx="4">
                  <c:v>45.128117000000003</c:v>
                </c:pt>
                <c:pt idx="5">
                  <c:v>48.491993000000001</c:v>
                </c:pt>
                <c:pt idx="6">
                  <c:v>53.485702000000003</c:v>
                </c:pt>
                <c:pt idx="7">
                  <c:v>58.486563000000004</c:v>
                </c:pt>
                <c:pt idx="8">
                  <c:v>59.614018999999992</c:v>
                </c:pt>
                <c:pt idx="9">
                  <c:v>59.775227000000001</c:v>
                </c:pt>
                <c:pt idx="10">
                  <c:v>60.537680000000002</c:v>
                </c:pt>
                <c:pt idx="11">
                  <c:v>55.908931000000003</c:v>
                </c:pt>
                <c:pt idx="12">
                  <c:v>57.602091000000001</c:v>
                </c:pt>
                <c:pt idx="13">
                  <c:v>57.635202</c:v>
                </c:pt>
                <c:pt idx="14">
                  <c:v>57.925308999999999</c:v>
                </c:pt>
                <c:pt idx="15">
                  <c:v>58.725704</c:v>
                </c:pt>
                <c:pt idx="16">
                  <c:v>59.402990000000003</c:v>
                </c:pt>
                <c:pt idx="17">
                  <c:v>60.514173000000007</c:v>
                </c:pt>
                <c:pt idx="18">
                  <c:v>62.800518999999994</c:v>
                </c:pt>
                <c:pt idx="19">
                  <c:v>62.645214000000003</c:v>
                </c:pt>
                <c:pt idx="20">
                  <c:v>69.211543999999989</c:v>
                </c:pt>
                <c:pt idx="21">
                  <c:v>72.560711999999995</c:v>
                </c:pt>
                <c:pt idx="22">
                  <c:v>75.281803000000025</c:v>
                </c:pt>
                <c:pt idx="23">
                  <c:v>82.499319999999997</c:v>
                </c:pt>
                <c:pt idx="24">
                  <c:v>89.441783000000001</c:v>
                </c:pt>
                <c:pt idx="25">
                  <c:v>91.836977000000005</c:v>
                </c:pt>
                <c:pt idx="26">
                  <c:v>96.737493000000001</c:v>
                </c:pt>
                <c:pt idx="27">
                  <c:v>99.058781999999994</c:v>
                </c:pt>
                <c:pt idx="28">
                  <c:v>98.881906999999998</c:v>
                </c:pt>
                <c:pt idx="29">
                  <c:v>99.505983000000001</c:v>
                </c:pt>
                <c:pt idx="30">
                  <c:v>98.832431999999997</c:v>
                </c:pt>
              </c:numCache>
            </c:numRef>
          </c:val>
        </c:ser>
        <c:ser>
          <c:idx val="0"/>
          <c:order val="2"/>
          <c:tx>
            <c:strRef>
              <c:f>Sheet1!$D$1</c:f>
              <c:strCache>
                <c:ptCount val="1"/>
                <c:pt idx="0">
                  <c:v>medium- and heavy-duty vehicles</c:v>
                </c:pt>
              </c:strCache>
            </c:strRef>
          </c:tx>
          <c:spPr>
            <a:solidFill>
              <a:schemeClr val="accent1"/>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43.958728999999998</c:v>
                </c:pt>
                <c:pt idx="1">
                  <c:v>46.997395000000004</c:v>
                </c:pt>
                <c:pt idx="2">
                  <c:v>48.367187999999999</c:v>
                </c:pt>
                <c:pt idx="3">
                  <c:v>48.840889000000004</c:v>
                </c:pt>
                <c:pt idx="4">
                  <c:v>48.741549999999997</c:v>
                </c:pt>
                <c:pt idx="5">
                  <c:v>48.394591999999996</c:v>
                </c:pt>
                <c:pt idx="6">
                  <c:v>47.769527000000004</c:v>
                </c:pt>
                <c:pt idx="7">
                  <c:v>46.945366</c:v>
                </c:pt>
                <c:pt idx="8">
                  <c:v>46.237301000000002</c:v>
                </c:pt>
                <c:pt idx="9">
                  <c:v>45.587303000000006</c:v>
                </c:pt>
                <c:pt idx="10">
                  <c:v>44.961220000000004</c:v>
                </c:pt>
                <c:pt idx="11">
                  <c:v>44.450096000000002</c:v>
                </c:pt>
                <c:pt idx="12">
                  <c:v>44.134995000000004</c:v>
                </c:pt>
                <c:pt idx="13">
                  <c:v>44.093451999999999</c:v>
                </c:pt>
                <c:pt idx="14">
                  <c:v>44.283028000000002</c:v>
                </c:pt>
                <c:pt idx="15">
                  <c:v>44.730705</c:v>
                </c:pt>
                <c:pt idx="16">
                  <c:v>45.414245999999999</c:v>
                </c:pt>
                <c:pt idx="17">
                  <c:v>46.434826000000001</c:v>
                </c:pt>
                <c:pt idx="18">
                  <c:v>47.786712999999999</c:v>
                </c:pt>
                <c:pt idx="19">
                  <c:v>49.478347999999997</c:v>
                </c:pt>
                <c:pt idx="20">
                  <c:v>51.585850000000001</c:v>
                </c:pt>
                <c:pt idx="21">
                  <c:v>54.127968000000003</c:v>
                </c:pt>
                <c:pt idx="22">
                  <c:v>57.057158999999999</c:v>
                </c:pt>
                <c:pt idx="23">
                  <c:v>60.303584999999998</c:v>
                </c:pt>
                <c:pt idx="24">
                  <c:v>63.959395999999998</c:v>
                </c:pt>
                <c:pt idx="25">
                  <c:v>68.052475000000001</c:v>
                </c:pt>
                <c:pt idx="26">
                  <c:v>72.714104000000006</c:v>
                </c:pt>
                <c:pt idx="27">
                  <c:v>77.749099999999999</c:v>
                </c:pt>
                <c:pt idx="28">
                  <c:v>83.156768999999997</c:v>
                </c:pt>
                <c:pt idx="29">
                  <c:v>89.427292000000008</c:v>
                </c:pt>
                <c:pt idx="30">
                  <c:v>96.668953000000002</c:v>
                </c:pt>
              </c:numCache>
            </c:numRef>
          </c:val>
        </c:ser>
        <c:ser>
          <c:idx val="3"/>
          <c:order val="3"/>
          <c:tx>
            <c:strRef>
              <c:f>Sheet1!$E$1</c:f>
              <c:strCache>
                <c:ptCount val="1"/>
                <c:pt idx="0">
                  <c:v>buses</c:v>
                </c:pt>
              </c:strCache>
            </c:strRef>
          </c:tx>
          <c:spPr>
            <a:solidFill>
              <a:schemeClr val="accent1">
                <a:lumMod val="60000"/>
                <a:lumOff val="40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Sheet1!$E$2:$E$32</c:f>
              <c:numCache>
                <c:formatCode>General</c:formatCode>
                <c:ptCount val="31"/>
                <c:pt idx="0">
                  <c:v>17.666817000000002</c:v>
                </c:pt>
                <c:pt idx="1">
                  <c:v>20.035536999999998</c:v>
                </c:pt>
                <c:pt idx="2">
                  <c:v>22.074672</c:v>
                </c:pt>
                <c:pt idx="3">
                  <c:v>23.482205</c:v>
                </c:pt>
                <c:pt idx="4">
                  <c:v>24.492632</c:v>
                </c:pt>
                <c:pt idx="5">
                  <c:v>25.190860000000001</c:v>
                </c:pt>
                <c:pt idx="6">
                  <c:v>25.720991000000001</c:v>
                </c:pt>
                <c:pt idx="7">
                  <c:v>26.122067000000001</c:v>
                </c:pt>
                <c:pt idx="8">
                  <c:v>26.358796000000002</c:v>
                </c:pt>
                <c:pt idx="9">
                  <c:v>26.486854000000001</c:v>
                </c:pt>
                <c:pt idx="10">
                  <c:v>26.612551</c:v>
                </c:pt>
                <c:pt idx="11">
                  <c:v>26.748470000000001</c:v>
                </c:pt>
                <c:pt idx="12">
                  <c:v>26.747915000000003</c:v>
                </c:pt>
                <c:pt idx="13">
                  <c:v>26.692274999999999</c:v>
                </c:pt>
                <c:pt idx="14">
                  <c:v>26.597788000000001</c:v>
                </c:pt>
                <c:pt idx="15">
                  <c:v>26.456469999999999</c:v>
                </c:pt>
                <c:pt idx="16">
                  <c:v>26.333244000000001</c:v>
                </c:pt>
                <c:pt idx="17">
                  <c:v>26.180510000000002</c:v>
                </c:pt>
                <c:pt idx="18">
                  <c:v>26.034441000000001</c:v>
                </c:pt>
                <c:pt idx="19">
                  <c:v>25.841418000000001</c:v>
                </c:pt>
                <c:pt idx="20">
                  <c:v>25.679089999999999</c:v>
                </c:pt>
                <c:pt idx="21">
                  <c:v>25.509404999999997</c:v>
                </c:pt>
                <c:pt idx="22">
                  <c:v>25.315910000000002</c:v>
                </c:pt>
                <c:pt idx="23">
                  <c:v>25.141737000000006</c:v>
                </c:pt>
                <c:pt idx="24">
                  <c:v>24.969623000000002</c:v>
                </c:pt>
                <c:pt idx="25">
                  <c:v>24.768963000000007</c:v>
                </c:pt>
                <c:pt idx="26">
                  <c:v>24.587520999999999</c:v>
                </c:pt>
                <c:pt idx="27">
                  <c:v>24.387260000000001</c:v>
                </c:pt>
                <c:pt idx="28">
                  <c:v>24.159378</c:v>
                </c:pt>
                <c:pt idx="29">
                  <c:v>23.913492999999999</c:v>
                </c:pt>
                <c:pt idx="30">
                  <c:v>23.675070999999999</c:v>
                </c:pt>
              </c:numCache>
            </c:numRef>
          </c:val>
        </c:ser>
        <c:ser>
          <c:idx val="2"/>
          <c:order val="4"/>
          <c:tx>
            <c:strRef>
              <c:f>Sheet1!$F$1</c:f>
              <c:strCache>
                <c:ptCount val="1"/>
                <c:pt idx="0">
                  <c:v>light-duty vehicles</c:v>
                </c:pt>
              </c:strCache>
            </c:strRef>
          </c:tx>
          <c:spPr>
            <a:solidFill>
              <a:schemeClr val="bg2">
                <a:lumMod val="40000"/>
                <a:lumOff val="60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Sheet1!$F$2:$F$32</c:f>
              <c:numCache>
                <c:formatCode>General</c:formatCode>
                <c:ptCount val="31"/>
                <c:pt idx="0">
                  <c:v>1.6616409999999999</c:v>
                </c:pt>
                <c:pt idx="1">
                  <c:v>1.6811900000000002</c:v>
                </c:pt>
                <c:pt idx="2">
                  <c:v>1.6602869999999998</c:v>
                </c:pt>
                <c:pt idx="3">
                  <c:v>1.6438360000000001</c:v>
                </c:pt>
                <c:pt idx="4">
                  <c:v>1.5352300000000001</c:v>
                </c:pt>
                <c:pt idx="5">
                  <c:v>1.4832000000000001</c:v>
                </c:pt>
                <c:pt idx="6">
                  <c:v>1.4375450000000001</c:v>
                </c:pt>
                <c:pt idx="7">
                  <c:v>1.3841290000000002</c:v>
                </c:pt>
                <c:pt idx="8">
                  <c:v>1.33619</c:v>
                </c:pt>
                <c:pt idx="9">
                  <c:v>1.2901309999999999</c:v>
                </c:pt>
                <c:pt idx="10">
                  <c:v>1.2384470000000001</c:v>
                </c:pt>
                <c:pt idx="11">
                  <c:v>1.208685</c:v>
                </c:pt>
                <c:pt idx="12">
                  <c:v>1.1809349999999998</c:v>
                </c:pt>
                <c:pt idx="13">
                  <c:v>1.159192</c:v>
                </c:pt>
                <c:pt idx="14">
                  <c:v>1.1452790000000002</c:v>
                </c:pt>
                <c:pt idx="15">
                  <c:v>1.1345350000000001</c:v>
                </c:pt>
                <c:pt idx="16">
                  <c:v>1.1246690000000001</c:v>
                </c:pt>
                <c:pt idx="17">
                  <c:v>1.1182450000000002</c:v>
                </c:pt>
                <c:pt idx="18">
                  <c:v>1.1163339999999999</c:v>
                </c:pt>
                <c:pt idx="19">
                  <c:v>1.0786020000000001</c:v>
                </c:pt>
                <c:pt idx="20">
                  <c:v>1.040386</c:v>
                </c:pt>
                <c:pt idx="21">
                  <c:v>1.0462200000000001</c:v>
                </c:pt>
                <c:pt idx="22">
                  <c:v>1.052891</c:v>
                </c:pt>
                <c:pt idx="23">
                  <c:v>1.0600180000000001</c:v>
                </c:pt>
                <c:pt idx="24">
                  <c:v>1.067237</c:v>
                </c:pt>
                <c:pt idx="25">
                  <c:v>1.07708</c:v>
                </c:pt>
                <c:pt idx="26">
                  <c:v>1.088749</c:v>
                </c:pt>
                <c:pt idx="27">
                  <c:v>1.098805</c:v>
                </c:pt>
                <c:pt idx="28">
                  <c:v>1.1116299999999999</c:v>
                </c:pt>
                <c:pt idx="29">
                  <c:v>1.129513</c:v>
                </c:pt>
                <c:pt idx="30">
                  <c:v>1.154412</c:v>
                </c:pt>
              </c:numCache>
            </c:numRef>
          </c:val>
        </c:ser>
        <c:ser>
          <c:idx val="5"/>
          <c:order val="5"/>
          <c:tx>
            <c:strRef>
              <c:f>Sheet1!$G$1</c:f>
              <c:strCache>
                <c:ptCount val="1"/>
                <c:pt idx="0">
                  <c:v>passenger rail</c:v>
                </c:pt>
              </c:strCache>
            </c:strRef>
          </c:tx>
          <c:spPr>
            <a:solidFill>
              <a:schemeClr val="bg2">
                <a:lumMod val="40000"/>
                <a:lumOff val="60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Sheet1!$G$2:$G$32</c:f>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ser>
        <c:dLbls>
          <c:showLegendKey val="0"/>
          <c:showVal val="0"/>
          <c:showCatName val="0"/>
          <c:showSerName val="0"/>
          <c:showPercent val="0"/>
          <c:showBubbleSize val="0"/>
        </c:dLbls>
        <c:axId val="-1191370352"/>
        <c:axId val="-1191369808"/>
      </c:areaChart>
      <c:catAx>
        <c:axId val="-11913703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69808"/>
        <c:crosses val="autoZero"/>
        <c:auto val="1"/>
        <c:lblAlgn val="ctr"/>
        <c:lblOffset val="100"/>
        <c:tickLblSkip val="10"/>
        <c:tickMarkSkip val="10"/>
        <c:noMultiLvlLbl val="0"/>
      </c:catAx>
      <c:valAx>
        <c:axId val="-11913698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70352"/>
        <c:crosses val="autoZero"/>
        <c:crossBetween val="midCat"/>
        <c:majorUnit val="2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92147856517935E-2"/>
          <c:y val="0.23031260586577482"/>
          <c:w val="0.91724518810148736"/>
          <c:h val="0.68352609613873727"/>
        </c:manualLayout>
      </c:layout>
      <c:lineChart>
        <c:grouping val="standard"/>
        <c:varyColors val="0"/>
        <c:ser>
          <c:idx val="0"/>
          <c:order val="0"/>
          <c:tx>
            <c:strRef>
              <c:f>Sheet1!$B$1</c:f>
              <c:strCache>
                <c:ptCount val="1"/>
                <c:pt idx="0">
                  <c:v>freight rail</c:v>
                </c:pt>
              </c:strCache>
            </c:strRef>
          </c:tx>
          <c:spPr>
            <a:ln w="22225">
              <a:solidFill>
                <a:srgbClr val="0096D7"/>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1694.5439449999999</c:v>
                </c:pt>
                <c:pt idx="1">
                  <c:v>1730.811768</c:v>
                </c:pt>
                <c:pt idx="2">
                  <c:v>1712.9998780000001</c:v>
                </c:pt>
                <c:pt idx="3">
                  <c:v>1741</c:v>
                </c:pt>
                <c:pt idx="4">
                  <c:v>1851.040039</c:v>
                </c:pt>
                <c:pt idx="5">
                  <c:v>1745.0002440000001</c:v>
                </c:pt>
                <c:pt idx="6">
                  <c:v>1585.0001220000001</c:v>
                </c:pt>
                <c:pt idx="7">
                  <c:v>1545.548096</c:v>
                </c:pt>
                <c:pt idx="8">
                  <c:v>1675.453857</c:v>
                </c:pt>
                <c:pt idx="9">
                  <c:v>1603.1613769999999</c:v>
                </c:pt>
                <c:pt idx="10">
                  <c:v>1521.392578</c:v>
                </c:pt>
                <c:pt idx="11">
                  <c:v>1644.4914550000001</c:v>
                </c:pt>
                <c:pt idx="12">
                  <c:v>1665.161255</c:v>
                </c:pt>
                <c:pt idx="13">
                  <c:v>1687.2127690000002</c:v>
                </c:pt>
                <c:pt idx="14">
                  <c:v>1584.5678710000002</c:v>
                </c:pt>
                <c:pt idx="15">
                  <c:v>1618.044678</c:v>
                </c:pt>
                <c:pt idx="16">
                  <c:v>1660.064453</c:v>
                </c:pt>
                <c:pt idx="17">
                  <c:v>1667.3862300000001</c:v>
                </c:pt>
                <c:pt idx="18">
                  <c:v>1673.5900880000002</c:v>
                </c:pt>
                <c:pt idx="19">
                  <c:v>1678.877563</c:v>
                </c:pt>
                <c:pt idx="20">
                  <c:v>1688.528564</c:v>
                </c:pt>
                <c:pt idx="21">
                  <c:v>1699.8828120000001</c:v>
                </c:pt>
                <c:pt idx="22">
                  <c:v>1711.360596</c:v>
                </c:pt>
                <c:pt idx="23">
                  <c:v>1724.6821289999998</c:v>
                </c:pt>
                <c:pt idx="24">
                  <c:v>1718.117432</c:v>
                </c:pt>
                <c:pt idx="25">
                  <c:v>1722.3842769999999</c:v>
                </c:pt>
                <c:pt idx="26">
                  <c:v>1715.605591</c:v>
                </c:pt>
                <c:pt idx="27">
                  <c:v>1728.4023440000001</c:v>
                </c:pt>
                <c:pt idx="28">
                  <c:v>1737.8144530000002</c:v>
                </c:pt>
                <c:pt idx="29">
                  <c:v>1747.3446039999999</c:v>
                </c:pt>
                <c:pt idx="30">
                  <c:v>1754.172607</c:v>
                </c:pt>
                <c:pt idx="31">
                  <c:v>1763.5246579999998</c:v>
                </c:pt>
                <c:pt idx="32">
                  <c:v>1775.6241460000001</c:v>
                </c:pt>
                <c:pt idx="33">
                  <c:v>1781.4792480000001</c:v>
                </c:pt>
                <c:pt idx="34">
                  <c:v>1785.230591</c:v>
                </c:pt>
                <c:pt idx="35">
                  <c:v>1792.4876710000001</c:v>
                </c:pt>
                <c:pt idx="36">
                  <c:v>1803.1855469999998</c:v>
                </c:pt>
                <c:pt idx="37">
                  <c:v>1810.2290039999998</c:v>
                </c:pt>
                <c:pt idx="38">
                  <c:v>1819.670654</c:v>
                </c:pt>
                <c:pt idx="39">
                  <c:v>1831.4157710000002</c:v>
                </c:pt>
                <c:pt idx="40">
                  <c:v>1852.3499760000002</c:v>
                </c:pt>
              </c:numCache>
            </c:numRef>
          </c:val>
          <c:smooth val="0"/>
        </c:ser>
        <c:ser>
          <c:idx val="1"/>
          <c:order val="1"/>
          <c:tx>
            <c:strRef>
              <c:f>Sheet1!$C$1</c:f>
              <c:strCache>
                <c:ptCount val="1"/>
                <c:pt idx="0">
                  <c:v>domestic marine</c:v>
                </c:pt>
              </c:strCache>
            </c:strRef>
          </c:tx>
          <c:spPr>
            <a:ln w="22225">
              <a:solidFill>
                <a:srgbClr val="BD732A"/>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502.21170000000001</c:v>
                </c:pt>
                <c:pt idx="1">
                  <c:v>499.74798600000003</c:v>
                </c:pt>
                <c:pt idx="2">
                  <c:v>474.75769000000003</c:v>
                </c:pt>
                <c:pt idx="3">
                  <c:v>465.09140000000002</c:v>
                </c:pt>
                <c:pt idx="4">
                  <c:v>504.49377400000003</c:v>
                </c:pt>
                <c:pt idx="5">
                  <c:v>490.62674000000004</c:v>
                </c:pt>
                <c:pt idx="6">
                  <c:v>477.86084000000005</c:v>
                </c:pt>
                <c:pt idx="7">
                  <c:v>428.08727999999996</c:v>
                </c:pt>
                <c:pt idx="8">
                  <c:v>443.97418200000004</c:v>
                </c:pt>
                <c:pt idx="9">
                  <c:v>426.32440199999996</c:v>
                </c:pt>
                <c:pt idx="10">
                  <c:v>343.77432299999998</c:v>
                </c:pt>
                <c:pt idx="11">
                  <c:v>340.48684700000001</c:v>
                </c:pt>
                <c:pt idx="12">
                  <c:v>355.07800299999997</c:v>
                </c:pt>
                <c:pt idx="13">
                  <c:v>354.80612200000002</c:v>
                </c:pt>
                <c:pt idx="14">
                  <c:v>347.34994499999999</c:v>
                </c:pt>
                <c:pt idx="15">
                  <c:v>340.59832799999998</c:v>
                </c:pt>
                <c:pt idx="16">
                  <c:v>332.846924</c:v>
                </c:pt>
                <c:pt idx="17">
                  <c:v>323.82995599999998</c:v>
                </c:pt>
                <c:pt idx="18">
                  <c:v>315.29077100000001</c:v>
                </c:pt>
                <c:pt idx="19">
                  <c:v>306.40820299999996</c:v>
                </c:pt>
                <c:pt idx="20">
                  <c:v>297.530731</c:v>
                </c:pt>
                <c:pt idx="21">
                  <c:v>293.539581</c:v>
                </c:pt>
                <c:pt idx="22">
                  <c:v>289.49127200000004</c:v>
                </c:pt>
                <c:pt idx="23">
                  <c:v>285.82244900000001</c:v>
                </c:pt>
                <c:pt idx="24">
                  <c:v>281.63906900000001</c:v>
                </c:pt>
                <c:pt idx="25">
                  <c:v>277.23455799999999</c:v>
                </c:pt>
                <c:pt idx="26">
                  <c:v>273.04852299999999</c:v>
                </c:pt>
                <c:pt idx="27">
                  <c:v>269.29669200000001</c:v>
                </c:pt>
                <c:pt idx="28">
                  <c:v>265.31900000000002</c:v>
                </c:pt>
                <c:pt idx="29">
                  <c:v>261.74301099999997</c:v>
                </c:pt>
                <c:pt idx="30">
                  <c:v>258.02157599999998</c:v>
                </c:pt>
                <c:pt idx="31">
                  <c:v>257.14193699999998</c:v>
                </c:pt>
                <c:pt idx="32">
                  <c:v>256.133331</c:v>
                </c:pt>
                <c:pt idx="33">
                  <c:v>254.95567299999999</c:v>
                </c:pt>
                <c:pt idx="34">
                  <c:v>253.95632900000001</c:v>
                </c:pt>
                <c:pt idx="35">
                  <c:v>252.95214799999999</c:v>
                </c:pt>
                <c:pt idx="36">
                  <c:v>252.08273300000002</c:v>
                </c:pt>
                <c:pt idx="37">
                  <c:v>250.62954700000003</c:v>
                </c:pt>
                <c:pt idx="38">
                  <c:v>248.75683599999999</c:v>
                </c:pt>
                <c:pt idx="39">
                  <c:v>247.79969800000001</c:v>
                </c:pt>
                <c:pt idx="40">
                  <c:v>247.80908199999999</c:v>
                </c:pt>
              </c:numCache>
            </c:numRef>
          </c:val>
          <c:smooth val="0"/>
        </c:ser>
        <c:dLbls>
          <c:showLegendKey val="0"/>
          <c:showVal val="0"/>
          <c:showCatName val="0"/>
          <c:showSerName val="0"/>
          <c:showPercent val="0"/>
          <c:showBubbleSize val="0"/>
        </c:dLbls>
        <c:smooth val="0"/>
        <c:axId val="-1191371984"/>
        <c:axId val="-1191373616"/>
      </c:lineChart>
      <c:catAx>
        <c:axId val="-1191371984"/>
        <c:scaling>
          <c:orientation val="minMax"/>
          <c:max val="41"/>
        </c:scaling>
        <c:delete val="0"/>
        <c:axPos val="b"/>
        <c:numFmt formatCode="0" sourceLinked="0"/>
        <c:majorTickMark val="out"/>
        <c:minorTickMark val="none"/>
        <c:tickLblPos val="nextTo"/>
        <c:spPr>
          <a:ln w="12700">
            <a:solidFill>
              <a:schemeClr val="tx1"/>
            </a:solidFill>
          </a:ln>
        </c:spPr>
        <c:txPr>
          <a:bodyPr/>
          <a:lstStyle/>
          <a:p>
            <a:pPr>
              <a:defRPr sz="1200" baseline="0"/>
            </a:pPr>
            <a:endParaRPr lang="en-US"/>
          </a:p>
        </c:txPr>
        <c:crossAx val="-1191373616"/>
        <c:crosses val="autoZero"/>
        <c:auto val="1"/>
        <c:lblAlgn val="ctr"/>
        <c:lblOffset val="100"/>
        <c:tickLblSkip val="20"/>
        <c:tickMarkSkip val="10"/>
        <c:noMultiLvlLbl val="1"/>
      </c:catAx>
      <c:valAx>
        <c:axId val="-1191373616"/>
        <c:scaling>
          <c:orientation val="minMax"/>
          <c:max val="4000"/>
          <c:min val="0"/>
        </c:scaling>
        <c:delete val="0"/>
        <c:axPos val="l"/>
        <c:majorGridlines>
          <c:spPr>
            <a:ln>
              <a:solidFill>
                <a:srgbClr val="FFFFFF">
                  <a:lumMod val="85000"/>
                </a:srgbClr>
              </a:solidFill>
            </a:ln>
          </c:spPr>
        </c:majorGridlines>
        <c:numFmt formatCode="#,##0" sourceLinked="0"/>
        <c:majorTickMark val="none"/>
        <c:minorTickMark val="none"/>
        <c:tickLblPos val="low"/>
        <c:spPr>
          <a:ln w="22225">
            <a:solidFill>
              <a:srgbClr val="FFFFFF">
                <a:lumMod val="65000"/>
              </a:srgbClr>
            </a:solidFill>
            <a:prstDash val="lgDash"/>
          </a:ln>
        </c:spPr>
        <c:txPr>
          <a:bodyPr/>
          <a:lstStyle/>
          <a:p>
            <a:pPr>
              <a:defRPr sz="1200" baseline="0"/>
            </a:pPr>
            <a:endParaRPr lang="en-US"/>
          </a:p>
        </c:txPr>
        <c:crossAx val="-1191371984"/>
        <c:crossesAt val="12"/>
        <c:crossBetween val="midCat"/>
        <c:majorUnit val="1000"/>
        <c:dispUnits>
          <c:builtInUnit val="thousands"/>
        </c:dispUnits>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12232542005729"/>
          <c:y val="0.22855006853252746"/>
          <c:w val="0.75233749627450419"/>
          <c:h val="0.68494239173619387"/>
        </c:manualLayout>
      </c:layout>
      <c:lineChart>
        <c:grouping val="standard"/>
        <c:varyColors val="0"/>
        <c:ser>
          <c:idx val="0"/>
          <c:order val="0"/>
          <c:tx>
            <c:strRef>
              <c:f>Sheet1!$B$1</c:f>
              <c:strCache>
                <c:ptCount val="1"/>
                <c:pt idx="0">
                  <c:v>air</c:v>
                </c:pt>
              </c:strCache>
            </c:strRef>
          </c:tx>
          <c:spPr>
            <a:ln w="22225">
              <a:solidFill>
                <a:srgbClr val="0096D7"/>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813.53189099999997</c:v>
                </c:pt>
                <c:pt idx="1">
                  <c:v>836.37085000000002</c:v>
                </c:pt>
                <c:pt idx="2">
                  <c:v>852.7862859999999</c:v>
                </c:pt>
                <c:pt idx="3">
                  <c:v>876.43319700000018</c:v>
                </c:pt>
                <c:pt idx="4">
                  <c:v>910.93133499999999</c:v>
                </c:pt>
                <c:pt idx="5">
                  <c:v>967.67407200000002</c:v>
                </c:pt>
                <c:pt idx="6">
                  <c:v>1019.54483</c:v>
                </c:pt>
                <c:pt idx="7">
                  <c:v>1062.8629150000004</c:v>
                </c:pt>
                <c:pt idx="8">
                  <c:v>1122.1630560000001</c:v>
                </c:pt>
                <c:pt idx="9">
                  <c:v>1164.399566</c:v>
                </c:pt>
                <c:pt idx="10">
                  <c:v>399.42254600000001</c:v>
                </c:pt>
                <c:pt idx="11">
                  <c:v>630.14209699999992</c:v>
                </c:pt>
                <c:pt idx="12">
                  <c:v>856.0916289999999</c:v>
                </c:pt>
                <c:pt idx="13">
                  <c:v>1019.001892</c:v>
                </c:pt>
                <c:pt idx="14">
                  <c:v>1101.8480530000004</c:v>
                </c:pt>
                <c:pt idx="15">
                  <c:v>1153.877563</c:v>
                </c:pt>
                <c:pt idx="16">
                  <c:v>1187.9530639999996</c:v>
                </c:pt>
                <c:pt idx="17">
                  <c:v>1212.7718809999999</c:v>
                </c:pt>
                <c:pt idx="18">
                  <c:v>1237.827636</c:v>
                </c:pt>
                <c:pt idx="19">
                  <c:v>1266.4185789999999</c:v>
                </c:pt>
                <c:pt idx="20">
                  <c:v>1298.758057</c:v>
                </c:pt>
                <c:pt idx="21">
                  <c:v>1328.7803960000001</c:v>
                </c:pt>
                <c:pt idx="22">
                  <c:v>1360.31601</c:v>
                </c:pt>
                <c:pt idx="23">
                  <c:v>1393.995819</c:v>
                </c:pt>
                <c:pt idx="24">
                  <c:v>1427.166076</c:v>
                </c:pt>
                <c:pt idx="25">
                  <c:v>1459.410339</c:v>
                </c:pt>
                <c:pt idx="26">
                  <c:v>1490.6503289999998</c:v>
                </c:pt>
                <c:pt idx="27">
                  <c:v>1524.0889890000001</c:v>
                </c:pt>
                <c:pt idx="28">
                  <c:v>1556.6463630000001</c:v>
                </c:pt>
                <c:pt idx="29">
                  <c:v>1591.4671020000001</c:v>
                </c:pt>
                <c:pt idx="30">
                  <c:v>1628.6806030000002</c:v>
                </c:pt>
                <c:pt idx="31">
                  <c:v>1661.6107789999999</c:v>
                </c:pt>
                <c:pt idx="32">
                  <c:v>1696.8864129999999</c:v>
                </c:pt>
                <c:pt idx="33">
                  <c:v>1734.112243</c:v>
                </c:pt>
                <c:pt idx="34">
                  <c:v>1771.5687859999996</c:v>
                </c:pt>
                <c:pt idx="35">
                  <c:v>1812.5095829999998</c:v>
                </c:pt>
                <c:pt idx="36">
                  <c:v>1855.0249629999998</c:v>
                </c:pt>
                <c:pt idx="37">
                  <c:v>1894.3899530000001</c:v>
                </c:pt>
                <c:pt idx="38">
                  <c:v>1934.1978760000002</c:v>
                </c:pt>
                <c:pt idx="39">
                  <c:v>1979.35382</c:v>
                </c:pt>
                <c:pt idx="40">
                  <c:v>2027.7695920000001</c:v>
                </c:pt>
              </c:numCache>
            </c:numRef>
          </c:val>
          <c:smooth val="0"/>
        </c:ser>
        <c:ser>
          <c:idx val="1"/>
          <c:order val="1"/>
          <c:tx>
            <c:strRef>
              <c:f>Sheet1!$C$1</c:f>
              <c:strCache>
                <c:ptCount val="1"/>
                <c:pt idx="0">
                  <c:v>bus</c:v>
                </c:pt>
              </c:strCache>
            </c:strRef>
          </c:tx>
          <c:spPr>
            <a:ln w="22225">
              <a:solidFill>
                <a:srgbClr val="A33340"/>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194.653503</c:v>
                </c:pt>
                <c:pt idx="1">
                  <c:v>194.32813999999999</c:v>
                </c:pt>
                <c:pt idx="2">
                  <c:v>199.780258</c:v>
                </c:pt>
                <c:pt idx="3">
                  <c:v>201.47813400000001</c:v>
                </c:pt>
                <c:pt idx="4">
                  <c:v>205.72392299999998</c:v>
                </c:pt>
                <c:pt idx="5">
                  <c:v>205.01754800000001</c:v>
                </c:pt>
                <c:pt idx="6">
                  <c:v>205.246567</c:v>
                </c:pt>
                <c:pt idx="7">
                  <c:v>208.21258500000002</c:v>
                </c:pt>
                <c:pt idx="8">
                  <c:v>204.32273899999998</c:v>
                </c:pt>
                <c:pt idx="9">
                  <c:v>202.463593</c:v>
                </c:pt>
                <c:pt idx="10">
                  <c:v>108.84618400000001</c:v>
                </c:pt>
                <c:pt idx="11">
                  <c:v>151.309662</c:v>
                </c:pt>
                <c:pt idx="12">
                  <c:v>173.16789199999999</c:v>
                </c:pt>
                <c:pt idx="13">
                  <c:v>184.76591499999998</c:v>
                </c:pt>
                <c:pt idx="14">
                  <c:v>191.65541100000002</c:v>
                </c:pt>
                <c:pt idx="15">
                  <c:v>196.213989</c:v>
                </c:pt>
                <c:pt idx="16">
                  <c:v>199.39810199999999</c:v>
                </c:pt>
                <c:pt idx="17">
                  <c:v>201.69253500000002</c:v>
                </c:pt>
                <c:pt idx="18">
                  <c:v>203.40638700000002</c:v>
                </c:pt>
                <c:pt idx="19">
                  <c:v>204.712097</c:v>
                </c:pt>
                <c:pt idx="20">
                  <c:v>205.76692199999999</c:v>
                </c:pt>
                <c:pt idx="21">
                  <c:v>206.629425</c:v>
                </c:pt>
                <c:pt idx="22">
                  <c:v>207.27484099999998</c:v>
                </c:pt>
                <c:pt idx="23">
                  <c:v>207.81849700000001</c:v>
                </c:pt>
                <c:pt idx="24">
                  <c:v>208.295547</c:v>
                </c:pt>
                <c:pt idx="25">
                  <c:v>208.674194</c:v>
                </c:pt>
                <c:pt idx="26">
                  <c:v>209.06362899999999</c:v>
                </c:pt>
                <c:pt idx="27">
                  <c:v>209.51919599999999</c:v>
                </c:pt>
                <c:pt idx="28">
                  <c:v>209.89678999999998</c:v>
                </c:pt>
                <c:pt idx="29">
                  <c:v>210.00268599999998</c:v>
                </c:pt>
                <c:pt idx="30">
                  <c:v>210.10392799999997</c:v>
                </c:pt>
                <c:pt idx="31">
                  <c:v>210.12295499999999</c:v>
                </c:pt>
                <c:pt idx="32">
                  <c:v>210.09635899999998</c:v>
                </c:pt>
                <c:pt idx="33">
                  <c:v>210.065979</c:v>
                </c:pt>
                <c:pt idx="34">
                  <c:v>210.01565600000001</c:v>
                </c:pt>
                <c:pt idx="35">
                  <c:v>209.943985</c:v>
                </c:pt>
                <c:pt idx="36">
                  <c:v>209.88407900000001</c:v>
                </c:pt>
                <c:pt idx="37">
                  <c:v>209.77900699999998</c:v>
                </c:pt>
                <c:pt idx="38">
                  <c:v>209.63932800000001</c:v>
                </c:pt>
                <c:pt idx="39">
                  <c:v>209.48928799999999</c:v>
                </c:pt>
                <c:pt idx="40">
                  <c:v>209.34700000000001</c:v>
                </c:pt>
              </c:numCache>
            </c:numRef>
          </c:val>
          <c:smooth val="0"/>
        </c:ser>
        <c:ser>
          <c:idx val="2"/>
          <c:order val="2"/>
          <c:tx>
            <c:strRef>
              <c:f>Sheet1!$D$1</c:f>
              <c:strCache>
                <c:ptCount val="1"/>
                <c:pt idx="0">
                  <c:v>passenger rail</c:v>
                </c:pt>
              </c:strCache>
            </c:strRef>
          </c:tx>
          <c:spPr>
            <a:ln w="22225">
              <a:solidFill>
                <a:srgbClr val="BD732A"/>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35.745182</c:v>
                </c:pt>
                <c:pt idx="1">
                  <c:v>37.367115000000005</c:v>
                </c:pt>
                <c:pt idx="2">
                  <c:v>37.752490999999999</c:v>
                </c:pt>
                <c:pt idx="3">
                  <c:v>38.969177000000002</c:v>
                </c:pt>
                <c:pt idx="4">
                  <c:v>39.186141999999997</c:v>
                </c:pt>
                <c:pt idx="5">
                  <c:v>39.017761</c:v>
                </c:pt>
                <c:pt idx="6">
                  <c:v>39.298470000000002</c:v>
                </c:pt>
                <c:pt idx="7">
                  <c:v>39.072586000000001</c:v>
                </c:pt>
                <c:pt idx="8">
                  <c:v>38.718944999999998</c:v>
                </c:pt>
                <c:pt idx="9">
                  <c:v>39.081215</c:v>
                </c:pt>
                <c:pt idx="10">
                  <c:v>25.508735999999999</c:v>
                </c:pt>
                <c:pt idx="11">
                  <c:v>29.706352000000003</c:v>
                </c:pt>
                <c:pt idx="12">
                  <c:v>33.420921</c:v>
                </c:pt>
                <c:pt idx="13">
                  <c:v>35.774768999999999</c:v>
                </c:pt>
                <c:pt idx="14">
                  <c:v>37.825355999999999</c:v>
                </c:pt>
                <c:pt idx="15">
                  <c:v>39.433684999999997</c:v>
                </c:pt>
                <c:pt idx="16">
                  <c:v>40.788967</c:v>
                </c:pt>
                <c:pt idx="17">
                  <c:v>41.767357000000004</c:v>
                </c:pt>
                <c:pt idx="18">
                  <c:v>42.560257</c:v>
                </c:pt>
                <c:pt idx="19">
                  <c:v>43.304031000000002</c:v>
                </c:pt>
                <c:pt idx="20">
                  <c:v>44.145664000000004</c:v>
                </c:pt>
                <c:pt idx="21">
                  <c:v>44.963546999999998</c:v>
                </c:pt>
                <c:pt idx="22">
                  <c:v>45.652962000000002</c:v>
                </c:pt>
                <c:pt idx="23">
                  <c:v>46.319396999999995</c:v>
                </c:pt>
                <c:pt idx="24">
                  <c:v>46.919536999999998</c:v>
                </c:pt>
                <c:pt idx="25">
                  <c:v>47.423344</c:v>
                </c:pt>
                <c:pt idx="26">
                  <c:v>47.944431000000002</c:v>
                </c:pt>
                <c:pt idx="27">
                  <c:v>48.515841999999999</c:v>
                </c:pt>
                <c:pt idx="28">
                  <c:v>49.068515999999995</c:v>
                </c:pt>
                <c:pt idx="29">
                  <c:v>49.548980999999998</c:v>
                </c:pt>
                <c:pt idx="30">
                  <c:v>50.127490999999999</c:v>
                </c:pt>
                <c:pt idx="31">
                  <c:v>50.601321999999996</c:v>
                </c:pt>
                <c:pt idx="32">
                  <c:v>51.080405999999996</c:v>
                </c:pt>
                <c:pt idx="33">
                  <c:v>51.618813000000003</c:v>
                </c:pt>
                <c:pt idx="34">
                  <c:v>52.163063000000001</c:v>
                </c:pt>
                <c:pt idx="35">
                  <c:v>52.755924</c:v>
                </c:pt>
                <c:pt idx="36">
                  <c:v>53.424160000000001</c:v>
                </c:pt>
                <c:pt idx="37">
                  <c:v>53.984157999999994</c:v>
                </c:pt>
                <c:pt idx="38">
                  <c:v>54.508430000000004</c:v>
                </c:pt>
                <c:pt idx="39">
                  <c:v>55.108771999999995</c:v>
                </c:pt>
                <c:pt idx="40">
                  <c:v>55.777504</c:v>
                </c:pt>
              </c:numCache>
            </c:numRef>
          </c:val>
          <c:smooth val="0"/>
        </c:ser>
        <c:dLbls>
          <c:showLegendKey val="0"/>
          <c:showVal val="0"/>
          <c:showCatName val="0"/>
          <c:showSerName val="0"/>
          <c:showPercent val="0"/>
          <c:showBubbleSize val="0"/>
        </c:dLbls>
        <c:smooth val="0"/>
        <c:axId val="-1191364368"/>
        <c:axId val="-1191363280"/>
      </c:lineChart>
      <c:catAx>
        <c:axId val="-1191364368"/>
        <c:scaling>
          <c:orientation val="minMax"/>
          <c:max val="41"/>
        </c:scaling>
        <c:delete val="0"/>
        <c:axPos val="b"/>
        <c:numFmt formatCode="0" sourceLinked="0"/>
        <c:majorTickMark val="out"/>
        <c:minorTickMark val="none"/>
        <c:tickLblPos val="nextTo"/>
        <c:spPr>
          <a:ln w="12700">
            <a:solidFill>
              <a:schemeClr val="tx1"/>
            </a:solidFill>
          </a:ln>
        </c:spPr>
        <c:txPr>
          <a:bodyPr/>
          <a:lstStyle/>
          <a:p>
            <a:pPr>
              <a:defRPr sz="1200" baseline="0"/>
            </a:pPr>
            <a:endParaRPr lang="en-US"/>
          </a:p>
        </c:txPr>
        <c:crossAx val="-1191363280"/>
        <c:crosses val="autoZero"/>
        <c:auto val="1"/>
        <c:lblAlgn val="ctr"/>
        <c:lblOffset val="100"/>
        <c:tickLblSkip val="20"/>
        <c:tickMarkSkip val="10"/>
        <c:noMultiLvlLbl val="1"/>
      </c:catAx>
      <c:valAx>
        <c:axId val="-1191363280"/>
        <c:scaling>
          <c:orientation val="minMax"/>
          <c:max val="4000"/>
        </c:scaling>
        <c:delete val="0"/>
        <c:axPos val="l"/>
        <c:majorGridlines>
          <c:spPr>
            <a:ln>
              <a:solidFill>
                <a:srgbClr val="FFFFFF">
                  <a:lumMod val="85000"/>
                </a:srgbClr>
              </a:solidFill>
            </a:ln>
          </c:spPr>
        </c:majorGridlines>
        <c:numFmt formatCode="#,##0" sourceLinked="0"/>
        <c:majorTickMark val="none"/>
        <c:minorTickMark val="none"/>
        <c:tickLblPos val="low"/>
        <c:spPr>
          <a:ln w="22225">
            <a:solidFill>
              <a:srgbClr val="FFFFFF">
                <a:lumMod val="65000"/>
              </a:srgbClr>
            </a:solidFill>
            <a:prstDash val="lgDash"/>
          </a:ln>
        </c:spPr>
        <c:txPr>
          <a:bodyPr/>
          <a:lstStyle/>
          <a:p>
            <a:pPr>
              <a:defRPr sz="1200" baseline="0"/>
            </a:pPr>
            <a:endParaRPr lang="en-US"/>
          </a:p>
        </c:txPr>
        <c:crossAx val="-1191364368"/>
        <c:crossesAt val="12"/>
        <c:crossBetween val="midCat"/>
        <c:majorUnit val="1000"/>
        <c:dispUnits>
          <c:builtInUnit val="thousands"/>
        </c:dispUnits>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81824146981626"/>
          <c:y val="0.23955801264262594"/>
          <c:w val="0.76408573928258972"/>
          <c:h val="0.66792564348371375"/>
        </c:manualLayout>
      </c:layout>
      <c:lineChart>
        <c:grouping val="standard"/>
        <c:varyColors val="0"/>
        <c:ser>
          <c:idx val="0"/>
          <c:order val="0"/>
          <c:tx>
            <c:strRef>
              <c:f>Sheet1!$B$1</c:f>
              <c:strCache>
                <c:ptCount val="1"/>
                <c:pt idx="0">
                  <c:v>light-duty vehicles</c:v>
                </c:pt>
              </c:strCache>
            </c:strRef>
          </c:tx>
          <c:spPr>
            <a:ln w="22225">
              <a:solidFill>
                <a:srgbClr val="0096D7"/>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2477.3811040000001</c:v>
                </c:pt>
                <c:pt idx="1">
                  <c:v>2451.8234859999998</c:v>
                </c:pt>
                <c:pt idx="2">
                  <c:v>2491.8972170000002</c:v>
                </c:pt>
                <c:pt idx="3">
                  <c:v>2561.123779</c:v>
                </c:pt>
                <c:pt idx="4">
                  <c:v>2612.531982</c:v>
                </c:pt>
                <c:pt idx="5">
                  <c:v>2672.2749020000001</c:v>
                </c:pt>
                <c:pt idx="6">
                  <c:v>2759.2983399999998</c:v>
                </c:pt>
                <c:pt idx="7">
                  <c:v>2781.3881839999999</c:v>
                </c:pt>
                <c:pt idx="8">
                  <c:v>2825.0410160000001</c:v>
                </c:pt>
                <c:pt idx="9">
                  <c:v>2857.4033199999999</c:v>
                </c:pt>
                <c:pt idx="10">
                  <c:v>2498.9948730000001</c:v>
                </c:pt>
                <c:pt idx="11">
                  <c:v>2761.148682</c:v>
                </c:pt>
                <c:pt idx="12">
                  <c:v>2887.3312989999999</c:v>
                </c:pt>
                <c:pt idx="13">
                  <c:v>2986.1374510000001</c:v>
                </c:pt>
                <c:pt idx="14">
                  <c:v>3033.4624020000001</c:v>
                </c:pt>
                <c:pt idx="15">
                  <c:v>3075.96875</c:v>
                </c:pt>
                <c:pt idx="16">
                  <c:v>3112.4636230000001</c:v>
                </c:pt>
                <c:pt idx="17">
                  <c:v>3140.5366210000002</c:v>
                </c:pt>
                <c:pt idx="18">
                  <c:v>3162.593018</c:v>
                </c:pt>
                <c:pt idx="19">
                  <c:v>3183.8110350000002</c:v>
                </c:pt>
                <c:pt idx="20">
                  <c:v>3206.8017579999996</c:v>
                </c:pt>
                <c:pt idx="21">
                  <c:v>3229.7072750000002</c:v>
                </c:pt>
                <c:pt idx="22">
                  <c:v>3247.4204100000002</c:v>
                </c:pt>
                <c:pt idx="23">
                  <c:v>3266.420654</c:v>
                </c:pt>
                <c:pt idx="24">
                  <c:v>3283.741211</c:v>
                </c:pt>
                <c:pt idx="25">
                  <c:v>3299.2346190000003</c:v>
                </c:pt>
                <c:pt idx="26">
                  <c:v>3314.6108399999998</c:v>
                </c:pt>
                <c:pt idx="27">
                  <c:v>3331.2617190000001</c:v>
                </c:pt>
                <c:pt idx="28">
                  <c:v>3348.029297</c:v>
                </c:pt>
                <c:pt idx="29">
                  <c:v>3367.125</c:v>
                </c:pt>
                <c:pt idx="30">
                  <c:v>3386.9489749999998</c:v>
                </c:pt>
                <c:pt idx="31">
                  <c:v>3405.9555659999996</c:v>
                </c:pt>
                <c:pt idx="32">
                  <c:v>3425.8684079999998</c:v>
                </c:pt>
                <c:pt idx="33">
                  <c:v>3445.7124020000001</c:v>
                </c:pt>
                <c:pt idx="34">
                  <c:v>3465.4506840000004</c:v>
                </c:pt>
                <c:pt idx="35">
                  <c:v>3486.7060549999997</c:v>
                </c:pt>
                <c:pt idx="36">
                  <c:v>3510.4650880000004</c:v>
                </c:pt>
                <c:pt idx="37">
                  <c:v>3534.4812009999996</c:v>
                </c:pt>
                <c:pt idx="38">
                  <c:v>3558.8703609999998</c:v>
                </c:pt>
                <c:pt idx="39">
                  <c:v>3584.9614259999998</c:v>
                </c:pt>
                <c:pt idx="40">
                  <c:v>3613.5239259999998</c:v>
                </c:pt>
              </c:numCache>
            </c:numRef>
          </c:val>
          <c:smooth val="0"/>
        </c:ser>
        <c:ser>
          <c:idx val="2"/>
          <c:order val="2"/>
          <c:tx>
            <c:strRef>
              <c:f>Sheet1!$C$1</c:f>
              <c:strCache>
                <c:ptCount val="1"/>
                <c:pt idx="0">
                  <c:v>heavy-duty trucks</c:v>
                </c:pt>
              </c:strCache>
            </c:strRef>
          </c:tx>
          <c:spPr>
            <a:ln w="22225">
              <a:solidFill>
                <a:srgbClr val="5D9732"/>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264.47018399999996</c:v>
                </c:pt>
                <c:pt idx="1">
                  <c:v>267.71710200000001</c:v>
                </c:pt>
                <c:pt idx="2">
                  <c:v>257.22659300000004</c:v>
                </c:pt>
                <c:pt idx="3">
                  <c:v>263.36965900000001</c:v>
                </c:pt>
                <c:pt idx="4">
                  <c:v>272.278595</c:v>
                </c:pt>
                <c:pt idx="5">
                  <c:v>275.03106700000001</c:v>
                </c:pt>
                <c:pt idx="6">
                  <c:v>275.73086499999999</c:v>
                </c:pt>
                <c:pt idx="7">
                  <c:v>283.05551099999997</c:v>
                </c:pt>
                <c:pt idx="8">
                  <c:v>294.56723</c:v>
                </c:pt>
                <c:pt idx="9">
                  <c:v>296.45370499999996</c:v>
                </c:pt>
                <c:pt idx="10">
                  <c:v>282.51672400000001</c:v>
                </c:pt>
                <c:pt idx="11">
                  <c:v>296.81838999999997</c:v>
                </c:pt>
                <c:pt idx="12">
                  <c:v>304.25448599999999</c:v>
                </c:pt>
                <c:pt idx="13">
                  <c:v>308.97503699999999</c:v>
                </c:pt>
                <c:pt idx="14">
                  <c:v>312.70242300000001</c:v>
                </c:pt>
                <c:pt idx="15">
                  <c:v>316.88568100000003</c:v>
                </c:pt>
                <c:pt idx="16">
                  <c:v>320.480591</c:v>
                </c:pt>
                <c:pt idx="17">
                  <c:v>323.30453499999999</c:v>
                </c:pt>
                <c:pt idx="18">
                  <c:v>326.69177200000001</c:v>
                </c:pt>
                <c:pt idx="19">
                  <c:v>330.38946499999997</c:v>
                </c:pt>
                <c:pt idx="20">
                  <c:v>333.86132799999996</c:v>
                </c:pt>
                <c:pt idx="21">
                  <c:v>337.28405800000002</c:v>
                </c:pt>
                <c:pt idx="22">
                  <c:v>340.79714999999999</c:v>
                </c:pt>
                <c:pt idx="23">
                  <c:v>344.26348899999999</c:v>
                </c:pt>
                <c:pt idx="24">
                  <c:v>347.52569599999998</c:v>
                </c:pt>
                <c:pt idx="25">
                  <c:v>350.959137</c:v>
                </c:pt>
                <c:pt idx="26">
                  <c:v>354.45806899999997</c:v>
                </c:pt>
                <c:pt idx="27">
                  <c:v>358.38226299999997</c:v>
                </c:pt>
                <c:pt idx="28">
                  <c:v>362.35556000000003</c:v>
                </c:pt>
                <c:pt idx="29">
                  <c:v>366.26159699999999</c:v>
                </c:pt>
                <c:pt idx="30">
                  <c:v>370.20162999999997</c:v>
                </c:pt>
                <c:pt idx="31">
                  <c:v>374.51641800000004</c:v>
                </c:pt>
                <c:pt idx="32">
                  <c:v>379.08895899999999</c:v>
                </c:pt>
                <c:pt idx="33">
                  <c:v>383.45092799999998</c:v>
                </c:pt>
                <c:pt idx="34">
                  <c:v>387.78918500000003</c:v>
                </c:pt>
                <c:pt idx="35">
                  <c:v>392.145264</c:v>
                </c:pt>
                <c:pt idx="36">
                  <c:v>396.80841099999998</c:v>
                </c:pt>
                <c:pt idx="37">
                  <c:v>400.81616200000002</c:v>
                </c:pt>
                <c:pt idx="38">
                  <c:v>404.242279</c:v>
                </c:pt>
                <c:pt idx="39">
                  <c:v>408.71432499999997</c:v>
                </c:pt>
                <c:pt idx="40">
                  <c:v>414.21069299999999</c:v>
                </c:pt>
              </c:numCache>
            </c:numRef>
          </c:val>
          <c:smooth val="0"/>
        </c:ser>
        <c:dLbls>
          <c:showLegendKey val="0"/>
          <c:showVal val="0"/>
          <c:showCatName val="0"/>
          <c:showSerName val="0"/>
          <c:showPercent val="0"/>
          <c:showBubbleSize val="0"/>
        </c:dLbls>
        <c:smooth val="0"/>
        <c:axId val="-1191368176"/>
        <c:axId val="-1191362736"/>
        <c:extLst>
          <c:ext xmlns:c15="http://schemas.microsoft.com/office/drawing/2012/chart" uri="{02D57815-91ED-43cb-92C2-25804820EDAC}">
            <c15:filteredLineSeries>
              <c15:ser>
                <c:idx val="1"/>
                <c:order val="1"/>
                <c:tx>
                  <c:strRef>
                    <c:extLst>
                      <c:ext uri="{02D57815-91ED-43cb-92C2-25804820EDAC}">
                        <c15:formulaRef>
                          <c15:sqref>Travel_aeo19!$B$25</c15:sqref>
                        </c15:formulaRef>
                      </c:ext>
                    </c:extLst>
                    <c:strCache>
                      <c:ptCount val="1"/>
                      <c:pt idx="0">
                        <c:v>#REF!</c:v>
                      </c:pt>
                    </c:strCache>
                  </c:strRef>
                </c:tx>
                <c:marker>
                  <c:symbol val="none"/>
                </c:marker>
                <c:cat>
                  <c:numRef>
                    <c:extLst>
                      <c:ext uri="{02D57815-91ED-43cb-92C2-25804820EDAC}">
                        <c15:formulaRef>
                          <c15:sqref>[1]Travel_aeo19!$C$2:$AQ$2</c15:sqref>
                        </c15:formulaRef>
                      </c:ext>
                    </c:extLst>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cat>
                <c:val>
                  <c:numRef>
                    <c:extLst>
                      <c:ext uri="{02D57815-91ED-43cb-92C2-25804820EDAC}">
                        <c15:formulaRef>
                          <c15:sqref>[1]Travel_aeo19!$C$25:$AQ$25</c15:sqref>
                        </c15:formulaRef>
                      </c:ext>
                    </c:extLst>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smooth val="0"/>
              </c15:ser>
            </c15:filteredLineSeries>
          </c:ext>
        </c:extLst>
      </c:lineChart>
      <c:catAx>
        <c:axId val="-1191368176"/>
        <c:scaling>
          <c:orientation val="minMax"/>
          <c:max val="41"/>
        </c:scaling>
        <c:delete val="0"/>
        <c:axPos val="b"/>
        <c:numFmt formatCode="0" sourceLinked="0"/>
        <c:majorTickMark val="out"/>
        <c:minorTickMark val="none"/>
        <c:tickLblPos val="nextTo"/>
        <c:spPr>
          <a:ln w="12700">
            <a:solidFill>
              <a:schemeClr val="tx1"/>
            </a:solidFill>
          </a:ln>
        </c:spPr>
        <c:txPr>
          <a:bodyPr/>
          <a:lstStyle/>
          <a:p>
            <a:pPr>
              <a:defRPr sz="1200" baseline="0">
                <a:latin typeface="Arial" panose="020B0604020202020204" pitchFamily="34" charset="0"/>
              </a:defRPr>
            </a:pPr>
            <a:endParaRPr lang="en-US"/>
          </a:p>
        </c:txPr>
        <c:crossAx val="-1191362736"/>
        <c:crossesAt val="0"/>
        <c:auto val="1"/>
        <c:lblAlgn val="ctr"/>
        <c:lblOffset val="100"/>
        <c:tickLblSkip val="20"/>
        <c:tickMarkSkip val="10"/>
        <c:noMultiLvlLbl val="1"/>
      </c:catAx>
      <c:valAx>
        <c:axId val="-1191362736"/>
        <c:scaling>
          <c:orientation val="minMax"/>
        </c:scaling>
        <c:delete val="0"/>
        <c:axPos val="l"/>
        <c:majorGridlines>
          <c:spPr>
            <a:ln>
              <a:solidFill>
                <a:srgbClr val="FFFFFF">
                  <a:lumMod val="85000"/>
                </a:srgbClr>
              </a:solidFill>
            </a:ln>
          </c:spPr>
        </c:majorGridlines>
        <c:numFmt formatCode="#,##0" sourceLinked="0"/>
        <c:majorTickMark val="none"/>
        <c:minorTickMark val="none"/>
        <c:tickLblPos val="low"/>
        <c:spPr>
          <a:ln w="22225">
            <a:solidFill>
              <a:srgbClr val="FFFFFF">
                <a:lumMod val="65000"/>
              </a:srgbClr>
            </a:solidFill>
            <a:prstDash val="lgDash"/>
          </a:ln>
        </c:spPr>
        <c:txPr>
          <a:bodyPr/>
          <a:lstStyle/>
          <a:p>
            <a:pPr>
              <a:defRPr sz="1200" baseline="0">
                <a:latin typeface="Arial" panose="020B0604020202020204" pitchFamily="34" charset="0"/>
              </a:defRPr>
            </a:pPr>
            <a:endParaRPr lang="en-US"/>
          </a:p>
        </c:txPr>
        <c:crossAx val="-1191368176"/>
        <c:crossesAt val="12"/>
        <c:crossBetween val="midCat"/>
        <c:majorUnit val="1000"/>
        <c:dispUnits>
          <c:builtInUnit val="thousands"/>
        </c:dispUnits>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89392452847469E-2"/>
          <c:y val="6.3538404238840968E-2"/>
          <c:w val="0.79409079511463954"/>
          <c:h val="0.83096384396388501"/>
        </c:manualLayout>
      </c:layout>
      <c:lineChart>
        <c:grouping val="standard"/>
        <c:varyColors val="0"/>
        <c:ser>
          <c:idx val="4"/>
          <c:order val="0"/>
          <c:tx>
            <c:strRef>
              <c:f>Sheet1!$B$1</c:f>
              <c:strCache>
                <c:ptCount val="1"/>
                <c:pt idx="0">
                  <c:v>light-duty vehicle</c:v>
                </c:pt>
              </c:strCache>
            </c:strRef>
          </c:tx>
          <c:spPr>
            <a:ln w="22225" cap="rnd">
              <a:solidFill>
                <a:schemeClr val="accent1"/>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Sheet1!$B$2:$B$37</c:f>
              <c:numCache>
                <c:formatCode>General</c:formatCode>
                <c:ptCount val="36"/>
                <c:pt idx="0">
                  <c:v>3370.8328030023877</c:v>
                </c:pt>
                <c:pt idx="1">
                  <c:v>3322.4562618162468</c:v>
                </c:pt>
                <c:pt idx="2">
                  <c:v>3274.8383740466925</c:v>
                </c:pt>
                <c:pt idx="3">
                  <c:v>3226.4863968720078</c:v>
                </c:pt>
                <c:pt idx="4">
                  <c:v>3181.7759991512903</c:v>
                </c:pt>
                <c:pt idx="5">
                  <c:v>3128.7833928650298</c:v>
                </c:pt>
                <c:pt idx="6">
                  <c:v>3069.3689703891805</c:v>
                </c:pt>
                <c:pt idx="7">
                  <c:v>3008.8199627637264</c:v>
                </c:pt>
                <c:pt idx="8">
                  <c:v>2951.2692412368524</c:v>
                </c:pt>
                <c:pt idx="9">
                  <c:v>2895.1354459970066</c:v>
                </c:pt>
                <c:pt idx="10">
                  <c:v>2841.0820721371474</c:v>
                </c:pt>
                <c:pt idx="11">
                  <c:v>2789.641395328681</c:v>
                </c:pt>
                <c:pt idx="12">
                  <c:v>2742.2000879978118</c:v>
                </c:pt>
                <c:pt idx="13">
                  <c:v>2698.0276072582656</c:v>
                </c:pt>
                <c:pt idx="14">
                  <c:v>2657.5519389233568</c:v>
                </c:pt>
                <c:pt idx="15">
                  <c:v>2621.152582343937</c:v>
                </c:pt>
                <c:pt idx="16">
                  <c:v>2588.3513734913909</c:v>
                </c:pt>
                <c:pt idx="17">
                  <c:v>2558.5581416569503</c:v>
                </c:pt>
                <c:pt idx="18">
                  <c:v>2533.0976121551848</c:v>
                </c:pt>
                <c:pt idx="19">
                  <c:v>2510.2773762735337</c:v>
                </c:pt>
                <c:pt idx="20">
                  <c:v>2488.6409461587132</c:v>
                </c:pt>
                <c:pt idx="21">
                  <c:v>2469.155516486584</c:v>
                </c:pt>
                <c:pt idx="22">
                  <c:v>2451.8391097605459</c:v>
                </c:pt>
                <c:pt idx="23">
                  <c:v>2436.188111853</c:v>
                </c:pt>
                <c:pt idx="24">
                  <c:v>2421.6618916790821</c:v>
                </c:pt>
                <c:pt idx="25">
                  <c:v>2408.9242154046001</c:v>
                </c:pt>
                <c:pt idx="26">
                  <c:v>2397.5295189695776</c:v>
                </c:pt>
                <c:pt idx="27">
                  <c:v>2386.8774465673082</c:v>
                </c:pt>
                <c:pt idx="28">
                  <c:v>2377.4226266210171</c:v>
                </c:pt>
                <c:pt idx="29">
                  <c:v>2369.9103286253817</c:v>
                </c:pt>
                <c:pt idx="30">
                  <c:v>2363.3782407250237</c:v>
                </c:pt>
                <c:pt idx="31">
                  <c:v>2357.6394349335765</c:v>
                </c:pt>
                <c:pt idx="32">
                  <c:v>2352.4265556512969</c:v>
                </c:pt>
                <c:pt idx="33">
                  <c:v>2347.7049423660269</c:v>
                </c:pt>
                <c:pt idx="34">
                  <c:v>2343.4222654399805</c:v>
                </c:pt>
                <c:pt idx="35">
                  <c:v>2339.5066109950758</c:v>
                </c:pt>
              </c:numCache>
            </c:numRef>
          </c:val>
          <c:smooth val="0"/>
        </c:ser>
        <c:ser>
          <c:idx val="0"/>
          <c:order val="1"/>
          <c:tx>
            <c:strRef>
              <c:f>Sheet1!$C$1</c:f>
              <c:strCache>
                <c:ptCount val="1"/>
                <c:pt idx="0">
                  <c:v>bus</c:v>
                </c:pt>
              </c:strCache>
            </c:strRef>
          </c:tx>
          <c:spPr>
            <a:ln w="22225" cap="rnd">
              <a:solidFill>
                <a:schemeClr val="accent3">
                  <a:lumMod val="50000"/>
                </a:schemeClr>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Sheet1!$C$2:$C$37</c:f>
              <c:numCache>
                <c:formatCode>General</c:formatCode>
                <c:ptCount val="36"/>
                <c:pt idx="0">
                  <c:v>1121.4942439951528</c:v>
                </c:pt>
                <c:pt idx="1">
                  <c:v>1107.8674948068681</c:v>
                </c:pt>
                <c:pt idx="2">
                  <c:v>1060.5362783426374</c:v>
                </c:pt>
                <c:pt idx="3">
                  <c:v>1132.561168338684</c:v>
                </c:pt>
                <c:pt idx="4">
                  <c:v>1132.4653316806446</c:v>
                </c:pt>
                <c:pt idx="5">
                  <c:v>1157.7438488794423</c:v>
                </c:pt>
                <c:pt idx="6">
                  <c:v>1160.2431575056985</c:v>
                </c:pt>
                <c:pt idx="7">
                  <c:v>1154.3363939546025</c:v>
                </c:pt>
                <c:pt idx="8">
                  <c:v>1146.7320690615475</c:v>
                </c:pt>
                <c:pt idx="9">
                  <c:v>1139.8112834914953</c:v>
                </c:pt>
                <c:pt idx="10">
                  <c:v>1133.272918680635</c:v>
                </c:pt>
                <c:pt idx="11">
                  <c:v>1128.0649000360092</c:v>
                </c:pt>
                <c:pt idx="12">
                  <c:v>1123.5814949720377</c:v>
                </c:pt>
                <c:pt idx="13">
                  <c:v>1118.8832531595974</c:v>
                </c:pt>
                <c:pt idx="14">
                  <c:v>1114.242896940282</c:v>
                </c:pt>
                <c:pt idx="15">
                  <c:v>1110.7956409048099</c:v>
                </c:pt>
                <c:pt idx="16">
                  <c:v>1108.5158853827329</c:v>
                </c:pt>
                <c:pt idx="17">
                  <c:v>1105.0159242433094</c:v>
                </c:pt>
                <c:pt idx="18">
                  <c:v>1101.4178396256998</c:v>
                </c:pt>
                <c:pt idx="19">
                  <c:v>1097.8103146871404</c:v>
                </c:pt>
                <c:pt idx="20">
                  <c:v>1093.882265096948</c:v>
                </c:pt>
                <c:pt idx="21">
                  <c:v>1090.6870845526171</c:v>
                </c:pt>
                <c:pt idx="22">
                  <c:v>1087.6712222587946</c:v>
                </c:pt>
                <c:pt idx="23">
                  <c:v>1084.9141618602171</c:v>
                </c:pt>
                <c:pt idx="24">
                  <c:v>1081.029030266784</c:v>
                </c:pt>
                <c:pt idx="25">
                  <c:v>1077.7142633906396</c:v>
                </c:pt>
                <c:pt idx="26">
                  <c:v>1074.2424596113262</c:v>
                </c:pt>
                <c:pt idx="27">
                  <c:v>1070.4326389587743</c:v>
                </c:pt>
                <c:pt idx="28">
                  <c:v>1066.9600145009676</c:v>
                </c:pt>
                <c:pt idx="29">
                  <c:v>1063.5349966480594</c:v>
                </c:pt>
                <c:pt idx="30">
                  <c:v>1059.6921840842454</c:v>
                </c:pt>
                <c:pt idx="31">
                  <c:v>1056.168724450986</c:v>
                </c:pt>
                <c:pt idx="32">
                  <c:v>1052.2692578099582</c:v>
                </c:pt>
                <c:pt idx="33">
                  <c:v>1047.9092930502047</c:v>
                </c:pt>
                <c:pt idx="34">
                  <c:v>1043.2753010263705</c:v>
                </c:pt>
                <c:pt idx="35">
                  <c:v>1038.7251787701759</c:v>
                </c:pt>
              </c:numCache>
            </c:numRef>
          </c:val>
          <c:smooth val="0"/>
        </c:ser>
        <c:ser>
          <c:idx val="2"/>
          <c:order val="2"/>
          <c:tx>
            <c:strRef>
              <c:f>Sheet1!$D$1</c:f>
              <c:strCache>
                <c:ptCount val="1"/>
                <c:pt idx="0">
                  <c:v>aircraft</c:v>
                </c:pt>
              </c:strCache>
            </c:strRef>
          </c:tx>
          <c:spPr>
            <a:ln w="22225" cap="rnd">
              <a:solidFill>
                <a:schemeClr val="tx2"/>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Sheet1!$D$2:$D$37</c:f>
              <c:numCache>
                <c:formatCode>General</c:formatCode>
                <c:ptCount val="36"/>
                <c:pt idx="0">
                  <c:v>2948.7843485383783</c:v>
                </c:pt>
                <c:pt idx="1">
                  <c:v>2916.6577501059955</c:v>
                </c:pt>
                <c:pt idx="2">
                  <c:v>2872.585226101336</c:v>
                </c:pt>
                <c:pt idx="3">
                  <c:v>2820.9894186714341</c:v>
                </c:pt>
                <c:pt idx="4">
                  <c:v>2714.4457583901226</c:v>
                </c:pt>
                <c:pt idx="5">
                  <c:v>4726.7706315206351</c:v>
                </c:pt>
                <c:pt idx="6">
                  <c:v>3608.2755442380799</c:v>
                </c:pt>
                <c:pt idx="7">
                  <c:v>3108.5804905119562</c:v>
                </c:pt>
                <c:pt idx="8">
                  <c:v>2874.0942906904829</c:v>
                </c:pt>
                <c:pt idx="9">
                  <c:v>2733.868660745366</c:v>
                </c:pt>
                <c:pt idx="10">
                  <c:v>2677.3166868485159</c:v>
                </c:pt>
                <c:pt idx="11">
                  <c:v>2652.9707540701293</c:v>
                </c:pt>
                <c:pt idx="12">
                  <c:v>2631.6352580407488</c:v>
                </c:pt>
                <c:pt idx="13">
                  <c:v>2609.1490156388786</c:v>
                </c:pt>
                <c:pt idx="14">
                  <c:v>2583.2457871735</c:v>
                </c:pt>
                <c:pt idx="15">
                  <c:v>2554.7368804503976</c:v>
                </c:pt>
                <c:pt idx="16">
                  <c:v>2524.8011335049828</c:v>
                </c:pt>
                <c:pt idx="17">
                  <c:v>2478.1869853902554</c:v>
                </c:pt>
                <c:pt idx="18">
                  <c:v>2445.3394497591389</c:v>
                </c:pt>
                <c:pt idx="19">
                  <c:v>2412.355568771241</c:v>
                </c:pt>
                <c:pt idx="20">
                  <c:v>2383.9445473463925</c:v>
                </c:pt>
                <c:pt idx="21">
                  <c:v>2358.714506411919</c:v>
                </c:pt>
                <c:pt idx="22">
                  <c:v>2334.736980374576</c:v>
                </c:pt>
                <c:pt idx="23">
                  <c:v>2310.614757784906</c:v>
                </c:pt>
                <c:pt idx="24">
                  <c:v>2288.0307606886372</c:v>
                </c:pt>
                <c:pt idx="25">
                  <c:v>2266.022238001688</c:v>
                </c:pt>
                <c:pt idx="26">
                  <c:v>2245.6692446625007</c:v>
                </c:pt>
                <c:pt idx="27">
                  <c:v>2225.8616693868248</c:v>
                </c:pt>
                <c:pt idx="28">
                  <c:v>2205.6474991394198</c:v>
                </c:pt>
                <c:pt idx="29">
                  <c:v>2184.5979436894413</c:v>
                </c:pt>
                <c:pt idx="30">
                  <c:v>2164.6163837137633</c:v>
                </c:pt>
                <c:pt idx="31">
                  <c:v>2143.7337865086183</c:v>
                </c:pt>
                <c:pt idx="32">
                  <c:v>2123.7986020927765</c:v>
                </c:pt>
                <c:pt idx="33">
                  <c:v>2103.5050350763595</c:v>
                </c:pt>
                <c:pt idx="34">
                  <c:v>2082.3522668625264</c:v>
                </c:pt>
                <c:pt idx="35">
                  <c:v>2061.8010243838394</c:v>
                </c:pt>
              </c:numCache>
            </c:numRef>
          </c:val>
          <c:smooth val="0"/>
        </c:ser>
        <c:ser>
          <c:idx val="1"/>
          <c:order val="3"/>
          <c:tx>
            <c:strRef>
              <c:f>Sheet1!$E$1</c:f>
              <c:strCache>
                <c:ptCount val="1"/>
                <c:pt idx="0">
                  <c:v>passenger rail</c:v>
                </c:pt>
              </c:strCache>
            </c:strRef>
          </c:tx>
          <c:spPr>
            <a:ln w="22225" cap="rnd">
              <a:solidFill>
                <a:schemeClr val="accent3"/>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Sheet1!$E$2:$E$37</c:f>
              <c:numCache>
                <c:formatCode>General</c:formatCode>
                <c:ptCount val="36"/>
                <c:pt idx="0">
                  <c:v>1163.0088153956347</c:v>
                </c:pt>
                <c:pt idx="1">
                  <c:v>1141.5966066872322</c:v>
                </c:pt>
                <c:pt idx="2">
                  <c:v>1142.8473149947126</c:v>
                </c:pt>
                <c:pt idx="3">
                  <c:v>1206.8510647694561</c:v>
                </c:pt>
                <c:pt idx="4">
                  <c:v>1212.1936331815682</c:v>
                </c:pt>
                <c:pt idx="5">
                  <c:v>1202.2939905764051</c:v>
                </c:pt>
                <c:pt idx="6">
                  <c:v>1203.3453316650932</c:v>
                </c:pt>
                <c:pt idx="7">
                  <c:v>1207.1480615390581</c:v>
                </c:pt>
                <c:pt idx="8">
                  <c:v>1212.1671561317419</c:v>
                </c:pt>
                <c:pt idx="9">
                  <c:v>1214.7407151964412</c:v>
                </c:pt>
                <c:pt idx="10">
                  <c:v>1216.5994631239762</c:v>
                </c:pt>
                <c:pt idx="11">
                  <c:v>1217.7557720449256</c:v>
                </c:pt>
                <c:pt idx="12">
                  <c:v>1219.0859957933178</c:v>
                </c:pt>
                <c:pt idx="13">
                  <c:v>1220.0114299121831</c:v>
                </c:pt>
                <c:pt idx="14">
                  <c:v>1220.3944708981019</c:v>
                </c:pt>
                <c:pt idx="15">
                  <c:v>1220.1424810373226</c:v>
                </c:pt>
                <c:pt idx="16">
                  <c:v>1219.8103499263527</c:v>
                </c:pt>
                <c:pt idx="17">
                  <c:v>1219.4170446158564</c:v>
                </c:pt>
                <c:pt idx="18">
                  <c:v>1218.8414283545185</c:v>
                </c:pt>
                <c:pt idx="19">
                  <c:v>1218.3197800950165</c:v>
                </c:pt>
                <c:pt idx="20">
                  <c:v>1218.1764322650888</c:v>
                </c:pt>
                <c:pt idx="21">
                  <c:v>1217.972531575148</c:v>
                </c:pt>
                <c:pt idx="22">
                  <c:v>1217.4992242740011</c:v>
                </c:pt>
                <c:pt idx="23">
                  <c:v>1217.1348324453095</c:v>
                </c:pt>
                <c:pt idx="24">
                  <c:v>1217.0785106559508</c:v>
                </c:pt>
                <c:pt idx="25">
                  <c:v>1216.8173348233208</c:v>
                </c:pt>
                <c:pt idx="26">
                  <c:v>1216.8259161292269</c:v>
                </c:pt>
                <c:pt idx="27">
                  <c:v>1216.9245483287662</c:v>
                </c:pt>
                <c:pt idx="28">
                  <c:v>1216.9594058662296</c:v>
                </c:pt>
                <c:pt idx="29">
                  <c:v>1217.06810046795</c:v>
                </c:pt>
                <c:pt idx="30">
                  <c:v>1217.1524092725588</c:v>
                </c:pt>
                <c:pt idx="31">
                  <c:v>1217.2021048154993</c:v>
                </c:pt>
                <c:pt idx="32">
                  <c:v>1217.5238520900889</c:v>
                </c:pt>
                <c:pt idx="33">
                  <c:v>1217.9400507407754</c:v>
                </c:pt>
                <c:pt idx="34">
                  <c:v>1218.2271091070586</c:v>
                </c:pt>
                <c:pt idx="35">
                  <c:v>1218.4302832912708</c:v>
                </c:pt>
              </c:numCache>
            </c:numRef>
          </c:val>
          <c:smooth val="0"/>
        </c:ser>
        <c:dLbls>
          <c:showLegendKey val="0"/>
          <c:showVal val="0"/>
          <c:showCatName val="0"/>
          <c:showSerName val="0"/>
          <c:showPercent val="0"/>
          <c:showBubbleSize val="0"/>
        </c:dLbls>
        <c:smooth val="0"/>
        <c:axId val="-1191369264"/>
        <c:axId val="-1191362192"/>
      </c:lineChart>
      <c:catAx>
        <c:axId val="-1191369264"/>
        <c:scaling>
          <c:orientation val="minMax"/>
          <c:min val="1"/>
        </c:scaling>
        <c:delete val="0"/>
        <c:axPos val="b"/>
        <c:numFmt formatCode="General"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62192"/>
        <c:crosses val="autoZero"/>
        <c:auto val="1"/>
        <c:lblAlgn val="ctr"/>
        <c:lblOffset val="100"/>
        <c:tickLblSkip val="10"/>
        <c:tickMarkSkip val="10"/>
        <c:noMultiLvlLbl val="1"/>
      </c:catAx>
      <c:valAx>
        <c:axId val="-1191362192"/>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69264"/>
        <c:crossesAt val="7"/>
        <c:crossBetween val="midCat"/>
        <c:majorUnit val="1000"/>
        <c:dispUnits>
          <c:builtInUnit val="thousands"/>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6.0577939318949295E-2"/>
          <c:w val="0.77727085261078699"/>
          <c:h val="0.8272271188518967"/>
        </c:manualLayout>
      </c:layout>
      <c:lineChart>
        <c:grouping val="standard"/>
        <c:varyColors val="0"/>
        <c:ser>
          <c:idx val="4"/>
          <c:order val="0"/>
          <c:tx>
            <c:strRef>
              <c:f>Sheet1!$B$1</c:f>
              <c:strCache>
                <c:ptCount val="1"/>
                <c:pt idx="0">
                  <c:v>Class 3 truck</c:v>
                </c:pt>
              </c:strCache>
            </c:strRef>
          </c:tx>
          <c:spPr>
            <a:ln w="22225" cap="rnd">
              <a:solidFill>
                <a:schemeClr val="accent3"/>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Sheet1!$B$2:$B$37</c:f>
              <c:numCache>
                <c:formatCode>General</c:formatCode>
                <c:ptCount val="36"/>
                <c:pt idx="0">
                  <c:v>8036.5307639583862</c:v>
                </c:pt>
                <c:pt idx="1">
                  <c:v>7997.9263670112423</c:v>
                </c:pt>
                <c:pt idx="2">
                  <c:v>7956.5232928842725</c:v>
                </c:pt>
                <c:pt idx="3">
                  <c:v>7827.4108352606554</c:v>
                </c:pt>
                <c:pt idx="4">
                  <c:v>7717.8062779622778</c:v>
                </c:pt>
                <c:pt idx="5">
                  <c:v>7554.8843626340295</c:v>
                </c:pt>
                <c:pt idx="6">
                  <c:v>7426.7072023833007</c:v>
                </c:pt>
                <c:pt idx="7">
                  <c:v>7309.1754527394678</c:v>
                </c:pt>
                <c:pt idx="8">
                  <c:v>7193.4388694405579</c:v>
                </c:pt>
                <c:pt idx="9">
                  <c:v>7075.7675838418263</c:v>
                </c:pt>
                <c:pt idx="10">
                  <c:v>6954.6803808692057</c:v>
                </c:pt>
                <c:pt idx="11">
                  <c:v>6832.1065097173814</c:v>
                </c:pt>
                <c:pt idx="12">
                  <c:v>6712.9730036350475</c:v>
                </c:pt>
                <c:pt idx="13">
                  <c:v>6606.9062423544165</c:v>
                </c:pt>
                <c:pt idx="14">
                  <c:v>6511.4764016536365</c:v>
                </c:pt>
                <c:pt idx="15">
                  <c:v>6427.6709519081178</c:v>
                </c:pt>
                <c:pt idx="16">
                  <c:v>6354.2567350947265</c:v>
                </c:pt>
                <c:pt idx="17">
                  <c:v>6290.9097433406969</c:v>
                </c:pt>
                <c:pt idx="18">
                  <c:v>6236.0676694599033</c:v>
                </c:pt>
                <c:pt idx="19">
                  <c:v>6188.2677676415187</c:v>
                </c:pt>
                <c:pt idx="20">
                  <c:v>6146.2772516786745</c:v>
                </c:pt>
                <c:pt idx="21">
                  <c:v>6109.0954189053855</c:v>
                </c:pt>
                <c:pt idx="22">
                  <c:v>6076.1670447662464</c:v>
                </c:pt>
                <c:pt idx="23">
                  <c:v>6046.3226159042724</c:v>
                </c:pt>
                <c:pt idx="24">
                  <c:v>6019.8749723826695</c:v>
                </c:pt>
                <c:pt idx="25">
                  <c:v>5996.7846809556368</c:v>
                </c:pt>
                <c:pt idx="26">
                  <c:v>5977.8968736811439</c:v>
                </c:pt>
                <c:pt idx="27">
                  <c:v>5964.58497459303</c:v>
                </c:pt>
                <c:pt idx="28">
                  <c:v>5954.2972540703158</c:v>
                </c:pt>
                <c:pt idx="29">
                  <c:v>5947.3711972865767</c:v>
                </c:pt>
                <c:pt idx="30">
                  <c:v>5942.6778272723595</c:v>
                </c:pt>
                <c:pt idx="31">
                  <c:v>5939.2966992942684</c:v>
                </c:pt>
                <c:pt idx="32">
                  <c:v>5936.9783282295712</c:v>
                </c:pt>
                <c:pt idx="33">
                  <c:v>5934.9548698960425</c:v>
                </c:pt>
                <c:pt idx="34">
                  <c:v>5932.3481459736759</c:v>
                </c:pt>
                <c:pt idx="35">
                  <c:v>5929.0835983589623</c:v>
                </c:pt>
              </c:numCache>
            </c:numRef>
          </c:val>
          <c:smooth val="0"/>
        </c:ser>
        <c:ser>
          <c:idx val="0"/>
          <c:order val="1"/>
          <c:tx>
            <c:strRef>
              <c:f>Sheet1!$C$1</c:f>
              <c:strCache>
                <c:ptCount val="1"/>
                <c:pt idx="0">
                  <c:v>Classes 4 - 6 truck</c:v>
                </c:pt>
              </c:strCache>
            </c:strRef>
          </c:tx>
          <c:spPr>
            <a:ln w="22225" cap="rnd">
              <a:solidFill>
                <a:schemeClr val="accent5"/>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Sheet1!$C$2:$C$37</c:f>
              <c:numCache>
                <c:formatCode>General</c:formatCode>
                <c:ptCount val="36"/>
                <c:pt idx="0">
                  <c:v>4841.7805627821608</c:v>
                </c:pt>
                <c:pt idx="1">
                  <c:v>4826.4550506179021</c:v>
                </c:pt>
                <c:pt idx="2">
                  <c:v>4810.5975556624007</c:v>
                </c:pt>
                <c:pt idx="3">
                  <c:v>4756.7130654355424</c:v>
                </c:pt>
                <c:pt idx="4">
                  <c:v>4705.3369287917185</c:v>
                </c:pt>
                <c:pt idx="5">
                  <c:v>4654.1602230480094</c:v>
                </c:pt>
                <c:pt idx="6">
                  <c:v>4596.795183052941</c:v>
                </c:pt>
                <c:pt idx="7">
                  <c:v>4539.2261689821635</c:v>
                </c:pt>
                <c:pt idx="8">
                  <c:v>4477.9752450151618</c:v>
                </c:pt>
                <c:pt idx="9">
                  <c:v>4413.8520137544456</c:v>
                </c:pt>
                <c:pt idx="10">
                  <c:v>4345.5638615175931</c:v>
                </c:pt>
                <c:pt idx="11">
                  <c:v>4274.6145030831458</c:v>
                </c:pt>
                <c:pt idx="12">
                  <c:v>4202.2187362638642</c:v>
                </c:pt>
                <c:pt idx="13">
                  <c:v>4134.7744600511878</c:v>
                </c:pt>
                <c:pt idx="14">
                  <c:v>4066.0523791207979</c:v>
                </c:pt>
                <c:pt idx="15">
                  <c:v>3996.449618118269</c:v>
                </c:pt>
                <c:pt idx="16">
                  <c:v>3927.1031251303707</c:v>
                </c:pt>
                <c:pt idx="17">
                  <c:v>3861.5461095940468</c:v>
                </c:pt>
                <c:pt idx="18">
                  <c:v>3801.163451785791</c:v>
                </c:pt>
                <c:pt idx="19">
                  <c:v>3746.3944226161248</c:v>
                </c:pt>
                <c:pt idx="20">
                  <c:v>3697.1346656108722</c:v>
                </c:pt>
                <c:pt idx="21">
                  <c:v>3652.8481345065034</c:v>
                </c:pt>
                <c:pt idx="22">
                  <c:v>3613.4206976479873</c:v>
                </c:pt>
                <c:pt idx="23">
                  <c:v>3577.6919764013091</c:v>
                </c:pt>
                <c:pt idx="24">
                  <c:v>3546.2307088128277</c:v>
                </c:pt>
                <c:pt idx="25">
                  <c:v>3517.3040414370785</c:v>
                </c:pt>
                <c:pt idx="26">
                  <c:v>3491.3745175499935</c:v>
                </c:pt>
                <c:pt idx="27">
                  <c:v>3468.352561440764</c:v>
                </c:pt>
                <c:pt idx="28">
                  <c:v>3448.7503805997339</c:v>
                </c:pt>
                <c:pt idx="29">
                  <c:v>3432.0877176054205</c:v>
                </c:pt>
                <c:pt idx="30">
                  <c:v>3417.2610817920008</c:v>
                </c:pt>
                <c:pt idx="31">
                  <c:v>3403.6973900738813</c:v>
                </c:pt>
                <c:pt idx="32">
                  <c:v>3391.5157138521886</c:v>
                </c:pt>
                <c:pt idx="33">
                  <c:v>3380.7976849510383</c:v>
                </c:pt>
                <c:pt idx="34">
                  <c:v>3371.0028252748625</c:v>
                </c:pt>
                <c:pt idx="35">
                  <c:v>3361.619053924645</c:v>
                </c:pt>
              </c:numCache>
            </c:numRef>
          </c:val>
          <c:smooth val="0"/>
        </c:ser>
        <c:ser>
          <c:idx val="2"/>
          <c:order val="2"/>
          <c:tx>
            <c:strRef>
              <c:f>Sheet1!$D$1</c:f>
              <c:strCache>
                <c:ptCount val="1"/>
                <c:pt idx="0">
                  <c:v>Classes 7 - 8 truck</c:v>
                </c:pt>
              </c:strCache>
            </c:strRef>
          </c:tx>
          <c:spPr>
            <a:ln w="22225" cap="rnd">
              <a:solidFill>
                <a:schemeClr val="accent6"/>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Sheet1!$D$2:$D$37</c:f>
              <c:numCache>
                <c:formatCode>General</c:formatCode>
                <c:ptCount val="36"/>
                <c:pt idx="0">
                  <c:v>2177.4351097869985</c:v>
                </c:pt>
                <c:pt idx="1">
                  <c:v>2182.3143329649583</c:v>
                </c:pt>
                <c:pt idx="2">
                  <c:v>2179.6318214881562</c:v>
                </c:pt>
                <c:pt idx="3">
                  <c:v>2170.4650444378185</c:v>
                </c:pt>
                <c:pt idx="4">
                  <c:v>2157.6726426184391</c:v>
                </c:pt>
                <c:pt idx="5">
                  <c:v>2143.3835351120651</c:v>
                </c:pt>
                <c:pt idx="6">
                  <c:v>2128.3776458542525</c:v>
                </c:pt>
                <c:pt idx="7">
                  <c:v>2111.3432002825361</c:v>
                </c:pt>
                <c:pt idx="8">
                  <c:v>2092.1022462142528</c:v>
                </c:pt>
                <c:pt idx="9">
                  <c:v>2070.39283370781</c:v>
                </c:pt>
                <c:pt idx="10">
                  <c:v>2045.9517281181606</c:v>
                </c:pt>
                <c:pt idx="11">
                  <c:v>2018.7757131370504</c:v>
                </c:pt>
                <c:pt idx="12">
                  <c:v>1989.691557880886</c:v>
                </c:pt>
                <c:pt idx="13">
                  <c:v>1961.4431797954865</c:v>
                </c:pt>
                <c:pt idx="14">
                  <c:v>1932.8478055940216</c:v>
                </c:pt>
                <c:pt idx="15">
                  <c:v>1904.5699942435861</c:v>
                </c:pt>
                <c:pt idx="16">
                  <c:v>1877.1872378573521</c:v>
                </c:pt>
                <c:pt idx="17">
                  <c:v>1851.608019695421</c:v>
                </c:pt>
                <c:pt idx="18">
                  <c:v>1828.7810313476541</c:v>
                </c:pt>
                <c:pt idx="19">
                  <c:v>1808.61735215372</c:v>
                </c:pt>
                <c:pt idx="20">
                  <c:v>1790.9846486356887</c:v>
                </c:pt>
                <c:pt idx="21">
                  <c:v>1775.4120456409464</c:v>
                </c:pt>
                <c:pt idx="22">
                  <c:v>1761.5316657431138</c:v>
                </c:pt>
                <c:pt idx="23">
                  <c:v>1749.2950942485074</c:v>
                </c:pt>
                <c:pt idx="24">
                  <c:v>1738.405036063109</c:v>
                </c:pt>
                <c:pt idx="25">
                  <c:v>1728.7381899428046</c:v>
                </c:pt>
                <c:pt idx="26">
                  <c:v>1720.1261525360917</c:v>
                </c:pt>
                <c:pt idx="27">
                  <c:v>1712.9436981046508</c:v>
                </c:pt>
                <c:pt idx="28">
                  <c:v>1706.8613776852856</c:v>
                </c:pt>
                <c:pt idx="29">
                  <c:v>1701.7363951398831</c:v>
                </c:pt>
                <c:pt idx="30">
                  <c:v>1697.301685032169</c:v>
                </c:pt>
                <c:pt idx="31">
                  <c:v>1693.2232216158829</c:v>
                </c:pt>
                <c:pt idx="32">
                  <c:v>1689.4443609818634</c:v>
                </c:pt>
                <c:pt idx="33">
                  <c:v>1685.8958136179722</c:v>
                </c:pt>
                <c:pt idx="34">
                  <c:v>1682.3590751414965</c:v>
                </c:pt>
                <c:pt idx="35">
                  <c:v>1678.7347023189357</c:v>
                </c:pt>
              </c:numCache>
            </c:numRef>
          </c:val>
          <c:smooth val="0"/>
        </c:ser>
        <c:ser>
          <c:idx val="1"/>
          <c:order val="3"/>
          <c:tx>
            <c:strRef>
              <c:f>Sheet1!$E$1</c:f>
              <c:strCache>
                <c:ptCount val="1"/>
                <c:pt idx="0">
                  <c:v>freight rail</c:v>
                </c:pt>
              </c:strCache>
            </c:strRef>
          </c:tx>
          <c:spPr>
            <a:ln w="22225" cap="rnd">
              <a:solidFill>
                <a:schemeClr val="accent2"/>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Sheet1!$E$2:$E$37</c:f>
              <c:numCache>
                <c:formatCode>General</c:formatCode>
                <c:ptCount val="36"/>
                <c:pt idx="0">
                  <c:v>296.00003315200365</c:v>
                </c:pt>
                <c:pt idx="1">
                  <c:v>294.09247620277205</c:v>
                </c:pt>
                <c:pt idx="2">
                  <c:v>292.19730915498002</c:v>
                </c:pt>
                <c:pt idx="3">
                  <c:v>290.31427391093683</c:v>
                </c:pt>
                <c:pt idx="4">
                  <c:v>288.44345527568851</c:v>
                </c:pt>
                <c:pt idx="5">
                  <c:v>286.58460221054168</c:v>
                </c:pt>
                <c:pt idx="6">
                  <c:v>284.73779777522969</c:v>
                </c:pt>
                <c:pt idx="7">
                  <c:v>282.90287774465304</c:v>
                </c:pt>
                <c:pt idx="8">
                  <c:v>281.07968327941285</c:v>
                </c:pt>
                <c:pt idx="9">
                  <c:v>279.26837271715561</c:v>
                </c:pt>
                <c:pt idx="10">
                  <c:v>277.46870846640269</c:v>
                </c:pt>
                <c:pt idx="11">
                  <c:v>275.68061408408147</c:v>
                </c:pt>
                <c:pt idx="12">
                  <c:v>273.90401417288933</c:v>
                </c:pt>
                <c:pt idx="13">
                  <c:v>272.13890840729613</c:v>
                </c:pt>
                <c:pt idx="14">
                  <c:v>270.38514741939008</c:v>
                </c:pt>
                <c:pt idx="15">
                  <c:v>268.64273095752867</c:v>
                </c:pt>
                <c:pt idx="16">
                  <c:v>266.91151349504611</c:v>
                </c:pt>
                <c:pt idx="17">
                  <c:v>265.19149477837954</c:v>
                </c:pt>
                <c:pt idx="18">
                  <c:v>263.48253295244302</c:v>
                </c:pt>
                <c:pt idx="19">
                  <c:v>261.78455916134703</c:v>
                </c:pt>
                <c:pt idx="20">
                  <c:v>260.09750535280671</c:v>
                </c:pt>
                <c:pt idx="21">
                  <c:v>258.4213710339103</c:v>
                </c:pt>
                <c:pt idx="22">
                  <c:v>256.75602118545282</c:v>
                </c:pt>
                <c:pt idx="23">
                  <c:v>255.10145512421016</c:v>
                </c:pt>
                <c:pt idx="24">
                  <c:v>253.45747680547265</c:v>
                </c:pt>
                <c:pt idx="25">
                  <c:v>251.82415119522042</c:v>
                </c:pt>
                <c:pt idx="26">
                  <c:v>250.20128693533948</c:v>
                </c:pt>
                <c:pt idx="27">
                  <c:v>248.58894698965</c:v>
                </c:pt>
                <c:pt idx="28">
                  <c:v>246.98694451709972</c:v>
                </c:pt>
                <c:pt idx="29">
                  <c:v>245.39528026349561</c:v>
                </c:pt>
                <c:pt idx="30">
                  <c:v>243.81389295448554</c:v>
                </c:pt>
                <c:pt idx="31">
                  <c:v>242.24272187798181</c:v>
                </c:pt>
                <c:pt idx="32">
                  <c:v>240.68164893885864</c:v>
                </c:pt>
                <c:pt idx="33">
                  <c:v>239.13061672981704</c:v>
                </c:pt>
                <c:pt idx="34">
                  <c:v>237.58956829737846</c:v>
                </c:pt>
                <c:pt idx="35">
                  <c:v>236.05850285087851</c:v>
                </c:pt>
              </c:numCache>
            </c:numRef>
          </c:val>
          <c:smooth val="0"/>
        </c:ser>
        <c:ser>
          <c:idx val="3"/>
          <c:order val="4"/>
          <c:tx>
            <c:strRef>
              <c:f>Sheet1!$F$1</c:f>
              <c:strCache>
                <c:ptCount val="1"/>
                <c:pt idx="0">
                  <c:v>domestic marine</c:v>
                </c:pt>
              </c:strCache>
            </c:strRef>
          </c:tx>
          <c:spPr>
            <a:ln w="22225" cap="rnd">
              <a:solidFill>
                <a:schemeClr val="accent4"/>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Sheet1!$F$2:$F$37</c:f>
              <c:numCache>
                <c:formatCode>General</c:formatCode>
                <c:ptCount val="36"/>
                <c:pt idx="0">
                  <c:v>212.73612912572472</c:v>
                </c:pt>
                <c:pt idx="1">
                  <c:v>211.47975557169846</c:v>
                </c:pt>
                <c:pt idx="2">
                  <c:v>210.23075347963436</c:v>
                </c:pt>
                <c:pt idx="3">
                  <c:v>208.98916746448279</c:v>
                </c:pt>
                <c:pt idx="4">
                  <c:v>207.75486587865245</c:v>
                </c:pt>
                <c:pt idx="5">
                  <c:v>206.52793496848381</c:v>
                </c:pt>
                <c:pt idx="6">
                  <c:v>205.30820251436847</c:v>
                </c:pt>
                <c:pt idx="7">
                  <c:v>204.09566943685718</c:v>
                </c:pt>
                <c:pt idx="8">
                  <c:v>202.89029397180468</c:v>
                </c:pt>
                <c:pt idx="9">
                  <c:v>201.69203481849937</c:v>
                </c:pt>
                <c:pt idx="10">
                  <c:v>200.50089132671241</c:v>
                </c:pt>
                <c:pt idx="11">
                  <c:v>199.316742207712</c:v>
                </c:pt>
                <c:pt idx="12">
                  <c:v>198.13958815101486</c:v>
                </c:pt>
                <c:pt idx="13">
                  <c:v>196.96938957807384</c:v>
                </c:pt>
                <c:pt idx="14">
                  <c:v>195.80614565000985</c:v>
                </c:pt>
                <c:pt idx="15">
                  <c:v>194.64970255578956</c:v>
                </c:pt>
                <c:pt idx="16">
                  <c:v>193.50013690134685</c:v>
                </c:pt>
                <c:pt idx="17">
                  <c:v>192.357335296917</c:v>
                </c:pt>
                <c:pt idx="18">
                  <c:v>191.22129792220849</c:v>
                </c:pt>
                <c:pt idx="19">
                  <c:v>190.09198741362931</c:v>
                </c:pt>
                <c:pt idx="20">
                  <c:v>188.96933103345057</c:v>
                </c:pt>
                <c:pt idx="21">
                  <c:v>187.85329334061956</c:v>
                </c:pt>
                <c:pt idx="22">
                  <c:v>186.74383918068756</c:v>
                </c:pt>
                <c:pt idx="23">
                  <c:v>185.64096813992572</c:v>
                </c:pt>
                <c:pt idx="24">
                  <c:v>184.54457628103924</c:v>
                </c:pt>
                <c:pt idx="25">
                  <c:v>183.45466413303544</c:v>
                </c:pt>
                <c:pt idx="26">
                  <c:v>182.37119760612271</c:v>
                </c:pt>
                <c:pt idx="27">
                  <c:v>181.29414285760902</c:v>
                </c:pt>
                <c:pt idx="28">
                  <c:v>180.22346628478519</c:v>
                </c:pt>
                <c:pt idx="29">
                  <c:v>179.159070322085</c:v>
                </c:pt>
                <c:pt idx="30">
                  <c:v>178.10098753435571</c:v>
                </c:pt>
                <c:pt idx="31">
                  <c:v>177.04912227897628</c:v>
                </c:pt>
                <c:pt idx="32">
                  <c:v>176.00350598983931</c:v>
                </c:pt>
                <c:pt idx="33">
                  <c:v>174.96404488877533</c:v>
                </c:pt>
                <c:pt idx="34">
                  <c:v>173.93070878851003</c:v>
                </c:pt>
                <c:pt idx="35">
                  <c:v>172.90349754381938</c:v>
                </c:pt>
              </c:numCache>
            </c:numRef>
          </c:val>
          <c:smooth val="0"/>
        </c:ser>
        <c:dLbls>
          <c:showLegendKey val="0"/>
          <c:showVal val="0"/>
          <c:showCatName val="0"/>
          <c:showSerName val="0"/>
          <c:showPercent val="0"/>
          <c:showBubbleSize val="0"/>
        </c:dLbls>
        <c:smooth val="0"/>
        <c:axId val="-1191361648"/>
        <c:axId val="-1191373072"/>
      </c:lineChart>
      <c:catAx>
        <c:axId val="-1191361648"/>
        <c:scaling>
          <c:orientation val="minMax"/>
          <c:min val="1"/>
        </c:scaling>
        <c:delete val="0"/>
        <c:axPos val="b"/>
        <c:numFmt formatCode="General" sourceLinked="0"/>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73072"/>
        <c:crossesAt val="0"/>
        <c:auto val="1"/>
        <c:lblAlgn val="ctr"/>
        <c:lblOffset val="100"/>
        <c:tickLblSkip val="10"/>
        <c:tickMarkSkip val="5"/>
        <c:noMultiLvlLbl val="1"/>
      </c:catAx>
      <c:valAx>
        <c:axId val="-1191373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61648"/>
        <c:crossesAt val="7"/>
        <c:crossBetween val="midCat"/>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230971128608925E-2"/>
          <c:y val="0.16662860283877104"/>
          <c:w val="0.87360954880639918"/>
          <c:h val="0.7008802045080591"/>
        </c:manualLayout>
      </c:layout>
      <c:lineChart>
        <c:grouping val="standard"/>
        <c:varyColors val="0"/>
        <c:ser>
          <c:idx val="0"/>
          <c:order val="0"/>
          <c:tx>
            <c:strRef>
              <c:f>Sheet1!$B$1</c:f>
              <c:strCache>
                <c:ptCount val="1"/>
                <c:pt idx="0">
                  <c:v>freight and light commercial truck fuel efficiency (consumption-weighted average)</c:v>
                </c:pt>
              </c:strCache>
            </c:strRef>
          </c:tx>
          <c:spPr>
            <a:ln w="22225"/>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0.98967375057489038</c:v>
                </c:pt>
                <c:pt idx="1">
                  <c:v>0.99581278887279479</c:v>
                </c:pt>
                <c:pt idx="2">
                  <c:v>0.989121989163666</c:v>
                </c:pt>
                <c:pt idx="3">
                  <c:v>0.98640677996610482</c:v>
                </c:pt>
                <c:pt idx="4">
                  <c:v>0.9828569635961798</c:v>
                </c:pt>
                <c:pt idx="5">
                  <c:v>0.98377753489828723</c:v>
                </c:pt>
                <c:pt idx="6">
                  <c:v>0.98252604053987536</c:v>
                </c:pt>
                <c:pt idx="7">
                  <c:v>0.98635982697325675</c:v>
                </c:pt>
                <c:pt idx="8">
                  <c:v>0.99366936580888243</c:v>
                </c:pt>
                <c:pt idx="9">
                  <c:v>0.99999999491495417</c:v>
                </c:pt>
                <c:pt idx="10">
                  <c:v>1.0105643532083004</c:v>
                </c:pt>
                <c:pt idx="11">
                  <c:v>1.0241935927515966</c:v>
                </c:pt>
                <c:pt idx="12">
                  <c:v>1.0365828542550459</c:v>
                </c:pt>
                <c:pt idx="13">
                  <c:v>1.0498645300782268</c:v>
                </c:pt>
                <c:pt idx="14">
                  <c:v>1.0635960890809315</c:v>
                </c:pt>
                <c:pt idx="15">
                  <c:v>1.0783291096788985</c:v>
                </c:pt>
                <c:pt idx="16">
                  <c:v>1.0949653494958891</c:v>
                </c:pt>
                <c:pt idx="17">
                  <c:v>1.1131448558036521</c:v>
                </c:pt>
                <c:pt idx="18">
                  <c:v>1.131203660709855</c:v>
                </c:pt>
                <c:pt idx="19">
                  <c:v>1.150077512450568</c:v>
                </c:pt>
                <c:pt idx="20">
                  <c:v>1.1692890558599711</c:v>
                </c:pt>
                <c:pt idx="21">
                  <c:v>1.1884535141211667</c:v>
                </c:pt>
                <c:pt idx="22">
                  <c:v>1.2069470081638451</c:v>
                </c:pt>
                <c:pt idx="23">
                  <c:v>1.2242121297935862</c:v>
                </c:pt>
                <c:pt idx="24">
                  <c:v>1.240124390580885</c:v>
                </c:pt>
                <c:pt idx="25">
                  <c:v>1.2547109087153083</c:v>
                </c:pt>
                <c:pt idx="26">
                  <c:v>1.2681998139854909</c:v>
                </c:pt>
                <c:pt idx="27">
                  <c:v>1.280497914350438</c:v>
                </c:pt>
                <c:pt idx="28">
                  <c:v>1.2916839081136269</c:v>
                </c:pt>
                <c:pt idx="29">
                  <c:v>1.3018998055220992</c:v>
                </c:pt>
                <c:pt idx="30">
                  <c:v>1.3112334620450399</c:v>
                </c:pt>
                <c:pt idx="31">
                  <c:v>1.319840013818681</c:v>
                </c:pt>
                <c:pt idx="32">
                  <c:v>1.3274966447728935</c:v>
                </c:pt>
                <c:pt idx="33">
                  <c:v>1.3344441043410631</c:v>
                </c:pt>
                <c:pt idx="34">
                  <c:v>1.3406771944852429</c:v>
                </c:pt>
                <c:pt idx="35">
                  <c:v>1.3465495778289074</c:v>
                </c:pt>
                <c:pt idx="36">
                  <c:v>1.3520459595065588</c:v>
                </c:pt>
                <c:pt idx="37">
                  <c:v>1.3578289415609004</c:v>
                </c:pt>
                <c:pt idx="38">
                  <c:v>1.3637198465459075</c:v>
                </c:pt>
                <c:pt idx="39">
                  <c:v>1.3694630214056978</c:v>
                </c:pt>
                <c:pt idx="40">
                  <c:v>1.3751155728086644</c:v>
                </c:pt>
              </c:numCache>
            </c:numRef>
          </c:val>
          <c:smooth val="0"/>
        </c:ser>
        <c:ser>
          <c:idx val="1"/>
          <c:order val="1"/>
          <c:tx>
            <c:strRef>
              <c:f>Sheet1!$C$1</c:f>
              <c:strCache>
                <c:ptCount val="1"/>
                <c:pt idx="0">
                  <c:v>freight truck and light commercial travel demand</c:v>
                </c:pt>
              </c:strCache>
            </c:strRef>
          </c:tx>
          <c:spPr>
            <a:ln w="22225">
              <a:solidFill>
                <a:srgbClr val="5D9732"/>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0.87795957834699279</c:v>
                </c:pt>
                <c:pt idx="1">
                  <c:v>0.89485405329968093</c:v>
                </c:pt>
                <c:pt idx="2">
                  <c:v>0.86600398936680034</c:v>
                </c:pt>
                <c:pt idx="3">
                  <c:v>0.89025929720114083</c:v>
                </c:pt>
                <c:pt idx="4">
                  <c:v>0.91885120425881484</c:v>
                </c:pt>
                <c:pt idx="5">
                  <c:v>0.93033726066349443</c:v>
                </c:pt>
                <c:pt idx="6">
                  <c:v>0.93479572477152362</c:v>
                </c:pt>
                <c:pt idx="7">
                  <c:v>0.95316505180215438</c:v>
                </c:pt>
                <c:pt idx="8">
                  <c:v>0.99393857587196599</c:v>
                </c:pt>
                <c:pt idx="9">
                  <c:v>1</c:v>
                </c:pt>
                <c:pt idx="10">
                  <c:v>0.9511269150018572</c:v>
                </c:pt>
                <c:pt idx="11">
                  <c:v>1.0061227817157561</c:v>
                </c:pt>
                <c:pt idx="12">
                  <c:v>1.0340047820402276</c:v>
                </c:pt>
                <c:pt idx="13">
                  <c:v>1.05192519857661</c:v>
                </c:pt>
                <c:pt idx="14">
                  <c:v>1.0646464313546575</c:v>
                </c:pt>
                <c:pt idx="15">
                  <c:v>1.0786328233774465</c:v>
                </c:pt>
                <c:pt idx="16">
                  <c:v>1.0908155994168534</c:v>
                </c:pt>
                <c:pt idx="17">
                  <c:v>1.1001447566855191</c:v>
                </c:pt>
                <c:pt idx="18">
                  <c:v>1.111086697869081</c:v>
                </c:pt>
                <c:pt idx="19">
                  <c:v>1.1232663662982545</c:v>
                </c:pt>
                <c:pt idx="20">
                  <c:v>1.1349542022647996</c:v>
                </c:pt>
                <c:pt idx="21">
                  <c:v>1.1465561234370216</c:v>
                </c:pt>
                <c:pt idx="22">
                  <c:v>1.1585235076707143</c:v>
                </c:pt>
                <c:pt idx="23">
                  <c:v>1.1704763357366037</c:v>
                </c:pt>
                <c:pt idx="24">
                  <c:v>1.1818246349176078</c:v>
                </c:pt>
                <c:pt idx="25">
                  <c:v>1.1936101455031951</c:v>
                </c:pt>
                <c:pt idx="26">
                  <c:v>1.2057159069642331</c:v>
                </c:pt>
                <c:pt idx="27">
                  <c:v>1.219249582429426</c:v>
                </c:pt>
                <c:pt idx="28">
                  <c:v>1.2329404199678626</c:v>
                </c:pt>
                <c:pt idx="29">
                  <c:v>1.2464395397182839</c:v>
                </c:pt>
                <c:pt idx="30">
                  <c:v>1.2599811917204933</c:v>
                </c:pt>
                <c:pt idx="31">
                  <c:v>1.2747307525877101</c:v>
                </c:pt>
                <c:pt idx="32">
                  <c:v>1.2903235589366671</c:v>
                </c:pt>
                <c:pt idx="33">
                  <c:v>1.3054944262163506</c:v>
                </c:pt>
                <c:pt idx="34">
                  <c:v>1.3204693242542795</c:v>
                </c:pt>
                <c:pt idx="35">
                  <c:v>1.3355165855777362</c:v>
                </c:pt>
                <c:pt idx="36">
                  <c:v>1.3516668663289371</c:v>
                </c:pt>
                <c:pt idx="37">
                  <c:v>1.3658325229231616</c:v>
                </c:pt>
                <c:pt idx="38">
                  <c:v>1.3781856658486775</c:v>
                </c:pt>
                <c:pt idx="39">
                  <c:v>1.3937081536589055</c:v>
                </c:pt>
                <c:pt idx="40">
                  <c:v>1.4126817160216625</c:v>
                </c:pt>
              </c:numCache>
            </c:numRef>
          </c:val>
          <c:smooth val="0"/>
        </c:ser>
        <c:ser>
          <c:idx val="2"/>
          <c:order val="2"/>
          <c:tx>
            <c:strRef>
              <c:f>Sheet1!$D$1</c:f>
              <c:strCache>
                <c:ptCount val="1"/>
                <c:pt idx="0">
                  <c:v>freight and light commercial truck energy consumption </c:v>
                </c:pt>
              </c:strCache>
            </c:strRef>
          </c:tx>
          <c:spPr>
            <a:ln w="22225">
              <a:solidFill>
                <a:srgbClr val="BD732A"/>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0.8866638572970128</c:v>
                </c:pt>
                <c:pt idx="1">
                  <c:v>0.89776624664154481</c:v>
                </c:pt>
                <c:pt idx="2">
                  <c:v>0.8747574787287683</c:v>
                </c:pt>
                <c:pt idx="3">
                  <c:v>0.90156711673418077</c:v>
                </c:pt>
                <c:pt idx="4">
                  <c:v>0.93396433521463684</c:v>
                </c:pt>
                <c:pt idx="5">
                  <c:v>0.94488266415934508</c:v>
                </c:pt>
                <c:pt idx="6">
                  <c:v>0.95052017996204918</c:v>
                </c:pt>
                <c:pt idx="7">
                  <c:v>0.9656250076120928</c:v>
                </c:pt>
                <c:pt idx="8">
                  <c:v>1.0000441501372612</c:v>
                </c:pt>
                <c:pt idx="9">
                  <c:v>1</c:v>
                </c:pt>
                <c:pt idx="10">
                  <c:v>0.94186340373808564</c:v>
                </c:pt>
                <c:pt idx="11">
                  <c:v>0.98283701474431906</c:v>
                </c:pt>
                <c:pt idx="12">
                  <c:v>0.99794169015251</c:v>
                </c:pt>
                <c:pt idx="13">
                  <c:v>1.0023679697757295</c:v>
                </c:pt>
                <c:pt idx="14">
                  <c:v>1.0014327480750542</c:v>
                </c:pt>
                <c:pt idx="15">
                  <c:v>1.0007510090589993</c:v>
                </c:pt>
                <c:pt idx="16">
                  <c:v>0.99665600770709162</c:v>
                </c:pt>
                <c:pt idx="17">
                  <c:v>0.98872298925050739</c:v>
                </c:pt>
                <c:pt idx="18">
                  <c:v>0.98255993457254165</c:v>
                </c:pt>
                <c:pt idx="19">
                  <c:v>0.97693185776469993</c:v>
                </c:pt>
                <c:pt idx="20">
                  <c:v>0.97074627129254543</c:v>
                </c:pt>
                <c:pt idx="21">
                  <c:v>0.96470440112926925</c:v>
                </c:pt>
                <c:pt idx="22">
                  <c:v>0.95965332094287636</c:v>
                </c:pt>
                <c:pt idx="23">
                  <c:v>0.9556615395670488</c:v>
                </c:pt>
                <c:pt idx="24">
                  <c:v>0.95229988721923564</c:v>
                </c:pt>
                <c:pt idx="25">
                  <c:v>0.95033809870630959</c:v>
                </c:pt>
                <c:pt idx="26">
                  <c:v>0.94943682693876963</c:v>
                </c:pt>
                <c:pt idx="27">
                  <c:v>0.95049445108895558</c:v>
                </c:pt>
                <c:pt idx="28">
                  <c:v>0.9524323376310192</c:v>
                </c:pt>
                <c:pt idx="29">
                  <c:v>0.954835170791</c:v>
                </c:pt>
                <c:pt idx="30">
                  <c:v>0.95784818929630156</c:v>
                </c:pt>
                <c:pt idx="31">
                  <c:v>0.96224721762790144</c:v>
                </c:pt>
                <c:pt idx="32">
                  <c:v>0.96793253737232998</c:v>
                </c:pt>
                <c:pt idx="33">
                  <c:v>0.97378243055944624</c:v>
                </c:pt>
                <c:pt idx="34">
                  <c:v>0.97998476363538944</c:v>
                </c:pt>
                <c:pt idx="35">
                  <c:v>0.98647681295687795</c:v>
                </c:pt>
                <c:pt idx="36">
                  <c:v>0.99401872209406839</c:v>
                </c:pt>
                <c:pt idx="37">
                  <c:v>0.99983375189693358</c:v>
                </c:pt>
                <c:pt idx="38">
                  <c:v>1.0041965466676086</c:v>
                </c:pt>
                <c:pt idx="39">
                  <c:v>1.0109504519756121</c:v>
                </c:pt>
                <c:pt idx="40">
                  <c:v>1.0202043207455709</c:v>
                </c:pt>
              </c:numCache>
            </c:numRef>
          </c:val>
          <c:smooth val="0"/>
        </c:ser>
        <c:dLbls>
          <c:showLegendKey val="0"/>
          <c:showVal val="0"/>
          <c:showCatName val="0"/>
          <c:showSerName val="0"/>
          <c:showPercent val="0"/>
          <c:showBubbleSize val="0"/>
        </c:dLbls>
        <c:smooth val="0"/>
        <c:axId val="-1191372528"/>
        <c:axId val="-1191367088"/>
        <c:extLst/>
      </c:lineChart>
      <c:catAx>
        <c:axId val="-1191372528"/>
        <c:scaling>
          <c:orientation val="minMax"/>
          <c:max val="41"/>
        </c:scaling>
        <c:delete val="0"/>
        <c:axPos val="b"/>
        <c:numFmt formatCode="0" sourceLinked="0"/>
        <c:majorTickMark val="out"/>
        <c:minorTickMark val="none"/>
        <c:tickLblPos val="nextTo"/>
        <c:spPr>
          <a:ln w="12700">
            <a:solidFill>
              <a:srgbClr val="000000"/>
            </a:solidFill>
          </a:ln>
        </c:spPr>
        <c:txPr>
          <a:bodyPr/>
          <a:lstStyle/>
          <a:p>
            <a:pPr>
              <a:defRPr sz="1200" baseline="0">
                <a:latin typeface="Arial" panose="020B0604020202020204" pitchFamily="34" charset="0"/>
              </a:defRPr>
            </a:pPr>
            <a:endParaRPr lang="en-US"/>
          </a:p>
        </c:txPr>
        <c:crossAx val="-1191367088"/>
        <c:crossesAt val="0"/>
        <c:auto val="1"/>
        <c:lblAlgn val="ctr"/>
        <c:lblOffset val="100"/>
        <c:tickLblSkip val="10"/>
        <c:tickMarkSkip val="10"/>
        <c:noMultiLvlLbl val="1"/>
      </c:catAx>
      <c:valAx>
        <c:axId val="-1191367088"/>
        <c:scaling>
          <c:orientation val="minMax"/>
          <c:max val="2"/>
          <c:min val="0"/>
        </c:scaling>
        <c:delete val="0"/>
        <c:axPos val="l"/>
        <c:majorGridlines>
          <c:spPr>
            <a:ln>
              <a:solidFill>
                <a:srgbClr val="FFFFFF">
                  <a:lumMod val="85000"/>
                </a:srgbClr>
              </a:solidFill>
            </a:ln>
          </c:spPr>
        </c:majorGridlines>
        <c:numFmt formatCode="#,##0.0" sourceLinked="0"/>
        <c:majorTickMark val="none"/>
        <c:minorTickMark val="none"/>
        <c:tickLblPos val="low"/>
        <c:spPr>
          <a:ln w="22225">
            <a:solidFill>
              <a:srgbClr val="FFFFFF">
                <a:lumMod val="65000"/>
              </a:srgbClr>
            </a:solidFill>
            <a:prstDash val="lgDash"/>
          </a:ln>
        </c:spPr>
        <c:txPr>
          <a:bodyPr/>
          <a:lstStyle/>
          <a:p>
            <a:pPr>
              <a:defRPr sz="1200" baseline="0">
                <a:latin typeface="Arial" panose="020B0604020202020204" pitchFamily="34" charset="0"/>
              </a:defRPr>
            </a:pPr>
            <a:endParaRPr lang="en-US"/>
          </a:p>
        </c:txPr>
        <c:crossAx val="-1191372528"/>
        <c:crossesAt val="12"/>
        <c:crossBetween val="midCat"/>
        <c:majorUnit val="0.5"/>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230971128608925E-2"/>
          <c:y val="0.16662860283877104"/>
          <c:w val="0.87360954880639918"/>
          <c:h val="0.7008802045080591"/>
        </c:manualLayout>
      </c:layout>
      <c:lineChart>
        <c:grouping val="standard"/>
        <c:varyColors val="0"/>
        <c:ser>
          <c:idx val="0"/>
          <c:order val="0"/>
          <c:tx>
            <c:strRef>
              <c:f>Sheet1!$B$1</c:f>
              <c:strCache>
                <c:ptCount val="1"/>
                <c:pt idx="0">
                  <c:v>light-duty vehicles fuel efficiency</c:v>
                </c:pt>
              </c:strCache>
            </c:strRef>
          </c:tx>
          <c:spPr>
            <a:ln w="22225">
              <a:solidFill>
                <a:srgbClr val="0096D7"/>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0.87497265756024767</c:v>
                </c:pt>
                <c:pt idx="1">
                  <c:v>0.89122396865001619</c:v>
                </c:pt>
                <c:pt idx="2">
                  <c:v>0.91113657891907096</c:v>
                </c:pt>
                <c:pt idx="3">
                  <c:v>0.92474992735059225</c:v>
                </c:pt>
                <c:pt idx="4">
                  <c:v>0.93313512755627759</c:v>
                </c:pt>
                <c:pt idx="5">
                  <c:v>0.9477329749096276</c:v>
                </c:pt>
                <c:pt idx="6">
                  <c:v>0.9609981964469072</c:v>
                </c:pt>
                <c:pt idx="7">
                  <c:v>0.974349904355996</c:v>
                </c:pt>
                <c:pt idx="8">
                  <c:v>0.98787642423421718</c:v>
                </c:pt>
                <c:pt idx="9">
                  <c:v>1</c:v>
                </c:pt>
                <c:pt idx="10">
                  <c:v>1.0163951128612934</c:v>
                </c:pt>
                <c:pt idx="11">
                  <c:v>1.0335801516941876</c:v>
                </c:pt>
                <c:pt idx="12">
                  <c:v>1.0520032459336222</c:v>
                </c:pt>
                <c:pt idx="13">
                  <c:v>1.0700160645655412</c:v>
                </c:pt>
                <c:pt idx="14">
                  <c:v>1.0882832095905262</c:v>
                </c:pt>
                <c:pt idx="15">
                  <c:v>1.1064169466067699</c:v>
                </c:pt>
                <c:pt idx="16">
                  <c:v>1.1242554237691069</c:v>
                </c:pt>
                <c:pt idx="17">
                  <c:v>1.1411651775926217</c:v>
                </c:pt>
                <c:pt idx="18">
                  <c:v>1.1572492902514289</c:v>
                </c:pt>
                <c:pt idx="19">
                  <c:v>1.1723539511653975</c:v>
                </c:pt>
                <c:pt idx="20">
                  <c:v>1.1861762441697621</c:v>
                </c:pt>
                <c:pt idx="21">
                  <c:v>1.1988517586802676</c:v>
                </c:pt>
                <c:pt idx="22">
                  <c:v>1.2105392669086632</c:v>
                </c:pt>
                <c:pt idx="23">
                  <c:v>1.2206403362001583</c:v>
                </c:pt>
                <c:pt idx="24">
                  <c:v>1.2295472348613137</c:v>
                </c:pt>
                <c:pt idx="25">
                  <c:v>1.2383043863475405</c:v>
                </c:pt>
                <c:pt idx="26">
                  <c:v>1.2463621188664931</c:v>
                </c:pt>
                <c:pt idx="27">
                  <c:v>1.2535978886717654</c:v>
                </c:pt>
                <c:pt idx="28">
                  <c:v>1.2602274411933303</c:v>
                </c:pt>
                <c:pt idx="29">
                  <c:v>1.2665699889894553</c:v>
                </c:pt>
                <c:pt idx="30">
                  <c:v>1.2721593953242443</c:v>
                </c:pt>
                <c:pt idx="31">
                  <c:v>1.2772080265854489</c:v>
                </c:pt>
                <c:pt idx="32">
                  <c:v>1.2821416420930454</c:v>
                </c:pt>
                <c:pt idx="33">
                  <c:v>1.2865065519628689</c:v>
                </c:pt>
                <c:pt idx="34">
                  <c:v>1.2901208867325371</c:v>
                </c:pt>
                <c:pt idx="35">
                  <c:v>1.2931581324179069</c:v>
                </c:pt>
                <c:pt idx="36">
                  <c:v>1.2957667957860006</c:v>
                </c:pt>
                <c:pt idx="37">
                  <c:v>1.2981152301303125</c:v>
                </c:pt>
                <c:pt idx="38">
                  <c:v>1.3002221698874643</c:v>
                </c:pt>
                <c:pt idx="39">
                  <c:v>1.3020935176881741</c:v>
                </c:pt>
                <c:pt idx="40">
                  <c:v>1.3037756818971364</c:v>
                </c:pt>
              </c:numCache>
            </c:numRef>
          </c:val>
          <c:smooth val="0"/>
        </c:ser>
        <c:ser>
          <c:idx val="5"/>
          <c:order val="1"/>
          <c:tx>
            <c:strRef>
              <c:f>Sheet1!$C$1</c:f>
              <c:strCache>
                <c:ptCount val="1"/>
                <c:pt idx="0">
                  <c:v>light-duty vehicles travel demand</c:v>
                </c:pt>
              </c:strCache>
            </c:strRef>
          </c:tx>
          <c:spPr>
            <a:ln w="22225">
              <a:solidFill>
                <a:srgbClr val="5D9732"/>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0.86700434854957753</c:v>
                </c:pt>
                <c:pt idx="1">
                  <c:v>0.85805999763449559</c:v>
                </c:pt>
                <c:pt idx="2">
                  <c:v>0.87208452498053379</c:v>
                </c:pt>
                <c:pt idx="3">
                  <c:v>0.89631161309072749</c:v>
                </c:pt>
                <c:pt idx="4">
                  <c:v>0.9143028440241332</c:v>
                </c:pt>
                <c:pt idx="5">
                  <c:v>0.93521095999846482</c:v>
                </c:pt>
                <c:pt idx="6">
                  <c:v>0.96566638692083562</c:v>
                </c:pt>
                <c:pt idx="7">
                  <c:v>0.97339712757105645</c:v>
                </c:pt>
                <c:pt idx="8">
                  <c:v>0.98867422608020217</c:v>
                </c:pt>
                <c:pt idx="9">
                  <c:v>1</c:v>
                </c:pt>
                <c:pt idx="10">
                  <c:v>0.874568478138396</c:v>
                </c:pt>
                <c:pt idx="11">
                  <c:v>0.96631394758791</c:v>
                </c:pt>
                <c:pt idx="12">
                  <c:v>1.0104738378339957</c:v>
                </c:pt>
                <c:pt idx="13">
                  <c:v>1.0450528387431146</c:v>
                </c:pt>
                <c:pt idx="14">
                  <c:v>1.0616150617477411</c:v>
                </c:pt>
                <c:pt idx="15">
                  <c:v>1.0764909274340733</c:v>
                </c:pt>
                <c:pt idx="16">
                  <c:v>1.0892629686592512</c:v>
                </c:pt>
                <c:pt idx="17">
                  <c:v>1.0990876223241741</c:v>
                </c:pt>
                <c:pt idx="18">
                  <c:v>1.1068066575914808</c:v>
                </c:pt>
                <c:pt idx="19">
                  <c:v>1.1142322866062886</c:v>
                </c:pt>
                <c:pt idx="20">
                  <c:v>1.1222783061650534</c:v>
                </c:pt>
                <c:pt idx="21">
                  <c:v>1.130294506342213</c:v>
                </c:pt>
                <c:pt idx="22">
                  <c:v>1.1364935384760455</c:v>
                </c:pt>
                <c:pt idx="23">
                  <c:v>1.1431430176962207</c:v>
                </c:pt>
                <c:pt idx="24">
                  <c:v>1.1492046600547801</c:v>
                </c:pt>
                <c:pt idx="25">
                  <c:v>1.1546268585563202</c:v>
                </c:pt>
                <c:pt idx="26">
                  <c:v>1.1600080453465702</c:v>
                </c:pt>
                <c:pt idx="27">
                  <c:v>1.1658353217703969</c:v>
                </c:pt>
                <c:pt idx="28">
                  <c:v>1.171703439121083</c:v>
                </c:pt>
                <c:pt idx="29">
                  <c:v>1.1783863259457541</c:v>
                </c:pt>
                <c:pt idx="30">
                  <c:v>1.1853240847357871</c:v>
                </c:pt>
                <c:pt idx="31">
                  <c:v>1.1919757852034694</c:v>
                </c:pt>
                <c:pt idx="32">
                  <c:v>1.1989446446083083</c:v>
                </c:pt>
                <c:pt idx="33">
                  <c:v>1.2058894094096595</c:v>
                </c:pt>
                <c:pt idx="34">
                  <c:v>1.2127971783836242</c:v>
                </c:pt>
                <c:pt idx="35">
                  <c:v>1.2202358801066977</c:v>
                </c:pt>
                <c:pt idx="36">
                  <c:v>1.2285507836534606</c:v>
                </c:pt>
                <c:pt idx="37">
                  <c:v>1.2369556569983968</c:v>
                </c:pt>
                <c:pt idx="38">
                  <c:v>1.2454910848917191</c:v>
                </c:pt>
                <c:pt idx="39">
                  <c:v>1.2546221252378191</c:v>
                </c:pt>
                <c:pt idx="40">
                  <c:v>1.2646180889857721</c:v>
                </c:pt>
              </c:numCache>
            </c:numRef>
          </c:val>
          <c:smooth val="0"/>
        </c:ser>
        <c:ser>
          <c:idx val="6"/>
          <c:order val="2"/>
          <c:tx>
            <c:strRef>
              <c:f>Sheet1!$D$1</c:f>
              <c:strCache>
                <c:ptCount val="1"/>
                <c:pt idx="0">
                  <c:v>light-duty vehicles energy consumption</c:v>
                </c:pt>
              </c:strCache>
            </c:strRef>
          </c:tx>
          <c:spPr>
            <a:ln w="22225">
              <a:solidFill>
                <a:srgbClr val="BD732A"/>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0.99142789247533458</c:v>
                </c:pt>
                <c:pt idx="1">
                  <c:v>0.96366970274699115</c:v>
                </c:pt>
                <c:pt idx="2">
                  <c:v>0.95746639698601677</c:v>
                </c:pt>
                <c:pt idx="3">
                  <c:v>0.96968962374412715</c:v>
                </c:pt>
                <c:pt idx="4">
                  <c:v>0.98017885223151879</c:v>
                </c:pt>
                <c:pt idx="5">
                  <c:v>0.98712781787003601</c:v>
                </c:pt>
                <c:pt idx="6">
                  <c:v>1.0051432252040249</c:v>
                </c:pt>
                <c:pt idx="7">
                  <c:v>0.99937345176970882</c:v>
                </c:pt>
                <c:pt idx="8">
                  <c:v>1.0010728565587177</c:v>
                </c:pt>
                <c:pt idx="9">
                  <c:v>1</c:v>
                </c:pt>
                <c:pt idx="10">
                  <c:v>0.86106288079446558</c:v>
                </c:pt>
                <c:pt idx="11">
                  <c:v>0.93523576080206039</c:v>
                </c:pt>
                <c:pt idx="12">
                  <c:v>0.96069472883787976</c:v>
                </c:pt>
                <c:pt idx="13">
                  <c:v>0.97670122455028641</c:v>
                </c:pt>
                <c:pt idx="14">
                  <c:v>0.97548396641261204</c:v>
                </c:pt>
                <c:pt idx="15">
                  <c:v>0.97288919321252321</c:v>
                </c:pt>
                <c:pt idx="16">
                  <c:v>0.96880500027812355</c:v>
                </c:pt>
                <c:pt idx="17">
                  <c:v>0.96307709281883203</c:v>
                </c:pt>
                <c:pt idx="18">
                  <c:v>0.95631314989309757</c:v>
                </c:pt>
                <c:pt idx="19">
                  <c:v>0.95032579132098038</c:v>
                </c:pt>
                <c:pt idx="20">
                  <c:v>0.94603927893294315</c:v>
                </c:pt>
                <c:pt idx="21">
                  <c:v>0.94273173587011883</c:v>
                </c:pt>
                <c:pt idx="22">
                  <c:v>0.93875151993472317</c:v>
                </c:pt>
                <c:pt idx="23">
                  <c:v>0.9365078574704</c:v>
                </c:pt>
                <c:pt idx="24">
                  <c:v>0.93454048423405345</c:v>
                </c:pt>
                <c:pt idx="25">
                  <c:v>0.93228751821972522</c:v>
                </c:pt>
                <c:pt idx="26">
                  <c:v>0.93059473074445243</c:v>
                </c:pt>
                <c:pt idx="27">
                  <c:v>0.92986335378170637</c:v>
                </c:pt>
                <c:pt idx="28">
                  <c:v>0.9295848369431654</c:v>
                </c:pt>
                <c:pt idx="29">
                  <c:v>0.93019651259703962</c:v>
                </c:pt>
                <c:pt idx="30">
                  <c:v>0.93151558564111081</c:v>
                </c:pt>
                <c:pt idx="31">
                  <c:v>0.93297368779159995</c:v>
                </c:pt>
                <c:pt idx="32">
                  <c:v>0.93483793576239416</c:v>
                </c:pt>
                <c:pt idx="33">
                  <c:v>0.93703337700978806</c:v>
                </c:pt>
                <c:pt idx="34">
                  <c:v>0.93986912525860755</c:v>
                </c:pt>
                <c:pt idx="35">
                  <c:v>0.94343382630573536</c:v>
                </c:pt>
                <c:pt idx="36">
                  <c:v>0.94792829269177981</c:v>
                </c:pt>
                <c:pt idx="37">
                  <c:v>0.95265567541774743</c:v>
                </c:pt>
                <c:pt idx="38">
                  <c:v>0.95764689895971244</c:v>
                </c:pt>
                <c:pt idx="39">
                  <c:v>0.96324383602139318</c:v>
                </c:pt>
                <c:pt idx="40">
                  <c:v>0.96962836445359879</c:v>
                </c:pt>
              </c:numCache>
            </c:numRef>
          </c:val>
          <c:smooth val="0"/>
        </c:ser>
        <c:dLbls>
          <c:showLegendKey val="0"/>
          <c:showVal val="0"/>
          <c:showCatName val="0"/>
          <c:showSerName val="0"/>
          <c:showPercent val="0"/>
          <c:showBubbleSize val="0"/>
        </c:dLbls>
        <c:smooth val="0"/>
        <c:axId val="-1191366544"/>
        <c:axId val="-1197848496"/>
      </c:lineChart>
      <c:catAx>
        <c:axId val="-1191366544"/>
        <c:scaling>
          <c:orientation val="minMax"/>
          <c:max val="41"/>
        </c:scaling>
        <c:delete val="0"/>
        <c:axPos val="b"/>
        <c:numFmt formatCode="0" sourceLinked="0"/>
        <c:majorTickMark val="out"/>
        <c:minorTickMark val="none"/>
        <c:tickLblPos val="nextTo"/>
        <c:spPr>
          <a:ln w="12700">
            <a:solidFill>
              <a:srgbClr val="000000"/>
            </a:solidFill>
          </a:ln>
        </c:spPr>
        <c:txPr>
          <a:bodyPr/>
          <a:lstStyle/>
          <a:p>
            <a:pPr>
              <a:defRPr sz="1200" baseline="0">
                <a:latin typeface="Arial" panose="020B0604020202020204" pitchFamily="34" charset="0"/>
              </a:defRPr>
            </a:pPr>
            <a:endParaRPr lang="en-US"/>
          </a:p>
        </c:txPr>
        <c:crossAx val="-1197848496"/>
        <c:crossesAt val="0"/>
        <c:auto val="1"/>
        <c:lblAlgn val="ctr"/>
        <c:lblOffset val="100"/>
        <c:tickLblSkip val="10"/>
        <c:tickMarkSkip val="10"/>
        <c:noMultiLvlLbl val="1"/>
      </c:catAx>
      <c:valAx>
        <c:axId val="-1197848496"/>
        <c:scaling>
          <c:orientation val="minMax"/>
          <c:max val="2"/>
          <c:min val="0"/>
        </c:scaling>
        <c:delete val="0"/>
        <c:axPos val="l"/>
        <c:majorGridlines>
          <c:spPr>
            <a:ln>
              <a:solidFill>
                <a:srgbClr val="FFFFFF">
                  <a:lumMod val="85000"/>
                </a:srgbClr>
              </a:solidFill>
            </a:ln>
          </c:spPr>
        </c:majorGridlines>
        <c:numFmt formatCode="#,##0.0" sourceLinked="0"/>
        <c:majorTickMark val="none"/>
        <c:minorTickMark val="none"/>
        <c:tickLblPos val="low"/>
        <c:spPr>
          <a:ln w="22225">
            <a:solidFill>
              <a:srgbClr val="FFFFFF">
                <a:lumMod val="65000"/>
              </a:srgbClr>
            </a:solidFill>
            <a:prstDash val="lgDash"/>
          </a:ln>
        </c:spPr>
        <c:txPr>
          <a:bodyPr/>
          <a:lstStyle/>
          <a:p>
            <a:pPr>
              <a:defRPr sz="1200" baseline="0">
                <a:latin typeface="Arial" panose="020B0604020202020204" pitchFamily="34" charset="0"/>
              </a:defRPr>
            </a:pPr>
            <a:endParaRPr lang="en-US"/>
          </a:p>
        </c:txPr>
        <c:crossAx val="-1191366544"/>
        <c:crossesAt val="12"/>
        <c:crossBetween val="midCat"/>
        <c:majorUnit val="0.5"/>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230971128608925E-2"/>
          <c:y val="0.16662860283877104"/>
          <c:w val="0.87360954880639918"/>
          <c:h val="0.7008802045080591"/>
        </c:manualLayout>
      </c:layout>
      <c:lineChart>
        <c:grouping val="standard"/>
        <c:varyColors val="0"/>
        <c:ser>
          <c:idx val="0"/>
          <c:order val="0"/>
          <c:tx>
            <c:strRef>
              <c:f>Sheet1!$B$1</c:f>
              <c:strCache>
                <c:ptCount val="1"/>
                <c:pt idx="0">
                  <c:v>passenger jet efficiency</c:v>
                </c:pt>
              </c:strCache>
            </c:strRef>
          </c:tx>
          <c:spPr>
            <a:ln w="22225">
              <a:solidFill>
                <a:srgbClr val="0096D7"/>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0.88827241743124052</c:v>
                </c:pt>
                <c:pt idx="1">
                  <c:v>0.89319692079435231</c:v>
                </c:pt>
                <c:pt idx="2">
                  <c:v>0.90324598401773037</c:v>
                </c:pt>
                <c:pt idx="3">
                  <c:v>0.91072830353079837</c:v>
                </c:pt>
                <c:pt idx="4">
                  <c:v>0.92477268528430701</c:v>
                </c:pt>
                <c:pt idx="5">
                  <c:v>0.9319555391383646</c:v>
                </c:pt>
                <c:pt idx="6">
                  <c:v>0.93230413975742477</c:v>
                </c:pt>
                <c:pt idx="7">
                  <c:v>0.95100701575844404</c:v>
                </c:pt>
                <c:pt idx="8">
                  <c:v>0.9616947837594384</c:v>
                </c:pt>
                <c:pt idx="9">
                  <c:v>0.99999999817602503</c:v>
                </c:pt>
                <c:pt idx="10">
                  <c:v>0.68815695966353829</c:v>
                </c:pt>
                <c:pt idx="11">
                  <c:v>0.84580480463092911</c:v>
                </c:pt>
                <c:pt idx="12">
                  <c:v>0.93514126419436039</c:v>
                </c:pt>
                <c:pt idx="13">
                  <c:v>0.9881750909639172</c:v>
                </c:pt>
                <c:pt idx="14">
                  <c:v>1.0350955279649123</c:v>
                </c:pt>
                <c:pt idx="15">
                  <c:v>1.0554397838519187</c:v>
                </c:pt>
                <c:pt idx="16">
                  <c:v>1.0656343796520329</c:v>
                </c:pt>
                <c:pt idx="17">
                  <c:v>1.0753037437254755</c:v>
                </c:pt>
                <c:pt idx="18">
                  <c:v>1.0855782666698663</c:v>
                </c:pt>
                <c:pt idx="19">
                  <c:v>1.0967355720449641</c:v>
                </c:pt>
                <c:pt idx="20">
                  <c:v>1.108921406451653</c:v>
                </c:pt>
                <c:pt idx="21">
                  <c:v>1.1218760544123114</c:v>
                </c:pt>
                <c:pt idx="22">
                  <c:v>1.1405508610115465</c:v>
                </c:pt>
                <c:pt idx="23">
                  <c:v>1.1555527287409546</c:v>
                </c:pt>
                <c:pt idx="24">
                  <c:v>1.1708730743209783</c:v>
                </c:pt>
                <c:pt idx="25">
                  <c:v>1.1849572837521585</c:v>
                </c:pt>
                <c:pt idx="26">
                  <c:v>1.1981810337259593</c:v>
                </c:pt>
                <c:pt idx="27">
                  <c:v>1.2113727990966874</c:v>
                </c:pt>
                <c:pt idx="28">
                  <c:v>1.2247146337079362</c:v>
                </c:pt>
                <c:pt idx="29">
                  <c:v>1.2375550174789387</c:v>
                </c:pt>
                <c:pt idx="30">
                  <c:v>1.2501255289355713</c:v>
                </c:pt>
                <c:pt idx="31">
                  <c:v>1.2620289631654087</c:v>
                </c:pt>
                <c:pt idx="32">
                  <c:v>1.2738040025242428</c:v>
                </c:pt>
                <c:pt idx="33">
                  <c:v>1.2859538847096561</c:v>
                </c:pt>
                <c:pt idx="34">
                  <c:v>1.2985301662581517</c:v>
                </c:pt>
                <c:pt idx="35">
                  <c:v>1.3107553942337045</c:v>
                </c:pt>
                <c:pt idx="36">
                  <c:v>1.3236549153588382</c:v>
                </c:pt>
                <c:pt idx="37">
                  <c:v>1.3364125104156559</c:v>
                </c:pt>
                <c:pt idx="38">
                  <c:v>1.3495935077918482</c:v>
                </c:pt>
                <c:pt idx="39">
                  <c:v>1.3631262682893244</c:v>
                </c:pt>
                <c:pt idx="40">
                  <c:v>1.3766459152384978</c:v>
                </c:pt>
              </c:numCache>
            </c:numRef>
          </c:val>
          <c:smooth val="0"/>
        </c:ser>
        <c:ser>
          <c:idx val="2"/>
          <c:order val="1"/>
          <c:tx>
            <c:strRef>
              <c:f>Sheet1!$C$1</c:f>
              <c:strCache>
                <c:ptCount val="1"/>
                <c:pt idx="0">
                  <c:v>passenger jet travel demand</c:v>
                </c:pt>
              </c:strCache>
            </c:strRef>
          </c:tx>
          <c:spPr>
            <a:ln w="22225">
              <a:solidFill>
                <a:srgbClr val="5D9732"/>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0.69867072674604547</c:v>
                </c:pt>
                <c:pt idx="1">
                  <c:v>0.71828509252467376</c:v>
                </c:pt>
                <c:pt idx="2">
                  <c:v>0.73238286143435405</c:v>
                </c:pt>
                <c:pt idx="3">
                  <c:v>0.75269110586391275</c:v>
                </c:pt>
                <c:pt idx="4">
                  <c:v>0.78231851127295937</c:v>
                </c:pt>
                <c:pt idx="5">
                  <c:v>0.83104983912369479</c:v>
                </c:pt>
                <c:pt idx="6">
                  <c:v>0.87559705428471446</c:v>
                </c:pt>
                <c:pt idx="7">
                  <c:v>0.91279913359225717</c:v>
                </c:pt>
                <c:pt idx="8">
                  <c:v>0.96372678998404904</c:v>
                </c:pt>
                <c:pt idx="9">
                  <c:v>1</c:v>
                </c:pt>
                <c:pt idx="10">
                  <c:v>0.34302876578021674</c:v>
                </c:pt>
                <c:pt idx="11">
                  <c:v>0.5411734213923608</c:v>
                </c:pt>
                <c:pt idx="12">
                  <c:v>0.73522152875828195</c:v>
                </c:pt>
                <c:pt idx="13">
                  <c:v>0.87513077276430384</c:v>
                </c:pt>
                <c:pt idx="14">
                  <c:v>0.94628002721189619</c:v>
                </c:pt>
                <c:pt idx="15">
                  <c:v>0.99096358045190125</c:v>
                </c:pt>
                <c:pt idx="16">
                  <c:v>1.0202280202498799</c:v>
                </c:pt>
                <c:pt idx="17">
                  <c:v>1.041542711292972</c:v>
                </c:pt>
                <c:pt idx="18">
                  <c:v>1.0630608874685892</c:v>
                </c:pt>
                <c:pt idx="19">
                  <c:v>1.0876151245490933</c:v>
                </c:pt>
                <c:pt idx="20">
                  <c:v>1.1153886474396024</c:v>
                </c:pt>
                <c:pt idx="21">
                  <c:v>1.1411721841881897</c:v>
                </c:pt>
                <c:pt idx="22">
                  <c:v>1.1682553392501007</c:v>
                </c:pt>
                <c:pt idx="23">
                  <c:v>1.1971799541189454</c:v>
                </c:pt>
                <c:pt idx="24">
                  <c:v>1.2256669597556342</c:v>
                </c:pt>
                <c:pt idx="25">
                  <c:v>1.2533587108877366</c:v>
                </c:pt>
                <c:pt idx="26">
                  <c:v>1.2801879805922225</c:v>
                </c:pt>
                <c:pt idx="27">
                  <c:v>1.308905493872367</c:v>
                </c:pt>
                <c:pt idx="28">
                  <c:v>1.3368661484025322</c:v>
                </c:pt>
                <c:pt idx="29">
                  <c:v>1.3667706073329129</c:v>
                </c:pt>
                <c:pt idx="30">
                  <c:v>1.3987299983243038</c:v>
                </c:pt>
                <c:pt idx="31">
                  <c:v>1.4270108195832152</c:v>
                </c:pt>
                <c:pt idx="32">
                  <c:v>1.4573059476732919</c:v>
                </c:pt>
                <c:pt idx="33">
                  <c:v>1.489275926954442</c:v>
                </c:pt>
                <c:pt idx="34">
                  <c:v>1.5214440452651283</c:v>
                </c:pt>
                <c:pt idx="35">
                  <c:v>1.5566044817642948</c:v>
                </c:pt>
                <c:pt idx="36">
                  <c:v>1.5931171886060287</c:v>
                </c:pt>
                <c:pt idx="37">
                  <c:v>1.6269243035770762</c:v>
                </c:pt>
                <c:pt idx="38">
                  <c:v>1.6611118146019646</c:v>
                </c:pt>
                <c:pt idx="39">
                  <c:v>1.6998922687678155</c:v>
                </c:pt>
                <c:pt idx="40">
                  <c:v>1.7414723014419262</c:v>
                </c:pt>
              </c:numCache>
            </c:numRef>
          </c:val>
          <c:smooth val="0"/>
        </c:ser>
        <c:ser>
          <c:idx val="4"/>
          <c:order val="2"/>
          <c:tx>
            <c:strRef>
              <c:f>Sheet1!$D$1</c:f>
              <c:strCache>
                <c:ptCount val="1"/>
                <c:pt idx="0">
                  <c:v>passenger jet energy consumption</c:v>
                </c:pt>
              </c:strCache>
            </c:strRef>
          </c:tx>
          <c:spPr>
            <a:ln w="22225">
              <a:solidFill>
                <a:srgbClr val="BD732A"/>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0.78655006252715309</c:v>
                </c:pt>
                <c:pt idx="1">
                  <c:v>0.80417327298412877</c:v>
                </c:pt>
                <c:pt idx="2">
                  <c:v>0.81083433866020915</c:v>
                </c:pt>
                <c:pt idx="3">
                  <c:v>0.82647162888527625</c:v>
                </c:pt>
                <c:pt idx="4">
                  <c:v>0.84595763077227826</c:v>
                </c:pt>
                <c:pt idx="5">
                  <c:v>0.89172691475842758</c:v>
                </c:pt>
                <c:pt idx="6">
                  <c:v>0.93917533490247962</c:v>
                </c:pt>
                <c:pt idx="7">
                  <c:v>0.959823762392922</c:v>
                </c:pt>
                <c:pt idx="8">
                  <c:v>1.0021129411338323</c:v>
                </c:pt>
                <c:pt idx="9">
                  <c:v>1.0000000000000002</c:v>
                </c:pt>
                <c:pt idx="10">
                  <c:v>0.49847459992595078</c:v>
                </c:pt>
                <c:pt idx="11">
                  <c:v>0.63983252098150212</c:v>
                </c:pt>
                <c:pt idx="12">
                  <c:v>0.78621439943692573</c:v>
                </c:pt>
                <c:pt idx="13">
                  <c:v>0.8856029454400024</c:v>
                </c:pt>
                <c:pt idx="14">
                  <c:v>0.9141958398239568</c:v>
                </c:pt>
                <c:pt idx="15">
                  <c:v>0.93891057908372699</c:v>
                </c:pt>
                <c:pt idx="16">
                  <c:v>0.95739029996587599</c:v>
                </c:pt>
                <c:pt idx="17">
                  <c:v>0.968603257889456</c:v>
                </c:pt>
                <c:pt idx="18">
                  <c:v>0.97925770823567782</c:v>
                </c:pt>
                <c:pt idx="19">
                  <c:v>0.99168400322545625</c:v>
                </c:pt>
                <c:pt idx="20">
                  <c:v>1.0058320083965215</c:v>
                </c:pt>
                <c:pt idx="21">
                  <c:v>1.0171998748155089</c:v>
                </c:pt>
                <c:pt idx="22">
                  <c:v>1.0242904346090409</c:v>
                </c:pt>
                <c:pt idx="23">
                  <c:v>1.0360236466575783</c:v>
                </c:pt>
                <c:pt idx="24">
                  <c:v>1.0467974577268728</c:v>
                </c:pt>
                <c:pt idx="25">
                  <c:v>1.0577248022248451</c:v>
                </c:pt>
                <c:pt idx="26">
                  <c:v>1.0684428664975749</c:v>
                </c:pt>
                <c:pt idx="27">
                  <c:v>1.080514183958067</c:v>
                </c:pt>
                <c:pt idx="28">
                  <c:v>1.0915735871601671</c:v>
                </c:pt>
                <c:pt idx="29">
                  <c:v>1.1044119942434949</c:v>
                </c:pt>
                <c:pt idx="30">
                  <c:v>1.1188716360060371</c:v>
                </c:pt>
                <c:pt idx="31">
                  <c:v>1.1307274703119086</c:v>
                </c:pt>
                <c:pt idx="32">
                  <c:v>1.1440582241281405</c:v>
                </c:pt>
                <c:pt idx="33">
                  <c:v>1.1581098995430077</c:v>
                </c:pt>
                <c:pt idx="34">
                  <c:v>1.1716663055077501</c:v>
                </c:pt>
                <c:pt idx="35">
                  <c:v>1.1875629013414146</c:v>
                </c:pt>
                <c:pt idx="36">
                  <c:v>1.2035744114381464</c:v>
                </c:pt>
                <c:pt idx="37">
                  <c:v>1.2173818247956951</c:v>
                </c:pt>
                <c:pt idx="38">
                  <c:v>1.2308238013755597</c:v>
                </c:pt>
                <c:pt idx="39">
                  <c:v>1.2470541469357497</c:v>
                </c:pt>
                <c:pt idx="40">
                  <c:v>1.2650110525797931</c:v>
                </c:pt>
              </c:numCache>
            </c:numRef>
          </c:val>
          <c:smooth val="0"/>
        </c:ser>
        <c:dLbls>
          <c:showLegendKey val="0"/>
          <c:showVal val="0"/>
          <c:showCatName val="0"/>
          <c:showSerName val="0"/>
          <c:showPercent val="0"/>
          <c:showBubbleSize val="0"/>
        </c:dLbls>
        <c:smooth val="0"/>
        <c:axId val="-1197845776"/>
        <c:axId val="-1197855024"/>
        <c:extLst/>
      </c:lineChart>
      <c:catAx>
        <c:axId val="-1197845776"/>
        <c:scaling>
          <c:orientation val="minMax"/>
          <c:max val="41"/>
        </c:scaling>
        <c:delete val="0"/>
        <c:axPos val="b"/>
        <c:numFmt formatCode="0" sourceLinked="0"/>
        <c:majorTickMark val="out"/>
        <c:minorTickMark val="none"/>
        <c:tickLblPos val="nextTo"/>
        <c:spPr>
          <a:ln w="12700">
            <a:solidFill>
              <a:srgbClr val="000000"/>
            </a:solidFill>
          </a:ln>
        </c:spPr>
        <c:txPr>
          <a:bodyPr/>
          <a:lstStyle/>
          <a:p>
            <a:pPr>
              <a:defRPr sz="1200" baseline="0">
                <a:latin typeface="Arial" panose="020B0604020202020204" pitchFamily="34" charset="0"/>
              </a:defRPr>
            </a:pPr>
            <a:endParaRPr lang="en-US"/>
          </a:p>
        </c:txPr>
        <c:crossAx val="-1197855024"/>
        <c:crossesAt val="0"/>
        <c:auto val="1"/>
        <c:lblAlgn val="ctr"/>
        <c:lblOffset val="100"/>
        <c:tickLblSkip val="10"/>
        <c:tickMarkSkip val="10"/>
        <c:noMultiLvlLbl val="1"/>
      </c:catAx>
      <c:valAx>
        <c:axId val="-1197855024"/>
        <c:scaling>
          <c:orientation val="minMax"/>
          <c:max val="2"/>
          <c:min val="0"/>
        </c:scaling>
        <c:delete val="0"/>
        <c:axPos val="l"/>
        <c:majorGridlines>
          <c:spPr>
            <a:ln>
              <a:solidFill>
                <a:srgbClr val="FFFFFF">
                  <a:lumMod val="85000"/>
                </a:srgbClr>
              </a:solidFill>
            </a:ln>
          </c:spPr>
        </c:majorGridlines>
        <c:numFmt formatCode="#,##0.0" sourceLinked="0"/>
        <c:majorTickMark val="none"/>
        <c:minorTickMark val="none"/>
        <c:tickLblPos val="low"/>
        <c:spPr>
          <a:ln w="22225">
            <a:solidFill>
              <a:srgbClr val="FFFFFF">
                <a:lumMod val="65000"/>
              </a:srgbClr>
            </a:solidFill>
            <a:prstDash val="lgDash"/>
          </a:ln>
        </c:spPr>
        <c:txPr>
          <a:bodyPr/>
          <a:lstStyle/>
          <a:p>
            <a:pPr>
              <a:defRPr sz="1200" baseline="0">
                <a:latin typeface="Arial" panose="020B0604020202020204" pitchFamily="34" charset="0"/>
              </a:defRPr>
            </a:pPr>
            <a:endParaRPr lang="en-US"/>
          </a:p>
        </c:txPr>
        <c:crossAx val="-1197845776"/>
        <c:crossesAt val="12"/>
        <c:crossBetween val="midCat"/>
        <c:majorUnit val="0.5"/>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51518544770578"/>
          <c:y val="5.3833574447770552E-2"/>
          <c:w val="0.66911670202998541"/>
          <c:h val="0.82134581034039944"/>
        </c:manualLayout>
      </c:layout>
      <c:lineChart>
        <c:grouping val="standard"/>
        <c:varyColors val="0"/>
        <c:ser>
          <c:idx val="0"/>
          <c:order val="0"/>
          <c:tx>
            <c:strRef>
              <c:f>Sheet1!$B$1</c:f>
              <c:strCache>
                <c:ptCount val="1"/>
                <c:pt idx="0">
                  <c:v>Natural Gas</c:v>
                </c:pt>
              </c:strCache>
            </c:strRef>
          </c:tx>
          <c:spPr>
            <a:ln w="22225" cap="rnd">
              <a:solidFill>
                <a:schemeClr val="accent1"/>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0</c:v>
                </c:pt>
                <c:pt idx="1">
                  <c:v>0</c:v>
                </c:pt>
                <c:pt idx="2">
                  <c:v>1062.3535160000001</c:v>
                </c:pt>
                <c:pt idx="3">
                  <c:v>1034.239014</c:v>
                </c:pt>
                <c:pt idx="4">
                  <c:v>1009.765503</c:v>
                </c:pt>
                <c:pt idx="5">
                  <c:v>994.95275900000001</c:v>
                </c:pt>
                <c:pt idx="6">
                  <c:v>981.70959499999992</c:v>
                </c:pt>
                <c:pt idx="7">
                  <c:v>964.58459499999992</c:v>
                </c:pt>
                <c:pt idx="8">
                  <c:v>950.13861099999997</c:v>
                </c:pt>
                <c:pt idx="9">
                  <c:v>935.21331799999996</c:v>
                </c:pt>
                <c:pt idx="10">
                  <c:v>925.07074</c:v>
                </c:pt>
                <c:pt idx="11">
                  <c:v>915.12579299999993</c:v>
                </c:pt>
                <c:pt idx="12">
                  <c:v>906.07495099999994</c:v>
                </c:pt>
                <c:pt idx="13">
                  <c:v>897.38067599999999</c:v>
                </c:pt>
                <c:pt idx="14">
                  <c:v>889.93853800000011</c:v>
                </c:pt>
                <c:pt idx="15">
                  <c:v>881.98339800000008</c:v>
                </c:pt>
                <c:pt idx="16">
                  <c:v>875.19244399999991</c:v>
                </c:pt>
                <c:pt idx="17">
                  <c:v>870.49310299999991</c:v>
                </c:pt>
                <c:pt idx="18">
                  <c:v>865.99768100000017</c:v>
                </c:pt>
                <c:pt idx="19">
                  <c:v>861.50872799999991</c:v>
                </c:pt>
                <c:pt idx="20">
                  <c:v>856.79486099999997</c:v>
                </c:pt>
                <c:pt idx="21">
                  <c:v>851.4519039999999</c:v>
                </c:pt>
                <c:pt idx="22">
                  <c:v>845.96478300000001</c:v>
                </c:pt>
                <c:pt idx="23">
                  <c:v>840.26123000000007</c:v>
                </c:pt>
                <c:pt idx="24">
                  <c:v>834.21557599999994</c:v>
                </c:pt>
                <c:pt idx="25">
                  <c:v>828.18493699999999</c:v>
                </c:pt>
                <c:pt idx="26">
                  <c:v>822.62115499999993</c:v>
                </c:pt>
                <c:pt idx="27">
                  <c:v>816.86206100000004</c:v>
                </c:pt>
                <c:pt idx="28">
                  <c:v>811.90368699999999</c:v>
                </c:pt>
                <c:pt idx="29">
                  <c:v>808.65759300000002</c:v>
                </c:pt>
                <c:pt idx="30">
                  <c:v>804.99774200000002</c:v>
                </c:pt>
              </c:numCache>
            </c:numRef>
          </c:val>
          <c:smooth val="0"/>
        </c:ser>
        <c:ser>
          <c:idx val="1"/>
          <c:order val="1"/>
          <c:tx>
            <c:strRef>
              <c:f>Sheet1!$C$1</c:f>
              <c:strCache>
                <c:ptCount val="1"/>
                <c:pt idx="0">
                  <c:v>Wind</c:v>
                </c:pt>
              </c:strCache>
            </c:strRef>
          </c:tx>
          <c:spPr>
            <a:ln w="22225" cap="rnd">
              <a:solidFill>
                <a:srgbClr val="5D9732"/>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0</c:v>
                </c:pt>
                <c:pt idx="1">
                  <c:v>0</c:v>
                </c:pt>
                <c:pt idx="2">
                  <c:v>1411.177124</c:v>
                </c:pt>
                <c:pt idx="3">
                  <c:v>1377.179443</c:v>
                </c:pt>
                <c:pt idx="4">
                  <c:v>1358.619385</c:v>
                </c:pt>
                <c:pt idx="5">
                  <c:v>1347.630249</c:v>
                </c:pt>
                <c:pt idx="6">
                  <c:v>1335.1773679999999</c:v>
                </c:pt>
                <c:pt idx="7">
                  <c:v>1318.7238769999999</c:v>
                </c:pt>
                <c:pt idx="8">
                  <c:v>1301.4165039999998</c:v>
                </c:pt>
                <c:pt idx="9">
                  <c:v>1284.774414</c:v>
                </c:pt>
                <c:pt idx="10">
                  <c:v>1272.0740970000002</c:v>
                </c:pt>
                <c:pt idx="11">
                  <c:v>1260.7926029999999</c:v>
                </c:pt>
                <c:pt idx="12">
                  <c:v>1249.5576169999999</c:v>
                </c:pt>
                <c:pt idx="13">
                  <c:v>1238.8007810000001</c:v>
                </c:pt>
                <c:pt idx="14">
                  <c:v>1229.76062</c:v>
                </c:pt>
                <c:pt idx="15">
                  <c:v>1220.0004880000001</c:v>
                </c:pt>
                <c:pt idx="16">
                  <c:v>1211.841064</c:v>
                </c:pt>
                <c:pt idx="17">
                  <c:v>1206.5720210000002</c:v>
                </c:pt>
                <c:pt idx="18">
                  <c:v>1201.583374</c:v>
                </c:pt>
                <c:pt idx="19">
                  <c:v>1196.6016849999999</c:v>
                </c:pt>
                <c:pt idx="20">
                  <c:v>1191.3050539999999</c:v>
                </c:pt>
                <c:pt idx="21">
                  <c:v>1185.1297609999999</c:v>
                </c:pt>
                <c:pt idx="22">
                  <c:v>1178.749268</c:v>
                </c:pt>
                <c:pt idx="23">
                  <c:v>1172.0615230000001</c:v>
                </c:pt>
                <c:pt idx="24">
                  <c:v>1164.8900149999999</c:v>
                </c:pt>
                <c:pt idx="25">
                  <c:v>1157.732544</c:v>
                </c:pt>
                <c:pt idx="26">
                  <c:v>1151.221558</c:v>
                </c:pt>
                <c:pt idx="27">
                  <c:v>1144.43103</c:v>
                </c:pt>
                <c:pt idx="28">
                  <c:v>1138.2579349999999</c:v>
                </c:pt>
                <c:pt idx="29">
                  <c:v>1132.9140619999998</c:v>
                </c:pt>
                <c:pt idx="30">
                  <c:v>1126.993164</c:v>
                </c:pt>
              </c:numCache>
            </c:numRef>
          </c:val>
          <c:smooth val="0"/>
        </c:ser>
        <c:ser>
          <c:idx val="2"/>
          <c:order val="2"/>
          <c:tx>
            <c:strRef>
              <c:f>Sheet1!$D$1</c:f>
              <c:strCache>
                <c:ptCount val="1"/>
                <c:pt idx="0">
                  <c:v>Solar PV</c:v>
                </c:pt>
              </c:strCache>
            </c:strRef>
          </c:tx>
          <c:spPr>
            <a:ln w="22225" cap="rnd">
              <a:solidFill>
                <a:schemeClr val="accent4"/>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0</c:v>
                </c:pt>
                <c:pt idx="1">
                  <c:v>0</c:v>
                </c:pt>
                <c:pt idx="2">
                  <c:v>1322.8233640000001</c:v>
                </c:pt>
                <c:pt idx="3">
                  <c:v>1218.8244630000002</c:v>
                </c:pt>
                <c:pt idx="4">
                  <c:v>1145.0928960000001</c:v>
                </c:pt>
                <c:pt idx="5">
                  <c:v>1110.5708010000001</c:v>
                </c:pt>
                <c:pt idx="6">
                  <c:v>1078.7658689999998</c:v>
                </c:pt>
                <c:pt idx="7">
                  <c:v>1052.585693</c:v>
                </c:pt>
                <c:pt idx="8">
                  <c:v>1027.719971</c:v>
                </c:pt>
                <c:pt idx="9">
                  <c:v>1005.0773320000001</c:v>
                </c:pt>
                <c:pt idx="10">
                  <c:v>985.62316899999996</c:v>
                </c:pt>
                <c:pt idx="11">
                  <c:v>966.79534899999999</c:v>
                </c:pt>
                <c:pt idx="12">
                  <c:v>952.11651600000005</c:v>
                </c:pt>
                <c:pt idx="13">
                  <c:v>938.43426499999998</c:v>
                </c:pt>
                <c:pt idx="14">
                  <c:v>926.29046600000004</c:v>
                </c:pt>
                <c:pt idx="15">
                  <c:v>913.65093999999999</c:v>
                </c:pt>
                <c:pt idx="16">
                  <c:v>902.25323500000002</c:v>
                </c:pt>
                <c:pt idx="17">
                  <c:v>893.03137200000003</c:v>
                </c:pt>
                <c:pt idx="18">
                  <c:v>884.02697799999999</c:v>
                </c:pt>
                <c:pt idx="19">
                  <c:v>875.03662100000008</c:v>
                </c:pt>
                <c:pt idx="20">
                  <c:v>865.82641599999999</c:v>
                </c:pt>
                <c:pt idx="21">
                  <c:v>855.99371300000007</c:v>
                </c:pt>
                <c:pt idx="22">
                  <c:v>846.03356899999994</c:v>
                </c:pt>
                <c:pt idx="23">
                  <c:v>835.87628200000006</c:v>
                </c:pt>
                <c:pt idx="24">
                  <c:v>825.40155000000004</c:v>
                </c:pt>
                <c:pt idx="25">
                  <c:v>814.96649200000002</c:v>
                </c:pt>
                <c:pt idx="26">
                  <c:v>805.01348899999994</c:v>
                </c:pt>
                <c:pt idx="27">
                  <c:v>794.89086900000007</c:v>
                </c:pt>
                <c:pt idx="28">
                  <c:v>785.22100799999998</c:v>
                </c:pt>
                <c:pt idx="29">
                  <c:v>776.14111300000002</c:v>
                </c:pt>
                <c:pt idx="30">
                  <c:v>766.68243399999994</c:v>
                </c:pt>
              </c:numCache>
            </c:numRef>
          </c:val>
          <c:smooth val="0"/>
        </c:ser>
        <c:dLbls>
          <c:showLegendKey val="0"/>
          <c:showVal val="0"/>
          <c:showCatName val="0"/>
          <c:showSerName val="0"/>
          <c:showPercent val="0"/>
          <c:showBubbleSize val="0"/>
        </c:dLbls>
        <c:smooth val="0"/>
        <c:axId val="-1318969680"/>
        <c:axId val="-1318964784"/>
      </c:lineChart>
      <c:catAx>
        <c:axId val="-1318969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18964784"/>
        <c:crosses val="autoZero"/>
        <c:auto val="1"/>
        <c:lblAlgn val="ctr"/>
        <c:lblOffset val="100"/>
        <c:tickLblSkip val="10"/>
        <c:tickMarkSkip val="10"/>
        <c:noMultiLvlLbl val="0"/>
      </c:catAx>
      <c:valAx>
        <c:axId val="-1318964784"/>
        <c:scaling>
          <c:orientation val="minMax"/>
          <c:max val="15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18969680"/>
        <c:crosses val="autoZero"/>
        <c:crossBetween val="midCat"/>
        <c:majorUnit val="3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5475357247011"/>
          <c:y val="0.22365406602634813"/>
          <c:w val="0.78131561679790029"/>
          <c:h val="0.67458664245775235"/>
        </c:manualLayout>
      </c:layout>
      <c:lineChart>
        <c:grouping val="standard"/>
        <c:varyColors val="0"/>
        <c:ser>
          <c:idx val="1"/>
          <c:order val="0"/>
          <c:tx>
            <c:strRef>
              <c:f>Sheet1!$B$1</c:f>
              <c:strCache>
                <c:ptCount val="1"/>
                <c:pt idx="0">
                  <c:v>car</c:v>
                </c:pt>
              </c:strCache>
            </c:strRef>
          </c:tx>
          <c:spPr>
            <a:ln w="22225" cap="rnd">
              <a:solidFill>
                <a:schemeClr val="accent1"/>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Sheet1!$B$2:$B$37</c:f>
              <c:numCache>
                <c:formatCode>General</c:formatCode>
                <c:ptCount val="36"/>
                <c:pt idx="0">
                  <c:v>0.53991095763430175</c:v>
                </c:pt>
                <c:pt idx="1">
                  <c:v>0.51794156864050334</c:v>
                </c:pt>
                <c:pt idx="2">
                  <c:v>0.49989231671870271</c:v>
                </c:pt>
                <c:pt idx="3">
                  <c:v>0.47150367362679968</c:v>
                </c:pt>
                <c:pt idx="4">
                  <c:v>0.43793756267163042</c:v>
                </c:pt>
                <c:pt idx="5">
                  <c:v>0.42401352732045361</c:v>
                </c:pt>
                <c:pt idx="6">
                  <c:v>0.35234316794145049</c:v>
                </c:pt>
                <c:pt idx="7">
                  <c:v>0.33443683599564322</c:v>
                </c:pt>
                <c:pt idx="8">
                  <c:v>0.3162932950890352</c:v>
                </c:pt>
                <c:pt idx="9">
                  <c:v>0.30255252218840301</c:v>
                </c:pt>
                <c:pt idx="10">
                  <c:v>0.29004097323202171</c:v>
                </c:pt>
                <c:pt idx="11">
                  <c:v>0.28380703462917983</c:v>
                </c:pt>
                <c:pt idx="12">
                  <c:v>0.28009725034867755</c:v>
                </c:pt>
                <c:pt idx="13">
                  <c:v>0.27818624718404605</c:v>
                </c:pt>
                <c:pt idx="14">
                  <c:v>0.27692894331841372</c:v>
                </c:pt>
                <c:pt idx="15">
                  <c:v>0.27801219944846245</c:v>
                </c:pt>
                <c:pt idx="16">
                  <c:v>0.28092192017473849</c:v>
                </c:pt>
                <c:pt idx="17">
                  <c:v>0.28177447871589428</c:v>
                </c:pt>
                <c:pt idx="18">
                  <c:v>0.2822650664104201</c:v>
                </c:pt>
                <c:pt idx="19">
                  <c:v>0.28246997102579313</c:v>
                </c:pt>
                <c:pt idx="20">
                  <c:v>0.28167496881762122</c:v>
                </c:pt>
                <c:pt idx="21">
                  <c:v>0.28110028241427765</c:v>
                </c:pt>
                <c:pt idx="22">
                  <c:v>0.28037356115101003</c:v>
                </c:pt>
                <c:pt idx="23">
                  <c:v>0.28011593729986822</c:v>
                </c:pt>
                <c:pt idx="24">
                  <c:v>0.27840788094648927</c:v>
                </c:pt>
                <c:pt idx="25">
                  <c:v>0.27764616780683088</c:v>
                </c:pt>
                <c:pt idx="26">
                  <c:v>0.27662171948137287</c:v>
                </c:pt>
                <c:pt idx="27">
                  <c:v>0.27501374667017481</c:v>
                </c:pt>
                <c:pt idx="28">
                  <c:v>0.27438008159883304</c:v>
                </c:pt>
                <c:pt idx="29">
                  <c:v>0.27393015635623658</c:v>
                </c:pt>
                <c:pt idx="30">
                  <c:v>0.27275274041457648</c:v>
                </c:pt>
                <c:pt idx="31">
                  <c:v>0.2721321500871709</c:v>
                </c:pt>
                <c:pt idx="32">
                  <c:v>0.27061017943140819</c:v>
                </c:pt>
                <c:pt idx="33">
                  <c:v>0.26851677649392142</c:v>
                </c:pt>
                <c:pt idx="34">
                  <c:v>0.26647265378711488</c:v>
                </c:pt>
                <c:pt idx="35">
                  <c:v>0.26441249326497196</c:v>
                </c:pt>
              </c:numCache>
            </c:numRef>
          </c:val>
          <c:smooth val="0"/>
        </c:ser>
        <c:ser>
          <c:idx val="0"/>
          <c:order val="1"/>
          <c:tx>
            <c:strRef>
              <c:f>Sheet1!$C$1</c:f>
              <c:strCache>
                <c:ptCount val="1"/>
                <c:pt idx="0">
                  <c:v>truck</c:v>
                </c:pt>
              </c:strCache>
            </c:strRef>
          </c:tx>
          <c:spPr>
            <a:ln w="22225" cap="rnd">
              <a:solidFill>
                <a:schemeClr val="tx2"/>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Sheet1!$C$2:$C$37</c:f>
              <c:numCache>
                <c:formatCode>General</c:formatCode>
                <c:ptCount val="36"/>
                <c:pt idx="0">
                  <c:v>0.4600890424234636</c:v>
                </c:pt>
                <c:pt idx="1">
                  <c:v>0.48205843142221438</c:v>
                </c:pt>
                <c:pt idx="2">
                  <c:v>0.50010768328129729</c:v>
                </c:pt>
                <c:pt idx="3">
                  <c:v>0.52849626748800083</c:v>
                </c:pt>
                <c:pt idx="4">
                  <c:v>0.56206237982532936</c:v>
                </c:pt>
                <c:pt idx="5">
                  <c:v>0.57598651205635709</c:v>
                </c:pt>
                <c:pt idx="6">
                  <c:v>0.6476568003675609</c:v>
                </c:pt>
                <c:pt idx="7">
                  <c:v>0.66556316400435678</c:v>
                </c:pt>
                <c:pt idx="8">
                  <c:v>0.68370670491096486</c:v>
                </c:pt>
                <c:pt idx="9">
                  <c:v>0.69744750931065391</c:v>
                </c:pt>
                <c:pt idx="10">
                  <c:v>0.70995905834056761</c:v>
                </c:pt>
                <c:pt idx="11">
                  <c:v>0.71619299676708537</c:v>
                </c:pt>
                <c:pt idx="12">
                  <c:v>0.71990274965132228</c:v>
                </c:pt>
                <c:pt idx="13">
                  <c:v>0.72181375281595406</c:v>
                </c:pt>
                <c:pt idx="14">
                  <c:v>0.72307105668158633</c:v>
                </c:pt>
                <c:pt idx="15">
                  <c:v>0.72198780055153755</c:v>
                </c:pt>
                <c:pt idx="16">
                  <c:v>0.71907807982526151</c:v>
                </c:pt>
                <c:pt idx="17">
                  <c:v>0.71822552135032203</c:v>
                </c:pt>
                <c:pt idx="18">
                  <c:v>0.71773493358957996</c:v>
                </c:pt>
                <c:pt idx="19">
                  <c:v>0.71752999659078187</c:v>
                </c:pt>
                <c:pt idx="20">
                  <c:v>0.71832503124892499</c:v>
                </c:pt>
                <c:pt idx="21">
                  <c:v>0.71889968515761993</c:v>
                </c:pt>
                <c:pt idx="22">
                  <c:v>0.71962647111442779</c:v>
                </c:pt>
                <c:pt idx="23">
                  <c:v>0.71988409483604265</c:v>
                </c:pt>
                <c:pt idx="24">
                  <c:v>0.72159211911899723</c:v>
                </c:pt>
                <c:pt idx="25">
                  <c:v>0.72235383219316907</c:v>
                </c:pt>
                <c:pt idx="26">
                  <c:v>0.72337828051862718</c:v>
                </c:pt>
                <c:pt idx="27">
                  <c:v>0.72498625332982525</c:v>
                </c:pt>
                <c:pt idx="28">
                  <c:v>0.72561991840116691</c:v>
                </c:pt>
                <c:pt idx="29">
                  <c:v>0.72606984364376337</c:v>
                </c:pt>
                <c:pt idx="30">
                  <c:v>0.72724729082311657</c:v>
                </c:pt>
                <c:pt idx="31">
                  <c:v>0.72786784997649445</c:v>
                </c:pt>
                <c:pt idx="32">
                  <c:v>0.72938985165010306</c:v>
                </c:pt>
                <c:pt idx="33">
                  <c:v>0.73148319243642534</c:v>
                </c:pt>
                <c:pt idx="34">
                  <c:v>0.73352734621288507</c:v>
                </c:pt>
                <c:pt idx="35">
                  <c:v>0.73558750673502793</c:v>
                </c:pt>
              </c:numCache>
            </c:numRef>
          </c:val>
          <c:smooth val="0"/>
        </c:ser>
        <c:dLbls>
          <c:showLegendKey val="0"/>
          <c:showVal val="0"/>
          <c:showCatName val="0"/>
          <c:showSerName val="0"/>
          <c:showPercent val="0"/>
          <c:showBubbleSize val="0"/>
        </c:dLbls>
        <c:smooth val="0"/>
        <c:axId val="-1197866448"/>
        <c:axId val="-1197860464"/>
      </c:lineChart>
      <c:catAx>
        <c:axId val="-1197866448"/>
        <c:scaling>
          <c:orientation val="minMax"/>
          <c:max val="36"/>
        </c:scaling>
        <c:delete val="0"/>
        <c:axPos val="b"/>
        <c:numFmt formatCode="0" sourceLinked="0"/>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7860464"/>
        <c:crosses val="autoZero"/>
        <c:auto val="1"/>
        <c:lblAlgn val="ctr"/>
        <c:lblOffset val="100"/>
        <c:tickLblSkip val="10"/>
        <c:tickMarkSkip val="5"/>
        <c:noMultiLvlLbl val="1"/>
      </c:catAx>
      <c:valAx>
        <c:axId val="-1197860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7866448"/>
        <c:crossesAt val="7"/>
        <c:crossBetween val="midCat"/>
        <c:majorUnit val="0.2"/>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5475357247011"/>
          <c:y val="0.22000664577202245"/>
          <c:w val="0.7077077865266842"/>
          <c:h val="0.67823406271207809"/>
        </c:manualLayout>
      </c:layout>
      <c:lineChart>
        <c:grouping val="standard"/>
        <c:varyColors val="0"/>
        <c:ser>
          <c:idx val="1"/>
          <c:order val="0"/>
          <c:tx>
            <c:strRef>
              <c:f>Sheet1!$B$1</c:f>
              <c:strCache>
                <c:ptCount val="1"/>
                <c:pt idx="0">
                  <c:v>other</c:v>
                </c:pt>
              </c:strCache>
            </c:strRef>
          </c:tx>
          <c:spPr>
            <a:ln w="22225" cap="rnd">
              <a:solidFill>
                <a:schemeClr val="accent1"/>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Sheet1!$B$2:$B$37</c:f>
              <c:numCache>
                <c:formatCode>General</c:formatCode>
                <c:ptCount val="36"/>
                <c:pt idx="0">
                  <c:v>1.5753090000000001E-2</c:v>
                </c:pt>
                <c:pt idx="1">
                  <c:v>1.432159E-2</c:v>
                </c:pt>
                <c:pt idx="2">
                  <c:v>1.980695E-2</c:v>
                </c:pt>
                <c:pt idx="3">
                  <c:v>1.440046E-2</c:v>
                </c:pt>
                <c:pt idx="4">
                  <c:v>1.3896560000000002E-2</c:v>
                </c:pt>
                <c:pt idx="5">
                  <c:v>1.4220999999999998E-2</c:v>
                </c:pt>
                <c:pt idx="6">
                  <c:v>1.455073E-2</c:v>
                </c:pt>
                <c:pt idx="7">
                  <c:v>1.425504E-2</c:v>
                </c:pt>
                <c:pt idx="8">
                  <c:v>1.4281790000000001E-2</c:v>
                </c:pt>
                <c:pt idx="9">
                  <c:v>1.441654E-2</c:v>
                </c:pt>
                <c:pt idx="10">
                  <c:v>1.4494089999999999E-2</c:v>
                </c:pt>
                <c:pt idx="11">
                  <c:v>1.4527450000000001E-2</c:v>
                </c:pt>
                <c:pt idx="12">
                  <c:v>1.447565E-2</c:v>
                </c:pt>
                <c:pt idx="13">
                  <c:v>1.447853E-2</c:v>
                </c:pt>
                <c:pt idx="14">
                  <c:v>1.4490640000000001E-2</c:v>
                </c:pt>
                <c:pt idx="15">
                  <c:v>1.4516289999999999E-2</c:v>
                </c:pt>
                <c:pt idx="16">
                  <c:v>1.4593510000000001E-2</c:v>
                </c:pt>
                <c:pt idx="17">
                  <c:v>1.4519860000000001E-2</c:v>
                </c:pt>
                <c:pt idx="18">
                  <c:v>1.452813E-2</c:v>
                </c:pt>
                <c:pt idx="19">
                  <c:v>1.451815E-2</c:v>
                </c:pt>
                <c:pt idx="20">
                  <c:v>1.4512270000000001E-2</c:v>
                </c:pt>
                <c:pt idx="21">
                  <c:v>1.4518970000000001E-2</c:v>
                </c:pt>
                <c:pt idx="22">
                  <c:v>1.4517530000000001E-2</c:v>
                </c:pt>
                <c:pt idx="23">
                  <c:v>1.452196E-2</c:v>
                </c:pt>
                <c:pt idx="24">
                  <c:v>1.4500699999999997E-2</c:v>
                </c:pt>
                <c:pt idx="25">
                  <c:v>1.4515100000000001E-2</c:v>
                </c:pt>
                <c:pt idx="26">
                  <c:v>1.450546E-2</c:v>
                </c:pt>
                <c:pt idx="27">
                  <c:v>1.4498179999999999E-2</c:v>
                </c:pt>
                <c:pt idx="28">
                  <c:v>1.4510300000000004E-2</c:v>
                </c:pt>
                <c:pt idx="29">
                  <c:v>1.4507020000000001E-2</c:v>
                </c:pt>
                <c:pt idx="30">
                  <c:v>1.449696E-2</c:v>
                </c:pt>
                <c:pt idx="31">
                  <c:v>1.4502050000000001E-2</c:v>
                </c:pt>
                <c:pt idx="32">
                  <c:v>1.4487079999999999E-2</c:v>
                </c:pt>
                <c:pt idx="33">
                  <c:v>1.4479489999999999E-2</c:v>
                </c:pt>
                <c:pt idx="34">
                  <c:v>1.4483469999999997E-2</c:v>
                </c:pt>
                <c:pt idx="35">
                  <c:v>1.447943E-2</c:v>
                </c:pt>
              </c:numCache>
            </c:numRef>
          </c:val>
          <c:smooth val="0"/>
        </c:ser>
        <c:ser>
          <c:idx val="0"/>
          <c:order val="1"/>
          <c:tx>
            <c:strRef>
              <c:f>Sheet1!$C$1</c:f>
              <c:strCache>
                <c:ptCount val="1"/>
                <c:pt idx="0">
                  <c:v>subcompact</c:v>
                </c:pt>
              </c:strCache>
            </c:strRef>
          </c:tx>
          <c:spPr>
            <a:ln w="22225" cap="rnd">
              <a:solidFill>
                <a:schemeClr val="tx2"/>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Sheet1!$C$2:$C$37</c:f>
              <c:numCache>
                <c:formatCode>General</c:formatCode>
                <c:ptCount val="36"/>
                <c:pt idx="0">
                  <c:v>4.4970660000000003E-2</c:v>
                </c:pt>
                <c:pt idx="1">
                  <c:v>4.340306E-2</c:v>
                </c:pt>
                <c:pt idx="2">
                  <c:v>5.0942790000000002E-2</c:v>
                </c:pt>
                <c:pt idx="3">
                  <c:v>4.6686760000000001E-2</c:v>
                </c:pt>
                <c:pt idx="4">
                  <c:v>5.3190260000000003E-2</c:v>
                </c:pt>
                <c:pt idx="5">
                  <c:v>4.7563649999999999E-2</c:v>
                </c:pt>
                <c:pt idx="6">
                  <c:v>5.8882459999999998E-2</c:v>
                </c:pt>
                <c:pt idx="7">
                  <c:v>5.5480559999999998E-2</c:v>
                </c:pt>
                <c:pt idx="8">
                  <c:v>5.149459E-2</c:v>
                </c:pt>
                <c:pt idx="9">
                  <c:v>5.1938169999999999E-2</c:v>
                </c:pt>
                <c:pt idx="10">
                  <c:v>5.1891E-2</c:v>
                </c:pt>
                <c:pt idx="11">
                  <c:v>5.223883E-2</c:v>
                </c:pt>
                <c:pt idx="12">
                  <c:v>5.1838999999999996E-2</c:v>
                </c:pt>
                <c:pt idx="13">
                  <c:v>5.1819500000000004E-2</c:v>
                </c:pt>
                <c:pt idx="14">
                  <c:v>5.1669439999999997E-2</c:v>
                </c:pt>
                <c:pt idx="15">
                  <c:v>5.1957120000000002E-2</c:v>
                </c:pt>
                <c:pt idx="16">
                  <c:v>5.2074559999999999E-2</c:v>
                </c:pt>
                <c:pt idx="17">
                  <c:v>5.1378210000000001E-2</c:v>
                </c:pt>
                <c:pt idx="18">
                  <c:v>5.1158769999999999E-2</c:v>
                </c:pt>
                <c:pt idx="19">
                  <c:v>5.1055789999999997E-2</c:v>
                </c:pt>
                <c:pt idx="20">
                  <c:v>5.0822640000000002E-2</c:v>
                </c:pt>
                <c:pt idx="21">
                  <c:v>5.0846309999999999E-2</c:v>
                </c:pt>
                <c:pt idx="22">
                  <c:v>5.0771770000000001E-2</c:v>
                </c:pt>
                <c:pt idx="23">
                  <c:v>5.079757E-2</c:v>
                </c:pt>
                <c:pt idx="24">
                  <c:v>5.0369490000000003E-2</c:v>
                </c:pt>
                <c:pt idx="25">
                  <c:v>5.0540179999999997E-2</c:v>
                </c:pt>
                <c:pt idx="26">
                  <c:v>5.0391579999999998E-2</c:v>
                </c:pt>
                <c:pt idx="27">
                  <c:v>5.0192819999999999E-2</c:v>
                </c:pt>
                <c:pt idx="28">
                  <c:v>5.0372070000000005E-2</c:v>
                </c:pt>
                <c:pt idx="29">
                  <c:v>5.0304139999999997E-2</c:v>
                </c:pt>
                <c:pt idx="30">
                  <c:v>5.0050659999999997E-2</c:v>
                </c:pt>
                <c:pt idx="31">
                  <c:v>5.01208E-2</c:v>
                </c:pt>
                <c:pt idx="32">
                  <c:v>4.9860849999999998E-2</c:v>
                </c:pt>
                <c:pt idx="33">
                  <c:v>4.9690560000000002E-2</c:v>
                </c:pt>
                <c:pt idx="34">
                  <c:v>4.9678439999999997E-2</c:v>
                </c:pt>
                <c:pt idx="35">
                  <c:v>4.961347E-2</c:v>
                </c:pt>
              </c:numCache>
            </c:numRef>
          </c:val>
          <c:smooth val="0"/>
        </c:ser>
        <c:ser>
          <c:idx val="2"/>
          <c:order val="2"/>
          <c:tx>
            <c:strRef>
              <c:f>Sheet1!$D$1</c:f>
              <c:strCache>
                <c:ptCount val="1"/>
                <c:pt idx="0">
                  <c:v>compact</c:v>
                </c:pt>
              </c:strCache>
            </c:strRef>
          </c:tx>
          <c:spPr>
            <a:ln w="22225" cap="rnd">
              <a:solidFill>
                <a:schemeClr val="accent3"/>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Sheet1!$D$2:$D$37</c:f>
              <c:numCache>
                <c:formatCode>General</c:formatCode>
                <c:ptCount val="36"/>
                <c:pt idx="0">
                  <c:v>0.19631554000000001</c:v>
                </c:pt>
                <c:pt idx="1">
                  <c:v>0.17564243000000002</c:v>
                </c:pt>
                <c:pt idx="2">
                  <c:v>0.16142176</c:v>
                </c:pt>
                <c:pt idx="3">
                  <c:v>0.14699571</c:v>
                </c:pt>
                <c:pt idx="4">
                  <c:v>0.13242285000000001</c:v>
                </c:pt>
                <c:pt idx="5">
                  <c:v>0.12175316999999999</c:v>
                </c:pt>
                <c:pt idx="6">
                  <c:v>0.13854302000000002</c:v>
                </c:pt>
                <c:pt idx="7">
                  <c:v>0.13135145000000001</c:v>
                </c:pt>
                <c:pt idx="8">
                  <c:v>0.12563345000000001</c:v>
                </c:pt>
                <c:pt idx="9">
                  <c:v>0.1266312</c:v>
                </c:pt>
                <c:pt idx="10">
                  <c:v>0.12570371</c:v>
                </c:pt>
                <c:pt idx="11">
                  <c:v>0.12637104000000002</c:v>
                </c:pt>
                <c:pt idx="12">
                  <c:v>0.12600412999999999</c:v>
                </c:pt>
                <c:pt idx="13">
                  <c:v>0.12547080000000002</c:v>
                </c:pt>
                <c:pt idx="14">
                  <c:v>0.12518165000000001</c:v>
                </c:pt>
                <c:pt idx="15">
                  <c:v>0.12550876999999999</c:v>
                </c:pt>
                <c:pt idx="16">
                  <c:v>0.12609063000000001</c:v>
                </c:pt>
                <c:pt idx="17">
                  <c:v>0.12454338</c:v>
                </c:pt>
                <c:pt idx="18">
                  <c:v>0.12423981000000001</c:v>
                </c:pt>
                <c:pt idx="19">
                  <c:v>0.12395378999999999</c:v>
                </c:pt>
                <c:pt idx="20">
                  <c:v>0.12354583</c:v>
                </c:pt>
                <c:pt idx="21">
                  <c:v>0.1235347</c:v>
                </c:pt>
                <c:pt idx="22">
                  <c:v>0.12335309</c:v>
                </c:pt>
                <c:pt idx="23">
                  <c:v>0.12337669</c:v>
                </c:pt>
                <c:pt idx="24">
                  <c:v>0.12267788</c:v>
                </c:pt>
                <c:pt idx="25">
                  <c:v>0.12290995</c:v>
                </c:pt>
                <c:pt idx="26">
                  <c:v>0.12261387</c:v>
                </c:pt>
                <c:pt idx="27">
                  <c:v>0.12229589</c:v>
                </c:pt>
                <c:pt idx="28">
                  <c:v>0.12252957</c:v>
                </c:pt>
                <c:pt idx="29">
                  <c:v>0.12240338000000001</c:v>
                </c:pt>
                <c:pt idx="30">
                  <c:v>0.12202362</c:v>
                </c:pt>
                <c:pt idx="31">
                  <c:v>0.12211658</c:v>
                </c:pt>
                <c:pt idx="32">
                  <c:v>0.12167525999999999</c:v>
                </c:pt>
                <c:pt idx="33">
                  <c:v>0.12141715</c:v>
                </c:pt>
                <c:pt idx="34">
                  <c:v>0.12140015</c:v>
                </c:pt>
                <c:pt idx="35">
                  <c:v>0.12131267</c:v>
                </c:pt>
              </c:numCache>
            </c:numRef>
          </c:val>
          <c:smooth val="0"/>
        </c:ser>
        <c:ser>
          <c:idx val="3"/>
          <c:order val="3"/>
          <c:tx>
            <c:strRef>
              <c:f>Sheet1!$E$1</c:f>
              <c:strCache>
                <c:ptCount val="1"/>
                <c:pt idx="0">
                  <c:v>large</c:v>
                </c:pt>
              </c:strCache>
            </c:strRef>
          </c:tx>
          <c:spPr>
            <a:ln w="22225" cap="rnd">
              <a:solidFill>
                <a:schemeClr val="accent5"/>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Sheet1!$E$2:$E$37</c:f>
              <c:numCache>
                <c:formatCode>General</c:formatCode>
                <c:ptCount val="36"/>
                <c:pt idx="0">
                  <c:v>9.6059019999999995E-2</c:v>
                </c:pt>
                <c:pt idx="1">
                  <c:v>0.10048585</c:v>
                </c:pt>
                <c:pt idx="2">
                  <c:v>9.2338310000000007E-2</c:v>
                </c:pt>
                <c:pt idx="3">
                  <c:v>0.13615746000000001</c:v>
                </c:pt>
                <c:pt idx="4">
                  <c:v>0.12131095</c:v>
                </c:pt>
                <c:pt idx="5">
                  <c:v>0.13622503</c:v>
                </c:pt>
                <c:pt idx="6">
                  <c:v>9.8792110000000002E-2</c:v>
                </c:pt>
                <c:pt idx="7">
                  <c:v>0.10362782</c:v>
                </c:pt>
                <c:pt idx="8">
                  <c:v>0.1103259</c:v>
                </c:pt>
                <c:pt idx="9">
                  <c:v>0.10616494999999999</c:v>
                </c:pt>
                <c:pt idx="10">
                  <c:v>0.10491839</c:v>
                </c:pt>
                <c:pt idx="11">
                  <c:v>0.10185684</c:v>
                </c:pt>
                <c:pt idx="12">
                  <c:v>0.10057724</c:v>
                </c:pt>
                <c:pt idx="13">
                  <c:v>9.9920960000000003E-2</c:v>
                </c:pt>
                <c:pt idx="14">
                  <c:v>9.899413E-2</c:v>
                </c:pt>
                <c:pt idx="15">
                  <c:v>9.7294160000000005E-2</c:v>
                </c:pt>
                <c:pt idx="16">
                  <c:v>9.5839999999999995E-2</c:v>
                </c:pt>
                <c:pt idx="17">
                  <c:v>9.674431E-2</c:v>
                </c:pt>
                <c:pt idx="18">
                  <c:v>9.6364149999999996E-2</c:v>
                </c:pt>
                <c:pt idx="19">
                  <c:v>9.5876420000000004E-2</c:v>
                </c:pt>
                <c:pt idx="20">
                  <c:v>9.569445E-2</c:v>
                </c:pt>
                <c:pt idx="21">
                  <c:v>9.4964629999999994E-2</c:v>
                </c:pt>
                <c:pt idx="22">
                  <c:v>9.4542219999999996E-2</c:v>
                </c:pt>
                <c:pt idx="23">
                  <c:v>9.3836260000000005E-2</c:v>
                </c:pt>
                <c:pt idx="24">
                  <c:v>9.4233789999999998E-2</c:v>
                </c:pt>
                <c:pt idx="25">
                  <c:v>9.3285800000000002E-2</c:v>
                </c:pt>
                <c:pt idx="26">
                  <c:v>9.3121460000000003E-2</c:v>
                </c:pt>
                <c:pt idx="27">
                  <c:v>9.3081349999999993E-2</c:v>
                </c:pt>
                <c:pt idx="28">
                  <c:v>9.2212370000000002E-2</c:v>
                </c:pt>
                <c:pt idx="29">
                  <c:v>9.1915999999999998E-2</c:v>
                </c:pt>
                <c:pt idx="30">
                  <c:v>9.2035370000000005E-2</c:v>
                </c:pt>
                <c:pt idx="31">
                  <c:v>9.1456540000000003E-2</c:v>
                </c:pt>
                <c:pt idx="32">
                  <c:v>9.1666949999999997E-2</c:v>
                </c:pt>
                <c:pt idx="33">
                  <c:v>9.1649620000000001E-2</c:v>
                </c:pt>
                <c:pt idx="34">
                  <c:v>9.1299610000000003E-2</c:v>
                </c:pt>
                <c:pt idx="35">
                  <c:v>9.1095259999999997E-2</c:v>
                </c:pt>
              </c:numCache>
            </c:numRef>
          </c:val>
          <c:smooth val="0"/>
        </c:ser>
        <c:ser>
          <c:idx val="4"/>
          <c:order val="4"/>
          <c:tx>
            <c:strRef>
              <c:f>Sheet1!$F$1</c:f>
              <c:strCache>
                <c:ptCount val="1"/>
                <c:pt idx="0">
                  <c:v>crossover utility</c:v>
                </c:pt>
              </c:strCache>
            </c:strRef>
          </c:tx>
          <c:spPr>
            <a:ln w="22225" cap="rnd">
              <a:solidFill>
                <a:schemeClr val="accent6"/>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Sheet1!$F$2:$F$37</c:f>
              <c:numCache>
                <c:formatCode>General</c:formatCode>
                <c:ptCount val="36"/>
                <c:pt idx="0">
                  <c:v>0.22291801999999999</c:v>
                </c:pt>
                <c:pt idx="1">
                  <c:v>0.24438109999999999</c:v>
                </c:pt>
                <c:pt idx="2">
                  <c:v>0.26922626</c:v>
                </c:pt>
                <c:pt idx="3">
                  <c:v>0.28219444999999999</c:v>
                </c:pt>
                <c:pt idx="4">
                  <c:v>0.32107558000000003</c:v>
                </c:pt>
                <c:pt idx="5">
                  <c:v>0.29045702000000001</c:v>
                </c:pt>
                <c:pt idx="6">
                  <c:v>0.36335910999999999</c:v>
                </c:pt>
                <c:pt idx="7">
                  <c:v>0.35870489</c:v>
                </c:pt>
                <c:pt idx="8">
                  <c:v>0.35369361999999999</c:v>
                </c:pt>
                <c:pt idx="9">
                  <c:v>0.36200584000000002</c:v>
                </c:pt>
                <c:pt idx="10">
                  <c:v>0.36729268999999998</c:v>
                </c:pt>
                <c:pt idx="11">
                  <c:v>0.37292099000000001</c:v>
                </c:pt>
                <c:pt idx="12">
                  <c:v>0.37679815999999999</c:v>
                </c:pt>
                <c:pt idx="13">
                  <c:v>0.37927776000000002</c:v>
                </c:pt>
                <c:pt idx="14">
                  <c:v>0.38196040999999997</c:v>
                </c:pt>
                <c:pt idx="15">
                  <c:v>0.38597754000000001</c:v>
                </c:pt>
                <c:pt idx="16">
                  <c:v>0.38917257000000011</c:v>
                </c:pt>
                <c:pt idx="17">
                  <c:v>0.38844965999999997</c:v>
                </c:pt>
                <c:pt idx="18">
                  <c:v>0.3898663</c:v>
                </c:pt>
                <c:pt idx="19">
                  <c:v>0.39156497000000001</c:v>
                </c:pt>
                <c:pt idx="20">
                  <c:v>0.39258522000000001</c:v>
                </c:pt>
                <c:pt idx="21">
                  <c:v>0.39452264999999997</c:v>
                </c:pt>
                <c:pt idx="22">
                  <c:v>0.39590558999999997</c:v>
                </c:pt>
                <c:pt idx="23">
                  <c:v>0.39773742000000001</c:v>
                </c:pt>
                <c:pt idx="24">
                  <c:v>0.39763864999999998</c:v>
                </c:pt>
                <c:pt idx="25">
                  <c:v>0.39987285</c:v>
                </c:pt>
                <c:pt idx="26">
                  <c:v>0.40065394999999998</c:v>
                </c:pt>
                <c:pt idx="27">
                  <c:v>0.40122514999999997</c:v>
                </c:pt>
                <c:pt idx="28">
                  <c:v>0.40324383000000003</c:v>
                </c:pt>
                <c:pt idx="29">
                  <c:v>0.40422310000000011</c:v>
                </c:pt>
                <c:pt idx="30">
                  <c:v>0.40447431</c:v>
                </c:pt>
                <c:pt idx="31">
                  <c:v>0.40593659999999998</c:v>
                </c:pt>
                <c:pt idx="32">
                  <c:v>0.40599526000000002</c:v>
                </c:pt>
                <c:pt idx="33">
                  <c:v>0.40638342</c:v>
                </c:pt>
                <c:pt idx="34">
                  <c:v>0.40743747000000002</c:v>
                </c:pt>
                <c:pt idx="35">
                  <c:v>0.40831528</c:v>
                </c:pt>
              </c:numCache>
            </c:numRef>
          </c:val>
          <c:smooth val="0"/>
        </c:ser>
        <c:ser>
          <c:idx val="5"/>
          <c:order val="5"/>
          <c:tx>
            <c:strRef>
              <c:f>Sheet1!$G$1</c:f>
              <c:strCache>
                <c:ptCount val="1"/>
                <c:pt idx="0">
                  <c:v>midsize</c:v>
                </c:pt>
              </c:strCache>
            </c:strRef>
          </c:tx>
          <c:spPr>
            <a:ln w="22225" cap="rnd">
              <a:solidFill>
                <a:schemeClr val="accent4"/>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Sheet1!$G$2:$G$37</c:f>
              <c:numCache>
                <c:formatCode>General</c:formatCode>
                <c:ptCount val="36"/>
                <c:pt idx="0">
                  <c:v>0.42398361000000001</c:v>
                </c:pt>
                <c:pt idx="1">
                  <c:v>0.42176566999999998</c:v>
                </c:pt>
                <c:pt idx="2">
                  <c:v>0.40626403999999999</c:v>
                </c:pt>
                <c:pt idx="3">
                  <c:v>0.37356521999999998</c:v>
                </c:pt>
                <c:pt idx="4">
                  <c:v>0.35810375</c:v>
                </c:pt>
                <c:pt idx="5">
                  <c:v>0.38978024</c:v>
                </c:pt>
                <c:pt idx="6">
                  <c:v>0.32587257000000003</c:v>
                </c:pt>
                <c:pt idx="7">
                  <c:v>0.33658016000000002</c:v>
                </c:pt>
                <c:pt idx="8">
                  <c:v>0.3445705</c:v>
                </c:pt>
                <c:pt idx="9">
                  <c:v>0.33884341999999995</c:v>
                </c:pt>
                <c:pt idx="10">
                  <c:v>0.33570003999999998</c:v>
                </c:pt>
                <c:pt idx="11">
                  <c:v>0.33208466000000003</c:v>
                </c:pt>
                <c:pt idx="12">
                  <c:v>0.33030571000000003</c:v>
                </c:pt>
                <c:pt idx="13">
                  <c:v>0.32903248000000002</c:v>
                </c:pt>
                <c:pt idx="14">
                  <c:v>0.32770363000000002</c:v>
                </c:pt>
                <c:pt idx="15">
                  <c:v>0.32474620999999998</c:v>
                </c:pt>
                <c:pt idx="16">
                  <c:v>0.32222862000000002</c:v>
                </c:pt>
                <c:pt idx="17">
                  <c:v>0.32436473999999998</c:v>
                </c:pt>
                <c:pt idx="18">
                  <c:v>0.32384265999999995</c:v>
                </c:pt>
                <c:pt idx="19">
                  <c:v>0.32303092999999999</c:v>
                </c:pt>
                <c:pt idx="20">
                  <c:v>0.32283951</c:v>
                </c:pt>
                <c:pt idx="21">
                  <c:v>0.32161259000000003</c:v>
                </c:pt>
                <c:pt idx="22">
                  <c:v>0.32090981000000002</c:v>
                </c:pt>
                <c:pt idx="23">
                  <c:v>0.31973019000000003</c:v>
                </c:pt>
                <c:pt idx="24">
                  <c:v>0.32057944999999999</c:v>
                </c:pt>
                <c:pt idx="25">
                  <c:v>0.31887606000000002</c:v>
                </c:pt>
                <c:pt idx="26">
                  <c:v>0.31871336</c:v>
                </c:pt>
                <c:pt idx="27">
                  <c:v>0.31870633999999998</c:v>
                </c:pt>
                <c:pt idx="28">
                  <c:v>0.31713187999999998</c:v>
                </c:pt>
                <c:pt idx="29">
                  <c:v>0.31664658000000001</c:v>
                </c:pt>
                <c:pt idx="30">
                  <c:v>0.3169187</c:v>
                </c:pt>
                <c:pt idx="31">
                  <c:v>0.31586747999999998</c:v>
                </c:pt>
                <c:pt idx="32">
                  <c:v>0.31631466000000003</c:v>
                </c:pt>
                <c:pt idx="33">
                  <c:v>0.31637969999999999</c:v>
                </c:pt>
                <c:pt idx="34">
                  <c:v>0.31570110000000001</c:v>
                </c:pt>
                <c:pt idx="35">
                  <c:v>0.31518370000000001</c:v>
                </c:pt>
              </c:numCache>
            </c:numRef>
          </c:val>
          <c:smooth val="0"/>
        </c:ser>
        <c:dLbls>
          <c:showLegendKey val="0"/>
          <c:showVal val="0"/>
          <c:showCatName val="0"/>
          <c:showSerName val="0"/>
          <c:showPercent val="0"/>
          <c:showBubbleSize val="0"/>
        </c:dLbls>
        <c:smooth val="0"/>
        <c:axId val="-1197876784"/>
        <c:axId val="-1197863184"/>
      </c:lineChart>
      <c:catAx>
        <c:axId val="-1197876784"/>
        <c:scaling>
          <c:orientation val="minMax"/>
          <c:max val="36"/>
        </c:scaling>
        <c:delete val="0"/>
        <c:axPos val="b"/>
        <c:numFmt formatCode="General" sourceLinked="0"/>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7863184"/>
        <c:crosses val="autoZero"/>
        <c:auto val="1"/>
        <c:lblAlgn val="ctr"/>
        <c:lblOffset val="100"/>
        <c:tickLblSkip val="10"/>
        <c:tickMarkSkip val="5"/>
        <c:noMultiLvlLbl val="1"/>
      </c:catAx>
      <c:valAx>
        <c:axId val="-1197863184"/>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7876784"/>
        <c:crossesAt val="7"/>
        <c:crossBetween val="midCat"/>
        <c:majorUnit val="0.2"/>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5475357247011"/>
          <c:y val="0.21799855424302675"/>
          <c:w val="0.7077077865266842"/>
          <c:h val="0.6802421542410737"/>
        </c:manualLayout>
      </c:layout>
      <c:lineChart>
        <c:grouping val="standard"/>
        <c:varyColors val="0"/>
        <c:ser>
          <c:idx val="1"/>
          <c:order val="0"/>
          <c:tx>
            <c:strRef>
              <c:f>Sheet1!$B$1</c:f>
              <c:strCache>
                <c:ptCount val="1"/>
                <c:pt idx="0">
                  <c:v>small pickup</c:v>
                </c:pt>
              </c:strCache>
            </c:strRef>
          </c:tx>
          <c:spPr>
            <a:ln w="22225" cap="rnd">
              <a:solidFill>
                <a:schemeClr val="accent1"/>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Sheet1!$B$2:$B$37</c:f>
              <c:numCache>
                <c:formatCode>General</c:formatCode>
                <c:ptCount val="36"/>
                <c:pt idx="0">
                  <c:v>4.2698159999999999E-2</c:v>
                </c:pt>
                <c:pt idx="1">
                  <c:v>6.0639120000000012E-2</c:v>
                </c:pt>
                <c:pt idx="2">
                  <c:v>3.9150879999999999E-2</c:v>
                </c:pt>
                <c:pt idx="3">
                  <c:v>3.8219509999999998E-2</c:v>
                </c:pt>
                <c:pt idx="4">
                  <c:v>3.991778E-2</c:v>
                </c:pt>
                <c:pt idx="5">
                  <c:v>4.0888730000000005E-2</c:v>
                </c:pt>
                <c:pt idx="6">
                  <c:v>3.615177E-2</c:v>
                </c:pt>
                <c:pt idx="7">
                  <c:v>3.7816610000000001E-2</c:v>
                </c:pt>
                <c:pt idx="8">
                  <c:v>3.9302950000000003E-2</c:v>
                </c:pt>
                <c:pt idx="9">
                  <c:v>3.861676E-2</c:v>
                </c:pt>
                <c:pt idx="10">
                  <c:v>3.8445900000000005E-2</c:v>
                </c:pt>
                <c:pt idx="11">
                  <c:v>3.7917599999999996E-2</c:v>
                </c:pt>
                <c:pt idx="12">
                  <c:v>3.7771430000000002E-2</c:v>
                </c:pt>
                <c:pt idx="13">
                  <c:v>3.7678879999999998E-2</c:v>
                </c:pt>
                <c:pt idx="14">
                  <c:v>3.7568669999999998E-2</c:v>
                </c:pt>
                <c:pt idx="15">
                  <c:v>3.7233259999999997E-2</c:v>
                </c:pt>
                <c:pt idx="16">
                  <c:v>3.7093519999999998E-2</c:v>
                </c:pt>
                <c:pt idx="17">
                  <c:v>3.7277310000000001E-2</c:v>
                </c:pt>
                <c:pt idx="18">
                  <c:v>3.734519E-2</c:v>
                </c:pt>
                <c:pt idx="19">
                  <c:v>3.7281689999999999E-2</c:v>
                </c:pt>
                <c:pt idx="20">
                  <c:v>3.7297959999999998E-2</c:v>
                </c:pt>
                <c:pt idx="21">
                  <c:v>3.7166600000000001E-2</c:v>
                </c:pt>
                <c:pt idx="22">
                  <c:v>3.7098350000000002E-2</c:v>
                </c:pt>
                <c:pt idx="23">
                  <c:v>3.6964730000000001E-2</c:v>
                </c:pt>
                <c:pt idx="24">
                  <c:v>3.7107609999999999E-2</c:v>
                </c:pt>
                <c:pt idx="25">
                  <c:v>3.6917249999999999E-2</c:v>
                </c:pt>
                <c:pt idx="26">
                  <c:v>3.6921540000000003E-2</c:v>
                </c:pt>
                <c:pt idx="27">
                  <c:v>3.694683E-2</c:v>
                </c:pt>
                <c:pt idx="28">
                  <c:v>3.6765270000000003E-2</c:v>
                </c:pt>
                <c:pt idx="29">
                  <c:v>3.6720379999999997E-2</c:v>
                </c:pt>
                <c:pt idx="30">
                  <c:v>3.678497E-2</c:v>
                </c:pt>
                <c:pt idx="31">
                  <c:v>3.6666210000000005E-2</c:v>
                </c:pt>
                <c:pt idx="32">
                  <c:v>3.6746519999999998E-2</c:v>
                </c:pt>
                <c:pt idx="33">
                  <c:v>3.677946E-2</c:v>
                </c:pt>
                <c:pt idx="34">
                  <c:v>3.6717149999999997E-2</c:v>
                </c:pt>
                <c:pt idx="35">
                  <c:v>3.6686070000000001E-2</c:v>
                </c:pt>
              </c:numCache>
            </c:numRef>
          </c:val>
          <c:smooth val="0"/>
        </c:ser>
        <c:ser>
          <c:idx val="0"/>
          <c:order val="1"/>
          <c:tx>
            <c:strRef>
              <c:f>Sheet1!$C$1</c:f>
              <c:strCache>
                <c:ptCount val="1"/>
                <c:pt idx="0">
                  <c:v>vans</c:v>
                </c:pt>
              </c:strCache>
            </c:strRef>
          </c:tx>
          <c:spPr>
            <a:ln w="22225" cap="rnd">
              <a:solidFill>
                <a:schemeClr val="accent3"/>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Sheet1!$C$2:$C$37</c:f>
              <c:numCache>
                <c:formatCode>General</c:formatCode>
                <c:ptCount val="36"/>
                <c:pt idx="0">
                  <c:v>0.11293855</c:v>
                </c:pt>
                <c:pt idx="1">
                  <c:v>0.10758587</c:v>
                </c:pt>
                <c:pt idx="2">
                  <c:v>8.9458780000000002E-2</c:v>
                </c:pt>
                <c:pt idx="3">
                  <c:v>7.9010330000000004E-2</c:v>
                </c:pt>
                <c:pt idx="4">
                  <c:v>8.4282120000000002E-2</c:v>
                </c:pt>
                <c:pt idx="5">
                  <c:v>7.4760969999999996E-2</c:v>
                </c:pt>
                <c:pt idx="6">
                  <c:v>8.2230549999999999E-2</c:v>
                </c:pt>
                <c:pt idx="7">
                  <c:v>8.146697E-2</c:v>
                </c:pt>
                <c:pt idx="8">
                  <c:v>7.9327919999999996E-2</c:v>
                </c:pt>
                <c:pt idx="9">
                  <c:v>7.8925610000000007E-2</c:v>
                </c:pt>
                <c:pt idx="10">
                  <c:v>7.8495689999999993E-2</c:v>
                </c:pt>
                <c:pt idx="11">
                  <c:v>7.8338970000000008E-2</c:v>
                </c:pt>
                <c:pt idx="12">
                  <c:v>7.8026070000000003E-2</c:v>
                </c:pt>
                <c:pt idx="13">
                  <c:v>7.7698649999999994E-2</c:v>
                </c:pt>
                <c:pt idx="14">
                  <c:v>7.7437259999999994E-2</c:v>
                </c:pt>
                <c:pt idx="15">
                  <c:v>7.7313960000000001E-2</c:v>
                </c:pt>
                <c:pt idx="16">
                  <c:v>7.716336E-2</c:v>
                </c:pt>
                <c:pt idx="17">
                  <c:v>7.6859640000000007E-2</c:v>
                </c:pt>
                <c:pt idx="18">
                  <c:v>7.6695039999999992E-2</c:v>
                </c:pt>
                <c:pt idx="19">
                  <c:v>7.6782340000000004E-2</c:v>
                </c:pt>
                <c:pt idx="20">
                  <c:v>7.6638449999999997E-2</c:v>
                </c:pt>
                <c:pt idx="21">
                  <c:v>7.6477570000000009E-2</c:v>
                </c:pt>
                <c:pt idx="22">
                  <c:v>7.6310859999999994E-2</c:v>
                </c:pt>
                <c:pt idx="23">
                  <c:v>7.6241409999999996E-2</c:v>
                </c:pt>
                <c:pt idx="24">
                  <c:v>7.6036859999999998E-2</c:v>
                </c:pt>
                <c:pt idx="25">
                  <c:v>7.5993450000000004E-2</c:v>
                </c:pt>
                <c:pt idx="26">
                  <c:v>7.5869069999999997E-2</c:v>
                </c:pt>
                <c:pt idx="27">
                  <c:v>7.574322E-2</c:v>
                </c:pt>
                <c:pt idx="28">
                  <c:v>7.5716470000000008E-2</c:v>
                </c:pt>
                <c:pt idx="29">
                  <c:v>7.5637670000000004E-2</c:v>
                </c:pt>
                <c:pt idx="30">
                  <c:v>7.5513490000000003E-2</c:v>
                </c:pt>
                <c:pt idx="31">
                  <c:v>7.5476219999999997E-2</c:v>
                </c:pt>
                <c:pt idx="32">
                  <c:v>7.5351180000000004E-2</c:v>
                </c:pt>
                <c:pt idx="33">
                  <c:v>7.5262499999999996E-2</c:v>
                </c:pt>
                <c:pt idx="34">
                  <c:v>7.5207879999999991E-2</c:v>
                </c:pt>
                <c:pt idx="35">
                  <c:v>7.5167170000000005E-2</c:v>
                </c:pt>
              </c:numCache>
            </c:numRef>
          </c:val>
          <c:smooth val="0"/>
        </c:ser>
        <c:ser>
          <c:idx val="2"/>
          <c:order val="2"/>
          <c:tx>
            <c:strRef>
              <c:f>Sheet1!$D$1</c:f>
              <c:strCache>
                <c:ptCount val="1"/>
                <c:pt idx="0">
                  <c:v>utility</c:v>
                </c:pt>
              </c:strCache>
            </c:strRef>
          </c:tx>
          <c:spPr>
            <a:ln w="22225" cap="rnd">
              <a:solidFill>
                <a:schemeClr val="accent4"/>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Sheet1!$D$2:$D$37</c:f>
              <c:numCache>
                <c:formatCode>General</c:formatCode>
                <c:ptCount val="36"/>
                <c:pt idx="0">
                  <c:v>0.11165115</c:v>
                </c:pt>
                <c:pt idx="1">
                  <c:v>0.11361433999999999</c:v>
                </c:pt>
                <c:pt idx="2">
                  <c:v>8.9195799999999992E-2</c:v>
                </c:pt>
                <c:pt idx="3">
                  <c:v>9.7612660000000004E-2</c:v>
                </c:pt>
                <c:pt idx="4">
                  <c:v>8.010719999999999E-2</c:v>
                </c:pt>
                <c:pt idx="5">
                  <c:v>8.3939459999999994E-2</c:v>
                </c:pt>
                <c:pt idx="6">
                  <c:v>7.823643000000001E-2</c:v>
                </c:pt>
                <c:pt idx="7">
                  <c:v>7.6111959999999992E-2</c:v>
                </c:pt>
                <c:pt idx="8">
                  <c:v>7.5945659999999998E-2</c:v>
                </c:pt>
                <c:pt idx="9">
                  <c:v>7.5144959999999997E-2</c:v>
                </c:pt>
                <c:pt idx="10">
                  <c:v>7.4532810000000005E-2</c:v>
                </c:pt>
                <c:pt idx="11">
                  <c:v>7.3894180000000004E-2</c:v>
                </c:pt>
                <c:pt idx="12">
                  <c:v>7.3376929999999993E-2</c:v>
                </c:pt>
                <c:pt idx="13">
                  <c:v>7.2983430000000002E-2</c:v>
                </c:pt>
                <c:pt idx="14">
                  <c:v>7.2620089999999998E-2</c:v>
                </c:pt>
                <c:pt idx="15">
                  <c:v>7.228372999999999E-2</c:v>
                </c:pt>
                <c:pt idx="16">
                  <c:v>7.2002729999999987E-2</c:v>
                </c:pt>
                <c:pt idx="17">
                  <c:v>7.1743470000000004E-2</c:v>
                </c:pt>
                <c:pt idx="18">
                  <c:v>7.1493340000000002E-2</c:v>
                </c:pt>
                <c:pt idx="19">
                  <c:v>7.1211380000000005E-2</c:v>
                </c:pt>
                <c:pt idx="20">
                  <c:v>7.098546E-2</c:v>
                </c:pt>
                <c:pt idx="21">
                  <c:v>7.0798550000000002E-2</c:v>
                </c:pt>
                <c:pt idx="22">
                  <c:v>7.0615709999999998E-2</c:v>
                </c:pt>
                <c:pt idx="23">
                  <c:v>7.0430969999999996E-2</c:v>
                </c:pt>
                <c:pt idx="24">
                  <c:v>7.028123E-2</c:v>
                </c:pt>
                <c:pt idx="25">
                  <c:v>7.0114040000000002E-2</c:v>
                </c:pt>
                <c:pt idx="26">
                  <c:v>6.9956989999999997E-2</c:v>
                </c:pt>
                <c:pt idx="27">
                  <c:v>6.9830589999999998E-2</c:v>
                </c:pt>
                <c:pt idx="28">
                  <c:v>6.9683030000000007E-2</c:v>
                </c:pt>
                <c:pt idx="29">
                  <c:v>6.9557220000000003E-2</c:v>
                </c:pt>
                <c:pt idx="30">
                  <c:v>6.9453260000000003E-2</c:v>
                </c:pt>
                <c:pt idx="31">
                  <c:v>6.9334110000000004E-2</c:v>
                </c:pt>
                <c:pt idx="32">
                  <c:v>6.9224010000000002E-2</c:v>
                </c:pt>
                <c:pt idx="33">
                  <c:v>6.9133630000000001E-2</c:v>
                </c:pt>
                <c:pt idx="34">
                  <c:v>6.9041749999999999E-2</c:v>
                </c:pt>
                <c:pt idx="35">
                  <c:v>6.8940870000000001E-2</c:v>
                </c:pt>
              </c:numCache>
            </c:numRef>
          </c:val>
          <c:smooth val="0"/>
        </c:ser>
        <c:ser>
          <c:idx val="3"/>
          <c:order val="3"/>
          <c:tx>
            <c:strRef>
              <c:f>Sheet1!$E$1</c:f>
              <c:strCache>
                <c:ptCount val="1"/>
                <c:pt idx="0">
                  <c:v>large pickup</c:v>
                </c:pt>
              </c:strCache>
            </c:strRef>
          </c:tx>
          <c:spPr>
            <a:ln w="22225" cap="rnd">
              <a:solidFill>
                <a:schemeClr val="tx1"/>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Sheet1!$E$2:$E$37</c:f>
              <c:numCache>
                <c:formatCode>General</c:formatCode>
                <c:ptCount val="36"/>
                <c:pt idx="0">
                  <c:v>0.19427628999999999</c:v>
                </c:pt>
                <c:pt idx="1">
                  <c:v>0.20298426</c:v>
                </c:pt>
                <c:pt idx="2">
                  <c:v>0.18814981</c:v>
                </c:pt>
                <c:pt idx="3">
                  <c:v>0.19765036</c:v>
                </c:pt>
                <c:pt idx="4">
                  <c:v>0.22971327</c:v>
                </c:pt>
                <c:pt idx="5">
                  <c:v>0.22603672</c:v>
                </c:pt>
                <c:pt idx="6">
                  <c:v>0.23738778999999999</c:v>
                </c:pt>
                <c:pt idx="7">
                  <c:v>0.24121656</c:v>
                </c:pt>
                <c:pt idx="8">
                  <c:v>0.23963570000000001</c:v>
                </c:pt>
                <c:pt idx="9">
                  <c:v>0.24144428000000001</c:v>
                </c:pt>
                <c:pt idx="10">
                  <c:v>0.24260287999999999</c:v>
                </c:pt>
                <c:pt idx="11">
                  <c:v>0.24398863000000001</c:v>
                </c:pt>
                <c:pt idx="12">
                  <c:v>0.2450321</c:v>
                </c:pt>
                <c:pt idx="13">
                  <c:v>0.24571456999999999</c:v>
                </c:pt>
                <c:pt idx="14">
                  <c:v>0.24639256000000001</c:v>
                </c:pt>
                <c:pt idx="15">
                  <c:v>0.24710189999999999</c:v>
                </c:pt>
                <c:pt idx="16">
                  <c:v>0.24782729999999997</c:v>
                </c:pt>
                <c:pt idx="17">
                  <c:v>0.24824177</c:v>
                </c:pt>
                <c:pt idx="18">
                  <c:v>0.24865238000000001</c:v>
                </c:pt>
                <c:pt idx="19">
                  <c:v>0.24912882</c:v>
                </c:pt>
                <c:pt idx="20">
                  <c:v>0.24958886999999999</c:v>
                </c:pt>
                <c:pt idx="21">
                  <c:v>0.24998577</c:v>
                </c:pt>
                <c:pt idx="22">
                  <c:v>0.25038305</c:v>
                </c:pt>
                <c:pt idx="23">
                  <c:v>0.25080893999999998</c:v>
                </c:pt>
                <c:pt idx="24">
                  <c:v>0.25098974000000002</c:v>
                </c:pt>
                <c:pt idx="25">
                  <c:v>0.25139412</c:v>
                </c:pt>
                <c:pt idx="26">
                  <c:v>0.25170443999999997</c:v>
                </c:pt>
                <c:pt idx="27">
                  <c:v>0.25189968000000001</c:v>
                </c:pt>
                <c:pt idx="28">
                  <c:v>0.25229021000000001</c:v>
                </c:pt>
                <c:pt idx="29">
                  <c:v>0.25253624000000002</c:v>
                </c:pt>
                <c:pt idx="30">
                  <c:v>0.25267086</c:v>
                </c:pt>
                <c:pt idx="31">
                  <c:v>0.25295853000000001</c:v>
                </c:pt>
                <c:pt idx="32">
                  <c:v>0.25316021</c:v>
                </c:pt>
                <c:pt idx="33">
                  <c:v>0.25326511000000002</c:v>
                </c:pt>
                <c:pt idx="34">
                  <c:v>0.25345814</c:v>
                </c:pt>
                <c:pt idx="35">
                  <c:v>0.25364789999999998</c:v>
                </c:pt>
              </c:numCache>
            </c:numRef>
          </c:val>
          <c:smooth val="0"/>
        </c:ser>
        <c:ser>
          <c:idx val="5"/>
          <c:order val="4"/>
          <c:tx>
            <c:strRef>
              <c:f>Sheet1!$F$1</c:f>
              <c:strCache>
                <c:ptCount val="1"/>
                <c:pt idx="0">
                  <c:v>crossover utility</c:v>
                </c:pt>
              </c:strCache>
            </c:strRef>
          </c:tx>
          <c:spPr>
            <a:ln w="22225" cap="rnd">
              <a:solidFill>
                <a:schemeClr val="accent6"/>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Sheet1!$F$2:$F$37</c:f>
              <c:numCache>
                <c:formatCode>General</c:formatCode>
                <c:ptCount val="36"/>
                <c:pt idx="0">
                  <c:v>0.53843598999999998</c:v>
                </c:pt>
                <c:pt idx="1">
                  <c:v>0.51517645999999995</c:v>
                </c:pt>
                <c:pt idx="2">
                  <c:v>0.59404491000000004</c:v>
                </c:pt>
                <c:pt idx="3">
                  <c:v>0.58750704999999992</c:v>
                </c:pt>
                <c:pt idx="4">
                  <c:v>0.56597954000000006</c:v>
                </c:pt>
                <c:pt idx="5">
                  <c:v>0.57437395999999996</c:v>
                </c:pt>
                <c:pt idx="6">
                  <c:v>0.56599317999999998</c:v>
                </c:pt>
                <c:pt idx="7">
                  <c:v>0.563388</c:v>
                </c:pt>
                <c:pt idx="8">
                  <c:v>0.56578764000000004</c:v>
                </c:pt>
                <c:pt idx="9">
                  <c:v>0.56586866999999996</c:v>
                </c:pt>
                <c:pt idx="10">
                  <c:v>0.56592266000000002</c:v>
                </c:pt>
                <c:pt idx="11">
                  <c:v>0.56586073000000003</c:v>
                </c:pt>
                <c:pt idx="12">
                  <c:v>0.56579334000000003</c:v>
                </c:pt>
                <c:pt idx="13">
                  <c:v>0.56592440000000011</c:v>
                </c:pt>
                <c:pt idx="14">
                  <c:v>0.56598165999999994</c:v>
                </c:pt>
                <c:pt idx="15">
                  <c:v>0.56606701000000004</c:v>
                </c:pt>
                <c:pt idx="16">
                  <c:v>0.56591332000000005</c:v>
                </c:pt>
                <c:pt idx="17">
                  <c:v>0.56587790999999998</c:v>
                </c:pt>
                <c:pt idx="18">
                  <c:v>0.56581403999999991</c:v>
                </c:pt>
                <c:pt idx="19">
                  <c:v>0.56559561000000003</c:v>
                </c:pt>
                <c:pt idx="20">
                  <c:v>0.56548912000000007</c:v>
                </c:pt>
                <c:pt idx="21">
                  <c:v>0.56557180000000007</c:v>
                </c:pt>
                <c:pt idx="22">
                  <c:v>0.56559229</c:v>
                </c:pt>
                <c:pt idx="23">
                  <c:v>0.56555402999999993</c:v>
                </c:pt>
                <c:pt idx="24">
                  <c:v>0.56558449</c:v>
                </c:pt>
                <c:pt idx="25">
                  <c:v>0.565581</c:v>
                </c:pt>
                <c:pt idx="26">
                  <c:v>0.56554808000000001</c:v>
                </c:pt>
                <c:pt idx="27">
                  <c:v>0.56557962000000006</c:v>
                </c:pt>
                <c:pt idx="28">
                  <c:v>0.56554539000000004</c:v>
                </c:pt>
                <c:pt idx="29">
                  <c:v>0.56554863</c:v>
                </c:pt>
                <c:pt idx="30">
                  <c:v>0.5655776400000001</c:v>
                </c:pt>
                <c:pt idx="31">
                  <c:v>0.56556499999999998</c:v>
                </c:pt>
                <c:pt idx="32">
                  <c:v>0.56551792000000001</c:v>
                </c:pt>
                <c:pt idx="33">
                  <c:v>0.56555920999999998</c:v>
                </c:pt>
                <c:pt idx="34">
                  <c:v>0.56557499</c:v>
                </c:pt>
                <c:pt idx="35">
                  <c:v>0.56555818999999996</c:v>
                </c:pt>
              </c:numCache>
            </c:numRef>
          </c:val>
          <c:smooth val="0"/>
        </c:ser>
        <c:dLbls>
          <c:showLegendKey val="0"/>
          <c:showVal val="0"/>
          <c:showCatName val="0"/>
          <c:showSerName val="0"/>
          <c:showPercent val="0"/>
          <c:showBubbleSize val="0"/>
        </c:dLbls>
        <c:smooth val="0"/>
        <c:axId val="-1197874608"/>
        <c:axId val="-1197861552"/>
      </c:lineChart>
      <c:catAx>
        <c:axId val="-1197874608"/>
        <c:scaling>
          <c:orientation val="minMax"/>
          <c:max val="36"/>
        </c:scaling>
        <c:delete val="0"/>
        <c:axPos val="b"/>
        <c:numFmt formatCode="General" sourceLinked="0"/>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7861552"/>
        <c:crosses val="autoZero"/>
        <c:auto val="1"/>
        <c:lblAlgn val="ctr"/>
        <c:lblOffset val="100"/>
        <c:tickLblSkip val="10"/>
        <c:tickMarkSkip val="5"/>
        <c:noMultiLvlLbl val="1"/>
      </c:catAx>
      <c:valAx>
        <c:axId val="-1197861552"/>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7874608"/>
        <c:crossesAt val="7"/>
        <c:crossBetween val="midCat"/>
        <c:majorUnit val="0.2"/>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0.21957599414170453"/>
          <c:w val="0.62903923923221328"/>
          <c:h val="0.69379569108757333"/>
        </c:manualLayout>
      </c:layout>
      <c:areaChart>
        <c:grouping val="stacked"/>
        <c:varyColors val="0"/>
        <c:ser>
          <c:idx val="4"/>
          <c:order val="0"/>
          <c:tx>
            <c:strRef>
              <c:f>Sheet1!$B$1</c:f>
              <c:strCache>
                <c:ptCount val="1"/>
                <c:pt idx="0">
                  <c:v>gasoline</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9.0695117189999994</c:v>
                </c:pt>
                <c:pt idx="1">
                  <c:v>11.151818359000002</c:v>
                </c:pt>
                <c:pt idx="2">
                  <c:v>11.587756835999999</c:v>
                </c:pt>
                <c:pt idx="3">
                  <c:v>13.155411132999999</c:v>
                </c:pt>
                <c:pt idx="4">
                  <c:v>13.591878906</c:v>
                </c:pt>
                <c:pt idx="5">
                  <c:v>14.932074219</c:v>
                </c:pt>
                <c:pt idx="6">
                  <c:v>14.356198242</c:v>
                </c:pt>
                <c:pt idx="7">
                  <c:v>15.390055664</c:v>
                </c:pt>
                <c:pt idx="8">
                  <c:v>15.061460938</c:v>
                </c:pt>
                <c:pt idx="9">
                  <c:v>15.278036132999999</c:v>
                </c:pt>
                <c:pt idx="10">
                  <c:v>11.057554688</c:v>
                </c:pt>
                <c:pt idx="11">
                  <c:v>13.395771484000001</c:v>
                </c:pt>
                <c:pt idx="12">
                  <c:v>13.106260742</c:v>
                </c:pt>
                <c:pt idx="13">
                  <c:v>12.993790039</c:v>
                </c:pt>
                <c:pt idx="14">
                  <c:v>12.877911133</c:v>
                </c:pt>
                <c:pt idx="15">
                  <c:v>12.822527344000001</c:v>
                </c:pt>
                <c:pt idx="16">
                  <c:v>12.862925781</c:v>
                </c:pt>
                <c:pt idx="17">
                  <c:v>12.775772460999999</c:v>
                </c:pt>
                <c:pt idx="18">
                  <c:v>12.617506835999999</c:v>
                </c:pt>
                <c:pt idx="19">
                  <c:v>12.522035155999999</c:v>
                </c:pt>
                <c:pt idx="20">
                  <c:v>12.409604492</c:v>
                </c:pt>
                <c:pt idx="21">
                  <c:v>12.279459960999999</c:v>
                </c:pt>
                <c:pt idx="22">
                  <c:v>12.176922852000001</c:v>
                </c:pt>
                <c:pt idx="23">
                  <c:v>12.104160155999999</c:v>
                </c:pt>
                <c:pt idx="24">
                  <c:v>12.022331055</c:v>
                </c:pt>
                <c:pt idx="25">
                  <c:v>11.92884082</c:v>
                </c:pt>
                <c:pt idx="26">
                  <c:v>11.886100586</c:v>
                </c:pt>
                <c:pt idx="27">
                  <c:v>11.887891602</c:v>
                </c:pt>
                <c:pt idx="28">
                  <c:v>11.872353515999999</c:v>
                </c:pt>
                <c:pt idx="29">
                  <c:v>11.887109375</c:v>
                </c:pt>
                <c:pt idx="30">
                  <c:v>11.939987305000001</c:v>
                </c:pt>
                <c:pt idx="31">
                  <c:v>11.914829102000001</c:v>
                </c:pt>
                <c:pt idx="32">
                  <c:v>11.8753125</c:v>
                </c:pt>
                <c:pt idx="33">
                  <c:v>11.857827148</c:v>
                </c:pt>
                <c:pt idx="34">
                  <c:v>11.818505859000002</c:v>
                </c:pt>
                <c:pt idx="35">
                  <c:v>11.838948242000001</c:v>
                </c:pt>
                <c:pt idx="36">
                  <c:v>11.850302734000001</c:v>
                </c:pt>
                <c:pt idx="37">
                  <c:v>11.802312499999999</c:v>
                </c:pt>
                <c:pt idx="38">
                  <c:v>11.770499022999999</c:v>
                </c:pt>
                <c:pt idx="39">
                  <c:v>11.780070312000001</c:v>
                </c:pt>
                <c:pt idx="40">
                  <c:v>11.787693359</c:v>
                </c:pt>
              </c:numCache>
            </c:numRef>
          </c:val>
        </c:ser>
        <c:ser>
          <c:idx val="0"/>
          <c:order val="1"/>
          <c:tx>
            <c:strRef>
              <c:f>Sheet1!$C$1</c:f>
              <c:strCache>
                <c:ptCount val="1"/>
                <c:pt idx="0">
                  <c:v>flex fuel</c:v>
                </c:pt>
              </c:strCache>
            </c:strRef>
          </c:tx>
          <c:spPr>
            <a:solidFill>
              <a:schemeClr val="accent1"/>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1.3115019530000001</c:v>
                </c:pt>
                <c:pt idx="1">
                  <c:v>2.0095419919999999</c:v>
                </c:pt>
                <c:pt idx="2">
                  <c:v>2.383854248</c:v>
                </c:pt>
                <c:pt idx="3">
                  <c:v>2.5609831540000001</c:v>
                </c:pt>
                <c:pt idx="4">
                  <c:v>2.2916140140000003</c:v>
                </c:pt>
                <c:pt idx="5">
                  <c:v>1.7144769290000001</c:v>
                </c:pt>
                <c:pt idx="6">
                  <c:v>1.0948071290000001</c:v>
                </c:pt>
                <c:pt idx="7">
                  <c:v>1.2266711429999999</c:v>
                </c:pt>
                <c:pt idx="8">
                  <c:v>0.83987805199999999</c:v>
                </c:pt>
                <c:pt idx="9">
                  <c:v>0.99493707300000001</c:v>
                </c:pt>
                <c:pt idx="10">
                  <c:v>0.608366089</c:v>
                </c:pt>
                <c:pt idx="11">
                  <c:v>0.66169164999999996</c:v>
                </c:pt>
                <c:pt idx="12">
                  <c:v>0.66317468299999993</c:v>
                </c:pt>
                <c:pt idx="13">
                  <c:v>0.6730345459999999</c:v>
                </c:pt>
                <c:pt idx="14">
                  <c:v>0.67851184099999995</c:v>
                </c:pt>
                <c:pt idx="15">
                  <c:v>0.68523504599999996</c:v>
                </c:pt>
                <c:pt idx="16">
                  <c:v>0.69299969500000003</c:v>
                </c:pt>
                <c:pt idx="17">
                  <c:v>0.69210943599999997</c:v>
                </c:pt>
                <c:pt idx="18">
                  <c:v>0.68607232699999998</c:v>
                </c:pt>
                <c:pt idx="19">
                  <c:v>0.68300311299999994</c:v>
                </c:pt>
                <c:pt idx="20">
                  <c:v>0.67775488299999997</c:v>
                </c:pt>
                <c:pt idx="21">
                  <c:v>0.67082873500000006</c:v>
                </c:pt>
                <c:pt idx="22">
                  <c:v>0.66627172900000009</c:v>
                </c:pt>
                <c:pt idx="23">
                  <c:v>0.66345819100000003</c:v>
                </c:pt>
                <c:pt idx="24">
                  <c:v>0.66019976799999991</c:v>
                </c:pt>
                <c:pt idx="25">
                  <c:v>0.65719348099999997</c:v>
                </c:pt>
                <c:pt idx="26">
                  <c:v>0.65672100799999999</c:v>
                </c:pt>
                <c:pt idx="27">
                  <c:v>0.65857391399999998</c:v>
                </c:pt>
                <c:pt idx="28">
                  <c:v>0.65937835700000003</c:v>
                </c:pt>
                <c:pt idx="29">
                  <c:v>0.66267675799999992</c:v>
                </c:pt>
                <c:pt idx="30">
                  <c:v>0.66785253899999997</c:v>
                </c:pt>
                <c:pt idx="31">
                  <c:v>0.6687453000000001</c:v>
                </c:pt>
                <c:pt idx="32">
                  <c:v>0.66893109100000003</c:v>
                </c:pt>
                <c:pt idx="33">
                  <c:v>0.669623474</c:v>
                </c:pt>
                <c:pt idx="34">
                  <c:v>0.66915942399999995</c:v>
                </c:pt>
                <c:pt idx="35">
                  <c:v>0.67256115700000008</c:v>
                </c:pt>
                <c:pt idx="36">
                  <c:v>0.67512823499999997</c:v>
                </c:pt>
                <c:pt idx="37">
                  <c:v>0.67481201200000007</c:v>
                </c:pt>
                <c:pt idx="38">
                  <c:v>0.67595288100000006</c:v>
                </c:pt>
                <c:pt idx="39">
                  <c:v>0.67939269999999996</c:v>
                </c:pt>
                <c:pt idx="40">
                  <c:v>0.68228930700000001</c:v>
                </c:pt>
              </c:numCache>
            </c:numRef>
          </c:val>
        </c:ser>
        <c:ser>
          <c:idx val="1"/>
          <c:order val="2"/>
          <c:tx>
            <c:strRef>
              <c:f>Sheet1!$D$1</c:f>
              <c:strCache>
                <c:ptCount val="1"/>
                <c:pt idx="0">
                  <c:v>diesel</c:v>
                </c:pt>
              </c:strCache>
            </c:strRef>
          </c:tx>
          <c:spPr>
            <a:solidFill>
              <a:schemeClr val="accent2"/>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2.6521002000000002E-2</c:v>
                </c:pt>
                <c:pt idx="1">
                  <c:v>4.5832999999999999E-2</c:v>
                </c:pt>
                <c:pt idx="2">
                  <c:v>0.11572400699999999</c:v>
                </c:pt>
                <c:pt idx="3">
                  <c:v>0.133821991</c:v>
                </c:pt>
                <c:pt idx="4">
                  <c:v>0.188306</c:v>
                </c:pt>
                <c:pt idx="5">
                  <c:v>0.15469201699999999</c:v>
                </c:pt>
                <c:pt idx="6">
                  <c:v>7.5088989000000009E-2</c:v>
                </c:pt>
                <c:pt idx="7">
                  <c:v>4.7422997000000001E-2</c:v>
                </c:pt>
                <c:pt idx="8">
                  <c:v>6.5036995E-2</c:v>
                </c:pt>
                <c:pt idx="9">
                  <c:v>2.1578002999999998E-2</c:v>
                </c:pt>
                <c:pt idx="10">
                  <c:v>6.0646999000000007E-2</c:v>
                </c:pt>
                <c:pt idx="11">
                  <c:v>5.2132114000000007E-2</c:v>
                </c:pt>
                <c:pt idx="12">
                  <c:v>6.0793125000000003E-2</c:v>
                </c:pt>
                <c:pt idx="13">
                  <c:v>6.1085555999999999E-2</c:v>
                </c:pt>
                <c:pt idx="14">
                  <c:v>5.7388717999999998E-2</c:v>
                </c:pt>
                <c:pt idx="15">
                  <c:v>5.7430012000000003E-2</c:v>
                </c:pt>
                <c:pt idx="16">
                  <c:v>5.9447334000000004E-2</c:v>
                </c:pt>
                <c:pt idx="17">
                  <c:v>6.0318939000000002E-2</c:v>
                </c:pt>
                <c:pt idx="18">
                  <c:v>6.0251884000000006E-2</c:v>
                </c:pt>
                <c:pt idx="19">
                  <c:v>6.0598872999999998E-2</c:v>
                </c:pt>
                <c:pt idx="20">
                  <c:v>6.2818752000000005E-2</c:v>
                </c:pt>
                <c:pt idx="21">
                  <c:v>6.2716075999999996E-2</c:v>
                </c:pt>
                <c:pt idx="22">
                  <c:v>6.3213894000000007E-2</c:v>
                </c:pt>
                <c:pt idx="23">
                  <c:v>6.3205822000000009E-2</c:v>
                </c:pt>
                <c:pt idx="24">
                  <c:v>6.3524482999999993E-2</c:v>
                </c:pt>
                <c:pt idx="25">
                  <c:v>6.2966659999999994E-2</c:v>
                </c:pt>
                <c:pt idx="26">
                  <c:v>6.3018738000000005E-2</c:v>
                </c:pt>
                <c:pt idx="27">
                  <c:v>6.2818653000000002E-2</c:v>
                </c:pt>
                <c:pt idx="28">
                  <c:v>6.3564918999999998E-2</c:v>
                </c:pt>
                <c:pt idx="29">
                  <c:v>6.3610725000000007E-2</c:v>
                </c:pt>
                <c:pt idx="30">
                  <c:v>6.4204781000000002E-2</c:v>
                </c:pt>
                <c:pt idx="31">
                  <c:v>6.4500403999999997E-2</c:v>
                </c:pt>
                <c:pt idx="32">
                  <c:v>6.4560340999999993E-2</c:v>
                </c:pt>
                <c:pt idx="33">
                  <c:v>6.4712906000000001E-2</c:v>
                </c:pt>
                <c:pt idx="34">
                  <c:v>6.4681419000000004E-2</c:v>
                </c:pt>
                <c:pt idx="35">
                  <c:v>6.4996741999999996E-2</c:v>
                </c:pt>
                <c:pt idx="36">
                  <c:v>6.5527473000000003E-2</c:v>
                </c:pt>
                <c:pt idx="37">
                  <c:v>6.5561653000000011E-2</c:v>
                </c:pt>
                <c:pt idx="38">
                  <c:v>6.5653259000000005E-2</c:v>
                </c:pt>
                <c:pt idx="39">
                  <c:v>6.6093231000000002E-2</c:v>
                </c:pt>
                <c:pt idx="40">
                  <c:v>6.6917602999999992E-2</c:v>
                </c:pt>
              </c:numCache>
            </c:numRef>
          </c:val>
        </c:ser>
        <c:ser>
          <c:idx val="2"/>
          <c:order val="3"/>
          <c:tx>
            <c:strRef>
              <c:f>Sheet1!$E$1</c:f>
              <c:strCache>
                <c:ptCount val="1"/>
                <c:pt idx="0">
                  <c:v>battery electric</c:v>
                </c:pt>
              </c:strCache>
            </c:strRef>
          </c:tx>
          <c:spPr>
            <a:solidFill>
              <a:schemeClr val="accent3"/>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5.669999999999999E-4</c:v>
                </c:pt>
                <c:pt idx="1">
                  <c:v>1.0573000000000001E-2</c:v>
                </c:pt>
                <c:pt idx="2">
                  <c:v>1.0934999000000001E-2</c:v>
                </c:pt>
                <c:pt idx="3">
                  <c:v>5.2945000000000006E-2</c:v>
                </c:pt>
                <c:pt idx="4">
                  <c:v>4.5914996999999999E-2</c:v>
                </c:pt>
                <c:pt idx="5">
                  <c:v>7.7050002999999992E-2</c:v>
                </c:pt>
                <c:pt idx="6">
                  <c:v>7.8128997999999991E-2</c:v>
                </c:pt>
                <c:pt idx="7">
                  <c:v>9.6463005000000004E-2</c:v>
                </c:pt>
                <c:pt idx="8">
                  <c:v>0.17766098</c:v>
                </c:pt>
                <c:pt idx="9">
                  <c:v>0.18140199300000001</c:v>
                </c:pt>
                <c:pt idx="10">
                  <c:v>0.24044200099999999</c:v>
                </c:pt>
                <c:pt idx="11">
                  <c:v>0.335529205</c:v>
                </c:pt>
                <c:pt idx="12">
                  <c:v>0.41327771000000002</c:v>
                </c:pt>
                <c:pt idx="13">
                  <c:v>0.47691223100000002</c:v>
                </c:pt>
                <c:pt idx="14">
                  <c:v>0.53246319600000003</c:v>
                </c:pt>
                <c:pt idx="15">
                  <c:v>0.55370459000000005</c:v>
                </c:pt>
                <c:pt idx="16">
                  <c:v>0.579297485</c:v>
                </c:pt>
                <c:pt idx="17">
                  <c:v>0.5982246699999999</c:v>
                </c:pt>
                <c:pt idx="18">
                  <c:v>0.61453363000000005</c:v>
                </c:pt>
                <c:pt idx="19">
                  <c:v>0.64246716300000006</c:v>
                </c:pt>
                <c:pt idx="20">
                  <c:v>0.68099999999999994</c:v>
                </c:pt>
                <c:pt idx="21">
                  <c:v>0.72407507299999996</c:v>
                </c:pt>
                <c:pt idx="22">
                  <c:v>0.76778961200000007</c:v>
                </c:pt>
                <c:pt idx="23">
                  <c:v>0.81136358599999991</c:v>
                </c:pt>
                <c:pt idx="24">
                  <c:v>0.8541084590000001</c:v>
                </c:pt>
                <c:pt idx="25">
                  <c:v>0.8949852290000001</c:v>
                </c:pt>
                <c:pt idx="26">
                  <c:v>0.93865417500000004</c:v>
                </c:pt>
                <c:pt idx="27">
                  <c:v>0.98540777599999996</c:v>
                </c:pt>
                <c:pt idx="28">
                  <c:v>1.0342121579999999</c:v>
                </c:pt>
                <c:pt idx="29">
                  <c:v>1.0772744140000001</c:v>
                </c:pt>
                <c:pt idx="30">
                  <c:v>1.12712561</c:v>
                </c:pt>
                <c:pt idx="31">
                  <c:v>1.1688890379999999</c:v>
                </c:pt>
                <c:pt idx="32">
                  <c:v>1.2048773190000002</c:v>
                </c:pt>
                <c:pt idx="33">
                  <c:v>1.250072021</c:v>
                </c:pt>
                <c:pt idx="34">
                  <c:v>1.2941864009999999</c:v>
                </c:pt>
                <c:pt idx="35">
                  <c:v>1.33813147</c:v>
                </c:pt>
                <c:pt idx="36">
                  <c:v>1.3853027339999999</c:v>
                </c:pt>
                <c:pt idx="37">
                  <c:v>1.4178096919999998</c:v>
                </c:pt>
                <c:pt idx="38">
                  <c:v>1.4460109859999999</c:v>
                </c:pt>
                <c:pt idx="39">
                  <c:v>1.480254395</c:v>
                </c:pt>
                <c:pt idx="40">
                  <c:v>1.5159344480000001</c:v>
                </c:pt>
              </c:numCache>
            </c:numRef>
          </c:val>
        </c:ser>
        <c:ser>
          <c:idx val="3"/>
          <c:order val="4"/>
          <c:tx>
            <c:strRef>
              <c:f>Sheet1!$F$1</c:f>
              <c:strCache>
                <c:ptCount val="1"/>
                <c:pt idx="0">
                  <c:v>PHEV</c:v>
                </c:pt>
              </c:strCache>
            </c:strRef>
          </c:tx>
          <c:spPr>
            <a:solidFill>
              <a:schemeClr val="accent4"/>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0</c:v>
                </c:pt>
                <c:pt idx="1">
                  <c:v>8.3650000000000009E-3</c:v>
                </c:pt>
                <c:pt idx="2">
                  <c:v>5.6682002999999995E-2</c:v>
                </c:pt>
                <c:pt idx="3">
                  <c:v>5.4686999999999999E-2</c:v>
                </c:pt>
                <c:pt idx="4">
                  <c:v>6.1425999000000002E-2</c:v>
                </c:pt>
                <c:pt idx="5">
                  <c:v>4.5620997999999996E-2</c:v>
                </c:pt>
                <c:pt idx="6">
                  <c:v>4.7319E-2</c:v>
                </c:pt>
                <c:pt idx="7">
                  <c:v>0.12950299099999998</c:v>
                </c:pt>
                <c:pt idx="8">
                  <c:v>0.13367300399999998</c:v>
                </c:pt>
                <c:pt idx="9">
                  <c:v>8.4129005000000007E-2</c:v>
                </c:pt>
                <c:pt idx="10">
                  <c:v>5.8054999999999995E-2</c:v>
                </c:pt>
                <c:pt idx="11">
                  <c:v>0.14405897500000001</c:v>
                </c:pt>
                <c:pt idx="12">
                  <c:v>0.288209045</c:v>
                </c:pt>
                <c:pt idx="13">
                  <c:v>0.32321579</c:v>
                </c:pt>
                <c:pt idx="14">
                  <c:v>0.32345593300000003</c:v>
                </c:pt>
                <c:pt idx="15">
                  <c:v>0.32121539300000002</c:v>
                </c:pt>
                <c:pt idx="16">
                  <c:v>0.32178839100000001</c:v>
                </c:pt>
                <c:pt idx="17">
                  <c:v>0.32076800500000002</c:v>
                </c:pt>
                <c:pt idx="18">
                  <c:v>0.31977682499999999</c:v>
                </c:pt>
                <c:pt idx="19">
                  <c:v>0.32263330100000004</c:v>
                </c:pt>
                <c:pt idx="20">
                  <c:v>0.329838837</c:v>
                </c:pt>
                <c:pt idx="21">
                  <c:v>0.34099697900000003</c:v>
                </c:pt>
                <c:pt idx="22">
                  <c:v>0.35274462899999998</c:v>
                </c:pt>
                <c:pt idx="23">
                  <c:v>0.36406366000000001</c:v>
                </c:pt>
                <c:pt idx="24">
                  <c:v>0.37471691899999998</c:v>
                </c:pt>
                <c:pt idx="25">
                  <c:v>0.384158051</c:v>
                </c:pt>
                <c:pt idx="26">
                  <c:v>0.39505511500000001</c:v>
                </c:pt>
                <c:pt idx="27">
                  <c:v>0.40708978299999998</c:v>
                </c:pt>
                <c:pt idx="28">
                  <c:v>0.41903549200000001</c:v>
                </c:pt>
                <c:pt idx="29">
                  <c:v>0.430067688</c:v>
                </c:pt>
                <c:pt idx="30">
                  <c:v>0.44317495700000004</c:v>
                </c:pt>
                <c:pt idx="31">
                  <c:v>0.45219943200000001</c:v>
                </c:pt>
                <c:pt idx="32">
                  <c:v>0.45946704100000002</c:v>
                </c:pt>
                <c:pt idx="33">
                  <c:v>0.46861462399999998</c:v>
                </c:pt>
                <c:pt idx="34">
                  <c:v>0.477113434</c:v>
                </c:pt>
                <c:pt idx="35">
                  <c:v>0.48658816500000002</c:v>
                </c:pt>
                <c:pt idx="36">
                  <c:v>0.49620611599999997</c:v>
                </c:pt>
                <c:pt idx="37">
                  <c:v>0.50184857199999999</c:v>
                </c:pt>
                <c:pt idx="38">
                  <c:v>0.50696038799999998</c:v>
                </c:pt>
                <c:pt idx="39">
                  <c:v>0.51382061800000001</c:v>
                </c:pt>
                <c:pt idx="40">
                  <c:v>0.52076867700000007</c:v>
                </c:pt>
              </c:numCache>
            </c:numRef>
          </c:val>
        </c:ser>
        <c:ser>
          <c:idx val="5"/>
          <c:order val="5"/>
          <c:tx>
            <c:strRef>
              <c:f>Sheet1!$G$1</c:f>
              <c:strCache>
                <c:ptCount val="1"/>
                <c:pt idx="0">
                  <c:v>hybrid electric</c:v>
                </c:pt>
              </c:strCache>
            </c:strRef>
          </c:tx>
          <c:spPr>
            <a:solidFill>
              <a:schemeClr val="accent5"/>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0.407110992</c:v>
                </c:pt>
                <c:pt idx="1">
                  <c:v>0.251121017</c:v>
                </c:pt>
                <c:pt idx="2">
                  <c:v>0.36967501799999997</c:v>
                </c:pt>
                <c:pt idx="3">
                  <c:v>0.49174099700000001</c:v>
                </c:pt>
                <c:pt idx="4">
                  <c:v>0.39174099700000004</c:v>
                </c:pt>
                <c:pt idx="5">
                  <c:v>0.38707296799999996</c:v>
                </c:pt>
                <c:pt idx="6">
                  <c:v>0.29200299099999999</c:v>
                </c:pt>
                <c:pt idx="7">
                  <c:v>0.373434021</c:v>
                </c:pt>
                <c:pt idx="8">
                  <c:v>0.31235397300000001</c:v>
                </c:pt>
                <c:pt idx="9">
                  <c:v>0.41065997300000001</c:v>
                </c:pt>
                <c:pt idx="10">
                  <c:v>0.39132400499999997</c:v>
                </c:pt>
                <c:pt idx="11">
                  <c:v>0.8056140140000001</c:v>
                </c:pt>
                <c:pt idx="12">
                  <c:v>0.94086767599999999</c:v>
                </c:pt>
                <c:pt idx="13">
                  <c:v>1.012684326</c:v>
                </c:pt>
                <c:pt idx="14">
                  <c:v>1.017841553</c:v>
                </c:pt>
                <c:pt idx="15">
                  <c:v>1.010973938</c:v>
                </c:pt>
                <c:pt idx="16">
                  <c:v>1.020838745</c:v>
                </c:pt>
                <c:pt idx="17">
                  <c:v>1.0250728760000001</c:v>
                </c:pt>
                <c:pt idx="18">
                  <c:v>1.02513623</c:v>
                </c:pt>
                <c:pt idx="19">
                  <c:v>1.030693359</c:v>
                </c:pt>
                <c:pt idx="20">
                  <c:v>1.041372314</c:v>
                </c:pt>
                <c:pt idx="21">
                  <c:v>1.057277832</c:v>
                </c:pt>
                <c:pt idx="22">
                  <c:v>1.0659840089999999</c:v>
                </c:pt>
                <c:pt idx="23">
                  <c:v>1.0764522710000002</c:v>
                </c:pt>
                <c:pt idx="24">
                  <c:v>1.084861938</c:v>
                </c:pt>
                <c:pt idx="25">
                  <c:v>1.0891876220000001</c:v>
                </c:pt>
                <c:pt idx="26">
                  <c:v>1.099184326</c:v>
                </c:pt>
                <c:pt idx="27">
                  <c:v>1.1127379150000001</c:v>
                </c:pt>
                <c:pt idx="28">
                  <c:v>1.1265908200000001</c:v>
                </c:pt>
                <c:pt idx="29">
                  <c:v>1.138825317</c:v>
                </c:pt>
                <c:pt idx="30">
                  <c:v>1.1573582760000001</c:v>
                </c:pt>
                <c:pt idx="31">
                  <c:v>1.1692395019999999</c:v>
                </c:pt>
                <c:pt idx="32">
                  <c:v>1.175292236</c:v>
                </c:pt>
                <c:pt idx="33">
                  <c:v>1.1863612059999999</c:v>
                </c:pt>
                <c:pt idx="34">
                  <c:v>1.1958311770000001</c:v>
                </c:pt>
                <c:pt idx="35">
                  <c:v>1.2085211179999999</c:v>
                </c:pt>
                <c:pt idx="36">
                  <c:v>1.221979004</c:v>
                </c:pt>
                <c:pt idx="37">
                  <c:v>1.2254953609999999</c:v>
                </c:pt>
                <c:pt idx="38">
                  <c:v>1.228671265</c:v>
                </c:pt>
                <c:pt idx="39">
                  <c:v>1.2362951659999999</c:v>
                </c:pt>
                <c:pt idx="40">
                  <c:v>1.2439001460000001</c:v>
                </c:pt>
              </c:numCache>
            </c:numRef>
          </c:val>
        </c:ser>
        <c:ser>
          <c:idx val="6"/>
          <c:order val="6"/>
          <c:tx>
            <c:strRef>
              <c:f>Sheet1!$H$1</c:f>
              <c:strCache>
                <c:ptCount val="1"/>
                <c:pt idx="0">
                  <c:v>other</c:v>
                </c:pt>
              </c:strCache>
            </c:strRef>
          </c:tx>
          <c:spPr>
            <a:solidFill>
              <a:schemeClr val="bg2">
                <a:lumMod val="40000"/>
                <a:lumOff val="60000"/>
              </a:schemeClr>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8.8599999999999996E-4</c:v>
                </c:pt>
                <c:pt idx="1">
                  <c:v>1.1689999999999999E-3</c:v>
                </c:pt>
                <c:pt idx="2">
                  <c:v>3.764E-3</c:v>
                </c:pt>
                <c:pt idx="3">
                  <c:v>5.2599999999999999E-4</c:v>
                </c:pt>
                <c:pt idx="4">
                  <c:v>9.1600000000000004E-4</c:v>
                </c:pt>
                <c:pt idx="5">
                  <c:v>3.7599999999999998E-4</c:v>
                </c:pt>
                <c:pt idx="6">
                  <c:v>8.9999999999999998E-4</c:v>
                </c:pt>
                <c:pt idx="7">
                  <c:v>3.5229999999999997E-3</c:v>
                </c:pt>
                <c:pt idx="8">
                  <c:v>1.5409999999999998E-3</c:v>
                </c:pt>
                <c:pt idx="9">
                  <c:v>2.2720000000000001E-3</c:v>
                </c:pt>
                <c:pt idx="10">
                  <c:v>2.0890000000000001E-3</c:v>
                </c:pt>
                <c:pt idx="11">
                  <c:v>3.9013059999999998E-3</c:v>
                </c:pt>
                <c:pt idx="12">
                  <c:v>4.2952890000000007E-3</c:v>
                </c:pt>
                <c:pt idx="13">
                  <c:v>4.7358690000000002E-3</c:v>
                </c:pt>
                <c:pt idx="14">
                  <c:v>4.9560649999999999E-3</c:v>
                </c:pt>
                <c:pt idx="15">
                  <c:v>5.3597669999999997E-3</c:v>
                </c:pt>
                <c:pt idx="16">
                  <c:v>5.9530470000000004E-3</c:v>
                </c:pt>
                <c:pt idx="17">
                  <c:v>6.4719470000000005E-3</c:v>
                </c:pt>
                <c:pt idx="18">
                  <c:v>6.9665530000000003E-3</c:v>
                </c:pt>
                <c:pt idx="19">
                  <c:v>7.4751140000000015E-3</c:v>
                </c:pt>
                <c:pt idx="20">
                  <c:v>8.0067120000000009E-3</c:v>
                </c:pt>
                <c:pt idx="21">
                  <c:v>8.56465E-3</c:v>
                </c:pt>
                <c:pt idx="22">
                  <c:v>9.0889779999999993E-3</c:v>
                </c:pt>
                <c:pt idx="23">
                  <c:v>9.4313580000000008E-3</c:v>
                </c:pt>
                <c:pt idx="24">
                  <c:v>9.6947430000000005E-3</c:v>
                </c:pt>
                <c:pt idx="25">
                  <c:v>9.8371819999999999E-3</c:v>
                </c:pt>
                <c:pt idx="26">
                  <c:v>9.9412049999999998E-3</c:v>
                </c:pt>
                <c:pt idx="27">
                  <c:v>1.002392E-2</c:v>
                </c:pt>
                <c:pt idx="28">
                  <c:v>1.0369081E-2</c:v>
                </c:pt>
                <c:pt idx="29">
                  <c:v>1.0720054999999999E-2</c:v>
                </c:pt>
                <c:pt idx="30">
                  <c:v>1.107031E-2</c:v>
                </c:pt>
                <c:pt idx="31">
                  <c:v>1.1371859E-2</c:v>
                </c:pt>
                <c:pt idx="32">
                  <c:v>1.1603938000000001E-2</c:v>
                </c:pt>
                <c:pt idx="33">
                  <c:v>1.1854981000000001E-2</c:v>
                </c:pt>
                <c:pt idx="34">
                  <c:v>1.212036E-2</c:v>
                </c:pt>
                <c:pt idx="35">
                  <c:v>1.2406214E-2</c:v>
                </c:pt>
                <c:pt idx="36">
                  <c:v>1.2662367000000001E-2</c:v>
                </c:pt>
                <c:pt idx="37">
                  <c:v>1.2812791E-2</c:v>
                </c:pt>
                <c:pt idx="38">
                  <c:v>1.2896950000000001E-2</c:v>
                </c:pt>
                <c:pt idx="39">
                  <c:v>1.3002011000000001E-2</c:v>
                </c:pt>
                <c:pt idx="40">
                  <c:v>1.3116876E-2</c:v>
                </c:pt>
              </c:numCache>
            </c:numRef>
          </c:val>
        </c:ser>
        <c:dLbls>
          <c:showLegendKey val="0"/>
          <c:showVal val="0"/>
          <c:showCatName val="0"/>
          <c:showSerName val="0"/>
          <c:showPercent val="0"/>
          <c:showBubbleSize val="0"/>
        </c:dLbls>
        <c:axId val="-1197857744"/>
        <c:axId val="-1184696640"/>
      </c:areaChart>
      <c:catAx>
        <c:axId val="-1197857744"/>
        <c:scaling>
          <c:orientation val="minMax"/>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96640"/>
        <c:crosses val="autoZero"/>
        <c:auto val="1"/>
        <c:lblAlgn val="ctr"/>
        <c:lblOffset val="100"/>
        <c:tickLblSkip val="10"/>
        <c:tickMarkSkip val="10"/>
        <c:noMultiLvlLbl val="1"/>
      </c:catAx>
      <c:valAx>
        <c:axId val="-1184696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97857744"/>
        <c:crossesAt val="12"/>
        <c:crossBetween val="midCat"/>
        <c:majorUnit val="5"/>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92147856517935E-2"/>
          <c:y val="0.21762160866940805"/>
          <c:w val="0.51384645980025978"/>
          <c:h val="0.70193033809581951"/>
        </c:manualLayout>
      </c:layout>
      <c:lineChart>
        <c:grouping val="standard"/>
        <c:varyColors val="0"/>
        <c:ser>
          <c:idx val="0"/>
          <c:order val="0"/>
          <c:tx>
            <c:strRef>
              <c:f>Sheet1!$B$1</c:f>
              <c:strCache>
                <c:ptCount val="1"/>
                <c:pt idx="0">
                  <c:v>100 mile EV</c:v>
                </c:pt>
              </c:strCache>
            </c:strRef>
          </c:tx>
          <c:spPr>
            <a:ln w="22225" cmpd="sng">
              <a:solidFill>
                <a:srgbClr val="D7E5CC"/>
              </a:solidFill>
              <a:prstDash val="solid"/>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c:v>
                </c:pt>
                <c:pt idx="1">
                  <c:v>1.0307001E-2</c:v>
                </c:pt>
                <c:pt idx="2">
                  <c:v>1.0064E-2</c:v>
                </c:pt>
                <c:pt idx="3">
                  <c:v>4.4749999999999998E-2</c:v>
                </c:pt>
                <c:pt idx="4">
                  <c:v>2.9172997999999999E-2</c:v>
                </c:pt>
                <c:pt idx="5">
                  <c:v>5.4939999000000003E-2</c:v>
                </c:pt>
                <c:pt idx="6">
                  <c:v>3.4394997000000004E-2</c:v>
                </c:pt>
                <c:pt idx="7">
                  <c:v>2.8312E-2</c:v>
                </c:pt>
                <c:pt idx="8">
                  <c:v>1.9758998999999999E-2</c:v>
                </c:pt>
                <c:pt idx="9">
                  <c:v>8.8389999999999996E-3</c:v>
                </c:pt>
                <c:pt idx="10">
                  <c:v>1.3658000999999999E-2</c:v>
                </c:pt>
                <c:pt idx="11">
                  <c:v>2.017287E-3</c:v>
                </c:pt>
                <c:pt idx="12">
                  <c:v>2.1612129999999999E-3</c:v>
                </c:pt>
                <c:pt idx="13">
                  <c:v>2.295961E-3</c:v>
                </c:pt>
                <c:pt idx="14">
                  <c:v>2.3913339999999997E-3</c:v>
                </c:pt>
                <c:pt idx="15">
                  <c:v>2.4854910000000003E-3</c:v>
                </c:pt>
                <c:pt idx="16">
                  <c:v>2.6311170000000001E-3</c:v>
                </c:pt>
                <c:pt idx="17">
                  <c:v>2.7632359999999996E-3</c:v>
                </c:pt>
                <c:pt idx="18">
                  <c:v>2.8973020000000005E-3</c:v>
                </c:pt>
                <c:pt idx="19">
                  <c:v>3.051205E-3</c:v>
                </c:pt>
                <c:pt idx="20">
                  <c:v>3.2261590000000001E-3</c:v>
                </c:pt>
                <c:pt idx="21">
                  <c:v>3.416077E-3</c:v>
                </c:pt>
                <c:pt idx="22">
                  <c:v>3.6037690000000002E-3</c:v>
                </c:pt>
                <c:pt idx="23">
                  <c:v>3.7883399999999998E-3</c:v>
                </c:pt>
                <c:pt idx="24">
                  <c:v>3.9643919999999997E-3</c:v>
                </c:pt>
                <c:pt idx="25">
                  <c:v>4.1236810000000006E-3</c:v>
                </c:pt>
                <c:pt idx="26">
                  <c:v>4.3009390000000002E-3</c:v>
                </c:pt>
                <c:pt idx="27">
                  <c:v>4.4937780000000004E-3</c:v>
                </c:pt>
                <c:pt idx="28">
                  <c:v>4.6889169999999999E-3</c:v>
                </c:pt>
                <c:pt idx="29">
                  <c:v>4.8743680000000005E-3</c:v>
                </c:pt>
                <c:pt idx="30">
                  <c:v>5.0865340000000002E-3</c:v>
                </c:pt>
                <c:pt idx="31">
                  <c:v>5.2666569999999992E-3</c:v>
                </c:pt>
                <c:pt idx="32">
                  <c:v>5.4259800000000004E-3</c:v>
                </c:pt>
                <c:pt idx="33">
                  <c:v>5.6115679999999991E-3</c:v>
                </c:pt>
                <c:pt idx="34">
                  <c:v>5.7966130000000008E-3</c:v>
                </c:pt>
                <c:pt idx="35">
                  <c:v>5.9952300000000007E-3</c:v>
                </c:pt>
                <c:pt idx="36">
                  <c:v>6.199889000000001E-3</c:v>
                </c:pt>
                <c:pt idx="37">
                  <c:v>6.3537630000000001E-3</c:v>
                </c:pt>
                <c:pt idx="38">
                  <c:v>6.4949550000000002E-3</c:v>
                </c:pt>
                <c:pt idx="39">
                  <c:v>6.6548719999999992E-3</c:v>
                </c:pt>
                <c:pt idx="40">
                  <c:v>6.8093800000000003E-3</c:v>
                </c:pt>
              </c:numCache>
            </c:numRef>
          </c:val>
          <c:smooth val="0"/>
        </c:ser>
        <c:ser>
          <c:idx val="1"/>
          <c:order val="1"/>
          <c:tx>
            <c:strRef>
              <c:f>Sheet1!$C$1</c:f>
              <c:strCache>
                <c:ptCount val="1"/>
                <c:pt idx="0">
                  <c:v>plug-in hybrid</c:v>
                </c:pt>
              </c:strCache>
            </c:strRef>
          </c:tx>
          <c:spPr>
            <a:ln w="22225">
              <a:solidFill>
                <a:srgbClr val="FFC702"/>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c:v>
                </c:pt>
                <c:pt idx="1">
                  <c:v>8.3650000000000009E-3</c:v>
                </c:pt>
                <c:pt idx="2">
                  <c:v>5.6682002999999995E-2</c:v>
                </c:pt>
                <c:pt idx="3">
                  <c:v>5.4686999999999999E-2</c:v>
                </c:pt>
                <c:pt idx="4">
                  <c:v>6.1425999000000002E-2</c:v>
                </c:pt>
                <c:pt idx="5">
                  <c:v>4.5620997999999996E-2</c:v>
                </c:pt>
                <c:pt idx="6">
                  <c:v>4.7319E-2</c:v>
                </c:pt>
                <c:pt idx="7">
                  <c:v>0.12950299099999998</c:v>
                </c:pt>
                <c:pt idx="8">
                  <c:v>0.13367300399999998</c:v>
                </c:pt>
                <c:pt idx="9">
                  <c:v>8.4129005000000007E-2</c:v>
                </c:pt>
                <c:pt idx="10">
                  <c:v>5.8054999999999995E-2</c:v>
                </c:pt>
                <c:pt idx="11">
                  <c:v>0.14405897500000001</c:v>
                </c:pt>
                <c:pt idx="12">
                  <c:v>0.288209045</c:v>
                </c:pt>
                <c:pt idx="13">
                  <c:v>0.32321579</c:v>
                </c:pt>
                <c:pt idx="14">
                  <c:v>0.32345593300000003</c:v>
                </c:pt>
                <c:pt idx="15">
                  <c:v>0.32121539300000002</c:v>
                </c:pt>
                <c:pt idx="16">
                  <c:v>0.32178839100000001</c:v>
                </c:pt>
                <c:pt idx="17">
                  <c:v>0.32076800500000002</c:v>
                </c:pt>
                <c:pt idx="18">
                  <c:v>0.31977682499999999</c:v>
                </c:pt>
                <c:pt idx="19">
                  <c:v>0.32263330100000004</c:v>
                </c:pt>
                <c:pt idx="20">
                  <c:v>0.329838837</c:v>
                </c:pt>
                <c:pt idx="21">
                  <c:v>0.34099697900000003</c:v>
                </c:pt>
                <c:pt idx="22">
                  <c:v>0.35274462899999998</c:v>
                </c:pt>
                <c:pt idx="23">
                  <c:v>0.36406366000000001</c:v>
                </c:pt>
                <c:pt idx="24">
                  <c:v>0.37471691899999998</c:v>
                </c:pt>
                <c:pt idx="25">
                  <c:v>0.384158051</c:v>
                </c:pt>
                <c:pt idx="26">
                  <c:v>0.39505511500000001</c:v>
                </c:pt>
                <c:pt idx="27">
                  <c:v>0.40708978299999998</c:v>
                </c:pt>
                <c:pt idx="28">
                  <c:v>0.41903549200000001</c:v>
                </c:pt>
                <c:pt idx="29">
                  <c:v>0.430067688</c:v>
                </c:pt>
                <c:pt idx="30">
                  <c:v>0.44317495700000004</c:v>
                </c:pt>
                <c:pt idx="31">
                  <c:v>0.45219943200000001</c:v>
                </c:pt>
                <c:pt idx="32">
                  <c:v>0.45946704100000002</c:v>
                </c:pt>
                <c:pt idx="33">
                  <c:v>0.46861462399999998</c:v>
                </c:pt>
                <c:pt idx="34">
                  <c:v>0.477113434</c:v>
                </c:pt>
                <c:pt idx="35">
                  <c:v>0.48658816500000002</c:v>
                </c:pt>
                <c:pt idx="36">
                  <c:v>0.49620611599999997</c:v>
                </c:pt>
                <c:pt idx="37">
                  <c:v>0.50184857199999999</c:v>
                </c:pt>
                <c:pt idx="38">
                  <c:v>0.50696038799999998</c:v>
                </c:pt>
                <c:pt idx="39">
                  <c:v>0.51382061800000001</c:v>
                </c:pt>
                <c:pt idx="40">
                  <c:v>0.52076867700000007</c:v>
                </c:pt>
              </c:numCache>
            </c:numRef>
          </c:val>
          <c:smooth val="0"/>
        </c:ser>
        <c:ser>
          <c:idx val="3"/>
          <c:order val="2"/>
          <c:tx>
            <c:strRef>
              <c:f>Sheet1!$D$1</c:f>
              <c:strCache>
                <c:ptCount val="1"/>
                <c:pt idx="0">
                  <c:v>200 mile EV</c:v>
                </c:pt>
              </c:strCache>
            </c:strRef>
          </c:tx>
          <c:spPr>
            <a:ln w="22225">
              <a:solidFill>
                <a:srgbClr val="A6C68E"/>
              </a:solidFill>
              <a:prstDash val="solid"/>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5.669999999999999E-4</c:v>
                </c:pt>
                <c:pt idx="1">
                  <c:v>2.6600000000000001E-4</c:v>
                </c:pt>
                <c:pt idx="2">
                  <c:v>0</c:v>
                </c:pt>
                <c:pt idx="3">
                  <c:v>3.7369999999999999E-3</c:v>
                </c:pt>
                <c:pt idx="4">
                  <c:v>4.7799999999999995E-3</c:v>
                </c:pt>
                <c:pt idx="5">
                  <c:v>6.136E-3</c:v>
                </c:pt>
                <c:pt idx="6">
                  <c:v>1.3747998999999999E-2</c:v>
                </c:pt>
                <c:pt idx="7">
                  <c:v>3.4971002000000001E-2</c:v>
                </c:pt>
                <c:pt idx="8">
                  <c:v>2.7380000000000002E-2</c:v>
                </c:pt>
                <c:pt idx="9">
                  <c:v>5.0847002000000002E-2</c:v>
                </c:pt>
                <c:pt idx="10">
                  <c:v>1.379E-3</c:v>
                </c:pt>
                <c:pt idx="11">
                  <c:v>5.4866721999999986E-2</c:v>
                </c:pt>
                <c:pt idx="12">
                  <c:v>7.3388244999999991E-2</c:v>
                </c:pt>
                <c:pt idx="13">
                  <c:v>8.4427716E-2</c:v>
                </c:pt>
                <c:pt idx="14">
                  <c:v>9.4499710000000001E-2</c:v>
                </c:pt>
                <c:pt idx="15">
                  <c:v>9.9324790999999996E-2</c:v>
                </c:pt>
                <c:pt idx="16">
                  <c:v>0.10604891599999999</c:v>
                </c:pt>
                <c:pt idx="17">
                  <c:v>0.111322773</c:v>
                </c:pt>
                <c:pt idx="18">
                  <c:v>0.11636222</c:v>
                </c:pt>
                <c:pt idx="19">
                  <c:v>0.12332485999999999</c:v>
                </c:pt>
                <c:pt idx="20">
                  <c:v>0.13154603599999998</c:v>
                </c:pt>
                <c:pt idx="21">
                  <c:v>0.138343258</c:v>
                </c:pt>
                <c:pt idx="22">
                  <c:v>0.14514385699999999</c:v>
                </c:pt>
                <c:pt idx="23">
                  <c:v>0.15191779300000002</c:v>
                </c:pt>
                <c:pt idx="24">
                  <c:v>0.158547455</c:v>
                </c:pt>
                <c:pt idx="25">
                  <c:v>0.16483161599999999</c:v>
                </c:pt>
                <c:pt idx="26">
                  <c:v>0.17156811499999999</c:v>
                </c:pt>
                <c:pt idx="27">
                  <c:v>0.17873599999999998</c:v>
                </c:pt>
                <c:pt idx="28">
                  <c:v>0.185854408</c:v>
                </c:pt>
                <c:pt idx="29">
                  <c:v>0.19235936000000001</c:v>
                </c:pt>
                <c:pt idx="30">
                  <c:v>0.19987803699999998</c:v>
                </c:pt>
                <c:pt idx="31">
                  <c:v>0.20588025699999998</c:v>
                </c:pt>
                <c:pt idx="32">
                  <c:v>0.21115368700000001</c:v>
                </c:pt>
                <c:pt idx="33">
                  <c:v>0.21749653699999999</c:v>
                </c:pt>
                <c:pt idx="34">
                  <c:v>0.22342884100000002</c:v>
                </c:pt>
                <c:pt idx="35">
                  <c:v>0.22988294199999998</c:v>
                </c:pt>
                <c:pt idx="36">
                  <c:v>0.236631805</c:v>
                </c:pt>
                <c:pt idx="37">
                  <c:v>0.24154596</c:v>
                </c:pt>
                <c:pt idx="38">
                  <c:v>0.24642417899999999</c:v>
                </c:pt>
                <c:pt idx="39">
                  <c:v>0.25238432300000002</c:v>
                </c:pt>
                <c:pt idx="40">
                  <c:v>0.25850330399999993</c:v>
                </c:pt>
              </c:numCache>
            </c:numRef>
          </c:val>
          <c:smooth val="0"/>
        </c:ser>
        <c:ser>
          <c:idx val="2"/>
          <c:order val="3"/>
          <c:tx>
            <c:strRef>
              <c:f>Sheet1!$E$1</c:f>
              <c:strCache>
                <c:ptCount val="1"/>
                <c:pt idx="0">
                  <c:v>hybrid electric</c:v>
                </c:pt>
              </c:strCache>
            </c:strRef>
          </c:tx>
          <c:spPr>
            <a:ln w="22225">
              <a:solidFill>
                <a:srgbClr val="A33340"/>
              </a:solidFill>
              <a:prstDash val="solid"/>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0.407110992</c:v>
                </c:pt>
                <c:pt idx="1">
                  <c:v>0.251121017</c:v>
                </c:pt>
                <c:pt idx="2">
                  <c:v>0.36967501799999997</c:v>
                </c:pt>
                <c:pt idx="3">
                  <c:v>0.49174099700000001</c:v>
                </c:pt>
                <c:pt idx="4">
                  <c:v>0.39174099700000004</c:v>
                </c:pt>
                <c:pt idx="5">
                  <c:v>0.38707296799999996</c:v>
                </c:pt>
                <c:pt idx="6">
                  <c:v>0.29200299099999999</c:v>
                </c:pt>
                <c:pt idx="7">
                  <c:v>0.373434021</c:v>
                </c:pt>
                <c:pt idx="8">
                  <c:v>0.31235397300000001</c:v>
                </c:pt>
                <c:pt idx="9">
                  <c:v>0.41065997300000001</c:v>
                </c:pt>
                <c:pt idx="10">
                  <c:v>0.39132400499999997</c:v>
                </c:pt>
                <c:pt idx="11">
                  <c:v>0.8056140140000001</c:v>
                </c:pt>
                <c:pt idx="12">
                  <c:v>0.94086767599999999</c:v>
                </c:pt>
                <c:pt idx="13">
                  <c:v>1.012684326</c:v>
                </c:pt>
                <c:pt idx="14">
                  <c:v>1.017841553</c:v>
                </c:pt>
                <c:pt idx="15">
                  <c:v>1.010973938</c:v>
                </c:pt>
                <c:pt idx="16">
                  <c:v>1.020838745</c:v>
                </c:pt>
                <c:pt idx="17">
                  <c:v>1.0250728760000001</c:v>
                </c:pt>
                <c:pt idx="18">
                  <c:v>1.02513623</c:v>
                </c:pt>
                <c:pt idx="19">
                  <c:v>1.030693359</c:v>
                </c:pt>
                <c:pt idx="20">
                  <c:v>1.041372314</c:v>
                </c:pt>
                <c:pt idx="21">
                  <c:v>1.057277832</c:v>
                </c:pt>
                <c:pt idx="22">
                  <c:v>1.0659840089999999</c:v>
                </c:pt>
                <c:pt idx="23">
                  <c:v>1.0764522710000002</c:v>
                </c:pt>
                <c:pt idx="24">
                  <c:v>1.084861938</c:v>
                </c:pt>
                <c:pt idx="25">
                  <c:v>1.0891876220000001</c:v>
                </c:pt>
                <c:pt idx="26">
                  <c:v>1.099184326</c:v>
                </c:pt>
                <c:pt idx="27">
                  <c:v>1.1127379150000001</c:v>
                </c:pt>
                <c:pt idx="28">
                  <c:v>1.1265908200000001</c:v>
                </c:pt>
                <c:pt idx="29">
                  <c:v>1.138825317</c:v>
                </c:pt>
                <c:pt idx="30">
                  <c:v>1.1573582760000001</c:v>
                </c:pt>
                <c:pt idx="31">
                  <c:v>1.1692395019999999</c:v>
                </c:pt>
                <c:pt idx="32">
                  <c:v>1.175292236</c:v>
                </c:pt>
                <c:pt idx="33">
                  <c:v>1.1863612059999999</c:v>
                </c:pt>
                <c:pt idx="34">
                  <c:v>1.1958311770000001</c:v>
                </c:pt>
                <c:pt idx="35">
                  <c:v>1.2085211179999999</c:v>
                </c:pt>
                <c:pt idx="36">
                  <c:v>1.221979004</c:v>
                </c:pt>
                <c:pt idx="37">
                  <c:v>1.2254953609999999</c:v>
                </c:pt>
                <c:pt idx="38">
                  <c:v>1.228671265</c:v>
                </c:pt>
                <c:pt idx="39">
                  <c:v>1.2362951659999999</c:v>
                </c:pt>
                <c:pt idx="40">
                  <c:v>1.2439001460000001</c:v>
                </c:pt>
              </c:numCache>
            </c:numRef>
          </c:val>
          <c:smooth val="0"/>
        </c:ser>
        <c:ser>
          <c:idx val="4"/>
          <c:order val="4"/>
          <c:tx>
            <c:strRef>
              <c:f>Sheet1!$F$1</c:f>
              <c:strCache>
                <c:ptCount val="1"/>
                <c:pt idx="0">
                  <c:v>300 mile EV</c:v>
                </c:pt>
              </c:strCache>
            </c:strRef>
          </c:tx>
          <c:spPr>
            <a:ln w="22225">
              <a:solidFill>
                <a:srgbClr val="5D9732"/>
              </a:solidFill>
              <a:prstDash val="solid"/>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0</c:v>
                </c:pt>
                <c:pt idx="1">
                  <c:v>0</c:v>
                </c:pt>
                <c:pt idx="2">
                  <c:v>8.7100000000000014E-4</c:v>
                </c:pt>
                <c:pt idx="3">
                  <c:v>4.4580000000000002E-3</c:v>
                </c:pt>
                <c:pt idx="4">
                  <c:v>1.1961998999999999E-2</c:v>
                </c:pt>
                <c:pt idx="5">
                  <c:v>1.5974000000000002E-2</c:v>
                </c:pt>
                <c:pt idx="6">
                  <c:v>2.9986002000000001E-2</c:v>
                </c:pt>
                <c:pt idx="7">
                  <c:v>3.3180002E-2</c:v>
                </c:pt>
                <c:pt idx="8">
                  <c:v>0.130521997</c:v>
                </c:pt>
                <c:pt idx="9">
                  <c:v>0.12171599800000001</c:v>
                </c:pt>
                <c:pt idx="10">
                  <c:v>0.22540500299999999</c:v>
                </c:pt>
                <c:pt idx="11">
                  <c:v>0.27864517999999999</c:v>
                </c:pt>
                <c:pt idx="12">
                  <c:v>0.337728256</c:v>
                </c:pt>
                <c:pt idx="13">
                  <c:v>0.39018856799999996</c:v>
                </c:pt>
                <c:pt idx="14">
                  <c:v>0.43557214399999999</c:v>
                </c:pt>
                <c:pt idx="15">
                  <c:v>0.45189427200000004</c:v>
                </c:pt>
                <c:pt idx="16">
                  <c:v>0.470617432</c:v>
                </c:pt>
                <c:pt idx="17">
                  <c:v>0.48413867200000005</c:v>
                </c:pt>
                <c:pt idx="18">
                  <c:v>0.495274094</c:v>
                </c:pt>
                <c:pt idx="19">
                  <c:v>0.51609107900000006</c:v>
                </c:pt>
                <c:pt idx="20">
                  <c:v>0.54622787500000003</c:v>
                </c:pt>
                <c:pt idx="21">
                  <c:v>0.58231572000000009</c:v>
                </c:pt>
                <c:pt idx="22">
                  <c:v>0.61904194699999993</c:v>
                </c:pt>
                <c:pt idx="23">
                  <c:v>0.65565743999999992</c:v>
                </c:pt>
                <c:pt idx="24">
                  <c:v>0.691596557</c:v>
                </c:pt>
                <c:pt idx="25">
                  <c:v>0.72602993700000007</c:v>
                </c:pt>
                <c:pt idx="26">
                  <c:v>0.76278509499999991</c:v>
                </c:pt>
                <c:pt idx="27">
                  <c:v>0.80217794799999997</c:v>
                </c:pt>
                <c:pt idx="28">
                  <c:v>0.84366879300000008</c:v>
                </c:pt>
                <c:pt idx="29">
                  <c:v>0.88004071100000014</c:v>
                </c:pt>
                <c:pt idx="30">
                  <c:v>0.92216107199999997</c:v>
                </c:pt>
                <c:pt idx="31">
                  <c:v>0.95774212599999997</c:v>
                </c:pt>
                <c:pt idx="32">
                  <c:v>0.98829776000000003</c:v>
                </c:pt>
                <c:pt idx="33">
                  <c:v>1.0269639589999999</c:v>
                </c:pt>
                <c:pt idx="34">
                  <c:v>1.064960846</c:v>
                </c:pt>
                <c:pt idx="35">
                  <c:v>1.102253205</c:v>
                </c:pt>
                <c:pt idx="36">
                  <c:v>1.1424710390000001</c:v>
                </c:pt>
                <c:pt idx="37">
                  <c:v>1.169910003</c:v>
                </c:pt>
                <c:pt idx="38">
                  <c:v>1.1930917969999999</c:v>
                </c:pt>
                <c:pt idx="39">
                  <c:v>1.2212152709999999</c:v>
                </c:pt>
                <c:pt idx="40">
                  <c:v>1.2506217039999998</c:v>
                </c:pt>
              </c:numCache>
            </c:numRef>
          </c:val>
          <c:smooth val="0"/>
        </c:ser>
        <c:ser>
          <c:idx val="5"/>
          <c:order val="5"/>
          <c:tx>
            <c:strRef>
              <c:f>Sheet1!$G$1</c:f>
              <c:strCache>
                <c:ptCount val="1"/>
                <c:pt idx="0">
                  <c:v>total battery electric</c:v>
                </c:pt>
              </c:strCache>
            </c:strRef>
          </c:tx>
          <c:spPr>
            <a:ln w="22225">
              <a:solidFill>
                <a:srgbClr val="416A23"/>
              </a:solidFill>
              <a:prstDash val="solid"/>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5.669999999999999E-4</c:v>
                </c:pt>
                <c:pt idx="1">
                  <c:v>1.0573000000000001E-2</c:v>
                </c:pt>
                <c:pt idx="2">
                  <c:v>1.0934999000000001E-2</c:v>
                </c:pt>
                <c:pt idx="3">
                  <c:v>5.2945000000000006E-2</c:v>
                </c:pt>
                <c:pt idx="4">
                  <c:v>4.5914996999999999E-2</c:v>
                </c:pt>
                <c:pt idx="5">
                  <c:v>7.7050002999999992E-2</c:v>
                </c:pt>
                <c:pt idx="6">
                  <c:v>7.8128997999999991E-2</c:v>
                </c:pt>
                <c:pt idx="7">
                  <c:v>9.6463005000000004E-2</c:v>
                </c:pt>
                <c:pt idx="8">
                  <c:v>0.17766098</c:v>
                </c:pt>
                <c:pt idx="9">
                  <c:v>0.18140199300000001</c:v>
                </c:pt>
                <c:pt idx="10">
                  <c:v>0.24044200099999999</c:v>
                </c:pt>
                <c:pt idx="11">
                  <c:v>0.335529205</c:v>
                </c:pt>
                <c:pt idx="12">
                  <c:v>0.41327771000000002</c:v>
                </c:pt>
                <c:pt idx="13">
                  <c:v>0.47691223100000002</c:v>
                </c:pt>
                <c:pt idx="14">
                  <c:v>0.53246319600000003</c:v>
                </c:pt>
                <c:pt idx="15">
                  <c:v>0.55370459000000005</c:v>
                </c:pt>
                <c:pt idx="16">
                  <c:v>0.579297485</c:v>
                </c:pt>
                <c:pt idx="17">
                  <c:v>0.5982246699999999</c:v>
                </c:pt>
                <c:pt idx="18">
                  <c:v>0.61453363000000005</c:v>
                </c:pt>
                <c:pt idx="19">
                  <c:v>0.64246716300000006</c:v>
                </c:pt>
                <c:pt idx="20">
                  <c:v>0.68099999999999994</c:v>
                </c:pt>
                <c:pt idx="21">
                  <c:v>0.72407507299999996</c:v>
                </c:pt>
                <c:pt idx="22">
                  <c:v>0.76778961200000007</c:v>
                </c:pt>
                <c:pt idx="23">
                  <c:v>0.81136358599999991</c:v>
                </c:pt>
                <c:pt idx="24">
                  <c:v>0.8541084590000001</c:v>
                </c:pt>
                <c:pt idx="25">
                  <c:v>0.8949852290000001</c:v>
                </c:pt>
                <c:pt idx="26">
                  <c:v>0.93865417500000004</c:v>
                </c:pt>
                <c:pt idx="27">
                  <c:v>0.98540777599999996</c:v>
                </c:pt>
                <c:pt idx="28">
                  <c:v>1.0342121579999999</c:v>
                </c:pt>
                <c:pt idx="29">
                  <c:v>1.0772744140000001</c:v>
                </c:pt>
                <c:pt idx="30">
                  <c:v>1.12712561</c:v>
                </c:pt>
                <c:pt idx="31">
                  <c:v>1.1688890379999999</c:v>
                </c:pt>
                <c:pt idx="32">
                  <c:v>1.2048773190000002</c:v>
                </c:pt>
                <c:pt idx="33">
                  <c:v>1.250072021</c:v>
                </c:pt>
                <c:pt idx="34">
                  <c:v>1.2941864009999999</c:v>
                </c:pt>
                <c:pt idx="35">
                  <c:v>1.33813147</c:v>
                </c:pt>
                <c:pt idx="36">
                  <c:v>1.3853027339999999</c:v>
                </c:pt>
                <c:pt idx="37">
                  <c:v>1.4178096919999998</c:v>
                </c:pt>
                <c:pt idx="38">
                  <c:v>1.4460109859999999</c:v>
                </c:pt>
                <c:pt idx="39">
                  <c:v>1.480254395</c:v>
                </c:pt>
                <c:pt idx="40">
                  <c:v>1.5159344480000001</c:v>
                </c:pt>
              </c:numCache>
            </c:numRef>
          </c:val>
          <c:smooth val="0"/>
        </c:ser>
        <c:dLbls>
          <c:showLegendKey val="0"/>
          <c:showVal val="0"/>
          <c:showCatName val="0"/>
          <c:showSerName val="0"/>
          <c:showPercent val="0"/>
          <c:showBubbleSize val="0"/>
        </c:dLbls>
        <c:smooth val="0"/>
        <c:axId val="-1184694464"/>
        <c:axId val="-1184698272"/>
      </c:lineChart>
      <c:catAx>
        <c:axId val="-1184694464"/>
        <c:scaling>
          <c:orientation val="minMax"/>
          <c:max val="41"/>
        </c:scaling>
        <c:delete val="0"/>
        <c:axPos val="b"/>
        <c:numFmt formatCode="0" sourceLinked="0"/>
        <c:majorTickMark val="out"/>
        <c:minorTickMark val="none"/>
        <c:tickLblPos val="nextTo"/>
        <c:spPr>
          <a:ln w="12700">
            <a:solidFill>
              <a:schemeClr val="tx1"/>
            </a:solidFill>
          </a:ln>
        </c:spPr>
        <c:txPr>
          <a:bodyPr/>
          <a:lstStyle/>
          <a:p>
            <a:pPr>
              <a:defRPr sz="1200" baseline="0"/>
            </a:pPr>
            <a:endParaRPr lang="en-US"/>
          </a:p>
        </c:txPr>
        <c:crossAx val="-1184698272"/>
        <c:crosses val="autoZero"/>
        <c:auto val="1"/>
        <c:lblAlgn val="ctr"/>
        <c:lblOffset val="100"/>
        <c:tickLblSkip val="10"/>
        <c:tickMarkSkip val="10"/>
        <c:noMultiLvlLbl val="1"/>
      </c:catAx>
      <c:valAx>
        <c:axId val="-1184698272"/>
        <c:scaling>
          <c:orientation val="minMax"/>
          <c:max val="3"/>
        </c:scaling>
        <c:delete val="0"/>
        <c:axPos val="l"/>
        <c:majorGridlines>
          <c:spPr>
            <a:ln>
              <a:solidFill>
                <a:srgbClr val="FFFFFF">
                  <a:lumMod val="85000"/>
                </a:srgbClr>
              </a:solidFill>
            </a:ln>
          </c:spPr>
        </c:majorGridlines>
        <c:numFmt formatCode="#,##0" sourceLinked="0"/>
        <c:majorTickMark val="none"/>
        <c:minorTickMark val="none"/>
        <c:tickLblPos val="low"/>
        <c:spPr>
          <a:ln w="22225">
            <a:solidFill>
              <a:srgbClr val="FFFFFF">
                <a:lumMod val="65000"/>
              </a:srgbClr>
            </a:solidFill>
            <a:prstDash val="lgDash"/>
          </a:ln>
        </c:spPr>
        <c:txPr>
          <a:bodyPr/>
          <a:lstStyle/>
          <a:p>
            <a:pPr>
              <a:defRPr sz="1200" baseline="0">
                <a:solidFill>
                  <a:schemeClr val="tx1"/>
                </a:solidFill>
              </a:defRPr>
            </a:pPr>
            <a:endParaRPr lang="en-US"/>
          </a:p>
        </c:txPr>
        <c:crossAx val="-1184694464"/>
        <c:crossesAt val="12"/>
        <c:crossBetween val="midCat"/>
        <c:majorUnit val="1"/>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48818357383253E-2"/>
          <c:y val="0.19714217683798366"/>
          <c:w val="0.83399199132911073"/>
          <c:h val="0.69262561146276891"/>
        </c:manualLayout>
      </c:layout>
      <c:lineChart>
        <c:grouping val="standard"/>
        <c:varyColors val="0"/>
        <c:ser>
          <c:idx val="4"/>
          <c:order val="0"/>
          <c:tx>
            <c:strRef>
              <c:f>Sheet1!$B$1</c:f>
              <c:strCache>
                <c:ptCount val="1"/>
                <c:pt idx="0">
                  <c:v>car</c:v>
                </c:pt>
              </c:strCache>
            </c:strRef>
          </c:tx>
          <c:spPr>
            <a:ln w="22225" cap="rnd">
              <a:solidFill>
                <a:schemeClr val="accent1">
                  <a:lumMod val="40000"/>
                  <a:lumOff val="6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24.068339999999999</c:v>
                </c:pt>
                <c:pt idx="1">
                  <c:v>24.512336999999999</c:v>
                </c:pt>
                <c:pt idx="2">
                  <c:v>25.066441999999999</c:v>
                </c:pt>
                <c:pt idx="3">
                  <c:v>25.255512</c:v>
                </c:pt>
                <c:pt idx="4">
                  <c:v>25.608930999999998</c:v>
                </c:pt>
                <c:pt idx="5">
                  <c:v>26.197548000000001</c:v>
                </c:pt>
                <c:pt idx="6">
                  <c:v>26.784579999999998</c:v>
                </c:pt>
                <c:pt idx="7">
                  <c:v>27.212658000000001</c:v>
                </c:pt>
                <c:pt idx="8">
                  <c:v>27.644079000000001</c:v>
                </c:pt>
                <c:pt idx="9">
                  <c:v>28.062517</c:v>
                </c:pt>
                <c:pt idx="10">
                  <c:v>28.548410000000001</c:v>
                </c:pt>
                <c:pt idx="11">
                  <c:v>29.040821000000001</c:v>
                </c:pt>
                <c:pt idx="12">
                  <c:v>29.571669</c:v>
                </c:pt>
                <c:pt idx="13">
                  <c:v>30.089221999999999</c:v>
                </c:pt>
                <c:pt idx="14">
                  <c:v>30.620981</c:v>
                </c:pt>
                <c:pt idx="15">
                  <c:v>31.154446</c:v>
                </c:pt>
                <c:pt idx="16">
                  <c:v>31.716808</c:v>
                </c:pt>
                <c:pt idx="17">
                  <c:v>32.283496999999997</c:v>
                </c:pt>
                <c:pt idx="18">
                  <c:v>32.844608000000001</c:v>
                </c:pt>
                <c:pt idx="19">
                  <c:v>33.422203000000003</c:v>
                </c:pt>
                <c:pt idx="20">
                  <c:v>33.996426</c:v>
                </c:pt>
                <c:pt idx="21">
                  <c:v>34.574931999999997</c:v>
                </c:pt>
                <c:pt idx="22">
                  <c:v>35.143776000000003</c:v>
                </c:pt>
                <c:pt idx="23">
                  <c:v>35.684321999999987</c:v>
                </c:pt>
                <c:pt idx="24">
                  <c:v>36.191657999999997</c:v>
                </c:pt>
                <c:pt idx="25">
                  <c:v>36.71463</c:v>
                </c:pt>
                <c:pt idx="26">
                  <c:v>37.201923000000001</c:v>
                </c:pt>
                <c:pt idx="27">
                  <c:v>37.644756000000001</c:v>
                </c:pt>
                <c:pt idx="28">
                  <c:v>38.018355999999997</c:v>
                </c:pt>
                <c:pt idx="29">
                  <c:v>38.371231000000002</c:v>
                </c:pt>
                <c:pt idx="30">
                  <c:v>38.664703000000003</c:v>
                </c:pt>
                <c:pt idx="31">
                  <c:v>38.924315999999997</c:v>
                </c:pt>
                <c:pt idx="32">
                  <c:v>39.141131999999999</c:v>
                </c:pt>
                <c:pt idx="33">
                  <c:v>39.303177000000012</c:v>
                </c:pt>
                <c:pt idx="34">
                  <c:v>39.445914999999999</c:v>
                </c:pt>
                <c:pt idx="35">
                  <c:v>39.577515000000012</c:v>
                </c:pt>
                <c:pt idx="36">
                  <c:v>39.679901000000001</c:v>
                </c:pt>
                <c:pt idx="37">
                  <c:v>39.771960999999997</c:v>
                </c:pt>
                <c:pt idx="38">
                  <c:v>39.860347999999988</c:v>
                </c:pt>
                <c:pt idx="39">
                  <c:v>39.942677000000003</c:v>
                </c:pt>
                <c:pt idx="40">
                  <c:v>40.021374000000002</c:v>
                </c:pt>
              </c:numCache>
            </c:numRef>
          </c:val>
          <c:smooth val="0"/>
        </c:ser>
        <c:ser>
          <c:idx val="0"/>
          <c:order val="1"/>
          <c:tx>
            <c:strRef>
              <c:f>Sheet1!$C$1</c:f>
              <c:strCache>
                <c:ptCount val="1"/>
                <c:pt idx="0">
                  <c:v>combined</c:v>
                </c:pt>
              </c:strCache>
            </c:strRef>
          </c:tx>
          <c:spPr>
            <a:ln w="22225" cap="rnd">
              <a:solidFill>
                <a:schemeClr val="tx2">
                  <a:lumMod val="75000"/>
                  <a:lumOff val="2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20.456340999999998</c:v>
                </c:pt>
                <c:pt idx="1">
                  <c:v>20.836286999999999</c:v>
                </c:pt>
                <c:pt idx="2">
                  <c:v>21.301832000000001</c:v>
                </c:pt>
                <c:pt idx="3">
                  <c:v>21.620104000000001</c:v>
                </c:pt>
                <c:pt idx="4">
                  <c:v>21.816144999999999</c:v>
                </c:pt>
                <c:pt idx="5">
                  <c:v>22.157433999999999</c:v>
                </c:pt>
                <c:pt idx="6">
                  <c:v>22.467566999999999</c:v>
                </c:pt>
                <c:pt idx="7">
                  <c:v>22.779722</c:v>
                </c:pt>
                <c:pt idx="8">
                  <c:v>23.095963999999999</c:v>
                </c:pt>
                <c:pt idx="9">
                  <c:v>23.379405999999999</c:v>
                </c:pt>
                <c:pt idx="10">
                  <c:v>23.762713999999999</c:v>
                </c:pt>
                <c:pt idx="11">
                  <c:v>24.164490000000001</c:v>
                </c:pt>
                <c:pt idx="12">
                  <c:v>24.595210999999999</c:v>
                </c:pt>
                <c:pt idx="13">
                  <c:v>25.01634</c:v>
                </c:pt>
                <c:pt idx="14">
                  <c:v>25.443415000000002</c:v>
                </c:pt>
                <c:pt idx="15">
                  <c:v>25.867370999999999</c:v>
                </c:pt>
                <c:pt idx="16">
                  <c:v>26.284424000000001</c:v>
                </c:pt>
                <c:pt idx="17">
                  <c:v>26.679763999999999</c:v>
                </c:pt>
                <c:pt idx="18">
                  <c:v>27.055800999999999</c:v>
                </c:pt>
                <c:pt idx="19">
                  <c:v>27.408939</c:v>
                </c:pt>
                <c:pt idx="20">
                  <c:v>27.732095999999999</c:v>
                </c:pt>
                <c:pt idx="21">
                  <c:v>28.028441999999998</c:v>
                </c:pt>
                <c:pt idx="22">
                  <c:v>28.301689</c:v>
                </c:pt>
                <c:pt idx="23">
                  <c:v>28.537845999999998</c:v>
                </c:pt>
                <c:pt idx="24">
                  <c:v>28.746084</c:v>
                </c:pt>
                <c:pt idx="25">
                  <c:v>28.950821000000001</c:v>
                </c:pt>
                <c:pt idx="26">
                  <c:v>29.139206000000001</c:v>
                </c:pt>
                <c:pt idx="27">
                  <c:v>29.308374000000001</c:v>
                </c:pt>
                <c:pt idx="28">
                  <c:v>29.463369</c:v>
                </c:pt>
                <c:pt idx="29">
                  <c:v>29.611654000000001</c:v>
                </c:pt>
                <c:pt idx="30">
                  <c:v>29.742331</c:v>
                </c:pt>
                <c:pt idx="31">
                  <c:v>29.860365000000002</c:v>
                </c:pt>
                <c:pt idx="32">
                  <c:v>29.975709999999999</c:v>
                </c:pt>
                <c:pt idx="33">
                  <c:v>30.077759</c:v>
                </c:pt>
                <c:pt idx="34">
                  <c:v>30.16226</c:v>
                </c:pt>
                <c:pt idx="35">
                  <c:v>30.233269</c:v>
                </c:pt>
                <c:pt idx="36">
                  <c:v>30.294257999999999</c:v>
                </c:pt>
                <c:pt idx="37">
                  <c:v>30.349163000000001</c:v>
                </c:pt>
                <c:pt idx="38">
                  <c:v>30.398422</c:v>
                </c:pt>
                <c:pt idx="39">
                  <c:v>30.442173</c:v>
                </c:pt>
                <c:pt idx="40">
                  <c:v>30.481501000000002</c:v>
                </c:pt>
              </c:numCache>
            </c:numRef>
          </c:val>
          <c:smooth val="0"/>
        </c:ser>
        <c:ser>
          <c:idx val="2"/>
          <c:order val="2"/>
          <c:tx>
            <c:strRef>
              <c:f>Sheet1!$D$1</c:f>
              <c:strCache>
                <c:ptCount val="1"/>
                <c:pt idx="0">
                  <c:v>light truck</c:v>
                </c:pt>
              </c:strCache>
            </c:strRef>
          </c:tx>
          <c:spPr>
            <a:ln w="2222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17.609182000000001</c:v>
                </c:pt>
                <c:pt idx="1">
                  <c:v>18.077209</c:v>
                </c:pt>
                <c:pt idx="2">
                  <c:v>18.604749999999999</c:v>
                </c:pt>
                <c:pt idx="3">
                  <c:v>18.876702999999999</c:v>
                </c:pt>
                <c:pt idx="4">
                  <c:v>18.936527000000002</c:v>
                </c:pt>
                <c:pt idx="5">
                  <c:v>19.104267</c:v>
                </c:pt>
                <c:pt idx="6">
                  <c:v>19.263559000000001</c:v>
                </c:pt>
                <c:pt idx="7">
                  <c:v>19.514381</c:v>
                </c:pt>
                <c:pt idx="8">
                  <c:v>19.79034</c:v>
                </c:pt>
                <c:pt idx="9">
                  <c:v>20.076052000000001</c:v>
                </c:pt>
                <c:pt idx="10">
                  <c:v>20.462516999999998</c:v>
                </c:pt>
                <c:pt idx="11">
                  <c:v>20.927810999999998</c:v>
                </c:pt>
                <c:pt idx="12">
                  <c:v>21.438158000000001</c:v>
                </c:pt>
                <c:pt idx="13">
                  <c:v>21.956108</c:v>
                </c:pt>
                <c:pt idx="14">
                  <c:v>22.486052999999998</c:v>
                </c:pt>
                <c:pt idx="15">
                  <c:v>23.017565000000001</c:v>
                </c:pt>
                <c:pt idx="16">
                  <c:v>23.534352999999999</c:v>
                </c:pt>
                <c:pt idx="17">
                  <c:v>24.023023999999999</c:v>
                </c:pt>
                <c:pt idx="18">
                  <c:v>24.48527</c:v>
                </c:pt>
                <c:pt idx="19">
                  <c:v>24.912769000000001</c:v>
                </c:pt>
                <c:pt idx="20">
                  <c:v>25.301313</c:v>
                </c:pt>
                <c:pt idx="21">
                  <c:v>25.651091000000001</c:v>
                </c:pt>
                <c:pt idx="22">
                  <c:v>25.969156000000002</c:v>
                </c:pt>
                <c:pt idx="23">
                  <c:v>26.246490000000001</c:v>
                </c:pt>
                <c:pt idx="24">
                  <c:v>26.488849999999999</c:v>
                </c:pt>
                <c:pt idx="25">
                  <c:v>26.718997999999999</c:v>
                </c:pt>
                <c:pt idx="26">
                  <c:v>26.932388</c:v>
                </c:pt>
                <c:pt idx="27">
                  <c:v>27.124109000000001</c:v>
                </c:pt>
                <c:pt idx="28">
                  <c:v>27.299852000000001</c:v>
                </c:pt>
                <c:pt idx="29">
                  <c:v>27.462337000000002</c:v>
                </c:pt>
                <c:pt idx="30">
                  <c:v>27.606283000000001</c:v>
                </c:pt>
                <c:pt idx="31">
                  <c:v>27.734155999999999</c:v>
                </c:pt>
                <c:pt idx="32">
                  <c:v>27.858118000000001</c:v>
                </c:pt>
                <c:pt idx="33">
                  <c:v>27.969881000000001</c:v>
                </c:pt>
                <c:pt idx="34">
                  <c:v>28.061287</c:v>
                </c:pt>
                <c:pt idx="35">
                  <c:v>28.133610000000001</c:v>
                </c:pt>
                <c:pt idx="36">
                  <c:v>28.197422</c:v>
                </c:pt>
                <c:pt idx="37">
                  <c:v>28.254967000000001</c:v>
                </c:pt>
                <c:pt idx="38">
                  <c:v>28.306605999999999</c:v>
                </c:pt>
                <c:pt idx="39">
                  <c:v>28.353159000000002</c:v>
                </c:pt>
                <c:pt idx="40">
                  <c:v>28.395889</c:v>
                </c:pt>
              </c:numCache>
            </c:numRef>
          </c:val>
          <c:smooth val="0"/>
        </c:ser>
        <c:dLbls>
          <c:showLegendKey val="0"/>
          <c:showVal val="0"/>
          <c:showCatName val="0"/>
          <c:showSerName val="0"/>
          <c:showPercent val="0"/>
          <c:showBubbleSize val="0"/>
        </c:dLbls>
        <c:smooth val="0"/>
        <c:axId val="-1184682496"/>
        <c:axId val="-1184690112"/>
      </c:lineChart>
      <c:catAx>
        <c:axId val="-1184682496"/>
        <c:scaling>
          <c:orientation val="minMax"/>
          <c:min val="1"/>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90112"/>
        <c:crosses val="autoZero"/>
        <c:auto val="1"/>
        <c:lblAlgn val="ctr"/>
        <c:lblOffset val="100"/>
        <c:tickLblSkip val="10"/>
        <c:tickMarkSkip val="10"/>
        <c:noMultiLvlLbl val="1"/>
      </c:catAx>
      <c:valAx>
        <c:axId val="-118469011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82496"/>
        <c:crossesAt val="1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0.19706361634806474"/>
          <c:w val="0.81296502753948718"/>
          <c:h val="0.69303909080180426"/>
        </c:manualLayout>
      </c:layout>
      <c:lineChart>
        <c:grouping val="standard"/>
        <c:varyColors val="0"/>
        <c:ser>
          <c:idx val="4"/>
          <c:order val="0"/>
          <c:tx>
            <c:strRef>
              <c:f>Sheet1!$B$1</c:f>
              <c:strCache>
                <c:ptCount val="1"/>
                <c:pt idx="0">
                  <c:v>Classes 2b - 3</c:v>
                </c:pt>
              </c:strCache>
            </c:strRef>
          </c:tx>
          <c:spPr>
            <a:ln w="22225" cap="rnd">
              <a:solidFill>
                <a:schemeClr val="accent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12.053825999999999</c:v>
                </c:pt>
                <c:pt idx="1">
                  <c:v>12.199452000000001</c:v>
                </c:pt>
                <c:pt idx="2">
                  <c:v>12.236811999999999</c:v>
                </c:pt>
                <c:pt idx="3">
                  <c:v>12.2364</c:v>
                </c:pt>
                <c:pt idx="4">
                  <c:v>12.236077999999999</c:v>
                </c:pt>
                <c:pt idx="5">
                  <c:v>12.36692</c:v>
                </c:pt>
                <c:pt idx="6">
                  <c:v>12.442155999999999</c:v>
                </c:pt>
                <c:pt idx="7">
                  <c:v>12.528893</c:v>
                </c:pt>
                <c:pt idx="8">
                  <c:v>12.779856000000001</c:v>
                </c:pt>
                <c:pt idx="9">
                  <c:v>12.981803999999999</c:v>
                </c:pt>
                <c:pt idx="10">
                  <c:v>13.260152</c:v>
                </c:pt>
                <c:pt idx="11">
                  <c:v>13.494507</c:v>
                </c:pt>
                <c:pt idx="12">
                  <c:v>13.712237</c:v>
                </c:pt>
                <c:pt idx="13">
                  <c:v>13.931166000000001</c:v>
                </c:pt>
                <c:pt idx="14">
                  <c:v>14.159473999999999</c:v>
                </c:pt>
                <c:pt idx="15">
                  <c:v>14.401031</c:v>
                </c:pt>
                <c:pt idx="16">
                  <c:v>14.652870000000002</c:v>
                </c:pt>
                <c:pt idx="17">
                  <c:v>14.905107999999998</c:v>
                </c:pt>
                <c:pt idx="18">
                  <c:v>15.135176000000001</c:v>
                </c:pt>
                <c:pt idx="19">
                  <c:v>15.346024999999999</c:v>
                </c:pt>
                <c:pt idx="20">
                  <c:v>15.533116</c:v>
                </c:pt>
                <c:pt idx="21">
                  <c:v>15.698176</c:v>
                </c:pt>
                <c:pt idx="22">
                  <c:v>15.839700000000001</c:v>
                </c:pt>
                <c:pt idx="23">
                  <c:v>15.960264000000002</c:v>
                </c:pt>
                <c:pt idx="24">
                  <c:v>16.062287999999999</c:v>
                </c:pt>
                <c:pt idx="25">
                  <c:v>16.148895</c:v>
                </c:pt>
                <c:pt idx="26">
                  <c:v>16.222160000000002</c:v>
                </c:pt>
                <c:pt idx="27">
                  <c:v>16.283957999999998</c:v>
                </c:pt>
                <c:pt idx="28">
                  <c:v>16.337091000000001</c:v>
                </c:pt>
                <c:pt idx="29">
                  <c:v>16.382151</c:v>
                </c:pt>
                <c:pt idx="30">
                  <c:v>16.418962000000001</c:v>
                </c:pt>
                <c:pt idx="31">
                  <c:v>16.445246000000001</c:v>
                </c:pt>
                <c:pt idx="32">
                  <c:v>16.457473999999998</c:v>
                </c:pt>
                <c:pt idx="33">
                  <c:v>16.464029</c:v>
                </c:pt>
                <c:pt idx="34">
                  <c:v>16.462526</c:v>
                </c:pt>
                <c:pt idx="35">
                  <c:v>16.456112000000001</c:v>
                </c:pt>
                <c:pt idx="36">
                  <c:v>16.447157000000001</c:v>
                </c:pt>
                <c:pt idx="37">
                  <c:v>16.436415</c:v>
                </c:pt>
                <c:pt idx="38">
                  <c:v>16.425938000000002</c:v>
                </c:pt>
                <c:pt idx="39">
                  <c:v>16.417654000000002</c:v>
                </c:pt>
                <c:pt idx="40">
                  <c:v>16.411677999999998</c:v>
                </c:pt>
              </c:numCache>
            </c:numRef>
          </c:val>
          <c:smooth val="0"/>
        </c:ser>
        <c:ser>
          <c:idx val="0"/>
          <c:order val="1"/>
          <c:tx>
            <c:strRef>
              <c:f>Sheet1!$C$1</c:f>
              <c:strCache>
                <c:ptCount val="1"/>
                <c:pt idx="0">
                  <c:v>Classes 4 -6</c:v>
                </c:pt>
              </c:strCache>
            </c:strRef>
          </c:tx>
          <c:spPr>
            <a:ln w="2222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7.7709020000000004</c:v>
                </c:pt>
                <c:pt idx="1">
                  <c:v>7.7882990000000003</c:v>
                </c:pt>
                <c:pt idx="2">
                  <c:v>7.7292699999999996</c:v>
                </c:pt>
                <c:pt idx="3">
                  <c:v>7.6965110000000001</c:v>
                </c:pt>
                <c:pt idx="4">
                  <c:v>7.6852100000000005</c:v>
                </c:pt>
                <c:pt idx="5">
                  <c:v>7.7209929999999991</c:v>
                </c:pt>
                <c:pt idx="6">
                  <c:v>7.7355390000000002</c:v>
                </c:pt>
                <c:pt idx="7">
                  <c:v>7.7511770000000002</c:v>
                </c:pt>
                <c:pt idx="8">
                  <c:v>7.8562350000000007</c:v>
                </c:pt>
                <c:pt idx="9">
                  <c:v>7.9439549999999999</c:v>
                </c:pt>
                <c:pt idx="10">
                  <c:v>8.0427470000000003</c:v>
                </c:pt>
                <c:pt idx="11">
                  <c:v>8.1503160000000001</c:v>
                </c:pt>
                <c:pt idx="12">
                  <c:v>8.261614999999999</c:v>
                </c:pt>
                <c:pt idx="13">
                  <c:v>8.382123</c:v>
                </c:pt>
                <c:pt idx="14">
                  <c:v>8.5105380000000004</c:v>
                </c:pt>
                <c:pt idx="15">
                  <c:v>8.6508020000000005</c:v>
                </c:pt>
                <c:pt idx="16">
                  <c:v>8.800338</c:v>
                </c:pt>
                <c:pt idx="17">
                  <c:v>8.9573149999999995</c:v>
                </c:pt>
                <c:pt idx="18">
                  <c:v>9.1082210000000003</c:v>
                </c:pt>
                <c:pt idx="19">
                  <c:v>9.2664030000000004</c:v>
                </c:pt>
                <c:pt idx="20">
                  <c:v>9.4320339999999998</c:v>
                </c:pt>
                <c:pt idx="21">
                  <c:v>9.6027649999999998</c:v>
                </c:pt>
                <c:pt idx="22">
                  <c:v>9.7696000000000005</c:v>
                </c:pt>
                <c:pt idx="23">
                  <c:v>9.9284679999999987</c:v>
                </c:pt>
                <c:pt idx="24">
                  <c:v>10.077175</c:v>
                </c:pt>
                <c:pt idx="25">
                  <c:v>10.214988999999999</c:v>
                </c:pt>
                <c:pt idx="26">
                  <c:v>10.34249</c:v>
                </c:pt>
                <c:pt idx="27">
                  <c:v>10.458622</c:v>
                </c:pt>
                <c:pt idx="28">
                  <c:v>10.567077000000001</c:v>
                </c:pt>
                <c:pt idx="29">
                  <c:v>10.663871</c:v>
                </c:pt>
                <c:pt idx="30">
                  <c:v>10.754782000000001</c:v>
                </c:pt>
                <c:pt idx="31">
                  <c:v>10.837672</c:v>
                </c:pt>
                <c:pt idx="32">
                  <c:v>10.912522000000001</c:v>
                </c:pt>
                <c:pt idx="33">
                  <c:v>10.977235</c:v>
                </c:pt>
                <c:pt idx="34">
                  <c:v>11.03298</c:v>
                </c:pt>
                <c:pt idx="35">
                  <c:v>11.083342</c:v>
                </c:pt>
                <c:pt idx="36">
                  <c:v>11.130081000000001</c:v>
                </c:pt>
                <c:pt idx="37">
                  <c:v>11.172642</c:v>
                </c:pt>
                <c:pt idx="38">
                  <c:v>11.210627000000001</c:v>
                </c:pt>
                <c:pt idx="39">
                  <c:v>11.245906</c:v>
                </c:pt>
                <c:pt idx="40">
                  <c:v>11.280567</c:v>
                </c:pt>
              </c:numCache>
            </c:numRef>
          </c:val>
          <c:smooth val="0"/>
        </c:ser>
        <c:ser>
          <c:idx val="2"/>
          <c:order val="2"/>
          <c:tx>
            <c:strRef>
              <c:f>Sheet1!$D$1</c:f>
              <c:strCache>
                <c:ptCount val="1"/>
                <c:pt idx="0">
                  <c:v>Classes 7 - 8</c:v>
                </c:pt>
              </c:strCache>
            </c:strRef>
          </c:tx>
          <c:spPr>
            <a:ln w="22225" cap="rnd">
              <a:solidFill>
                <a:schemeClr val="accent6"/>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6.0957949999999999</c:v>
                </c:pt>
                <c:pt idx="1">
                  <c:v>6.0715260000000004</c:v>
                </c:pt>
                <c:pt idx="2">
                  <c:v>6.0390319999999997</c:v>
                </c:pt>
                <c:pt idx="3">
                  <c:v>6.00448</c:v>
                </c:pt>
                <c:pt idx="4">
                  <c:v>5.9783879999999998</c:v>
                </c:pt>
                <c:pt idx="5">
                  <c:v>5.9597350000000002</c:v>
                </c:pt>
                <c:pt idx="6">
                  <c:v>5.9464940000000004</c:v>
                </c:pt>
                <c:pt idx="7">
                  <c:v>5.9538410000000006</c:v>
                </c:pt>
                <c:pt idx="8">
                  <c:v>5.9791569999999998</c:v>
                </c:pt>
                <c:pt idx="9">
                  <c:v>6.0147260000000005</c:v>
                </c:pt>
                <c:pt idx="10">
                  <c:v>6.0549290000000004</c:v>
                </c:pt>
                <c:pt idx="11">
                  <c:v>6.0982209999999997</c:v>
                </c:pt>
                <c:pt idx="12">
                  <c:v>6.1474019999999996</c:v>
                </c:pt>
                <c:pt idx="13">
                  <c:v>6.2039249999999999</c:v>
                </c:pt>
                <c:pt idx="14">
                  <c:v>6.2689529999999998</c:v>
                </c:pt>
                <c:pt idx="15">
                  <c:v>6.3436940000000002</c:v>
                </c:pt>
                <c:pt idx="16">
                  <c:v>6.4289319999999996</c:v>
                </c:pt>
                <c:pt idx="17">
                  <c:v>6.5227490000000001</c:v>
                </c:pt>
                <c:pt idx="18">
                  <c:v>6.6165310000000002</c:v>
                </c:pt>
                <c:pt idx="19">
                  <c:v>6.7142679999999997</c:v>
                </c:pt>
                <c:pt idx="20">
                  <c:v>6.8137889999999999</c:v>
                </c:pt>
                <c:pt idx="21">
                  <c:v>6.9129800000000001</c:v>
                </c:pt>
                <c:pt idx="22">
                  <c:v>7.0082270000000007</c:v>
                </c:pt>
                <c:pt idx="23">
                  <c:v>7.0953539999999995</c:v>
                </c:pt>
                <c:pt idx="24">
                  <c:v>7.1739410000000001</c:v>
                </c:pt>
                <c:pt idx="25">
                  <c:v>7.2437779999999998</c:v>
                </c:pt>
                <c:pt idx="26">
                  <c:v>7.3061479999999994</c:v>
                </c:pt>
                <c:pt idx="27">
                  <c:v>7.3620009999999994</c:v>
                </c:pt>
                <c:pt idx="28">
                  <c:v>7.4111539999999998</c:v>
                </c:pt>
                <c:pt idx="29">
                  <c:v>7.4546039999999998</c:v>
                </c:pt>
                <c:pt idx="30">
                  <c:v>7.4928490000000005</c:v>
                </c:pt>
                <c:pt idx="31">
                  <c:v>7.5268270000000008</c:v>
                </c:pt>
                <c:pt idx="32">
                  <c:v>7.5552350000000006</c:v>
                </c:pt>
                <c:pt idx="33">
                  <c:v>7.5796199999999994</c:v>
                </c:pt>
                <c:pt idx="34">
                  <c:v>7.6005229999999999</c:v>
                </c:pt>
                <c:pt idx="35">
                  <c:v>7.6190050000000005</c:v>
                </c:pt>
                <c:pt idx="36">
                  <c:v>7.6363820000000011</c:v>
                </c:pt>
                <c:pt idx="37">
                  <c:v>7.6527820000000011</c:v>
                </c:pt>
                <c:pt idx="38">
                  <c:v>7.6684080000000003</c:v>
                </c:pt>
                <c:pt idx="39">
                  <c:v>7.6841669999999995</c:v>
                </c:pt>
                <c:pt idx="40">
                  <c:v>7.7002440000000005</c:v>
                </c:pt>
              </c:numCache>
            </c:numRef>
          </c:val>
          <c:smooth val="0"/>
        </c:ser>
        <c:dLbls>
          <c:showLegendKey val="0"/>
          <c:showVal val="0"/>
          <c:showCatName val="0"/>
          <c:showSerName val="0"/>
          <c:showPercent val="0"/>
          <c:showBubbleSize val="0"/>
        </c:dLbls>
        <c:smooth val="0"/>
        <c:axId val="-1184692832"/>
        <c:axId val="-1184679776"/>
      </c:lineChart>
      <c:catAx>
        <c:axId val="-1184692832"/>
        <c:scaling>
          <c:orientation val="minMax"/>
          <c:min val="1"/>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79776"/>
        <c:crosses val="autoZero"/>
        <c:auto val="1"/>
        <c:lblAlgn val="ctr"/>
        <c:lblOffset val="100"/>
        <c:tickLblSkip val="10"/>
        <c:tickMarkSkip val="10"/>
        <c:noMultiLvlLbl val="1"/>
      </c:catAx>
      <c:valAx>
        <c:axId val="-1184679776"/>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92832"/>
        <c:crossesAt val="12"/>
        <c:crossBetween val="midCat"/>
        <c:majorUnit val="5"/>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13745505739984E-2"/>
          <c:y val="0.23078247189302034"/>
          <c:w val="0.79139960778040441"/>
          <c:h val="0.6920830279866198"/>
        </c:manualLayout>
      </c:layout>
      <c:lineChart>
        <c:grouping val="standard"/>
        <c:varyColors val="0"/>
        <c:ser>
          <c:idx val="0"/>
          <c:order val="0"/>
          <c:tx>
            <c:strRef>
              <c:f>Sheet1!$B$1</c:f>
              <c:strCache>
                <c:ptCount val="1"/>
                <c:pt idx="0">
                  <c:v>New LDV fuel economy</c:v>
                </c:pt>
              </c:strCache>
            </c:strRef>
          </c:tx>
          <c:spPr>
            <a:ln w="22225">
              <a:solidFill>
                <a:srgbClr val="0096D7"/>
              </a:solidFill>
              <a:prstDash val="solid"/>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23.186204999999998</c:v>
                </c:pt>
                <c:pt idx="1">
                  <c:v>23.413084000000001</c:v>
                </c:pt>
                <c:pt idx="2">
                  <c:v>24.937608999999998</c:v>
                </c:pt>
                <c:pt idx="3">
                  <c:v>25.913651000000002</c:v>
                </c:pt>
                <c:pt idx="4">
                  <c:v>25.809759</c:v>
                </c:pt>
                <c:pt idx="5">
                  <c:v>26.337076</c:v>
                </c:pt>
                <c:pt idx="6">
                  <c:v>26.252184000000003</c:v>
                </c:pt>
                <c:pt idx="7">
                  <c:v>26.420516999999997</c:v>
                </c:pt>
                <c:pt idx="8">
                  <c:v>26.907064000000002</c:v>
                </c:pt>
                <c:pt idx="9">
                  <c:v>26.586126</c:v>
                </c:pt>
                <c:pt idx="10">
                  <c:v>28.825866999999999</c:v>
                </c:pt>
                <c:pt idx="11">
                  <c:v>29.445290000000004</c:v>
                </c:pt>
                <c:pt idx="12">
                  <c:v>30.091688000000001</c:v>
                </c:pt>
                <c:pt idx="13">
                  <c:v>30.313065000000002</c:v>
                </c:pt>
                <c:pt idx="14">
                  <c:v>30.564368999999999</c:v>
                </c:pt>
                <c:pt idx="15">
                  <c:v>30.626115999999996</c:v>
                </c:pt>
                <c:pt idx="16">
                  <c:v>30.744225</c:v>
                </c:pt>
                <c:pt idx="17">
                  <c:v>30.774488000000002</c:v>
                </c:pt>
                <c:pt idx="18">
                  <c:v>30.814498999999998</c:v>
                </c:pt>
                <c:pt idx="19">
                  <c:v>30.855149999999998</c:v>
                </c:pt>
                <c:pt idx="20">
                  <c:v>30.93675</c:v>
                </c:pt>
                <c:pt idx="21">
                  <c:v>31.055230999999999</c:v>
                </c:pt>
                <c:pt idx="22">
                  <c:v>31.141387999999999</c:v>
                </c:pt>
                <c:pt idx="23">
                  <c:v>31.210690999999997</c:v>
                </c:pt>
                <c:pt idx="24">
                  <c:v>31.274730999999999</c:v>
                </c:pt>
                <c:pt idx="25">
                  <c:v>31.329921999999996</c:v>
                </c:pt>
                <c:pt idx="26">
                  <c:v>31.394673999999998</c:v>
                </c:pt>
                <c:pt idx="27">
                  <c:v>31.462548999999999</c:v>
                </c:pt>
                <c:pt idx="28">
                  <c:v>31.530819000000001</c:v>
                </c:pt>
                <c:pt idx="29">
                  <c:v>31.557673999999999</c:v>
                </c:pt>
                <c:pt idx="30">
                  <c:v>31.603556000000001</c:v>
                </c:pt>
                <c:pt idx="31">
                  <c:v>31.642776000000001</c:v>
                </c:pt>
                <c:pt idx="32">
                  <c:v>31.662385999999998</c:v>
                </c:pt>
                <c:pt idx="33">
                  <c:v>31.706629</c:v>
                </c:pt>
                <c:pt idx="34">
                  <c:v>31.753708000000003</c:v>
                </c:pt>
                <c:pt idx="35">
                  <c:v>31.776298999999998</c:v>
                </c:pt>
                <c:pt idx="36">
                  <c:v>31.812396999999997</c:v>
                </c:pt>
                <c:pt idx="37">
                  <c:v>31.824455</c:v>
                </c:pt>
                <c:pt idx="38">
                  <c:v>31.818008000000003</c:v>
                </c:pt>
                <c:pt idx="39">
                  <c:v>31.814219000000001</c:v>
                </c:pt>
                <c:pt idx="40">
                  <c:v>31.8111</c:v>
                </c:pt>
              </c:numCache>
            </c:numRef>
          </c:val>
          <c:smooth val="0"/>
        </c:ser>
        <c:ser>
          <c:idx val="1"/>
          <c:order val="1"/>
          <c:tx>
            <c:strRef>
              <c:f>Sheet1!$C$1</c:f>
              <c:strCache>
                <c:ptCount val="1"/>
                <c:pt idx="0">
                  <c:v>Total Stock LDV fuel economy</c:v>
                </c:pt>
              </c:strCache>
            </c:strRef>
          </c:tx>
          <c:spPr>
            <a:ln w="22225">
              <a:solidFill>
                <a:srgbClr val="FFFFFF">
                  <a:lumMod val="50000"/>
                </a:srgbClr>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20.456341000000002</c:v>
                </c:pt>
                <c:pt idx="1">
                  <c:v>20.836286999999999</c:v>
                </c:pt>
                <c:pt idx="2">
                  <c:v>21.301832000000001</c:v>
                </c:pt>
                <c:pt idx="3">
                  <c:v>21.620104000000001</c:v>
                </c:pt>
                <c:pt idx="4">
                  <c:v>21.816145000000002</c:v>
                </c:pt>
                <c:pt idx="5">
                  <c:v>22.157433999999999</c:v>
                </c:pt>
                <c:pt idx="6">
                  <c:v>22.467567000000003</c:v>
                </c:pt>
                <c:pt idx="7">
                  <c:v>22.779722</c:v>
                </c:pt>
                <c:pt idx="8">
                  <c:v>23.095964000000002</c:v>
                </c:pt>
                <c:pt idx="9">
                  <c:v>23.379405999999999</c:v>
                </c:pt>
                <c:pt idx="10">
                  <c:v>23.762714000000003</c:v>
                </c:pt>
                <c:pt idx="11">
                  <c:v>24.164490000000001</c:v>
                </c:pt>
                <c:pt idx="12">
                  <c:v>24.595210999999999</c:v>
                </c:pt>
                <c:pt idx="13">
                  <c:v>25.01634</c:v>
                </c:pt>
                <c:pt idx="14">
                  <c:v>25.443414999999998</c:v>
                </c:pt>
                <c:pt idx="15">
                  <c:v>25.867370999999999</c:v>
                </c:pt>
                <c:pt idx="16">
                  <c:v>26.284423999999998</c:v>
                </c:pt>
                <c:pt idx="17">
                  <c:v>26.679764000000002</c:v>
                </c:pt>
                <c:pt idx="18">
                  <c:v>27.055801000000002</c:v>
                </c:pt>
                <c:pt idx="19">
                  <c:v>27.408939</c:v>
                </c:pt>
                <c:pt idx="20">
                  <c:v>27.732096000000002</c:v>
                </c:pt>
                <c:pt idx="21">
                  <c:v>28.028441999999998</c:v>
                </c:pt>
                <c:pt idx="22">
                  <c:v>28.301689</c:v>
                </c:pt>
                <c:pt idx="23">
                  <c:v>28.537846000000002</c:v>
                </c:pt>
                <c:pt idx="24">
                  <c:v>28.746084000000003</c:v>
                </c:pt>
                <c:pt idx="25">
                  <c:v>28.950821000000001</c:v>
                </c:pt>
                <c:pt idx="26">
                  <c:v>29.139206000000001</c:v>
                </c:pt>
                <c:pt idx="27">
                  <c:v>29.308374000000001</c:v>
                </c:pt>
                <c:pt idx="28">
                  <c:v>29.463369</c:v>
                </c:pt>
                <c:pt idx="29">
                  <c:v>29.611653999999998</c:v>
                </c:pt>
                <c:pt idx="30">
                  <c:v>29.742331</c:v>
                </c:pt>
                <c:pt idx="31">
                  <c:v>29.860365000000002</c:v>
                </c:pt>
                <c:pt idx="32">
                  <c:v>29.975709999999999</c:v>
                </c:pt>
                <c:pt idx="33">
                  <c:v>30.077759000000004</c:v>
                </c:pt>
                <c:pt idx="34">
                  <c:v>30.162259999999996</c:v>
                </c:pt>
                <c:pt idx="35">
                  <c:v>30.233269</c:v>
                </c:pt>
                <c:pt idx="36">
                  <c:v>30.294258000000003</c:v>
                </c:pt>
                <c:pt idx="37">
                  <c:v>30.349163000000001</c:v>
                </c:pt>
                <c:pt idx="38">
                  <c:v>30.398421999999997</c:v>
                </c:pt>
                <c:pt idx="39">
                  <c:v>30.442172999999997</c:v>
                </c:pt>
                <c:pt idx="40">
                  <c:v>30.481501000000002</c:v>
                </c:pt>
              </c:numCache>
            </c:numRef>
          </c:val>
          <c:smooth val="0"/>
        </c:ser>
        <c:dLbls>
          <c:showLegendKey val="0"/>
          <c:showVal val="0"/>
          <c:showCatName val="0"/>
          <c:showSerName val="0"/>
          <c:showPercent val="0"/>
          <c:showBubbleSize val="0"/>
        </c:dLbls>
        <c:smooth val="0"/>
        <c:axId val="-1184693376"/>
        <c:axId val="-1184696096"/>
      </c:lineChart>
      <c:catAx>
        <c:axId val="-1184693376"/>
        <c:scaling>
          <c:orientation val="minMax"/>
          <c:max val="41"/>
        </c:scaling>
        <c:delete val="0"/>
        <c:axPos val="b"/>
        <c:numFmt formatCode="0" sourceLinked="0"/>
        <c:majorTickMark val="out"/>
        <c:minorTickMark val="none"/>
        <c:tickLblPos val="nextTo"/>
        <c:spPr>
          <a:ln w="12700">
            <a:solidFill>
              <a:srgbClr val="000000"/>
            </a:solidFill>
          </a:ln>
        </c:spPr>
        <c:txPr>
          <a:bodyPr/>
          <a:lstStyle/>
          <a:p>
            <a:pPr>
              <a:defRPr sz="1200" baseline="0"/>
            </a:pPr>
            <a:endParaRPr lang="en-US"/>
          </a:p>
        </c:txPr>
        <c:crossAx val="-1184696096"/>
        <c:crosses val="autoZero"/>
        <c:auto val="1"/>
        <c:lblAlgn val="ctr"/>
        <c:lblOffset val="100"/>
        <c:tickLblSkip val="10"/>
        <c:tickMarkSkip val="10"/>
        <c:noMultiLvlLbl val="1"/>
      </c:catAx>
      <c:valAx>
        <c:axId val="-1184696096"/>
        <c:scaling>
          <c:orientation val="minMax"/>
          <c:max val="40"/>
          <c:min val="0"/>
        </c:scaling>
        <c:delete val="0"/>
        <c:axPos val="l"/>
        <c:majorGridlines>
          <c:spPr>
            <a:ln>
              <a:solidFill>
                <a:srgbClr val="FFFFFF">
                  <a:lumMod val="85000"/>
                </a:srgbClr>
              </a:solidFill>
            </a:ln>
          </c:spPr>
        </c:majorGridlines>
        <c:numFmt formatCode="#,##0" sourceLinked="0"/>
        <c:majorTickMark val="none"/>
        <c:minorTickMark val="none"/>
        <c:tickLblPos val="low"/>
        <c:spPr>
          <a:ln w="22225">
            <a:solidFill>
              <a:srgbClr val="FFFFFF">
                <a:lumMod val="65000"/>
              </a:srgbClr>
            </a:solidFill>
            <a:prstDash val="lgDash"/>
          </a:ln>
        </c:spPr>
        <c:txPr>
          <a:bodyPr/>
          <a:lstStyle/>
          <a:p>
            <a:pPr>
              <a:defRPr sz="1200" baseline="0"/>
            </a:pPr>
            <a:endParaRPr lang="en-US"/>
          </a:p>
        </c:txPr>
        <c:crossAx val="-1184693376"/>
        <c:crossesAt val="12"/>
        <c:crossBetween val="midCat"/>
        <c:majorUnit val="10"/>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92147856517935E-2"/>
          <c:y val="0.23078234831430794"/>
          <c:w val="0.79139960778040441"/>
          <c:h val="0.6920830279866198"/>
        </c:manualLayout>
      </c:layout>
      <c:lineChart>
        <c:grouping val="standard"/>
        <c:varyColors val="0"/>
        <c:ser>
          <c:idx val="0"/>
          <c:order val="0"/>
          <c:tx>
            <c:strRef>
              <c:f>Sheet1!$B$1</c:f>
              <c:strCache>
                <c:ptCount val="1"/>
                <c:pt idx="0">
                  <c:v>LDV miles travel per capita</c:v>
                </c:pt>
              </c:strCache>
            </c:strRef>
          </c:tx>
          <c:spPr>
            <a:ln w="22225">
              <a:solidFill>
                <a:srgbClr val="333333"/>
              </a:solidFill>
              <a:prstDash val="solid"/>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11.813129</c:v>
                </c:pt>
                <c:pt idx="1">
                  <c:v>11.591889999999999</c:v>
                </c:pt>
                <c:pt idx="2">
                  <c:v>11.772573</c:v>
                </c:pt>
                <c:pt idx="3">
                  <c:v>12.072227999999999</c:v>
                </c:pt>
                <c:pt idx="4">
                  <c:v>12.196831</c:v>
                </c:pt>
                <c:pt idx="5">
                  <c:v>12.238716999999999</c:v>
                </c:pt>
                <c:pt idx="6">
                  <c:v>12.41545</c:v>
                </c:pt>
                <c:pt idx="7">
                  <c:v>12.338315</c:v>
                </c:pt>
                <c:pt idx="8">
                  <c:v>12.474991000000001</c:v>
                </c:pt>
                <c:pt idx="9">
                  <c:v>12.50949</c:v>
                </c:pt>
                <c:pt idx="10">
                  <c:v>11.14944</c:v>
                </c:pt>
                <c:pt idx="11">
                  <c:v>12.164900999999999</c:v>
                </c:pt>
                <c:pt idx="12">
                  <c:v>12.513403</c:v>
                </c:pt>
                <c:pt idx="13">
                  <c:v>12.805807000000001</c:v>
                </c:pt>
                <c:pt idx="14">
                  <c:v>12.891816</c:v>
                </c:pt>
                <c:pt idx="15">
                  <c:v>12.970613</c:v>
                </c:pt>
                <c:pt idx="16">
                  <c:v>13.03495</c:v>
                </c:pt>
                <c:pt idx="17">
                  <c:v>13.077143</c:v>
                </c:pt>
                <c:pt idx="18">
                  <c:v>13.102291000000001</c:v>
                </c:pt>
                <c:pt idx="19">
                  <c:v>13.125482</c:v>
                </c:pt>
                <c:pt idx="20">
                  <c:v>13.148819</c:v>
                </c:pt>
                <c:pt idx="21">
                  <c:v>13.171313</c:v>
                </c:pt>
                <c:pt idx="22">
                  <c:v>13.177054</c:v>
                </c:pt>
                <c:pt idx="23">
                  <c:v>13.191208</c:v>
                </c:pt>
                <c:pt idx="24">
                  <c:v>13.206292999999999</c:v>
                </c:pt>
                <c:pt idx="25">
                  <c:v>13.219692000000002</c:v>
                </c:pt>
                <c:pt idx="26">
                  <c:v>13.238281000000001</c:v>
                </c:pt>
                <c:pt idx="27">
                  <c:v>13.265383999999999</c:v>
                </c:pt>
                <c:pt idx="28">
                  <c:v>13.296629000000001</c:v>
                </c:pt>
                <c:pt idx="29">
                  <c:v>13.330613</c:v>
                </c:pt>
                <c:pt idx="30">
                  <c:v>13.365342999999999</c:v>
                </c:pt>
                <c:pt idx="31">
                  <c:v>13.40179</c:v>
                </c:pt>
                <c:pt idx="32">
                  <c:v>13.440182</c:v>
                </c:pt>
                <c:pt idx="33">
                  <c:v>13.479051</c:v>
                </c:pt>
                <c:pt idx="34">
                  <c:v>13.517392999999998</c:v>
                </c:pt>
                <c:pt idx="35">
                  <c:v>13.557104000000001</c:v>
                </c:pt>
                <c:pt idx="36">
                  <c:v>13.604030999999999</c:v>
                </c:pt>
                <c:pt idx="37">
                  <c:v>13.654703</c:v>
                </c:pt>
                <c:pt idx="38">
                  <c:v>13.708592000000001</c:v>
                </c:pt>
                <c:pt idx="39">
                  <c:v>13.767348999999999</c:v>
                </c:pt>
                <c:pt idx="40">
                  <c:v>13.832432000000001</c:v>
                </c:pt>
              </c:numCache>
            </c:numRef>
          </c:val>
          <c:smooth val="0"/>
        </c:ser>
        <c:dLbls>
          <c:showLegendKey val="0"/>
          <c:showVal val="0"/>
          <c:showCatName val="0"/>
          <c:showSerName val="0"/>
          <c:showPercent val="0"/>
          <c:showBubbleSize val="0"/>
        </c:dLbls>
        <c:smooth val="0"/>
        <c:axId val="-1184691200"/>
        <c:axId val="-1184701536"/>
      </c:lineChart>
      <c:catAx>
        <c:axId val="-1184691200"/>
        <c:scaling>
          <c:orientation val="minMax"/>
          <c:max val="41"/>
        </c:scaling>
        <c:delete val="0"/>
        <c:axPos val="b"/>
        <c:numFmt formatCode="0" sourceLinked="0"/>
        <c:majorTickMark val="out"/>
        <c:minorTickMark val="none"/>
        <c:tickLblPos val="nextTo"/>
        <c:spPr>
          <a:ln w="12700">
            <a:solidFill>
              <a:schemeClr val="tx1"/>
            </a:solidFill>
          </a:ln>
        </c:spPr>
        <c:txPr>
          <a:bodyPr/>
          <a:lstStyle/>
          <a:p>
            <a:pPr>
              <a:defRPr sz="1200" baseline="0"/>
            </a:pPr>
            <a:endParaRPr lang="en-US"/>
          </a:p>
        </c:txPr>
        <c:crossAx val="-1184701536"/>
        <c:crosses val="autoZero"/>
        <c:auto val="1"/>
        <c:lblAlgn val="ctr"/>
        <c:lblOffset val="100"/>
        <c:tickLblSkip val="10"/>
        <c:tickMarkSkip val="10"/>
        <c:noMultiLvlLbl val="1"/>
      </c:catAx>
      <c:valAx>
        <c:axId val="-1184701536"/>
        <c:scaling>
          <c:orientation val="minMax"/>
          <c:max val="15"/>
        </c:scaling>
        <c:delete val="0"/>
        <c:axPos val="l"/>
        <c:majorGridlines>
          <c:spPr>
            <a:ln>
              <a:solidFill>
                <a:srgbClr val="FFFFFF">
                  <a:lumMod val="85000"/>
                </a:srgbClr>
              </a:solidFill>
            </a:ln>
          </c:spPr>
        </c:majorGridlines>
        <c:numFmt formatCode="#,##0" sourceLinked="0"/>
        <c:majorTickMark val="none"/>
        <c:minorTickMark val="none"/>
        <c:tickLblPos val="low"/>
        <c:spPr>
          <a:ln w="22225">
            <a:solidFill>
              <a:srgbClr val="FFFFFF">
                <a:lumMod val="65000"/>
              </a:srgbClr>
            </a:solidFill>
            <a:prstDash val="lgDash"/>
          </a:ln>
        </c:spPr>
        <c:txPr>
          <a:bodyPr/>
          <a:lstStyle/>
          <a:p>
            <a:pPr>
              <a:defRPr sz="1200" baseline="0"/>
            </a:pPr>
            <a:endParaRPr lang="en-US"/>
          </a:p>
        </c:txPr>
        <c:crossAx val="-1184691200"/>
        <c:crossesAt val="12"/>
        <c:crossBetween val="midCat"/>
        <c:majorUnit val="5"/>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5056367954005747E-2"/>
          <c:y val="0.16250276544809356"/>
          <c:w val="0.77202224721909773"/>
          <c:h val="0.7008802045080591"/>
        </c:manualLayout>
      </c:layout>
      <c:areaChart>
        <c:grouping val="stacked"/>
        <c:varyColors val="0"/>
        <c:ser>
          <c:idx val="2"/>
          <c:order val="1"/>
          <c:tx>
            <c:strRef>
              <c:f>Sheet1!$B$1</c:f>
              <c:strCache>
                <c:ptCount val="1"/>
                <c:pt idx="0">
                  <c:v>general aviation</c:v>
                </c:pt>
              </c:strCache>
            </c:strRef>
          </c:tx>
          <c:spPr>
            <a:ln>
              <a:solidFill>
                <a:srgbClr val="0096D7"/>
              </a:solid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149.960815</c:v>
                </c:pt>
                <c:pt idx="1">
                  <c:v>152.71106</c:v>
                </c:pt>
                <c:pt idx="2">
                  <c:v>150.26316800000001</c:v>
                </c:pt>
                <c:pt idx="3">
                  <c:v>150.111176</c:v>
                </c:pt>
                <c:pt idx="4">
                  <c:v>151.62519800000001</c:v>
                </c:pt>
                <c:pt idx="5">
                  <c:v>157.019913</c:v>
                </c:pt>
                <c:pt idx="6">
                  <c:v>162.06778</c:v>
                </c:pt>
                <c:pt idx="7">
                  <c:v>166.33767700000001</c:v>
                </c:pt>
                <c:pt idx="8">
                  <c:v>173.136169</c:v>
                </c:pt>
                <c:pt idx="9">
                  <c:v>173.896378</c:v>
                </c:pt>
                <c:pt idx="10">
                  <c:v>109.764206</c:v>
                </c:pt>
                <c:pt idx="11">
                  <c:v>130.707596</c:v>
                </c:pt>
                <c:pt idx="12">
                  <c:v>149.14671299999998</c:v>
                </c:pt>
                <c:pt idx="13">
                  <c:v>161.87278700000002</c:v>
                </c:pt>
                <c:pt idx="14">
                  <c:v>165.84466599999999</c:v>
                </c:pt>
                <c:pt idx="15">
                  <c:v>169.50315900000001</c:v>
                </c:pt>
                <c:pt idx="16">
                  <c:v>172.463989</c:v>
                </c:pt>
                <c:pt idx="17">
                  <c:v>174.36215200000001</c:v>
                </c:pt>
                <c:pt idx="18">
                  <c:v>176.172348</c:v>
                </c:pt>
                <c:pt idx="19">
                  <c:v>178.15905800000002</c:v>
                </c:pt>
                <c:pt idx="20">
                  <c:v>180.37123099999999</c:v>
                </c:pt>
                <c:pt idx="21">
                  <c:v>182.12687700000001</c:v>
                </c:pt>
                <c:pt idx="22">
                  <c:v>182.89686599999999</c:v>
                </c:pt>
                <c:pt idx="23">
                  <c:v>184.68914799999999</c:v>
                </c:pt>
                <c:pt idx="24">
                  <c:v>186.30888400000001</c:v>
                </c:pt>
                <c:pt idx="25">
                  <c:v>188.03724700000001</c:v>
                </c:pt>
                <c:pt idx="26">
                  <c:v>189.79168700000002</c:v>
                </c:pt>
                <c:pt idx="27">
                  <c:v>191.806534</c:v>
                </c:pt>
                <c:pt idx="28">
                  <c:v>193.63768000000002</c:v>
                </c:pt>
                <c:pt idx="29">
                  <c:v>195.756775</c:v>
                </c:pt>
                <c:pt idx="30">
                  <c:v>198.104004</c:v>
                </c:pt>
                <c:pt idx="31">
                  <c:v>200.046753</c:v>
                </c:pt>
                <c:pt idx="32">
                  <c:v>202.21807900000002</c:v>
                </c:pt>
                <c:pt idx="33">
                  <c:v>204.494202</c:v>
                </c:pt>
                <c:pt idx="34">
                  <c:v>206.652435</c:v>
                </c:pt>
                <c:pt idx="35">
                  <c:v>209.186691</c:v>
                </c:pt>
                <c:pt idx="36">
                  <c:v>211.724152</c:v>
                </c:pt>
                <c:pt idx="37">
                  <c:v>213.944244</c:v>
                </c:pt>
                <c:pt idx="38">
                  <c:v>216.10089100000002</c:v>
                </c:pt>
                <c:pt idx="39">
                  <c:v>218.63011200000003</c:v>
                </c:pt>
                <c:pt idx="40">
                  <c:v>221.446686</c:v>
                </c:pt>
              </c:numCache>
            </c:numRef>
          </c:val>
        </c:ser>
        <c:ser>
          <c:idx val="3"/>
          <c:order val="2"/>
          <c:tx>
            <c:strRef>
              <c:f>Sheet1!$C$1</c:f>
              <c:strCache>
                <c:ptCount val="1"/>
                <c:pt idx="0">
                  <c:v>international flights</c:v>
                </c:pt>
              </c:strCache>
            </c:strRef>
          </c:tx>
          <c:spPr>
            <a:solidFill>
              <a:srgbClr val="0096D7">
                <a:lumMod val="40000"/>
                <a:lumOff val="60000"/>
              </a:srgbClr>
            </a:solidFill>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623.49352999999996</c:v>
                </c:pt>
                <c:pt idx="1">
                  <c:v>654.96484400000008</c:v>
                </c:pt>
                <c:pt idx="2">
                  <c:v>679.19604500000003</c:v>
                </c:pt>
                <c:pt idx="3">
                  <c:v>719.07720900000004</c:v>
                </c:pt>
                <c:pt idx="4">
                  <c:v>742.37377900000001</c:v>
                </c:pt>
                <c:pt idx="5">
                  <c:v>793.11181599999998</c:v>
                </c:pt>
                <c:pt idx="6">
                  <c:v>835.18493699999999</c:v>
                </c:pt>
                <c:pt idx="7">
                  <c:v>862.3894039999999</c:v>
                </c:pt>
                <c:pt idx="8">
                  <c:v>894.33770800000002</c:v>
                </c:pt>
                <c:pt idx="9">
                  <c:v>890.42437699999994</c:v>
                </c:pt>
                <c:pt idx="10">
                  <c:v>332.73202500000002</c:v>
                </c:pt>
                <c:pt idx="11">
                  <c:v>340.68170200000003</c:v>
                </c:pt>
                <c:pt idx="12">
                  <c:v>524.74780299999998</c:v>
                </c:pt>
                <c:pt idx="13">
                  <c:v>707.83892800000001</c:v>
                </c:pt>
                <c:pt idx="14">
                  <c:v>747.83081100000004</c:v>
                </c:pt>
                <c:pt idx="15">
                  <c:v>781.49011200000007</c:v>
                </c:pt>
                <c:pt idx="16">
                  <c:v>799.26135299999999</c:v>
                </c:pt>
                <c:pt idx="17">
                  <c:v>811.74395800000002</c:v>
                </c:pt>
                <c:pt idx="18">
                  <c:v>823.71447799999999</c:v>
                </c:pt>
                <c:pt idx="19">
                  <c:v>835.72552499999995</c:v>
                </c:pt>
                <c:pt idx="20">
                  <c:v>848.61224399999992</c:v>
                </c:pt>
                <c:pt idx="21">
                  <c:v>858.83679199999995</c:v>
                </c:pt>
                <c:pt idx="22">
                  <c:v>860.69805899999994</c:v>
                </c:pt>
                <c:pt idx="23">
                  <c:v>871.02941899999996</c:v>
                </c:pt>
                <c:pt idx="24">
                  <c:v>880.22705099999996</c:v>
                </c:pt>
                <c:pt idx="25">
                  <c:v>890.82617200000004</c:v>
                </c:pt>
                <c:pt idx="26">
                  <c:v>902.13116500000001</c:v>
                </c:pt>
                <c:pt idx="27">
                  <c:v>915.50384499999996</c:v>
                </c:pt>
                <c:pt idx="28">
                  <c:v>927.63262899999995</c:v>
                </c:pt>
                <c:pt idx="29">
                  <c:v>941.47198500000002</c:v>
                </c:pt>
                <c:pt idx="30">
                  <c:v>956.38738999999998</c:v>
                </c:pt>
                <c:pt idx="31">
                  <c:v>969.11621099999991</c:v>
                </c:pt>
                <c:pt idx="32">
                  <c:v>983.10400399999992</c:v>
                </c:pt>
                <c:pt idx="33">
                  <c:v>997.63445999999999</c:v>
                </c:pt>
                <c:pt idx="34">
                  <c:v>1011.1772460000001</c:v>
                </c:pt>
                <c:pt idx="35">
                  <c:v>1026.9360349999999</c:v>
                </c:pt>
                <c:pt idx="36">
                  <c:v>1042.6157230000001</c:v>
                </c:pt>
                <c:pt idx="37">
                  <c:v>1056.7581789999999</c:v>
                </c:pt>
                <c:pt idx="38">
                  <c:v>1070.5102539999998</c:v>
                </c:pt>
                <c:pt idx="39">
                  <c:v>1085.8558350000001</c:v>
                </c:pt>
                <c:pt idx="40">
                  <c:v>1102.9904789999998</c:v>
                </c:pt>
              </c:numCache>
            </c:numRef>
          </c:val>
        </c:ser>
        <c:ser>
          <c:idx val="1"/>
          <c:order val="3"/>
          <c:tx>
            <c:strRef>
              <c:f>Sheet1!$D$1</c:f>
              <c:strCache>
                <c:ptCount val="1"/>
                <c:pt idx="0">
                  <c:v>domestic flights</c:v>
                </c:pt>
              </c:strCache>
            </c:strRef>
          </c:tx>
          <c:spPr>
            <a:solidFill>
              <a:srgbClr val="0096D7"/>
            </a:solidFill>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1359.1564939999998</c:v>
                </c:pt>
                <c:pt idx="1">
                  <c:v>1372.121582</c:v>
                </c:pt>
                <c:pt idx="2">
                  <c:v>1366.2266849999999</c:v>
                </c:pt>
                <c:pt idx="3">
                  <c:v>1365.6019289999999</c:v>
                </c:pt>
                <c:pt idx="4">
                  <c:v>1392.2926029999999</c:v>
                </c:pt>
                <c:pt idx="5">
                  <c:v>1458.1274410000001</c:v>
                </c:pt>
                <c:pt idx="6">
                  <c:v>1537.3480220000001</c:v>
                </c:pt>
                <c:pt idx="7">
                  <c:v>1561.6326900000001</c:v>
                </c:pt>
                <c:pt idx="8">
                  <c:v>1637.5363769999999</c:v>
                </c:pt>
                <c:pt idx="9">
                  <c:v>1636.0273439999999</c:v>
                </c:pt>
                <c:pt idx="10">
                  <c:v>911.76135299999999</c:v>
                </c:pt>
                <c:pt idx="11">
                  <c:v>1263.8522949999999</c:v>
                </c:pt>
                <c:pt idx="12">
                  <c:v>1453.1923830000001</c:v>
                </c:pt>
                <c:pt idx="13">
                  <c:v>1523.423462</c:v>
                </c:pt>
                <c:pt idx="14">
                  <c:v>1555.9926760000001</c:v>
                </c:pt>
                <c:pt idx="15">
                  <c:v>1584.827759</c:v>
                </c:pt>
                <c:pt idx="16">
                  <c:v>1613.5589600000001</c:v>
                </c:pt>
                <c:pt idx="17">
                  <c:v>1629.189697</c:v>
                </c:pt>
                <c:pt idx="18">
                  <c:v>1643.9262699999999</c:v>
                </c:pt>
                <c:pt idx="19">
                  <c:v>1663.189697</c:v>
                </c:pt>
                <c:pt idx="20">
                  <c:v>1685.961548</c:v>
                </c:pt>
                <c:pt idx="21">
                  <c:v>1704.4102780000001</c:v>
                </c:pt>
                <c:pt idx="22">
                  <c:v>1720.7581789999999</c:v>
                </c:pt>
                <c:pt idx="23">
                  <c:v>1740.042236</c:v>
                </c:pt>
                <c:pt idx="24">
                  <c:v>1758.0645750000001</c:v>
                </c:pt>
                <c:pt idx="25">
                  <c:v>1774.9880370000001</c:v>
                </c:pt>
                <c:pt idx="26">
                  <c:v>1790.6195070000001</c:v>
                </c:pt>
                <c:pt idx="27">
                  <c:v>1807.545654</c:v>
                </c:pt>
                <c:pt idx="28">
                  <c:v>1823.1906739999999</c:v>
                </c:pt>
                <c:pt idx="29">
                  <c:v>1841.5996089999999</c:v>
                </c:pt>
                <c:pt idx="30">
                  <c:v>1863.0444339999999</c:v>
                </c:pt>
                <c:pt idx="31">
                  <c:v>1880.110107</c:v>
                </c:pt>
                <c:pt idx="32">
                  <c:v>1899.6365969999999</c:v>
                </c:pt>
                <c:pt idx="33">
                  <c:v>1920.445557</c:v>
                </c:pt>
                <c:pt idx="34">
                  <c:v>1941.034302</c:v>
                </c:pt>
                <c:pt idx="35">
                  <c:v>1965.295654</c:v>
                </c:pt>
                <c:pt idx="36">
                  <c:v>1989.940552</c:v>
                </c:pt>
                <c:pt idx="37">
                  <c:v>2010.5397949999999</c:v>
                </c:pt>
                <c:pt idx="38">
                  <c:v>2030.6146239999998</c:v>
                </c:pt>
                <c:pt idx="39">
                  <c:v>2056.1877440000003</c:v>
                </c:pt>
                <c:pt idx="40">
                  <c:v>2084.3063959999999</c:v>
                </c:pt>
              </c:numCache>
            </c:numRef>
          </c:val>
        </c:ser>
        <c:ser>
          <c:idx val="4"/>
          <c:order val="4"/>
          <c:tx>
            <c:strRef>
              <c:f>Sheet1!$E$1</c:f>
              <c:strCache>
                <c:ptCount val="1"/>
                <c:pt idx="0">
                  <c:v>cargo</c:v>
                </c:pt>
              </c:strCache>
            </c:strRef>
          </c:tx>
          <c:spPr>
            <a:solidFill>
              <a:srgbClr val="FFC702"/>
            </a:solidFill>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475.62780800000002</c:v>
                </c:pt>
                <c:pt idx="1">
                  <c:v>485.997162</c:v>
                </c:pt>
                <c:pt idx="2">
                  <c:v>457.56320199999993</c:v>
                </c:pt>
                <c:pt idx="3">
                  <c:v>470.38436900000005</c:v>
                </c:pt>
                <c:pt idx="4">
                  <c:v>463.92242400000003</c:v>
                </c:pt>
                <c:pt idx="5">
                  <c:v>466.34387199999998</c:v>
                </c:pt>
                <c:pt idx="6">
                  <c:v>459.52761799999996</c:v>
                </c:pt>
                <c:pt idx="7">
                  <c:v>483.75344800000005</c:v>
                </c:pt>
                <c:pt idx="8">
                  <c:v>482.99270599999994</c:v>
                </c:pt>
                <c:pt idx="9">
                  <c:v>483.73855599999996</c:v>
                </c:pt>
                <c:pt idx="10">
                  <c:v>553.58166500000004</c:v>
                </c:pt>
                <c:pt idx="11">
                  <c:v>560.91973899999994</c:v>
                </c:pt>
                <c:pt idx="12">
                  <c:v>556.564392</c:v>
                </c:pt>
                <c:pt idx="13">
                  <c:v>557.98290999999995</c:v>
                </c:pt>
                <c:pt idx="14">
                  <c:v>565.04107699999997</c:v>
                </c:pt>
                <c:pt idx="15">
                  <c:v>575.868469</c:v>
                </c:pt>
                <c:pt idx="16">
                  <c:v>588.70831299999998</c:v>
                </c:pt>
                <c:pt idx="17">
                  <c:v>598.65997300000004</c:v>
                </c:pt>
                <c:pt idx="18">
                  <c:v>608.24200399999995</c:v>
                </c:pt>
                <c:pt idx="19">
                  <c:v>616.771118</c:v>
                </c:pt>
                <c:pt idx="20">
                  <c:v>625.41241500000001</c:v>
                </c:pt>
                <c:pt idx="21">
                  <c:v>631.90197799999999</c:v>
                </c:pt>
                <c:pt idx="22">
                  <c:v>629.13214100000005</c:v>
                </c:pt>
                <c:pt idx="23">
                  <c:v>635.39782700000001</c:v>
                </c:pt>
                <c:pt idx="24">
                  <c:v>640.59594700000002</c:v>
                </c:pt>
                <c:pt idx="25">
                  <c:v>647.66528300000004</c:v>
                </c:pt>
                <c:pt idx="26">
                  <c:v>655.83843999999999</c:v>
                </c:pt>
                <c:pt idx="27">
                  <c:v>665.85241699999995</c:v>
                </c:pt>
                <c:pt idx="28">
                  <c:v>674.71032700000001</c:v>
                </c:pt>
                <c:pt idx="29">
                  <c:v>684.85790999999995</c:v>
                </c:pt>
                <c:pt idx="30">
                  <c:v>695.45062300000006</c:v>
                </c:pt>
                <c:pt idx="31">
                  <c:v>704.51507600000002</c:v>
                </c:pt>
                <c:pt idx="32">
                  <c:v>714.43536399999994</c:v>
                </c:pt>
                <c:pt idx="33">
                  <c:v>724.62524400000007</c:v>
                </c:pt>
                <c:pt idx="34">
                  <c:v>733.660706</c:v>
                </c:pt>
                <c:pt idx="35">
                  <c:v>744.32818600000007</c:v>
                </c:pt>
                <c:pt idx="36">
                  <c:v>754.75762899999995</c:v>
                </c:pt>
                <c:pt idx="37">
                  <c:v>764.41937300000006</c:v>
                </c:pt>
                <c:pt idx="38">
                  <c:v>773.72753899999998</c:v>
                </c:pt>
                <c:pt idx="39">
                  <c:v>783.39672900000005</c:v>
                </c:pt>
                <c:pt idx="40">
                  <c:v>794.47204599999998</c:v>
                </c:pt>
              </c:numCache>
            </c:numRef>
          </c:val>
        </c:ser>
        <c:dLbls>
          <c:showLegendKey val="0"/>
          <c:showVal val="0"/>
          <c:showCatName val="0"/>
          <c:showSerName val="0"/>
          <c:showPercent val="0"/>
          <c:showBubbleSize val="0"/>
        </c:dLbls>
        <c:axId val="-1184704800"/>
        <c:axId val="-1184681408"/>
        <c:extLst>
          <c:ext xmlns:c15="http://schemas.microsoft.com/office/drawing/2012/chart" uri="{02D57815-91ED-43cb-92C2-25804820EDAC}">
            <c15:filteredAreaSeries>
              <c15:ser>
                <c:idx val="0"/>
                <c:order val="0"/>
                <c:tx>
                  <c:strRef>
                    <c:extLst>
                      <c:ext uri="{02D57815-91ED-43cb-92C2-25804820EDAC}">
                        <c15:formulaRef>
                          <c15:sqref>Sheet1!$B$1</c15:sqref>
                        </c15:formulaRef>
                      </c:ext>
                    </c:extLst>
                    <c:strCache>
                      <c:ptCount val="1"/>
                      <c:pt idx="0">
                        <c:v>general aviation</c:v>
                      </c:pt>
                    </c:strCache>
                  </c:strRef>
                </c:tx>
                <c:spPr>
                  <a:ln>
                    <a:solidFill>
                      <a:srgbClr val="0096D7">
                        <a:lumMod val="40000"/>
                        <a:lumOff val="60000"/>
                      </a:srgbClr>
                    </a:solidFill>
                  </a:ln>
                </c:spPr>
                <c:cat>
                  <c:numRef>
                    <c:extLst>
                      <c:ex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Sheet1!$B$2:$B$42</c15:sqref>
                        </c15:formulaRef>
                      </c:ext>
                    </c:extLst>
                    <c:numCache>
                      <c:formatCode>General</c:formatCode>
                      <c:ptCount val="41"/>
                      <c:pt idx="0">
                        <c:v>149.96080000000001</c:v>
                      </c:pt>
                      <c:pt idx="1">
                        <c:v>152.71109999999999</c:v>
                      </c:pt>
                      <c:pt idx="2">
                        <c:v>150.26320000000001</c:v>
                      </c:pt>
                      <c:pt idx="3">
                        <c:v>150.1112</c:v>
                      </c:pt>
                      <c:pt idx="4">
                        <c:v>151.62520000000001</c:v>
                      </c:pt>
                      <c:pt idx="5">
                        <c:v>157.01990000000001</c:v>
                      </c:pt>
                      <c:pt idx="6">
                        <c:v>162.06780000000001</c:v>
                      </c:pt>
                      <c:pt idx="7">
                        <c:v>166.33770000000001</c:v>
                      </c:pt>
                      <c:pt idx="8">
                        <c:v>173.1362</c:v>
                      </c:pt>
                      <c:pt idx="9">
                        <c:v>173.8964</c:v>
                      </c:pt>
                      <c:pt idx="10">
                        <c:v>109.7642</c:v>
                      </c:pt>
                      <c:pt idx="11">
                        <c:v>131.05619999999999</c:v>
                      </c:pt>
                      <c:pt idx="12">
                        <c:v>149.5771</c:v>
                      </c:pt>
                      <c:pt idx="13">
                        <c:v>161.97290000000001</c:v>
                      </c:pt>
                      <c:pt idx="14">
                        <c:v>165.04560000000001</c:v>
                      </c:pt>
                      <c:pt idx="15">
                        <c:v>168.13890000000001</c:v>
                      </c:pt>
                      <c:pt idx="16">
                        <c:v>170.47130000000001</c:v>
                      </c:pt>
                      <c:pt idx="17">
                        <c:v>172.6412</c:v>
                      </c:pt>
                      <c:pt idx="18">
                        <c:v>174.95240000000001</c:v>
                      </c:pt>
                      <c:pt idx="19">
                        <c:v>177.1823</c:v>
                      </c:pt>
                      <c:pt idx="20">
                        <c:v>0</c:v>
                      </c:pt>
                      <c:pt idx="21">
                        <c:v>180.7116</c:v>
                      </c:pt>
                      <c:pt idx="22">
                        <c:v>181.6437</c:v>
                      </c:pt>
                      <c:pt idx="23">
                        <c:v>182.76410000000001</c:v>
                      </c:pt>
                      <c:pt idx="24">
                        <c:v>184.25659999999999</c:v>
                      </c:pt>
                      <c:pt idx="25">
                        <c:v>185.96600000000001</c:v>
                      </c:pt>
                      <c:pt idx="26">
                        <c:v>187.72630000000001</c:v>
                      </c:pt>
                      <c:pt idx="27">
                        <c:v>189.6112</c:v>
                      </c:pt>
                      <c:pt idx="28">
                        <c:v>191.41159999999999</c:v>
                      </c:pt>
                      <c:pt idx="29">
                        <c:v>193.6559</c:v>
                      </c:pt>
                      <c:pt idx="30">
                        <c:v>196.14259999999999</c:v>
                      </c:pt>
                      <c:pt idx="31">
                        <c:v>198.339</c:v>
                      </c:pt>
                      <c:pt idx="32">
                        <c:v>200.804</c:v>
                      </c:pt>
                      <c:pt idx="33">
                        <c:v>203.16120000000001</c:v>
                      </c:pt>
                      <c:pt idx="34">
                        <c:v>205.55619999999999</c:v>
                      </c:pt>
                      <c:pt idx="35">
                        <c:v>208.2756</c:v>
                      </c:pt>
                      <c:pt idx="36">
                        <c:v>210.84229999999999</c:v>
                      </c:pt>
                      <c:pt idx="37">
                        <c:v>213.15369999999999</c:v>
                      </c:pt>
                      <c:pt idx="38">
                        <c:v>215.36359999999999</c:v>
                      </c:pt>
                      <c:pt idx="39">
                        <c:v>217.9316</c:v>
                      </c:pt>
                      <c:pt idx="40">
                        <c:v>220.72229999999999</c:v>
                      </c:pt>
                    </c:numCache>
                  </c:numRef>
                </c:val>
              </c15:ser>
            </c15:filteredAreaSeries>
          </c:ext>
        </c:extLst>
      </c:areaChart>
      <c:catAx>
        <c:axId val="-1184704800"/>
        <c:scaling>
          <c:orientation val="minMax"/>
          <c:max val="41"/>
        </c:scaling>
        <c:delete val="0"/>
        <c:axPos val="b"/>
        <c:numFmt formatCode="0" sourceLinked="0"/>
        <c:majorTickMark val="out"/>
        <c:minorTickMark val="none"/>
        <c:tickLblPos val="nextTo"/>
        <c:spPr>
          <a:ln w="12700">
            <a:solidFill>
              <a:srgbClr val="000000"/>
            </a:solidFill>
          </a:ln>
        </c:spPr>
        <c:txPr>
          <a:bodyPr/>
          <a:lstStyle/>
          <a:p>
            <a:pPr>
              <a:defRPr sz="1200" baseline="0">
                <a:latin typeface="Arial" panose="020B0604020202020204" pitchFamily="34" charset="0"/>
              </a:defRPr>
            </a:pPr>
            <a:endParaRPr lang="en-US"/>
          </a:p>
        </c:txPr>
        <c:crossAx val="-1184681408"/>
        <c:crossesAt val="0"/>
        <c:auto val="1"/>
        <c:lblAlgn val="ctr"/>
        <c:lblOffset val="100"/>
        <c:tickLblSkip val="10"/>
        <c:tickMarkSkip val="10"/>
        <c:noMultiLvlLbl val="1"/>
      </c:catAx>
      <c:valAx>
        <c:axId val="-1184681408"/>
        <c:scaling>
          <c:orientation val="minMax"/>
          <c:max val="5000"/>
        </c:scaling>
        <c:delete val="0"/>
        <c:axPos val="l"/>
        <c:majorGridlines>
          <c:spPr>
            <a:ln>
              <a:solidFill>
                <a:srgbClr val="FFFFFF">
                  <a:lumMod val="85000"/>
                </a:srgbClr>
              </a:solidFill>
            </a:ln>
          </c:spPr>
        </c:majorGridlines>
        <c:numFmt formatCode="General" sourceLinked="0"/>
        <c:majorTickMark val="none"/>
        <c:minorTickMark val="none"/>
        <c:tickLblPos val="low"/>
        <c:spPr>
          <a:ln w="22225">
            <a:solidFill>
              <a:srgbClr val="FFFFFF">
                <a:lumMod val="65000"/>
              </a:srgbClr>
            </a:solidFill>
            <a:prstDash val="lgDash"/>
          </a:ln>
        </c:spPr>
        <c:txPr>
          <a:bodyPr/>
          <a:lstStyle/>
          <a:p>
            <a:pPr>
              <a:defRPr sz="1200" baseline="0">
                <a:latin typeface="Arial" panose="020B0604020202020204" pitchFamily="34" charset="0"/>
              </a:defRPr>
            </a:pPr>
            <a:endParaRPr lang="en-US"/>
          </a:p>
        </c:txPr>
        <c:crossAx val="-1184704800"/>
        <c:crossesAt val="12"/>
        <c:crossBetween val="midCat"/>
        <c:majorUnit val="1000"/>
        <c:dispUnits>
          <c:builtInUnit val="thousands"/>
        </c:dispUnits>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37083826060204"/>
          <c:y val="5.3833574447770552E-2"/>
          <c:w val="0.66931864286194998"/>
          <c:h val="0.82134581034039944"/>
        </c:manualLayout>
      </c:layout>
      <c:lineChart>
        <c:grouping val="standard"/>
        <c:varyColors val="0"/>
        <c:ser>
          <c:idx val="0"/>
          <c:order val="0"/>
          <c:tx>
            <c:strRef>
              <c:f>Sheet1!$B$1</c:f>
              <c:strCache>
                <c:ptCount val="1"/>
                <c:pt idx="0">
                  <c:v>Natural Gas</c:v>
                </c:pt>
              </c:strCache>
            </c:strRef>
          </c:tx>
          <c:spPr>
            <a:ln w="22225" cap="rnd">
              <a:solidFill>
                <a:schemeClr val="accent1"/>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0</c:v>
                </c:pt>
                <c:pt idx="1">
                  <c:v>0</c:v>
                </c:pt>
                <c:pt idx="2">
                  <c:v>1062.3911130000001</c:v>
                </c:pt>
                <c:pt idx="3">
                  <c:v>1034.471313</c:v>
                </c:pt>
                <c:pt idx="4">
                  <c:v>1011.2297970000001</c:v>
                </c:pt>
                <c:pt idx="5">
                  <c:v>995.39477499999998</c:v>
                </c:pt>
                <c:pt idx="6">
                  <c:v>982.02740500000004</c:v>
                </c:pt>
                <c:pt idx="7">
                  <c:v>964.64013699999987</c:v>
                </c:pt>
                <c:pt idx="8">
                  <c:v>949.67730700000004</c:v>
                </c:pt>
                <c:pt idx="9">
                  <c:v>934.40783699999997</c:v>
                </c:pt>
                <c:pt idx="10">
                  <c:v>924.10974099999999</c:v>
                </c:pt>
                <c:pt idx="11">
                  <c:v>914.17993200000001</c:v>
                </c:pt>
                <c:pt idx="12">
                  <c:v>904.83575399999995</c:v>
                </c:pt>
                <c:pt idx="13">
                  <c:v>896.18298300000004</c:v>
                </c:pt>
                <c:pt idx="14">
                  <c:v>888.662598</c:v>
                </c:pt>
                <c:pt idx="15">
                  <c:v>880.73614499999996</c:v>
                </c:pt>
                <c:pt idx="16">
                  <c:v>874.04937699999994</c:v>
                </c:pt>
                <c:pt idx="17">
                  <c:v>869.2937619999999</c:v>
                </c:pt>
                <c:pt idx="18">
                  <c:v>864.74798599999997</c:v>
                </c:pt>
                <c:pt idx="19">
                  <c:v>860.21875</c:v>
                </c:pt>
                <c:pt idx="20">
                  <c:v>855.43597399999999</c:v>
                </c:pt>
                <c:pt idx="21">
                  <c:v>850.103882</c:v>
                </c:pt>
                <c:pt idx="22">
                  <c:v>844.54303000000004</c:v>
                </c:pt>
                <c:pt idx="23">
                  <c:v>838.78100599999993</c:v>
                </c:pt>
                <c:pt idx="24">
                  <c:v>833.04418899999996</c:v>
                </c:pt>
                <c:pt idx="25">
                  <c:v>826.88122599999997</c:v>
                </c:pt>
                <c:pt idx="26">
                  <c:v>821.11279300000001</c:v>
                </c:pt>
                <c:pt idx="27">
                  <c:v>815.56475799999998</c:v>
                </c:pt>
                <c:pt idx="28">
                  <c:v>811.3854980000001</c:v>
                </c:pt>
                <c:pt idx="29">
                  <c:v>808.238159</c:v>
                </c:pt>
                <c:pt idx="30">
                  <c:v>805.15789800000005</c:v>
                </c:pt>
              </c:numCache>
            </c:numRef>
          </c:val>
          <c:smooth val="0"/>
        </c:ser>
        <c:ser>
          <c:idx val="1"/>
          <c:order val="1"/>
          <c:tx>
            <c:strRef>
              <c:f>Sheet1!$C$1</c:f>
              <c:strCache>
                <c:ptCount val="1"/>
                <c:pt idx="0">
                  <c:v>Wind</c:v>
                </c:pt>
              </c:strCache>
            </c:strRef>
          </c:tx>
          <c:spPr>
            <a:ln w="22225" cap="rnd">
              <a:solidFill>
                <a:srgbClr val="5D9732"/>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0</c:v>
                </c:pt>
                <c:pt idx="1">
                  <c:v>0</c:v>
                </c:pt>
                <c:pt idx="2">
                  <c:v>1411.1777339999999</c:v>
                </c:pt>
                <c:pt idx="3">
                  <c:v>1357.5584720000002</c:v>
                </c:pt>
                <c:pt idx="4">
                  <c:v>1319.7680660000001</c:v>
                </c:pt>
                <c:pt idx="5">
                  <c:v>1289.846436</c:v>
                </c:pt>
                <c:pt idx="6">
                  <c:v>1258.8754880000001</c:v>
                </c:pt>
                <c:pt idx="7">
                  <c:v>1224.448975</c:v>
                </c:pt>
                <c:pt idx="8">
                  <c:v>1189.8911130000001</c:v>
                </c:pt>
                <c:pt idx="9">
                  <c:v>1156.4370119999999</c:v>
                </c:pt>
                <c:pt idx="10">
                  <c:v>1126.8237300000001</c:v>
                </c:pt>
                <c:pt idx="11">
                  <c:v>1098.706543</c:v>
                </c:pt>
                <c:pt idx="12">
                  <c:v>1071.061768</c:v>
                </c:pt>
                <c:pt idx="13">
                  <c:v>1044.2476810000001</c:v>
                </c:pt>
                <c:pt idx="14">
                  <c:v>1018.929504</c:v>
                </c:pt>
                <c:pt idx="15">
                  <c:v>993.57470699999999</c:v>
                </c:pt>
                <c:pt idx="16">
                  <c:v>969.59942599999999</c:v>
                </c:pt>
                <c:pt idx="17">
                  <c:v>948.00439499999993</c:v>
                </c:pt>
                <c:pt idx="18">
                  <c:v>927.03930700000001</c:v>
                </c:pt>
                <c:pt idx="19">
                  <c:v>905.96844499999997</c:v>
                </c:pt>
                <c:pt idx="20">
                  <c:v>884.93536400000005</c:v>
                </c:pt>
                <c:pt idx="21">
                  <c:v>863.50018299999999</c:v>
                </c:pt>
                <c:pt idx="22">
                  <c:v>841.9855960000001</c:v>
                </c:pt>
                <c:pt idx="23">
                  <c:v>820.46545400000002</c:v>
                </c:pt>
                <c:pt idx="24">
                  <c:v>798.97912599999995</c:v>
                </c:pt>
                <c:pt idx="25">
                  <c:v>777.44226100000003</c:v>
                </c:pt>
                <c:pt idx="26">
                  <c:v>756.40277100000003</c:v>
                </c:pt>
                <c:pt idx="27">
                  <c:v>735.60760500000004</c:v>
                </c:pt>
                <c:pt idx="28">
                  <c:v>715.50128200000006</c:v>
                </c:pt>
                <c:pt idx="29">
                  <c:v>696.02819800000009</c:v>
                </c:pt>
                <c:pt idx="30">
                  <c:v>676.19281000000001</c:v>
                </c:pt>
              </c:numCache>
            </c:numRef>
          </c:val>
          <c:smooth val="0"/>
        </c:ser>
        <c:ser>
          <c:idx val="2"/>
          <c:order val="2"/>
          <c:tx>
            <c:strRef>
              <c:f>Sheet1!$D$1</c:f>
              <c:strCache>
                <c:ptCount val="1"/>
                <c:pt idx="0">
                  <c:v>Solar PV</c:v>
                </c:pt>
              </c:strCache>
            </c:strRef>
          </c:tx>
          <c:spPr>
            <a:ln w="22225" cap="rnd">
              <a:solidFill>
                <a:schemeClr val="accent4"/>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0</c:v>
                </c:pt>
                <c:pt idx="1">
                  <c:v>0</c:v>
                </c:pt>
                <c:pt idx="2">
                  <c:v>1322.8227539999998</c:v>
                </c:pt>
                <c:pt idx="3">
                  <c:v>1201.461914</c:v>
                </c:pt>
                <c:pt idx="4">
                  <c:v>1112.3452150000001</c:v>
                </c:pt>
                <c:pt idx="5">
                  <c:v>1062.9204099999999</c:v>
                </c:pt>
                <c:pt idx="6">
                  <c:v>1017.093384</c:v>
                </c:pt>
                <c:pt idx="7">
                  <c:v>977.49157700000001</c:v>
                </c:pt>
                <c:pt idx="8">
                  <c:v>939.58868399999994</c:v>
                </c:pt>
                <c:pt idx="9">
                  <c:v>904.14794900000004</c:v>
                </c:pt>
                <c:pt idx="10">
                  <c:v>873.56390399999987</c:v>
                </c:pt>
                <c:pt idx="11">
                  <c:v>843.62902799999995</c:v>
                </c:pt>
                <c:pt idx="12">
                  <c:v>816.66784699999994</c:v>
                </c:pt>
                <c:pt idx="13">
                  <c:v>791.22070300000007</c:v>
                </c:pt>
                <c:pt idx="14">
                  <c:v>767.65020800000002</c:v>
                </c:pt>
                <c:pt idx="15">
                  <c:v>744.233521</c:v>
                </c:pt>
                <c:pt idx="16">
                  <c:v>722.04504400000008</c:v>
                </c:pt>
                <c:pt idx="17">
                  <c:v>701.80078099999992</c:v>
                </c:pt>
                <c:pt idx="18">
                  <c:v>682.18261699999994</c:v>
                </c:pt>
                <c:pt idx="19">
                  <c:v>662.6457519999999</c:v>
                </c:pt>
                <c:pt idx="20">
                  <c:v>643.29785199999992</c:v>
                </c:pt>
                <c:pt idx="21">
                  <c:v>623.82189900000003</c:v>
                </c:pt>
                <c:pt idx="22">
                  <c:v>604.45684800000004</c:v>
                </c:pt>
                <c:pt idx="23">
                  <c:v>585.25781200000006</c:v>
                </c:pt>
                <c:pt idx="24">
                  <c:v>566.2551269999999</c:v>
                </c:pt>
                <c:pt idx="25">
                  <c:v>547.39019800000005</c:v>
                </c:pt>
                <c:pt idx="26">
                  <c:v>529.04882800000007</c:v>
                </c:pt>
                <c:pt idx="27">
                  <c:v>511.04998799999998</c:v>
                </c:pt>
                <c:pt idx="28">
                  <c:v>493.69879199999997</c:v>
                </c:pt>
                <c:pt idx="29">
                  <c:v>476.94906600000002</c:v>
                </c:pt>
                <c:pt idx="30">
                  <c:v>460.11596700000001</c:v>
                </c:pt>
              </c:numCache>
            </c:numRef>
          </c:val>
          <c:smooth val="0"/>
        </c:ser>
        <c:dLbls>
          <c:showLegendKey val="0"/>
          <c:showVal val="0"/>
          <c:showCatName val="0"/>
          <c:showSerName val="0"/>
          <c:showPercent val="0"/>
          <c:showBubbleSize val="0"/>
        </c:dLbls>
        <c:smooth val="0"/>
        <c:axId val="-1318966960"/>
        <c:axId val="-1318966416"/>
      </c:lineChart>
      <c:catAx>
        <c:axId val="-13189669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18966416"/>
        <c:crosses val="autoZero"/>
        <c:auto val="1"/>
        <c:lblAlgn val="ctr"/>
        <c:lblOffset val="100"/>
        <c:tickLblSkip val="10"/>
        <c:tickMarkSkip val="10"/>
        <c:noMultiLvlLbl val="0"/>
      </c:catAx>
      <c:valAx>
        <c:axId val="-1318966416"/>
        <c:scaling>
          <c:orientation val="minMax"/>
          <c:max val="15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18966960"/>
        <c:crosses val="autoZero"/>
        <c:crossBetween val="midCat"/>
        <c:majorUnit val="3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07236595425575E-2"/>
          <c:y val="0.2038920149842891"/>
          <c:w val="0.82202984276818702"/>
          <c:h val="0.68532878425214228"/>
        </c:manualLayout>
      </c:layout>
      <c:lineChart>
        <c:grouping val="standard"/>
        <c:varyColors val="0"/>
        <c:ser>
          <c:idx val="5"/>
          <c:order val="0"/>
          <c:tx>
            <c:strRef>
              <c:f>Sheet1!$B$1</c:f>
              <c:strCache>
                <c:ptCount val="1"/>
                <c:pt idx="0">
                  <c:v>Narrow body aircraft</c:v>
                </c:pt>
              </c:strCache>
            </c:strRef>
          </c:tx>
          <c:spPr>
            <a:ln w="22225" cap="rnd">
              <a:solidFill>
                <a:schemeClr val="accent4"/>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89</c:v>
                </c:pt>
                <c:pt idx="1">
                  <c:v>82</c:v>
                </c:pt>
                <c:pt idx="2">
                  <c:v>122</c:v>
                </c:pt>
                <c:pt idx="3">
                  <c:v>154</c:v>
                </c:pt>
                <c:pt idx="4">
                  <c:v>189</c:v>
                </c:pt>
                <c:pt idx="5">
                  <c:v>170</c:v>
                </c:pt>
                <c:pt idx="6">
                  <c:v>201</c:v>
                </c:pt>
                <c:pt idx="7">
                  <c:v>223</c:v>
                </c:pt>
                <c:pt idx="8">
                  <c:v>200</c:v>
                </c:pt>
                <c:pt idx="9">
                  <c:v>140</c:v>
                </c:pt>
                <c:pt idx="10">
                  <c:v>81</c:v>
                </c:pt>
                <c:pt idx="11">
                  <c:v>0</c:v>
                </c:pt>
                <c:pt idx="12">
                  <c:v>0</c:v>
                </c:pt>
                <c:pt idx="13">
                  <c:v>98.560585000000003</c:v>
                </c:pt>
                <c:pt idx="14">
                  <c:v>244.72192400000003</c:v>
                </c:pt>
                <c:pt idx="15">
                  <c:v>284.62377900000001</c:v>
                </c:pt>
                <c:pt idx="16">
                  <c:v>262.24151599999999</c:v>
                </c:pt>
                <c:pt idx="17">
                  <c:v>232.071609</c:v>
                </c:pt>
                <c:pt idx="18">
                  <c:v>236.338348</c:v>
                </c:pt>
                <c:pt idx="19">
                  <c:v>251.77041600000001</c:v>
                </c:pt>
                <c:pt idx="20">
                  <c:v>267.29165599999999</c:v>
                </c:pt>
                <c:pt idx="21">
                  <c:v>260.597961</c:v>
                </c:pt>
                <c:pt idx="22">
                  <c:v>266.74023399999999</c:v>
                </c:pt>
                <c:pt idx="23">
                  <c:v>274.335938</c:v>
                </c:pt>
                <c:pt idx="24">
                  <c:v>272.57861299999996</c:v>
                </c:pt>
                <c:pt idx="25">
                  <c:v>269.47900400000003</c:v>
                </c:pt>
                <c:pt idx="26">
                  <c:v>266.37158199999999</c:v>
                </c:pt>
                <c:pt idx="27">
                  <c:v>274.40966800000001</c:v>
                </c:pt>
                <c:pt idx="28">
                  <c:v>272.50244100000003</c:v>
                </c:pt>
                <c:pt idx="29">
                  <c:v>281.51757799999996</c:v>
                </c:pt>
                <c:pt idx="30">
                  <c:v>291.30548099999999</c:v>
                </c:pt>
                <c:pt idx="31">
                  <c:v>279.66802999999999</c:v>
                </c:pt>
                <c:pt idx="32">
                  <c:v>290.655304</c:v>
                </c:pt>
                <c:pt idx="33">
                  <c:v>301.02743500000003</c:v>
                </c:pt>
                <c:pt idx="34">
                  <c:v>306.34750400000001</c:v>
                </c:pt>
                <c:pt idx="35">
                  <c:v>323.03012100000001</c:v>
                </c:pt>
                <c:pt idx="36">
                  <c:v>334.184662</c:v>
                </c:pt>
                <c:pt idx="37">
                  <c:v>330.20901499999997</c:v>
                </c:pt>
                <c:pt idx="38">
                  <c:v>338.52123999999998</c:v>
                </c:pt>
                <c:pt idx="39">
                  <c:v>363.67401100000001</c:v>
                </c:pt>
                <c:pt idx="40">
                  <c:v>383.20196499999997</c:v>
                </c:pt>
              </c:numCache>
            </c:numRef>
          </c:val>
          <c:smooth val="0"/>
        </c:ser>
        <c:ser>
          <c:idx val="2"/>
          <c:order val="1"/>
          <c:tx>
            <c:strRef>
              <c:f>Sheet1!$C$1</c:f>
              <c:strCache>
                <c:ptCount val="1"/>
                <c:pt idx="0">
                  <c:v>Wide body aircraft</c:v>
                </c:pt>
              </c:strCache>
            </c:strRef>
          </c:tx>
          <c:spPr>
            <a:ln w="22225" cap="rnd">
              <a:solidFill>
                <a:schemeClr val="accent1"/>
              </a:solidFill>
              <a:round/>
            </a:ln>
            <a:effectLst/>
          </c:spPr>
          <c:marker>
            <c:symbol val="none"/>
          </c:marker>
          <c:dPt>
            <c:idx val="11"/>
            <c:marker>
              <c:symbol val="none"/>
            </c:marker>
            <c:bubble3D val="0"/>
            <c:spPr>
              <a:ln w="22225" cap="rnd">
                <a:solidFill>
                  <a:schemeClr val="accent1"/>
                </a:solidFill>
                <a:round/>
              </a:ln>
              <a:effectLst/>
            </c:spPr>
          </c:dPt>
          <c:dPt>
            <c:idx val="12"/>
            <c:marker>
              <c:symbol val="none"/>
            </c:marker>
            <c:bubble3D val="0"/>
            <c:spPr>
              <a:ln w="22225" cap="rnd">
                <a:solidFill>
                  <a:schemeClr val="accent1"/>
                </a:solidFill>
                <a:round/>
              </a:ln>
              <a:effectLst/>
            </c:spPr>
          </c:dPt>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9</c:v>
                </c:pt>
                <c:pt idx="1">
                  <c:v>2</c:v>
                </c:pt>
                <c:pt idx="2">
                  <c:v>13</c:v>
                </c:pt>
                <c:pt idx="3">
                  <c:v>20</c:v>
                </c:pt>
                <c:pt idx="4">
                  <c:v>30</c:v>
                </c:pt>
                <c:pt idx="5">
                  <c:v>56</c:v>
                </c:pt>
                <c:pt idx="6">
                  <c:v>22</c:v>
                </c:pt>
                <c:pt idx="7">
                  <c:v>74</c:v>
                </c:pt>
                <c:pt idx="8">
                  <c:v>22</c:v>
                </c:pt>
                <c:pt idx="9">
                  <c:v>33</c:v>
                </c:pt>
                <c:pt idx="10">
                  <c:v>39</c:v>
                </c:pt>
                <c:pt idx="11">
                  <c:v>0</c:v>
                </c:pt>
                <c:pt idx="12">
                  <c:v>0</c:v>
                </c:pt>
                <c:pt idx="13">
                  <c:v>40.994903999999998</c:v>
                </c:pt>
                <c:pt idx="14">
                  <c:v>0</c:v>
                </c:pt>
                <c:pt idx="15">
                  <c:v>23.989932999999997</c:v>
                </c:pt>
                <c:pt idx="16">
                  <c:v>0</c:v>
                </c:pt>
                <c:pt idx="17">
                  <c:v>14.252625</c:v>
                </c:pt>
                <c:pt idx="18">
                  <c:v>12.703667999999999</c:v>
                </c:pt>
                <c:pt idx="19">
                  <c:v>25.723534000000001</c:v>
                </c:pt>
                <c:pt idx="20">
                  <c:v>32.10022</c:v>
                </c:pt>
                <c:pt idx="21">
                  <c:v>36.936095999999999</c:v>
                </c:pt>
                <c:pt idx="22">
                  <c:v>73.217430000000007</c:v>
                </c:pt>
                <c:pt idx="23">
                  <c:v>108.29078700000001</c:v>
                </c:pt>
                <c:pt idx="24">
                  <c:v>100.23571800000001</c:v>
                </c:pt>
                <c:pt idx="25">
                  <c:v>92.884986999999995</c:v>
                </c:pt>
                <c:pt idx="26">
                  <c:v>86.664626999999996</c:v>
                </c:pt>
                <c:pt idx="27">
                  <c:v>83.609825000000001</c:v>
                </c:pt>
                <c:pt idx="28">
                  <c:v>79.585754000000009</c:v>
                </c:pt>
                <c:pt idx="29">
                  <c:v>78.307030000000012</c:v>
                </c:pt>
                <c:pt idx="30">
                  <c:v>77.876998999999998</c:v>
                </c:pt>
                <c:pt idx="31">
                  <c:v>73.675064000000006</c:v>
                </c:pt>
                <c:pt idx="32">
                  <c:v>74.091064000000003</c:v>
                </c:pt>
                <c:pt idx="33">
                  <c:v>74.595871000000002</c:v>
                </c:pt>
                <c:pt idx="34">
                  <c:v>74.153152000000006</c:v>
                </c:pt>
                <c:pt idx="35">
                  <c:v>75.780479</c:v>
                </c:pt>
                <c:pt idx="36">
                  <c:v>76.303375000000003</c:v>
                </c:pt>
                <c:pt idx="37">
                  <c:v>73.791770999999997</c:v>
                </c:pt>
                <c:pt idx="38">
                  <c:v>73.491469999999993</c:v>
                </c:pt>
                <c:pt idx="39">
                  <c:v>76.231681999999992</c:v>
                </c:pt>
                <c:pt idx="40">
                  <c:v>77.604256000000007</c:v>
                </c:pt>
              </c:numCache>
            </c:numRef>
          </c:val>
          <c:smooth val="0"/>
        </c:ser>
        <c:ser>
          <c:idx val="0"/>
          <c:order val="2"/>
          <c:tx>
            <c:strRef>
              <c:f>Sheet1!$D$1</c:f>
              <c:strCache>
                <c:ptCount val="1"/>
                <c:pt idx="0">
                  <c:v>Regional aircraft</c:v>
                </c:pt>
              </c:strCache>
            </c:strRef>
          </c:tx>
          <c:spPr>
            <a:ln w="2222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38</c:v>
                </c:pt>
                <c:pt idx="1">
                  <c:v>38</c:v>
                </c:pt>
                <c:pt idx="2">
                  <c:v>11</c:v>
                </c:pt>
                <c:pt idx="3">
                  <c:v>49</c:v>
                </c:pt>
                <c:pt idx="4">
                  <c:v>108</c:v>
                </c:pt>
                <c:pt idx="5">
                  <c:v>115</c:v>
                </c:pt>
                <c:pt idx="6">
                  <c:v>108</c:v>
                </c:pt>
                <c:pt idx="7">
                  <c:v>38</c:v>
                </c:pt>
                <c:pt idx="8">
                  <c:v>63</c:v>
                </c:pt>
                <c:pt idx="9">
                  <c:v>79</c:v>
                </c:pt>
                <c:pt idx="10">
                  <c:v>40</c:v>
                </c:pt>
                <c:pt idx="11">
                  <c:v>0</c:v>
                </c:pt>
                <c:pt idx="12">
                  <c:v>0</c:v>
                </c:pt>
                <c:pt idx="13">
                  <c:v>0</c:v>
                </c:pt>
                <c:pt idx="14">
                  <c:v>0</c:v>
                </c:pt>
                <c:pt idx="15">
                  <c:v>37.410193999999997</c:v>
                </c:pt>
                <c:pt idx="16">
                  <c:v>31.385269000000001</c:v>
                </c:pt>
                <c:pt idx="17">
                  <c:v>21.215857999999997</c:v>
                </c:pt>
                <c:pt idx="18">
                  <c:v>26.82732</c:v>
                </c:pt>
                <c:pt idx="19">
                  <c:v>37.817599999999999</c:v>
                </c:pt>
                <c:pt idx="20">
                  <c:v>48.928837000000001</c:v>
                </c:pt>
                <c:pt idx="21">
                  <c:v>50.741504999999997</c:v>
                </c:pt>
                <c:pt idx="22">
                  <c:v>57.896606000000006</c:v>
                </c:pt>
                <c:pt idx="23">
                  <c:v>65.688048999999992</c:v>
                </c:pt>
                <c:pt idx="24">
                  <c:v>69.337935999999999</c:v>
                </c:pt>
                <c:pt idx="25">
                  <c:v>71.992874</c:v>
                </c:pt>
                <c:pt idx="26">
                  <c:v>74.145554000000004</c:v>
                </c:pt>
                <c:pt idx="27">
                  <c:v>111.77661100000002</c:v>
                </c:pt>
                <c:pt idx="28">
                  <c:v>110.28771999999999</c:v>
                </c:pt>
                <c:pt idx="29">
                  <c:v>111.79675300000001</c:v>
                </c:pt>
                <c:pt idx="30">
                  <c:v>113.06506299999999</c:v>
                </c:pt>
                <c:pt idx="31">
                  <c:v>105.84777800000001</c:v>
                </c:pt>
                <c:pt idx="32">
                  <c:v>106.56750500000001</c:v>
                </c:pt>
                <c:pt idx="33">
                  <c:v>106.796021</c:v>
                </c:pt>
                <c:pt idx="34">
                  <c:v>104.907349</c:v>
                </c:pt>
                <c:pt idx="35">
                  <c:v>106.80529799999999</c:v>
                </c:pt>
                <c:pt idx="36">
                  <c:v>106.55835</c:v>
                </c:pt>
                <c:pt idx="37">
                  <c:v>101.002319</c:v>
                </c:pt>
                <c:pt idx="38">
                  <c:v>99.642333999999991</c:v>
                </c:pt>
                <c:pt idx="39">
                  <c:v>103.982788</c:v>
                </c:pt>
                <c:pt idx="40">
                  <c:v>106.15063500000001</c:v>
                </c:pt>
              </c:numCache>
            </c:numRef>
          </c:val>
          <c:smooth val="0"/>
        </c:ser>
        <c:dLbls>
          <c:showLegendKey val="0"/>
          <c:showVal val="0"/>
          <c:showCatName val="0"/>
          <c:showSerName val="0"/>
          <c:showPercent val="0"/>
          <c:showBubbleSize val="0"/>
        </c:dLbls>
        <c:smooth val="0"/>
        <c:axId val="-1184680864"/>
        <c:axId val="-1184674336"/>
      </c:lineChart>
      <c:catAx>
        <c:axId val="-118468086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674336"/>
        <c:crossesAt val="-50"/>
        <c:auto val="1"/>
        <c:lblAlgn val="ctr"/>
        <c:lblOffset val="100"/>
        <c:tickLblSkip val="10"/>
        <c:tickMarkSkip val="10"/>
        <c:noMultiLvlLbl val="0"/>
      </c:catAx>
      <c:valAx>
        <c:axId val="-1184674336"/>
        <c:scaling>
          <c:orientation val="minMax"/>
          <c:max val="500"/>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680864"/>
        <c:crossesAt val="12"/>
        <c:crossBetween val="midCat"/>
        <c:majorUnit val="10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07236595425575E-2"/>
          <c:y val="0.2038920149842891"/>
          <c:w val="0.82202984276818702"/>
          <c:h val="0.68532878425214228"/>
        </c:manualLayout>
      </c:layout>
      <c:lineChart>
        <c:grouping val="standard"/>
        <c:varyColors val="0"/>
        <c:ser>
          <c:idx val="2"/>
          <c:order val="0"/>
          <c:tx>
            <c:strRef>
              <c:f>Sheet1!$B$1</c:f>
              <c:strCache>
                <c:ptCount val="1"/>
                <c:pt idx="0">
                  <c:v>revenue passenger miles per gallon</c:v>
                </c:pt>
              </c:strCache>
            </c:strRef>
          </c:tx>
          <c:spPr>
            <a:ln w="22225" cap="rnd">
              <a:solidFill>
                <a:schemeClr val="accent4">
                  <a:lumMod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0.88827241743124052</c:v>
                </c:pt>
                <c:pt idx="1">
                  <c:v>0.89319692079435231</c:v>
                </c:pt>
                <c:pt idx="2">
                  <c:v>0.90324598401773037</c:v>
                </c:pt>
                <c:pt idx="3">
                  <c:v>0.91072830353079837</c:v>
                </c:pt>
                <c:pt idx="4">
                  <c:v>0.92477268528430701</c:v>
                </c:pt>
                <c:pt idx="5">
                  <c:v>0.9319555391383646</c:v>
                </c:pt>
                <c:pt idx="6">
                  <c:v>0.93230413975742477</c:v>
                </c:pt>
                <c:pt idx="7">
                  <c:v>0.95100701575844404</c:v>
                </c:pt>
                <c:pt idx="8">
                  <c:v>0.9616947837594384</c:v>
                </c:pt>
                <c:pt idx="9">
                  <c:v>0.99999999817602503</c:v>
                </c:pt>
                <c:pt idx="10">
                  <c:v>0.68815695966353829</c:v>
                </c:pt>
                <c:pt idx="11">
                  <c:v>0.84580480463092911</c:v>
                </c:pt>
                <c:pt idx="12">
                  <c:v>0.93514126419436039</c:v>
                </c:pt>
                <c:pt idx="13">
                  <c:v>0.9881750909639172</c:v>
                </c:pt>
                <c:pt idx="14">
                  <c:v>1.0350955279649123</c:v>
                </c:pt>
                <c:pt idx="15">
                  <c:v>1.0554397838519187</c:v>
                </c:pt>
                <c:pt idx="16">
                  <c:v>1.0656343796520329</c:v>
                </c:pt>
                <c:pt idx="17">
                  <c:v>1.0753037437254755</c:v>
                </c:pt>
                <c:pt idx="18">
                  <c:v>1.0855782666698663</c:v>
                </c:pt>
                <c:pt idx="19">
                  <c:v>1.0967355720449641</c:v>
                </c:pt>
                <c:pt idx="20">
                  <c:v>1.108921406451653</c:v>
                </c:pt>
                <c:pt idx="21">
                  <c:v>1.1218760544123114</c:v>
                </c:pt>
                <c:pt idx="22">
                  <c:v>1.1405508610115465</c:v>
                </c:pt>
                <c:pt idx="23">
                  <c:v>1.1555527287409546</c:v>
                </c:pt>
                <c:pt idx="24">
                  <c:v>1.1708730743209783</c:v>
                </c:pt>
                <c:pt idx="25">
                  <c:v>1.1849572837521585</c:v>
                </c:pt>
                <c:pt idx="26">
                  <c:v>1.1981810337259593</c:v>
                </c:pt>
                <c:pt idx="27">
                  <c:v>1.2113727990966874</c:v>
                </c:pt>
                <c:pt idx="28">
                  <c:v>1.2247146337079362</c:v>
                </c:pt>
                <c:pt idx="29">
                  <c:v>1.2375550174789387</c:v>
                </c:pt>
                <c:pt idx="30">
                  <c:v>1.2501255289355713</c:v>
                </c:pt>
                <c:pt idx="31">
                  <c:v>1.2620289631654087</c:v>
                </c:pt>
                <c:pt idx="32">
                  <c:v>1.2738040025242428</c:v>
                </c:pt>
                <c:pt idx="33">
                  <c:v>1.2859538847096561</c:v>
                </c:pt>
                <c:pt idx="34">
                  <c:v>1.2985301662581517</c:v>
                </c:pt>
                <c:pt idx="35">
                  <c:v>1.3107553942337045</c:v>
                </c:pt>
                <c:pt idx="36">
                  <c:v>1.3236549153588382</c:v>
                </c:pt>
                <c:pt idx="37">
                  <c:v>1.3364125104156559</c:v>
                </c:pt>
                <c:pt idx="38">
                  <c:v>1.3495935077918482</c:v>
                </c:pt>
                <c:pt idx="39">
                  <c:v>1.3631262682893244</c:v>
                </c:pt>
                <c:pt idx="40">
                  <c:v>1.3766459152384978</c:v>
                </c:pt>
              </c:numCache>
            </c:numRef>
          </c:val>
          <c:smooth val="0"/>
        </c:ser>
        <c:ser>
          <c:idx val="1"/>
          <c:order val="1"/>
          <c:tx>
            <c:strRef>
              <c:f>Sheet1!$C$1</c:f>
              <c:strCache>
                <c:ptCount val="1"/>
                <c:pt idx="0">
                  <c:v>revenue passenger miles</c:v>
                </c:pt>
              </c:strCache>
            </c:strRef>
          </c:tx>
          <c:spPr>
            <a:ln w="22225" cap="rnd">
              <a:solidFill>
                <a:schemeClr val="accent3">
                  <a:lumMod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0.69867072674604547</c:v>
                </c:pt>
                <c:pt idx="1">
                  <c:v>0.71828509252467376</c:v>
                </c:pt>
                <c:pt idx="2">
                  <c:v>0.73238286143435405</c:v>
                </c:pt>
                <c:pt idx="3">
                  <c:v>0.75269110586391275</c:v>
                </c:pt>
                <c:pt idx="4">
                  <c:v>0.78231851127295937</c:v>
                </c:pt>
                <c:pt idx="5">
                  <c:v>0.83104983912369479</c:v>
                </c:pt>
                <c:pt idx="6">
                  <c:v>0.87559705428471446</c:v>
                </c:pt>
                <c:pt idx="7">
                  <c:v>0.91279913359225717</c:v>
                </c:pt>
                <c:pt idx="8">
                  <c:v>0.96372678998404904</c:v>
                </c:pt>
                <c:pt idx="9">
                  <c:v>1</c:v>
                </c:pt>
                <c:pt idx="10">
                  <c:v>0.34302876578021674</c:v>
                </c:pt>
                <c:pt idx="11">
                  <c:v>0.5411734213923608</c:v>
                </c:pt>
                <c:pt idx="12">
                  <c:v>0.73522152875828195</c:v>
                </c:pt>
                <c:pt idx="13">
                  <c:v>0.87513077276430384</c:v>
                </c:pt>
                <c:pt idx="14">
                  <c:v>0.94628002721189619</c:v>
                </c:pt>
                <c:pt idx="15">
                  <c:v>0.99096358045190125</c:v>
                </c:pt>
                <c:pt idx="16">
                  <c:v>1.0202280202498799</c:v>
                </c:pt>
                <c:pt idx="17">
                  <c:v>1.041542711292972</c:v>
                </c:pt>
                <c:pt idx="18">
                  <c:v>1.0630608874685892</c:v>
                </c:pt>
                <c:pt idx="19">
                  <c:v>1.0876151245490933</c:v>
                </c:pt>
                <c:pt idx="20">
                  <c:v>1.1153886474396024</c:v>
                </c:pt>
                <c:pt idx="21">
                  <c:v>1.1411721841881897</c:v>
                </c:pt>
                <c:pt idx="22">
                  <c:v>1.1682553392501007</c:v>
                </c:pt>
                <c:pt idx="23">
                  <c:v>1.1971799541189454</c:v>
                </c:pt>
                <c:pt idx="24">
                  <c:v>1.2256669597556342</c:v>
                </c:pt>
                <c:pt idx="25">
                  <c:v>1.2533587108877366</c:v>
                </c:pt>
                <c:pt idx="26">
                  <c:v>1.2801879805922225</c:v>
                </c:pt>
                <c:pt idx="27">
                  <c:v>1.308905493872367</c:v>
                </c:pt>
                <c:pt idx="28">
                  <c:v>1.3368661484025322</c:v>
                </c:pt>
                <c:pt idx="29">
                  <c:v>1.3667706073329129</c:v>
                </c:pt>
                <c:pt idx="30">
                  <c:v>1.3987299983243038</c:v>
                </c:pt>
                <c:pt idx="31">
                  <c:v>1.4270108195832152</c:v>
                </c:pt>
                <c:pt idx="32">
                  <c:v>1.4573059476732919</c:v>
                </c:pt>
                <c:pt idx="33">
                  <c:v>1.489275926954442</c:v>
                </c:pt>
                <c:pt idx="34">
                  <c:v>1.5214440452651283</c:v>
                </c:pt>
                <c:pt idx="35">
                  <c:v>1.5566044817642948</c:v>
                </c:pt>
                <c:pt idx="36">
                  <c:v>1.5931171886060287</c:v>
                </c:pt>
                <c:pt idx="37">
                  <c:v>1.6269243035770762</c:v>
                </c:pt>
                <c:pt idx="38">
                  <c:v>1.6611118146019646</c:v>
                </c:pt>
                <c:pt idx="39">
                  <c:v>1.6998922687678155</c:v>
                </c:pt>
                <c:pt idx="40">
                  <c:v>1.7414723014419262</c:v>
                </c:pt>
              </c:numCache>
            </c:numRef>
          </c:val>
          <c:smooth val="0"/>
        </c:ser>
        <c:ser>
          <c:idx val="4"/>
          <c:order val="2"/>
          <c:tx>
            <c:strRef>
              <c:f>Sheet1!$D$1</c:f>
              <c:strCache>
                <c:ptCount val="1"/>
                <c:pt idx="0">
                  <c:v>energy consumption</c:v>
                </c:pt>
              </c:strCache>
            </c:strRef>
          </c:tx>
          <c:spPr>
            <a:ln w="22225" cap="rnd">
              <a:solidFill>
                <a:schemeClr val="bg1">
                  <a:lumMod val="5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0.78655006252715309</c:v>
                </c:pt>
                <c:pt idx="1">
                  <c:v>0.80417327298412877</c:v>
                </c:pt>
                <c:pt idx="2">
                  <c:v>0.81083433866020915</c:v>
                </c:pt>
                <c:pt idx="3">
                  <c:v>0.82647162888527625</c:v>
                </c:pt>
                <c:pt idx="4">
                  <c:v>0.84595763077227826</c:v>
                </c:pt>
                <c:pt idx="5">
                  <c:v>0.89172691475842758</c:v>
                </c:pt>
                <c:pt idx="6">
                  <c:v>0.93917533490247962</c:v>
                </c:pt>
                <c:pt idx="7">
                  <c:v>0.959823762392922</c:v>
                </c:pt>
                <c:pt idx="8">
                  <c:v>1.0021129411338323</c:v>
                </c:pt>
                <c:pt idx="9">
                  <c:v>1.0000000000000002</c:v>
                </c:pt>
                <c:pt idx="10">
                  <c:v>0.49847459992595078</c:v>
                </c:pt>
                <c:pt idx="11">
                  <c:v>0.63983252098150212</c:v>
                </c:pt>
                <c:pt idx="12">
                  <c:v>0.78621439943692573</c:v>
                </c:pt>
                <c:pt idx="13">
                  <c:v>0.8856029454400024</c:v>
                </c:pt>
                <c:pt idx="14">
                  <c:v>0.9141958398239568</c:v>
                </c:pt>
                <c:pt idx="15">
                  <c:v>0.93891057908372699</c:v>
                </c:pt>
                <c:pt idx="16">
                  <c:v>0.95739029996587599</c:v>
                </c:pt>
                <c:pt idx="17">
                  <c:v>0.968603257889456</c:v>
                </c:pt>
                <c:pt idx="18">
                  <c:v>0.97925770823567782</c:v>
                </c:pt>
                <c:pt idx="19">
                  <c:v>0.99168400322545625</c:v>
                </c:pt>
                <c:pt idx="20">
                  <c:v>1.0058320083965215</c:v>
                </c:pt>
                <c:pt idx="21">
                  <c:v>1.0171998748155089</c:v>
                </c:pt>
                <c:pt idx="22">
                  <c:v>1.0242904346090409</c:v>
                </c:pt>
                <c:pt idx="23">
                  <c:v>1.0360236466575783</c:v>
                </c:pt>
                <c:pt idx="24">
                  <c:v>1.0467974577268728</c:v>
                </c:pt>
                <c:pt idx="25">
                  <c:v>1.0577248022248451</c:v>
                </c:pt>
                <c:pt idx="26">
                  <c:v>1.0684428664975749</c:v>
                </c:pt>
                <c:pt idx="27">
                  <c:v>1.080514183958067</c:v>
                </c:pt>
                <c:pt idx="28">
                  <c:v>1.0915735871601671</c:v>
                </c:pt>
                <c:pt idx="29">
                  <c:v>1.1044119942434949</c:v>
                </c:pt>
                <c:pt idx="30">
                  <c:v>1.1188716360060371</c:v>
                </c:pt>
                <c:pt idx="31">
                  <c:v>1.1307274703119086</c:v>
                </c:pt>
                <c:pt idx="32">
                  <c:v>1.1440582241281405</c:v>
                </c:pt>
                <c:pt idx="33">
                  <c:v>1.1581098995430077</c:v>
                </c:pt>
                <c:pt idx="34">
                  <c:v>1.1716663055077501</c:v>
                </c:pt>
                <c:pt idx="35">
                  <c:v>1.1875629013414146</c:v>
                </c:pt>
                <c:pt idx="36">
                  <c:v>1.2035744114381464</c:v>
                </c:pt>
                <c:pt idx="37">
                  <c:v>1.2173818247956951</c:v>
                </c:pt>
                <c:pt idx="38">
                  <c:v>1.2308238013755597</c:v>
                </c:pt>
                <c:pt idx="39">
                  <c:v>1.2470541469357497</c:v>
                </c:pt>
                <c:pt idx="40">
                  <c:v>1.2650110525797931</c:v>
                </c:pt>
              </c:numCache>
            </c:numRef>
          </c:val>
          <c:smooth val="0"/>
        </c:ser>
        <c:dLbls>
          <c:showLegendKey val="0"/>
          <c:showVal val="0"/>
          <c:showCatName val="0"/>
          <c:showSerName val="0"/>
          <c:showPercent val="0"/>
          <c:showBubbleSize val="0"/>
        </c:dLbls>
        <c:smooth val="0"/>
        <c:axId val="-1184681952"/>
        <c:axId val="-1184695008"/>
      </c:lineChart>
      <c:catAx>
        <c:axId val="-1184681952"/>
        <c:scaling>
          <c:orientation val="minMax"/>
        </c:scaling>
        <c:delete val="0"/>
        <c:axPos val="b"/>
        <c:numFmt formatCode="General"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695008"/>
        <c:crosses val="autoZero"/>
        <c:auto val="1"/>
        <c:lblAlgn val="ctr"/>
        <c:lblOffset val="100"/>
        <c:tickLblSkip val="10"/>
        <c:tickMarkSkip val="10"/>
        <c:noMultiLvlLbl val="0"/>
      </c:catAx>
      <c:valAx>
        <c:axId val="-118469500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681952"/>
        <c:crossesAt val="12"/>
        <c:crossBetween val="midCat"/>
        <c:majorUnit val="0.5"/>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973461650627"/>
          <c:y val="7.0530568967487856E-2"/>
          <c:w val="0.83421772278465189"/>
          <c:h val="0.82397178598539633"/>
        </c:manualLayout>
      </c:layout>
      <c:lineChart>
        <c:grouping val="standard"/>
        <c:varyColors val="0"/>
        <c:ser>
          <c:idx val="0"/>
          <c:order val="0"/>
          <c:tx>
            <c:strRef>
              <c:f>Sheet1!$B$1</c:f>
              <c:strCache>
                <c:ptCount val="1"/>
                <c:pt idx="0">
                  <c:v>active aircraft</c:v>
                </c:pt>
              </c:strCache>
            </c:strRef>
          </c:tx>
          <c:spPr>
            <a:ln w="28575" cap="rnd">
              <a:solidFill>
                <a:schemeClr val="accent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5570</c:v>
                </c:pt>
                <c:pt idx="1">
                  <c:v>5689</c:v>
                </c:pt>
                <c:pt idx="2">
                  <c:v>5833</c:v>
                </c:pt>
                <c:pt idx="3">
                  <c:v>6054</c:v>
                </c:pt>
                <c:pt idx="4">
                  <c:v>5916</c:v>
                </c:pt>
                <c:pt idx="5">
                  <c:v>6235</c:v>
                </c:pt>
                <c:pt idx="6">
                  <c:v>6315</c:v>
                </c:pt>
                <c:pt idx="7">
                  <c:v>6026</c:v>
                </c:pt>
                <c:pt idx="8">
                  <c:v>6596</c:v>
                </c:pt>
                <c:pt idx="9">
                  <c:v>6717</c:v>
                </c:pt>
                <c:pt idx="10">
                  <c:v>5480</c:v>
                </c:pt>
                <c:pt idx="11">
                  <c:v>5004.4008789999998</c:v>
                </c:pt>
                <c:pt idx="12">
                  <c:v>5871.0288090000004</c:v>
                </c:pt>
                <c:pt idx="13">
                  <c:v>6247.8154299999997</c:v>
                </c:pt>
                <c:pt idx="14">
                  <c:v>6291.8271479999994</c:v>
                </c:pt>
                <c:pt idx="15">
                  <c:v>6420.2246090000008</c:v>
                </c:pt>
                <c:pt idx="16">
                  <c:v>6473.6679690000001</c:v>
                </c:pt>
                <c:pt idx="17">
                  <c:v>6504.1591799999997</c:v>
                </c:pt>
                <c:pt idx="18">
                  <c:v>6532.7329099999997</c:v>
                </c:pt>
                <c:pt idx="19">
                  <c:v>6591.6484380000002</c:v>
                </c:pt>
                <c:pt idx="20">
                  <c:v>6671.5732420000004</c:v>
                </c:pt>
                <c:pt idx="21">
                  <c:v>6740.3686519999992</c:v>
                </c:pt>
                <c:pt idx="22">
                  <c:v>6818.2939450000003</c:v>
                </c:pt>
                <c:pt idx="23">
                  <c:v>6908.4335940000001</c:v>
                </c:pt>
                <c:pt idx="24">
                  <c:v>6997.2558590000008</c:v>
                </c:pt>
                <c:pt idx="25">
                  <c:v>7082.951172</c:v>
                </c:pt>
                <c:pt idx="26">
                  <c:v>7165.4501950000003</c:v>
                </c:pt>
                <c:pt idx="27">
                  <c:v>7260.6767579999996</c:v>
                </c:pt>
                <c:pt idx="28">
                  <c:v>7353.6220700000003</c:v>
                </c:pt>
                <c:pt idx="29">
                  <c:v>7459.6503909999992</c:v>
                </c:pt>
                <c:pt idx="30">
                  <c:v>7579.0244140000004</c:v>
                </c:pt>
                <c:pt idx="31">
                  <c:v>7680.2802730000003</c:v>
                </c:pt>
                <c:pt idx="32">
                  <c:v>7795.1850590000004</c:v>
                </c:pt>
                <c:pt idx="33">
                  <c:v>7921.892578</c:v>
                </c:pt>
                <c:pt idx="34">
                  <c:v>8052.484375</c:v>
                </c:pt>
                <c:pt idx="35">
                  <c:v>8202.2402340000008</c:v>
                </c:pt>
                <c:pt idx="36">
                  <c:v>8362.4003909999992</c:v>
                </c:pt>
                <c:pt idx="37">
                  <c:v>8511.4316409999992</c:v>
                </c:pt>
                <c:pt idx="38">
                  <c:v>8666.2236329999996</c:v>
                </c:pt>
                <c:pt idx="39">
                  <c:v>8849.4550780000009</c:v>
                </c:pt>
                <c:pt idx="40">
                  <c:v>9051.7470699999994</c:v>
                </c:pt>
              </c:numCache>
            </c:numRef>
          </c:val>
          <c:smooth val="0"/>
        </c:ser>
        <c:ser>
          <c:idx val="1"/>
          <c:order val="1"/>
          <c:tx>
            <c:strRef>
              <c:f>Sheet1!$C$1</c:f>
              <c:strCache>
                <c:ptCount val="1"/>
                <c:pt idx="0">
                  <c:v>parked aircraft</c:v>
                </c:pt>
              </c:strCache>
            </c:strRef>
          </c:tx>
          <c:spPr>
            <a:ln w="28575" cap="rnd">
              <a:solidFill>
                <a:schemeClr val="tx2">
                  <a:lumMod val="25000"/>
                  <a:lumOff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795</c:v>
                </c:pt>
                <c:pt idx="1">
                  <c:v>798</c:v>
                </c:pt>
                <c:pt idx="2">
                  <c:v>800</c:v>
                </c:pt>
                <c:pt idx="3">
                  <c:v>802</c:v>
                </c:pt>
                <c:pt idx="4">
                  <c:v>1036</c:v>
                </c:pt>
                <c:pt idx="5">
                  <c:v>1039</c:v>
                </c:pt>
                <c:pt idx="6">
                  <c:v>1077</c:v>
                </c:pt>
                <c:pt idx="7">
                  <c:v>961</c:v>
                </c:pt>
                <c:pt idx="8">
                  <c:v>794</c:v>
                </c:pt>
                <c:pt idx="9">
                  <c:v>727</c:v>
                </c:pt>
                <c:pt idx="10">
                  <c:v>1776</c:v>
                </c:pt>
                <c:pt idx="11">
                  <c:v>2076.6430660000001</c:v>
                </c:pt>
                <c:pt idx="12">
                  <c:v>1050.0548100000001</c:v>
                </c:pt>
                <c:pt idx="13">
                  <c:v>557.57556199999999</c:v>
                </c:pt>
                <c:pt idx="14">
                  <c:v>498.72167999999999</c:v>
                </c:pt>
                <c:pt idx="15">
                  <c:v>493.51153599999998</c:v>
                </c:pt>
                <c:pt idx="16">
                  <c:v>488.872253</c:v>
                </c:pt>
                <c:pt idx="17">
                  <c:v>473.71853599999997</c:v>
                </c:pt>
                <c:pt idx="18">
                  <c:v>467.169647</c:v>
                </c:pt>
                <c:pt idx="19">
                  <c:v>459.43060300000002</c:v>
                </c:pt>
                <c:pt idx="20">
                  <c:v>449.77075200000002</c:v>
                </c:pt>
                <c:pt idx="21">
                  <c:v>397.80731200000002</c:v>
                </c:pt>
                <c:pt idx="22">
                  <c:v>354.27368200000001</c:v>
                </c:pt>
                <c:pt idx="23">
                  <c:v>347.142944</c:v>
                </c:pt>
                <c:pt idx="24">
                  <c:v>339.81402600000001</c:v>
                </c:pt>
                <c:pt idx="25">
                  <c:v>332.316101</c:v>
                </c:pt>
                <c:pt idx="26">
                  <c:v>324.65524299999998</c:v>
                </c:pt>
                <c:pt idx="27">
                  <c:v>316.72677599999997</c:v>
                </c:pt>
                <c:pt idx="28">
                  <c:v>308.63690200000002</c:v>
                </c:pt>
                <c:pt idx="29">
                  <c:v>300.28613300000001</c:v>
                </c:pt>
                <c:pt idx="30">
                  <c:v>291.66424599999999</c:v>
                </c:pt>
                <c:pt idx="31">
                  <c:v>282.99047899999999</c:v>
                </c:pt>
                <c:pt idx="32">
                  <c:v>274.04431199999999</c:v>
                </c:pt>
                <c:pt idx="33">
                  <c:v>264.831299</c:v>
                </c:pt>
                <c:pt idx="34">
                  <c:v>255.40870699999999</c:v>
                </c:pt>
                <c:pt idx="35">
                  <c:v>245.67169200000001</c:v>
                </c:pt>
                <c:pt idx="36">
                  <c:v>235.68936199999999</c:v>
                </c:pt>
                <c:pt idx="37">
                  <c:v>225.62359599999999</c:v>
                </c:pt>
                <c:pt idx="38">
                  <c:v>215.358002</c:v>
                </c:pt>
                <c:pt idx="39">
                  <c:v>204.721161</c:v>
                </c:pt>
                <c:pt idx="40">
                  <c:v>193.76937899999999</c:v>
                </c:pt>
              </c:numCache>
            </c:numRef>
          </c:val>
          <c:smooth val="0"/>
        </c:ser>
        <c:ser>
          <c:idx val="2"/>
          <c:order val="2"/>
          <c:tx>
            <c:strRef>
              <c:f>Sheet1!$D$1</c:f>
              <c:strCache>
                <c:ptCount val="1"/>
                <c:pt idx="0">
                  <c:v>cargo aircraft</c:v>
                </c:pt>
              </c:strCache>
            </c:strRef>
          </c:tx>
          <c:spPr>
            <a:ln w="28575" cap="rnd">
              <a:solidFill>
                <a:schemeClr val="accent4"/>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895</c:v>
                </c:pt>
                <c:pt idx="1">
                  <c:v>916</c:v>
                </c:pt>
                <c:pt idx="2">
                  <c:v>931</c:v>
                </c:pt>
                <c:pt idx="3">
                  <c:v>931</c:v>
                </c:pt>
                <c:pt idx="4">
                  <c:v>911</c:v>
                </c:pt>
                <c:pt idx="5">
                  <c:v>930</c:v>
                </c:pt>
                <c:pt idx="6">
                  <c:v>947</c:v>
                </c:pt>
                <c:pt idx="7">
                  <c:v>955</c:v>
                </c:pt>
                <c:pt idx="8">
                  <c:v>996</c:v>
                </c:pt>
                <c:pt idx="9">
                  <c:v>988</c:v>
                </c:pt>
                <c:pt idx="10">
                  <c:v>1184</c:v>
                </c:pt>
                <c:pt idx="11">
                  <c:v>1130.18335</c:v>
                </c:pt>
                <c:pt idx="12">
                  <c:v>1141.190308</c:v>
                </c:pt>
                <c:pt idx="13">
                  <c:v>1209.440308</c:v>
                </c:pt>
                <c:pt idx="14">
                  <c:v>1214.277832</c:v>
                </c:pt>
                <c:pt idx="15">
                  <c:v>1216.79187</c:v>
                </c:pt>
                <c:pt idx="16">
                  <c:v>1210.717529</c:v>
                </c:pt>
                <c:pt idx="17">
                  <c:v>1191.9888920000001</c:v>
                </c:pt>
                <c:pt idx="18">
                  <c:v>1166.3773189999999</c:v>
                </c:pt>
                <c:pt idx="19">
                  <c:v>1134.0720209999999</c:v>
                </c:pt>
                <c:pt idx="20">
                  <c:v>1096.9086910000001</c:v>
                </c:pt>
                <c:pt idx="21">
                  <c:v>1099.2335210000001</c:v>
                </c:pt>
                <c:pt idx="22">
                  <c:v>1124.7266850000001</c:v>
                </c:pt>
                <c:pt idx="23">
                  <c:v>1151.429932</c:v>
                </c:pt>
                <c:pt idx="24">
                  <c:v>1178.0610349999999</c:v>
                </c:pt>
                <c:pt idx="25">
                  <c:v>1204.4041749999999</c:v>
                </c:pt>
                <c:pt idx="26">
                  <c:v>1230.4051509999999</c:v>
                </c:pt>
                <c:pt idx="27">
                  <c:v>1257.6259769999999</c:v>
                </c:pt>
                <c:pt idx="28">
                  <c:v>1284.5625</c:v>
                </c:pt>
                <c:pt idx="29">
                  <c:v>1312.7814940000001</c:v>
                </c:pt>
                <c:pt idx="30">
                  <c:v>1342.3546140000001</c:v>
                </c:pt>
                <c:pt idx="31">
                  <c:v>1370.006226</c:v>
                </c:pt>
                <c:pt idx="32">
                  <c:v>1399.020996</c:v>
                </c:pt>
                <c:pt idx="33">
                  <c:v>1429.2094729999999</c:v>
                </c:pt>
                <c:pt idx="34">
                  <c:v>1459.7230219999999</c:v>
                </c:pt>
                <c:pt idx="35">
                  <c:v>1492.1820070000001</c:v>
                </c:pt>
                <c:pt idx="36">
                  <c:v>1525.6573490000001</c:v>
                </c:pt>
                <c:pt idx="37">
                  <c:v>1557.8304439999999</c:v>
                </c:pt>
                <c:pt idx="38">
                  <c:v>1590.476807</c:v>
                </c:pt>
                <c:pt idx="39">
                  <c:v>1626.0329589999999</c:v>
                </c:pt>
                <c:pt idx="40">
                  <c:v>1663.478394</c:v>
                </c:pt>
              </c:numCache>
            </c:numRef>
          </c:val>
          <c:smooth val="0"/>
        </c:ser>
        <c:dLbls>
          <c:showLegendKey val="0"/>
          <c:showVal val="0"/>
          <c:showCatName val="0"/>
          <c:showSerName val="0"/>
          <c:showPercent val="0"/>
          <c:showBubbleSize val="0"/>
        </c:dLbls>
        <c:smooth val="0"/>
        <c:axId val="-1184702624"/>
        <c:axId val="-1184680320"/>
      </c:lineChart>
      <c:catAx>
        <c:axId val="-1184702624"/>
        <c:scaling>
          <c:orientation val="minMax"/>
          <c:min val="1"/>
        </c:scaling>
        <c:delete val="0"/>
        <c:axPos val="b"/>
        <c:numFmt formatCode="General" sourceLinked="0"/>
        <c:majorTickMark val="out"/>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80320"/>
        <c:crossesAt val="0"/>
        <c:auto val="0"/>
        <c:lblAlgn val="ctr"/>
        <c:lblOffset val="100"/>
        <c:tickLblSkip val="10"/>
        <c:tickMarkSkip val="10"/>
        <c:noMultiLvlLbl val="1"/>
      </c:catAx>
      <c:valAx>
        <c:axId val="-1184680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702624"/>
        <c:crossesAt val="12"/>
        <c:crossBetween val="midCat"/>
        <c:majorUnit val="2000"/>
        <c:dispUnits>
          <c:builtInUnit val="thousands"/>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854430195702123E-2"/>
          <c:y val="0.14179747974478607"/>
          <c:w val="0.78388742617802309"/>
          <c:h val="0.75324526256496371"/>
        </c:manualLayout>
      </c:layout>
      <c:lineChart>
        <c:grouping val="standard"/>
        <c:varyColors val="0"/>
        <c:ser>
          <c:idx val="0"/>
          <c:order val="0"/>
          <c:tx>
            <c:strRef>
              <c:f>Sheet1!$B$1</c:f>
              <c:strCache>
                <c:ptCount val="1"/>
                <c:pt idx="0">
                  <c:v>revenuepassengermiles</c:v>
                </c:pt>
              </c:strCache>
            </c:strRef>
          </c:tx>
          <c:spPr>
            <a:ln>
              <a:solidFill>
                <a:srgbClr val="5D9732"/>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813.53189099999997</c:v>
                </c:pt>
                <c:pt idx="1">
                  <c:v>836.37085000000002</c:v>
                </c:pt>
                <c:pt idx="2">
                  <c:v>852.7862859999999</c:v>
                </c:pt>
                <c:pt idx="3">
                  <c:v>876.43319700000018</c:v>
                </c:pt>
                <c:pt idx="4">
                  <c:v>910.93133499999999</c:v>
                </c:pt>
                <c:pt idx="5">
                  <c:v>967.67407200000002</c:v>
                </c:pt>
                <c:pt idx="6">
                  <c:v>1019.54483</c:v>
                </c:pt>
                <c:pt idx="7">
                  <c:v>1062.8629150000004</c:v>
                </c:pt>
                <c:pt idx="8">
                  <c:v>1122.1630560000001</c:v>
                </c:pt>
                <c:pt idx="9">
                  <c:v>1164.399566</c:v>
                </c:pt>
                <c:pt idx="10">
                  <c:v>399.42254600000001</c:v>
                </c:pt>
                <c:pt idx="11">
                  <c:v>630.14209699999992</c:v>
                </c:pt>
                <c:pt idx="12">
                  <c:v>856.0916289999999</c:v>
                </c:pt>
                <c:pt idx="13">
                  <c:v>1019.001892</c:v>
                </c:pt>
                <c:pt idx="14">
                  <c:v>1101.8480530000004</c:v>
                </c:pt>
                <c:pt idx="15">
                  <c:v>1153.877563</c:v>
                </c:pt>
                <c:pt idx="16">
                  <c:v>1187.9530639999996</c:v>
                </c:pt>
                <c:pt idx="17">
                  <c:v>1212.7718809999999</c:v>
                </c:pt>
                <c:pt idx="18">
                  <c:v>1237.827636</c:v>
                </c:pt>
                <c:pt idx="19">
                  <c:v>1266.4185789999999</c:v>
                </c:pt>
                <c:pt idx="20">
                  <c:v>1298.758057</c:v>
                </c:pt>
                <c:pt idx="21">
                  <c:v>1328.7803960000001</c:v>
                </c:pt>
                <c:pt idx="22">
                  <c:v>1360.31601</c:v>
                </c:pt>
                <c:pt idx="23">
                  <c:v>1393.995819</c:v>
                </c:pt>
                <c:pt idx="24">
                  <c:v>1427.166076</c:v>
                </c:pt>
                <c:pt idx="25">
                  <c:v>1459.410339</c:v>
                </c:pt>
                <c:pt idx="26">
                  <c:v>1490.6503289999998</c:v>
                </c:pt>
                <c:pt idx="27">
                  <c:v>1524.0889890000001</c:v>
                </c:pt>
                <c:pt idx="28">
                  <c:v>1556.6463630000001</c:v>
                </c:pt>
                <c:pt idx="29">
                  <c:v>1591.4671020000001</c:v>
                </c:pt>
                <c:pt idx="30">
                  <c:v>1628.6806030000002</c:v>
                </c:pt>
                <c:pt idx="31">
                  <c:v>1661.6107789999999</c:v>
                </c:pt>
                <c:pt idx="32">
                  <c:v>1696.8864129999999</c:v>
                </c:pt>
                <c:pt idx="33">
                  <c:v>1734.112243</c:v>
                </c:pt>
                <c:pt idx="34">
                  <c:v>1771.5687859999996</c:v>
                </c:pt>
                <c:pt idx="35">
                  <c:v>1812.5095829999998</c:v>
                </c:pt>
                <c:pt idx="36">
                  <c:v>1855.0249629999998</c:v>
                </c:pt>
                <c:pt idx="37">
                  <c:v>1894.3899530000001</c:v>
                </c:pt>
                <c:pt idx="38">
                  <c:v>1934.1978760000002</c:v>
                </c:pt>
                <c:pt idx="39">
                  <c:v>1979.35382</c:v>
                </c:pt>
                <c:pt idx="40">
                  <c:v>2027.7695920000001</c:v>
                </c:pt>
              </c:numCache>
            </c:numRef>
          </c:val>
          <c:smooth val="0"/>
        </c:ser>
        <c:dLbls>
          <c:showLegendKey val="0"/>
          <c:showVal val="0"/>
          <c:showCatName val="0"/>
          <c:showSerName val="0"/>
          <c:showPercent val="0"/>
          <c:showBubbleSize val="0"/>
        </c:dLbls>
        <c:marker val="1"/>
        <c:smooth val="0"/>
        <c:axId val="-1184697728"/>
        <c:axId val="-1184703168"/>
      </c:lineChart>
      <c:lineChart>
        <c:grouping val="standard"/>
        <c:varyColors val="0"/>
        <c:ser>
          <c:idx val="1"/>
          <c:order val="1"/>
          <c:tx>
            <c:strRef>
              <c:f>Sheet1!$C$1</c:f>
              <c:strCache>
                <c:ptCount val="1"/>
                <c:pt idx="0">
                  <c:v>passengerloadfactorweightedbyshareofrevenuepassengermiles</c:v>
                </c:pt>
              </c:strCache>
            </c:strRef>
          </c:tx>
          <c:spPr>
            <a:ln>
              <a:solidFill>
                <a:srgbClr val="BD732A"/>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0.81127194909008182</c:v>
                </c:pt>
                <c:pt idx="1">
                  <c:v>0.81570772043611639</c:v>
                </c:pt>
                <c:pt idx="2">
                  <c:v>0.82317781047300986</c:v>
                </c:pt>
                <c:pt idx="3">
                  <c:v>0.82910987861356078</c:v>
                </c:pt>
                <c:pt idx="4">
                  <c:v>0.83256370753315345</c:v>
                </c:pt>
                <c:pt idx="5">
                  <c:v>0.8365019539987385</c:v>
                </c:pt>
                <c:pt idx="6">
                  <c:v>0.83513125808465516</c:v>
                </c:pt>
                <c:pt idx="7">
                  <c:v>0.83695852340598864</c:v>
                </c:pt>
                <c:pt idx="8">
                  <c:v>0.8400420390782567</c:v>
                </c:pt>
                <c:pt idx="9">
                  <c:v>0.84848042009378577</c:v>
                </c:pt>
                <c:pt idx="10">
                  <c:v>0.58681710170356283</c:v>
                </c:pt>
                <c:pt idx="11">
                  <c:v>0.72834902083514341</c:v>
                </c:pt>
                <c:pt idx="12">
                  <c:v>0.8014868383035807</c:v>
                </c:pt>
                <c:pt idx="13">
                  <c:v>0.8236580686464624</c:v>
                </c:pt>
                <c:pt idx="14">
                  <c:v>0.84460277266443284</c:v>
                </c:pt>
                <c:pt idx="15">
                  <c:v>0.85001696177050623</c:v>
                </c:pt>
                <c:pt idx="16">
                  <c:v>0.85065871813510985</c:v>
                </c:pt>
                <c:pt idx="17">
                  <c:v>0.85122457092096282</c:v>
                </c:pt>
                <c:pt idx="18">
                  <c:v>0.85172645238309419</c:v>
                </c:pt>
                <c:pt idx="19">
                  <c:v>0.85217716560991474</c:v>
                </c:pt>
                <c:pt idx="20">
                  <c:v>0.85258411750276741</c:v>
                </c:pt>
                <c:pt idx="21">
                  <c:v>0.85294510579104288</c:v>
                </c:pt>
                <c:pt idx="22">
                  <c:v>0.85327302194644461</c:v>
                </c:pt>
                <c:pt idx="23">
                  <c:v>0.85357084324913668</c:v>
                </c:pt>
                <c:pt idx="24">
                  <c:v>0.85384094289022594</c:v>
                </c:pt>
                <c:pt idx="25">
                  <c:v>0.85408574782045865</c:v>
                </c:pt>
                <c:pt idx="26">
                  <c:v>0.85430729937748584</c:v>
                </c:pt>
                <c:pt idx="27">
                  <c:v>0.8545123639977017</c:v>
                </c:pt>
                <c:pt idx="28">
                  <c:v>0.85469872171166916</c:v>
                </c:pt>
                <c:pt idx="29">
                  <c:v>0.8548712689690936</c:v>
                </c:pt>
                <c:pt idx="30">
                  <c:v>0.85506009538598882</c:v>
                </c:pt>
                <c:pt idx="31">
                  <c:v>0.85524494580339694</c:v>
                </c:pt>
                <c:pt idx="32">
                  <c:v>0.85543045319526878</c:v>
                </c:pt>
                <c:pt idx="33">
                  <c:v>0.85561725533910193</c:v>
                </c:pt>
                <c:pt idx="34">
                  <c:v>0.8558026735281411</c:v>
                </c:pt>
                <c:pt idx="35">
                  <c:v>0.85599048516339404</c:v>
                </c:pt>
                <c:pt idx="36">
                  <c:v>0.85617783507148748</c:v>
                </c:pt>
                <c:pt idx="37">
                  <c:v>0.85636281445438178</c:v>
                </c:pt>
                <c:pt idx="38">
                  <c:v>0.85654616169082998</c:v>
                </c:pt>
                <c:pt idx="39">
                  <c:v>0.85673307912253205</c:v>
                </c:pt>
                <c:pt idx="40">
                  <c:v>0.85692126197267282</c:v>
                </c:pt>
              </c:numCache>
            </c:numRef>
          </c:val>
          <c:smooth val="0"/>
        </c:ser>
        <c:dLbls>
          <c:showLegendKey val="0"/>
          <c:showVal val="0"/>
          <c:showCatName val="0"/>
          <c:showSerName val="0"/>
          <c:showPercent val="0"/>
          <c:showBubbleSize val="0"/>
        </c:dLbls>
        <c:marker val="1"/>
        <c:smooth val="0"/>
        <c:axId val="-1184690656"/>
        <c:axId val="-1184678144"/>
      </c:lineChart>
      <c:catAx>
        <c:axId val="-1184697728"/>
        <c:scaling>
          <c:orientation val="minMax"/>
          <c:max val="41"/>
        </c:scaling>
        <c:delete val="0"/>
        <c:axPos val="b"/>
        <c:numFmt formatCode="General" sourceLinked="1"/>
        <c:majorTickMark val="out"/>
        <c:minorTickMark val="none"/>
        <c:tickLblPos val="nextTo"/>
        <c:spPr>
          <a:ln w="9525">
            <a:solidFill>
              <a:srgbClr val="000000"/>
            </a:solidFill>
          </a:ln>
        </c:spPr>
        <c:txPr>
          <a:bodyPr/>
          <a:lstStyle/>
          <a:p>
            <a:pPr>
              <a:defRPr sz="1200" baseline="0">
                <a:solidFill>
                  <a:schemeClr val="tx1"/>
                </a:solidFill>
                <a:latin typeface="Arial" panose="020B0604020202020204" pitchFamily="34" charset="0"/>
              </a:defRPr>
            </a:pPr>
            <a:endParaRPr lang="en-US"/>
          </a:p>
        </c:txPr>
        <c:crossAx val="-1184703168"/>
        <c:crossesAt val="0"/>
        <c:auto val="1"/>
        <c:lblAlgn val="ctr"/>
        <c:lblOffset val="100"/>
        <c:tickLblSkip val="10"/>
        <c:tickMarkSkip val="10"/>
        <c:noMultiLvlLbl val="1"/>
      </c:catAx>
      <c:valAx>
        <c:axId val="-1184703168"/>
        <c:scaling>
          <c:orientation val="minMax"/>
          <c:max val="3000"/>
        </c:scaling>
        <c:delete val="0"/>
        <c:axPos val="l"/>
        <c:majorGridlines>
          <c:spPr>
            <a:ln>
              <a:solidFill>
                <a:srgbClr val="FFFFFF">
                  <a:lumMod val="85000"/>
                </a:srgbClr>
              </a:solidFill>
            </a:ln>
          </c:spPr>
        </c:majorGridlines>
        <c:numFmt formatCode="#,##0" sourceLinked="0"/>
        <c:majorTickMark val="none"/>
        <c:minorTickMark val="none"/>
        <c:tickLblPos val="low"/>
        <c:spPr>
          <a:ln w="22225">
            <a:solidFill>
              <a:srgbClr val="FFFFFF">
                <a:lumMod val="65000"/>
              </a:srgbClr>
            </a:solidFill>
            <a:prstDash val="lgDash"/>
          </a:ln>
        </c:spPr>
        <c:txPr>
          <a:bodyPr/>
          <a:lstStyle/>
          <a:p>
            <a:pPr>
              <a:defRPr sz="1200" baseline="0">
                <a:latin typeface="Arial" panose="020B0604020202020204" pitchFamily="34" charset="0"/>
              </a:defRPr>
            </a:pPr>
            <a:endParaRPr lang="en-US"/>
          </a:p>
        </c:txPr>
        <c:crossAx val="-1184697728"/>
        <c:crossesAt val="12"/>
        <c:crossBetween val="midCat"/>
        <c:majorUnit val="1000"/>
        <c:dispUnits>
          <c:builtInUnit val="thousands"/>
        </c:dispUnits>
      </c:valAx>
      <c:valAx>
        <c:axId val="-1184678144"/>
        <c:scaling>
          <c:orientation val="minMax"/>
        </c:scaling>
        <c:delete val="0"/>
        <c:axPos val="r"/>
        <c:numFmt formatCode="0%" sourceLinked="0"/>
        <c:majorTickMark val="out"/>
        <c:minorTickMark val="none"/>
        <c:tickLblPos val="nextTo"/>
        <c:spPr>
          <a:ln>
            <a:noFill/>
          </a:ln>
        </c:spPr>
        <c:txPr>
          <a:bodyPr/>
          <a:lstStyle/>
          <a:p>
            <a:pPr>
              <a:defRPr sz="1200">
                <a:latin typeface="+mn-lt"/>
              </a:defRPr>
            </a:pPr>
            <a:endParaRPr lang="en-US"/>
          </a:p>
        </c:txPr>
        <c:crossAx val="-1184690656"/>
        <c:crosses val="max"/>
        <c:crossBetween val="between"/>
        <c:majorUnit val="0.30000000000000004"/>
      </c:valAx>
      <c:catAx>
        <c:axId val="-1184690656"/>
        <c:scaling>
          <c:orientation val="minMax"/>
        </c:scaling>
        <c:delete val="1"/>
        <c:axPos val="b"/>
        <c:numFmt formatCode="General" sourceLinked="1"/>
        <c:majorTickMark val="out"/>
        <c:minorTickMark val="none"/>
        <c:tickLblPos val="nextTo"/>
        <c:crossAx val="-1184678144"/>
        <c:crosses val="autoZero"/>
        <c:auto val="1"/>
        <c:lblAlgn val="ctr"/>
        <c:lblOffset val="100"/>
        <c:noMultiLvlLbl val="0"/>
      </c:cat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97790195580387E-2"/>
          <c:y val="0.11383867585959548"/>
          <c:w val="0.66901662292213471"/>
          <c:h val="0.79476005656620519"/>
        </c:manualLayout>
      </c:layout>
      <c:areaChart>
        <c:grouping val="stacked"/>
        <c:varyColors val="0"/>
        <c:ser>
          <c:idx val="0"/>
          <c:order val="0"/>
          <c:tx>
            <c:strRef>
              <c:f>Sheet1!$B$1</c:f>
              <c:strCache>
                <c:ptCount val="1"/>
                <c:pt idx="0">
                  <c:v>Commercial delivered energy consumption</c:v>
                </c:pt>
              </c:strCache>
            </c:strRef>
          </c:tx>
          <c:spPr>
            <a:solidFill>
              <a:schemeClr val="accent1"/>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8.1328388501271967</c:v>
                </c:pt>
                <c:pt idx="1">
                  <c:v>8.0401558029416691</c:v>
                </c:pt>
                <c:pt idx="2">
                  <c:v>8.1424742586250343</c:v>
                </c:pt>
                <c:pt idx="3">
                  <c:v>8.2938626828159148</c:v>
                </c:pt>
                <c:pt idx="4">
                  <c:v>8.313438408339767</c:v>
                </c:pt>
                <c:pt idx="5">
                  <c:v>8.2897271728437047</c:v>
                </c:pt>
                <c:pt idx="6">
                  <c:v>8.0999435351387366</c:v>
                </c:pt>
                <c:pt idx="7">
                  <c:v>8.3932322949447009</c:v>
                </c:pt>
                <c:pt idx="8">
                  <c:v>8.5569510424016411</c:v>
                </c:pt>
                <c:pt idx="9">
                  <c:v>8.4162648017252799</c:v>
                </c:pt>
                <c:pt idx="10">
                  <c:v>8.4607692608499487</c:v>
                </c:pt>
                <c:pt idx="11">
                  <c:v>8.4942477978860467</c:v>
                </c:pt>
                <c:pt idx="12">
                  <c:v>8.1557573870743028</c:v>
                </c:pt>
                <c:pt idx="13">
                  <c:v>8.6199538735063914</c:v>
                </c:pt>
                <c:pt idx="14">
                  <c:v>8.8900660150164228</c:v>
                </c:pt>
                <c:pt idx="15">
                  <c:v>8.9746687765471442</c:v>
                </c:pt>
                <c:pt idx="16">
                  <c:v>8.8779198968351309</c:v>
                </c:pt>
                <c:pt idx="17">
                  <c:v>8.8648022092229386</c:v>
                </c:pt>
                <c:pt idx="18">
                  <c:v>9.3540561260887305</c:v>
                </c:pt>
                <c:pt idx="19">
                  <c:v>9.2966054996071978</c:v>
                </c:pt>
                <c:pt idx="20">
                  <c:v>8.5578141476756429</c:v>
                </c:pt>
                <c:pt idx="21">
                  <c:v>8.9681219999999993</c:v>
                </c:pt>
                <c:pt idx="22">
                  <c:v>9.1645769999999995</c:v>
                </c:pt>
                <c:pt idx="23">
                  <c:v>9.1508020000000005</c:v>
                </c:pt>
                <c:pt idx="24">
                  <c:v>9.151904</c:v>
                </c:pt>
                <c:pt idx="25">
                  <c:v>9.1615210000000005</c:v>
                </c:pt>
                <c:pt idx="26">
                  <c:v>9.1500509999999995</c:v>
                </c:pt>
                <c:pt idx="27">
                  <c:v>9.1767249999999994</c:v>
                </c:pt>
                <c:pt idx="28">
                  <c:v>9.1914829999999998</c:v>
                </c:pt>
                <c:pt idx="29">
                  <c:v>9.1988559999999993</c:v>
                </c:pt>
                <c:pt idx="30">
                  <c:v>9.202477</c:v>
                </c:pt>
                <c:pt idx="31">
                  <c:v>9.2065249999999992</c:v>
                </c:pt>
                <c:pt idx="32">
                  <c:v>9.2240470000000006</c:v>
                </c:pt>
                <c:pt idx="33">
                  <c:v>9.2411009999999987</c:v>
                </c:pt>
                <c:pt idx="34">
                  <c:v>9.2653119999999998</c:v>
                </c:pt>
                <c:pt idx="35">
                  <c:v>9.3033570000000001</c:v>
                </c:pt>
                <c:pt idx="36">
                  <c:v>9.3414110000000008</c:v>
                </c:pt>
                <c:pt idx="37">
                  <c:v>9.3778179999999995</c:v>
                </c:pt>
                <c:pt idx="38">
                  <c:v>9.4170390000000008</c:v>
                </c:pt>
                <c:pt idx="39">
                  <c:v>9.4526500000000002</c:v>
                </c:pt>
                <c:pt idx="40">
                  <c:v>9.4855219999999996</c:v>
                </c:pt>
                <c:pt idx="41">
                  <c:v>9.5283649999999991</c:v>
                </c:pt>
                <c:pt idx="42">
                  <c:v>9.5721570000000007</c:v>
                </c:pt>
                <c:pt idx="43">
                  <c:v>9.6160070000000015</c:v>
                </c:pt>
                <c:pt idx="44">
                  <c:v>9.6667039999999993</c:v>
                </c:pt>
                <c:pt idx="45">
                  <c:v>9.714385</c:v>
                </c:pt>
                <c:pt idx="46">
                  <c:v>9.7598660000000006</c:v>
                </c:pt>
                <c:pt idx="47">
                  <c:v>9.8112370000000002</c:v>
                </c:pt>
                <c:pt idx="48">
                  <c:v>9.8608710000000013</c:v>
                </c:pt>
                <c:pt idx="49">
                  <c:v>9.9119979999999988</c:v>
                </c:pt>
                <c:pt idx="50">
                  <c:v>9.9694490000000009</c:v>
                </c:pt>
              </c:numCache>
            </c:numRef>
          </c:val>
        </c:ser>
        <c:ser>
          <c:idx val="1"/>
          <c:order val="1"/>
          <c:tx>
            <c:strRef>
              <c:f>Sheet1!$C$1</c:f>
              <c:strCache>
                <c:ptCount val="1"/>
                <c:pt idx="0">
                  <c:v>Residential delivered energy consumption</c:v>
                </c:pt>
              </c:strCache>
            </c:strRef>
          </c:tx>
          <c:spPr>
            <a:solidFill>
              <a:srgbClr val="72242D"/>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11.15863206278225</c:v>
                </c:pt>
                <c:pt idx="1">
                  <c:v>10.899711434395199</c:v>
                </c:pt>
                <c:pt idx="2">
                  <c:v>11.160770328423084</c:v>
                </c:pt>
                <c:pt idx="3">
                  <c:v>11.521354996474756</c:v>
                </c:pt>
                <c:pt idx="4">
                  <c:v>11.330355994840069</c:v>
                </c:pt>
                <c:pt idx="5">
                  <c:v>11.47295282868614</c:v>
                </c:pt>
                <c:pt idx="6">
                  <c:v>10.69555945104177</c:v>
                </c:pt>
                <c:pt idx="7">
                  <c:v>11.26271760084531</c:v>
                </c:pt>
                <c:pt idx="8">
                  <c:v>11.515389787483905</c:v>
                </c:pt>
                <c:pt idx="9">
                  <c:v>11.201323280630991</c:v>
                </c:pt>
                <c:pt idx="10">
                  <c:v>11.471835533397224</c:v>
                </c:pt>
                <c:pt idx="11">
                  <c:v>11.21727058198077</c:v>
                </c:pt>
                <c:pt idx="12">
                  <c:v>10.25565661282848</c:v>
                </c:pt>
                <c:pt idx="13">
                  <c:v>11.316873966113766</c:v>
                </c:pt>
                <c:pt idx="14">
                  <c:v>11.658673969747241</c:v>
                </c:pt>
                <c:pt idx="15">
                  <c:v>11.087592747374822</c:v>
                </c:pt>
                <c:pt idx="16">
                  <c:v>10.643212062632703</c:v>
                </c:pt>
                <c:pt idx="17">
                  <c:v>10.568109118918363</c:v>
                </c:pt>
                <c:pt idx="18">
                  <c:v>11.733640663536065</c:v>
                </c:pt>
                <c:pt idx="19">
                  <c:v>11.711416567951709</c:v>
                </c:pt>
                <c:pt idx="20">
                  <c:v>11.274882864534868</c:v>
                </c:pt>
                <c:pt idx="21">
                  <c:v>11.454497999999999</c:v>
                </c:pt>
                <c:pt idx="22">
                  <c:v>11.466583</c:v>
                </c:pt>
                <c:pt idx="23">
                  <c:v>11.469152000000001</c:v>
                </c:pt>
                <c:pt idx="24">
                  <c:v>11.515897000000001</c:v>
                </c:pt>
                <c:pt idx="25">
                  <c:v>11.563096</c:v>
                </c:pt>
                <c:pt idx="26">
                  <c:v>11.592255</c:v>
                </c:pt>
                <c:pt idx="27">
                  <c:v>11.602646</c:v>
                </c:pt>
                <c:pt idx="28">
                  <c:v>11.604091</c:v>
                </c:pt>
                <c:pt idx="29">
                  <c:v>11.599304</c:v>
                </c:pt>
                <c:pt idx="30">
                  <c:v>11.595077999999999</c:v>
                </c:pt>
                <c:pt idx="31">
                  <c:v>11.584985000000001</c:v>
                </c:pt>
                <c:pt idx="32">
                  <c:v>11.582542</c:v>
                </c:pt>
                <c:pt idx="33">
                  <c:v>11.580739999999999</c:v>
                </c:pt>
                <c:pt idx="34">
                  <c:v>11.584534</c:v>
                </c:pt>
                <c:pt idx="35">
                  <c:v>11.601611999999999</c:v>
                </c:pt>
                <c:pt idx="36">
                  <c:v>11.624592</c:v>
                </c:pt>
                <c:pt idx="37">
                  <c:v>11.652773</c:v>
                </c:pt>
                <c:pt idx="38">
                  <c:v>11.682964</c:v>
                </c:pt>
                <c:pt idx="39">
                  <c:v>11.710184</c:v>
                </c:pt>
                <c:pt idx="40">
                  <c:v>11.735292999999999</c:v>
                </c:pt>
                <c:pt idx="41">
                  <c:v>11.762088</c:v>
                </c:pt>
                <c:pt idx="42">
                  <c:v>11.791117999999999</c:v>
                </c:pt>
                <c:pt idx="43">
                  <c:v>11.822018</c:v>
                </c:pt>
                <c:pt idx="44">
                  <c:v>11.860433</c:v>
                </c:pt>
                <c:pt idx="45">
                  <c:v>11.898517999999999</c:v>
                </c:pt>
                <c:pt idx="46">
                  <c:v>11.936974000000001</c:v>
                </c:pt>
                <c:pt idx="47">
                  <c:v>11.974945</c:v>
                </c:pt>
                <c:pt idx="48">
                  <c:v>12.011347000000001</c:v>
                </c:pt>
                <c:pt idx="49">
                  <c:v>12.049026</c:v>
                </c:pt>
                <c:pt idx="50">
                  <c:v>12.092796</c:v>
                </c:pt>
              </c:numCache>
            </c:numRef>
          </c:val>
        </c:ser>
        <c:dLbls>
          <c:showLegendKey val="0"/>
          <c:showVal val="0"/>
          <c:showCatName val="0"/>
          <c:showSerName val="0"/>
          <c:showPercent val="0"/>
          <c:showBubbleSize val="0"/>
        </c:dLbls>
        <c:axId val="-1184693920"/>
        <c:axId val="-1184697184"/>
      </c:areaChart>
      <c:catAx>
        <c:axId val="-1184693920"/>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97184"/>
        <c:crossesAt val="0"/>
        <c:auto val="1"/>
        <c:lblAlgn val="ctr"/>
        <c:lblOffset val="100"/>
        <c:tickLblSkip val="10"/>
        <c:tickMarkSkip val="10"/>
        <c:noMultiLvlLbl val="0"/>
      </c:catAx>
      <c:valAx>
        <c:axId val="-1184697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693920"/>
        <c:crossesAt val="2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21679678062079358"/>
          <c:w val="0.8414814814814815"/>
          <c:h val="0.68869941485243202"/>
        </c:manualLayout>
      </c:layout>
      <c:areaChart>
        <c:grouping val="stacked"/>
        <c:varyColors val="0"/>
        <c:ser>
          <c:idx val="1"/>
          <c:order val="0"/>
          <c:tx>
            <c:strRef>
              <c:f>Sheet1!$B$1</c:f>
              <c:strCache>
                <c:ptCount val="1"/>
                <c:pt idx="0">
                  <c:v>other</c:v>
                </c:pt>
              </c:strCache>
            </c:strRef>
          </c:tx>
          <c:spPr>
            <a:solidFill>
              <a:schemeClr val="bg1">
                <a:lumMod val="50000"/>
              </a:schemeClr>
            </a:solidFill>
            <a:ln w="22225">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0.43135781473860002</c:v>
                </c:pt>
                <c:pt idx="1">
                  <c:v>0.38197125468913001</c:v>
                </c:pt>
                <c:pt idx="2">
                  <c:v>0.39224816501240001</c:v>
                </c:pt>
                <c:pt idx="3">
                  <c:v>0.41224730218426003</c:v>
                </c:pt>
                <c:pt idx="4">
                  <c:v>0.42143382595360002</c:v>
                </c:pt>
                <c:pt idx="5">
                  <c:v>0.43843473415071993</c:v>
                </c:pt>
                <c:pt idx="6">
                  <c:v>0.38640772477730001</c:v>
                </c:pt>
                <c:pt idx="7">
                  <c:v>0.42778167946919998</c:v>
                </c:pt>
                <c:pt idx="8">
                  <c:v>0.47</c:v>
                </c:pt>
                <c:pt idx="9">
                  <c:v>0.504</c:v>
                </c:pt>
                <c:pt idx="10">
                  <c:v>0.54052639200000008</c:v>
                </c:pt>
                <c:pt idx="11">
                  <c:v>0.52426357444389593</c:v>
                </c:pt>
                <c:pt idx="12">
                  <c:v>0.43809456482114789</c:v>
                </c:pt>
                <c:pt idx="13">
                  <c:v>0.5716547024199129</c:v>
                </c:pt>
                <c:pt idx="14">
                  <c:v>0.57853513841823889</c:v>
                </c:pt>
                <c:pt idx="15">
                  <c:v>0.51273599999999997</c:v>
                </c:pt>
                <c:pt idx="16">
                  <c:v>0.44455486702487601</c:v>
                </c:pt>
                <c:pt idx="17">
                  <c:v>0.42919783707373199</c:v>
                </c:pt>
                <c:pt idx="18">
                  <c:v>0.52435302265692707</c:v>
                </c:pt>
                <c:pt idx="19">
                  <c:v>0.54438106171804201</c:v>
                </c:pt>
                <c:pt idx="20">
                  <c:v>0.457512892297191</c:v>
                </c:pt>
                <c:pt idx="21">
                  <c:v>0.46377699999999861</c:v>
                </c:pt>
                <c:pt idx="22">
                  <c:v>0.48373300000000091</c:v>
                </c:pt>
                <c:pt idx="23">
                  <c:v>0.45351400000000019</c:v>
                </c:pt>
                <c:pt idx="24">
                  <c:v>0.45087700000000203</c:v>
                </c:pt>
                <c:pt idx="25">
                  <c:v>0.44873100000000049</c:v>
                </c:pt>
                <c:pt idx="26">
                  <c:v>0.44616200000000106</c:v>
                </c:pt>
                <c:pt idx="27">
                  <c:v>0.44251200000000068</c:v>
                </c:pt>
                <c:pt idx="28">
                  <c:v>0.43797000000000175</c:v>
                </c:pt>
                <c:pt idx="29">
                  <c:v>0.43209399999999931</c:v>
                </c:pt>
                <c:pt idx="30">
                  <c:v>0.42460100000000089</c:v>
                </c:pt>
                <c:pt idx="31">
                  <c:v>0.41793799999999948</c:v>
                </c:pt>
                <c:pt idx="32">
                  <c:v>0.41133100000000056</c:v>
                </c:pt>
                <c:pt idx="33">
                  <c:v>0.40426400000000129</c:v>
                </c:pt>
                <c:pt idx="34">
                  <c:v>0.39680699999999897</c:v>
                </c:pt>
                <c:pt idx="35">
                  <c:v>0.38940400000000081</c:v>
                </c:pt>
                <c:pt idx="36">
                  <c:v>0.38227599999999923</c:v>
                </c:pt>
                <c:pt idx="37">
                  <c:v>0.3760110000000001</c:v>
                </c:pt>
                <c:pt idx="38">
                  <c:v>0.37000800000000028</c:v>
                </c:pt>
                <c:pt idx="39">
                  <c:v>0.36373799999999967</c:v>
                </c:pt>
                <c:pt idx="40">
                  <c:v>0.35793699999999973</c:v>
                </c:pt>
                <c:pt idx="41">
                  <c:v>0.35236600000000001</c:v>
                </c:pt>
                <c:pt idx="42">
                  <c:v>0.34685200000000016</c:v>
                </c:pt>
                <c:pt idx="43">
                  <c:v>0.34216899999999839</c:v>
                </c:pt>
                <c:pt idx="44">
                  <c:v>0.33841400000000021</c:v>
                </c:pt>
                <c:pt idx="45">
                  <c:v>0.33475299999999919</c:v>
                </c:pt>
                <c:pt idx="46">
                  <c:v>0.33147299999999896</c:v>
                </c:pt>
                <c:pt idx="47">
                  <c:v>0.32768699999999917</c:v>
                </c:pt>
                <c:pt idx="48">
                  <c:v>0.32328000000000051</c:v>
                </c:pt>
                <c:pt idx="49">
                  <c:v>0.31866499999999931</c:v>
                </c:pt>
                <c:pt idx="50">
                  <c:v>0.31390700000000038</c:v>
                </c:pt>
              </c:numCache>
            </c:numRef>
          </c:val>
        </c:ser>
        <c:ser>
          <c:idx val="2"/>
          <c:order val="1"/>
          <c:tx>
            <c:strRef>
              <c:f>Sheet1!$C$1</c:f>
              <c:strCache>
                <c:ptCount val="1"/>
                <c:pt idx="0">
                  <c:v>petroleum and other liquids</c:v>
                </c:pt>
              </c:strCache>
            </c:strRef>
          </c:tx>
          <c:spPr>
            <a:solidFill>
              <a:schemeClr val="accent2"/>
            </a:solidFill>
            <a:ln w="22225">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1.5540540782444472</c:v>
                </c:pt>
                <c:pt idx="1">
                  <c:v>1.5288407673892508</c:v>
                </c:pt>
                <c:pt idx="2">
                  <c:v>1.4567342853107239</c:v>
                </c:pt>
                <c:pt idx="3">
                  <c:v>1.5465687513330768</c:v>
                </c:pt>
                <c:pt idx="4">
                  <c:v>1.519849892171345</c:v>
                </c:pt>
                <c:pt idx="5">
                  <c:v>1.4504814838896691</c:v>
                </c:pt>
                <c:pt idx="6">
                  <c:v>1.2218526600450437</c:v>
                </c:pt>
                <c:pt idx="7">
                  <c:v>1.2491693959949224</c:v>
                </c:pt>
                <c:pt idx="8">
                  <c:v>1.3245106710411618</c:v>
                </c:pt>
                <c:pt idx="9">
                  <c:v>1.1576563948203424</c:v>
                </c:pt>
                <c:pt idx="10">
                  <c:v>1.1204415104540866</c:v>
                </c:pt>
                <c:pt idx="11">
                  <c:v>1.0338308843421871</c:v>
                </c:pt>
                <c:pt idx="12">
                  <c:v>0.88562394966733571</c:v>
                </c:pt>
                <c:pt idx="13">
                  <c:v>0.96317801524342439</c:v>
                </c:pt>
                <c:pt idx="14">
                  <c:v>1.0362613578244184</c:v>
                </c:pt>
                <c:pt idx="15">
                  <c:v>1.0071521369411989</c:v>
                </c:pt>
                <c:pt idx="16">
                  <c:v>0.8782823467355857</c:v>
                </c:pt>
                <c:pt idx="17">
                  <c:v>0.87149291861894085</c:v>
                </c:pt>
                <c:pt idx="18">
                  <c:v>1.0223523311660636</c:v>
                </c:pt>
                <c:pt idx="19">
                  <c:v>1.0447420163144463</c:v>
                </c:pt>
                <c:pt idx="20">
                  <c:v>0.98366774912353683</c:v>
                </c:pt>
                <c:pt idx="21">
                  <c:v>0.89823399999999998</c:v>
                </c:pt>
                <c:pt idx="22">
                  <c:v>0.92408099999999993</c:v>
                </c:pt>
                <c:pt idx="23">
                  <c:v>0.87884699999999993</c:v>
                </c:pt>
                <c:pt idx="24">
                  <c:v>0.86482999999999988</c:v>
                </c:pt>
                <c:pt idx="25">
                  <c:v>0.85206000000000004</c:v>
                </c:pt>
                <c:pt idx="26">
                  <c:v>0.83970400000000012</c:v>
                </c:pt>
                <c:pt idx="27">
                  <c:v>0.82776700000000003</c:v>
                </c:pt>
                <c:pt idx="28">
                  <c:v>0.81655600000000006</c:v>
                </c:pt>
                <c:pt idx="29">
                  <c:v>0.8063229999999999</c:v>
                </c:pt>
                <c:pt idx="30">
                  <c:v>0.797126</c:v>
                </c:pt>
                <c:pt idx="31">
                  <c:v>0.78769899999999993</c:v>
                </c:pt>
                <c:pt idx="32">
                  <c:v>0.77865299999999993</c:v>
                </c:pt>
                <c:pt idx="33">
                  <c:v>0.77008199999999993</c:v>
                </c:pt>
                <c:pt idx="34">
                  <c:v>0.76216000000000006</c:v>
                </c:pt>
                <c:pt idx="35">
                  <c:v>0.754695</c:v>
                </c:pt>
                <c:pt idx="36">
                  <c:v>0.74751400000000001</c:v>
                </c:pt>
                <c:pt idx="37">
                  <c:v>0.74044600000000005</c:v>
                </c:pt>
                <c:pt idx="38">
                  <c:v>0.73368599999999995</c:v>
                </c:pt>
                <c:pt idx="39">
                  <c:v>0.72726999999999997</c:v>
                </c:pt>
                <c:pt idx="40">
                  <c:v>0.72107399999999999</c:v>
                </c:pt>
                <c:pt idx="41">
                  <c:v>0.71506800000000004</c:v>
                </c:pt>
                <c:pt idx="42">
                  <c:v>0.70935999999999999</c:v>
                </c:pt>
                <c:pt idx="43">
                  <c:v>0.70357499999999995</c:v>
                </c:pt>
                <c:pt idx="44">
                  <c:v>0.69770100000000002</c:v>
                </c:pt>
                <c:pt idx="45">
                  <c:v>0.69207299999999994</c:v>
                </c:pt>
                <c:pt idx="46">
                  <c:v>0.68659300000000001</c:v>
                </c:pt>
                <c:pt idx="47">
                  <c:v>0.68137999999999999</c:v>
                </c:pt>
                <c:pt idx="48">
                  <c:v>0.67643399999999998</c:v>
                </c:pt>
                <c:pt idx="49">
                  <c:v>0.67169999999999996</c:v>
                </c:pt>
                <c:pt idx="50">
                  <c:v>0.66720000000000002</c:v>
                </c:pt>
              </c:numCache>
            </c:numRef>
          </c:val>
        </c:ser>
        <c:ser>
          <c:idx val="3"/>
          <c:order val="2"/>
          <c:tx>
            <c:strRef>
              <c:f>Sheet1!$D$1</c:f>
              <c:strCache>
                <c:ptCount val="1"/>
                <c:pt idx="0">
                  <c:v>natural gas</c:v>
                </c:pt>
              </c:strCache>
            </c:strRef>
          </c:tx>
          <c:spPr>
            <a:solidFill>
              <a:schemeClr val="accent1"/>
            </a:solidFill>
            <a:ln w="22225">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5.1045927425072044</c:v>
                </c:pt>
                <c:pt idx="1">
                  <c:v>4.8890177170008187</c:v>
                </c:pt>
                <c:pt idx="2">
                  <c:v>4.9949941650719607</c:v>
                </c:pt>
                <c:pt idx="3">
                  <c:v>5.2094277620374179</c:v>
                </c:pt>
                <c:pt idx="4">
                  <c:v>4.9808311325791248</c:v>
                </c:pt>
                <c:pt idx="5">
                  <c:v>4.9463537215276308</c:v>
                </c:pt>
                <c:pt idx="6">
                  <c:v>4.4759127033874266</c:v>
                </c:pt>
                <c:pt idx="7">
                  <c:v>4.8354402469950681</c:v>
                </c:pt>
                <c:pt idx="8">
                  <c:v>5.0100612426733404</c:v>
                </c:pt>
                <c:pt idx="9">
                  <c:v>4.8831120678428936</c:v>
                </c:pt>
                <c:pt idx="10">
                  <c:v>4.878110560145978</c:v>
                </c:pt>
                <c:pt idx="11">
                  <c:v>4.8045787938786884</c:v>
                </c:pt>
                <c:pt idx="12">
                  <c:v>4.2420939147463566</c:v>
                </c:pt>
                <c:pt idx="13">
                  <c:v>5.0229422645412667</c:v>
                </c:pt>
                <c:pt idx="14">
                  <c:v>5.2424827163725833</c:v>
                </c:pt>
                <c:pt idx="15">
                  <c:v>4.7769273567327444</c:v>
                </c:pt>
                <c:pt idx="16">
                  <c:v>4.5058444308362411</c:v>
                </c:pt>
                <c:pt idx="17">
                  <c:v>4.5634722671804884</c:v>
                </c:pt>
                <c:pt idx="18">
                  <c:v>5.1743897925756768</c:v>
                </c:pt>
                <c:pt idx="19">
                  <c:v>5.2080277324112174</c:v>
                </c:pt>
                <c:pt idx="20">
                  <c:v>4.8455027470406211</c:v>
                </c:pt>
                <c:pt idx="21">
                  <c:v>5.0073759999999998</c:v>
                </c:pt>
                <c:pt idx="22">
                  <c:v>5.0701960000000001</c:v>
                </c:pt>
                <c:pt idx="23">
                  <c:v>5.006418</c:v>
                </c:pt>
                <c:pt idx="24">
                  <c:v>5.0257100000000001</c:v>
                </c:pt>
                <c:pt idx="25">
                  <c:v>5.0462069999999999</c:v>
                </c:pt>
                <c:pt idx="26">
                  <c:v>5.0568770000000001</c:v>
                </c:pt>
                <c:pt idx="27">
                  <c:v>5.0596949999999996</c:v>
                </c:pt>
                <c:pt idx="28">
                  <c:v>5.0545609999999996</c:v>
                </c:pt>
                <c:pt idx="29">
                  <c:v>5.0432160000000001</c:v>
                </c:pt>
                <c:pt idx="30">
                  <c:v>5.0329839999999999</c:v>
                </c:pt>
                <c:pt idx="31">
                  <c:v>5.0154139999999998</c:v>
                </c:pt>
                <c:pt idx="32">
                  <c:v>5.0026410000000006</c:v>
                </c:pt>
                <c:pt idx="33">
                  <c:v>4.9901039999999997</c:v>
                </c:pt>
                <c:pt idx="34">
                  <c:v>4.9814720000000001</c:v>
                </c:pt>
                <c:pt idx="35">
                  <c:v>4.977093</c:v>
                </c:pt>
                <c:pt idx="36">
                  <c:v>4.9733669999999996</c:v>
                </c:pt>
                <c:pt idx="37">
                  <c:v>4.9681169999999995</c:v>
                </c:pt>
                <c:pt idx="38">
                  <c:v>4.9626669999999997</c:v>
                </c:pt>
                <c:pt idx="39">
                  <c:v>4.9571440000000004</c:v>
                </c:pt>
                <c:pt idx="40">
                  <c:v>4.9532210000000001</c:v>
                </c:pt>
                <c:pt idx="41">
                  <c:v>4.9493939999999998</c:v>
                </c:pt>
                <c:pt idx="42">
                  <c:v>4.9460360000000003</c:v>
                </c:pt>
                <c:pt idx="43">
                  <c:v>4.9428619999999999</c:v>
                </c:pt>
                <c:pt idx="44">
                  <c:v>4.9409070000000002</c:v>
                </c:pt>
                <c:pt idx="45">
                  <c:v>4.9383319999999999</c:v>
                </c:pt>
                <c:pt idx="46">
                  <c:v>4.9355609999999999</c:v>
                </c:pt>
                <c:pt idx="47">
                  <c:v>4.9320570000000004</c:v>
                </c:pt>
                <c:pt idx="48">
                  <c:v>4.9285350000000001</c:v>
                </c:pt>
                <c:pt idx="49">
                  <c:v>4.9240320000000004</c:v>
                </c:pt>
                <c:pt idx="50">
                  <c:v>4.9193829999999998</c:v>
                </c:pt>
              </c:numCache>
            </c:numRef>
          </c:val>
        </c:ser>
        <c:ser>
          <c:idx val="0"/>
          <c:order val="3"/>
          <c:tx>
            <c:strRef>
              <c:f>Sheet1!$E$1</c:f>
              <c:strCache>
                <c:ptCount val="1"/>
                <c:pt idx="0">
                  <c:v>electricity</c:v>
                </c:pt>
              </c:strCache>
            </c:strRef>
          </c:tx>
          <c:spPr>
            <a:solidFill>
              <a:schemeClr val="tx2"/>
            </a:solidFill>
            <a:ln w="22225">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4.0686274272920002</c:v>
                </c:pt>
                <c:pt idx="1">
                  <c:v>4.0998816953160002</c:v>
                </c:pt>
                <c:pt idx="2">
                  <c:v>4.3167937130279999</c:v>
                </c:pt>
                <c:pt idx="3">
                  <c:v>4.3531111809199992</c:v>
                </c:pt>
                <c:pt idx="4">
                  <c:v>4.4082411441360003</c:v>
                </c:pt>
                <c:pt idx="5">
                  <c:v>4.6376828891181185</c:v>
                </c:pt>
                <c:pt idx="6">
                  <c:v>4.6113863628320004</c:v>
                </c:pt>
                <c:pt idx="7">
                  <c:v>4.7503262783861198</c:v>
                </c:pt>
                <c:pt idx="8">
                  <c:v>4.7108178737694004</c:v>
                </c:pt>
                <c:pt idx="9">
                  <c:v>4.6565548179677601</c:v>
                </c:pt>
                <c:pt idx="10">
                  <c:v>4.9327570707971606</c:v>
                </c:pt>
                <c:pt idx="11">
                  <c:v>4.8545973293159994</c:v>
                </c:pt>
                <c:pt idx="12">
                  <c:v>4.6898441835936397</c:v>
                </c:pt>
                <c:pt idx="13">
                  <c:v>4.7590989839091602</c:v>
                </c:pt>
                <c:pt idx="14">
                  <c:v>4.8013947571320008</c:v>
                </c:pt>
                <c:pt idx="15">
                  <c:v>4.7907772537008784</c:v>
                </c:pt>
                <c:pt idx="16">
                  <c:v>4.814530418036</c:v>
                </c:pt>
                <c:pt idx="17">
                  <c:v>4.7039460960452004</c:v>
                </c:pt>
                <c:pt idx="18">
                  <c:v>5.0125455171374007</c:v>
                </c:pt>
                <c:pt idx="19">
                  <c:v>4.9142657575079998</c:v>
                </c:pt>
                <c:pt idx="20">
                  <c:v>4.98819947607352</c:v>
                </c:pt>
                <c:pt idx="21">
                  <c:v>5.0851110000000004</c:v>
                </c:pt>
                <c:pt idx="22">
                  <c:v>4.9885730000000006</c:v>
                </c:pt>
                <c:pt idx="23">
                  <c:v>5.1303730000000005</c:v>
                </c:pt>
                <c:pt idx="24">
                  <c:v>5.17448</c:v>
                </c:pt>
                <c:pt idx="25">
                  <c:v>5.2160980000000006</c:v>
                </c:pt>
                <c:pt idx="26">
                  <c:v>5.2495120000000002</c:v>
                </c:pt>
                <c:pt idx="27">
                  <c:v>5.272672</c:v>
                </c:pt>
                <c:pt idx="28">
                  <c:v>5.2950040000000005</c:v>
                </c:pt>
                <c:pt idx="29">
                  <c:v>5.3176709999999998</c:v>
                </c:pt>
                <c:pt idx="30">
                  <c:v>5.3403669999999996</c:v>
                </c:pt>
                <c:pt idx="31">
                  <c:v>5.3639339999999995</c:v>
                </c:pt>
                <c:pt idx="32">
                  <c:v>5.3899169999999996</c:v>
                </c:pt>
                <c:pt idx="33">
                  <c:v>5.41629</c:v>
                </c:pt>
                <c:pt idx="34">
                  <c:v>5.4440949999999999</c:v>
                </c:pt>
                <c:pt idx="35">
                  <c:v>5.4804199999999996</c:v>
                </c:pt>
                <c:pt idx="36">
                  <c:v>5.5214349999999994</c:v>
                </c:pt>
                <c:pt idx="37">
                  <c:v>5.5681989999999999</c:v>
                </c:pt>
                <c:pt idx="38">
                  <c:v>5.6166029999999996</c:v>
                </c:pt>
                <c:pt idx="39">
                  <c:v>5.662032</c:v>
                </c:pt>
                <c:pt idx="40">
                  <c:v>5.7030609999999999</c:v>
                </c:pt>
                <c:pt idx="41">
                  <c:v>5.74526</c:v>
                </c:pt>
                <c:pt idx="42">
                  <c:v>5.7888699999999993</c:v>
                </c:pt>
                <c:pt idx="43">
                  <c:v>5.833412</c:v>
                </c:pt>
                <c:pt idx="44">
                  <c:v>5.8834109999999997</c:v>
                </c:pt>
                <c:pt idx="45">
                  <c:v>5.9333599999999995</c:v>
                </c:pt>
                <c:pt idx="46">
                  <c:v>5.9833470000000002</c:v>
                </c:pt>
                <c:pt idx="47">
                  <c:v>6.0338209999999997</c:v>
                </c:pt>
                <c:pt idx="48">
                  <c:v>6.0830980000000006</c:v>
                </c:pt>
                <c:pt idx="49">
                  <c:v>6.1346290000000003</c:v>
                </c:pt>
                <c:pt idx="50">
                  <c:v>6.1923059999999994</c:v>
                </c:pt>
              </c:numCache>
            </c:numRef>
          </c:val>
        </c:ser>
        <c:dLbls>
          <c:showLegendKey val="0"/>
          <c:showVal val="0"/>
          <c:showCatName val="0"/>
          <c:showSerName val="0"/>
          <c:showPercent val="0"/>
          <c:showBubbleSize val="0"/>
        </c:dLbls>
        <c:axId val="-1184692288"/>
        <c:axId val="-1184686304"/>
      </c:areaChart>
      <c:catAx>
        <c:axId val="-11846922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86304"/>
        <c:crosses val="autoZero"/>
        <c:auto val="1"/>
        <c:lblAlgn val="ctr"/>
        <c:lblOffset val="100"/>
        <c:tickLblSkip val="10"/>
        <c:tickMarkSkip val="10"/>
        <c:noMultiLvlLbl val="0"/>
      </c:catAx>
      <c:valAx>
        <c:axId val="-1184686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692288"/>
        <c:crossesAt val="2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01954916417768E-2"/>
          <c:y val="0.21322066030537354"/>
          <c:w val="0.8414814814814815"/>
          <c:h val="0.69227559612920087"/>
        </c:manualLayout>
      </c:layout>
      <c:areaChart>
        <c:grouping val="stacked"/>
        <c:varyColors val="0"/>
        <c:ser>
          <c:idx val="1"/>
          <c:order val="0"/>
          <c:tx>
            <c:strRef>
              <c:f>Sheet1!$B$1</c:f>
              <c:strCache>
                <c:ptCount val="1"/>
                <c:pt idx="0">
                  <c:v>other</c:v>
                </c:pt>
              </c:strCache>
            </c:strRef>
          </c:tx>
          <c:spPr>
            <a:solidFill>
              <a:schemeClr val="bg1">
                <a:lumMod val="50000"/>
              </a:schemeClr>
            </a:solidFill>
            <a:ln w="22225">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0.1191014000376312</c:v>
                </c:pt>
                <c:pt idx="1">
                  <c:v>9.1661140659353199E-2</c:v>
                </c:pt>
                <c:pt idx="2">
                  <c:v>9.499392659886928E-2</c:v>
                </c:pt>
                <c:pt idx="3">
                  <c:v>0.10128427968247693</c:v>
                </c:pt>
                <c:pt idx="4">
                  <c:v>0.1053194419430923</c:v>
                </c:pt>
                <c:pt idx="5">
                  <c:v>0.10512237016056684</c:v>
                </c:pt>
                <c:pt idx="6">
                  <c:v>0.1026657562464363</c:v>
                </c:pt>
                <c:pt idx="7">
                  <c:v>0.10272262710870736</c:v>
                </c:pt>
                <c:pt idx="8">
                  <c:v>0.10924709349770943</c:v>
                </c:pt>
                <c:pt idx="9">
                  <c:v>0.11177078542545003</c:v>
                </c:pt>
                <c:pt idx="10">
                  <c:v>0.11088251957194756</c:v>
                </c:pt>
                <c:pt idx="11">
                  <c:v>0.1146007098478569</c:v>
                </c:pt>
                <c:pt idx="12">
                  <c:v>0.1084830181111178</c:v>
                </c:pt>
                <c:pt idx="13">
                  <c:v>0.11990649860992172</c:v>
                </c:pt>
                <c:pt idx="14">
                  <c:v>0.12688296737508475</c:v>
                </c:pt>
                <c:pt idx="15">
                  <c:v>0.15190498095981722</c:v>
                </c:pt>
                <c:pt idx="16">
                  <c:v>0.1576695141354926</c:v>
                </c:pt>
                <c:pt idx="17">
                  <c:v>0.1563855780246253</c:v>
                </c:pt>
                <c:pt idx="18">
                  <c:v>0.1564742285266135</c:v>
                </c:pt>
                <c:pt idx="19">
                  <c:v>0.14927113865361091</c:v>
                </c:pt>
                <c:pt idx="20">
                  <c:v>0.14138588124692431</c:v>
                </c:pt>
                <c:pt idx="21">
                  <c:v>0.14013600000000004</c:v>
                </c:pt>
                <c:pt idx="22">
                  <c:v>0.13887699999999906</c:v>
                </c:pt>
                <c:pt idx="23">
                  <c:v>0.14091200000000015</c:v>
                </c:pt>
                <c:pt idx="24">
                  <c:v>0.14096499999999956</c:v>
                </c:pt>
                <c:pt idx="25">
                  <c:v>0.14051599999999986</c:v>
                </c:pt>
                <c:pt idx="26">
                  <c:v>0.14030499999999968</c:v>
                </c:pt>
                <c:pt idx="27">
                  <c:v>0.14036599999999844</c:v>
                </c:pt>
                <c:pt idx="28">
                  <c:v>0.14000599999999966</c:v>
                </c:pt>
                <c:pt idx="29">
                  <c:v>0.13978499999999805</c:v>
                </c:pt>
                <c:pt idx="30">
                  <c:v>0.13983699999999999</c:v>
                </c:pt>
                <c:pt idx="31">
                  <c:v>0.13985599999999998</c:v>
                </c:pt>
                <c:pt idx="32">
                  <c:v>0.13991599999999949</c:v>
                </c:pt>
                <c:pt idx="33">
                  <c:v>0.13997400000000049</c:v>
                </c:pt>
                <c:pt idx="34">
                  <c:v>0.14007600000000053</c:v>
                </c:pt>
                <c:pt idx="35">
                  <c:v>0.14038599999999946</c:v>
                </c:pt>
                <c:pt idx="36">
                  <c:v>0.14047100000000154</c:v>
                </c:pt>
                <c:pt idx="37">
                  <c:v>0.14054899999999826</c:v>
                </c:pt>
                <c:pt idx="38">
                  <c:v>0.14056100000000171</c:v>
                </c:pt>
                <c:pt idx="39">
                  <c:v>0.1405650000000005</c:v>
                </c:pt>
                <c:pt idx="40">
                  <c:v>0.14056399999999947</c:v>
                </c:pt>
                <c:pt idx="41">
                  <c:v>0.14161299999999954</c:v>
                </c:pt>
                <c:pt idx="42">
                  <c:v>0.14193400000000089</c:v>
                </c:pt>
                <c:pt idx="43">
                  <c:v>0.1420439999999985</c:v>
                </c:pt>
                <c:pt idx="44">
                  <c:v>0.14200499999999927</c:v>
                </c:pt>
                <c:pt idx="45">
                  <c:v>0.14201700000000095</c:v>
                </c:pt>
                <c:pt idx="46">
                  <c:v>0.14201399999999964</c:v>
                </c:pt>
                <c:pt idx="47">
                  <c:v>0.14204100000000075</c:v>
                </c:pt>
                <c:pt idx="48">
                  <c:v>0.14209300000000091</c:v>
                </c:pt>
                <c:pt idx="49">
                  <c:v>0.14212900000000062</c:v>
                </c:pt>
                <c:pt idx="50">
                  <c:v>0.1421689999999991</c:v>
                </c:pt>
              </c:numCache>
            </c:numRef>
          </c:val>
        </c:ser>
        <c:ser>
          <c:idx val="0"/>
          <c:order val="1"/>
          <c:tx>
            <c:strRef>
              <c:f>Sheet1!$C$1</c:f>
              <c:strCache>
                <c:ptCount val="1"/>
                <c:pt idx="0">
                  <c:v>petroleum and other liquids</c:v>
                </c:pt>
              </c:strCache>
            </c:strRef>
          </c:tx>
          <c:spPr>
            <a:solidFill>
              <a:schemeClr val="accent2"/>
            </a:solidFill>
            <a:ln w="22225">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0.8065202351367371</c:v>
                </c:pt>
                <c:pt idx="1">
                  <c:v>0.78918520008351611</c:v>
                </c:pt>
                <c:pt idx="2">
                  <c:v>0.72516335090865858</c:v>
                </c:pt>
                <c:pt idx="3">
                  <c:v>0.84160358973033667</c:v>
                </c:pt>
                <c:pt idx="4">
                  <c:v>0.80893808215373286</c:v>
                </c:pt>
                <c:pt idx="5">
                  <c:v>0.76081953483328446</c:v>
                </c:pt>
                <c:pt idx="6">
                  <c:v>0.66086536960400522</c:v>
                </c:pt>
                <c:pt idx="7">
                  <c:v>0.64595017992575432</c:v>
                </c:pt>
                <c:pt idx="8">
                  <c:v>0.66038796959080814</c:v>
                </c:pt>
                <c:pt idx="9">
                  <c:v>0.65891939129593868</c:v>
                </c:pt>
                <c:pt idx="10">
                  <c:v>0.64656856115229711</c:v>
                </c:pt>
                <c:pt idx="11">
                  <c:v>0.63221546672251494</c:v>
                </c:pt>
                <c:pt idx="12">
                  <c:v>0.55969426106394216</c:v>
                </c:pt>
                <c:pt idx="13">
                  <c:v>0.55814110552725404</c:v>
                </c:pt>
                <c:pt idx="14">
                  <c:v>0.57769453231861623</c:v>
                </c:pt>
                <c:pt idx="15">
                  <c:v>0.86428870489741572</c:v>
                </c:pt>
                <c:pt idx="16">
                  <c:v>0.83187614088449602</c:v>
                </c:pt>
                <c:pt idx="17">
                  <c:v>0.8195120588428324</c:v>
                </c:pt>
                <c:pt idx="18">
                  <c:v>0.84474151489523519</c:v>
                </c:pt>
                <c:pt idx="19">
                  <c:v>0.85674072361254083</c:v>
                </c:pt>
                <c:pt idx="20">
                  <c:v>0.77735044349956139</c:v>
                </c:pt>
                <c:pt idx="21">
                  <c:v>0.84728999999999999</c:v>
                </c:pt>
                <c:pt idx="22">
                  <c:v>0.86734</c:v>
                </c:pt>
                <c:pt idx="23">
                  <c:v>0.86663099999999993</c:v>
                </c:pt>
                <c:pt idx="24">
                  <c:v>0.86223700000000003</c:v>
                </c:pt>
                <c:pt idx="25">
                  <c:v>0.85915400000000008</c:v>
                </c:pt>
                <c:pt idx="26">
                  <c:v>0.85597400000000001</c:v>
                </c:pt>
                <c:pt idx="27">
                  <c:v>0.85878299999999996</c:v>
                </c:pt>
                <c:pt idx="28">
                  <c:v>0.85991299999999993</c:v>
                </c:pt>
                <c:pt idx="29">
                  <c:v>0.86042399999999997</c:v>
                </c:pt>
                <c:pt idx="30">
                  <c:v>0.86072099999999996</c:v>
                </c:pt>
                <c:pt idx="31">
                  <c:v>0.86003099999999999</c:v>
                </c:pt>
                <c:pt idx="32">
                  <c:v>0.86005300000000007</c:v>
                </c:pt>
                <c:pt idx="33">
                  <c:v>0.86038199999999998</c:v>
                </c:pt>
                <c:pt idx="34">
                  <c:v>0.86114299999999999</c:v>
                </c:pt>
                <c:pt idx="35">
                  <c:v>0.86193500000000001</c:v>
                </c:pt>
                <c:pt idx="36">
                  <c:v>0.86245400000000005</c:v>
                </c:pt>
                <c:pt idx="37">
                  <c:v>0.86260700000000001</c:v>
                </c:pt>
                <c:pt idx="38">
                  <c:v>0.86277000000000004</c:v>
                </c:pt>
                <c:pt idx="39">
                  <c:v>0.86346299999999987</c:v>
                </c:pt>
                <c:pt idx="40">
                  <c:v>0.86360499999999996</c:v>
                </c:pt>
                <c:pt idx="41">
                  <c:v>0.86407099999999992</c:v>
                </c:pt>
                <c:pt idx="42">
                  <c:v>0.86491499999999999</c:v>
                </c:pt>
                <c:pt idx="43">
                  <c:v>0.86521100000000006</c:v>
                </c:pt>
                <c:pt idx="44">
                  <c:v>0.8652200000000001</c:v>
                </c:pt>
                <c:pt idx="45">
                  <c:v>0.86564400000000008</c:v>
                </c:pt>
                <c:pt idx="46">
                  <c:v>0.86601200000000012</c:v>
                </c:pt>
                <c:pt idx="47">
                  <c:v>0.86677199999999999</c:v>
                </c:pt>
                <c:pt idx="48">
                  <c:v>0.86792000000000002</c:v>
                </c:pt>
                <c:pt idx="49">
                  <c:v>0.86918300000000004</c:v>
                </c:pt>
                <c:pt idx="50">
                  <c:v>0.87059699999999995</c:v>
                </c:pt>
              </c:numCache>
            </c:numRef>
          </c:val>
        </c:ser>
        <c:ser>
          <c:idx val="3"/>
          <c:order val="2"/>
          <c:tx>
            <c:strRef>
              <c:f>Sheet1!$D$1</c:f>
              <c:strCache>
                <c:ptCount val="1"/>
                <c:pt idx="0">
                  <c:v>natural gas</c:v>
                </c:pt>
              </c:strCache>
            </c:strRef>
          </c:tx>
          <c:spPr>
            <a:solidFill>
              <a:schemeClr val="accent1"/>
            </a:solidFill>
            <a:ln w="22225">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3.2515264785936724</c:v>
                </c:pt>
                <c:pt idx="1">
                  <c:v>3.0972624693099666</c:v>
                </c:pt>
                <c:pt idx="2">
                  <c:v>3.2124561412673804</c:v>
                </c:pt>
                <c:pt idx="3">
                  <c:v>3.2609162387569803</c:v>
                </c:pt>
                <c:pt idx="4">
                  <c:v>3.2009717020709423</c:v>
                </c:pt>
                <c:pt idx="5">
                  <c:v>3.0732156516098521</c:v>
                </c:pt>
                <c:pt idx="6">
                  <c:v>2.9016869219141763</c:v>
                </c:pt>
                <c:pt idx="7">
                  <c:v>3.0850520391241183</c:v>
                </c:pt>
                <c:pt idx="8">
                  <c:v>3.2284285282884011</c:v>
                </c:pt>
                <c:pt idx="9">
                  <c:v>3.1865938133888503</c:v>
                </c:pt>
                <c:pt idx="10">
                  <c:v>3.1646779503283038</c:v>
                </c:pt>
                <c:pt idx="11">
                  <c:v>3.216099639311194</c:v>
                </c:pt>
                <c:pt idx="12">
                  <c:v>2.9595108283073226</c:v>
                </c:pt>
                <c:pt idx="13">
                  <c:v>3.3797934818357755</c:v>
                </c:pt>
                <c:pt idx="14">
                  <c:v>3.57192452165964</c:v>
                </c:pt>
                <c:pt idx="15">
                  <c:v>3.3155908817601123</c:v>
                </c:pt>
                <c:pt idx="16">
                  <c:v>3.2235172331584625</c:v>
                </c:pt>
                <c:pt idx="17">
                  <c:v>3.2728517607686816</c:v>
                </c:pt>
                <c:pt idx="18">
                  <c:v>3.6382928516292408</c:v>
                </c:pt>
                <c:pt idx="19">
                  <c:v>3.647282831510446</c:v>
                </c:pt>
                <c:pt idx="20">
                  <c:v>3.2863269330703968</c:v>
                </c:pt>
                <c:pt idx="21">
                  <c:v>3.4811529999999999</c:v>
                </c:pt>
                <c:pt idx="22">
                  <c:v>3.6184080000000001</c:v>
                </c:pt>
                <c:pt idx="23">
                  <c:v>3.566306</c:v>
                </c:pt>
                <c:pt idx="24">
                  <c:v>3.575332</c:v>
                </c:pt>
                <c:pt idx="25">
                  <c:v>3.5880739999999998</c:v>
                </c:pt>
                <c:pt idx="26">
                  <c:v>3.5896370000000002</c:v>
                </c:pt>
                <c:pt idx="27">
                  <c:v>3.6041760000000003</c:v>
                </c:pt>
                <c:pt idx="28">
                  <c:v>3.6097099999999998</c:v>
                </c:pt>
                <c:pt idx="29">
                  <c:v>3.6076730000000001</c:v>
                </c:pt>
                <c:pt idx="30">
                  <c:v>3.6067900000000002</c:v>
                </c:pt>
                <c:pt idx="31">
                  <c:v>3.6032029999999997</c:v>
                </c:pt>
                <c:pt idx="32">
                  <c:v>3.6056269999999997</c:v>
                </c:pt>
                <c:pt idx="33">
                  <c:v>3.60731</c:v>
                </c:pt>
                <c:pt idx="34">
                  <c:v>3.6124949999999996</c:v>
                </c:pt>
                <c:pt idx="35">
                  <c:v>3.6223410000000005</c:v>
                </c:pt>
                <c:pt idx="36">
                  <c:v>3.6326410000000005</c:v>
                </c:pt>
                <c:pt idx="37">
                  <c:v>3.6393599999999999</c:v>
                </c:pt>
                <c:pt idx="38">
                  <c:v>3.6445059999999998</c:v>
                </c:pt>
                <c:pt idx="39">
                  <c:v>3.6490169999999997</c:v>
                </c:pt>
                <c:pt idx="40">
                  <c:v>3.6539280000000001</c:v>
                </c:pt>
                <c:pt idx="41">
                  <c:v>3.6602879999999995</c:v>
                </c:pt>
                <c:pt idx="42">
                  <c:v>3.6676500000000001</c:v>
                </c:pt>
                <c:pt idx="43">
                  <c:v>3.6747070000000002</c:v>
                </c:pt>
                <c:pt idx="44">
                  <c:v>3.682375</c:v>
                </c:pt>
                <c:pt idx="45">
                  <c:v>3.6889699999999999</c:v>
                </c:pt>
                <c:pt idx="46">
                  <c:v>3.6946180000000002</c:v>
                </c:pt>
                <c:pt idx="47">
                  <c:v>3.6989980000000005</c:v>
                </c:pt>
                <c:pt idx="48">
                  <c:v>3.7036580000000003</c:v>
                </c:pt>
                <c:pt idx="49">
                  <c:v>3.7064209999999997</c:v>
                </c:pt>
                <c:pt idx="50">
                  <c:v>3.7091870000000005</c:v>
                </c:pt>
              </c:numCache>
            </c:numRef>
          </c:val>
        </c:ser>
        <c:ser>
          <c:idx val="2"/>
          <c:order val="3"/>
          <c:tx>
            <c:strRef>
              <c:f>Sheet1!$E$1</c:f>
              <c:strCache>
                <c:ptCount val="1"/>
                <c:pt idx="0">
                  <c:v>electricity</c:v>
                </c:pt>
              </c:strCache>
            </c:strRef>
          </c:tx>
          <c:spPr>
            <a:solidFill>
              <a:schemeClr val="tx2"/>
            </a:solidFill>
            <a:ln w="22225">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3.9556907363591587</c:v>
                </c:pt>
                <c:pt idx="1">
                  <c:v>4.0620469928888321</c:v>
                </c:pt>
                <c:pt idx="2">
                  <c:v>4.1098608398501266</c:v>
                </c:pt>
                <c:pt idx="3">
                  <c:v>4.0900585746461209</c:v>
                </c:pt>
                <c:pt idx="4">
                  <c:v>4.1982091821719996</c:v>
                </c:pt>
                <c:pt idx="5">
                  <c:v>4.3505696162400005</c:v>
                </c:pt>
                <c:pt idx="6">
                  <c:v>4.4347254873741191</c:v>
                </c:pt>
                <c:pt idx="7">
                  <c:v>4.5595074487861202</c:v>
                </c:pt>
                <c:pt idx="8">
                  <c:v>4.5588874510247193</c:v>
                </c:pt>
                <c:pt idx="9">
                  <c:v>4.4589808116150405</c:v>
                </c:pt>
                <c:pt idx="10">
                  <c:v>4.5386402297974007</c:v>
                </c:pt>
                <c:pt idx="11">
                  <c:v>4.531331982004482</c:v>
                </c:pt>
                <c:pt idx="12">
                  <c:v>4.5280692795919206</c:v>
                </c:pt>
                <c:pt idx="13">
                  <c:v>4.5621127875334384</c:v>
                </c:pt>
                <c:pt idx="14">
                  <c:v>4.6135639936630799</c:v>
                </c:pt>
                <c:pt idx="15">
                  <c:v>4.6428842089297984</c:v>
                </c:pt>
                <c:pt idx="16">
                  <c:v>4.6648570086566785</c:v>
                </c:pt>
                <c:pt idx="17">
                  <c:v>4.6160528115867994</c:v>
                </c:pt>
                <c:pt idx="18">
                  <c:v>4.7145475310376384</c:v>
                </c:pt>
                <c:pt idx="19">
                  <c:v>4.6433108058306001</c:v>
                </c:pt>
                <c:pt idx="20">
                  <c:v>4.3527508898587595</c:v>
                </c:pt>
                <c:pt idx="21">
                  <c:v>4.4995430000000001</c:v>
                </c:pt>
                <c:pt idx="22">
                  <c:v>4.5399519999999995</c:v>
                </c:pt>
                <c:pt idx="23">
                  <c:v>4.5769529999999996</c:v>
                </c:pt>
                <c:pt idx="24">
                  <c:v>4.5733699999999997</c:v>
                </c:pt>
                <c:pt idx="25">
                  <c:v>4.5737769999999998</c:v>
                </c:pt>
                <c:pt idx="26">
                  <c:v>4.5641350000000003</c:v>
                </c:pt>
                <c:pt idx="27">
                  <c:v>4.5734000000000004</c:v>
                </c:pt>
                <c:pt idx="28">
                  <c:v>4.5818539999999999</c:v>
                </c:pt>
                <c:pt idx="29">
                  <c:v>4.5909740000000001</c:v>
                </c:pt>
                <c:pt idx="30">
                  <c:v>4.595129</c:v>
                </c:pt>
                <c:pt idx="31">
                  <c:v>4.6034350000000002</c:v>
                </c:pt>
                <c:pt idx="32">
                  <c:v>4.6184510000000003</c:v>
                </c:pt>
                <c:pt idx="33">
                  <c:v>4.6334349999999995</c:v>
                </c:pt>
                <c:pt idx="34">
                  <c:v>4.6515979999999999</c:v>
                </c:pt>
                <c:pt idx="35">
                  <c:v>4.6786949999999994</c:v>
                </c:pt>
                <c:pt idx="36">
                  <c:v>4.7058450000000001</c:v>
                </c:pt>
                <c:pt idx="37">
                  <c:v>4.7353019999999999</c:v>
                </c:pt>
                <c:pt idx="38">
                  <c:v>4.7692019999999999</c:v>
                </c:pt>
                <c:pt idx="39">
                  <c:v>4.7996050000000006</c:v>
                </c:pt>
                <c:pt idx="40">
                  <c:v>4.8274249999999999</c:v>
                </c:pt>
                <c:pt idx="41">
                  <c:v>4.862393</c:v>
                </c:pt>
                <c:pt idx="42">
                  <c:v>4.8976579999999998</c:v>
                </c:pt>
                <c:pt idx="43">
                  <c:v>4.9340449999999993</c:v>
                </c:pt>
                <c:pt idx="44">
                  <c:v>4.9771039999999998</c:v>
                </c:pt>
                <c:pt idx="45">
                  <c:v>5.017754</c:v>
                </c:pt>
                <c:pt idx="46">
                  <c:v>5.0572220000000003</c:v>
                </c:pt>
                <c:pt idx="47">
                  <c:v>5.1034259999999998</c:v>
                </c:pt>
                <c:pt idx="48">
                  <c:v>5.1471999999999998</c:v>
                </c:pt>
                <c:pt idx="49">
                  <c:v>5.1942650000000006</c:v>
                </c:pt>
                <c:pt idx="50">
                  <c:v>5.2474959999999999</c:v>
                </c:pt>
              </c:numCache>
            </c:numRef>
          </c:val>
        </c:ser>
        <c:dLbls>
          <c:showLegendKey val="0"/>
          <c:showVal val="0"/>
          <c:showCatName val="0"/>
          <c:showSerName val="0"/>
          <c:showPercent val="0"/>
          <c:showBubbleSize val="0"/>
        </c:dLbls>
        <c:axId val="-1184685216"/>
        <c:axId val="-1184687936"/>
      </c:areaChart>
      <c:catAx>
        <c:axId val="-11846852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87936"/>
        <c:crosses val="autoZero"/>
        <c:auto val="1"/>
        <c:lblAlgn val="ctr"/>
        <c:lblOffset val="100"/>
        <c:tickLblSkip val="10"/>
        <c:tickMarkSkip val="10"/>
        <c:noMultiLvlLbl val="0"/>
      </c:catAx>
      <c:valAx>
        <c:axId val="-1184687936"/>
        <c:scaling>
          <c:orientation val="minMax"/>
          <c:max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85216"/>
        <c:crossesAt val="2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60961443364731E-2"/>
          <c:y val="0.15849008625622851"/>
          <c:w val="0.92451537203334533"/>
          <c:h val="0.68224406028183227"/>
        </c:manualLayout>
      </c:layout>
      <c:barChart>
        <c:barDir val="col"/>
        <c:grouping val="stacked"/>
        <c:varyColors val="0"/>
        <c:ser>
          <c:idx val="0"/>
          <c:order val="0"/>
          <c:tx>
            <c:strRef>
              <c:f>res_hh!$B$5</c:f>
              <c:strCache>
                <c:ptCount val="1"/>
                <c:pt idx="0">
                  <c:v>Single Family</c:v>
                </c:pt>
              </c:strCache>
            </c:strRef>
          </c:tx>
          <c:spPr>
            <a:solidFill>
              <a:schemeClr val="accent1"/>
            </a:solidFill>
            <a:ln>
              <a:noFill/>
            </a:ln>
            <a:effectLst/>
          </c:spPr>
          <c:invertIfNegative val="0"/>
          <c:cat>
            <c:numRef>
              <c:f>res_hh!$C$10:$AB$10</c:f>
              <c:numCache>
                <c:formatCode>General</c:formatCode>
                <c:ptCount val="26"/>
                <c:pt idx="0">
                  <c:v>2021</c:v>
                </c:pt>
                <c:pt idx="1">
                  <c:v>2050</c:v>
                </c:pt>
                <c:pt idx="3">
                  <c:v>2021</c:v>
                </c:pt>
                <c:pt idx="4">
                  <c:v>2050</c:v>
                </c:pt>
                <c:pt idx="6">
                  <c:v>2021</c:v>
                </c:pt>
                <c:pt idx="7">
                  <c:v>2050</c:v>
                </c:pt>
                <c:pt idx="9">
                  <c:v>2021</c:v>
                </c:pt>
                <c:pt idx="10">
                  <c:v>2050</c:v>
                </c:pt>
                <c:pt idx="12">
                  <c:v>2021</c:v>
                </c:pt>
                <c:pt idx="13">
                  <c:v>2050</c:v>
                </c:pt>
                <c:pt idx="15">
                  <c:v>2021</c:v>
                </c:pt>
                <c:pt idx="16">
                  <c:v>2050</c:v>
                </c:pt>
                <c:pt idx="18">
                  <c:v>2021</c:v>
                </c:pt>
                <c:pt idx="19">
                  <c:v>2050</c:v>
                </c:pt>
                <c:pt idx="21">
                  <c:v>2021</c:v>
                </c:pt>
                <c:pt idx="22">
                  <c:v>2050</c:v>
                </c:pt>
                <c:pt idx="24">
                  <c:v>2021</c:v>
                </c:pt>
                <c:pt idx="25">
                  <c:v>2050</c:v>
                </c:pt>
              </c:numCache>
            </c:numRef>
          </c:cat>
          <c:val>
            <c:numRef>
              <c:f>res_hh!$C$5:$AB$5</c:f>
              <c:numCache>
                <c:formatCode>General</c:formatCode>
                <c:ptCount val="26"/>
                <c:pt idx="0">
                  <c:v>12.333594</c:v>
                </c:pt>
                <c:pt idx="1">
                  <c:v>14.840400000000001</c:v>
                </c:pt>
                <c:pt idx="3">
                  <c:v>6.5929739999999999</c:v>
                </c:pt>
                <c:pt idx="4">
                  <c:v>9.2640919999999998</c:v>
                </c:pt>
                <c:pt idx="6">
                  <c:v>6.5957489999999996</c:v>
                </c:pt>
                <c:pt idx="7">
                  <c:v>7.924245</c:v>
                </c:pt>
                <c:pt idx="9">
                  <c:v>10.689584</c:v>
                </c:pt>
                <c:pt idx="10">
                  <c:v>15.339117</c:v>
                </c:pt>
                <c:pt idx="12">
                  <c:v>13.623452</c:v>
                </c:pt>
                <c:pt idx="13">
                  <c:v>15.301169</c:v>
                </c:pt>
                <c:pt idx="15">
                  <c:v>5.5477910000000001</c:v>
                </c:pt>
                <c:pt idx="16">
                  <c:v>6.9966189999999999</c:v>
                </c:pt>
                <c:pt idx="18">
                  <c:v>17.454484000000001</c:v>
                </c:pt>
                <c:pt idx="19">
                  <c:v>23.511776000000001</c:v>
                </c:pt>
                <c:pt idx="21">
                  <c:v>9.4646279999999994</c:v>
                </c:pt>
                <c:pt idx="22">
                  <c:v>10.535282</c:v>
                </c:pt>
                <c:pt idx="24">
                  <c:v>3.6512570000000002</c:v>
                </c:pt>
                <c:pt idx="25">
                  <c:v>4.2319000000000004</c:v>
                </c:pt>
              </c:numCache>
            </c:numRef>
          </c:val>
        </c:ser>
        <c:ser>
          <c:idx val="1"/>
          <c:order val="1"/>
          <c:tx>
            <c:strRef>
              <c:f>res_hh!$B$6</c:f>
              <c:strCache>
                <c:ptCount val="1"/>
                <c:pt idx="0">
                  <c:v>Multi-Family</c:v>
                </c:pt>
              </c:strCache>
            </c:strRef>
          </c:tx>
          <c:spPr>
            <a:solidFill>
              <a:schemeClr val="accent2"/>
            </a:solidFill>
            <a:ln>
              <a:noFill/>
            </a:ln>
            <a:effectLst/>
          </c:spPr>
          <c:invertIfNegative val="0"/>
          <c:cat>
            <c:numRef>
              <c:f>res_hh!$C$10:$AB$10</c:f>
              <c:numCache>
                <c:formatCode>General</c:formatCode>
                <c:ptCount val="26"/>
                <c:pt idx="0">
                  <c:v>2021</c:v>
                </c:pt>
                <c:pt idx="1">
                  <c:v>2050</c:v>
                </c:pt>
                <c:pt idx="3">
                  <c:v>2021</c:v>
                </c:pt>
                <c:pt idx="4">
                  <c:v>2050</c:v>
                </c:pt>
                <c:pt idx="6">
                  <c:v>2021</c:v>
                </c:pt>
                <c:pt idx="7">
                  <c:v>2050</c:v>
                </c:pt>
                <c:pt idx="9">
                  <c:v>2021</c:v>
                </c:pt>
                <c:pt idx="10">
                  <c:v>2050</c:v>
                </c:pt>
                <c:pt idx="12">
                  <c:v>2021</c:v>
                </c:pt>
                <c:pt idx="13">
                  <c:v>2050</c:v>
                </c:pt>
                <c:pt idx="15">
                  <c:v>2021</c:v>
                </c:pt>
                <c:pt idx="16">
                  <c:v>2050</c:v>
                </c:pt>
                <c:pt idx="18">
                  <c:v>2021</c:v>
                </c:pt>
                <c:pt idx="19">
                  <c:v>2050</c:v>
                </c:pt>
                <c:pt idx="21">
                  <c:v>2021</c:v>
                </c:pt>
                <c:pt idx="22">
                  <c:v>2050</c:v>
                </c:pt>
                <c:pt idx="24">
                  <c:v>2021</c:v>
                </c:pt>
                <c:pt idx="25">
                  <c:v>2050</c:v>
                </c:pt>
              </c:numCache>
            </c:numRef>
          </c:cat>
          <c:val>
            <c:numRef>
              <c:f>res_hh!$C$6:$AB$6</c:f>
              <c:numCache>
                <c:formatCode>General</c:formatCode>
                <c:ptCount val="26"/>
                <c:pt idx="0">
                  <c:v>5.5535740000000002</c:v>
                </c:pt>
                <c:pt idx="1">
                  <c:v>6.2926799999999998</c:v>
                </c:pt>
                <c:pt idx="3">
                  <c:v>2.0596420000000002</c:v>
                </c:pt>
                <c:pt idx="4">
                  <c:v>3.0882849999999999</c:v>
                </c:pt>
                <c:pt idx="6">
                  <c:v>1.7722929999999999</c:v>
                </c:pt>
                <c:pt idx="7">
                  <c:v>2.1317219999999999</c:v>
                </c:pt>
                <c:pt idx="9">
                  <c:v>3.3790589999999998</c:v>
                </c:pt>
                <c:pt idx="10">
                  <c:v>4.7425030000000001</c:v>
                </c:pt>
                <c:pt idx="12">
                  <c:v>4.410145</c:v>
                </c:pt>
                <c:pt idx="13">
                  <c:v>4.7257189999999998</c:v>
                </c:pt>
                <c:pt idx="15">
                  <c:v>1.3235840000000001</c:v>
                </c:pt>
                <c:pt idx="16">
                  <c:v>1.743827</c:v>
                </c:pt>
                <c:pt idx="18">
                  <c:v>5.7963380000000004</c:v>
                </c:pt>
                <c:pt idx="19">
                  <c:v>7.504251</c:v>
                </c:pt>
                <c:pt idx="21">
                  <c:v>5.9789760000000003</c:v>
                </c:pt>
                <c:pt idx="22">
                  <c:v>6.3212510000000002</c:v>
                </c:pt>
                <c:pt idx="24">
                  <c:v>2.0908009999999999</c:v>
                </c:pt>
                <c:pt idx="25">
                  <c:v>2.3406609999999999</c:v>
                </c:pt>
              </c:numCache>
            </c:numRef>
          </c:val>
        </c:ser>
        <c:ser>
          <c:idx val="2"/>
          <c:order val="2"/>
          <c:tx>
            <c:strRef>
              <c:f>res_hh!$B$7</c:f>
              <c:strCache>
                <c:ptCount val="1"/>
                <c:pt idx="0">
                  <c:v>Mobile</c:v>
                </c:pt>
              </c:strCache>
            </c:strRef>
          </c:tx>
          <c:spPr>
            <a:solidFill>
              <a:schemeClr val="accent3"/>
            </a:solidFill>
            <a:ln>
              <a:noFill/>
            </a:ln>
            <a:effectLst/>
          </c:spPr>
          <c:invertIfNegative val="0"/>
          <c:cat>
            <c:numRef>
              <c:f>res_hh!$C$10:$AB$10</c:f>
              <c:numCache>
                <c:formatCode>General</c:formatCode>
                <c:ptCount val="26"/>
                <c:pt idx="0">
                  <c:v>2021</c:v>
                </c:pt>
                <c:pt idx="1">
                  <c:v>2050</c:v>
                </c:pt>
                <c:pt idx="3">
                  <c:v>2021</c:v>
                </c:pt>
                <c:pt idx="4">
                  <c:v>2050</c:v>
                </c:pt>
                <c:pt idx="6">
                  <c:v>2021</c:v>
                </c:pt>
                <c:pt idx="7">
                  <c:v>2050</c:v>
                </c:pt>
                <c:pt idx="9">
                  <c:v>2021</c:v>
                </c:pt>
                <c:pt idx="10">
                  <c:v>2050</c:v>
                </c:pt>
                <c:pt idx="12">
                  <c:v>2021</c:v>
                </c:pt>
                <c:pt idx="13">
                  <c:v>2050</c:v>
                </c:pt>
                <c:pt idx="15">
                  <c:v>2021</c:v>
                </c:pt>
                <c:pt idx="16">
                  <c:v>2050</c:v>
                </c:pt>
                <c:pt idx="18">
                  <c:v>2021</c:v>
                </c:pt>
                <c:pt idx="19">
                  <c:v>2050</c:v>
                </c:pt>
                <c:pt idx="21">
                  <c:v>2021</c:v>
                </c:pt>
                <c:pt idx="22">
                  <c:v>2050</c:v>
                </c:pt>
                <c:pt idx="24">
                  <c:v>2021</c:v>
                </c:pt>
                <c:pt idx="25">
                  <c:v>2050</c:v>
                </c:pt>
              </c:numCache>
            </c:numRef>
          </c:cat>
          <c:val>
            <c:numRef>
              <c:f>res_hh!$C$7:$AB$7</c:f>
              <c:numCache>
                <c:formatCode>General</c:formatCode>
                <c:ptCount val="26"/>
                <c:pt idx="0">
                  <c:v>0.74460400000000004</c:v>
                </c:pt>
                <c:pt idx="1">
                  <c:v>0.62763800000000003</c:v>
                </c:pt>
                <c:pt idx="3">
                  <c:v>0.62163400000000002</c:v>
                </c:pt>
                <c:pt idx="4">
                  <c:v>0.55863200000000002</c:v>
                </c:pt>
                <c:pt idx="6">
                  <c:v>0.34060400000000002</c:v>
                </c:pt>
                <c:pt idx="7">
                  <c:v>0.31003900000000001</c:v>
                </c:pt>
                <c:pt idx="9">
                  <c:v>1.115591</c:v>
                </c:pt>
                <c:pt idx="10">
                  <c:v>1.3231580000000001</c:v>
                </c:pt>
                <c:pt idx="12">
                  <c:v>0.60143800000000003</c:v>
                </c:pt>
                <c:pt idx="13">
                  <c:v>0.49938199999999999</c:v>
                </c:pt>
                <c:pt idx="15">
                  <c:v>0.76777799999999996</c:v>
                </c:pt>
                <c:pt idx="16">
                  <c:v>0.66947400000000001</c:v>
                </c:pt>
                <c:pt idx="18">
                  <c:v>1.9765219999999999</c:v>
                </c:pt>
                <c:pt idx="19">
                  <c:v>2.049169</c:v>
                </c:pt>
                <c:pt idx="21">
                  <c:v>0.348362</c:v>
                </c:pt>
                <c:pt idx="22">
                  <c:v>0.29913499999999998</c:v>
                </c:pt>
                <c:pt idx="24">
                  <c:v>0.12761600000000001</c:v>
                </c:pt>
                <c:pt idx="25">
                  <c:v>0.123351</c:v>
                </c:pt>
              </c:numCache>
            </c:numRef>
          </c:val>
        </c:ser>
        <c:dLbls>
          <c:showLegendKey val="0"/>
          <c:showVal val="0"/>
          <c:showCatName val="0"/>
          <c:showSerName val="0"/>
          <c:showPercent val="0"/>
          <c:showBubbleSize val="0"/>
        </c:dLbls>
        <c:gapWidth val="15"/>
        <c:overlap val="100"/>
        <c:axId val="-1184679232"/>
        <c:axId val="-1184676512"/>
      </c:barChart>
      <c:lineChart>
        <c:grouping val="stacked"/>
        <c:varyColors val="0"/>
        <c:ser>
          <c:idx val="3"/>
          <c:order val="3"/>
          <c:tx>
            <c:strRef>
              <c:f>res_hh!$B$11</c:f>
              <c:strCache>
                <c:ptCount val="1"/>
                <c:pt idx="0">
                  <c:v>Population (millions)</c:v>
                </c:pt>
              </c:strCache>
            </c:strRef>
          </c:tx>
          <c:spPr>
            <a:ln w="28575" cap="rnd">
              <a:noFill/>
              <a:round/>
            </a:ln>
            <a:effectLst/>
          </c:spPr>
          <c:marker>
            <c:symbol val="diamond"/>
            <c:size val="5"/>
            <c:spPr>
              <a:solidFill>
                <a:schemeClr val="accent4"/>
              </a:solidFill>
              <a:ln w="38100">
                <a:solidFill>
                  <a:schemeClr val="accent4"/>
                </a:solidFill>
              </a:ln>
              <a:effectLst/>
            </c:spPr>
          </c:marker>
          <c:dPt>
            <c:idx val="2"/>
            <c:marker>
              <c:symbol val="diamond"/>
              <c:size val="5"/>
              <c:spPr>
                <a:noFill/>
                <a:ln w="38100">
                  <a:noFill/>
                </a:ln>
                <a:effectLst/>
              </c:spPr>
            </c:marker>
            <c:bubble3D val="0"/>
            <c:spPr>
              <a:ln w="28575" cap="rnd">
                <a:noFill/>
                <a:round/>
              </a:ln>
              <a:effectLst/>
            </c:spPr>
          </c:dPt>
          <c:dPt>
            <c:idx val="5"/>
            <c:marker>
              <c:symbol val="diamond"/>
              <c:size val="5"/>
              <c:spPr>
                <a:noFill/>
                <a:ln w="38100">
                  <a:noFill/>
                </a:ln>
                <a:effectLst/>
              </c:spPr>
            </c:marker>
            <c:bubble3D val="0"/>
            <c:spPr>
              <a:ln w="28575" cap="rnd">
                <a:noFill/>
                <a:round/>
              </a:ln>
              <a:effectLst/>
            </c:spPr>
          </c:dPt>
          <c:dPt>
            <c:idx val="8"/>
            <c:marker>
              <c:symbol val="diamond"/>
              <c:size val="5"/>
              <c:spPr>
                <a:noFill/>
                <a:ln w="38100">
                  <a:noFill/>
                </a:ln>
                <a:effectLst/>
              </c:spPr>
            </c:marker>
            <c:bubble3D val="0"/>
            <c:spPr>
              <a:ln w="28575" cap="rnd">
                <a:noFill/>
                <a:round/>
              </a:ln>
              <a:effectLst/>
            </c:spPr>
          </c:dPt>
          <c:dPt>
            <c:idx val="11"/>
            <c:marker>
              <c:symbol val="diamond"/>
              <c:size val="5"/>
              <c:spPr>
                <a:noFill/>
                <a:ln w="38100">
                  <a:noFill/>
                </a:ln>
                <a:effectLst/>
              </c:spPr>
            </c:marker>
            <c:bubble3D val="0"/>
            <c:spPr>
              <a:ln w="28575" cap="rnd">
                <a:noFill/>
                <a:round/>
              </a:ln>
              <a:effectLst/>
            </c:spPr>
          </c:dPt>
          <c:dPt>
            <c:idx val="14"/>
            <c:marker>
              <c:symbol val="diamond"/>
              <c:size val="5"/>
              <c:spPr>
                <a:noFill/>
                <a:ln w="38100">
                  <a:noFill/>
                </a:ln>
                <a:effectLst/>
              </c:spPr>
            </c:marker>
            <c:bubble3D val="0"/>
            <c:spPr>
              <a:ln w="28575" cap="rnd">
                <a:noFill/>
                <a:round/>
              </a:ln>
              <a:effectLst/>
            </c:spPr>
          </c:dPt>
          <c:dPt>
            <c:idx val="17"/>
            <c:marker>
              <c:symbol val="diamond"/>
              <c:size val="5"/>
              <c:spPr>
                <a:noFill/>
                <a:ln w="38100">
                  <a:noFill/>
                </a:ln>
                <a:effectLst/>
              </c:spPr>
            </c:marker>
            <c:bubble3D val="0"/>
            <c:spPr>
              <a:ln w="28575" cap="rnd">
                <a:noFill/>
                <a:round/>
              </a:ln>
              <a:effectLst/>
            </c:spPr>
          </c:dPt>
          <c:dPt>
            <c:idx val="20"/>
            <c:marker>
              <c:symbol val="diamond"/>
              <c:size val="5"/>
              <c:spPr>
                <a:noFill/>
                <a:ln w="38100">
                  <a:noFill/>
                </a:ln>
                <a:effectLst/>
              </c:spPr>
            </c:marker>
            <c:bubble3D val="0"/>
            <c:spPr>
              <a:ln w="28575" cap="rnd">
                <a:noFill/>
                <a:round/>
              </a:ln>
              <a:effectLst/>
            </c:spPr>
          </c:dPt>
          <c:dPt>
            <c:idx val="23"/>
            <c:marker>
              <c:symbol val="diamond"/>
              <c:size val="5"/>
              <c:spPr>
                <a:noFill/>
                <a:ln w="38100">
                  <a:noFill/>
                </a:ln>
                <a:effectLst/>
              </c:spPr>
            </c:marker>
            <c:bubble3D val="0"/>
            <c:spPr>
              <a:ln w="28575" cap="rnd">
                <a:noFill/>
                <a:round/>
              </a:ln>
              <a:effectLst/>
            </c:spPr>
          </c:dPt>
          <c:cat>
            <c:numRef>
              <c:f>res_hh!$C$10:$AB$10</c:f>
              <c:numCache>
                <c:formatCode>General</c:formatCode>
                <c:ptCount val="26"/>
                <c:pt idx="0">
                  <c:v>2021</c:v>
                </c:pt>
                <c:pt idx="1">
                  <c:v>2050</c:v>
                </c:pt>
                <c:pt idx="3">
                  <c:v>2021</c:v>
                </c:pt>
                <c:pt idx="4">
                  <c:v>2050</c:v>
                </c:pt>
                <c:pt idx="6">
                  <c:v>2021</c:v>
                </c:pt>
                <c:pt idx="7">
                  <c:v>2050</c:v>
                </c:pt>
                <c:pt idx="9">
                  <c:v>2021</c:v>
                </c:pt>
                <c:pt idx="10">
                  <c:v>2050</c:v>
                </c:pt>
                <c:pt idx="12">
                  <c:v>2021</c:v>
                </c:pt>
                <c:pt idx="13">
                  <c:v>2050</c:v>
                </c:pt>
                <c:pt idx="15">
                  <c:v>2021</c:v>
                </c:pt>
                <c:pt idx="16">
                  <c:v>2050</c:v>
                </c:pt>
                <c:pt idx="18">
                  <c:v>2021</c:v>
                </c:pt>
                <c:pt idx="19">
                  <c:v>2050</c:v>
                </c:pt>
                <c:pt idx="21">
                  <c:v>2021</c:v>
                </c:pt>
                <c:pt idx="22">
                  <c:v>2050</c:v>
                </c:pt>
                <c:pt idx="24">
                  <c:v>2021</c:v>
                </c:pt>
                <c:pt idx="25">
                  <c:v>2050</c:v>
                </c:pt>
              </c:numCache>
            </c:numRef>
          </c:cat>
          <c:val>
            <c:numRef>
              <c:f>res_hh!$C$11:$AB$11</c:f>
              <c:numCache>
                <c:formatCode>General</c:formatCode>
                <c:ptCount val="26"/>
                <c:pt idx="0">
                  <c:v>54.851779999999998</c:v>
                </c:pt>
                <c:pt idx="1">
                  <c:v>63.767944</c:v>
                </c:pt>
                <c:pt idx="3">
                  <c:v>25.284932999999999</c:v>
                </c:pt>
                <c:pt idx="4">
                  <c:v>34.200451000000001</c:v>
                </c:pt>
                <c:pt idx="6">
                  <c:v>21.518919</c:v>
                </c:pt>
                <c:pt idx="7">
                  <c:v>22.863265999999999</c:v>
                </c:pt>
                <c:pt idx="9">
                  <c:v>41.629894</c:v>
                </c:pt>
                <c:pt idx="10">
                  <c:v>53.159931</c:v>
                </c:pt>
                <c:pt idx="12">
                  <c:v>46.650573999999999</c:v>
                </c:pt>
                <c:pt idx="13">
                  <c:v>45.677509000000001</c:v>
                </c:pt>
                <c:pt idx="15">
                  <c:v>19.185887999999998</c:v>
                </c:pt>
                <c:pt idx="16">
                  <c:v>20.358025000000001</c:v>
                </c:pt>
                <c:pt idx="18">
                  <c:v>66.716255000000004</c:v>
                </c:pt>
                <c:pt idx="19">
                  <c:v>81.931633000000005</c:v>
                </c:pt>
                <c:pt idx="21">
                  <c:v>41.369889999999998</c:v>
                </c:pt>
                <c:pt idx="22">
                  <c:v>39.259619999999998</c:v>
                </c:pt>
                <c:pt idx="24">
                  <c:v>14.794140000000001</c:v>
                </c:pt>
                <c:pt idx="25">
                  <c:v>14.558628000000001</c:v>
                </c:pt>
              </c:numCache>
            </c:numRef>
          </c:val>
          <c:smooth val="0"/>
        </c:ser>
        <c:dLbls>
          <c:showLegendKey val="0"/>
          <c:showVal val="0"/>
          <c:showCatName val="0"/>
          <c:showSerName val="0"/>
          <c:showPercent val="0"/>
          <c:showBubbleSize val="0"/>
        </c:dLbls>
        <c:marker val="1"/>
        <c:smooth val="0"/>
        <c:axId val="-1184691744"/>
        <c:axId val="-1184695552"/>
      </c:lineChart>
      <c:catAx>
        <c:axId val="-1184679232"/>
        <c:scaling>
          <c:orientation val="minMax"/>
        </c:scaling>
        <c:delete val="1"/>
        <c:axPos val="b"/>
        <c:numFmt formatCode="General" sourceLinked="1"/>
        <c:majorTickMark val="none"/>
        <c:minorTickMark val="none"/>
        <c:tickLblPos val="nextTo"/>
        <c:crossAx val="-1184676512"/>
        <c:crosses val="autoZero"/>
        <c:auto val="1"/>
        <c:lblAlgn val="ctr"/>
        <c:lblOffset val="100"/>
        <c:noMultiLvlLbl val="0"/>
      </c:catAx>
      <c:valAx>
        <c:axId val="-1184676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79232"/>
        <c:crosses val="autoZero"/>
        <c:crossBetween val="between"/>
      </c:valAx>
      <c:valAx>
        <c:axId val="-1184695552"/>
        <c:scaling>
          <c:orientation val="minMax"/>
          <c:max val="105"/>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691744"/>
        <c:crosses val="max"/>
        <c:crossBetween val="between"/>
        <c:majorUnit val="15"/>
      </c:valAx>
      <c:catAx>
        <c:axId val="-1184691744"/>
        <c:scaling>
          <c:orientation val="minMax"/>
        </c:scaling>
        <c:delete val="1"/>
        <c:axPos val="b"/>
        <c:numFmt formatCode="General" sourceLinked="1"/>
        <c:majorTickMark val="out"/>
        <c:minorTickMark val="none"/>
        <c:tickLblPos val="nextTo"/>
        <c:crossAx val="-1184695552"/>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42194725659294"/>
          <c:y val="6.9650345750992645E-2"/>
          <c:w val="0.77422884639420075"/>
          <c:h val="0.83750315354553717"/>
        </c:manualLayout>
      </c:layout>
      <c:barChart>
        <c:barDir val="bar"/>
        <c:grouping val="clustered"/>
        <c:varyColors val="0"/>
        <c:ser>
          <c:idx val="1"/>
          <c:order val="0"/>
          <c:tx>
            <c:strRef>
              <c:f>Sheet1!$B$1</c:f>
              <c:strCache>
                <c:ptCount val="1"/>
                <c:pt idx="0">
                  <c:v>2021</c:v>
                </c:pt>
              </c:strCache>
            </c:strRef>
          </c:tx>
          <c:spPr>
            <a:solidFill>
              <a:schemeClr val="accent1"/>
            </a:solidFill>
            <a:ln>
              <a:noFill/>
            </a:ln>
            <a:effectLst/>
          </c:spPr>
          <c:invertIfNegative val="0"/>
          <c:dPt>
            <c:idx val="0"/>
            <c:invertIfNegative val="0"/>
            <c:bubble3D val="0"/>
          </c:dPt>
          <c:dPt>
            <c:idx val="1"/>
            <c:invertIfNegative val="0"/>
            <c:bubble3D val="0"/>
            <c:spPr>
              <a:solidFill>
                <a:schemeClr val="accent1"/>
              </a:solidFill>
              <a:ln>
                <a:noFill/>
              </a:ln>
              <a:effectLst/>
            </c:spPr>
          </c:dPt>
          <c:dPt>
            <c:idx val="2"/>
            <c:invertIfNegative val="0"/>
            <c:bubble3D val="0"/>
            <c:spPr>
              <a:solidFill>
                <a:schemeClr val="accent1"/>
              </a:solidFill>
              <a:ln>
                <a:noFill/>
              </a:ln>
              <a:effectLst/>
            </c:spPr>
          </c:dPt>
          <c:dPt>
            <c:idx val="3"/>
            <c:invertIfNegative val="0"/>
            <c:bubble3D val="0"/>
            <c:spPr>
              <a:solidFill>
                <a:schemeClr val="accent1"/>
              </a:solidFill>
              <a:ln>
                <a:noFill/>
              </a:ln>
              <a:effectLst/>
            </c:spPr>
          </c:dPt>
          <c:dPt>
            <c:idx val="4"/>
            <c:invertIfNegative val="0"/>
            <c:bubble3D val="0"/>
            <c:spPr>
              <a:solidFill>
                <a:schemeClr val="accent1"/>
              </a:solidFill>
              <a:ln>
                <a:noFill/>
              </a:ln>
              <a:effectLst/>
            </c:spPr>
          </c:dPt>
          <c:dPt>
            <c:idx val="5"/>
            <c:invertIfNegative val="0"/>
            <c:bubble3D val="0"/>
            <c:spPr>
              <a:solidFill>
                <a:schemeClr val="accent1"/>
              </a:solidFill>
              <a:ln>
                <a:noFill/>
              </a:ln>
              <a:effectLst/>
            </c:spPr>
          </c:dPt>
          <c:dPt>
            <c:idx val="6"/>
            <c:invertIfNegative val="0"/>
            <c:bubble3D val="0"/>
            <c:spPr>
              <a:solidFill>
                <a:schemeClr val="accent1"/>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1"/>
              </a:solidFill>
              <a:ln>
                <a:noFill/>
              </a:ln>
              <a:effectLst/>
            </c:spPr>
          </c:dPt>
          <c:cat>
            <c:strRef>
              <c:f>Sheet1!$A$2:$A$10</c:f>
              <c:strCache>
                <c:ptCount val="9"/>
                <c:pt idx="0">
                  <c:v>health care</c:v>
                </c:pt>
                <c:pt idx="1">
                  <c:v>food sales/service</c:v>
                </c:pt>
                <c:pt idx="2">
                  <c:v>lodging</c:v>
                </c:pt>
                <c:pt idx="3">
                  <c:v>other</c:v>
                </c:pt>
                <c:pt idx="4">
                  <c:v>assembly</c:v>
                </c:pt>
                <c:pt idx="5">
                  <c:v>education</c:v>
                </c:pt>
                <c:pt idx="6">
                  <c:v>warehouse</c:v>
                </c:pt>
                <c:pt idx="7">
                  <c:v>mercantile/service</c:v>
                </c:pt>
                <c:pt idx="8">
                  <c:v>office</c:v>
                </c:pt>
              </c:strCache>
            </c:strRef>
          </c:cat>
          <c:val>
            <c:numRef>
              <c:f>Sheet1!$B$2:$B$10</c:f>
              <c:numCache>
                <c:formatCode>General</c:formatCode>
                <c:ptCount val="9"/>
                <c:pt idx="0">
                  <c:v>2.6556609999999998</c:v>
                </c:pt>
                <c:pt idx="1">
                  <c:v>3.2499359999999999</c:v>
                </c:pt>
                <c:pt idx="2">
                  <c:v>6.483867</c:v>
                </c:pt>
                <c:pt idx="3">
                  <c:v>7.4275989999999998</c:v>
                </c:pt>
                <c:pt idx="4">
                  <c:v>10.46392</c:v>
                </c:pt>
                <c:pt idx="5">
                  <c:v>13.515921000000001</c:v>
                </c:pt>
                <c:pt idx="6">
                  <c:v>14.629498</c:v>
                </c:pt>
                <c:pt idx="7">
                  <c:v>17.287718000000002</c:v>
                </c:pt>
                <c:pt idx="8">
                  <c:v>18.735743999999997</c:v>
                </c:pt>
              </c:numCache>
            </c:numRef>
          </c:val>
        </c:ser>
        <c:dLbls>
          <c:showLegendKey val="0"/>
          <c:showVal val="0"/>
          <c:showCatName val="0"/>
          <c:showSerName val="0"/>
          <c:showPercent val="0"/>
          <c:showBubbleSize val="0"/>
        </c:dLbls>
        <c:gapWidth val="99"/>
        <c:axId val="-1184689024"/>
        <c:axId val="-1184689568"/>
      </c:barChart>
      <c:barChart>
        <c:barDir val="bar"/>
        <c:grouping val="clustered"/>
        <c:varyColors val="0"/>
        <c:ser>
          <c:idx val="0"/>
          <c:order val="1"/>
          <c:tx>
            <c:v>CAGR</c:v>
          </c:tx>
          <c:spPr>
            <a:solidFill>
              <a:schemeClr val="bg1">
                <a:lumMod val="75000"/>
                <a:alpha val="5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Sheet1!$D$2:$D$10</c:f>
              <c:numCache>
                <c:formatCode>0.0%</c:formatCode>
                <c:ptCount val="9"/>
                <c:pt idx="0">
                  <c:v>1.1854691815486706E-2</c:v>
                </c:pt>
                <c:pt idx="1">
                  <c:v>9.9078301256940726E-3</c:v>
                </c:pt>
                <c:pt idx="2">
                  <c:v>1.184693595448727E-2</c:v>
                </c:pt>
                <c:pt idx="3">
                  <c:v>1.3306081669040903E-2</c:v>
                </c:pt>
                <c:pt idx="4">
                  <c:v>6.3924143451408177E-3</c:v>
                </c:pt>
                <c:pt idx="5">
                  <c:v>1.079351475310375E-2</c:v>
                </c:pt>
                <c:pt idx="6">
                  <c:v>1.1892800732503428E-2</c:v>
                </c:pt>
                <c:pt idx="7">
                  <c:v>1.0341829611127729E-2</c:v>
                </c:pt>
                <c:pt idx="8">
                  <c:v>8.7334255093871604E-3</c:v>
                </c:pt>
              </c:numCache>
            </c:numRef>
          </c:val>
        </c:ser>
        <c:dLbls>
          <c:showLegendKey val="0"/>
          <c:showVal val="0"/>
          <c:showCatName val="0"/>
          <c:showSerName val="0"/>
          <c:showPercent val="0"/>
          <c:showBubbleSize val="0"/>
        </c:dLbls>
        <c:gapWidth val="22"/>
        <c:axId val="-1184678688"/>
        <c:axId val="-1184698816"/>
      </c:barChart>
      <c:valAx>
        <c:axId val="-11846895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689024"/>
        <c:crosses val="autoZero"/>
        <c:crossBetween val="between"/>
        <c:majorUnit val="5"/>
      </c:valAx>
      <c:catAx>
        <c:axId val="-11846890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689568"/>
        <c:crosses val="autoZero"/>
        <c:auto val="1"/>
        <c:lblAlgn val="ctr"/>
        <c:lblOffset val="100"/>
        <c:noMultiLvlLbl val="0"/>
      </c:catAx>
      <c:valAx>
        <c:axId val="-1184698816"/>
        <c:scaling>
          <c:orientation val="minMax"/>
          <c:max val="4.0000000000000008E-2"/>
        </c:scaling>
        <c:delete val="0"/>
        <c:axPos val="t"/>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84678688"/>
        <c:crosses val="max"/>
        <c:crossBetween val="between"/>
      </c:valAx>
      <c:catAx>
        <c:axId val="-1184678688"/>
        <c:scaling>
          <c:orientation val="minMax"/>
        </c:scaling>
        <c:delete val="1"/>
        <c:axPos val="l"/>
        <c:majorTickMark val="out"/>
        <c:minorTickMark val="none"/>
        <c:tickLblPos val="nextTo"/>
        <c:crossAx val="-1184698816"/>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userShapes r:id="rId4"/>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463980562722807E-2"/>
          <c:y val="0.25059588431515084"/>
          <c:w val="0.888840941145702"/>
          <c:h val="0.45615185504745465"/>
        </c:manualLayout>
      </c:layout>
      <c:barChart>
        <c:barDir val="col"/>
        <c:grouping val="clustered"/>
        <c:varyColors val="0"/>
        <c:ser>
          <c:idx val="0"/>
          <c:order val="0"/>
          <c:tx>
            <c:strRef>
              <c:f>Sheet1!$B$1</c:f>
              <c:strCache>
                <c:ptCount val="1"/>
                <c:pt idx="0">
                  <c:v>2021</c:v>
                </c:pt>
              </c:strCache>
            </c:strRef>
          </c:tx>
          <c:spPr>
            <a:solidFill>
              <a:srgbClr val="72242D"/>
            </a:solidFill>
            <a:ln>
              <a:noFill/>
            </a:ln>
            <a:effectLst/>
          </c:spPr>
          <c:invertIfNegative val="0"/>
          <c:cat>
            <c:strRef>
              <c:f>Sheet1!$A$2:$A$10</c:f>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f>Sheet1!$B$2:$B$10</c:f>
              <c:numCache>
                <c:formatCode>General</c:formatCode>
                <c:ptCount val="9"/>
                <c:pt idx="0">
                  <c:v>3.4239999999999999</c:v>
                </c:pt>
                <c:pt idx="1">
                  <c:v>4.9539999999999997</c:v>
                </c:pt>
                <c:pt idx="2">
                  <c:v>6.3559999999999999</c:v>
                </c:pt>
                <c:pt idx="3">
                  <c:v>2.149</c:v>
                </c:pt>
                <c:pt idx="4">
                  <c:v>5.9249999999999998</c:v>
                </c:pt>
                <c:pt idx="5">
                  <c:v>3.3180000000000001</c:v>
                </c:pt>
                <c:pt idx="6">
                  <c:v>2.4540000000000002</c:v>
                </c:pt>
                <c:pt idx="7">
                  <c:v>5.3559999999999999</c:v>
                </c:pt>
                <c:pt idx="8">
                  <c:v>5.89</c:v>
                </c:pt>
              </c:numCache>
            </c:numRef>
          </c:val>
        </c:ser>
        <c:ser>
          <c:idx val="1"/>
          <c:order val="1"/>
          <c:tx>
            <c:strRef>
              <c:f>Sheet1!$C$1</c:f>
              <c:strCache>
                <c:ptCount val="1"/>
                <c:pt idx="0">
                  <c:v>2050</c:v>
                </c:pt>
              </c:strCache>
            </c:strRef>
          </c:tx>
          <c:spPr>
            <a:solidFill>
              <a:srgbClr val="A33340">
                <a:lumMod val="40000"/>
                <a:lumOff val="60000"/>
              </a:srgbClr>
            </a:solidFill>
            <a:ln>
              <a:noFill/>
            </a:ln>
            <a:effectLst/>
          </c:spPr>
          <c:invertIfNegative val="0"/>
          <c:cat>
            <c:strRef>
              <c:f>Sheet1!$A$2:$A$10</c:f>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f>Sheet1!$C$2:$C$10</c:f>
              <c:numCache>
                <c:formatCode>General</c:formatCode>
                <c:ptCount val="9"/>
                <c:pt idx="0">
                  <c:v>2.972</c:v>
                </c:pt>
                <c:pt idx="1">
                  <c:v>4.4610000000000003</c:v>
                </c:pt>
                <c:pt idx="2">
                  <c:v>6.25</c:v>
                </c:pt>
                <c:pt idx="3">
                  <c:v>1.75</c:v>
                </c:pt>
                <c:pt idx="4">
                  <c:v>5.8070000000000004</c:v>
                </c:pt>
                <c:pt idx="5">
                  <c:v>2.9630000000000001</c:v>
                </c:pt>
                <c:pt idx="6">
                  <c:v>2.069</c:v>
                </c:pt>
                <c:pt idx="7">
                  <c:v>4.9910000000000005</c:v>
                </c:pt>
                <c:pt idx="8">
                  <c:v>5.5949999999999998</c:v>
                </c:pt>
              </c:numCache>
            </c:numRef>
          </c:val>
        </c:ser>
        <c:dLbls>
          <c:showLegendKey val="0"/>
          <c:showVal val="0"/>
          <c:showCatName val="0"/>
          <c:showSerName val="0"/>
          <c:showPercent val="0"/>
          <c:showBubbleSize val="0"/>
        </c:dLbls>
        <c:gapWidth val="81"/>
        <c:axId val="-1184687392"/>
        <c:axId val="-1184706432"/>
        <c:extLst/>
      </c:barChart>
      <c:catAx>
        <c:axId val="-1184687392"/>
        <c:scaling>
          <c:orientation val="minMax"/>
        </c:scaling>
        <c:delete val="1"/>
        <c:axPos val="b"/>
        <c:numFmt formatCode="General" sourceLinked="1"/>
        <c:majorTickMark val="none"/>
        <c:minorTickMark val="none"/>
        <c:tickLblPos val="nextTo"/>
        <c:crossAx val="-1184706432"/>
        <c:crosses val="autoZero"/>
        <c:auto val="1"/>
        <c:lblAlgn val="ctr"/>
        <c:lblOffset val="100"/>
        <c:noMultiLvlLbl val="0"/>
      </c:catAx>
      <c:valAx>
        <c:axId val="-1184706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873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51527645929543"/>
          <c:y val="5.3833574447770552E-2"/>
          <c:w val="0.66422958537166321"/>
          <c:h val="0.82134581034039944"/>
        </c:manualLayout>
      </c:layout>
      <c:lineChart>
        <c:grouping val="standard"/>
        <c:varyColors val="0"/>
        <c:ser>
          <c:idx val="0"/>
          <c:order val="0"/>
          <c:tx>
            <c:strRef>
              <c:f>Sheet1!$B$1</c:f>
              <c:strCache>
                <c:ptCount val="1"/>
                <c:pt idx="0">
                  <c:v>Natural Gas</c:v>
                </c:pt>
              </c:strCache>
            </c:strRef>
          </c:tx>
          <c:spPr>
            <a:ln w="22225" cap="rnd">
              <a:solidFill>
                <a:schemeClr val="accent1"/>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0</c:v>
                </c:pt>
                <c:pt idx="1">
                  <c:v>0</c:v>
                </c:pt>
                <c:pt idx="2">
                  <c:v>1062.3874510000001</c:v>
                </c:pt>
                <c:pt idx="3">
                  <c:v>1034.5023189999999</c:v>
                </c:pt>
                <c:pt idx="4">
                  <c:v>1011.439331</c:v>
                </c:pt>
                <c:pt idx="5">
                  <c:v>995.44189499999993</c:v>
                </c:pt>
                <c:pt idx="6">
                  <c:v>980.46844499999997</c:v>
                </c:pt>
                <c:pt idx="7">
                  <c:v>963.44317599999999</c:v>
                </c:pt>
                <c:pt idx="8">
                  <c:v>949.401794</c:v>
                </c:pt>
                <c:pt idx="9">
                  <c:v>935.12145999999996</c:v>
                </c:pt>
                <c:pt idx="10">
                  <c:v>924.603882</c:v>
                </c:pt>
                <c:pt idx="11">
                  <c:v>915.61962899999992</c:v>
                </c:pt>
                <c:pt idx="12">
                  <c:v>906.63812300000006</c:v>
                </c:pt>
                <c:pt idx="13">
                  <c:v>897.79663100000005</c:v>
                </c:pt>
                <c:pt idx="14">
                  <c:v>890.42742899999996</c:v>
                </c:pt>
                <c:pt idx="15">
                  <c:v>882.52227799999991</c:v>
                </c:pt>
                <c:pt idx="16">
                  <c:v>875.80914299999995</c:v>
                </c:pt>
                <c:pt idx="17">
                  <c:v>871.03662100000008</c:v>
                </c:pt>
                <c:pt idx="18">
                  <c:v>866.61834700000009</c:v>
                </c:pt>
                <c:pt idx="19">
                  <c:v>861.94537400000002</c:v>
                </c:pt>
                <c:pt idx="20">
                  <c:v>857.286743</c:v>
                </c:pt>
                <c:pt idx="21">
                  <c:v>852.05877699999996</c:v>
                </c:pt>
                <c:pt idx="22">
                  <c:v>846.46154799999999</c:v>
                </c:pt>
                <c:pt idx="23">
                  <c:v>840.65478499999995</c:v>
                </c:pt>
                <c:pt idx="24">
                  <c:v>834.71374500000002</c:v>
                </c:pt>
                <c:pt idx="25">
                  <c:v>828.75775099999998</c:v>
                </c:pt>
                <c:pt idx="26">
                  <c:v>822.95794699999999</c:v>
                </c:pt>
                <c:pt idx="27">
                  <c:v>817.16546600000004</c:v>
                </c:pt>
                <c:pt idx="28">
                  <c:v>812.30841099999998</c:v>
                </c:pt>
                <c:pt idx="29">
                  <c:v>809.17480499999999</c:v>
                </c:pt>
                <c:pt idx="30">
                  <c:v>804.86688200000003</c:v>
                </c:pt>
              </c:numCache>
            </c:numRef>
          </c:val>
          <c:smooth val="0"/>
        </c:ser>
        <c:ser>
          <c:idx val="1"/>
          <c:order val="1"/>
          <c:tx>
            <c:strRef>
              <c:f>Sheet1!$C$1</c:f>
              <c:strCache>
                <c:ptCount val="1"/>
                <c:pt idx="0">
                  <c:v>Wind</c:v>
                </c:pt>
              </c:strCache>
            </c:strRef>
          </c:tx>
          <c:spPr>
            <a:ln w="22225" cap="rnd">
              <a:solidFill>
                <a:srgbClr val="5D9732"/>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0</c:v>
                </c:pt>
                <c:pt idx="1">
                  <c:v>0</c:v>
                </c:pt>
                <c:pt idx="2">
                  <c:v>1411.1777339999999</c:v>
                </c:pt>
                <c:pt idx="3">
                  <c:v>1411.1777339999999</c:v>
                </c:pt>
                <c:pt idx="4">
                  <c:v>1411.1777339999999</c:v>
                </c:pt>
                <c:pt idx="5">
                  <c:v>1411.1777339999999</c:v>
                </c:pt>
                <c:pt idx="6">
                  <c:v>1411.1777339999999</c:v>
                </c:pt>
                <c:pt idx="7">
                  <c:v>1411.1777339999999</c:v>
                </c:pt>
                <c:pt idx="8">
                  <c:v>1411.1777339999999</c:v>
                </c:pt>
                <c:pt idx="9">
                  <c:v>1411.1777339999999</c:v>
                </c:pt>
                <c:pt idx="10">
                  <c:v>1411.1777339999999</c:v>
                </c:pt>
                <c:pt idx="11">
                  <c:v>1411.1777339999999</c:v>
                </c:pt>
                <c:pt idx="12">
                  <c:v>1411.1777339999999</c:v>
                </c:pt>
                <c:pt idx="13">
                  <c:v>1411.1777339999999</c:v>
                </c:pt>
                <c:pt idx="14">
                  <c:v>1411.1777339999999</c:v>
                </c:pt>
                <c:pt idx="15">
                  <c:v>1411.1777339999999</c:v>
                </c:pt>
                <c:pt idx="16">
                  <c:v>1411.1777339999999</c:v>
                </c:pt>
                <c:pt idx="17">
                  <c:v>1411.1777339999999</c:v>
                </c:pt>
                <c:pt idx="18">
                  <c:v>1411.1777339999999</c:v>
                </c:pt>
                <c:pt idx="19">
                  <c:v>1411.1777339999999</c:v>
                </c:pt>
                <c:pt idx="20">
                  <c:v>1411.1777339999999</c:v>
                </c:pt>
                <c:pt idx="21">
                  <c:v>1411.1777339999999</c:v>
                </c:pt>
                <c:pt idx="22">
                  <c:v>1411.1777339999999</c:v>
                </c:pt>
                <c:pt idx="23">
                  <c:v>1411.1777339999999</c:v>
                </c:pt>
                <c:pt idx="24">
                  <c:v>1411.1777339999999</c:v>
                </c:pt>
                <c:pt idx="25">
                  <c:v>1411.1777339999999</c:v>
                </c:pt>
                <c:pt idx="26">
                  <c:v>1411.1777339999999</c:v>
                </c:pt>
                <c:pt idx="27">
                  <c:v>1411.1777339999999</c:v>
                </c:pt>
                <c:pt idx="28">
                  <c:v>1411.1777339999999</c:v>
                </c:pt>
                <c:pt idx="29">
                  <c:v>1411.1777339999999</c:v>
                </c:pt>
                <c:pt idx="30">
                  <c:v>1411.1777339999999</c:v>
                </c:pt>
              </c:numCache>
            </c:numRef>
          </c:val>
          <c:smooth val="0"/>
        </c:ser>
        <c:ser>
          <c:idx val="2"/>
          <c:order val="2"/>
          <c:tx>
            <c:strRef>
              <c:f>Sheet1!$D$1</c:f>
              <c:strCache>
                <c:ptCount val="1"/>
                <c:pt idx="0">
                  <c:v>Solar PV</c:v>
                </c:pt>
              </c:strCache>
            </c:strRef>
          </c:tx>
          <c:spPr>
            <a:ln w="22225" cap="rnd">
              <a:solidFill>
                <a:schemeClr val="accent4"/>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0</c:v>
                </c:pt>
                <c:pt idx="1">
                  <c:v>0</c:v>
                </c:pt>
                <c:pt idx="2">
                  <c:v>1322.8227539999998</c:v>
                </c:pt>
                <c:pt idx="3">
                  <c:v>1322.8227539999998</c:v>
                </c:pt>
                <c:pt idx="4">
                  <c:v>1322.8227539999998</c:v>
                </c:pt>
                <c:pt idx="5">
                  <c:v>1322.8227539999998</c:v>
                </c:pt>
                <c:pt idx="6">
                  <c:v>1322.8227539999998</c:v>
                </c:pt>
                <c:pt idx="7">
                  <c:v>1322.8227539999998</c:v>
                </c:pt>
                <c:pt idx="8">
                  <c:v>1322.8227539999998</c:v>
                </c:pt>
                <c:pt idx="9">
                  <c:v>1322.822876</c:v>
                </c:pt>
                <c:pt idx="10">
                  <c:v>1322.8227539999998</c:v>
                </c:pt>
                <c:pt idx="11">
                  <c:v>1322.8227539999998</c:v>
                </c:pt>
                <c:pt idx="12">
                  <c:v>1322.8227539999998</c:v>
                </c:pt>
                <c:pt idx="13">
                  <c:v>1322.8227539999998</c:v>
                </c:pt>
                <c:pt idx="14">
                  <c:v>1322.822876</c:v>
                </c:pt>
                <c:pt idx="15">
                  <c:v>1322.8227539999998</c:v>
                </c:pt>
                <c:pt idx="16">
                  <c:v>1322.8227539999998</c:v>
                </c:pt>
                <c:pt idx="17">
                  <c:v>1322.8227539999998</c:v>
                </c:pt>
                <c:pt idx="18">
                  <c:v>1322.8227539999998</c:v>
                </c:pt>
                <c:pt idx="19">
                  <c:v>1322.8227539999998</c:v>
                </c:pt>
                <c:pt idx="20">
                  <c:v>1322.822876</c:v>
                </c:pt>
                <c:pt idx="21">
                  <c:v>1322.822876</c:v>
                </c:pt>
                <c:pt idx="22">
                  <c:v>1322.8227539999998</c:v>
                </c:pt>
                <c:pt idx="23">
                  <c:v>1322.822876</c:v>
                </c:pt>
                <c:pt idx="24">
                  <c:v>1322.8227539999998</c:v>
                </c:pt>
                <c:pt idx="25">
                  <c:v>1322.8227539999998</c:v>
                </c:pt>
                <c:pt idx="26">
                  <c:v>1322.8227539999998</c:v>
                </c:pt>
                <c:pt idx="27">
                  <c:v>1322.8227539999998</c:v>
                </c:pt>
                <c:pt idx="28">
                  <c:v>1322.8227539999998</c:v>
                </c:pt>
                <c:pt idx="29">
                  <c:v>1322.822876</c:v>
                </c:pt>
                <c:pt idx="30">
                  <c:v>1322.8227539999998</c:v>
                </c:pt>
              </c:numCache>
            </c:numRef>
          </c:val>
          <c:smooth val="0"/>
        </c:ser>
        <c:dLbls>
          <c:showLegendKey val="0"/>
          <c:showVal val="0"/>
          <c:showCatName val="0"/>
          <c:showSerName val="0"/>
          <c:showPercent val="0"/>
          <c:showBubbleSize val="0"/>
        </c:dLbls>
        <c:smooth val="0"/>
        <c:axId val="-1318965872"/>
        <c:axId val="-1318963696"/>
      </c:lineChart>
      <c:catAx>
        <c:axId val="-13189658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18963696"/>
        <c:crosses val="autoZero"/>
        <c:auto val="1"/>
        <c:lblAlgn val="ctr"/>
        <c:lblOffset val="100"/>
        <c:tickLblSkip val="10"/>
        <c:tickMarkSkip val="10"/>
        <c:noMultiLvlLbl val="0"/>
      </c:catAx>
      <c:valAx>
        <c:axId val="-1318963696"/>
        <c:scaling>
          <c:orientation val="minMax"/>
          <c:max val="15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18965872"/>
        <c:crosses val="autoZero"/>
        <c:crossBetween val="midCat"/>
        <c:majorUnit val="3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033118097806835E-2"/>
          <c:y val="0.25080486164423577"/>
          <c:w val="0.888840941145702"/>
          <c:h val="0.4552137669590266"/>
        </c:manualLayout>
      </c:layout>
      <c:barChart>
        <c:barDir val="col"/>
        <c:grouping val="clustered"/>
        <c:varyColors val="0"/>
        <c:ser>
          <c:idx val="0"/>
          <c:order val="0"/>
          <c:tx>
            <c:strRef>
              <c:f>Sheet1!$B$1</c:f>
              <c:strCache>
                <c:ptCount val="1"/>
                <c:pt idx="0">
                  <c:v>2021</c:v>
                </c:pt>
              </c:strCache>
            </c:strRef>
          </c:tx>
          <c:spPr>
            <a:solidFill>
              <a:srgbClr val="0096D7"/>
            </a:solidFill>
            <a:ln>
              <a:noFill/>
            </a:ln>
            <a:effectLst/>
          </c:spPr>
          <c:invertIfNegative val="0"/>
          <c:cat>
            <c:strRef>
              <c:f>Sheet1!$A$2:$A$10</c:f>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f>Sheet1!$B$2:$B$10</c:f>
              <c:numCache>
                <c:formatCode>General</c:formatCode>
                <c:ptCount val="9"/>
                <c:pt idx="0">
                  <c:v>1.0170000000000001</c:v>
                </c:pt>
                <c:pt idx="1">
                  <c:v>1.5609999999999999</c:v>
                </c:pt>
                <c:pt idx="2">
                  <c:v>1.089</c:v>
                </c:pt>
                <c:pt idx="3">
                  <c:v>2.605</c:v>
                </c:pt>
                <c:pt idx="4">
                  <c:v>0.90900000000000003</c:v>
                </c:pt>
                <c:pt idx="5">
                  <c:v>1.605</c:v>
                </c:pt>
                <c:pt idx="6">
                  <c:v>2.2130000000000001</c:v>
                </c:pt>
                <c:pt idx="7">
                  <c:v>0.83499999999999996</c:v>
                </c:pt>
                <c:pt idx="8">
                  <c:v>0.6</c:v>
                </c:pt>
              </c:numCache>
            </c:numRef>
          </c:val>
        </c:ser>
        <c:ser>
          <c:idx val="1"/>
          <c:order val="1"/>
          <c:tx>
            <c:strRef>
              <c:f>Sheet1!$C$1</c:f>
              <c:strCache>
                <c:ptCount val="1"/>
                <c:pt idx="0">
                  <c:v>2050</c:v>
                </c:pt>
              </c:strCache>
            </c:strRef>
          </c:tx>
          <c:spPr>
            <a:solidFill>
              <a:srgbClr val="0096D7">
                <a:lumMod val="40000"/>
                <a:lumOff val="60000"/>
              </a:srgbClr>
            </a:solidFill>
            <a:ln>
              <a:noFill/>
            </a:ln>
            <a:effectLst/>
          </c:spPr>
          <c:invertIfNegative val="0"/>
          <c:cat>
            <c:strRef>
              <c:f>Sheet1!$A$2:$A$10</c:f>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f>Sheet1!$C$2:$C$10</c:f>
              <c:numCache>
                <c:formatCode>General</c:formatCode>
                <c:ptCount val="9"/>
                <c:pt idx="0">
                  <c:v>1.1879999999999999</c:v>
                </c:pt>
                <c:pt idx="1">
                  <c:v>1.85</c:v>
                </c:pt>
                <c:pt idx="2">
                  <c:v>1.1919999999999999</c:v>
                </c:pt>
                <c:pt idx="3">
                  <c:v>3.266</c:v>
                </c:pt>
                <c:pt idx="4">
                  <c:v>1.0129999999999999</c:v>
                </c:pt>
                <c:pt idx="5">
                  <c:v>2.0649999999999999</c:v>
                </c:pt>
                <c:pt idx="6">
                  <c:v>2.8310000000000004</c:v>
                </c:pt>
                <c:pt idx="7">
                  <c:v>1.0640000000000001</c:v>
                </c:pt>
                <c:pt idx="8">
                  <c:v>0.77900000000000003</c:v>
                </c:pt>
              </c:numCache>
            </c:numRef>
          </c:val>
        </c:ser>
        <c:dLbls>
          <c:showLegendKey val="0"/>
          <c:showVal val="0"/>
          <c:showCatName val="0"/>
          <c:showSerName val="0"/>
          <c:showPercent val="0"/>
          <c:showBubbleSize val="0"/>
        </c:dLbls>
        <c:gapWidth val="81"/>
        <c:overlap val="-15"/>
        <c:axId val="-1184686848"/>
        <c:axId val="-1184685760"/>
        <c:extLst/>
      </c:barChart>
      <c:catAx>
        <c:axId val="-1184686848"/>
        <c:scaling>
          <c:orientation val="minMax"/>
        </c:scaling>
        <c:delete val="1"/>
        <c:axPos val="b"/>
        <c:numFmt formatCode="General" sourceLinked="1"/>
        <c:majorTickMark val="none"/>
        <c:minorTickMark val="none"/>
        <c:tickLblPos val="nextTo"/>
        <c:crossAx val="-1184685760"/>
        <c:crosses val="autoZero"/>
        <c:auto val="1"/>
        <c:lblAlgn val="ctr"/>
        <c:lblOffset val="100"/>
        <c:noMultiLvlLbl val="0"/>
      </c:catAx>
      <c:valAx>
        <c:axId val="-1184685760"/>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868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25600762653537923"/>
          <c:w val="0.91811315252260139"/>
          <c:h val="0.65106456105817623"/>
        </c:manualLayout>
      </c:layout>
      <c:lineChart>
        <c:grouping val="standard"/>
        <c:varyColors val="0"/>
        <c:ser>
          <c:idx val="3"/>
          <c:order val="0"/>
          <c:tx>
            <c:strRef>
              <c:f>Sheet1!$B$1</c:f>
              <c:strCache>
                <c:ptCount val="1"/>
                <c:pt idx="0">
                  <c:v>residential</c:v>
                </c:pt>
              </c:strCache>
            </c:strRef>
          </c:tx>
          <c:spPr>
            <a:ln w="22225" cap="rnd">
              <a:solidFill>
                <a:srgbClr val="72242D"/>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13.943352393667448</c:v>
                </c:pt>
                <c:pt idx="1">
                  <c:v>13.845732063653625</c:v>
                </c:pt>
                <c:pt idx="2">
                  <c:v>13.822650594839955</c:v>
                </c:pt>
                <c:pt idx="3">
                  <c:v>13.690229708322695</c:v>
                </c:pt>
                <c:pt idx="4">
                  <c:v>13.499407488294125</c:v>
                </c:pt>
                <c:pt idx="5">
                  <c:v>13.247204875605281</c:v>
                </c:pt>
                <c:pt idx="6">
                  <c:v>12.947222005110474</c:v>
                </c:pt>
                <c:pt idx="7">
                  <c:v>12.834311223050575</c:v>
                </c:pt>
                <c:pt idx="8">
                  <c:v>12.435511576318689</c:v>
                </c:pt>
                <c:pt idx="9">
                  <c:v>12.110104596045568</c:v>
                </c:pt>
                <c:pt idx="10">
                  <c:v>11.961318578857044</c:v>
                </c:pt>
                <c:pt idx="11">
                  <c:v>12.187632460208047</c:v>
                </c:pt>
                <c:pt idx="12">
                  <c:v>11.802098554014707</c:v>
                </c:pt>
                <c:pt idx="13">
                  <c:v>11.971349443414853</c:v>
                </c:pt>
                <c:pt idx="14">
                  <c:v>11.964929641424865</c:v>
                </c:pt>
                <c:pt idx="15">
                  <c:v>12.251705940220313</c:v>
                </c:pt>
                <c:pt idx="16">
                  <c:v>13.087388359647369</c:v>
                </c:pt>
                <c:pt idx="17">
                  <c:v>13.051310955171594</c:v>
                </c:pt>
                <c:pt idx="18">
                  <c:v>13.535562581534711</c:v>
                </c:pt>
                <c:pt idx="19">
                  <c:v>13.731372815881436</c:v>
                </c:pt>
                <c:pt idx="20">
                  <c:v>13.608593418027072</c:v>
                </c:pt>
                <c:pt idx="21">
                  <c:v>13.538154018630632</c:v>
                </c:pt>
                <c:pt idx="22">
                  <c:v>13.464708840000002</c:v>
                </c:pt>
                <c:pt idx="23">
                  <c:v>13.510940091396005</c:v>
                </c:pt>
                <c:pt idx="24">
                  <c:v>13.691966614562226</c:v>
                </c:pt>
                <c:pt idx="25">
                  <c:v>13.703759605826578</c:v>
                </c:pt>
                <c:pt idx="26">
                  <c:v>13.454231049355858</c:v>
                </c:pt>
                <c:pt idx="27">
                  <c:v>13.563676325317983</c:v>
                </c:pt>
                <c:pt idx="28">
                  <c:v>13.225110529846956</c:v>
                </c:pt>
                <c:pt idx="29">
                  <c:v>13.134496886830268</c:v>
                </c:pt>
                <c:pt idx="30">
                  <c:v>13.166693890482811</c:v>
                </c:pt>
                <c:pt idx="31">
                  <c:v>13.204668</c:v>
                </c:pt>
                <c:pt idx="32">
                  <c:v>13.198920000000001</c:v>
                </c:pt>
                <c:pt idx="33">
                  <c:v>13.113318</c:v>
                </c:pt>
                <c:pt idx="34">
                  <c:v>12.846591999999999</c:v>
                </c:pt>
                <c:pt idx="35">
                  <c:v>12.796084</c:v>
                </c:pt>
                <c:pt idx="36">
                  <c:v>12.791221999999999</c:v>
                </c:pt>
                <c:pt idx="37">
                  <c:v>12.833588000000001</c:v>
                </c:pt>
                <c:pt idx="38">
                  <c:v>12.891199</c:v>
                </c:pt>
                <c:pt idx="39">
                  <c:v>12.947025999999999</c:v>
                </c:pt>
                <c:pt idx="40">
                  <c:v>12.982016</c:v>
                </c:pt>
                <c:pt idx="41">
                  <c:v>13.041229</c:v>
                </c:pt>
                <c:pt idx="42">
                  <c:v>13.087028999999999</c:v>
                </c:pt>
                <c:pt idx="43">
                  <c:v>13.172232000000001</c:v>
                </c:pt>
                <c:pt idx="44">
                  <c:v>13.234403</c:v>
                </c:pt>
                <c:pt idx="45">
                  <c:v>13.179122</c:v>
                </c:pt>
                <c:pt idx="46">
                  <c:v>13.164370999999999</c:v>
                </c:pt>
                <c:pt idx="47">
                  <c:v>13.112159</c:v>
                </c:pt>
                <c:pt idx="48">
                  <c:v>13.059194</c:v>
                </c:pt>
                <c:pt idx="49">
                  <c:v>13.071374</c:v>
                </c:pt>
                <c:pt idx="50">
                  <c:v>13.075871000000001</c:v>
                </c:pt>
                <c:pt idx="51">
                  <c:v>13.043702</c:v>
                </c:pt>
                <c:pt idx="52">
                  <c:v>13.050395</c:v>
                </c:pt>
                <c:pt idx="53">
                  <c:v>13.028461</c:v>
                </c:pt>
                <c:pt idx="54">
                  <c:v>12.954947000000001</c:v>
                </c:pt>
                <c:pt idx="55">
                  <c:v>12.965469000000001</c:v>
                </c:pt>
                <c:pt idx="56">
                  <c:v>12.952467</c:v>
                </c:pt>
                <c:pt idx="57">
                  <c:v>12.928181</c:v>
                </c:pt>
                <c:pt idx="58">
                  <c:v>12.947739</c:v>
                </c:pt>
                <c:pt idx="59">
                  <c:v>12.922132000000001</c:v>
                </c:pt>
                <c:pt idx="60">
                  <c:v>12.839005999999999</c:v>
                </c:pt>
              </c:numCache>
            </c:numRef>
          </c:val>
          <c:smooth val="0"/>
        </c:ser>
        <c:ser>
          <c:idx val="0"/>
          <c:order val="1"/>
          <c:tx>
            <c:strRef>
              <c:f>Sheet1!$C$1</c:f>
              <c:strCache>
                <c:ptCount val="1"/>
                <c:pt idx="0">
                  <c:v>commercial</c:v>
                </c:pt>
              </c:strCache>
            </c:strRef>
          </c:tx>
          <c:spPr>
            <a:ln w="22225" cap="rnd">
              <a:solidFill>
                <a:srgbClr val="E3A5AC"/>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13.063709408823485</c:v>
                </c:pt>
                <c:pt idx="1">
                  <c:v>12.965537251934677</c:v>
                </c:pt>
                <c:pt idx="2">
                  <c:v>12.901806870741925</c:v>
                </c:pt>
                <c:pt idx="3">
                  <c:v>12.732876058977075</c:v>
                </c:pt>
                <c:pt idx="4">
                  <c:v>12.443992416169451</c:v>
                </c:pt>
                <c:pt idx="5">
                  <c:v>12.127500653976734</c:v>
                </c:pt>
                <c:pt idx="6">
                  <c:v>11.832150253474168</c:v>
                </c:pt>
                <c:pt idx="7">
                  <c:v>11.555447471287527</c:v>
                </c:pt>
                <c:pt idx="8">
                  <c:v>11.155828181661198</c:v>
                </c:pt>
                <c:pt idx="9">
                  <c:v>10.774431295011132</c:v>
                </c:pt>
                <c:pt idx="10">
                  <c:v>10.785509349624736</c:v>
                </c:pt>
                <c:pt idx="11">
                  <c:v>11.250122270961272</c:v>
                </c:pt>
                <c:pt idx="12">
                  <c:v>11.033004453930811</c:v>
                </c:pt>
                <c:pt idx="13">
                  <c:v>11.024075232869411</c:v>
                </c:pt>
                <c:pt idx="14">
                  <c:v>10.922175996697336</c:v>
                </c:pt>
                <c:pt idx="15">
                  <c:v>11.240454021344986</c:v>
                </c:pt>
                <c:pt idx="16">
                  <c:v>11.904489796371553</c:v>
                </c:pt>
                <c:pt idx="17">
                  <c:v>11.825835748113231</c:v>
                </c:pt>
                <c:pt idx="18">
                  <c:v>12.333469989924168</c:v>
                </c:pt>
                <c:pt idx="19">
                  <c:v>12.120829522967455</c:v>
                </c:pt>
                <c:pt idx="20">
                  <c:v>12.016600253873127</c:v>
                </c:pt>
                <c:pt idx="21">
                  <c:v>11.828557777370104</c:v>
                </c:pt>
                <c:pt idx="22">
                  <c:v>11.435935369999999</c:v>
                </c:pt>
                <c:pt idx="23">
                  <c:v>11.428049904181616</c:v>
                </c:pt>
                <c:pt idx="24">
                  <c:v>11.745345162971113</c:v>
                </c:pt>
                <c:pt idx="25">
                  <c:v>11.526324285058875</c:v>
                </c:pt>
                <c:pt idx="26">
                  <c:v>11.181484449783394</c:v>
                </c:pt>
                <c:pt idx="27">
                  <c:v>11.217128753133414</c:v>
                </c:pt>
                <c:pt idx="28">
                  <c:v>10.964407875172265</c:v>
                </c:pt>
                <c:pt idx="29">
                  <c:v>10.782200365207324</c:v>
                </c:pt>
                <c:pt idx="30">
                  <c:v>10.623128025275909</c:v>
                </c:pt>
                <c:pt idx="31">
                  <c:v>11.321513000000001</c:v>
                </c:pt>
                <c:pt idx="32">
                  <c:v>11.286731</c:v>
                </c:pt>
                <c:pt idx="33">
                  <c:v>11.000741</c:v>
                </c:pt>
                <c:pt idx="34">
                  <c:v>10.704583</c:v>
                </c:pt>
                <c:pt idx="35">
                  <c:v>10.655177999999999</c:v>
                </c:pt>
                <c:pt idx="36">
                  <c:v>10.625522</c:v>
                </c:pt>
                <c:pt idx="37">
                  <c:v>10.633972</c:v>
                </c:pt>
                <c:pt idx="38">
                  <c:v>10.651105000000001</c:v>
                </c:pt>
                <c:pt idx="39">
                  <c:v>10.669845</c:v>
                </c:pt>
                <c:pt idx="40">
                  <c:v>10.666556</c:v>
                </c:pt>
                <c:pt idx="41">
                  <c:v>10.69725</c:v>
                </c:pt>
                <c:pt idx="42">
                  <c:v>10.689817999999999</c:v>
                </c:pt>
                <c:pt idx="43">
                  <c:v>10.746161000000001</c:v>
                </c:pt>
                <c:pt idx="44">
                  <c:v>10.770408999999999</c:v>
                </c:pt>
                <c:pt idx="45">
                  <c:v>10.683289</c:v>
                </c:pt>
                <c:pt idx="46">
                  <c:v>10.638019</c:v>
                </c:pt>
                <c:pt idx="47">
                  <c:v>10.564421000000001</c:v>
                </c:pt>
                <c:pt idx="48">
                  <c:v>10.483219</c:v>
                </c:pt>
                <c:pt idx="49">
                  <c:v>10.48368</c:v>
                </c:pt>
                <c:pt idx="50">
                  <c:v>10.462956</c:v>
                </c:pt>
                <c:pt idx="51">
                  <c:v>10.396583</c:v>
                </c:pt>
                <c:pt idx="52">
                  <c:v>10.377704</c:v>
                </c:pt>
                <c:pt idx="53">
                  <c:v>10.347678</c:v>
                </c:pt>
                <c:pt idx="54">
                  <c:v>10.243177000000001</c:v>
                </c:pt>
                <c:pt idx="55">
                  <c:v>10.236178000000001</c:v>
                </c:pt>
                <c:pt idx="56">
                  <c:v>10.208999</c:v>
                </c:pt>
                <c:pt idx="57">
                  <c:v>10.153027999999999</c:v>
                </c:pt>
                <c:pt idx="58">
                  <c:v>10.160584</c:v>
                </c:pt>
                <c:pt idx="59">
                  <c:v>10.127775999999999</c:v>
                </c:pt>
                <c:pt idx="60">
                  <c:v>10.033151</c:v>
                </c:pt>
              </c:numCache>
            </c:numRef>
          </c:val>
          <c:smooth val="0"/>
        </c:ser>
        <c:dLbls>
          <c:showLegendKey val="0"/>
          <c:showVal val="0"/>
          <c:showCatName val="0"/>
          <c:showSerName val="0"/>
          <c:showPercent val="0"/>
          <c:showBubbleSize val="0"/>
        </c:dLbls>
        <c:smooth val="0"/>
        <c:axId val="-1184684672"/>
        <c:axId val="-1184675968"/>
      </c:lineChart>
      <c:catAx>
        <c:axId val="-11846846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mn-lt"/>
                <a:ea typeface="+mn-ea"/>
                <a:cs typeface="+mn-cs"/>
              </a:defRPr>
            </a:pPr>
            <a:endParaRPr lang="en-US"/>
          </a:p>
        </c:txPr>
        <c:crossAx val="-1184675968"/>
        <c:crosses val="autoZero"/>
        <c:auto val="1"/>
        <c:lblAlgn val="ctr"/>
        <c:lblOffset val="100"/>
        <c:tickLblSkip val="10"/>
        <c:tickMarkSkip val="10"/>
        <c:noMultiLvlLbl val="0"/>
      </c:catAx>
      <c:valAx>
        <c:axId val="-1184675968"/>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684672"/>
        <c:crossesAt val="32"/>
        <c:crossBetween val="midCat"/>
        <c:majorUnit val="5"/>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accent2">
              <a:lumMod val="75000"/>
            </a:schemeClr>
          </a:solidFill>
        </a:defRPr>
      </a:pPr>
      <a:endParaRPr lang="en-US"/>
    </a:p>
  </c:txPr>
  <c:externalData r:id="rId3">
    <c:autoUpdate val="0"/>
  </c:externalData>
  <c:userShapes r:id="rId4"/>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25800404487737988"/>
          <c:w val="0.91811315252260139"/>
          <c:h val="0.64906814271617552"/>
        </c:manualLayout>
      </c:layout>
      <c:lineChart>
        <c:grouping val="standard"/>
        <c:varyColors val="0"/>
        <c:ser>
          <c:idx val="1"/>
          <c:order val="0"/>
          <c:tx>
            <c:strRef>
              <c:f>Sheet1!$B$1</c:f>
              <c:strCache>
                <c:ptCount val="1"/>
                <c:pt idx="0">
                  <c:v>residential</c:v>
                </c:pt>
              </c:strCache>
            </c:strRef>
          </c:tx>
          <c:spPr>
            <a:ln w="22225" cap="rnd">
              <a:solidFill>
                <a:srgbClr val="72242D"/>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10.324448178919759</c:v>
                </c:pt>
                <c:pt idx="1">
                  <c:v>10.021036475503227</c:v>
                </c:pt>
                <c:pt idx="2">
                  <c:v>9.9156105012996658</c:v>
                </c:pt>
                <c:pt idx="3">
                  <c:v>10.130152176436447</c:v>
                </c:pt>
                <c:pt idx="4">
                  <c:v>10.320844882941243</c:v>
                </c:pt>
                <c:pt idx="5">
                  <c:v>9.5569120888295238</c:v>
                </c:pt>
                <c:pt idx="6">
                  <c:v>9.8250211005288133</c:v>
                </c:pt>
                <c:pt idx="7">
                  <c:v>10.565850520518506</c:v>
                </c:pt>
                <c:pt idx="8">
                  <c:v>10.267577354781293</c:v>
                </c:pt>
                <c:pt idx="9">
                  <c:v>9.9285048710226516</c:v>
                </c:pt>
                <c:pt idx="10">
                  <c:v>11.264542739311972</c:v>
                </c:pt>
                <c:pt idx="11">
                  <c:v>13.67912594310064</c:v>
                </c:pt>
                <c:pt idx="12">
                  <c:v>11.033004453930811</c:v>
                </c:pt>
                <c:pt idx="13">
                  <c:v>13.220653112395071</c:v>
                </c:pt>
                <c:pt idx="14">
                  <c:v>14.371284206180706</c:v>
                </c:pt>
                <c:pt idx="15">
                  <c:v>16.465255602200848</c:v>
                </c:pt>
                <c:pt idx="16">
                  <c:v>17.277869440188308</c:v>
                </c:pt>
                <c:pt idx="17">
                  <c:v>16.029215708323427</c:v>
                </c:pt>
                <c:pt idx="18">
                  <c:v>16.69706609747044</c:v>
                </c:pt>
                <c:pt idx="19">
                  <c:v>14.482959685907964</c:v>
                </c:pt>
                <c:pt idx="20">
                  <c:v>13.431705288676634</c:v>
                </c:pt>
                <c:pt idx="21">
                  <c:v>12.741112527772682</c:v>
                </c:pt>
                <c:pt idx="22">
                  <c:v>12.070635449999999</c:v>
                </c:pt>
                <c:pt idx="23">
                  <c:v>11.494880605375659</c:v>
                </c:pt>
                <c:pt idx="24">
                  <c:v>11.996874901098057</c:v>
                </c:pt>
                <c:pt idx="25">
                  <c:v>11.24466598486007</c:v>
                </c:pt>
                <c:pt idx="26">
                  <c:v>10.774105342312861</c:v>
                </c:pt>
                <c:pt idx="27">
                  <c:v>11.480194624454555</c:v>
                </c:pt>
                <c:pt idx="28">
                  <c:v>10.789717215492857</c:v>
                </c:pt>
                <c:pt idx="29">
                  <c:v>10.61057358036788</c:v>
                </c:pt>
                <c:pt idx="30">
                  <c:v>10.752800010560962</c:v>
                </c:pt>
                <c:pt idx="31">
                  <c:v>12.15218</c:v>
                </c:pt>
                <c:pt idx="32">
                  <c:v>12.595036</c:v>
                </c:pt>
                <c:pt idx="33">
                  <c:v>11.978580000000001</c:v>
                </c:pt>
                <c:pt idx="34">
                  <c:v>11.493618</c:v>
                </c:pt>
                <c:pt idx="35">
                  <c:v>11.191397</c:v>
                </c:pt>
                <c:pt idx="36">
                  <c:v>11.030832999999999</c:v>
                </c:pt>
                <c:pt idx="37">
                  <c:v>10.948361</c:v>
                </c:pt>
                <c:pt idx="38">
                  <c:v>11.062147</c:v>
                </c:pt>
                <c:pt idx="39">
                  <c:v>11.246736</c:v>
                </c:pt>
                <c:pt idx="40">
                  <c:v>11.330397999999999</c:v>
                </c:pt>
                <c:pt idx="41">
                  <c:v>11.733277000000001</c:v>
                </c:pt>
                <c:pt idx="42">
                  <c:v>11.782685000000001</c:v>
                </c:pt>
                <c:pt idx="43">
                  <c:v>11.952657</c:v>
                </c:pt>
                <c:pt idx="44">
                  <c:v>11.995806</c:v>
                </c:pt>
                <c:pt idx="45">
                  <c:v>11.952959</c:v>
                </c:pt>
                <c:pt idx="46">
                  <c:v>11.967345</c:v>
                </c:pt>
                <c:pt idx="47">
                  <c:v>12.019080000000001</c:v>
                </c:pt>
                <c:pt idx="48">
                  <c:v>12.042966</c:v>
                </c:pt>
                <c:pt idx="49">
                  <c:v>12.079267999999999</c:v>
                </c:pt>
                <c:pt idx="50">
                  <c:v>12.099755</c:v>
                </c:pt>
                <c:pt idx="51">
                  <c:v>12.12377</c:v>
                </c:pt>
                <c:pt idx="52">
                  <c:v>12.124651</c:v>
                </c:pt>
                <c:pt idx="53">
                  <c:v>12.132</c:v>
                </c:pt>
                <c:pt idx="54">
                  <c:v>12.114572000000001</c:v>
                </c:pt>
                <c:pt idx="55">
                  <c:v>12.133596000000001</c:v>
                </c:pt>
                <c:pt idx="56">
                  <c:v>12.145632000000001</c:v>
                </c:pt>
                <c:pt idx="57">
                  <c:v>12.165523</c:v>
                </c:pt>
                <c:pt idx="58">
                  <c:v>12.167862</c:v>
                </c:pt>
                <c:pt idx="59">
                  <c:v>12.201312</c:v>
                </c:pt>
                <c:pt idx="60">
                  <c:v>12.213161999999999</c:v>
                </c:pt>
              </c:numCache>
            </c:numRef>
          </c:val>
          <c:smooth val="0"/>
        </c:ser>
        <c:ser>
          <c:idx val="2"/>
          <c:order val="1"/>
          <c:tx>
            <c:strRef>
              <c:f>Sheet1!$C$1</c:f>
              <c:strCache>
                <c:ptCount val="1"/>
                <c:pt idx="0">
                  <c:v>commercial</c:v>
                </c:pt>
              </c:strCache>
            </c:strRef>
          </c:tx>
          <c:spPr>
            <a:ln w="22225" cap="rnd">
              <a:solidFill>
                <a:srgbClr val="E3A5AC"/>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8.5977732248590435</c:v>
                </c:pt>
                <c:pt idx="1">
                  <c:v>8.281990626661603</c:v>
                </c:pt>
                <c:pt idx="2">
                  <c:v>8.2153105681396212</c:v>
                </c:pt>
                <c:pt idx="3">
                  <c:v>8.5843172663958214</c:v>
                </c:pt>
                <c:pt idx="4">
                  <c:v>8.7590321627457683</c:v>
                </c:pt>
                <c:pt idx="5">
                  <c:v>7.964093407357935</c:v>
                </c:pt>
                <c:pt idx="6">
                  <c:v>8.3692329803369638</c:v>
                </c:pt>
                <c:pt idx="7">
                  <c:v>8.8302497145543697</c:v>
                </c:pt>
                <c:pt idx="8">
                  <c:v>8.250194120850658</c:v>
                </c:pt>
                <c:pt idx="9">
                  <c:v>7.9101541050150574</c:v>
                </c:pt>
                <c:pt idx="10">
                  <c:v>9.5661516304208636</c:v>
                </c:pt>
                <c:pt idx="11">
                  <c:v>11.974561962651961</c:v>
                </c:pt>
                <c:pt idx="12">
                  <c:v>9.2710797882840676</c:v>
                </c:pt>
                <c:pt idx="13">
                  <c:v>11.532033867509721</c:v>
                </c:pt>
                <c:pt idx="14">
                  <c:v>12.60662419202642</c:v>
                </c:pt>
                <c:pt idx="15">
                  <c:v>14.702047128264375</c:v>
                </c:pt>
                <c:pt idx="16">
                  <c:v>15.100832722670043</c:v>
                </c:pt>
                <c:pt idx="17">
                  <c:v>13.896888848041868</c:v>
                </c:pt>
                <c:pt idx="18">
                  <c:v>14.701592395396938</c:v>
                </c:pt>
                <c:pt idx="19">
                  <c:v>12.001530019788639</c:v>
                </c:pt>
                <c:pt idx="20">
                  <c:v>11.167537232991023</c:v>
                </c:pt>
                <c:pt idx="21">
                  <c:v>10.292231425426527</c:v>
                </c:pt>
                <c:pt idx="22">
                  <c:v>9.1804833000000006</c:v>
                </c:pt>
                <c:pt idx="23">
                  <c:v>8.9998677607979971</c:v>
                </c:pt>
                <c:pt idx="24">
                  <c:v>9.7331072579555755</c:v>
                </c:pt>
                <c:pt idx="25">
                  <c:v>8.568912132971402</c:v>
                </c:pt>
                <c:pt idx="26">
                  <c:v>7.8045260589092145</c:v>
                </c:pt>
                <c:pt idx="27">
                  <c:v>8.2918362640423364</c:v>
                </c:pt>
                <c:pt idx="28">
                  <c:v>8.0049425817799378</c:v>
                </c:pt>
                <c:pt idx="29">
                  <c:v>7.6828225448715104</c:v>
                </c:pt>
                <c:pt idx="30">
                  <c:v>7.4711013060391114</c:v>
                </c:pt>
                <c:pt idx="31">
                  <c:v>8.7578119999999995</c:v>
                </c:pt>
                <c:pt idx="32">
                  <c:v>9.1276679999999999</c:v>
                </c:pt>
                <c:pt idx="33">
                  <c:v>8.8350369999999998</c:v>
                </c:pt>
                <c:pt idx="34">
                  <c:v>8.5249579999999998</c:v>
                </c:pt>
                <c:pt idx="35">
                  <c:v>8.376669999999999</c:v>
                </c:pt>
                <c:pt idx="36">
                  <c:v>8.3555510000000002</c:v>
                </c:pt>
                <c:pt idx="37">
                  <c:v>8.3968330000000009</c:v>
                </c:pt>
                <c:pt idx="38">
                  <c:v>8.4968039999999991</c:v>
                </c:pt>
                <c:pt idx="39">
                  <c:v>8.6571410000000011</c:v>
                </c:pt>
                <c:pt idx="40">
                  <c:v>8.7228619999999992</c:v>
                </c:pt>
                <c:pt idx="41">
                  <c:v>8.9968500000000002</c:v>
                </c:pt>
                <c:pt idx="42">
                  <c:v>9.0107509999999991</c:v>
                </c:pt>
                <c:pt idx="43">
                  <c:v>9.1389639999999996</c:v>
                </c:pt>
                <c:pt idx="44">
                  <c:v>9.166639</c:v>
                </c:pt>
                <c:pt idx="45">
                  <c:v>9.1153530000000007</c:v>
                </c:pt>
                <c:pt idx="46">
                  <c:v>9.1201190000000008</c:v>
                </c:pt>
                <c:pt idx="47">
                  <c:v>9.1621109999999994</c:v>
                </c:pt>
                <c:pt idx="48">
                  <c:v>9.1790610000000008</c:v>
                </c:pt>
                <c:pt idx="49">
                  <c:v>9.2072389999999995</c:v>
                </c:pt>
                <c:pt idx="50">
                  <c:v>9.2226330000000001</c:v>
                </c:pt>
                <c:pt idx="51">
                  <c:v>9.2382249999999999</c:v>
                </c:pt>
                <c:pt idx="52">
                  <c:v>9.2330320000000015</c:v>
                </c:pt>
                <c:pt idx="53">
                  <c:v>9.2360410000000002</c:v>
                </c:pt>
                <c:pt idx="54">
                  <c:v>9.2119330000000001</c:v>
                </c:pt>
                <c:pt idx="55">
                  <c:v>9.2234780000000001</c:v>
                </c:pt>
                <c:pt idx="56">
                  <c:v>9.230830000000001</c:v>
                </c:pt>
                <c:pt idx="57">
                  <c:v>9.2451910000000002</c:v>
                </c:pt>
                <c:pt idx="58">
                  <c:v>9.2459980000000002</c:v>
                </c:pt>
                <c:pt idx="59">
                  <c:v>9.275347</c:v>
                </c:pt>
                <c:pt idx="60">
                  <c:v>9.2835780000000003</c:v>
                </c:pt>
              </c:numCache>
            </c:numRef>
          </c:val>
          <c:smooth val="0"/>
        </c:ser>
        <c:dLbls>
          <c:showLegendKey val="0"/>
          <c:showVal val="0"/>
          <c:showCatName val="0"/>
          <c:showSerName val="0"/>
          <c:showPercent val="0"/>
          <c:showBubbleSize val="0"/>
        </c:dLbls>
        <c:smooth val="0"/>
        <c:axId val="-1184684128"/>
        <c:axId val="-1184683584"/>
      </c:lineChart>
      <c:catAx>
        <c:axId val="-11846841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mn-lt"/>
                <a:ea typeface="+mn-ea"/>
                <a:cs typeface="+mn-cs"/>
              </a:defRPr>
            </a:pPr>
            <a:endParaRPr lang="en-US"/>
          </a:p>
        </c:txPr>
        <c:crossAx val="-1184683584"/>
        <c:crosses val="autoZero"/>
        <c:auto val="1"/>
        <c:lblAlgn val="ctr"/>
        <c:lblOffset val="100"/>
        <c:tickLblSkip val="10"/>
        <c:tickMarkSkip val="10"/>
        <c:noMultiLvlLbl val="0"/>
      </c:catAx>
      <c:valAx>
        <c:axId val="-11846835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84128"/>
        <c:crossesAt val="32"/>
        <c:crossBetween val="midCat"/>
        <c:majorUnit val="5"/>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175829042296057E-2"/>
          <c:y val="0.26030298550609432"/>
          <c:w val="0.7438802058874463"/>
          <c:h val="0.63947378278385125"/>
        </c:manualLayout>
      </c:layout>
      <c:lineChart>
        <c:grouping val="standard"/>
        <c:varyColors val="0"/>
        <c:ser>
          <c:idx val="1"/>
          <c:order val="0"/>
          <c:tx>
            <c:strRef>
              <c:f>Sheet1!$B$1</c:f>
              <c:strCache>
                <c:ptCount val="1"/>
                <c:pt idx="0">
                  <c:v>electricity</c:v>
                </c:pt>
              </c:strCache>
            </c:strRef>
          </c:tx>
          <c:spPr>
            <a:ln w="22225" cap="rnd">
              <a:solidFill>
                <a:schemeClr val="accent4"/>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Sheet1!$B$2:$B$37</c:f>
              <c:numCache>
                <c:formatCode>General</c:formatCode>
                <c:ptCount val="36"/>
                <c:pt idx="0">
                  <c:v>0.98263308609364164</c:v>
                </c:pt>
                <c:pt idx="1">
                  <c:v>0.98181465311399085</c:v>
                </c:pt>
                <c:pt idx="2">
                  <c:v>0.95328433768444243</c:v>
                </c:pt>
                <c:pt idx="3">
                  <c:v>1.0083468731837313</c:v>
                </c:pt>
                <c:pt idx="4">
                  <c:v>0.98163462286601755</c:v>
                </c:pt>
                <c:pt idx="5">
                  <c:v>0.98959582336432816</c:v>
                </c:pt>
                <c:pt idx="6">
                  <c:v>1.0000001145948785</c:v>
                </c:pt>
                <c:pt idx="7">
                  <c:v>0.97396158834065316</c:v>
                </c:pt>
                <c:pt idx="8">
                  <c:v>0.99408416542422595</c:v>
                </c:pt>
                <c:pt idx="9">
                  <c:v>0.99503660771081259</c:v>
                </c:pt>
                <c:pt idx="10">
                  <c:v>0.99560350747559678</c:v>
                </c:pt>
                <c:pt idx="11">
                  <c:v>0.9949302818165856</c:v>
                </c:pt>
                <c:pt idx="12">
                  <c:v>0.99284271766121879</c:v>
                </c:pt>
                <c:pt idx="13">
                  <c:v>0.99086257149069801</c:v>
                </c:pt>
                <c:pt idx="14">
                  <c:v>0.98902576397816977</c:v>
                </c:pt>
                <c:pt idx="15">
                  <c:v>0.98732156910083801</c:v>
                </c:pt>
                <c:pt idx="16">
                  <c:v>0.98614178043496525</c:v>
                </c:pt>
                <c:pt idx="17">
                  <c:v>0.98554731367666881</c:v>
                </c:pt>
                <c:pt idx="18">
                  <c:v>0.98530248183579561</c:v>
                </c:pt>
                <c:pt idx="19">
                  <c:v>0.9856183107267944</c:v>
                </c:pt>
                <c:pt idx="20">
                  <c:v>0.98747391470252355</c:v>
                </c:pt>
                <c:pt idx="21">
                  <c:v>0.99031622009485343</c:v>
                </c:pt>
                <c:pt idx="22">
                  <c:v>0.99421684919137365</c:v>
                </c:pt>
                <c:pt idx="23">
                  <c:v>0.99841874177098799</c:v>
                </c:pt>
                <c:pt idx="24">
                  <c:v>1.0022797138176645</c:v>
                </c:pt>
                <c:pt idx="25">
                  <c:v>1.0054402987898376</c:v>
                </c:pt>
                <c:pt idx="26">
                  <c:v>1.0089010949381298</c:v>
                </c:pt>
                <c:pt idx="27">
                  <c:v>1.0128950664136118</c:v>
                </c:pt>
                <c:pt idx="28">
                  <c:v>1.0172378519149805</c:v>
                </c:pt>
                <c:pt idx="29">
                  <c:v>1.0224373523413723</c:v>
                </c:pt>
                <c:pt idx="30">
                  <c:v>1.0277625600252491</c:v>
                </c:pt>
                <c:pt idx="31">
                  <c:v>1.0332149686137715</c:v>
                </c:pt>
                <c:pt idx="32">
                  <c:v>1.0387942012090283</c:v>
                </c:pt>
                <c:pt idx="33">
                  <c:v>1.0444773629989792</c:v>
                </c:pt>
                <c:pt idx="34">
                  <c:v>1.0506809744589838</c:v>
                </c:pt>
                <c:pt idx="35">
                  <c:v>1.0578667844093848</c:v>
                </c:pt>
              </c:numCache>
            </c:numRef>
          </c:val>
          <c:smooth val="0"/>
        </c:ser>
        <c:ser>
          <c:idx val="2"/>
          <c:order val="1"/>
          <c:tx>
            <c:strRef>
              <c:f>Sheet1!$C$1</c:f>
              <c:strCache>
                <c:ptCount val="1"/>
                <c:pt idx="0">
                  <c:v>natural gas</c:v>
                </c:pt>
              </c:strCache>
            </c:strRef>
          </c:tx>
          <c:spPr>
            <a:ln w="22225" cap="rnd">
              <a:solidFill>
                <a:schemeClr val="accent1"/>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Sheet1!$C$2:$C$37</c:f>
              <c:numCache>
                <c:formatCode>General</c:formatCode>
                <c:ptCount val="36"/>
                <c:pt idx="0">
                  <c:v>1.0121931696937991</c:v>
                </c:pt>
                <c:pt idx="1">
                  <c:v>0.94745946388886915</c:v>
                </c:pt>
                <c:pt idx="2">
                  <c:v>0.95347359586951685</c:v>
                </c:pt>
                <c:pt idx="3">
                  <c:v>1.0703774686266705</c:v>
                </c:pt>
                <c:pt idx="4">
                  <c:v>1.0663402112788247</c:v>
                </c:pt>
                <c:pt idx="5">
                  <c:v>0.98061514324932997</c:v>
                </c:pt>
                <c:pt idx="6">
                  <c:v>0.99999996348935782</c:v>
                </c:pt>
                <c:pt idx="7">
                  <c:v>1.0026846479740521</c:v>
                </c:pt>
                <c:pt idx="8">
                  <c:v>0.98102233614696721</c:v>
                </c:pt>
                <c:pt idx="9">
                  <c:v>0.97588732211416795</c:v>
                </c:pt>
                <c:pt idx="10">
                  <c:v>0.97116638727580684</c:v>
                </c:pt>
                <c:pt idx="11">
                  <c:v>0.96489388733489156</c:v>
                </c:pt>
                <c:pt idx="12">
                  <c:v>0.95762856415635444</c:v>
                </c:pt>
                <c:pt idx="13">
                  <c:v>0.94914900276357417</c:v>
                </c:pt>
                <c:pt idx="14">
                  <c:v>0.9396445993333592</c:v>
                </c:pt>
                <c:pt idx="15">
                  <c:v>0.93055773490318561</c:v>
                </c:pt>
                <c:pt idx="16">
                  <c:v>0.9204900504327338</c:v>
                </c:pt>
                <c:pt idx="17">
                  <c:v>0.911522948289886</c:v>
                </c:pt>
                <c:pt idx="18">
                  <c:v>0.90282523785488755</c:v>
                </c:pt>
                <c:pt idx="19">
                  <c:v>0.89509595486359494</c:v>
                </c:pt>
                <c:pt idx="20">
                  <c:v>0.88827155266192181</c:v>
                </c:pt>
                <c:pt idx="21">
                  <c:v>0.88174389392117558</c:v>
                </c:pt>
                <c:pt idx="22">
                  <c:v>0.87504497157747696</c:v>
                </c:pt>
                <c:pt idx="23">
                  <c:v>0.86842600446251983</c:v>
                </c:pt>
                <c:pt idx="24">
                  <c:v>0.86190441988279565</c:v>
                </c:pt>
                <c:pt idx="25">
                  <c:v>0.85570329855375027</c:v>
                </c:pt>
                <c:pt idx="26">
                  <c:v>0.8496598767400696</c:v>
                </c:pt>
                <c:pt idx="27">
                  <c:v>0.84388553225595575</c:v>
                </c:pt>
                <c:pt idx="28">
                  <c:v>0.83825037852528239</c:v>
                </c:pt>
                <c:pt idx="29">
                  <c:v>0.83289498362859948</c:v>
                </c:pt>
                <c:pt idx="30">
                  <c:v>0.82748156387880967</c:v>
                </c:pt>
                <c:pt idx="31">
                  <c:v>0.82211610924628309</c:v>
                </c:pt>
                <c:pt idx="32">
                  <c:v>0.8167298800254893</c:v>
                </c:pt>
                <c:pt idx="33">
                  <c:v>0.81146929142608359</c:v>
                </c:pt>
                <c:pt idx="34">
                  <c:v>0.80612985066042642</c:v>
                </c:pt>
                <c:pt idx="35">
                  <c:v>0.80084663403915113</c:v>
                </c:pt>
              </c:numCache>
            </c:numRef>
          </c:val>
          <c:smooth val="0"/>
        </c:ser>
        <c:ser>
          <c:idx val="0"/>
          <c:order val="2"/>
          <c:tx>
            <c:strRef>
              <c:f>Sheet1!$D$1</c:f>
              <c:strCache>
                <c:ptCount val="1"/>
                <c:pt idx="0">
                  <c:v>delivered energy</c:v>
                </c:pt>
              </c:strCache>
            </c:strRef>
          </c:tx>
          <c:spPr>
            <a:ln w="22225" cap="rnd">
              <a:solidFill>
                <a:schemeClr val="accent1">
                  <a:lumMod val="50000"/>
                </a:schemeClr>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Sheet1!$D$2:$D$37</c:f>
              <c:numCache>
                <c:formatCode>General</c:formatCode>
                <c:ptCount val="36"/>
                <c:pt idx="0">
                  <c:v>1.0247896145356965</c:v>
                </c:pt>
                <c:pt idx="1">
                  <c:v>0.97582598209061244</c:v>
                </c:pt>
                <c:pt idx="2">
                  <c:v>0.96167303737576415</c:v>
                </c:pt>
                <c:pt idx="3">
                  <c:v>1.0578886279566926</c:v>
                </c:pt>
                <c:pt idx="4">
                  <c:v>1.0458745508721832</c:v>
                </c:pt>
                <c:pt idx="5">
                  <c:v>0.99469810821316884</c:v>
                </c:pt>
                <c:pt idx="6">
                  <c:v>0.99999996607812225</c:v>
                </c:pt>
                <c:pt idx="7">
                  <c:v>0.99130730493534402</c:v>
                </c:pt>
                <c:pt idx="8">
                  <c:v>0.98246739130962557</c:v>
                </c:pt>
                <c:pt idx="9">
                  <c:v>0.97754192387945238</c:v>
                </c:pt>
                <c:pt idx="10">
                  <c:v>0.97283315185375097</c:v>
                </c:pt>
                <c:pt idx="11">
                  <c:v>0.9669433414279246</c:v>
                </c:pt>
                <c:pt idx="12">
                  <c:v>0.95998865638287445</c:v>
                </c:pt>
                <c:pt idx="13">
                  <c:v>0.95257407756564139</c:v>
                </c:pt>
                <c:pt idx="14">
                  <c:v>0.9447677871339224</c:v>
                </c:pt>
                <c:pt idx="15">
                  <c:v>0.93719266580258087</c:v>
                </c:pt>
                <c:pt idx="16">
                  <c:v>0.92949180068902504</c:v>
                </c:pt>
                <c:pt idx="17">
                  <c:v>0.9225937972627184</c:v>
                </c:pt>
                <c:pt idx="18">
                  <c:v>0.91594426373753235</c:v>
                </c:pt>
                <c:pt idx="19">
                  <c:v>0.90997543975711892</c:v>
                </c:pt>
                <c:pt idx="20">
                  <c:v>0.90516569267633162</c:v>
                </c:pt>
                <c:pt idx="21">
                  <c:v>0.90096892947579044</c:v>
                </c:pt>
                <c:pt idx="22">
                  <c:v>0.89723978650776559</c:v>
                </c:pt>
                <c:pt idx="23">
                  <c:v>0.89374136537141224</c:v>
                </c:pt>
                <c:pt idx="24">
                  <c:v>0.89008810280856043</c:v>
                </c:pt>
                <c:pt idx="25">
                  <c:v>0.88628162879706307</c:v>
                </c:pt>
                <c:pt idx="26">
                  <c:v>0.8827148930082126</c:v>
                </c:pt>
                <c:pt idx="27">
                  <c:v>0.87947762784459427</c:v>
                </c:pt>
                <c:pt idx="28">
                  <c:v>0.8764580455782579</c:v>
                </c:pt>
                <c:pt idx="29">
                  <c:v>0.87403529226534959</c:v>
                </c:pt>
                <c:pt idx="30">
                  <c:v>0.87159861085106871</c:v>
                </c:pt>
                <c:pt idx="31">
                  <c:v>0.86923494193632411</c:v>
                </c:pt>
                <c:pt idx="32">
                  <c:v>0.86690376678163539</c:v>
                </c:pt>
                <c:pt idx="33">
                  <c:v>0.86455736944958017</c:v>
                </c:pt>
                <c:pt idx="34">
                  <c:v>0.8623525581583712</c:v>
                </c:pt>
                <c:pt idx="35">
                  <c:v>0.86062582206499294</c:v>
                </c:pt>
              </c:numCache>
            </c:numRef>
          </c:val>
          <c:smooth val="0"/>
        </c:ser>
        <c:dLbls>
          <c:showLegendKey val="0"/>
          <c:showVal val="0"/>
          <c:showCatName val="0"/>
          <c:showSerName val="0"/>
          <c:showPercent val="0"/>
          <c:showBubbleSize val="0"/>
        </c:dLbls>
        <c:smooth val="0"/>
        <c:axId val="-1184675424"/>
        <c:axId val="-1184683040"/>
      </c:lineChart>
      <c:catAx>
        <c:axId val="-1184675424"/>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83040"/>
        <c:crosses val="autoZero"/>
        <c:auto val="1"/>
        <c:lblAlgn val="ctr"/>
        <c:lblOffset val="100"/>
        <c:tickLblSkip val="5"/>
        <c:tickMarkSkip val="5"/>
        <c:noMultiLvlLbl val="0"/>
      </c:catAx>
      <c:valAx>
        <c:axId val="-1184683040"/>
        <c:scaling>
          <c:orientation val="minMax"/>
          <c:max val="1.2"/>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675424"/>
        <c:crossesAt val="7"/>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3212336776E-2"/>
          <c:y val="0.25422852098912779"/>
          <c:w val="0.7438802058874463"/>
          <c:h val="0.64357413211417058"/>
        </c:manualLayout>
      </c:layout>
      <c:lineChart>
        <c:grouping val="standard"/>
        <c:varyColors val="0"/>
        <c:ser>
          <c:idx val="1"/>
          <c:order val="0"/>
          <c:tx>
            <c:strRef>
              <c:f>Sheet1!$B$1</c:f>
              <c:strCache>
                <c:ptCount val="1"/>
                <c:pt idx="0">
                  <c:v>electricity</c:v>
                </c:pt>
              </c:strCache>
            </c:strRef>
          </c:tx>
          <c:spPr>
            <a:ln w="22225" cap="rnd">
              <a:solidFill>
                <a:schemeClr val="accent4"/>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Sheet1!$B$2:$B$37</c:f>
              <c:numCache>
                <c:formatCode>General</c:formatCode>
                <c:ptCount val="36"/>
                <c:pt idx="0">
                  <c:v>1.0967746452405276</c:v>
                </c:pt>
                <c:pt idx="1">
                  <c:v>1.0911047433096142</c:v>
                </c:pt>
                <c:pt idx="2">
                  <c:v>1.0683768417714683</c:v>
                </c:pt>
                <c:pt idx="3">
                  <c:v>1.0788808074752745</c:v>
                </c:pt>
                <c:pt idx="4">
                  <c:v>1.0500230715649757</c:v>
                </c:pt>
                <c:pt idx="5">
                  <c:v>0.97634353592457157</c:v>
                </c:pt>
                <c:pt idx="6">
                  <c:v>0.99999996422494586</c:v>
                </c:pt>
                <c:pt idx="7">
                  <c:v>0.99793485618813282</c:v>
                </c:pt>
                <c:pt idx="8">
                  <c:v>0.99505811021163959</c:v>
                </c:pt>
                <c:pt idx="9">
                  <c:v>0.98301757997403039</c:v>
                </c:pt>
                <c:pt idx="10">
                  <c:v>0.97208621351111657</c:v>
                </c:pt>
                <c:pt idx="11">
                  <c:v>0.95896919882542797</c:v>
                </c:pt>
                <c:pt idx="12">
                  <c:v>0.95004866742683758</c:v>
                </c:pt>
                <c:pt idx="13">
                  <c:v>0.94121952799016684</c:v>
                </c:pt>
                <c:pt idx="14">
                  <c:v>0.93277625353879323</c:v>
                </c:pt>
                <c:pt idx="15">
                  <c:v>0.92347914332876879</c:v>
                </c:pt>
                <c:pt idx="16">
                  <c:v>0.9151328966776906</c:v>
                </c:pt>
                <c:pt idx="17">
                  <c:v>0.9082503757639504</c:v>
                </c:pt>
                <c:pt idx="18">
                  <c:v>0.90148351469312582</c:v>
                </c:pt>
                <c:pt idx="19">
                  <c:v>0.8955103085247571</c:v>
                </c:pt>
                <c:pt idx="20">
                  <c:v>0.89148631827522051</c:v>
                </c:pt>
                <c:pt idx="21">
                  <c:v>0.88764629647047388</c:v>
                </c:pt>
                <c:pt idx="22">
                  <c:v>0.88438190958263108</c:v>
                </c:pt>
                <c:pt idx="23">
                  <c:v>0.88200061051841905</c:v>
                </c:pt>
                <c:pt idx="24">
                  <c:v>0.87897373497105113</c:v>
                </c:pt>
                <c:pt idx="25">
                  <c:v>0.875449898203841</c:v>
                </c:pt>
                <c:pt idx="26">
                  <c:v>0.87330426489311253</c:v>
                </c:pt>
                <c:pt idx="27">
                  <c:v>0.87124990069689057</c:v>
                </c:pt>
                <c:pt idx="28">
                  <c:v>0.86943667513298362</c:v>
                </c:pt>
                <c:pt idx="29">
                  <c:v>0.86882376681429541</c:v>
                </c:pt>
                <c:pt idx="30">
                  <c:v>0.86774759534979551</c:v>
                </c:pt>
                <c:pt idx="31">
                  <c:v>0.86640414795665399</c:v>
                </c:pt>
                <c:pt idx="32">
                  <c:v>0.86620511922149956</c:v>
                </c:pt>
                <c:pt idx="33">
                  <c:v>0.86558770869241985</c:v>
                </c:pt>
                <c:pt idx="34">
                  <c:v>0.8654822594094026</c:v>
                </c:pt>
                <c:pt idx="35">
                  <c:v>0.8663379288476214</c:v>
                </c:pt>
              </c:numCache>
            </c:numRef>
          </c:val>
          <c:smooth val="0"/>
        </c:ser>
        <c:ser>
          <c:idx val="2"/>
          <c:order val="1"/>
          <c:tx>
            <c:strRef>
              <c:f>Sheet1!$C$1</c:f>
              <c:strCache>
                <c:ptCount val="1"/>
                <c:pt idx="0">
                  <c:v>natural gas</c:v>
                </c:pt>
              </c:strCache>
            </c:strRef>
          </c:tx>
          <c:spPr>
            <a:ln w="22225" cap="rnd">
              <a:solidFill>
                <a:schemeClr val="accent1"/>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Sheet1!$C$2:$C$37</c:f>
              <c:numCache>
                <c:formatCode>General</c:formatCode>
                <c:ptCount val="36"/>
                <c:pt idx="0">
                  <c:v>1.0157522130503689</c:v>
                </c:pt>
                <c:pt idx="1">
                  <c:v>0.97798088390151605</c:v>
                </c:pt>
                <c:pt idx="2">
                  <c:v>0.98455080493875624</c:v>
                </c:pt>
                <c:pt idx="3">
                  <c:v>1.0810876649350871</c:v>
                </c:pt>
                <c:pt idx="4">
                  <c:v>1.0694784401545634</c:v>
                </c:pt>
                <c:pt idx="5">
                  <c:v>0.9549671447670196</c:v>
                </c:pt>
                <c:pt idx="6">
                  <c:v>1.0000000983872397</c:v>
                </c:pt>
                <c:pt idx="7">
                  <c:v>1.0280490101138076</c:v>
                </c:pt>
                <c:pt idx="8">
                  <c:v>1.0021574253770558</c:v>
                </c:pt>
                <c:pt idx="9">
                  <c:v>0.9933142719562722</c:v>
                </c:pt>
                <c:pt idx="10">
                  <c:v>0.98568135670563117</c:v>
                </c:pt>
                <c:pt idx="11">
                  <c:v>0.97485957806954615</c:v>
                </c:pt>
                <c:pt idx="12">
                  <c:v>0.96773847858819162</c:v>
                </c:pt>
                <c:pt idx="13">
                  <c:v>0.95844533695975898</c:v>
                </c:pt>
                <c:pt idx="14">
                  <c:v>0.94742571396078124</c:v>
                </c:pt>
                <c:pt idx="15">
                  <c:v>0.93690508009026341</c:v>
                </c:pt>
                <c:pt idx="16">
                  <c:v>0.92584063058677823</c:v>
                </c:pt>
                <c:pt idx="17">
                  <c:v>0.91650617745867557</c:v>
                </c:pt>
                <c:pt idx="18">
                  <c:v>0.90715925039873835</c:v>
                </c:pt>
                <c:pt idx="19">
                  <c:v>0.89891995731329855</c:v>
                </c:pt>
                <c:pt idx="20">
                  <c:v>0.89212278711306914</c:v>
                </c:pt>
                <c:pt idx="21">
                  <c:v>0.88566638334815606</c:v>
                </c:pt>
                <c:pt idx="22">
                  <c:v>0.87854202199303444</c:v>
                </c:pt>
                <c:pt idx="23">
                  <c:v>0.87117858521653924</c:v>
                </c:pt>
                <c:pt idx="24">
                  <c:v>0.86375712116984915</c:v>
                </c:pt>
                <c:pt idx="25">
                  <c:v>0.85648764030162006</c:v>
                </c:pt>
                <c:pt idx="26">
                  <c:v>0.84972057641990006</c:v>
                </c:pt>
                <c:pt idx="27">
                  <c:v>0.84331053230249242</c:v>
                </c:pt>
                <c:pt idx="28">
                  <c:v>0.83695656435028642</c:v>
                </c:pt>
                <c:pt idx="29">
                  <c:v>0.83086094212584161</c:v>
                </c:pt>
                <c:pt idx="30">
                  <c:v>0.82458329037370626</c:v>
                </c:pt>
                <c:pt idx="31">
                  <c:v>0.81813203712414939</c:v>
                </c:pt>
                <c:pt idx="32">
                  <c:v>0.81149971964334333</c:v>
                </c:pt>
                <c:pt idx="33">
                  <c:v>0.80503778975936446</c:v>
                </c:pt>
                <c:pt idx="34">
                  <c:v>0.79824125395308554</c:v>
                </c:pt>
                <c:pt idx="35">
                  <c:v>0.79151526451329857</c:v>
                </c:pt>
              </c:numCache>
            </c:numRef>
          </c:val>
          <c:smooth val="0"/>
        </c:ser>
        <c:ser>
          <c:idx val="0"/>
          <c:order val="2"/>
          <c:tx>
            <c:strRef>
              <c:f>Sheet1!$D$1</c:f>
              <c:strCache>
                <c:ptCount val="1"/>
                <c:pt idx="0">
                  <c:v>delivered energy</c:v>
                </c:pt>
              </c:strCache>
            </c:strRef>
          </c:tx>
          <c:spPr>
            <a:ln w="22225" cap="rnd">
              <a:solidFill>
                <a:schemeClr val="accent1">
                  <a:lumMod val="50000"/>
                </a:schemeClr>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Sheet1!$D$2:$D$37</c:f>
              <c:numCache>
                <c:formatCode>General</c:formatCode>
                <c:ptCount val="36"/>
                <c:pt idx="0">
                  <c:v>1.0686080373709963</c:v>
                </c:pt>
                <c:pt idx="1">
                  <c:v>1.0458983479270518</c:v>
                </c:pt>
                <c:pt idx="2">
                  <c:v>1.0338502939485792</c:v>
                </c:pt>
                <c:pt idx="3">
                  <c:v>1.0779759512721017</c:v>
                </c:pt>
                <c:pt idx="4">
                  <c:v>1.0579237551702538</c:v>
                </c:pt>
                <c:pt idx="5">
                  <c:v>0.96618686091998707</c:v>
                </c:pt>
                <c:pt idx="6">
                  <c:v>1.0000000133985243</c:v>
                </c:pt>
                <c:pt idx="7">
                  <c:v>1.010718640961598</c:v>
                </c:pt>
                <c:pt idx="8">
                  <c:v>0.99815519092044258</c:v>
                </c:pt>
                <c:pt idx="9">
                  <c:v>0.98696856866860017</c:v>
                </c:pt>
                <c:pt idx="10">
                  <c:v>0.97693191865917184</c:v>
                </c:pt>
                <c:pt idx="11">
                  <c:v>0.96457635458515878</c:v>
                </c:pt>
                <c:pt idx="12">
                  <c:v>0.95644786766791756</c:v>
                </c:pt>
                <c:pt idx="13">
                  <c:v>0.94733196439042799</c:v>
                </c:pt>
                <c:pt idx="14">
                  <c:v>0.93772045314571484</c:v>
                </c:pt>
                <c:pt idx="15">
                  <c:v>0.92789972146668476</c:v>
                </c:pt>
                <c:pt idx="16">
                  <c:v>0.91825818694622074</c:v>
                </c:pt>
                <c:pt idx="17">
                  <c:v>0.91011793619439196</c:v>
                </c:pt>
                <c:pt idx="18">
                  <c:v>0.90208061736620238</c:v>
                </c:pt>
                <c:pt idx="19">
                  <c:v>0.89494301544836263</c:v>
                </c:pt>
                <c:pt idx="20">
                  <c:v>0.88939883111724016</c:v>
                </c:pt>
                <c:pt idx="21">
                  <c:v>0.88405997282744875</c:v>
                </c:pt>
                <c:pt idx="22">
                  <c:v>0.87874099695311358</c:v>
                </c:pt>
                <c:pt idx="23">
                  <c:v>0.87378474356783087</c:v>
                </c:pt>
                <c:pt idx="24">
                  <c:v>0.86854214865648982</c:v>
                </c:pt>
                <c:pt idx="25">
                  <c:v>0.86306581926882109</c:v>
                </c:pt>
                <c:pt idx="26">
                  <c:v>0.85861966114037203</c:v>
                </c:pt>
                <c:pt idx="27">
                  <c:v>0.85434054930172998</c:v>
                </c:pt>
                <c:pt idx="28">
                  <c:v>0.85015192177092835</c:v>
                </c:pt>
                <c:pt idx="29">
                  <c:v>0.84664299132332088</c:v>
                </c:pt>
                <c:pt idx="30">
                  <c:v>0.84288103973957662</c:v>
                </c:pt>
                <c:pt idx="31">
                  <c:v>0.83891754928187556</c:v>
                </c:pt>
                <c:pt idx="32">
                  <c:v>0.83550607317460435</c:v>
                </c:pt>
                <c:pt idx="33">
                  <c:v>0.83199790916569416</c:v>
                </c:pt>
                <c:pt idx="34">
                  <c:v>0.82863294007059407</c:v>
                </c:pt>
                <c:pt idx="35">
                  <c:v>0.82579697667191432</c:v>
                </c:pt>
              </c:numCache>
            </c:numRef>
          </c:val>
          <c:smooth val="0"/>
        </c:ser>
        <c:dLbls>
          <c:showLegendKey val="0"/>
          <c:showVal val="0"/>
          <c:showCatName val="0"/>
          <c:showSerName val="0"/>
          <c:showPercent val="0"/>
          <c:showBubbleSize val="0"/>
        </c:dLbls>
        <c:smooth val="0"/>
        <c:axId val="-1184677056"/>
        <c:axId val="-1184674880"/>
      </c:lineChart>
      <c:catAx>
        <c:axId val="-1184677056"/>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74880"/>
        <c:crossesAt val="0"/>
        <c:auto val="1"/>
        <c:lblAlgn val="ctr"/>
        <c:lblOffset val="100"/>
        <c:tickLblSkip val="5"/>
        <c:tickMarkSkip val="5"/>
        <c:noMultiLvlLbl val="0"/>
      </c:catAx>
      <c:valAx>
        <c:axId val="-1184674880"/>
        <c:scaling>
          <c:orientation val="minMax"/>
          <c:max val="1.2"/>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677056"/>
        <c:crossesAt val="7"/>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81070881264051"/>
          <c:y val="3.9228816358448701E-2"/>
          <c:w val="0.48246087851244007"/>
          <c:h val="0.85968804857786663"/>
        </c:manualLayout>
      </c:layout>
      <c:barChart>
        <c:barDir val="bar"/>
        <c:grouping val="clustered"/>
        <c:varyColors val="0"/>
        <c:ser>
          <c:idx val="24"/>
          <c:order val="0"/>
          <c:tx>
            <c:strRef>
              <c:f>Sheet1!$B$1</c:f>
              <c:strCache>
                <c:ptCount val="1"/>
                <c:pt idx="0">
                  <c:v>2050</c:v>
                </c:pt>
              </c:strCache>
            </c:strRef>
          </c:tx>
          <c:spPr>
            <a:solidFill>
              <a:schemeClr val="accent5">
                <a:lumMod val="60000"/>
                <a:lumOff val="40000"/>
              </a:schemeClr>
            </a:solidFill>
            <a:ln>
              <a:noFill/>
            </a:ln>
            <a:effectLst/>
          </c:spPr>
          <c:invertIfNegative val="0"/>
          <c:cat>
            <c:strRef>
              <c:f>Sheet1!$A$2:$A$10</c:f>
              <c:strCache>
                <c:ptCount val="9"/>
                <c:pt idx="0">
                  <c:v>cooking</c:v>
                </c:pt>
                <c:pt idx="1">
                  <c:v>lighting</c:v>
                </c:pt>
                <c:pt idx="2">
                  <c:v>TVs and PCs</c:v>
                </c:pt>
                <c:pt idx="3">
                  <c:v>laundry and dishwashing</c:v>
                </c:pt>
                <c:pt idx="4">
                  <c:v>refrigeration and freezing</c:v>
                </c:pt>
                <c:pt idx="5">
                  <c:v>space cooling</c:v>
                </c:pt>
                <c:pt idx="6">
                  <c:v>water heating</c:v>
                </c:pt>
                <c:pt idx="7">
                  <c:v>other uses</c:v>
                </c:pt>
                <c:pt idx="8">
                  <c:v>space heating</c:v>
                </c:pt>
              </c:strCache>
            </c:strRef>
          </c:cat>
          <c:val>
            <c:numRef>
              <c:f>Sheet1!$B$2:$B$10</c:f>
              <c:numCache>
                <c:formatCode>General</c:formatCode>
                <c:ptCount val="9"/>
                <c:pt idx="0">
                  <c:v>1.2845127090043602</c:v>
                </c:pt>
                <c:pt idx="1">
                  <c:v>1.2186073111115614</c:v>
                </c:pt>
                <c:pt idx="2">
                  <c:v>1.2973376137116002</c:v>
                </c:pt>
                <c:pt idx="3">
                  <c:v>3.0563457034866635</c:v>
                </c:pt>
                <c:pt idx="4">
                  <c:v>2.6198096922436447</c:v>
                </c:pt>
                <c:pt idx="5">
                  <c:v>9.6791238849655361</c:v>
                </c:pt>
                <c:pt idx="6">
                  <c:v>12.566697495580527</c:v>
                </c:pt>
                <c:pt idx="7">
                  <c:v>20.528373549107641</c:v>
                </c:pt>
                <c:pt idx="8">
                  <c:v>30.109947268766934</c:v>
                </c:pt>
              </c:numCache>
            </c:numRef>
          </c:val>
        </c:ser>
        <c:ser>
          <c:idx val="23"/>
          <c:order val="1"/>
          <c:tx>
            <c:strRef>
              <c:f>Sheet1!$C$1</c:f>
              <c:strCache>
                <c:ptCount val="1"/>
                <c:pt idx="0">
                  <c:v>2021</c:v>
                </c:pt>
              </c:strCache>
            </c:strRef>
          </c:tx>
          <c:spPr>
            <a:solidFill>
              <a:srgbClr val="72242D"/>
            </a:solidFill>
            <a:ln>
              <a:noFill/>
            </a:ln>
            <a:effectLst/>
          </c:spPr>
          <c:invertIfNegative val="0"/>
          <c:cat>
            <c:strRef>
              <c:f>Sheet1!$A$2:$A$10</c:f>
              <c:strCache>
                <c:ptCount val="9"/>
                <c:pt idx="0">
                  <c:v>cooking</c:v>
                </c:pt>
                <c:pt idx="1">
                  <c:v>lighting</c:v>
                </c:pt>
                <c:pt idx="2">
                  <c:v>TVs and PCs</c:v>
                </c:pt>
                <c:pt idx="3">
                  <c:v>laundry and dishwashing</c:v>
                </c:pt>
                <c:pt idx="4">
                  <c:v>refrigeration and freezing</c:v>
                </c:pt>
                <c:pt idx="5">
                  <c:v>space cooling</c:v>
                </c:pt>
                <c:pt idx="6">
                  <c:v>water heating</c:v>
                </c:pt>
                <c:pt idx="7">
                  <c:v>other uses</c:v>
                </c:pt>
                <c:pt idx="8">
                  <c:v>space heating</c:v>
                </c:pt>
              </c:strCache>
            </c:strRef>
          </c:cat>
          <c:val>
            <c:numRef>
              <c:f>Sheet1!$C$2:$C$10</c:f>
              <c:numCache>
                <c:formatCode>General</c:formatCode>
                <c:ptCount val="9"/>
                <c:pt idx="0">
                  <c:v>1.4068986054227306</c:v>
                </c:pt>
                <c:pt idx="1">
                  <c:v>1.620915500481718</c:v>
                </c:pt>
                <c:pt idx="2">
                  <c:v>2.508304578147404</c:v>
                </c:pt>
                <c:pt idx="3">
                  <c:v>2.585199894652856</c:v>
                </c:pt>
                <c:pt idx="4">
                  <c:v>2.9251829856856517</c:v>
                </c:pt>
                <c:pt idx="5">
                  <c:v>6.870043161967744</c:v>
                </c:pt>
                <c:pt idx="6">
                  <c:v>13.650123044910169</c:v>
                </c:pt>
                <c:pt idx="7">
                  <c:v>16.681874344666287</c:v>
                </c:pt>
                <c:pt idx="8">
                  <c:v>44.192184130840893</c:v>
                </c:pt>
              </c:numCache>
            </c:numRef>
          </c:val>
        </c:ser>
        <c:dLbls>
          <c:showLegendKey val="0"/>
          <c:showVal val="0"/>
          <c:showCatName val="0"/>
          <c:showSerName val="0"/>
          <c:showPercent val="0"/>
          <c:showBubbleSize val="0"/>
        </c:dLbls>
        <c:gapWidth val="67"/>
        <c:axId val="-1184702080"/>
        <c:axId val="-1184700448"/>
        <c:extLst/>
      </c:barChart>
      <c:catAx>
        <c:axId val="-118470208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just">
              <a:defRPr sz="1050" b="0" i="0" u="none" strike="noStrike" kern="1200" baseline="0">
                <a:solidFill>
                  <a:schemeClr val="tx1"/>
                </a:solidFill>
                <a:latin typeface="+mn-lt"/>
                <a:ea typeface="+mn-ea"/>
                <a:cs typeface="+mn-cs"/>
              </a:defRPr>
            </a:pPr>
            <a:endParaRPr lang="en-US"/>
          </a:p>
        </c:txPr>
        <c:crossAx val="-1184700448"/>
        <c:crosses val="autoZero"/>
        <c:auto val="1"/>
        <c:lblAlgn val="ctr"/>
        <c:lblOffset val="100"/>
        <c:noMultiLvlLbl val="0"/>
      </c:catAx>
      <c:valAx>
        <c:axId val="-1184700448"/>
        <c:scaling>
          <c:orientation val="minMax"/>
          <c:max val="4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7020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userShapes r:id="rId4"/>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91834515160739"/>
          <c:y val="3.634305490364638E-2"/>
          <c:w val="0.57960263254386024"/>
          <c:h val="0.86605339214219035"/>
        </c:manualLayout>
      </c:layout>
      <c:barChart>
        <c:barDir val="bar"/>
        <c:grouping val="clustered"/>
        <c:varyColors val="0"/>
        <c:ser>
          <c:idx val="33"/>
          <c:order val="0"/>
          <c:tx>
            <c:strRef>
              <c:f>Sheet1!$B$1</c:f>
              <c:strCache>
                <c:ptCount val="1"/>
                <c:pt idx="0">
                  <c:v>2050</c:v>
                </c:pt>
              </c:strCache>
            </c:strRef>
          </c:tx>
          <c:spPr>
            <a:solidFill>
              <a:schemeClr val="accent1">
                <a:lumMod val="40000"/>
                <a:lumOff val="60000"/>
              </a:schemeClr>
            </a:solidFill>
            <a:ln>
              <a:noFill/>
            </a:ln>
            <a:effectLst/>
          </c:spPr>
          <c:invertIfNegative val="0"/>
          <c:cat>
            <c:strRef>
              <c:f>Sheet1!$A$2:$A$10</c:f>
              <c:strCache>
                <c:ptCount val="9"/>
                <c:pt idx="0">
                  <c:v>cooking</c:v>
                </c:pt>
                <c:pt idx="1">
                  <c:v>lighting</c:v>
                </c:pt>
                <c:pt idx="2">
                  <c:v>computers/office equip.</c:v>
                </c:pt>
                <c:pt idx="3">
                  <c:v>ventilation</c:v>
                </c:pt>
                <c:pt idx="4">
                  <c:v>refrigeration</c:v>
                </c:pt>
                <c:pt idx="5">
                  <c:v>space cooling</c:v>
                </c:pt>
                <c:pt idx="6">
                  <c:v>water heating</c:v>
                </c:pt>
                <c:pt idx="7">
                  <c:v>other uses</c:v>
                </c:pt>
                <c:pt idx="8">
                  <c:v>space heating</c:v>
                </c:pt>
              </c:strCache>
            </c:strRef>
          </c:cat>
          <c:val>
            <c:numRef>
              <c:f>Sheet1!$B$2:$B$10</c:f>
              <c:numCache>
                <c:formatCode>General</c:formatCode>
                <c:ptCount val="9"/>
                <c:pt idx="0">
                  <c:v>4.4526649754207668</c:v>
                </c:pt>
                <c:pt idx="1">
                  <c:v>2.7677714269912248</c:v>
                </c:pt>
                <c:pt idx="2">
                  <c:v>7.1731280364705574</c:v>
                </c:pt>
                <c:pt idx="3">
                  <c:v>3.2352472950645432</c:v>
                </c:pt>
                <c:pt idx="4">
                  <c:v>5.6764454933574759</c:v>
                </c:pt>
                <c:pt idx="5">
                  <c:v>5.8868517120881876</c:v>
                </c:pt>
                <c:pt idx="6">
                  <c:v>5.990057094944965</c:v>
                </c:pt>
                <c:pt idx="7">
                  <c:v>30.656190788103967</c:v>
                </c:pt>
                <c:pt idx="8">
                  <c:v>15.101829271760025</c:v>
                </c:pt>
              </c:numCache>
            </c:numRef>
          </c:val>
        </c:ser>
        <c:ser>
          <c:idx val="32"/>
          <c:order val="1"/>
          <c:tx>
            <c:strRef>
              <c:f>Sheet1!$C$1</c:f>
              <c:strCache>
                <c:ptCount val="1"/>
                <c:pt idx="0">
                  <c:v>2021</c:v>
                </c:pt>
              </c:strCache>
            </c:strRef>
          </c:tx>
          <c:spPr>
            <a:solidFill>
              <a:schemeClr val="accent1">
                <a:lumMod val="75000"/>
              </a:schemeClr>
            </a:solidFill>
            <a:ln>
              <a:noFill/>
            </a:ln>
            <a:effectLst/>
          </c:spPr>
          <c:invertIfNegative val="0"/>
          <c:cat>
            <c:strRef>
              <c:f>Sheet1!$A$2:$A$10</c:f>
              <c:strCache>
                <c:ptCount val="9"/>
                <c:pt idx="0">
                  <c:v>cooking</c:v>
                </c:pt>
                <c:pt idx="1">
                  <c:v>lighting</c:v>
                </c:pt>
                <c:pt idx="2">
                  <c:v>computers/office equip.</c:v>
                </c:pt>
                <c:pt idx="3">
                  <c:v>ventilation</c:v>
                </c:pt>
                <c:pt idx="4">
                  <c:v>refrigeration</c:v>
                </c:pt>
                <c:pt idx="5">
                  <c:v>space cooling</c:v>
                </c:pt>
                <c:pt idx="6">
                  <c:v>water heating</c:v>
                </c:pt>
                <c:pt idx="7">
                  <c:v>other uses</c:v>
                </c:pt>
                <c:pt idx="8">
                  <c:v>space heating</c:v>
                </c:pt>
              </c:strCache>
            </c:strRef>
          </c:cat>
          <c:val>
            <c:numRef>
              <c:f>Sheet1!$C$2:$C$10</c:f>
              <c:numCache>
                <c:formatCode>General</c:formatCode>
                <c:ptCount val="9"/>
                <c:pt idx="0">
                  <c:v>4.5394244099461885</c:v>
                </c:pt>
                <c:pt idx="1">
                  <c:v>5.4879488439686419</c:v>
                </c:pt>
                <c:pt idx="2">
                  <c:v>6.4150439185404826</c:v>
                </c:pt>
                <c:pt idx="3">
                  <c:v>5.3195737929098046</c:v>
                </c:pt>
                <c:pt idx="4">
                  <c:v>6.8761351260870054</c:v>
                </c:pt>
                <c:pt idx="5">
                  <c:v>5.8035978031095015</c:v>
                </c:pt>
                <c:pt idx="6">
                  <c:v>6.8102483158789227</c:v>
                </c:pt>
                <c:pt idx="7">
                  <c:v>32.115632569492426</c:v>
                </c:pt>
                <c:pt idx="8">
                  <c:v>22.595957262403569</c:v>
                </c:pt>
              </c:numCache>
            </c:numRef>
          </c:val>
        </c:ser>
        <c:dLbls>
          <c:showLegendKey val="0"/>
          <c:showVal val="0"/>
          <c:showCatName val="0"/>
          <c:showSerName val="0"/>
          <c:showPercent val="0"/>
          <c:showBubbleSize val="0"/>
        </c:dLbls>
        <c:gapWidth val="67"/>
        <c:axId val="-1184699360"/>
        <c:axId val="-1191361104"/>
        <c:extLst/>
      </c:barChart>
      <c:catAx>
        <c:axId val="-1184699360"/>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wrap="square" anchor="ctr" anchorCtr="0"/>
          <a:lstStyle/>
          <a:p>
            <a:pPr algn="just">
              <a:defRPr sz="1050" b="0" i="0" u="none" strike="noStrike" kern="1200" baseline="0">
                <a:solidFill>
                  <a:schemeClr val="tx1"/>
                </a:solidFill>
                <a:latin typeface="+mn-lt"/>
                <a:ea typeface="+mn-ea"/>
                <a:cs typeface="+mn-cs"/>
              </a:defRPr>
            </a:pPr>
            <a:endParaRPr lang="en-US"/>
          </a:p>
        </c:txPr>
        <c:crossAx val="-1191361104"/>
        <c:crosses val="autoZero"/>
        <c:auto val="1"/>
        <c:lblAlgn val="ctr"/>
        <c:lblOffset val="100"/>
        <c:noMultiLvlLbl val="0"/>
      </c:catAx>
      <c:valAx>
        <c:axId val="-1191361104"/>
        <c:scaling>
          <c:orientation val="minMax"/>
          <c:max val="4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6993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userShapes r:id="rId4"/>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81070881264051"/>
          <c:y val="3.9228816358448701E-2"/>
          <c:w val="0.48246087851244007"/>
          <c:h val="0.85968804857786663"/>
        </c:manualLayout>
      </c:layout>
      <c:barChart>
        <c:barDir val="bar"/>
        <c:grouping val="clustered"/>
        <c:varyColors val="0"/>
        <c:ser>
          <c:idx val="24"/>
          <c:order val="0"/>
          <c:tx>
            <c:strRef>
              <c:f>Sheet1!$B$1</c:f>
              <c:strCache>
                <c:ptCount val="1"/>
                <c:pt idx="0">
                  <c:v>2050</c:v>
                </c:pt>
              </c:strCache>
            </c:strRef>
          </c:tx>
          <c:spPr>
            <a:solidFill>
              <a:schemeClr val="accent5">
                <a:lumMod val="60000"/>
                <a:lumOff val="40000"/>
              </a:schemeClr>
            </a:solidFill>
            <a:ln>
              <a:noFill/>
            </a:ln>
            <a:effectLst/>
          </c:spPr>
          <c:invertIfNegative val="0"/>
          <c:cat>
            <c:strRef>
              <c:f>Sheet1!$A$2:$A$10</c:f>
              <c:strCache>
                <c:ptCount val="9"/>
                <c:pt idx="0">
                  <c:v>cooking</c:v>
                </c:pt>
                <c:pt idx="1">
                  <c:v>lighting</c:v>
                </c:pt>
                <c:pt idx="2">
                  <c:v>TVs and PCs</c:v>
                </c:pt>
                <c:pt idx="3">
                  <c:v>laundry and dishwashing</c:v>
                </c:pt>
                <c:pt idx="4">
                  <c:v>refrigeration and freezing</c:v>
                </c:pt>
                <c:pt idx="5">
                  <c:v>space cooling</c:v>
                </c:pt>
                <c:pt idx="6">
                  <c:v>water heating</c:v>
                </c:pt>
                <c:pt idx="7">
                  <c:v>other uses</c:v>
                </c:pt>
                <c:pt idx="8">
                  <c:v>space heating</c:v>
                </c:pt>
              </c:strCache>
            </c:strRef>
          </c:cat>
          <c:val>
            <c:numRef>
              <c:f>Sheet1!$B$2:$B$10</c:f>
              <c:numCache>
                <c:formatCode>General</c:formatCode>
                <c:ptCount val="9"/>
                <c:pt idx="0">
                  <c:v>117.77398584713184</c:v>
                </c:pt>
                <c:pt idx="1">
                  <c:v>357.15337371382219</c:v>
                </c:pt>
                <c:pt idx="2">
                  <c:v>380.22790554267294</c:v>
                </c:pt>
                <c:pt idx="3">
                  <c:v>781.26475999786646</c:v>
                </c:pt>
                <c:pt idx="4">
                  <c:v>767.82230136097439</c:v>
                </c:pt>
                <c:pt idx="5">
                  <c:v>2719.3801304131925</c:v>
                </c:pt>
                <c:pt idx="6">
                  <c:v>1237.268288583432</c:v>
                </c:pt>
                <c:pt idx="7">
                  <c:v>5339.4684606772807</c:v>
                </c:pt>
                <c:pt idx="8">
                  <c:v>1157.1775426357656</c:v>
                </c:pt>
              </c:numCache>
            </c:numRef>
          </c:val>
        </c:ser>
        <c:ser>
          <c:idx val="23"/>
          <c:order val="1"/>
          <c:tx>
            <c:strRef>
              <c:f>Sheet1!$C$1</c:f>
              <c:strCache>
                <c:ptCount val="1"/>
                <c:pt idx="0">
                  <c:v>2021</c:v>
                </c:pt>
              </c:strCache>
            </c:strRef>
          </c:tx>
          <c:spPr>
            <a:solidFill>
              <a:srgbClr val="72242D"/>
            </a:solidFill>
            <a:ln>
              <a:noFill/>
            </a:ln>
            <a:effectLst/>
          </c:spPr>
          <c:invertIfNegative val="0"/>
          <c:cat>
            <c:strRef>
              <c:f>Sheet1!$A$2:$A$10</c:f>
              <c:strCache>
                <c:ptCount val="9"/>
                <c:pt idx="0">
                  <c:v>cooking</c:v>
                </c:pt>
                <c:pt idx="1">
                  <c:v>lighting</c:v>
                </c:pt>
                <c:pt idx="2">
                  <c:v>TVs and PCs</c:v>
                </c:pt>
                <c:pt idx="3">
                  <c:v>laundry and dishwashing</c:v>
                </c:pt>
                <c:pt idx="4">
                  <c:v>refrigeration and freezing</c:v>
                </c:pt>
                <c:pt idx="5">
                  <c:v>space cooling</c:v>
                </c:pt>
                <c:pt idx="6">
                  <c:v>water heating</c:v>
                </c:pt>
                <c:pt idx="7">
                  <c:v>other uses</c:v>
                </c:pt>
                <c:pt idx="8">
                  <c:v>space heating</c:v>
                </c:pt>
              </c:strCache>
            </c:strRef>
          </c:cat>
          <c:val>
            <c:numRef>
              <c:f>Sheet1!$C$2:$C$10</c:f>
              <c:numCache>
                <c:formatCode>General</c:formatCode>
                <c:ptCount val="9"/>
                <c:pt idx="0">
                  <c:v>129.90339920698472</c:v>
                </c:pt>
                <c:pt idx="1">
                  <c:v>475.06315957846368</c:v>
                </c:pt>
                <c:pt idx="2">
                  <c:v>735.14202173136118</c:v>
                </c:pt>
                <c:pt idx="3">
                  <c:v>664.61184279131305</c:v>
                </c:pt>
                <c:pt idx="4">
                  <c:v>857.32209428067165</c:v>
                </c:pt>
                <c:pt idx="5">
                  <c:v>1882.0384400680309</c:v>
                </c:pt>
                <c:pt idx="6">
                  <c:v>1408.4786671848508</c:v>
                </c:pt>
                <c:pt idx="7">
                  <c:v>4157.3590870189755</c:v>
                </c:pt>
                <c:pt idx="8">
                  <c:v>1844.2942870458774</c:v>
                </c:pt>
              </c:numCache>
            </c:numRef>
          </c:val>
        </c:ser>
        <c:dLbls>
          <c:showLegendKey val="0"/>
          <c:showVal val="0"/>
          <c:showCatName val="0"/>
          <c:showSerName val="0"/>
          <c:showPercent val="0"/>
          <c:showBubbleSize val="0"/>
        </c:dLbls>
        <c:gapWidth val="67"/>
        <c:axId val="-1191360560"/>
        <c:axId val="-1191374704"/>
        <c:extLst/>
      </c:barChart>
      <c:catAx>
        <c:axId val="-119136056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just">
              <a:defRPr sz="1050" b="0" i="0" u="none" strike="noStrike" kern="1200" baseline="0">
                <a:solidFill>
                  <a:schemeClr val="tx1"/>
                </a:solidFill>
                <a:latin typeface="+mn-lt"/>
                <a:ea typeface="+mn-ea"/>
                <a:cs typeface="+mn-cs"/>
              </a:defRPr>
            </a:pPr>
            <a:endParaRPr lang="en-US"/>
          </a:p>
        </c:txPr>
        <c:crossAx val="-1191374704"/>
        <c:crosses val="autoZero"/>
        <c:auto val="1"/>
        <c:lblAlgn val="ctr"/>
        <c:lblOffset val="100"/>
        <c:noMultiLvlLbl val="0"/>
      </c:catAx>
      <c:valAx>
        <c:axId val="-1191374704"/>
        <c:scaling>
          <c:orientation val="minMax"/>
          <c:max val="6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91360560"/>
        <c:crosses val="autoZero"/>
        <c:crossBetween val="between"/>
        <c:dispUnits>
          <c:builtInUnit val="thousands"/>
          <c:dispUnits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ispUnitsLbl>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userShapes r:id="rId4"/>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43136804032085"/>
          <c:y val="3.634305490364638E-2"/>
          <c:w val="0.52908960965514673"/>
          <c:h val="0.86605339214219035"/>
        </c:manualLayout>
      </c:layout>
      <c:barChart>
        <c:barDir val="bar"/>
        <c:grouping val="clustered"/>
        <c:varyColors val="0"/>
        <c:ser>
          <c:idx val="33"/>
          <c:order val="0"/>
          <c:tx>
            <c:strRef>
              <c:f>Sheet1!$B$1</c:f>
              <c:strCache>
                <c:ptCount val="1"/>
                <c:pt idx="0">
                  <c:v>2050</c:v>
                </c:pt>
              </c:strCache>
            </c:strRef>
          </c:tx>
          <c:spPr>
            <a:solidFill>
              <a:schemeClr val="accent1">
                <a:lumMod val="40000"/>
                <a:lumOff val="60000"/>
              </a:schemeClr>
            </a:solidFill>
            <a:ln>
              <a:noFill/>
            </a:ln>
            <a:effectLst/>
          </c:spPr>
          <c:invertIfNegative val="0"/>
          <c:cat>
            <c:strRef>
              <c:f>Sheet1!$A$2:$A$10</c:f>
              <c:strCache>
                <c:ptCount val="9"/>
                <c:pt idx="0">
                  <c:v>cooking</c:v>
                </c:pt>
                <c:pt idx="1">
                  <c:v>lighting</c:v>
                </c:pt>
                <c:pt idx="2">
                  <c:v>computers/office equipment</c:v>
                </c:pt>
                <c:pt idx="3">
                  <c:v>ventilation</c:v>
                </c:pt>
                <c:pt idx="4">
                  <c:v>refrigeration</c:v>
                </c:pt>
                <c:pt idx="5">
                  <c:v>space cooling</c:v>
                </c:pt>
                <c:pt idx="6">
                  <c:v>water heating</c:v>
                </c:pt>
                <c:pt idx="7">
                  <c:v>other uses</c:v>
                </c:pt>
                <c:pt idx="8">
                  <c:v>space heating</c:v>
                </c:pt>
              </c:strCache>
            </c:strRef>
          </c:cat>
          <c:val>
            <c:numRef>
              <c:f>Sheet1!$B$2:$B$10</c:f>
              <c:numCache>
                <c:formatCode>General</c:formatCode>
                <c:ptCount val="9"/>
                <c:pt idx="0">
                  <c:v>0.18014215882471499</c:v>
                </c:pt>
                <c:pt idx="1">
                  <c:v>0.81115373484400899</c:v>
                </c:pt>
                <c:pt idx="2">
                  <c:v>2.1022363120579368</c:v>
                </c:pt>
                <c:pt idx="3">
                  <c:v>0.94815738790553761</c:v>
                </c:pt>
                <c:pt idx="4">
                  <c:v>1.6636019570376031</c:v>
                </c:pt>
                <c:pt idx="5">
                  <c:v>1.66796306058577</c:v>
                </c:pt>
                <c:pt idx="6">
                  <c:v>4.3742421793640823E-2</c:v>
                </c:pt>
                <c:pt idx="7">
                  <c:v>5.2374110636097502</c:v>
                </c:pt>
                <c:pt idx="8">
                  <c:v>0.18261083847592391</c:v>
                </c:pt>
              </c:numCache>
            </c:numRef>
          </c:val>
        </c:ser>
        <c:ser>
          <c:idx val="32"/>
          <c:order val="1"/>
          <c:tx>
            <c:strRef>
              <c:f>Sheet1!$C$1</c:f>
              <c:strCache>
                <c:ptCount val="1"/>
                <c:pt idx="0">
                  <c:v>2021</c:v>
                </c:pt>
              </c:strCache>
            </c:strRef>
          </c:tx>
          <c:spPr>
            <a:solidFill>
              <a:schemeClr val="accent1">
                <a:lumMod val="75000"/>
              </a:schemeClr>
            </a:solidFill>
            <a:ln>
              <a:noFill/>
            </a:ln>
            <a:effectLst/>
          </c:spPr>
          <c:invertIfNegative val="0"/>
          <c:cat>
            <c:strRef>
              <c:f>Sheet1!$A$2:$A$10</c:f>
              <c:strCache>
                <c:ptCount val="9"/>
                <c:pt idx="0">
                  <c:v>cooking</c:v>
                </c:pt>
                <c:pt idx="1">
                  <c:v>lighting</c:v>
                </c:pt>
                <c:pt idx="2">
                  <c:v>computers/office equipment</c:v>
                </c:pt>
                <c:pt idx="3">
                  <c:v>ventilation</c:v>
                </c:pt>
                <c:pt idx="4">
                  <c:v>refrigeration</c:v>
                </c:pt>
                <c:pt idx="5">
                  <c:v>space cooling</c:v>
                </c:pt>
                <c:pt idx="6">
                  <c:v>water heating</c:v>
                </c:pt>
                <c:pt idx="7">
                  <c:v>other uses</c:v>
                </c:pt>
                <c:pt idx="8">
                  <c:v>space heating</c:v>
                </c:pt>
              </c:strCache>
            </c:strRef>
          </c:cat>
          <c:val>
            <c:numRef>
              <c:f>Sheet1!$C$2:$C$10</c:f>
              <c:numCache>
                <c:formatCode>General</c:formatCode>
                <c:ptCount val="9"/>
                <c:pt idx="0">
                  <c:v>0.2616481577927865</c:v>
                </c:pt>
                <c:pt idx="1">
                  <c:v>1.6083590422266969</c:v>
                </c:pt>
                <c:pt idx="2">
                  <c:v>1.8800637881319371</c:v>
                </c:pt>
                <c:pt idx="3">
                  <c:v>1.559013185777345</c:v>
                </c:pt>
                <c:pt idx="4">
                  <c:v>2.0151962818984761</c:v>
                </c:pt>
                <c:pt idx="5">
                  <c:v>1.624069164291909</c:v>
                </c:pt>
                <c:pt idx="6">
                  <c:v>7.7104646098845528E-2</c:v>
                </c:pt>
                <c:pt idx="7">
                  <c:v>4.8750218481420013</c:v>
                </c:pt>
                <c:pt idx="8">
                  <c:v>0.35799095455414731</c:v>
                </c:pt>
              </c:numCache>
            </c:numRef>
          </c:val>
        </c:ser>
        <c:dLbls>
          <c:showLegendKey val="0"/>
          <c:showVal val="0"/>
          <c:showCatName val="0"/>
          <c:showSerName val="0"/>
          <c:showPercent val="0"/>
          <c:showBubbleSize val="0"/>
        </c:dLbls>
        <c:gapWidth val="67"/>
        <c:axId val="-1191367632"/>
        <c:axId val="-1177235712"/>
        <c:extLst/>
      </c:barChart>
      <c:catAx>
        <c:axId val="-1191367632"/>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wrap="square" anchor="ctr" anchorCtr="0"/>
          <a:lstStyle/>
          <a:p>
            <a:pPr algn="just">
              <a:defRPr sz="1050" b="0" i="0" u="none" strike="noStrike" kern="1200" baseline="0">
                <a:solidFill>
                  <a:schemeClr val="tx1"/>
                </a:solidFill>
                <a:latin typeface="+mn-lt"/>
                <a:ea typeface="+mn-ea"/>
                <a:cs typeface="+mn-cs"/>
              </a:defRPr>
            </a:pPr>
            <a:endParaRPr lang="en-US"/>
          </a:p>
        </c:txPr>
        <c:crossAx val="-1177235712"/>
        <c:crosses val="autoZero"/>
        <c:auto val="1"/>
        <c:lblAlgn val="ctr"/>
        <c:lblOffset val="100"/>
        <c:noMultiLvlLbl val="0"/>
      </c:catAx>
      <c:valAx>
        <c:axId val="-1177235712"/>
        <c:scaling>
          <c:orientation val="minMax"/>
          <c:max val="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91367632"/>
        <c:crosses val="autoZero"/>
        <c:crossBetween val="between"/>
        <c:majorUnit val="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userShapes r:id="rId4"/>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96141122180466E-2"/>
          <c:y val="6.2798862818662135E-2"/>
          <c:w val="0.90121344987093333"/>
          <c:h val="0.82133942398121895"/>
        </c:manualLayout>
      </c:layout>
      <c:lineChart>
        <c:grouping val="standard"/>
        <c:varyColors val="0"/>
        <c:ser>
          <c:idx val="1"/>
          <c:order val="0"/>
          <c:tx>
            <c:strRef>
              <c:f>Sheet1!$B$1</c:f>
              <c:strCache>
                <c:ptCount val="1"/>
                <c:pt idx="0">
                  <c:v>space heating</c:v>
                </c:pt>
              </c:strCache>
            </c:strRef>
          </c:tx>
          <c:spPr>
            <a:ln w="22225" cap="rnd">
              <a:solidFill>
                <a:schemeClr val="accent1"/>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1.0095297002925061</c:v>
                </c:pt>
                <c:pt idx="1">
                  <c:v>1.0000013089602953</c:v>
                </c:pt>
                <c:pt idx="2">
                  <c:v>0.98949903098165559</c:v>
                </c:pt>
                <c:pt idx="3">
                  <c:v>0.97898727361124882</c:v>
                </c:pt>
                <c:pt idx="4">
                  <c:v>0.96808976807324199</c:v>
                </c:pt>
                <c:pt idx="5">
                  <c:v>0.95713025022361642</c:v>
                </c:pt>
                <c:pt idx="6">
                  <c:v>0.94586316232410161</c:v>
                </c:pt>
                <c:pt idx="7">
                  <c:v>0.9344889472080341</c:v>
                </c:pt>
                <c:pt idx="8">
                  <c:v>0.9229666458714062</c:v>
                </c:pt>
                <c:pt idx="9">
                  <c:v>0.91136096640888642</c:v>
                </c:pt>
                <c:pt idx="10">
                  <c:v>0.89965706049671579</c:v>
                </c:pt>
                <c:pt idx="11">
                  <c:v>0.88902546231054802</c:v>
                </c:pt>
                <c:pt idx="12">
                  <c:v>0.8783643101209998</c:v>
                </c:pt>
                <c:pt idx="13">
                  <c:v>0.86760538917601349</c:v>
                </c:pt>
                <c:pt idx="14">
                  <c:v>0.85677964381182792</c:v>
                </c:pt>
                <c:pt idx="15">
                  <c:v>0.84593507051884032</c:v>
                </c:pt>
                <c:pt idx="16">
                  <c:v>0.83508880434412724</c:v>
                </c:pt>
                <c:pt idx="17">
                  <c:v>0.82419904394359378</c:v>
                </c:pt>
                <c:pt idx="18">
                  <c:v>0.81328208183019468</c:v>
                </c:pt>
                <c:pt idx="19">
                  <c:v>0.80226350123787293</c:v>
                </c:pt>
                <c:pt idx="20">
                  <c:v>0.79116484903437823</c:v>
                </c:pt>
                <c:pt idx="21">
                  <c:v>0.78064233067536259</c:v>
                </c:pt>
                <c:pt idx="22">
                  <c:v>0.77006961292471565</c:v>
                </c:pt>
                <c:pt idx="23">
                  <c:v>0.75948218566522707</c:v>
                </c:pt>
                <c:pt idx="24">
                  <c:v>0.74890078515470992</c:v>
                </c:pt>
                <c:pt idx="25">
                  <c:v>0.73828603395932013</c:v>
                </c:pt>
                <c:pt idx="26">
                  <c:v>0.72766255797651946</c:v>
                </c:pt>
                <c:pt idx="27">
                  <c:v>0.71700821896777112</c:v>
                </c:pt>
                <c:pt idx="28">
                  <c:v>0.70637717569362857</c:v>
                </c:pt>
                <c:pt idx="29">
                  <c:v>0.69572001238768777</c:v>
                </c:pt>
                <c:pt idx="30">
                  <c:v>0.68502849730359527</c:v>
                </c:pt>
              </c:numCache>
            </c:numRef>
          </c:val>
          <c:smooth val="0"/>
        </c:ser>
        <c:ser>
          <c:idx val="2"/>
          <c:order val="1"/>
          <c:tx>
            <c:strRef>
              <c:f>Sheet1!$C$1</c:f>
              <c:strCache>
                <c:ptCount val="1"/>
                <c:pt idx="0">
                  <c:v>space cooling</c:v>
                </c:pt>
              </c:strCache>
            </c:strRef>
          </c:tx>
          <c:spPr>
            <a:ln w="22225" cap="rnd">
              <a:solidFill>
                <a:schemeClr val="accent1">
                  <a:lumMod val="60000"/>
                  <a:lumOff val="40000"/>
                </a:schemeClr>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1.0042704693952438</c:v>
                </c:pt>
                <c:pt idx="1">
                  <c:v>0.99999911699566035</c:v>
                </c:pt>
                <c:pt idx="2">
                  <c:v>0.9958448364824416</c:v>
                </c:pt>
                <c:pt idx="3">
                  <c:v>0.99153749747215192</c:v>
                </c:pt>
                <c:pt idx="4">
                  <c:v>0.98716531417587561</c:v>
                </c:pt>
                <c:pt idx="5">
                  <c:v>0.98268708658595438</c:v>
                </c:pt>
                <c:pt idx="6">
                  <c:v>0.97811417809129764</c:v>
                </c:pt>
                <c:pt idx="7">
                  <c:v>0.97345348010214117</c:v>
                </c:pt>
                <c:pt idx="8">
                  <c:v>0.96873154172069165</c:v>
                </c:pt>
                <c:pt idx="9">
                  <c:v>0.96404408998515079</c:v>
                </c:pt>
                <c:pt idx="10">
                  <c:v>0.95937962778228036</c:v>
                </c:pt>
                <c:pt idx="11">
                  <c:v>0.95601907633950844</c:v>
                </c:pt>
                <c:pt idx="12">
                  <c:v>0.95264505603110483</c:v>
                </c:pt>
                <c:pt idx="13">
                  <c:v>0.94934270277894262</c:v>
                </c:pt>
                <c:pt idx="14">
                  <c:v>0.9460860621166316</c:v>
                </c:pt>
                <c:pt idx="15">
                  <c:v>0.94280825293561721</c:v>
                </c:pt>
                <c:pt idx="16">
                  <c:v>0.93961542131858322</c:v>
                </c:pt>
                <c:pt idx="17">
                  <c:v>0.93649350130558195</c:v>
                </c:pt>
                <c:pt idx="18">
                  <c:v>0.93345462527375356</c:v>
                </c:pt>
                <c:pt idx="19">
                  <c:v>0.93045319767279155</c:v>
                </c:pt>
                <c:pt idx="20">
                  <c:v>0.92753942246491883</c:v>
                </c:pt>
                <c:pt idx="21">
                  <c:v>0.92531707725431589</c:v>
                </c:pt>
                <c:pt idx="22">
                  <c:v>0.92317618540114998</c:v>
                </c:pt>
                <c:pt idx="23">
                  <c:v>0.92113281837773642</c:v>
                </c:pt>
                <c:pt idx="24">
                  <c:v>0.91919258183280184</c:v>
                </c:pt>
                <c:pt idx="25">
                  <c:v>0.91739877281741355</c:v>
                </c:pt>
                <c:pt idx="26">
                  <c:v>0.91573330558749877</c:v>
                </c:pt>
                <c:pt idx="27">
                  <c:v>0.91415417075671623</c:v>
                </c:pt>
                <c:pt idx="28">
                  <c:v>0.91269357212272118</c:v>
                </c:pt>
                <c:pt idx="29">
                  <c:v>0.91136487618687645</c:v>
                </c:pt>
                <c:pt idx="30">
                  <c:v>0.91014951560623003</c:v>
                </c:pt>
              </c:numCache>
            </c:numRef>
          </c:val>
          <c:smooth val="0"/>
        </c:ser>
        <c:ser>
          <c:idx val="3"/>
          <c:order val="2"/>
          <c:tx>
            <c:strRef>
              <c:f>Sheet1!$D$1</c:f>
              <c:strCache>
                <c:ptCount val="1"/>
                <c:pt idx="0">
                  <c:v>lighting</c:v>
                </c:pt>
              </c:strCache>
            </c:strRef>
          </c:tx>
          <c:spPr>
            <a:ln w="22225" cap="rnd">
              <a:solidFill>
                <a:schemeClr val="accent4"/>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1.0033184078406003</c:v>
                </c:pt>
                <c:pt idx="1">
                  <c:v>1.0000037039669281</c:v>
                </c:pt>
                <c:pt idx="2">
                  <c:v>0.99661686660582605</c:v>
                </c:pt>
                <c:pt idx="3">
                  <c:v>0.99298825615942921</c:v>
                </c:pt>
                <c:pt idx="4">
                  <c:v>0.98947119516721116</c:v>
                </c:pt>
                <c:pt idx="5">
                  <c:v>0.98579279632547123</c:v>
                </c:pt>
                <c:pt idx="6">
                  <c:v>0.98209908083092201</c:v>
                </c:pt>
                <c:pt idx="7">
                  <c:v>0.97828861496427444</c:v>
                </c:pt>
                <c:pt idx="8">
                  <c:v>0.9743535808497984</c:v>
                </c:pt>
                <c:pt idx="9">
                  <c:v>0.97023730648212358</c:v>
                </c:pt>
                <c:pt idx="10">
                  <c:v>0.9659881257267704</c:v>
                </c:pt>
                <c:pt idx="11">
                  <c:v>0.96340083772361484</c:v>
                </c:pt>
                <c:pt idx="12">
                  <c:v>0.96078901136727024</c:v>
                </c:pt>
                <c:pt idx="13">
                  <c:v>0.9580841294961614</c:v>
                </c:pt>
                <c:pt idx="14">
                  <c:v>0.95526110245875995</c:v>
                </c:pt>
                <c:pt idx="15">
                  <c:v>0.95240367403566362</c:v>
                </c:pt>
                <c:pt idx="16">
                  <c:v>0.94941737111275581</c:v>
                </c:pt>
                <c:pt idx="17">
                  <c:v>0.94641249809755801</c:v>
                </c:pt>
                <c:pt idx="18">
                  <c:v>0.94332052328310079</c:v>
                </c:pt>
                <c:pt idx="19">
                  <c:v>0.94004708523904001</c:v>
                </c:pt>
                <c:pt idx="20">
                  <c:v>0.9367728794410608</c:v>
                </c:pt>
                <c:pt idx="21">
                  <c:v>0.93467107245240588</c:v>
                </c:pt>
                <c:pt idx="22">
                  <c:v>0.93249977906670578</c:v>
                </c:pt>
                <c:pt idx="23">
                  <c:v>0.93025177429738881</c:v>
                </c:pt>
                <c:pt idx="24">
                  <c:v>0.927987624747874</c:v>
                </c:pt>
                <c:pt idx="25">
                  <c:v>0.92570873333196357</c:v>
                </c:pt>
                <c:pt idx="26">
                  <c:v>0.92335182007793315</c:v>
                </c:pt>
                <c:pt idx="27">
                  <c:v>0.92097841355378463</c:v>
                </c:pt>
                <c:pt idx="28">
                  <c:v>0.91851711698399641</c:v>
                </c:pt>
                <c:pt idx="29">
                  <c:v>0.91606637688091441</c:v>
                </c:pt>
                <c:pt idx="30">
                  <c:v>0.91353114156458404</c:v>
                </c:pt>
              </c:numCache>
            </c:numRef>
          </c:val>
          <c:smooth val="0"/>
        </c:ser>
        <c:ser>
          <c:idx val="4"/>
          <c:order val="3"/>
          <c:tx>
            <c:strRef>
              <c:f>Sheet1!$E$1</c:f>
              <c:strCache>
                <c:ptCount val="1"/>
                <c:pt idx="0">
                  <c:v>cooking</c:v>
                </c:pt>
              </c:strCache>
            </c:strRef>
          </c:tx>
          <c:spPr>
            <a:ln w="22225" cap="rnd">
              <a:solidFill>
                <a:schemeClr val="bg2">
                  <a:lumMod val="40000"/>
                  <a:lumOff val="60000"/>
                </a:schemeClr>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Sheet1!$E$2:$E$32</c:f>
              <c:numCache>
                <c:formatCode>General</c:formatCode>
                <c:ptCount val="31"/>
                <c:pt idx="0">
                  <c:v>1.0036758724090351</c:v>
                </c:pt>
                <c:pt idx="1">
                  <c:v>0.99999856440733337</c:v>
                </c:pt>
                <c:pt idx="2">
                  <c:v>0.99732886661916798</c:v>
                </c:pt>
                <c:pt idx="3">
                  <c:v>0.99565234312493123</c:v>
                </c:pt>
                <c:pt idx="4">
                  <c:v>0.99414320572071002</c:v>
                </c:pt>
                <c:pt idx="5">
                  <c:v>0.99280579207956521</c:v>
                </c:pt>
                <c:pt idx="6">
                  <c:v>0.99111368719186843</c:v>
                </c:pt>
                <c:pt idx="7">
                  <c:v>0.98915601302666756</c:v>
                </c:pt>
                <c:pt idx="8">
                  <c:v>0.98696887745195439</c:v>
                </c:pt>
                <c:pt idx="9">
                  <c:v>0.98469309648497638</c:v>
                </c:pt>
                <c:pt idx="10">
                  <c:v>0.98222548505381757</c:v>
                </c:pt>
                <c:pt idx="11">
                  <c:v>0.98060969643723639</c:v>
                </c:pt>
                <c:pt idx="12">
                  <c:v>0.97899655848606637</c:v>
                </c:pt>
                <c:pt idx="13">
                  <c:v>0.97728377260602539</c:v>
                </c:pt>
                <c:pt idx="14">
                  <c:v>0.9754848011751388</c:v>
                </c:pt>
                <c:pt idx="15">
                  <c:v>0.9734156729981116</c:v>
                </c:pt>
                <c:pt idx="16">
                  <c:v>0.97114575454700003</c:v>
                </c:pt>
                <c:pt idx="17">
                  <c:v>0.96873803341625275</c:v>
                </c:pt>
                <c:pt idx="18">
                  <c:v>0.96614002745805239</c:v>
                </c:pt>
                <c:pt idx="19">
                  <c:v>0.96351581703815803</c:v>
                </c:pt>
                <c:pt idx="20">
                  <c:v>0.96069663194034716</c:v>
                </c:pt>
                <c:pt idx="21">
                  <c:v>0.95878408749747202</c:v>
                </c:pt>
                <c:pt idx="22">
                  <c:v>0.95671853184298838</c:v>
                </c:pt>
                <c:pt idx="23">
                  <c:v>0.95465834512441761</c:v>
                </c:pt>
                <c:pt idx="24">
                  <c:v>0.9524504639815059</c:v>
                </c:pt>
                <c:pt idx="25">
                  <c:v>0.95017225605141042</c:v>
                </c:pt>
                <c:pt idx="26">
                  <c:v>0.94805176880222997</c:v>
                </c:pt>
                <c:pt idx="27">
                  <c:v>0.94588830164430837</c:v>
                </c:pt>
                <c:pt idx="28">
                  <c:v>0.94355494431325238</c:v>
                </c:pt>
                <c:pt idx="29">
                  <c:v>0.9412628703892032</c:v>
                </c:pt>
                <c:pt idx="30">
                  <c:v>0.93868897823571285</c:v>
                </c:pt>
              </c:numCache>
            </c:numRef>
          </c:val>
          <c:smooth val="0"/>
        </c:ser>
        <c:ser>
          <c:idx val="5"/>
          <c:order val="4"/>
          <c:tx>
            <c:strRef>
              <c:f>Sheet1!$F$1</c:f>
              <c:strCache>
                <c:ptCount val="1"/>
                <c:pt idx="0">
                  <c:v>ventilation</c:v>
                </c:pt>
              </c:strCache>
            </c:strRef>
          </c:tx>
          <c:spPr>
            <a:ln w="22225" cap="rnd">
              <a:solidFill>
                <a:schemeClr val="accent1">
                  <a:lumMod val="75000"/>
                </a:schemeClr>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Sheet1!$F$2:$F$32</c:f>
              <c:numCache>
                <c:formatCode>General</c:formatCode>
                <c:ptCount val="31"/>
                <c:pt idx="0">
                  <c:v>1.0020893168784029</c:v>
                </c:pt>
                <c:pt idx="1">
                  <c:v>1.0000035573099175</c:v>
                </c:pt>
                <c:pt idx="2">
                  <c:v>0.9977147813819276</c:v>
                </c:pt>
                <c:pt idx="3">
                  <c:v>0.99591816766557639</c:v>
                </c:pt>
                <c:pt idx="4">
                  <c:v>0.99395176362074544</c:v>
                </c:pt>
                <c:pt idx="5">
                  <c:v>0.99219300222216344</c:v>
                </c:pt>
                <c:pt idx="6">
                  <c:v>0.99041153289439421</c:v>
                </c:pt>
                <c:pt idx="7">
                  <c:v>0.98854211997371677</c:v>
                </c:pt>
                <c:pt idx="8">
                  <c:v>0.98658205950562816</c:v>
                </c:pt>
                <c:pt idx="9">
                  <c:v>0.98476167230072043</c:v>
                </c:pt>
                <c:pt idx="10">
                  <c:v>0.98281957974660783</c:v>
                </c:pt>
                <c:pt idx="11">
                  <c:v>0.98224800575009841</c:v>
                </c:pt>
                <c:pt idx="12">
                  <c:v>0.98159259591679515</c:v>
                </c:pt>
                <c:pt idx="13">
                  <c:v>0.98094704882792683</c:v>
                </c:pt>
                <c:pt idx="14">
                  <c:v>0.98051709828541045</c:v>
                </c:pt>
                <c:pt idx="15">
                  <c:v>0.97999162261830564</c:v>
                </c:pt>
                <c:pt idx="16">
                  <c:v>0.97965036682943962</c:v>
                </c:pt>
                <c:pt idx="17">
                  <c:v>0.97937917719338485</c:v>
                </c:pt>
                <c:pt idx="18">
                  <c:v>0.97920870677898442</c:v>
                </c:pt>
                <c:pt idx="19">
                  <c:v>0.9790782883265392</c:v>
                </c:pt>
                <c:pt idx="20">
                  <c:v>0.97905428505837522</c:v>
                </c:pt>
                <c:pt idx="21">
                  <c:v>0.97976794009938117</c:v>
                </c:pt>
                <c:pt idx="22">
                  <c:v>0.98068295636351499</c:v>
                </c:pt>
                <c:pt idx="23">
                  <c:v>0.98162693354357322</c:v>
                </c:pt>
                <c:pt idx="24">
                  <c:v>0.98278040492599239</c:v>
                </c:pt>
                <c:pt idx="25">
                  <c:v>0.98407289337712756</c:v>
                </c:pt>
                <c:pt idx="26">
                  <c:v>0.98554305394183317</c:v>
                </c:pt>
                <c:pt idx="27">
                  <c:v>0.9871836256250468</c:v>
                </c:pt>
                <c:pt idx="28">
                  <c:v>0.98903193461230199</c:v>
                </c:pt>
                <c:pt idx="29">
                  <c:v>0.99097111403769078</c:v>
                </c:pt>
                <c:pt idx="30">
                  <c:v>0.99310548738971982</c:v>
                </c:pt>
              </c:numCache>
            </c:numRef>
          </c:val>
          <c:smooth val="0"/>
        </c:ser>
        <c:dLbls>
          <c:showLegendKey val="0"/>
          <c:showVal val="0"/>
          <c:showCatName val="0"/>
          <c:showSerName val="0"/>
          <c:showPercent val="0"/>
          <c:showBubbleSize val="0"/>
        </c:dLbls>
        <c:smooth val="0"/>
        <c:axId val="-1177255840"/>
        <c:axId val="-1177246048"/>
      </c:lineChart>
      <c:catAx>
        <c:axId val="-11772558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77246048"/>
        <c:crossesAt val="0.60000000000000009"/>
        <c:auto val="1"/>
        <c:lblAlgn val="ctr"/>
        <c:lblOffset val="100"/>
        <c:tickLblSkip val="10"/>
        <c:tickMarkSkip val="10"/>
        <c:noMultiLvlLbl val="0"/>
      </c:catAx>
      <c:valAx>
        <c:axId val="-1177246048"/>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A6A6A6"/>
            </a:solidFill>
            <a:prstDash val="lg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77255840"/>
        <c:crossesAt val="2"/>
        <c:crossBetween val="midCat"/>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98219639808173E-2"/>
          <c:y val="7.4766249528204889E-2"/>
          <c:w val="0.78538506570558542"/>
          <c:h val="0.82527775777771828"/>
        </c:manualLayout>
      </c:layout>
      <c:lineChart>
        <c:grouping val="standard"/>
        <c:varyColors val="0"/>
        <c:ser>
          <c:idx val="0"/>
          <c:order val="0"/>
          <c:tx>
            <c:strRef>
              <c:f>Sheet1!$B$1</c:f>
              <c:strCache>
                <c:ptCount val="1"/>
                <c:pt idx="0">
                  <c:v>High Economic Growth</c:v>
                </c:pt>
              </c:strCache>
            </c:strRef>
          </c:tx>
          <c:spPr>
            <a:ln w="22225" cap="rnd">
              <a:solidFill>
                <a:srgbClr val="0096D7">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70.69877814312828</c:v>
                </c:pt>
                <c:pt idx="1">
                  <c:v>70.36430744501908</c:v>
                </c:pt>
                <c:pt idx="2">
                  <c:v>68.856105132776662</c:v>
                </c:pt>
                <c:pt idx="3">
                  <c:v>71.47913649061951</c:v>
                </c:pt>
                <c:pt idx="4">
                  <c:v>72.498244905125091</c:v>
                </c:pt>
                <c:pt idx="5">
                  <c:v>72.32669537645846</c:v>
                </c:pt>
                <c:pt idx="6">
                  <c:v>72.478797244796851</c:v>
                </c:pt>
                <c:pt idx="7">
                  <c:v>73.09631833843163</c:v>
                </c:pt>
                <c:pt idx="8">
                  <c:v>76.215244699634297</c:v>
                </c:pt>
                <c:pt idx="9">
                  <c:v>76.428597130869264</c:v>
                </c:pt>
                <c:pt idx="10">
                  <c:v>69.882581749393125</c:v>
                </c:pt>
                <c:pt idx="11">
                  <c:v>73.063873000000001</c:v>
                </c:pt>
                <c:pt idx="12">
                  <c:v>75.205154000000007</c:v>
                </c:pt>
                <c:pt idx="13">
                  <c:v>76.378806999999995</c:v>
                </c:pt>
                <c:pt idx="14">
                  <c:v>77.153114000000002</c:v>
                </c:pt>
                <c:pt idx="15">
                  <c:v>78.03607199999999</c:v>
                </c:pt>
                <c:pt idx="16">
                  <c:v>78.648772999999991</c:v>
                </c:pt>
                <c:pt idx="17">
                  <c:v>78.986893000000009</c:v>
                </c:pt>
                <c:pt idx="18">
                  <c:v>79.347878000000009</c:v>
                </c:pt>
                <c:pt idx="19">
                  <c:v>79.659683000000001</c:v>
                </c:pt>
                <c:pt idx="20">
                  <c:v>79.990821999999994</c:v>
                </c:pt>
                <c:pt idx="21">
                  <c:v>80.413368000000006</c:v>
                </c:pt>
                <c:pt idx="22">
                  <c:v>80.802765000000008</c:v>
                </c:pt>
                <c:pt idx="23">
                  <c:v>81.259895</c:v>
                </c:pt>
                <c:pt idx="24">
                  <c:v>81.731537000000003</c:v>
                </c:pt>
                <c:pt idx="25">
                  <c:v>82.293998999999999</c:v>
                </c:pt>
                <c:pt idx="26">
                  <c:v>82.955169999999995</c:v>
                </c:pt>
                <c:pt idx="27">
                  <c:v>83.729950000000002</c:v>
                </c:pt>
                <c:pt idx="28">
                  <c:v>84.535110000000003</c:v>
                </c:pt>
                <c:pt idx="29">
                  <c:v>85.295479</c:v>
                </c:pt>
                <c:pt idx="30">
                  <c:v>85.975700000000003</c:v>
                </c:pt>
                <c:pt idx="31">
                  <c:v>86.760681000000005</c:v>
                </c:pt>
                <c:pt idx="32">
                  <c:v>87.600425999999999</c:v>
                </c:pt>
                <c:pt idx="33">
                  <c:v>88.479866000000001</c:v>
                </c:pt>
                <c:pt idx="34">
                  <c:v>89.373131000000001</c:v>
                </c:pt>
                <c:pt idx="35">
                  <c:v>90.230369999999994</c:v>
                </c:pt>
                <c:pt idx="36">
                  <c:v>91.081917000000004</c:v>
                </c:pt>
                <c:pt idx="37">
                  <c:v>92.127624999999995</c:v>
                </c:pt>
                <c:pt idx="38">
                  <c:v>92.952743999999996</c:v>
                </c:pt>
                <c:pt idx="39">
                  <c:v>93.820571999999999</c:v>
                </c:pt>
                <c:pt idx="40">
                  <c:v>94.773254000000009</c:v>
                </c:pt>
              </c:numCache>
            </c:numRef>
          </c:val>
          <c:smooth val="0"/>
        </c:ser>
        <c:ser>
          <c:idx val="2"/>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70.69877814312828</c:v>
                </c:pt>
                <c:pt idx="1">
                  <c:v>70.36430744501908</c:v>
                </c:pt>
                <c:pt idx="2">
                  <c:v>68.856105132776662</c:v>
                </c:pt>
                <c:pt idx="3">
                  <c:v>71.47913649061951</c:v>
                </c:pt>
                <c:pt idx="4">
                  <c:v>72.498244905125091</c:v>
                </c:pt>
                <c:pt idx="5">
                  <c:v>72.32669537645846</c:v>
                </c:pt>
                <c:pt idx="6">
                  <c:v>72.478797244796851</c:v>
                </c:pt>
                <c:pt idx="7">
                  <c:v>73.09631833843163</c:v>
                </c:pt>
                <c:pt idx="8">
                  <c:v>76.215244699634297</c:v>
                </c:pt>
                <c:pt idx="9">
                  <c:v>76.428597130869264</c:v>
                </c:pt>
                <c:pt idx="10">
                  <c:v>69.882581749393125</c:v>
                </c:pt>
                <c:pt idx="11">
                  <c:v>73.064087000000001</c:v>
                </c:pt>
                <c:pt idx="12">
                  <c:v>74.111862000000002</c:v>
                </c:pt>
                <c:pt idx="13">
                  <c:v>74.39544699999999</c:v>
                </c:pt>
                <c:pt idx="14">
                  <c:v>74.328690000000009</c:v>
                </c:pt>
                <c:pt idx="15">
                  <c:v>74.498001000000002</c:v>
                </c:pt>
                <c:pt idx="16">
                  <c:v>74.492416000000006</c:v>
                </c:pt>
                <c:pt idx="17">
                  <c:v>74.332335999999998</c:v>
                </c:pt>
                <c:pt idx="18">
                  <c:v>74.294951999999995</c:v>
                </c:pt>
                <c:pt idx="19">
                  <c:v>74.144774999999996</c:v>
                </c:pt>
                <c:pt idx="20">
                  <c:v>74.067505000000011</c:v>
                </c:pt>
                <c:pt idx="21">
                  <c:v>74.019905000000008</c:v>
                </c:pt>
                <c:pt idx="22">
                  <c:v>74.079436999999999</c:v>
                </c:pt>
                <c:pt idx="23">
                  <c:v>74.080726999999996</c:v>
                </c:pt>
                <c:pt idx="24">
                  <c:v>73.972426999999996</c:v>
                </c:pt>
                <c:pt idx="25">
                  <c:v>73.931824000000006</c:v>
                </c:pt>
                <c:pt idx="26">
                  <c:v>73.980659000000003</c:v>
                </c:pt>
                <c:pt idx="27">
                  <c:v>74.067245</c:v>
                </c:pt>
                <c:pt idx="28">
                  <c:v>74.177352999999997</c:v>
                </c:pt>
                <c:pt idx="29">
                  <c:v>74.360481000000007</c:v>
                </c:pt>
                <c:pt idx="30">
                  <c:v>74.449043000000003</c:v>
                </c:pt>
                <c:pt idx="31">
                  <c:v>74.584457</c:v>
                </c:pt>
                <c:pt idx="32">
                  <c:v>74.782471000000001</c:v>
                </c:pt>
                <c:pt idx="33">
                  <c:v>75.051590000000004</c:v>
                </c:pt>
                <c:pt idx="34">
                  <c:v>75.246002000000004</c:v>
                </c:pt>
                <c:pt idx="35">
                  <c:v>75.453673999999992</c:v>
                </c:pt>
                <c:pt idx="36">
                  <c:v>75.835509999999999</c:v>
                </c:pt>
                <c:pt idx="37">
                  <c:v>76.163970999999989</c:v>
                </c:pt>
                <c:pt idx="38">
                  <c:v>76.397132999999997</c:v>
                </c:pt>
                <c:pt idx="39">
                  <c:v>76.676376000000005</c:v>
                </c:pt>
                <c:pt idx="40">
                  <c:v>77.218032999999991</c:v>
                </c:pt>
              </c:numCache>
            </c:numRef>
          </c:val>
          <c:smooth val="0"/>
        </c:ser>
        <c:ser>
          <c:idx val="1"/>
          <c:order val="2"/>
          <c:tx>
            <c:strRef>
              <c:f>Sheet1!$D$1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70.69877814312828</c:v>
                </c:pt>
                <c:pt idx="1">
                  <c:v>70.36430744501908</c:v>
                </c:pt>
                <c:pt idx="2">
                  <c:v>68.856105132776662</c:v>
                </c:pt>
                <c:pt idx="3">
                  <c:v>71.47913649061951</c:v>
                </c:pt>
                <c:pt idx="4">
                  <c:v>72.498244905125091</c:v>
                </c:pt>
                <c:pt idx="5">
                  <c:v>72.32669537645846</c:v>
                </c:pt>
                <c:pt idx="6">
                  <c:v>72.478797244796851</c:v>
                </c:pt>
                <c:pt idx="7">
                  <c:v>73.09631833843163</c:v>
                </c:pt>
                <c:pt idx="8">
                  <c:v>76.215244699634297</c:v>
                </c:pt>
                <c:pt idx="9">
                  <c:v>76.428597130869264</c:v>
                </c:pt>
                <c:pt idx="10">
                  <c:v>69.882581749393125</c:v>
                </c:pt>
                <c:pt idx="11">
                  <c:v>73.069282999999999</c:v>
                </c:pt>
                <c:pt idx="12">
                  <c:v>74.892075000000006</c:v>
                </c:pt>
                <c:pt idx="13">
                  <c:v>75.568802000000005</c:v>
                </c:pt>
                <c:pt idx="14">
                  <c:v>75.826553000000004</c:v>
                </c:pt>
                <c:pt idx="15">
                  <c:v>76.267341999999999</c:v>
                </c:pt>
                <c:pt idx="16">
                  <c:v>76.590378000000001</c:v>
                </c:pt>
                <c:pt idx="17">
                  <c:v>76.637619000000001</c:v>
                </c:pt>
                <c:pt idx="18">
                  <c:v>76.742896999999999</c:v>
                </c:pt>
                <c:pt idx="19">
                  <c:v>76.841094999999996</c:v>
                </c:pt>
                <c:pt idx="20">
                  <c:v>76.972214000000008</c:v>
                </c:pt>
                <c:pt idx="21">
                  <c:v>77.068863000000007</c:v>
                </c:pt>
                <c:pt idx="22">
                  <c:v>77.279494999999997</c:v>
                </c:pt>
                <c:pt idx="23">
                  <c:v>77.452156000000002</c:v>
                </c:pt>
                <c:pt idx="24">
                  <c:v>77.616546999999997</c:v>
                </c:pt>
                <c:pt idx="25">
                  <c:v>77.811401000000004</c:v>
                </c:pt>
                <c:pt idx="26">
                  <c:v>78.051636000000002</c:v>
                </c:pt>
                <c:pt idx="27">
                  <c:v>78.388580000000005</c:v>
                </c:pt>
                <c:pt idx="28">
                  <c:v>78.7239</c:v>
                </c:pt>
                <c:pt idx="29">
                  <c:v>79.055031</c:v>
                </c:pt>
                <c:pt idx="30">
                  <c:v>79.381989000000004</c:v>
                </c:pt>
                <c:pt idx="31">
                  <c:v>79.778983999999994</c:v>
                </c:pt>
                <c:pt idx="32">
                  <c:v>80.20965600000001</c:v>
                </c:pt>
                <c:pt idx="33">
                  <c:v>80.620086999999998</c:v>
                </c:pt>
                <c:pt idx="34">
                  <c:v>81.062813000000006</c:v>
                </c:pt>
                <c:pt idx="35">
                  <c:v>81.497643000000011</c:v>
                </c:pt>
                <c:pt idx="36">
                  <c:v>81.986664000000005</c:v>
                </c:pt>
                <c:pt idx="37">
                  <c:v>82.41484100000001</c:v>
                </c:pt>
                <c:pt idx="38">
                  <c:v>82.792816000000002</c:v>
                </c:pt>
                <c:pt idx="39">
                  <c:v>83.285972999999998</c:v>
                </c:pt>
                <c:pt idx="40">
                  <c:v>83.981110000000001</c:v>
                </c:pt>
              </c:numCache>
            </c:numRef>
          </c:val>
          <c:smooth val="0"/>
        </c:ser>
        <c:dLbls>
          <c:showLegendKey val="0"/>
          <c:showVal val="0"/>
          <c:showCatName val="0"/>
          <c:showSerName val="0"/>
          <c:showPercent val="0"/>
          <c:showBubbleSize val="0"/>
        </c:dLbls>
        <c:smooth val="0"/>
        <c:axId val="-1318976752"/>
        <c:axId val="-1318976208"/>
      </c:lineChart>
      <c:catAx>
        <c:axId val="-13189767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8976208"/>
        <c:crosses val="autoZero"/>
        <c:auto val="1"/>
        <c:lblAlgn val="ctr"/>
        <c:lblOffset val="100"/>
        <c:tickLblSkip val="10"/>
        <c:tickMarkSkip val="10"/>
        <c:noMultiLvlLbl val="0"/>
      </c:catAx>
      <c:valAx>
        <c:axId val="-131897620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cap="flat" cmpd="sng" algn="ctr">
            <a:solidFill>
              <a:srgbClr val="FFFFFF">
                <a:lumMod val="65000"/>
              </a:srgbClr>
            </a:solidFill>
            <a:prstDash val="lg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8976752"/>
        <c:crossesAt val="12"/>
        <c:crossBetween val="midCat"/>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28890464922241E-2"/>
          <c:y val="0.11770388410483877"/>
          <c:w val="0.88856930836841519"/>
          <c:h val="0.76685426543153457"/>
        </c:manualLayout>
      </c:layout>
      <c:barChart>
        <c:barDir val="col"/>
        <c:grouping val="stacked"/>
        <c:varyColors val="0"/>
        <c:ser>
          <c:idx val="5"/>
          <c:order val="0"/>
          <c:tx>
            <c:strRef>
              <c:f>Sheet1!$B$1</c:f>
              <c:strCache>
                <c:ptCount val="1"/>
                <c:pt idx="0">
                  <c:v>purchased electricity</c:v>
                </c:pt>
              </c:strCache>
            </c:strRef>
          </c:tx>
          <c:spPr>
            <a:solidFill>
              <a:schemeClr val="accent5"/>
            </a:solidFill>
            <a:ln w="25400">
              <a:noFill/>
            </a:ln>
            <a:effectLst/>
          </c:spPr>
          <c:invertIfNegative val="0"/>
          <c:cat>
            <c:strRef>
              <c:f>Sheet1!$A$2:$A$5</c:f>
              <c:strCache>
                <c:ptCount val="4"/>
                <c:pt idx="0">
                  <c:v>2020</c:v>
                </c:pt>
                <c:pt idx="1">
                  <c:v>2030</c:v>
                </c:pt>
                <c:pt idx="2">
                  <c:v>2040</c:v>
                </c:pt>
                <c:pt idx="3">
                  <c:v>2050</c:v>
                </c:pt>
              </c:strCache>
            </c:strRef>
          </c:cat>
          <c:val>
            <c:numRef>
              <c:f>Sheet1!$B$2:$B$5</c:f>
              <c:numCache>
                <c:formatCode>General</c:formatCode>
                <c:ptCount val="4"/>
                <c:pt idx="0">
                  <c:v>4.9881989999999998</c:v>
                </c:pt>
                <c:pt idx="1">
                  <c:v>5.3405529999999999</c:v>
                </c:pt>
                <c:pt idx="2">
                  <c:v>5.7033800000000001</c:v>
                </c:pt>
                <c:pt idx="3">
                  <c:v>6.1928380000000001</c:v>
                </c:pt>
              </c:numCache>
            </c:numRef>
          </c:val>
        </c:ser>
        <c:ser>
          <c:idx val="0"/>
          <c:order val="1"/>
          <c:tx>
            <c:strRef>
              <c:f>Sheet1!$C$1</c:f>
              <c:strCache>
                <c:ptCount val="1"/>
                <c:pt idx="0">
                  <c:v>onsite generation for own use</c:v>
                </c:pt>
              </c:strCache>
            </c:strRef>
          </c:tx>
          <c:spPr>
            <a:solidFill>
              <a:schemeClr val="accent5">
                <a:lumMod val="60000"/>
                <a:lumOff val="40000"/>
              </a:schemeClr>
            </a:solidFill>
            <a:ln w="25400">
              <a:noFill/>
            </a:ln>
            <a:effectLst/>
          </c:spPr>
          <c:invertIfNegative val="0"/>
          <c:cat>
            <c:strRef>
              <c:f>Sheet1!$A$2:$A$5</c:f>
              <c:strCache>
                <c:ptCount val="4"/>
                <c:pt idx="0">
                  <c:v>2020</c:v>
                </c:pt>
                <c:pt idx="1">
                  <c:v>2030</c:v>
                </c:pt>
                <c:pt idx="2">
                  <c:v>2040</c:v>
                </c:pt>
                <c:pt idx="3">
                  <c:v>2050</c:v>
                </c:pt>
              </c:strCache>
            </c:strRef>
          </c:cat>
          <c:val>
            <c:numRef>
              <c:f>Sheet1!$C$2:$C$5</c:f>
              <c:numCache>
                <c:formatCode>General</c:formatCode>
                <c:ptCount val="4"/>
                <c:pt idx="0">
                  <c:v>8.3996000000000001E-2</c:v>
                </c:pt>
                <c:pt idx="1">
                  <c:v>0.18587799999999999</c:v>
                </c:pt>
                <c:pt idx="2">
                  <c:v>0.31978299999999998</c:v>
                </c:pt>
                <c:pt idx="3">
                  <c:v>0.53222100000000006</c:v>
                </c:pt>
              </c:numCache>
            </c:numRef>
          </c:val>
        </c:ser>
        <c:dLbls>
          <c:showLegendKey val="0"/>
          <c:showVal val="0"/>
          <c:showCatName val="0"/>
          <c:showSerName val="0"/>
          <c:showPercent val="0"/>
          <c:showBubbleSize val="0"/>
        </c:dLbls>
        <c:gapWidth val="150"/>
        <c:overlap val="100"/>
        <c:axId val="-1177232992"/>
        <c:axId val="-1177230272"/>
      </c:barChart>
      <c:catAx>
        <c:axId val="-11772329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30272"/>
        <c:crosses val="autoZero"/>
        <c:auto val="1"/>
        <c:lblAlgn val="ctr"/>
        <c:lblOffset val="100"/>
        <c:noMultiLvlLbl val="0"/>
      </c:catAx>
      <c:valAx>
        <c:axId val="-1177230272"/>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32992"/>
        <c:crossesAt val="6"/>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36694075602178E-2"/>
          <c:y val="0.11442286985105642"/>
          <c:w val="0.89107582546656805"/>
          <c:h val="0.77877110808975702"/>
        </c:manualLayout>
      </c:layout>
      <c:barChart>
        <c:barDir val="col"/>
        <c:grouping val="stacked"/>
        <c:varyColors val="0"/>
        <c:ser>
          <c:idx val="5"/>
          <c:order val="0"/>
          <c:tx>
            <c:strRef>
              <c:f>Sheet1!$B$1</c:f>
              <c:strCache>
                <c:ptCount val="1"/>
                <c:pt idx="0">
                  <c:v>purchased electricity</c:v>
                </c:pt>
              </c:strCache>
            </c:strRef>
          </c:tx>
          <c:spPr>
            <a:solidFill>
              <a:schemeClr val="tx2">
                <a:lumMod val="90000"/>
                <a:lumOff val="10000"/>
              </a:schemeClr>
            </a:solidFill>
            <a:ln w="25400">
              <a:noFill/>
            </a:ln>
            <a:effectLst/>
          </c:spPr>
          <c:invertIfNegative val="0"/>
          <c:cat>
            <c:strRef>
              <c:f>Sheet1!$A$2:$A$5</c:f>
              <c:strCache>
                <c:ptCount val="4"/>
                <c:pt idx="0">
                  <c:v>2020</c:v>
                </c:pt>
                <c:pt idx="1">
                  <c:v>2030</c:v>
                </c:pt>
                <c:pt idx="2">
                  <c:v>2040</c:v>
                </c:pt>
                <c:pt idx="3">
                  <c:v>2050</c:v>
                </c:pt>
              </c:strCache>
            </c:strRef>
          </c:cat>
          <c:val>
            <c:numRef>
              <c:f>Sheet1!$B$2:$B$5</c:f>
              <c:numCache>
                <c:formatCode>General</c:formatCode>
                <c:ptCount val="4"/>
                <c:pt idx="0">
                  <c:v>4.3527519999999997</c:v>
                </c:pt>
                <c:pt idx="1">
                  <c:v>4.595129</c:v>
                </c:pt>
                <c:pt idx="2">
                  <c:v>4.8274249999999999</c:v>
                </c:pt>
                <c:pt idx="3">
                  <c:v>5.2474959999999999</c:v>
                </c:pt>
              </c:numCache>
            </c:numRef>
          </c:val>
        </c:ser>
        <c:ser>
          <c:idx val="0"/>
          <c:order val="1"/>
          <c:tx>
            <c:strRef>
              <c:f>Sheet1!$C$1</c:f>
              <c:strCache>
                <c:ptCount val="1"/>
                <c:pt idx="0">
                  <c:v>onsite generation for own use</c:v>
                </c:pt>
              </c:strCache>
            </c:strRef>
          </c:tx>
          <c:spPr>
            <a:solidFill>
              <a:schemeClr val="accent1"/>
            </a:solidFill>
            <a:ln w="25400">
              <a:noFill/>
            </a:ln>
            <a:effectLst/>
          </c:spPr>
          <c:invertIfNegative val="0"/>
          <c:cat>
            <c:strRef>
              <c:f>Sheet1!$A$2:$A$5</c:f>
              <c:strCache>
                <c:ptCount val="4"/>
                <c:pt idx="0">
                  <c:v>2020</c:v>
                </c:pt>
                <c:pt idx="1">
                  <c:v>2030</c:v>
                </c:pt>
                <c:pt idx="2">
                  <c:v>2040</c:v>
                </c:pt>
                <c:pt idx="3">
                  <c:v>2050</c:v>
                </c:pt>
              </c:strCache>
            </c:strRef>
          </c:cat>
          <c:val>
            <c:numRef>
              <c:f>Sheet1!$C$2:$C$5</c:f>
              <c:numCache>
                <c:formatCode>General</c:formatCode>
                <c:ptCount val="4"/>
                <c:pt idx="0">
                  <c:v>8.4953000000000001E-2</c:v>
                </c:pt>
                <c:pt idx="1">
                  <c:v>0.17127300000000001</c:v>
                </c:pt>
                <c:pt idx="2">
                  <c:v>0.23549200000000001</c:v>
                </c:pt>
                <c:pt idx="3">
                  <c:v>0.32165300000000002</c:v>
                </c:pt>
              </c:numCache>
            </c:numRef>
          </c:val>
        </c:ser>
        <c:dLbls>
          <c:showLegendKey val="0"/>
          <c:showVal val="0"/>
          <c:showCatName val="0"/>
          <c:showSerName val="0"/>
          <c:showPercent val="0"/>
          <c:showBubbleSize val="0"/>
        </c:dLbls>
        <c:gapWidth val="150"/>
        <c:overlap val="100"/>
        <c:axId val="-1177233536"/>
        <c:axId val="-1177229184"/>
      </c:barChart>
      <c:catAx>
        <c:axId val="-11772335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29184"/>
        <c:crosses val="autoZero"/>
        <c:auto val="1"/>
        <c:lblAlgn val="ctr"/>
        <c:lblOffset val="100"/>
        <c:noMultiLvlLbl val="0"/>
      </c:catAx>
      <c:valAx>
        <c:axId val="-1177229184"/>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33536"/>
        <c:crossesAt val="6"/>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3212336776E-2"/>
          <c:y val="0.26706120143591355"/>
          <c:w val="0.71187756183628759"/>
          <c:h val="0.59793763401601985"/>
        </c:manualLayout>
      </c:layout>
      <c:barChart>
        <c:barDir val="col"/>
        <c:grouping val="stacked"/>
        <c:varyColors val="0"/>
        <c:ser>
          <c:idx val="12"/>
          <c:order val="0"/>
          <c:tx>
            <c:strRef>
              <c:f>Sheet1!$B$1</c:f>
              <c:strCache>
                <c:ptCount val="1"/>
                <c:pt idx="0">
                  <c:v>other uncharacterized MELs</c:v>
                </c:pt>
              </c:strCache>
            </c:strRef>
          </c:tx>
          <c:spPr>
            <a:solidFill>
              <a:schemeClr val="accent5">
                <a:lumMod val="50000"/>
              </a:schemeClr>
            </a:solidFill>
            <a:ln>
              <a:noFill/>
            </a:ln>
            <a:effectLst/>
          </c:spPr>
          <c:invertIfNegative val="0"/>
          <c:cat>
            <c:strRef>
              <c:f>Sheet1!$A$2:$A$3</c:f>
              <c:strCache>
                <c:ptCount val="2"/>
                <c:pt idx="0">
                  <c:v>2021</c:v>
                </c:pt>
                <c:pt idx="1">
                  <c:v>2050</c:v>
                </c:pt>
              </c:strCache>
            </c:strRef>
          </c:cat>
          <c:val>
            <c:numRef>
              <c:f>Sheet1!$B$2:$B$3</c:f>
              <c:numCache>
                <c:formatCode>General</c:formatCode>
                <c:ptCount val="2"/>
                <c:pt idx="0">
                  <c:v>1.673006</c:v>
                </c:pt>
                <c:pt idx="1">
                  <c:v>2.4731109999999998</c:v>
                </c:pt>
              </c:numCache>
            </c:numRef>
          </c:val>
          <c:extLst/>
        </c:ser>
        <c:ser>
          <c:idx val="2"/>
          <c:order val="1"/>
          <c:tx>
            <c:strRef>
              <c:f>Sheet1!$C$1</c:f>
              <c:strCache>
                <c:ptCount val="1"/>
                <c:pt idx="0">
                  <c:v>known MELs</c:v>
                </c:pt>
              </c:strCache>
            </c:strRef>
          </c:tx>
          <c:spPr>
            <a:solidFill>
              <a:schemeClr val="bg1">
                <a:lumMod val="50000"/>
              </a:schemeClr>
            </a:solidFill>
            <a:ln>
              <a:noFill/>
            </a:ln>
            <a:effectLst/>
          </c:spPr>
          <c:invertIfNegative val="0"/>
          <c:cat>
            <c:strRef>
              <c:f>Sheet1!$A$2:$A$3</c:f>
              <c:strCache>
                <c:ptCount val="2"/>
                <c:pt idx="0">
                  <c:v>2021</c:v>
                </c:pt>
                <c:pt idx="1">
                  <c:v>2050</c:v>
                </c:pt>
              </c:strCache>
            </c:strRef>
          </c:cat>
          <c:val>
            <c:numRef>
              <c:f>Sheet1!$C$2:$C$3</c:f>
              <c:numCache>
                <c:formatCode>General</c:formatCode>
                <c:ptCount val="2"/>
                <c:pt idx="0">
                  <c:v>0.68639700000000003</c:v>
                </c:pt>
                <c:pt idx="1">
                  <c:v>0.82620899999999997</c:v>
                </c:pt>
              </c:numCache>
            </c:numRef>
          </c:val>
        </c:ser>
        <c:ser>
          <c:idx val="13"/>
          <c:order val="2"/>
          <c:tx>
            <c:strRef>
              <c:f>Sheet1!$D$1</c:f>
              <c:strCache>
                <c:ptCount val="1"/>
                <c:pt idx="0">
                  <c:v>space cooling</c:v>
                </c:pt>
              </c:strCache>
            </c:strRef>
          </c:tx>
          <c:spPr>
            <a:solidFill>
              <a:schemeClr val="accent5"/>
            </a:solidFill>
            <a:ln>
              <a:noFill/>
            </a:ln>
            <a:effectLst/>
          </c:spPr>
          <c:invertIfNegative val="0"/>
          <c:cat>
            <c:strRef>
              <c:f>Sheet1!$A$2:$A$3</c:f>
              <c:strCache>
                <c:ptCount val="2"/>
                <c:pt idx="0">
                  <c:v>2021</c:v>
                </c:pt>
                <c:pt idx="1">
                  <c:v>2050</c:v>
                </c:pt>
              </c:strCache>
            </c:strRef>
          </c:cat>
          <c:val>
            <c:numRef>
              <c:f>Sheet1!$D$2:$D$3</c:f>
              <c:numCache>
                <c:formatCode>General</c:formatCode>
                <c:ptCount val="2"/>
                <c:pt idx="0">
                  <c:v>0.80245299999999997</c:v>
                </c:pt>
                <c:pt idx="1">
                  <c:v>1.421991</c:v>
                </c:pt>
              </c:numCache>
            </c:numRef>
          </c:val>
        </c:ser>
        <c:ser>
          <c:idx val="15"/>
          <c:order val="3"/>
          <c:tx>
            <c:strRef>
              <c:f>Sheet1!$E$1</c:f>
              <c:strCache>
                <c:ptCount val="1"/>
                <c:pt idx="0">
                  <c:v>space heating</c:v>
                </c:pt>
              </c:strCache>
            </c:strRef>
          </c:tx>
          <c:spPr>
            <a:solidFill>
              <a:schemeClr val="accent5">
                <a:lumMod val="60000"/>
                <a:lumOff val="40000"/>
              </a:schemeClr>
            </a:solidFill>
            <a:ln>
              <a:noFill/>
            </a:ln>
            <a:effectLst/>
          </c:spPr>
          <c:invertIfNegative val="0"/>
          <c:cat>
            <c:strRef>
              <c:f>Sheet1!$A$2:$A$3</c:f>
              <c:strCache>
                <c:ptCount val="2"/>
                <c:pt idx="0">
                  <c:v>2021</c:v>
                </c:pt>
                <c:pt idx="1">
                  <c:v>2050</c:v>
                </c:pt>
              </c:strCache>
            </c:strRef>
          </c:cat>
          <c:val>
            <c:numRef>
              <c:f>Sheet1!$E$2:$E$3</c:f>
              <c:numCache>
                <c:formatCode>General</c:formatCode>
                <c:ptCount val="2"/>
                <c:pt idx="0">
                  <c:v>0.78632899999999994</c:v>
                </c:pt>
                <c:pt idx="1">
                  <c:v>0.60501300000000002</c:v>
                </c:pt>
              </c:numCache>
            </c:numRef>
          </c:val>
        </c:ser>
        <c:ser>
          <c:idx val="14"/>
          <c:order val="4"/>
          <c:tx>
            <c:strRef>
              <c:f>Sheet1!$F$1</c:f>
              <c:strCache>
                <c:ptCount val="1"/>
                <c:pt idx="0">
                  <c:v>water heating</c:v>
                </c:pt>
              </c:strCache>
            </c:strRef>
          </c:tx>
          <c:spPr>
            <a:solidFill>
              <a:schemeClr val="accent5">
                <a:lumMod val="40000"/>
                <a:lumOff val="60000"/>
              </a:schemeClr>
            </a:solidFill>
            <a:ln>
              <a:noFill/>
            </a:ln>
            <a:effectLst/>
          </c:spPr>
          <c:invertIfNegative val="0"/>
          <c:cat>
            <c:strRef>
              <c:f>Sheet1!$A$2:$A$3</c:f>
              <c:strCache>
                <c:ptCount val="2"/>
                <c:pt idx="0">
                  <c:v>2021</c:v>
                </c:pt>
                <c:pt idx="1">
                  <c:v>2050</c:v>
                </c:pt>
              </c:strCache>
            </c:strRef>
          </c:cat>
          <c:val>
            <c:numRef>
              <c:f>Sheet1!$F$2:$F$3</c:f>
              <c:numCache>
                <c:formatCode>General</c:formatCode>
                <c:ptCount val="2"/>
                <c:pt idx="0">
                  <c:v>0.60053299999999998</c:v>
                </c:pt>
                <c:pt idx="1">
                  <c:v>0.646756</c:v>
                </c:pt>
              </c:numCache>
            </c:numRef>
          </c:val>
        </c:ser>
        <c:ser>
          <c:idx val="17"/>
          <c:order val="5"/>
          <c:tx>
            <c:strRef>
              <c:f>Sheet1!$G$1</c:f>
              <c:strCache>
                <c:ptCount val="1"/>
                <c:pt idx="0">
                  <c:v>refrigeration and freezing</c:v>
                </c:pt>
              </c:strCache>
            </c:strRef>
          </c:tx>
          <c:spPr>
            <a:solidFill>
              <a:schemeClr val="accent2">
                <a:lumMod val="50000"/>
              </a:schemeClr>
            </a:solidFill>
            <a:ln>
              <a:noFill/>
            </a:ln>
            <a:effectLst/>
          </c:spPr>
          <c:invertIfNegative val="0"/>
          <c:cat>
            <c:strRef>
              <c:f>Sheet1!$A$2:$A$3</c:f>
              <c:strCache>
                <c:ptCount val="2"/>
                <c:pt idx="0">
                  <c:v>2021</c:v>
                </c:pt>
                <c:pt idx="1">
                  <c:v>2050</c:v>
                </c:pt>
              </c:strCache>
            </c:strRef>
          </c:cat>
          <c:val>
            <c:numRef>
              <c:f>Sheet1!$G$2:$G$3</c:f>
              <c:numCache>
                <c:formatCode>General</c:formatCode>
                <c:ptCount val="2"/>
                <c:pt idx="0">
                  <c:v>0.365537</c:v>
                </c:pt>
                <c:pt idx="1">
                  <c:v>0.40160600000000002</c:v>
                </c:pt>
              </c:numCache>
            </c:numRef>
          </c:val>
        </c:ser>
        <c:ser>
          <c:idx val="16"/>
          <c:order val="6"/>
          <c:tx>
            <c:strRef>
              <c:f>Sheet1!$H$1</c:f>
              <c:strCache>
                <c:ptCount val="1"/>
                <c:pt idx="0">
                  <c:v>laundry and dishwashing</c:v>
                </c:pt>
              </c:strCache>
            </c:strRef>
          </c:tx>
          <c:spPr>
            <a:solidFill>
              <a:schemeClr val="accent2"/>
            </a:solidFill>
            <a:ln>
              <a:noFill/>
            </a:ln>
            <a:effectLst/>
          </c:spPr>
          <c:invertIfNegative val="0"/>
          <c:cat>
            <c:strRef>
              <c:f>Sheet1!$A$2:$A$3</c:f>
              <c:strCache>
                <c:ptCount val="2"/>
                <c:pt idx="0">
                  <c:v>2021</c:v>
                </c:pt>
                <c:pt idx="1">
                  <c:v>2050</c:v>
                </c:pt>
              </c:strCache>
            </c:strRef>
          </c:cat>
          <c:val>
            <c:numRef>
              <c:f>Sheet1!$H$2:$H$3</c:f>
              <c:numCache>
                <c:formatCode>General</c:formatCode>
                <c:ptCount val="2"/>
                <c:pt idx="0">
                  <c:v>0.28337099999999998</c:v>
                </c:pt>
                <c:pt idx="1">
                  <c:v>0.40850199999999998</c:v>
                </c:pt>
              </c:numCache>
            </c:numRef>
          </c:val>
        </c:ser>
        <c:ser>
          <c:idx val="18"/>
          <c:order val="7"/>
          <c:tx>
            <c:strRef>
              <c:f>Sheet1!$I$1</c:f>
              <c:strCache>
                <c:ptCount val="1"/>
                <c:pt idx="0">
                  <c:v>lighting</c:v>
                </c:pt>
              </c:strCache>
            </c:strRef>
          </c:tx>
          <c:spPr>
            <a:solidFill>
              <a:schemeClr val="accent4"/>
            </a:solidFill>
            <a:ln>
              <a:noFill/>
            </a:ln>
            <a:effectLst/>
          </c:spPr>
          <c:invertIfNegative val="0"/>
          <c:cat>
            <c:strRef>
              <c:f>Sheet1!$A$2:$A$3</c:f>
              <c:strCache>
                <c:ptCount val="2"/>
                <c:pt idx="0">
                  <c:v>2021</c:v>
                </c:pt>
                <c:pt idx="1">
                  <c:v>2050</c:v>
                </c:pt>
              </c:strCache>
            </c:strRef>
          </c:cat>
          <c:val>
            <c:numRef>
              <c:f>Sheet1!$I$2:$I$3</c:f>
              <c:numCache>
                <c:formatCode>General</c:formatCode>
                <c:ptCount val="2"/>
                <c:pt idx="0">
                  <c:v>0.20255300000000001</c:v>
                </c:pt>
                <c:pt idx="1">
                  <c:v>0.18671199999999999</c:v>
                </c:pt>
              </c:numCache>
            </c:numRef>
          </c:val>
        </c:ser>
        <c:ser>
          <c:idx val="0"/>
          <c:order val="8"/>
          <c:tx>
            <c:strRef>
              <c:f>Sheet1!$J$1</c:f>
              <c:strCache>
                <c:ptCount val="1"/>
                <c:pt idx="0">
                  <c:v>cooking</c:v>
                </c:pt>
              </c:strCache>
            </c:strRef>
          </c:tx>
          <c:spPr>
            <a:solidFill>
              <a:schemeClr val="tx1"/>
            </a:solidFill>
            <a:ln>
              <a:noFill/>
            </a:ln>
            <a:effectLst/>
          </c:spPr>
          <c:invertIfNegative val="0"/>
          <c:cat>
            <c:strRef>
              <c:f>Sheet1!$A$2:$A$3</c:f>
              <c:strCache>
                <c:ptCount val="2"/>
                <c:pt idx="0">
                  <c:v>2021</c:v>
                </c:pt>
                <c:pt idx="1">
                  <c:v>2050</c:v>
                </c:pt>
              </c:strCache>
            </c:strRef>
          </c:cat>
          <c:val>
            <c:numRef>
              <c:f>Sheet1!$J$2:$J$3</c:f>
              <c:numCache>
                <c:formatCode>General</c:formatCode>
                <c:ptCount val="2"/>
                <c:pt idx="0">
                  <c:v>5.5386999999999999E-2</c:v>
                </c:pt>
                <c:pt idx="1">
                  <c:v>6.1600000000000002E-2</c:v>
                </c:pt>
              </c:numCache>
            </c:numRef>
          </c:val>
        </c:ser>
        <c:dLbls>
          <c:showLegendKey val="0"/>
          <c:showVal val="0"/>
          <c:showCatName val="0"/>
          <c:showSerName val="0"/>
          <c:showPercent val="0"/>
          <c:showBubbleSize val="0"/>
        </c:dLbls>
        <c:gapWidth val="125"/>
        <c:overlap val="100"/>
        <c:axId val="-1177247136"/>
        <c:axId val="-1177247680"/>
      </c:barChart>
      <c:valAx>
        <c:axId val="-1177247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47136"/>
        <c:crosses val="autoZero"/>
        <c:crossBetween val="between"/>
        <c:majorUnit val="2"/>
      </c:valAx>
      <c:dateAx>
        <c:axId val="-11772471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47680"/>
        <c:crosses val="autoZero"/>
        <c:auto val="1"/>
        <c:lblOffset val="100"/>
        <c:baseTimeUnit val="days"/>
        <c:majorUnit val="1"/>
        <c:majorTimeUnit val="years"/>
        <c:minorUnit val="10"/>
        <c:minorTimeUnit val="years"/>
      </c:date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13610177180889E-2"/>
          <c:y val="0.27069253870812693"/>
          <c:w val="0.79262039308580223"/>
          <c:h val="0.59793763401601985"/>
        </c:manualLayout>
      </c:layout>
      <c:barChart>
        <c:barDir val="col"/>
        <c:grouping val="stacked"/>
        <c:varyColors val="0"/>
        <c:ser>
          <c:idx val="0"/>
          <c:order val="0"/>
          <c:tx>
            <c:strRef>
              <c:f>Sheet1!$B$1</c:f>
              <c:strCache>
                <c:ptCount val="1"/>
                <c:pt idx="0">
                  <c:v>televisions and related equipment</c:v>
                </c:pt>
              </c:strCache>
            </c:strRef>
          </c:tx>
          <c:spPr>
            <a:solidFill>
              <a:schemeClr val="bg2"/>
            </a:solidFill>
            <a:ln>
              <a:noFill/>
            </a:ln>
            <a:effectLst/>
          </c:spPr>
          <c:invertIfNegative val="0"/>
          <c:cat>
            <c:strRef>
              <c:f>Sheet1!$A$2:$A$3</c:f>
              <c:strCache>
                <c:ptCount val="2"/>
                <c:pt idx="0">
                  <c:v>2021</c:v>
                </c:pt>
                <c:pt idx="1">
                  <c:v>2050</c:v>
                </c:pt>
              </c:strCache>
            </c:strRef>
          </c:cat>
          <c:val>
            <c:numRef>
              <c:f>Sheet1!$B$2:$B$3</c:f>
              <c:numCache>
                <c:formatCode>General</c:formatCode>
                <c:ptCount val="2"/>
                <c:pt idx="0">
                  <c:v>190.7834</c:v>
                </c:pt>
                <c:pt idx="1">
                  <c:v>135.24440000000001</c:v>
                </c:pt>
              </c:numCache>
            </c:numRef>
          </c:val>
        </c:ser>
        <c:ser>
          <c:idx val="4"/>
          <c:order val="1"/>
          <c:tx>
            <c:strRef>
              <c:f>Sheet1!$C$1</c:f>
              <c:strCache>
                <c:ptCount val="1"/>
                <c:pt idx="0">
                  <c:v>ceiling fans and dehumidifiers</c:v>
                </c:pt>
              </c:strCache>
            </c:strRef>
          </c:tx>
          <c:spPr>
            <a:solidFill>
              <a:schemeClr val="accent3">
                <a:lumMod val="60000"/>
              </a:schemeClr>
            </a:solidFill>
            <a:ln>
              <a:noFill/>
            </a:ln>
            <a:effectLst/>
          </c:spPr>
          <c:invertIfNegative val="0"/>
          <c:cat>
            <c:strRef>
              <c:f>Sheet1!$A$2:$A$3</c:f>
              <c:strCache>
                <c:ptCount val="2"/>
                <c:pt idx="0">
                  <c:v>2021</c:v>
                </c:pt>
                <c:pt idx="1">
                  <c:v>2050</c:v>
                </c:pt>
              </c:strCache>
            </c:strRef>
          </c:cat>
          <c:val>
            <c:numRef>
              <c:f>Sheet1!$C$2:$C$3</c:f>
              <c:numCache>
                <c:formatCode>General</c:formatCode>
                <c:ptCount val="2"/>
                <c:pt idx="0">
                  <c:v>139.75559999999999</c:v>
                </c:pt>
                <c:pt idx="1">
                  <c:v>253.56180000000001</c:v>
                </c:pt>
              </c:numCache>
            </c:numRef>
          </c:val>
        </c:ser>
        <c:ser>
          <c:idx val="2"/>
          <c:order val="2"/>
          <c:tx>
            <c:strRef>
              <c:f>Sheet1!$D$1</c:f>
              <c:strCache>
                <c:ptCount val="1"/>
                <c:pt idx="0">
                  <c:v>pool pumps, heaters, and spas</c:v>
                </c:pt>
              </c:strCache>
            </c:strRef>
          </c:tx>
          <c:spPr>
            <a:solidFill>
              <a:schemeClr val="accent3"/>
            </a:solidFill>
            <a:ln>
              <a:noFill/>
            </a:ln>
            <a:effectLst/>
          </c:spPr>
          <c:invertIfNegative val="0"/>
          <c:cat>
            <c:strRef>
              <c:f>Sheet1!$A$2:$A$3</c:f>
              <c:strCache>
                <c:ptCount val="2"/>
                <c:pt idx="0">
                  <c:v>2021</c:v>
                </c:pt>
                <c:pt idx="1">
                  <c:v>2050</c:v>
                </c:pt>
              </c:strCache>
            </c:strRef>
          </c:cat>
          <c:val>
            <c:numRef>
              <c:f>Sheet1!$D$2:$D$3</c:f>
              <c:numCache>
                <c:formatCode>General</c:formatCode>
                <c:ptCount val="2"/>
                <c:pt idx="0">
                  <c:v>125.3186</c:v>
                </c:pt>
                <c:pt idx="1">
                  <c:v>229.07820000000001</c:v>
                </c:pt>
              </c:numCache>
            </c:numRef>
          </c:val>
        </c:ser>
        <c:ser>
          <c:idx val="1"/>
          <c:order val="3"/>
          <c:tx>
            <c:strRef>
              <c:f>Sheet1!$E$1</c:f>
              <c:strCache>
                <c:ptCount val="1"/>
                <c:pt idx="0">
                  <c:v>PCs and related equipment</c:v>
                </c:pt>
              </c:strCache>
            </c:strRef>
          </c:tx>
          <c:spPr>
            <a:solidFill>
              <a:schemeClr val="accent3">
                <a:lumMod val="60000"/>
                <a:lumOff val="40000"/>
              </a:schemeClr>
            </a:solidFill>
            <a:ln>
              <a:noFill/>
            </a:ln>
            <a:effectLst/>
          </c:spPr>
          <c:invertIfNegative val="0"/>
          <c:cat>
            <c:strRef>
              <c:f>Sheet1!$A$2:$A$3</c:f>
              <c:strCache>
                <c:ptCount val="2"/>
                <c:pt idx="0">
                  <c:v>2021</c:v>
                </c:pt>
                <c:pt idx="1">
                  <c:v>2050</c:v>
                </c:pt>
              </c:strCache>
            </c:strRef>
          </c:cat>
          <c:val>
            <c:numRef>
              <c:f>Sheet1!$E$2:$E$3</c:f>
              <c:numCache>
                <c:formatCode>General</c:formatCode>
                <c:ptCount val="2"/>
                <c:pt idx="0">
                  <c:v>122.6601</c:v>
                </c:pt>
                <c:pt idx="1">
                  <c:v>63.632379999999998</c:v>
                </c:pt>
              </c:numCache>
            </c:numRef>
          </c:val>
        </c:ser>
        <c:ser>
          <c:idx val="5"/>
          <c:order val="4"/>
          <c:tx>
            <c:strRef>
              <c:f>Sheet1!$G$1</c:f>
              <c:strCache>
                <c:ptCount val="1"/>
                <c:pt idx="0">
                  <c:v>small kitchen appliances</c:v>
                </c:pt>
              </c:strCache>
            </c:strRef>
          </c:tx>
          <c:spPr>
            <a:solidFill>
              <a:schemeClr val="accent1">
                <a:lumMod val="40000"/>
                <a:lumOff val="60000"/>
              </a:schemeClr>
            </a:solidFill>
            <a:ln>
              <a:noFill/>
            </a:ln>
            <a:effectLst/>
          </c:spPr>
          <c:invertIfNegative val="0"/>
          <c:cat>
            <c:strRef>
              <c:f>Sheet1!$A$2:$A$3</c:f>
              <c:strCache>
                <c:ptCount val="2"/>
                <c:pt idx="0">
                  <c:v>2021</c:v>
                </c:pt>
                <c:pt idx="1">
                  <c:v>2050</c:v>
                </c:pt>
              </c:strCache>
            </c:strRef>
          </c:cat>
          <c:val>
            <c:numRef>
              <c:f>Sheet1!$G$2:$G$3</c:f>
              <c:numCache>
                <c:formatCode>General</c:formatCode>
                <c:ptCount val="2"/>
                <c:pt idx="0">
                  <c:v>80.853660000000005</c:v>
                </c:pt>
                <c:pt idx="1">
                  <c:v>104.50109999999999</c:v>
                </c:pt>
              </c:numCache>
            </c:numRef>
          </c:val>
        </c:ser>
        <c:ser>
          <c:idx val="6"/>
          <c:order val="5"/>
          <c:tx>
            <c:strRef>
              <c:f>Sheet1!$H$1</c:f>
              <c:strCache>
                <c:ptCount val="1"/>
                <c:pt idx="0">
                  <c:v>tablets, phones, and smart speakers</c:v>
                </c:pt>
              </c:strCache>
            </c:strRef>
          </c:tx>
          <c:spPr>
            <a:solidFill>
              <a:schemeClr val="tx2">
                <a:lumMod val="90000"/>
                <a:lumOff val="10000"/>
              </a:schemeClr>
            </a:solidFill>
            <a:ln>
              <a:noFill/>
            </a:ln>
            <a:effectLst/>
          </c:spPr>
          <c:invertIfNegative val="0"/>
          <c:cat>
            <c:strRef>
              <c:f>Sheet1!$A$2:$A$3</c:f>
              <c:strCache>
                <c:ptCount val="2"/>
                <c:pt idx="0">
                  <c:v>2021</c:v>
                </c:pt>
                <c:pt idx="1">
                  <c:v>2050</c:v>
                </c:pt>
              </c:strCache>
            </c:strRef>
          </c:cat>
          <c:val>
            <c:numRef>
              <c:f>Sheet1!$H$2:$H$3</c:f>
              <c:numCache>
                <c:formatCode>General</c:formatCode>
                <c:ptCount val="2"/>
                <c:pt idx="0">
                  <c:v>17.956910000000001</c:v>
                </c:pt>
                <c:pt idx="1">
                  <c:v>22.751010000000001</c:v>
                </c:pt>
              </c:numCache>
            </c:numRef>
          </c:val>
        </c:ser>
        <c:ser>
          <c:idx val="3"/>
          <c:order val="6"/>
          <c:tx>
            <c:strRef>
              <c:f>Sheet1!$F$1</c:f>
              <c:strCache>
                <c:ptCount val="1"/>
                <c:pt idx="0">
                  <c:v>security systems</c:v>
                </c:pt>
              </c:strCache>
            </c:strRef>
          </c:tx>
          <c:spPr>
            <a:solidFill>
              <a:schemeClr val="accent1"/>
            </a:solidFill>
            <a:ln>
              <a:noFill/>
            </a:ln>
            <a:effectLst/>
          </c:spPr>
          <c:invertIfNegative val="0"/>
          <c:cat>
            <c:strRef>
              <c:f>Sheet1!$A$2:$A$3</c:f>
              <c:strCache>
                <c:ptCount val="2"/>
                <c:pt idx="0">
                  <c:v>2021</c:v>
                </c:pt>
                <c:pt idx="1">
                  <c:v>2050</c:v>
                </c:pt>
              </c:strCache>
            </c:strRef>
          </c:cat>
          <c:val>
            <c:numRef>
              <c:f>Sheet1!$F$2:$F$3</c:f>
              <c:numCache>
                <c:formatCode>General</c:formatCode>
                <c:ptCount val="2"/>
                <c:pt idx="0">
                  <c:v>9.0685319999999994</c:v>
                </c:pt>
                <c:pt idx="1">
                  <c:v>17.43974</c:v>
                </c:pt>
              </c:numCache>
            </c:numRef>
          </c:val>
        </c:ser>
        <c:dLbls>
          <c:showLegendKey val="0"/>
          <c:showVal val="0"/>
          <c:showCatName val="0"/>
          <c:showSerName val="0"/>
          <c:showPercent val="0"/>
          <c:showBubbleSize val="0"/>
        </c:dLbls>
        <c:gapWidth val="148"/>
        <c:overlap val="100"/>
        <c:axId val="-1177242784"/>
        <c:axId val="-1177228640"/>
      </c:barChart>
      <c:valAx>
        <c:axId val="-1177228640"/>
        <c:scaling>
          <c:orientation val="minMax"/>
          <c:max val="16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42784"/>
        <c:crosses val="autoZero"/>
        <c:crossBetween val="between"/>
        <c:majorUnit val="400"/>
        <c:dispUnits>
          <c:builtInUnit val="thousands"/>
        </c:dispUnits>
      </c:valAx>
      <c:dateAx>
        <c:axId val="-11772427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28640"/>
        <c:crosses val="autoZero"/>
        <c:auto val="1"/>
        <c:lblOffset val="100"/>
        <c:baseTimeUnit val="days"/>
        <c:majorUnit val="1"/>
        <c:majorTimeUnit val="years"/>
        <c:minorUnit val="10"/>
        <c:minorTimeUnit val="years"/>
      </c:date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036125589E-2"/>
          <c:y val="0.26716897743387813"/>
          <c:w val="0.73623561980125618"/>
          <c:h val="0.59782955395538184"/>
        </c:manualLayout>
      </c:layout>
      <c:barChart>
        <c:barDir val="col"/>
        <c:grouping val="stacked"/>
        <c:varyColors val="0"/>
        <c:ser>
          <c:idx val="3"/>
          <c:order val="0"/>
          <c:tx>
            <c:strRef>
              <c:f>Sheet1!$B$1</c:f>
              <c:strCache>
                <c:ptCount val="1"/>
                <c:pt idx="0">
                  <c:v>other uncharacterized MELs</c:v>
                </c:pt>
              </c:strCache>
            </c:strRef>
          </c:tx>
          <c:spPr>
            <a:solidFill>
              <a:schemeClr val="tx2"/>
            </a:solidFill>
            <a:ln>
              <a:noFill/>
            </a:ln>
            <a:effectLst/>
          </c:spPr>
          <c:invertIfNegative val="0"/>
          <c:cat>
            <c:strRef>
              <c:f>Sheet1!$A$2:$A$3</c:f>
              <c:strCache>
                <c:ptCount val="2"/>
                <c:pt idx="0">
                  <c:v>2021</c:v>
                </c:pt>
                <c:pt idx="1">
                  <c:v>2050</c:v>
                </c:pt>
              </c:strCache>
            </c:strRef>
          </c:cat>
          <c:val>
            <c:numRef>
              <c:f>Sheet1!$B$2:$B$3</c:f>
              <c:numCache>
                <c:formatCode>General</c:formatCode>
                <c:ptCount val="2"/>
                <c:pt idx="0">
                  <c:v>0.78117999999999999</c:v>
                </c:pt>
                <c:pt idx="1">
                  <c:v>0.98848899999999995</c:v>
                </c:pt>
              </c:numCache>
            </c:numRef>
          </c:val>
        </c:ser>
        <c:ser>
          <c:idx val="6"/>
          <c:order val="1"/>
          <c:tx>
            <c:strRef>
              <c:f>Sheet1!$C$1</c:f>
              <c:strCache>
                <c:ptCount val="1"/>
                <c:pt idx="0">
                  <c:v>known MELs</c:v>
                </c:pt>
              </c:strCache>
            </c:strRef>
          </c:tx>
          <c:spPr>
            <a:solidFill>
              <a:schemeClr val="bg1">
                <a:lumMod val="50000"/>
              </a:schemeClr>
            </a:solidFill>
            <a:ln>
              <a:noFill/>
            </a:ln>
            <a:effectLst/>
          </c:spPr>
          <c:invertIfNegative val="0"/>
          <c:cat>
            <c:strRef>
              <c:f>Sheet1!$A$2:$A$3</c:f>
              <c:strCache>
                <c:ptCount val="2"/>
                <c:pt idx="0">
                  <c:v>2021</c:v>
                </c:pt>
                <c:pt idx="1">
                  <c:v>2050</c:v>
                </c:pt>
              </c:strCache>
            </c:strRef>
          </c:cat>
          <c:val>
            <c:numRef>
              <c:f>Sheet1!$C$2:$C$3</c:f>
              <c:numCache>
                <c:formatCode>General</c:formatCode>
                <c:ptCount val="2"/>
                <c:pt idx="0">
                  <c:v>1.4956499999999999</c:v>
                </c:pt>
                <c:pt idx="1">
                  <c:v>2.281946</c:v>
                </c:pt>
              </c:numCache>
            </c:numRef>
          </c:val>
        </c:ser>
        <c:ser>
          <c:idx val="8"/>
          <c:order val="2"/>
          <c:tx>
            <c:strRef>
              <c:f>Sheet1!$D$1</c:f>
              <c:strCache>
                <c:ptCount val="1"/>
                <c:pt idx="0">
                  <c:v>refrigeration and freezing</c:v>
                </c:pt>
              </c:strCache>
            </c:strRef>
          </c:tx>
          <c:spPr>
            <a:solidFill>
              <a:schemeClr val="accent1">
                <a:lumMod val="75000"/>
              </a:schemeClr>
            </a:solidFill>
            <a:ln>
              <a:noFill/>
            </a:ln>
            <a:effectLst/>
          </c:spPr>
          <c:invertIfNegative val="0"/>
          <c:cat>
            <c:strRef>
              <c:f>Sheet1!$A$2:$A$3</c:f>
              <c:strCache>
                <c:ptCount val="2"/>
                <c:pt idx="0">
                  <c:v>2021</c:v>
                </c:pt>
                <c:pt idx="1">
                  <c:v>2050</c:v>
                </c:pt>
              </c:strCache>
            </c:strRef>
          </c:cat>
          <c:val>
            <c:numRef>
              <c:f>Sheet1!$D$2:$D$3</c:f>
              <c:numCache>
                <c:formatCode>General</c:formatCode>
                <c:ptCount val="2"/>
                <c:pt idx="0">
                  <c:v>0.64944999999999997</c:v>
                </c:pt>
                <c:pt idx="1">
                  <c:v>0.72158800000000001</c:v>
                </c:pt>
              </c:numCache>
            </c:numRef>
          </c:val>
        </c:ser>
        <c:ser>
          <c:idx val="7"/>
          <c:order val="3"/>
          <c:tx>
            <c:strRef>
              <c:f>Sheet1!$E$1</c:f>
              <c:strCache>
                <c:ptCount val="1"/>
                <c:pt idx="0">
                  <c:v>space cooling</c:v>
                </c:pt>
              </c:strCache>
            </c:strRef>
          </c:tx>
          <c:spPr>
            <a:solidFill>
              <a:schemeClr val="accent1"/>
            </a:solidFill>
            <a:ln>
              <a:noFill/>
            </a:ln>
            <a:effectLst/>
          </c:spPr>
          <c:invertIfNegative val="0"/>
          <c:cat>
            <c:strRef>
              <c:f>Sheet1!$A$2:$A$3</c:f>
              <c:strCache>
                <c:ptCount val="2"/>
                <c:pt idx="0">
                  <c:v>2021</c:v>
                </c:pt>
                <c:pt idx="1">
                  <c:v>2050</c:v>
                </c:pt>
              </c:strCache>
            </c:strRef>
          </c:cat>
          <c:val>
            <c:numRef>
              <c:f>Sheet1!$E$2:$E$3</c:f>
              <c:numCache>
                <c:formatCode>General</c:formatCode>
                <c:ptCount val="2"/>
                <c:pt idx="0">
                  <c:v>0.52340100000000001</c:v>
                </c:pt>
                <c:pt idx="1">
                  <c:v>0.72341</c:v>
                </c:pt>
              </c:numCache>
            </c:numRef>
          </c:val>
        </c:ser>
        <c:ser>
          <c:idx val="9"/>
          <c:order val="4"/>
          <c:tx>
            <c:strRef>
              <c:f>Sheet1!$G$1</c:f>
              <c:strCache>
                <c:ptCount val="1"/>
                <c:pt idx="0">
                  <c:v>ventilation</c:v>
                </c:pt>
              </c:strCache>
            </c:strRef>
          </c:tx>
          <c:spPr>
            <a:solidFill>
              <a:schemeClr val="accent1">
                <a:lumMod val="60000"/>
                <a:lumOff val="40000"/>
              </a:schemeClr>
            </a:solidFill>
            <a:ln>
              <a:noFill/>
            </a:ln>
            <a:effectLst/>
          </c:spPr>
          <c:invertIfNegative val="0"/>
          <c:cat>
            <c:strRef>
              <c:f>Sheet1!$A$2:$A$3</c:f>
              <c:strCache>
                <c:ptCount val="2"/>
                <c:pt idx="0">
                  <c:v>2021</c:v>
                </c:pt>
                <c:pt idx="1">
                  <c:v>2050</c:v>
                </c:pt>
              </c:strCache>
            </c:strRef>
          </c:cat>
          <c:val>
            <c:numRef>
              <c:f>Sheet1!$G$2:$G$3</c:f>
              <c:numCache>
                <c:formatCode>General</c:formatCode>
                <c:ptCount val="2"/>
                <c:pt idx="0">
                  <c:v>0.51834100000000005</c:v>
                </c:pt>
                <c:pt idx="1">
                  <c:v>0.35175499999999998</c:v>
                </c:pt>
              </c:numCache>
            </c:numRef>
          </c:val>
          <c:extLst/>
        </c:ser>
        <c:ser>
          <c:idx val="2"/>
          <c:order val="5"/>
          <c:tx>
            <c:strRef>
              <c:f>Sheet1!$F$1</c:f>
              <c:strCache>
                <c:ptCount val="1"/>
                <c:pt idx="0">
                  <c:v>lighting</c:v>
                </c:pt>
              </c:strCache>
            </c:strRef>
          </c:tx>
          <c:spPr>
            <a:solidFill>
              <a:schemeClr val="accent4"/>
            </a:solidFill>
            <a:ln>
              <a:noFill/>
            </a:ln>
            <a:effectLst/>
          </c:spPr>
          <c:invertIfNegative val="0"/>
          <c:cat>
            <c:strRef>
              <c:f>Sheet1!$A$2:$A$3</c:f>
              <c:strCache>
                <c:ptCount val="2"/>
                <c:pt idx="0">
                  <c:v>2021</c:v>
                </c:pt>
                <c:pt idx="1">
                  <c:v>2050</c:v>
                </c:pt>
              </c:strCache>
            </c:strRef>
          </c:cat>
          <c:val>
            <c:numRef>
              <c:f>Sheet1!$F$2:$F$3</c:f>
              <c:numCache>
                <c:formatCode>General</c:formatCode>
                <c:ptCount val="2"/>
                <c:pt idx="0">
                  <c:v>0.50243899999999997</c:v>
                </c:pt>
                <c:pt idx="1">
                  <c:v>0.41114299999999998</c:v>
                </c:pt>
              </c:numCache>
            </c:numRef>
          </c:val>
        </c:ser>
        <c:ser>
          <c:idx val="4"/>
          <c:order val="6"/>
          <c:tx>
            <c:strRef>
              <c:f>Sheet1!$H$1</c:f>
              <c:strCache>
                <c:ptCount val="1"/>
                <c:pt idx="0">
                  <c:v>space heating</c:v>
                </c:pt>
              </c:strCache>
            </c:strRef>
          </c:tx>
          <c:spPr>
            <a:solidFill>
              <a:schemeClr val="bg2"/>
            </a:solidFill>
            <a:ln>
              <a:noFill/>
            </a:ln>
            <a:effectLst/>
          </c:spPr>
          <c:invertIfNegative val="0"/>
          <c:cat>
            <c:strRef>
              <c:f>Sheet1!$A$2:$A$3</c:f>
              <c:strCache>
                <c:ptCount val="2"/>
                <c:pt idx="0">
                  <c:v>2021</c:v>
                </c:pt>
                <c:pt idx="1">
                  <c:v>2050</c:v>
                </c:pt>
              </c:strCache>
            </c:strRef>
          </c:cat>
          <c:val>
            <c:numRef>
              <c:f>Sheet1!$H$2:$H$3</c:f>
              <c:numCache>
                <c:formatCode>General</c:formatCode>
                <c:ptCount val="2"/>
                <c:pt idx="0">
                  <c:v>0.115368</c:v>
                </c:pt>
                <c:pt idx="1">
                  <c:v>7.9183000000000003E-2</c:v>
                </c:pt>
              </c:numCache>
            </c:numRef>
          </c:val>
        </c:ser>
        <c:ser>
          <c:idx val="0"/>
          <c:order val="7"/>
          <c:tx>
            <c:strRef>
              <c:f>Sheet1!$I$1</c:f>
              <c:strCache>
                <c:ptCount val="1"/>
                <c:pt idx="0">
                  <c:v>cooking</c:v>
                </c:pt>
              </c:strCache>
            </c:strRef>
          </c:tx>
          <c:spPr>
            <a:solidFill>
              <a:schemeClr val="bg2"/>
            </a:solidFill>
            <a:ln>
              <a:noFill/>
            </a:ln>
            <a:effectLst/>
          </c:spPr>
          <c:invertIfNegative val="0"/>
          <c:cat>
            <c:strRef>
              <c:f>Sheet1!$A$2:$A$3</c:f>
              <c:strCache>
                <c:ptCount val="2"/>
                <c:pt idx="0">
                  <c:v>2021</c:v>
                </c:pt>
                <c:pt idx="1">
                  <c:v>2050</c:v>
                </c:pt>
              </c:strCache>
            </c:strRef>
          </c:cat>
          <c:val>
            <c:numRef>
              <c:f>Sheet1!$I$2:$I$3</c:f>
              <c:numCache>
                <c:formatCode>General</c:formatCode>
                <c:ptCount val="2"/>
                <c:pt idx="0">
                  <c:v>8.4322999999999995E-2</c:v>
                </c:pt>
                <c:pt idx="1">
                  <c:v>7.8133999999999995E-2</c:v>
                </c:pt>
              </c:numCache>
            </c:numRef>
          </c:val>
        </c:ser>
        <c:ser>
          <c:idx val="1"/>
          <c:order val="8"/>
          <c:tx>
            <c:strRef>
              <c:f>Sheet1!$J$1</c:f>
              <c:strCache>
                <c:ptCount val="1"/>
                <c:pt idx="0">
                  <c:v>water heating</c:v>
                </c:pt>
              </c:strCache>
            </c:strRef>
          </c:tx>
          <c:spPr>
            <a:solidFill>
              <a:schemeClr val="tx1"/>
            </a:solidFill>
            <a:ln>
              <a:noFill/>
            </a:ln>
            <a:effectLst/>
          </c:spPr>
          <c:invertIfNegative val="0"/>
          <c:cat>
            <c:strRef>
              <c:f>Sheet1!$A$2:$A$3</c:f>
              <c:strCache>
                <c:ptCount val="2"/>
                <c:pt idx="0">
                  <c:v>2021</c:v>
                </c:pt>
                <c:pt idx="1">
                  <c:v>2050</c:v>
                </c:pt>
              </c:strCache>
            </c:strRef>
          </c:cat>
          <c:val>
            <c:numRef>
              <c:f>Sheet1!$J$2:$J$3</c:f>
              <c:numCache>
                <c:formatCode>General</c:formatCode>
                <c:ptCount val="2"/>
                <c:pt idx="0">
                  <c:v>2.4849E-2</c:v>
                </c:pt>
                <c:pt idx="1">
                  <c:v>1.8964000000000002E-2</c:v>
                </c:pt>
              </c:numCache>
            </c:numRef>
          </c:val>
        </c:ser>
        <c:dLbls>
          <c:showLegendKey val="0"/>
          <c:showVal val="0"/>
          <c:showCatName val="0"/>
          <c:showSerName val="0"/>
          <c:showPercent val="0"/>
          <c:showBubbleSize val="0"/>
        </c:dLbls>
        <c:gapWidth val="125"/>
        <c:overlap val="100"/>
        <c:axId val="-1177225920"/>
        <c:axId val="-1177238976"/>
      </c:barChart>
      <c:valAx>
        <c:axId val="-1177238976"/>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25920"/>
        <c:crosses val="autoZero"/>
        <c:crossBetween val="between"/>
      </c:valAx>
      <c:dateAx>
        <c:axId val="-11772259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38976"/>
        <c:crosses val="autoZero"/>
        <c:auto val="1"/>
        <c:lblOffset val="100"/>
        <c:baseTimeUnit val="days"/>
        <c:majorUnit val="1"/>
        <c:majorTimeUnit val="years"/>
        <c:minorUnit val="10"/>
        <c:minorTimeUnit val="years"/>
      </c:date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3212336776E-2"/>
          <c:y val="0.26706120143591355"/>
          <c:w val="0.79262039308580223"/>
          <c:h val="0.59793763401601985"/>
        </c:manualLayout>
      </c:layout>
      <c:barChart>
        <c:barDir val="col"/>
        <c:grouping val="stacked"/>
        <c:varyColors val="0"/>
        <c:ser>
          <c:idx val="0"/>
          <c:order val="0"/>
          <c:tx>
            <c:strRef>
              <c:f>Sheet1!$B$1</c:f>
              <c:strCache>
                <c:ptCount val="1"/>
                <c:pt idx="0">
                  <c:v>IT and office equipment</c:v>
                </c:pt>
              </c:strCache>
            </c:strRef>
          </c:tx>
          <c:spPr>
            <a:solidFill>
              <a:schemeClr val="tx1"/>
            </a:solidFill>
            <a:ln>
              <a:noFill/>
            </a:ln>
            <a:effectLst/>
          </c:spPr>
          <c:invertIfNegative val="0"/>
          <c:cat>
            <c:strRef>
              <c:f>Sheet1!$A$2:$A$3</c:f>
              <c:strCache>
                <c:ptCount val="2"/>
                <c:pt idx="0">
                  <c:v>2021</c:v>
                </c:pt>
                <c:pt idx="1">
                  <c:v>2050</c:v>
                </c:pt>
              </c:strCache>
            </c:strRef>
          </c:cat>
          <c:val>
            <c:numRef>
              <c:f>Sheet1!$B$2:$B$3</c:f>
              <c:numCache>
                <c:formatCode>General</c:formatCode>
                <c:ptCount val="2"/>
                <c:pt idx="0">
                  <c:v>668.76179999999999</c:v>
                </c:pt>
                <c:pt idx="1">
                  <c:v>1116.2260000000001</c:v>
                </c:pt>
              </c:numCache>
            </c:numRef>
          </c:val>
        </c:ser>
        <c:ser>
          <c:idx val="1"/>
          <c:order val="1"/>
          <c:tx>
            <c:strRef>
              <c:f>Sheet1!$C$1</c:f>
              <c:strCache>
                <c:ptCount val="1"/>
                <c:pt idx="0">
                  <c:v>water services, parking lot lighting, and other non-building uses</c:v>
                </c:pt>
              </c:strCache>
            </c:strRef>
          </c:tx>
          <c:spPr>
            <a:solidFill>
              <a:schemeClr val="accent3">
                <a:lumMod val="75000"/>
              </a:schemeClr>
            </a:solidFill>
            <a:ln>
              <a:noFill/>
            </a:ln>
            <a:effectLst/>
          </c:spPr>
          <c:invertIfNegative val="0"/>
          <c:cat>
            <c:strRef>
              <c:f>Sheet1!$A$2:$A$3</c:f>
              <c:strCache>
                <c:ptCount val="2"/>
                <c:pt idx="0">
                  <c:v>2021</c:v>
                </c:pt>
                <c:pt idx="1">
                  <c:v>2050</c:v>
                </c:pt>
              </c:strCache>
            </c:strRef>
          </c:cat>
          <c:val>
            <c:numRef>
              <c:f>Sheet1!$C$2:$C$3</c:f>
              <c:numCache>
                <c:formatCode>General</c:formatCode>
                <c:ptCount val="2"/>
                <c:pt idx="0">
                  <c:v>590.07309999999995</c:v>
                </c:pt>
                <c:pt idx="1">
                  <c:v>957.21379999999999</c:v>
                </c:pt>
              </c:numCache>
            </c:numRef>
          </c:val>
        </c:ser>
        <c:ser>
          <c:idx val="2"/>
          <c:order val="2"/>
          <c:tx>
            <c:strRef>
              <c:f>Sheet1!$D$1</c:f>
              <c:strCache>
                <c:ptCount val="1"/>
                <c:pt idx="0">
                  <c:v>transformers</c:v>
                </c:pt>
              </c:strCache>
            </c:strRef>
          </c:tx>
          <c:spPr>
            <a:solidFill>
              <a:schemeClr val="accent3"/>
            </a:solidFill>
            <a:ln>
              <a:noFill/>
            </a:ln>
            <a:effectLst/>
          </c:spPr>
          <c:invertIfNegative val="0"/>
          <c:cat>
            <c:strRef>
              <c:f>Sheet1!$A$2:$A$3</c:f>
              <c:strCache>
                <c:ptCount val="2"/>
                <c:pt idx="0">
                  <c:v>2021</c:v>
                </c:pt>
                <c:pt idx="1">
                  <c:v>2050</c:v>
                </c:pt>
              </c:strCache>
            </c:strRef>
          </c:cat>
          <c:val>
            <c:numRef>
              <c:f>Sheet1!$D$2:$D$3</c:f>
              <c:numCache>
                <c:formatCode>General</c:formatCode>
                <c:ptCount val="2"/>
                <c:pt idx="0">
                  <c:v>141.64240000000001</c:v>
                </c:pt>
                <c:pt idx="1">
                  <c:v>122.16200000000001</c:v>
                </c:pt>
              </c:numCache>
            </c:numRef>
          </c:val>
        </c:ser>
        <c:ser>
          <c:idx val="3"/>
          <c:order val="3"/>
          <c:tx>
            <c:strRef>
              <c:f>Sheet1!$E$1</c:f>
              <c:strCache>
                <c:ptCount val="1"/>
                <c:pt idx="0">
                  <c:v>lab and diagnostic equipment</c:v>
                </c:pt>
              </c:strCache>
            </c:strRef>
          </c:tx>
          <c:spPr>
            <a:solidFill>
              <a:schemeClr val="accent3">
                <a:lumMod val="60000"/>
                <a:lumOff val="40000"/>
              </a:schemeClr>
            </a:solidFill>
            <a:ln>
              <a:noFill/>
            </a:ln>
            <a:effectLst/>
          </c:spPr>
          <c:invertIfNegative val="0"/>
          <c:cat>
            <c:strRef>
              <c:f>Sheet1!$A$2:$A$3</c:f>
              <c:strCache>
                <c:ptCount val="2"/>
                <c:pt idx="0">
                  <c:v>2021</c:v>
                </c:pt>
                <c:pt idx="1">
                  <c:v>2050</c:v>
                </c:pt>
              </c:strCache>
            </c:strRef>
          </c:cat>
          <c:val>
            <c:numRef>
              <c:f>Sheet1!$E$2:$E$3</c:f>
              <c:numCache>
                <c:formatCode>General</c:formatCode>
                <c:ptCount val="2"/>
                <c:pt idx="0">
                  <c:v>95.173280000000005</c:v>
                </c:pt>
                <c:pt idx="1">
                  <c:v>86.344909999999999</c:v>
                </c:pt>
              </c:numCache>
            </c:numRef>
          </c:val>
        </c:ser>
        <c:dLbls>
          <c:showLegendKey val="0"/>
          <c:showVal val="0"/>
          <c:showCatName val="0"/>
          <c:showSerName val="0"/>
          <c:showPercent val="0"/>
          <c:showBubbleSize val="0"/>
        </c:dLbls>
        <c:gapWidth val="148"/>
        <c:overlap val="100"/>
        <c:axId val="-1177245504"/>
        <c:axId val="-1177242240"/>
      </c:barChart>
      <c:valAx>
        <c:axId val="-1177242240"/>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45504"/>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dateAx>
        <c:axId val="-117724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42240"/>
        <c:crosses val="autoZero"/>
        <c:auto val="1"/>
        <c:lblOffset val="100"/>
        <c:baseTimeUnit val="days"/>
        <c:majorUnit val="1"/>
        <c:majorTimeUnit val="years"/>
        <c:minorUnit val="10"/>
        <c:minorTimeUnit val="years"/>
      </c:date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97790195580387E-2"/>
          <c:y val="6.3038657303531198E-2"/>
          <c:w val="0.70641400647671881"/>
          <c:h val="0.84630740493069834"/>
        </c:manualLayout>
      </c:layout>
      <c:lineChart>
        <c:grouping val="standard"/>
        <c:varyColors val="0"/>
        <c:ser>
          <c:idx val="9"/>
          <c:order val="4"/>
          <c:tx>
            <c:strRef>
              <c:f>Sheet1!$B$1</c:f>
              <c:strCache>
                <c:ptCount val="1"/>
                <c:pt idx="0">
                  <c:v>Residential - Reference</c:v>
                </c:pt>
              </c:strCache>
            </c:strRef>
          </c:tx>
          <c:spPr>
            <a:ln w="22225" cap="rnd">
              <a:solidFill>
                <a:srgbClr val="000000"/>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Sheet1!$B$2:$B$37</c:f>
              <c:numCache>
                <c:formatCode>General</c:formatCode>
                <c:ptCount val="36"/>
                <c:pt idx="0">
                  <c:v>5.6263009999999998</c:v>
                </c:pt>
                <c:pt idx="1">
                  <c:v>8.2486720000000009</c:v>
                </c:pt>
                <c:pt idx="2">
                  <c:v>10.460122999999999</c:v>
                </c:pt>
                <c:pt idx="3">
                  <c:v>12.820938999999999</c:v>
                </c:pt>
                <c:pt idx="4">
                  <c:v>15.670322000000001</c:v>
                </c:pt>
                <c:pt idx="5">
                  <c:v>18.833786</c:v>
                </c:pt>
                <c:pt idx="6">
                  <c:v>21.319988000000002</c:v>
                </c:pt>
                <c:pt idx="7">
                  <c:v>23.47871</c:v>
                </c:pt>
                <c:pt idx="8">
                  <c:v>25.676676</c:v>
                </c:pt>
                <c:pt idx="9">
                  <c:v>27.305626</c:v>
                </c:pt>
                <c:pt idx="10">
                  <c:v>28.925159000000004</c:v>
                </c:pt>
                <c:pt idx="11">
                  <c:v>30.599508</c:v>
                </c:pt>
                <c:pt idx="12">
                  <c:v>32.348998999999999</c:v>
                </c:pt>
                <c:pt idx="13">
                  <c:v>34.164012999999997</c:v>
                </c:pt>
                <c:pt idx="14">
                  <c:v>36.056767000000001</c:v>
                </c:pt>
                <c:pt idx="15">
                  <c:v>37.980891999999997</c:v>
                </c:pt>
                <c:pt idx="16">
                  <c:v>40.052795000000003</c:v>
                </c:pt>
                <c:pt idx="17">
                  <c:v>42.193890000000003</c:v>
                </c:pt>
                <c:pt idx="18">
                  <c:v>44.577702000000002</c:v>
                </c:pt>
                <c:pt idx="19">
                  <c:v>47.159484999999997</c:v>
                </c:pt>
                <c:pt idx="20">
                  <c:v>49.790779000000001</c:v>
                </c:pt>
                <c:pt idx="21">
                  <c:v>52.561928000000002</c:v>
                </c:pt>
                <c:pt idx="22">
                  <c:v>55.490288</c:v>
                </c:pt>
                <c:pt idx="23">
                  <c:v>58.461661999999997</c:v>
                </c:pt>
                <c:pt idx="24">
                  <c:v>61.712803000000001</c:v>
                </c:pt>
                <c:pt idx="25">
                  <c:v>65.138968999999989</c:v>
                </c:pt>
                <c:pt idx="26">
                  <c:v>68.655205000000009</c:v>
                </c:pt>
                <c:pt idx="27">
                  <c:v>72.496612999999996</c:v>
                </c:pt>
                <c:pt idx="28">
                  <c:v>76.624329000000003</c:v>
                </c:pt>
                <c:pt idx="29">
                  <c:v>80.744781000000003</c:v>
                </c:pt>
                <c:pt idx="30">
                  <c:v>85.213593000000003</c:v>
                </c:pt>
                <c:pt idx="31">
                  <c:v>89.913169999999994</c:v>
                </c:pt>
                <c:pt idx="32">
                  <c:v>94.716468999999989</c:v>
                </c:pt>
                <c:pt idx="33">
                  <c:v>99.926636000000002</c:v>
                </c:pt>
                <c:pt idx="34">
                  <c:v>105.42272199999999</c:v>
                </c:pt>
                <c:pt idx="35">
                  <c:v>111.01030700000001</c:v>
                </c:pt>
              </c:numCache>
            </c:numRef>
          </c:val>
          <c:smooth val="0"/>
        </c:ser>
        <c:ser>
          <c:idx val="6"/>
          <c:order val="5"/>
          <c:tx>
            <c:strRef>
              <c:f>Sheet1!$C$1</c:f>
              <c:strCache>
                <c:ptCount val="1"/>
                <c:pt idx="0">
                  <c:v>Residential - Low oil and gas supply</c:v>
                </c:pt>
              </c:strCache>
            </c:strRef>
          </c:tx>
          <c:spPr>
            <a:ln w="22225" cap="rnd">
              <a:solidFill>
                <a:srgbClr val="BD732A">
                  <a:lumMod val="40000"/>
                  <a:lumOff val="60000"/>
                </a:srgbClr>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Sheet1!$C$2:$C$37</c:f>
              <c:numCache>
                <c:formatCode>General</c:formatCode>
                <c:ptCount val="36"/>
                <c:pt idx="0">
                  <c:v>5.6263009999999998</c:v>
                </c:pt>
                <c:pt idx="1">
                  <c:v>8.2486720000000009</c:v>
                </c:pt>
                <c:pt idx="2">
                  <c:v>10.460122999999999</c:v>
                </c:pt>
                <c:pt idx="3">
                  <c:v>12.820938999999999</c:v>
                </c:pt>
                <c:pt idx="4">
                  <c:v>15.670322000000001</c:v>
                </c:pt>
                <c:pt idx="5">
                  <c:v>18.833786</c:v>
                </c:pt>
                <c:pt idx="6">
                  <c:v>21.342188</c:v>
                </c:pt>
                <c:pt idx="7">
                  <c:v>23.439054000000002</c:v>
                </c:pt>
                <c:pt idx="8">
                  <c:v>25.764434999999999</c:v>
                </c:pt>
                <c:pt idx="9">
                  <c:v>27.577449999999999</c:v>
                </c:pt>
                <c:pt idx="10">
                  <c:v>29.402705999999998</c:v>
                </c:pt>
                <c:pt idx="11">
                  <c:v>31.407484000000004</c:v>
                </c:pt>
                <c:pt idx="12">
                  <c:v>33.418579000000001</c:v>
                </c:pt>
                <c:pt idx="13">
                  <c:v>35.638328999999999</c:v>
                </c:pt>
                <c:pt idx="14">
                  <c:v>38.030597999999998</c:v>
                </c:pt>
                <c:pt idx="15">
                  <c:v>40.604178999999995</c:v>
                </c:pt>
                <c:pt idx="16">
                  <c:v>43.408332999999999</c:v>
                </c:pt>
                <c:pt idx="17">
                  <c:v>46.416676000000002</c:v>
                </c:pt>
                <c:pt idx="18">
                  <c:v>49.731696999999997</c:v>
                </c:pt>
                <c:pt idx="19">
                  <c:v>53.228531000000004</c:v>
                </c:pt>
                <c:pt idx="20">
                  <c:v>56.885216</c:v>
                </c:pt>
                <c:pt idx="21">
                  <c:v>60.731327</c:v>
                </c:pt>
                <c:pt idx="22">
                  <c:v>64.823654000000005</c:v>
                </c:pt>
                <c:pt idx="23">
                  <c:v>68.952826999999999</c:v>
                </c:pt>
                <c:pt idx="24">
                  <c:v>73.340064999999996</c:v>
                </c:pt>
                <c:pt idx="25">
                  <c:v>77.893929</c:v>
                </c:pt>
                <c:pt idx="26">
                  <c:v>82.751518000000004</c:v>
                </c:pt>
                <c:pt idx="27">
                  <c:v>87.811264000000008</c:v>
                </c:pt>
                <c:pt idx="28">
                  <c:v>93.169968000000011</c:v>
                </c:pt>
                <c:pt idx="29">
                  <c:v>98.749779000000004</c:v>
                </c:pt>
                <c:pt idx="30">
                  <c:v>104.609657</c:v>
                </c:pt>
                <c:pt idx="31">
                  <c:v>110.748672</c:v>
                </c:pt>
                <c:pt idx="32">
                  <c:v>117.251198</c:v>
                </c:pt>
                <c:pt idx="33">
                  <c:v>124.07532500000001</c:v>
                </c:pt>
                <c:pt idx="34">
                  <c:v>131.28898600000002</c:v>
                </c:pt>
                <c:pt idx="35">
                  <c:v>138.87915000000001</c:v>
                </c:pt>
              </c:numCache>
            </c:numRef>
          </c:val>
          <c:smooth val="0"/>
        </c:ser>
        <c:ser>
          <c:idx val="10"/>
          <c:order val="6"/>
          <c:tx>
            <c:strRef>
              <c:f>Sheet1!$D$1</c:f>
              <c:strCache>
                <c:ptCount val="1"/>
                <c:pt idx="0">
                  <c:v>Residential - High oil and gas supply</c:v>
                </c:pt>
              </c:strCache>
            </c:strRef>
          </c:tx>
          <c:spPr>
            <a:ln w="22225" cap="rnd">
              <a:solidFill>
                <a:srgbClr val="BD732A">
                  <a:lumMod val="75000"/>
                </a:srgbClr>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Sheet1!$D$2:$D$37</c:f>
              <c:numCache>
                <c:formatCode>General</c:formatCode>
                <c:ptCount val="36"/>
                <c:pt idx="0">
                  <c:v>5.6263009999999998</c:v>
                </c:pt>
                <c:pt idx="1">
                  <c:v>8.2486720000000009</c:v>
                </c:pt>
                <c:pt idx="2">
                  <c:v>10.460122999999999</c:v>
                </c:pt>
                <c:pt idx="3">
                  <c:v>12.820938999999999</c:v>
                </c:pt>
                <c:pt idx="4">
                  <c:v>15.670322000000001</c:v>
                </c:pt>
                <c:pt idx="5">
                  <c:v>18.833786</c:v>
                </c:pt>
                <c:pt idx="6">
                  <c:v>21.316406000000001</c:v>
                </c:pt>
                <c:pt idx="7">
                  <c:v>23.407684</c:v>
                </c:pt>
                <c:pt idx="8">
                  <c:v>25.501759</c:v>
                </c:pt>
                <c:pt idx="9">
                  <c:v>27.070864</c:v>
                </c:pt>
                <c:pt idx="10">
                  <c:v>28.608158000000003</c:v>
                </c:pt>
                <c:pt idx="11">
                  <c:v>30.236066999999998</c:v>
                </c:pt>
                <c:pt idx="12">
                  <c:v>31.925218999999998</c:v>
                </c:pt>
                <c:pt idx="13">
                  <c:v>33.709957000000003</c:v>
                </c:pt>
                <c:pt idx="14">
                  <c:v>35.518394000000001</c:v>
                </c:pt>
                <c:pt idx="15">
                  <c:v>37.286251</c:v>
                </c:pt>
                <c:pt idx="16">
                  <c:v>39.255726000000003</c:v>
                </c:pt>
                <c:pt idx="17">
                  <c:v>41.261200000000002</c:v>
                </c:pt>
                <c:pt idx="18">
                  <c:v>43.492798000000001</c:v>
                </c:pt>
                <c:pt idx="19">
                  <c:v>45.911892000000002</c:v>
                </c:pt>
                <c:pt idx="20">
                  <c:v>48.332904999999997</c:v>
                </c:pt>
                <c:pt idx="21">
                  <c:v>50.898128999999997</c:v>
                </c:pt>
                <c:pt idx="22">
                  <c:v>53.632587000000001</c:v>
                </c:pt>
                <c:pt idx="23">
                  <c:v>56.384380000000007</c:v>
                </c:pt>
                <c:pt idx="24">
                  <c:v>59.328860999999996</c:v>
                </c:pt>
                <c:pt idx="25">
                  <c:v>62.527923999999999</c:v>
                </c:pt>
                <c:pt idx="26">
                  <c:v>65.780151000000004</c:v>
                </c:pt>
                <c:pt idx="27">
                  <c:v>69.333611000000005</c:v>
                </c:pt>
                <c:pt idx="28">
                  <c:v>73.146912</c:v>
                </c:pt>
                <c:pt idx="29">
                  <c:v>77.005875000000003</c:v>
                </c:pt>
                <c:pt idx="30">
                  <c:v>81.063477000000006</c:v>
                </c:pt>
                <c:pt idx="31">
                  <c:v>85.473388999999997</c:v>
                </c:pt>
                <c:pt idx="32">
                  <c:v>89.994788999999997</c:v>
                </c:pt>
                <c:pt idx="33">
                  <c:v>94.872543000000007</c:v>
                </c:pt>
                <c:pt idx="34">
                  <c:v>99.975571000000002</c:v>
                </c:pt>
                <c:pt idx="35">
                  <c:v>105.24350700000001</c:v>
                </c:pt>
              </c:numCache>
            </c:numRef>
          </c:val>
          <c:smooth val="0"/>
        </c:ser>
        <c:ser>
          <c:idx val="11"/>
          <c:order val="7"/>
          <c:tx>
            <c:strRef>
              <c:f>Sheet1!$E$1</c:f>
              <c:strCache>
                <c:ptCount val="1"/>
                <c:pt idx="0">
                  <c:v>Residential - Low Renewables Cost</c:v>
                </c:pt>
              </c:strCache>
            </c:strRef>
          </c:tx>
          <c:spPr>
            <a:ln w="22225" cap="rnd">
              <a:solidFill>
                <a:srgbClr val="5D9732">
                  <a:lumMod val="40000"/>
                  <a:lumOff val="60000"/>
                </a:srgbClr>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Sheet1!$E$2:$E$37</c:f>
              <c:numCache>
                <c:formatCode>General</c:formatCode>
                <c:ptCount val="36"/>
                <c:pt idx="0">
                  <c:v>5.6263009999999998</c:v>
                </c:pt>
                <c:pt idx="1">
                  <c:v>8.2486720000000009</c:v>
                </c:pt>
                <c:pt idx="2">
                  <c:v>10.460122999999999</c:v>
                </c:pt>
                <c:pt idx="3">
                  <c:v>12.820938999999999</c:v>
                </c:pt>
                <c:pt idx="4">
                  <c:v>15.670322000000001</c:v>
                </c:pt>
                <c:pt idx="5">
                  <c:v>18.833786</c:v>
                </c:pt>
                <c:pt idx="6">
                  <c:v>21.317960999999997</c:v>
                </c:pt>
                <c:pt idx="7">
                  <c:v>23.396841000000002</c:v>
                </c:pt>
                <c:pt idx="8">
                  <c:v>25.587104999999998</c:v>
                </c:pt>
                <c:pt idx="9">
                  <c:v>27.211965999999997</c:v>
                </c:pt>
                <c:pt idx="10">
                  <c:v>28.769527000000004</c:v>
                </c:pt>
                <c:pt idx="11">
                  <c:v>30.409840000000003</c:v>
                </c:pt>
                <c:pt idx="12">
                  <c:v>32.100914000000003</c:v>
                </c:pt>
                <c:pt idx="13">
                  <c:v>33.881458000000002</c:v>
                </c:pt>
                <c:pt idx="14">
                  <c:v>35.759211999999998</c:v>
                </c:pt>
                <c:pt idx="15">
                  <c:v>37.641517999999998</c:v>
                </c:pt>
                <c:pt idx="16">
                  <c:v>39.736916000000001</c:v>
                </c:pt>
                <c:pt idx="17">
                  <c:v>41.837115999999995</c:v>
                </c:pt>
                <c:pt idx="18">
                  <c:v>44.180153000000004</c:v>
                </c:pt>
                <c:pt idx="19">
                  <c:v>46.796883000000001</c:v>
                </c:pt>
                <c:pt idx="20">
                  <c:v>49.445927000000005</c:v>
                </c:pt>
                <c:pt idx="21">
                  <c:v>52.28257</c:v>
                </c:pt>
                <c:pt idx="22">
                  <c:v>55.460442000000008</c:v>
                </c:pt>
                <c:pt idx="23">
                  <c:v>58.768657999999995</c:v>
                </c:pt>
                <c:pt idx="24">
                  <c:v>62.385722999999999</c:v>
                </c:pt>
                <c:pt idx="25">
                  <c:v>66.410247999999996</c:v>
                </c:pt>
                <c:pt idx="26">
                  <c:v>70.620688999999999</c:v>
                </c:pt>
                <c:pt idx="27">
                  <c:v>75.164154000000011</c:v>
                </c:pt>
                <c:pt idx="28">
                  <c:v>80.191474999999997</c:v>
                </c:pt>
                <c:pt idx="29">
                  <c:v>85.496552000000008</c:v>
                </c:pt>
                <c:pt idx="30">
                  <c:v>91.247924999999995</c:v>
                </c:pt>
                <c:pt idx="31">
                  <c:v>97.387550000000005</c:v>
                </c:pt>
                <c:pt idx="32">
                  <c:v>103.663025</c:v>
                </c:pt>
                <c:pt idx="33">
                  <c:v>110.515877</c:v>
                </c:pt>
                <c:pt idx="34">
                  <c:v>117.75068700000001</c:v>
                </c:pt>
                <c:pt idx="35">
                  <c:v>125.17351499999999</c:v>
                </c:pt>
              </c:numCache>
            </c:numRef>
          </c:val>
          <c:smooth val="0"/>
        </c:ser>
        <c:ser>
          <c:idx val="0"/>
          <c:order val="8"/>
          <c:tx>
            <c:strRef>
              <c:f>Sheet1!$F$1</c:f>
              <c:strCache>
                <c:ptCount val="1"/>
                <c:pt idx="0">
                  <c:v>Residential - High Renewables Cost</c:v>
                </c:pt>
              </c:strCache>
            </c:strRef>
          </c:tx>
          <c:spPr>
            <a:ln w="22225" cap="rnd">
              <a:solidFill>
                <a:srgbClr val="5D9732">
                  <a:lumMod val="75000"/>
                </a:srgbClr>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Sheet1!$F$2:$F$37</c:f>
              <c:numCache>
                <c:formatCode>General</c:formatCode>
                <c:ptCount val="36"/>
                <c:pt idx="0">
                  <c:v>5.6263009999999998</c:v>
                </c:pt>
                <c:pt idx="1">
                  <c:v>8.2486720000000009</c:v>
                </c:pt>
                <c:pt idx="2">
                  <c:v>10.460122999999999</c:v>
                </c:pt>
                <c:pt idx="3">
                  <c:v>12.820938999999999</c:v>
                </c:pt>
                <c:pt idx="4">
                  <c:v>15.670322000000001</c:v>
                </c:pt>
                <c:pt idx="5">
                  <c:v>18.833786</c:v>
                </c:pt>
                <c:pt idx="6">
                  <c:v>21.320169</c:v>
                </c:pt>
                <c:pt idx="7">
                  <c:v>23.392042</c:v>
                </c:pt>
                <c:pt idx="8">
                  <c:v>25.588708999999998</c:v>
                </c:pt>
                <c:pt idx="9">
                  <c:v>27.261693999999999</c:v>
                </c:pt>
                <c:pt idx="10">
                  <c:v>28.926926000000002</c:v>
                </c:pt>
                <c:pt idx="11">
                  <c:v>30.631535999999997</c:v>
                </c:pt>
                <c:pt idx="12">
                  <c:v>32.436184000000004</c:v>
                </c:pt>
                <c:pt idx="13">
                  <c:v>34.409362999999999</c:v>
                </c:pt>
                <c:pt idx="14">
                  <c:v>36.397030000000001</c:v>
                </c:pt>
                <c:pt idx="15">
                  <c:v>38.391632000000001</c:v>
                </c:pt>
                <c:pt idx="16">
                  <c:v>40.599350000000001</c:v>
                </c:pt>
                <c:pt idx="17">
                  <c:v>42.824165000000001</c:v>
                </c:pt>
                <c:pt idx="18">
                  <c:v>45.367961999999999</c:v>
                </c:pt>
                <c:pt idx="19">
                  <c:v>48.027850999999998</c:v>
                </c:pt>
                <c:pt idx="20">
                  <c:v>50.705428999999995</c:v>
                </c:pt>
                <c:pt idx="21">
                  <c:v>53.520626</c:v>
                </c:pt>
                <c:pt idx="22">
                  <c:v>56.515326999999999</c:v>
                </c:pt>
                <c:pt idx="23">
                  <c:v>59.574539000000001</c:v>
                </c:pt>
                <c:pt idx="24">
                  <c:v>63.021632999999994</c:v>
                </c:pt>
                <c:pt idx="25">
                  <c:v>66.707115000000002</c:v>
                </c:pt>
                <c:pt idx="26">
                  <c:v>70.504844999999989</c:v>
                </c:pt>
                <c:pt idx="27">
                  <c:v>74.567809999999994</c:v>
                </c:pt>
                <c:pt idx="28">
                  <c:v>78.816055000000006</c:v>
                </c:pt>
                <c:pt idx="29">
                  <c:v>83.174416000000008</c:v>
                </c:pt>
                <c:pt idx="30">
                  <c:v>87.835739000000004</c:v>
                </c:pt>
                <c:pt idx="31">
                  <c:v>92.722594999999998</c:v>
                </c:pt>
                <c:pt idx="32">
                  <c:v>97.901978</c:v>
                </c:pt>
                <c:pt idx="33">
                  <c:v>103.320297</c:v>
                </c:pt>
                <c:pt idx="34">
                  <c:v>108.89537</c:v>
                </c:pt>
                <c:pt idx="35">
                  <c:v>114.719955</c:v>
                </c:pt>
              </c:numCache>
            </c:numRef>
          </c:val>
          <c:smooth val="0"/>
        </c:ser>
        <c:dLbls>
          <c:showLegendKey val="0"/>
          <c:showVal val="0"/>
          <c:showCatName val="0"/>
          <c:showSerName val="0"/>
          <c:showPercent val="0"/>
          <c:showBubbleSize val="0"/>
        </c:dLbls>
        <c:smooth val="0"/>
        <c:axId val="-1177227008"/>
        <c:axId val="-1177240608"/>
        <c:extLst>
          <c:ext xmlns:c15="http://schemas.microsoft.com/office/drawing/2012/chart" uri="{02D57815-91ED-43cb-92C2-25804820EDAC}">
            <c15:filteredLineSeries>
              <c15:ser>
                <c:idx val="1"/>
                <c:order val="0"/>
                <c:tx>
                  <c:strRef>
                    <c:extLst>
                      <c:ext uri="{02D57815-91ED-43cb-92C2-25804820EDAC}">
                        <c15:formulaRef>
                          <c15:sqref>Sheet1!$C$1</c15:sqref>
                        </c15:formulaRef>
                      </c:ext>
                    </c:extLst>
                    <c:strCache>
                      <c:ptCount val="1"/>
                      <c:pt idx="0">
                        <c:v>Residential - Low oil and gas supply</c:v>
                      </c:pt>
                    </c:strCache>
                  </c:strRef>
                </c:tx>
                <c:spPr>
                  <a:ln w="28575" cap="rnd">
                    <a:solidFill>
                      <a:srgbClr val="0096D7">
                        <a:lumMod val="75000"/>
                      </a:srgbClr>
                    </a:solidFill>
                    <a:round/>
                  </a:ln>
                  <a:effectLst/>
                </c:spPr>
                <c:marker>
                  <c:symbol val="none"/>
                </c:marker>
                <c:cat>
                  <c:numRef>
                    <c:extLst>
                      <c:ex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c:ext uri="{02D57815-91ED-43cb-92C2-25804820EDAC}">
                        <c15:formulaRef>
                          <c15:sqref>Sheet1!$C$2:$C$37</c15:sqref>
                        </c15:formulaRef>
                      </c:ext>
                    </c:extLst>
                    <c:numCache>
                      <c:formatCode>General</c:formatCode>
                      <c:ptCount val="36"/>
                      <c:pt idx="0">
                        <c:v>5.6263009999999998</c:v>
                      </c:pt>
                      <c:pt idx="1">
                        <c:v>8.2486719999999991</c:v>
                      </c:pt>
                      <c:pt idx="2">
                        <c:v>10.460122999999999</c:v>
                      </c:pt>
                      <c:pt idx="3">
                        <c:v>12.820938999999999</c:v>
                      </c:pt>
                      <c:pt idx="4">
                        <c:v>15.670322000000001</c:v>
                      </c:pt>
                      <c:pt idx="5">
                        <c:v>18.833786</c:v>
                      </c:pt>
                      <c:pt idx="6">
                        <c:v>21.284472999999998</c:v>
                      </c:pt>
                      <c:pt idx="7">
                        <c:v>23.412562999999999</c:v>
                      </c:pt>
                      <c:pt idx="8">
                        <c:v>25.78755</c:v>
                      </c:pt>
                      <c:pt idx="9">
                        <c:v>27.621625999999999</c:v>
                      </c:pt>
                      <c:pt idx="10">
                        <c:v>29.492184000000002</c:v>
                      </c:pt>
                      <c:pt idx="11">
                        <c:v>31.445785999999998</c:v>
                      </c:pt>
                      <c:pt idx="12">
                        <c:v>33.510731</c:v>
                      </c:pt>
                      <c:pt idx="13">
                        <c:v>35.818359000000001</c:v>
                      </c:pt>
                      <c:pt idx="14">
                        <c:v>38.230269999999997</c:v>
                      </c:pt>
                      <c:pt idx="15">
                        <c:v>0</c:v>
                      </c:pt>
                      <c:pt idx="16">
                        <c:v>43.600436999999999</c:v>
                      </c:pt>
                      <c:pt idx="17">
                        <c:v>46.558475000000001</c:v>
                      </c:pt>
                      <c:pt idx="18">
                        <c:v>49.82056</c:v>
                      </c:pt>
                      <c:pt idx="19">
                        <c:v>53.281601000000002</c:v>
                      </c:pt>
                      <c:pt idx="20">
                        <c:v>56.834556999999997</c:v>
                      </c:pt>
                      <c:pt idx="21">
                        <c:v>60.530754000000002</c:v>
                      </c:pt>
                      <c:pt idx="22">
                        <c:v>64.440703999999997</c:v>
                      </c:pt>
                      <c:pt idx="23">
                        <c:v>68.492012000000003</c:v>
                      </c:pt>
                      <c:pt idx="24">
                        <c:v>72.808509999999998</c:v>
                      </c:pt>
                      <c:pt idx="25">
                        <c:v>77.246857000000006</c:v>
                      </c:pt>
                      <c:pt idx="26">
                        <c:v>81.854911999999999</c:v>
                      </c:pt>
                      <c:pt idx="27">
                        <c:v>86.762032000000005</c:v>
                      </c:pt>
                      <c:pt idx="28">
                        <c:v>91.862487999999999</c:v>
                      </c:pt>
                      <c:pt idx="29">
                        <c:v>97.229293999999996</c:v>
                      </c:pt>
                      <c:pt idx="30">
                        <c:v>102.90016900000001</c:v>
                      </c:pt>
                      <c:pt idx="31">
                        <c:v>108.903702</c:v>
                      </c:pt>
                      <c:pt idx="32">
                        <c:v>115.2761</c:v>
                      </c:pt>
                      <c:pt idx="33">
                        <c:v>122.068123</c:v>
                      </c:pt>
                      <c:pt idx="34">
                        <c:v>129.19094799999999</c:v>
                      </c:pt>
                      <c:pt idx="35">
                        <c:v>136.88355999999999</c:v>
                      </c:pt>
                    </c:numCache>
                  </c:numRef>
                </c:val>
                <c:smooth val="0"/>
              </c15:ser>
            </c15:filteredLineSeries>
            <c15:filteredLineSeries>
              <c15:ser>
                <c:idx val="2"/>
                <c:order val="1"/>
                <c:tx>
                  <c:strRef>
                    <c:extLst xmlns:c15="http://schemas.microsoft.com/office/drawing/2012/chart">
                      <c:ext xmlns:c15="http://schemas.microsoft.com/office/drawing/2012/chart" uri="{02D57815-91ED-43cb-92C2-25804820EDAC}">
                        <c15:formulaRef>
                          <c15:sqref>Sheet1!$D$1</c15:sqref>
                        </c15:formulaRef>
                      </c:ext>
                    </c:extLst>
                    <c:strCache>
                      <c:ptCount val="1"/>
                      <c:pt idx="0">
                        <c:v>Residential - High oil and gas supply</c:v>
                      </c:pt>
                    </c:strCache>
                  </c:strRef>
                </c:tx>
                <c:spPr>
                  <a:ln w="28575" cap="rnd">
                    <a:solidFill>
                      <a:srgbClr val="A33340">
                        <a:lumMod val="40000"/>
                        <a:lumOff val="60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Sheet1!$D$2:$D$37</c15:sqref>
                        </c15:formulaRef>
                      </c:ext>
                    </c:extLst>
                    <c:numCache>
                      <c:formatCode>General</c:formatCode>
                      <c:ptCount val="36"/>
                      <c:pt idx="0">
                        <c:v>5.6263009999999998</c:v>
                      </c:pt>
                      <c:pt idx="1">
                        <c:v>8.2486719999999991</c:v>
                      </c:pt>
                      <c:pt idx="2">
                        <c:v>10.460122999999999</c:v>
                      </c:pt>
                      <c:pt idx="3">
                        <c:v>12.820938999999999</c:v>
                      </c:pt>
                      <c:pt idx="4">
                        <c:v>15.670322000000001</c:v>
                      </c:pt>
                      <c:pt idx="5">
                        <c:v>18.833786</c:v>
                      </c:pt>
                      <c:pt idx="6">
                        <c:v>21.274059000000001</c:v>
                      </c:pt>
                      <c:pt idx="7">
                        <c:v>23.361433000000002</c:v>
                      </c:pt>
                      <c:pt idx="8">
                        <c:v>25.557230000000001</c:v>
                      </c:pt>
                      <c:pt idx="9">
                        <c:v>27.249898999999999</c:v>
                      </c:pt>
                      <c:pt idx="10">
                        <c:v>28.911356000000001</c:v>
                      </c:pt>
                      <c:pt idx="11">
                        <c:v>30.626211000000001</c:v>
                      </c:pt>
                      <c:pt idx="12">
                        <c:v>32.383434000000001</c:v>
                      </c:pt>
                      <c:pt idx="13">
                        <c:v>34.214573000000001</c:v>
                      </c:pt>
                      <c:pt idx="14">
                        <c:v>36.023936999999997</c:v>
                      </c:pt>
                      <c:pt idx="15">
                        <c:v>0</c:v>
                      </c:pt>
                      <c:pt idx="16">
                        <c:v>39.817211</c:v>
                      </c:pt>
                      <c:pt idx="17">
                        <c:v>41.812438999999998</c:v>
                      </c:pt>
                      <c:pt idx="18">
                        <c:v>44.018909000000001</c:v>
                      </c:pt>
                      <c:pt idx="19">
                        <c:v>46.384231999999997</c:v>
                      </c:pt>
                      <c:pt idx="20">
                        <c:v>48.749935000000001</c:v>
                      </c:pt>
                      <c:pt idx="21">
                        <c:v>51.165492999999998</c:v>
                      </c:pt>
                      <c:pt idx="22">
                        <c:v>53.792065000000001</c:v>
                      </c:pt>
                      <c:pt idx="23">
                        <c:v>56.473728000000001</c:v>
                      </c:pt>
                      <c:pt idx="24">
                        <c:v>59.320037999999997</c:v>
                      </c:pt>
                      <c:pt idx="25">
                        <c:v>62.411320000000003</c:v>
                      </c:pt>
                      <c:pt idx="26">
                        <c:v>65.551734999999994</c:v>
                      </c:pt>
                      <c:pt idx="27">
                        <c:v>68.899344999999997</c:v>
                      </c:pt>
                      <c:pt idx="28">
                        <c:v>72.568588000000005</c:v>
                      </c:pt>
                      <c:pt idx="29">
                        <c:v>76.231949</c:v>
                      </c:pt>
                      <c:pt idx="30">
                        <c:v>80.066727</c:v>
                      </c:pt>
                      <c:pt idx="31">
                        <c:v>84.239052000000001</c:v>
                      </c:pt>
                      <c:pt idx="32">
                        <c:v>88.510673999999995</c:v>
                      </c:pt>
                      <c:pt idx="33">
                        <c:v>93.105331000000007</c:v>
                      </c:pt>
                      <c:pt idx="34">
                        <c:v>97.896141</c:v>
                      </c:pt>
                      <c:pt idx="35">
                        <c:v>102.861221</c:v>
                      </c:pt>
                    </c:numCache>
                  </c:numRef>
                </c:val>
                <c:smooth val="0"/>
              </c15:ser>
            </c15:filteredLineSeries>
            <c15:filteredLineSeries>
              <c15:ser>
                <c:idx val="3"/>
                <c:order val="2"/>
                <c:tx>
                  <c:strRef>
                    <c:extLst xmlns:c15="http://schemas.microsoft.com/office/drawing/2012/chart">
                      <c:ext xmlns:c15="http://schemas.microsoft.com/office/drawing/2012/chart" uri="{02D57815-91ED-43cb-92C2-25804820EDAC}">
                        <c15:formulaRef>
                          <c15:sqref>Sheet1!$E$1</c15:sqref>
                        </c15:formulaRef>
                      </c:ext>
                    </c:extLst>
                    <c:strCache>
                      <c:ptCount val="1"/>
                      <c:pt idx="0">
                        <c:v>Residential - Low Renewables Cost</c:v>
                      </c:pt>
                    </c:strCache>
                  </c:strRef>
                </c:tx>
                <c:spPr>
                  <a:ln w="28575" cap="rnd">
                    <a:solidFill>
                      <a:srgbClr val="A33340">
                        <a:lumMod val="75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Sheet1!$E$2:$E$37</c15:sqref>
                        </c15:formulaRef>
                      </c:ext>
                    </c:extLst>
                    <c:numCache>
                      <c:formatCode>General</c:formatCode>
                      <c:ptCount val="36"/>
                      <c:pt idx="0">
                        <c:v>5.6263009999999998</c:v>
                      </c:pt>
                      <c:pt idx="1">
                        <c:v>8.2486719999999991</c:v>
                      </c:pt>
                      <c:pt idx="2">
                        <c:v>10.460122999999999</c:v>
                      </c:pt>
                      <c:pt idx="3">
                        <c:v>12.820938999999999</c:v>
                      </c:pt>
                      <c:pt idx="4">
                        <c:v>15.670322000000001</c:v>
                      </c:pt>
                      <c:pt idx="5">
                        <c:v>18.833786</c:v>
                      </c:pt>
                      <c:pt idx="6">
                        <c:v>21.281065000000002</c:v>
                      </c:pt>
                      <c:pt idx="7">
                        <c:v>23.366137999999999</c:v>
                      </c:pt>
                      <c:pt idx="8">
                        <c:v>25.629650000000002</c:v>
                      </c:pt>
                      <c:pt idx="9">
                        <c:v>27.378149000000001</c:v>
                      </c:pt>
                      <c:pt idx="10">
                        <c:v>28.998163000000002</c:v>
                      </c:pt>
                      <c:pt idx="11">
                        <c:v>30.69632</c:v>
                      </c:pt>
                      <c:pt idx="12">
                        <c:v>32.441462999999999</c:v>
                      </c:pt>
                      <c:pt idx="13">
                        <c:v>34.310428999999999</c:v>
                      </c:pt>
                      <c:pt idx="14">
                        <c:v>36.218513000000002</c:v>
                      </c:pt>
                      <c:pt idx="15">
                        <c:v>0</c:v>
                      </c:pt>
                      <c:pt idx="16">
                        <c:v>40.296920999999998</c:v>
                      </c:pt>
                      <c:pt idx="17">
                        <c:v>42.452255000000001</c:v>
                      </c:pt>
                      <c:pt idx="18">
                        <c:v>44.784903999999997</c:v>
                      </c:pt>
                      <c:pt idx="19">
                        <c:v>47.349285000000002</c:v>
                      </c:pt>
                      <c:pt idx="20">
                        <c:v>49.976737999999997</c:v>
                      </c:pt>
                      <c:pt idx="21">
                        <c:v>52.764256000000003</c:v>
                      </c:pt>
                      <c:pt idx="22">
                        <c:v>55.863456999999997</c:v>
                      </c:pt>
                      <c:pt idx="23">
                        <c:v>59.081935999999999</c:v>
                      </c:pt>
                      <c:pt idx="24">
                        <c:v>62.588509000000002</c:v>
                      </c:pt>
                      <c:pt idx="25">
                        <c:v>66.454162999999994</c:v>
                      </c:pt>
                      <c:pt idx="26">
                        <c:v>70.504593</c:v>
                      </c:pt>
                      <c:pt idx="27">
                        <c:v>74.804564999999997</c:v>
                      </c:pt>
                      <c:pt idx="28">
                        <c:v>79.552802999999997</c:v>
                      </c:pt>
                      <c:pt idx="29">
                        <c:v>84.555121999999997</c:v>
                      </c:pt>
                      <c:pt idx="30">
                        <c:v>89.989188999999996</c:v>
                      </c:pt>
                      <c:pt idx="31">
                        <c:v>95.768517000000003</c:v>
                      </c:pt>
                      <c:pt idx="32">
                        <c:v>101.829285</c:v>
                      </c:pt>
                      <c:pt idx="33">
                        <c:v>108.29727200000001</c:v>
                      </c:pt>
                      <c:pt idx="34">
                        <c:v>115.16746500000001</c:v>
                      </c:pt>
                      <c:pt idx="35">
                        <c:v>122.32717100000001</c:v>
                      </c:pt>
                    </c:numCache>
                  </c:numRef>
                </c:val>
                <c:smooth val="0"/>
              </c15:ser>
            </c15:filteredLineSeries>
            <c15:filteredLineSeries>
              <c15:ser>
                <c:idx val="5"/>
                <c:order val="3"/>
                <c:tx>
                  <c:strRef>
                    <c:extLst xmlns:c15="http://schemas.microsoft.com/office/drawing/2012/chart">
                      <c:ext xmlns:c15="http://schemas.microsoft.com/office/drawing/2012/chart" uri="{02D57815-91ED-43cb-92C2-25804820EDAC}">
                        <c15:formulaRef>
                          <c15:sqref>Sheet1!$F$1</c15:sqref>
                        </c15:formulaRef>
                      </c:ext>
                    </c:extLst>
                    <c:strCache>
                      <c:ptCount val="1"/>
                      <c:pt idx="0">
                        <c:v>Residential - High Renewables Cost</c:v>
                      </c:pt>
                    </c:strCache>
                  </c:strRef>
                </c:tx>
                <c:spPr>
                  <a:ln w="28575" cap="rnd">
                    <a:solidFill>
                      <a:srgbClr val="BD732A">
                        <a:lumMod val="75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Sheet1!$F$2:$F$37</c15:sqref>
                        </c15:formulaRef>
                      </c:ext>
                    </c:extLst>
                    <c:numCache>
                      <c:formatCode>General</c:formatCode>
                      <c:ptCount val="36"/>
                      <c:pt idx="0">
                        <c:v>5.6263009999999998</c:v>
                      </c:pt>
                      <c:pt idx="1">
                        <c:v>8.2486719999999991</c:v>
                      </c:pt>
                      <c:pt idx="2">
                        <c:v>10.460122999999999</c:v>
                      </c:pt>
                      <c:pt idx="3">
                        <c:v>12.820938999999999</c:v>
                      </c:pt>
                      <c:pt idx="4">
                        <c:v>15.670322000000001</c:v>
                      </c:pt>
                      <c:pt idx="5">
                        <c:v>18.833786</c:v>
                      </c:pt>
                      <c:pt idx="6">
                        <c:v>21.297243000000002</c:v>
                      </c:pt>
                      <c:pt idx="7">
                        <c:v>23.374825000000001</c:v>
                      </c:pt>
                      <c:pt idx="8">
                        <c:v>25.639378000000001</c:v>
                      </c:pt>
                      <c:pt idx="9">
                        <c:v>27.411754999999999</c:v>
                      </c:pt>
                      <c:pt idx="10">
                        <c:v>29.162596000000001</c:v>
                      </c:pt>
                      <c:pt idx="11">
                        <c:v>30.941777999999999</c:v>
                      </c:pt>
                      <c:pt idx="12">
                        <c:v>32.789158</c:v>
                      </c:pt>
                      <c:pt idx="13">
                        <c:v>34.796790999999999</c:v>
                      </c:pt>
                      <c:pt idx="14">
                        <c:v>36.820095000000002</c:v>
                      </c:pt>
                      <c:pt idx="15">
                        <c:v>0</c:v>
                      </c:pt>
                      <c:pt idx="16">
                        <c:v>41.03492</c:v>
                      </c:pt>
                      <c:pt idx="17">
                        <c:v>43.302779999999998</c:v>
                      </c:pt>
                      <c:pt idx="18">
                        <c:v>45.773696999999999</c:v>
                      </c:pt>
                      <c:pt idx="19">
                        <c:v>48.417259000000001</c:v>
                      </c:pt>
                      <c:pt idx="20">
                        <c:v>51.074215000000002</c:v>
                      </c:pt>
                      <c:pt idx="21">
                        <c:v>53.878971</c:v>
                      </c:pt>
                      <c:pt idx="22">
                        <c:v>56.825954000000003</c:v>
                      </c:pt>
                      <c:pt idx="23">
                        <c:v>59.790717999999998</c:v>
                      </c:pt>
                      <c:pt idx="24">
                        <c:v>63.115639000000002</c:v>
                      </c:pt>
                      <c:pt idx="25">
                        <c:v>66.650467000000006</c:v>
                      </c:pt>
                      <c:pt idx="26">
                        <c:v>70.280663000000004</c:v>
                      </c:pt>
                      <c:pt idx="27">
                        <c:v>74.226624000000001</c:v>
                      </c:pt>
                      <c:pt idx="28">
                        <c:v>78.383178999999998</c:v>
                      </c:pt>
                      <c:pt idx="29">
                        <c:v>82.671004999999994</c:v>
                      </c:pt>
                      <c:pt idx="30">
                        <c:v>87.208916000000002</c:v>
                      </c:pt>
                      <c:pt idx="31">
                        <c:v>91.939667</c:v>
                      </c:pt>
                      <c:pt idx="32">
                        <c:v>96.965157000000005</c:v>
                      </c:pt>
                      <c:pt idx="33">
                        <c:v>102.189972</c:v>
                      </c:pt>
                      <c:pt idx="34">
                        <c:v>107.577484</c:v>
                      </c:pt>
                      <c:pt idx="35">
                        <c:v>113.18235</c:v>
                      </c:pt>
                    </c:numCache>
                  </c:numRef>
                </c:val>
                <c:smooth val="0"/>
              </c15:ser>
            </c15:filteredLineSeries>
          </c:ext>
        </c:extLst>
      </c:lineChart>
      <c:catAx>
        <c:axId val="-1177227008"/>
        <c:scaling>
          <c:orientation val="minMax"/>
        </c:scaling>
        <c:delete val="0"/>
        <c:axPos val="b"/>
        <c:numFmt formatCode="General" sourceLinked="1"/>
        <c:majorTickMark val="out"/>
        <c:minorTickMark val="none"/>
        <c:tickLblPos val="none"/>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40608"/>
        <c:crosses val="autoZero"/>
        <c:auto val="1"/>
        <c:lblAlgn val="ctr"/>
        <c:lblOffset val="100"/>
        <c:tickLblSkip val="10"/>
        <c:tickMarkSkip val="5"/>
        <c:noMultiLvlLbl val="0"/>
      </c:catAx>
      <c:valAx>
        <c:axId val="-1177240608"/>
        <c:scaling>
          <c:orientation val="minMax"/>
          <c:max val="1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27008"/>
        <c:crossesAt val="7"/>
        <c:crossBetween val="midCat"/>
        <c:majorUnit val="3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1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57490879938352"/>
          <c:y val="6.6193269244666258E-2"/>
          <c:w val="0.71017332778154107"/>
          <c:h val="0.84315244047956872"/>
        </c:manualLayout>
      </c:layout>
      <c:lineChart>
        <c:grouping val="standard"/>
        <c:varyColors val="0"/>
        <c:ser>
          <c:idx val="16"/>
          <c:order val="4"/>
          <c:tx>
            <c:strRef>
              <c:f>Sheet1!$B$1</c:f>
              <c:strCache>
                <c:ptCount val="1"/>
                <c:pt idx="0">
                  <c:v>Commercial - Reference</c:v>
                </c:pt>
              </c:strCache>
            </c:strRef>
          </c:tx>
          <c:spPr>
            <a:ln w="22225" cap="rnd">
              <a:solidFill>
                <a:srgbClr val="000000"/>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Sheet1!$B$2:$B$37</c:f>
              <c:numCache>
                <c:formatCode>General</c:formatCode>
                <c:ptCount val="36"/>
                <c:pt idx="0">
                  <c:v>5.9569179999999999</c:v>
                </c:pt>
                <c:pt idx="1">
                  <c:v>7.6611390000000004</c:v>
                </c:pt>
                <c:pt idx="2">
                  <c:v>10.015375000000001</c:v>
                </c:pt>
                <c:pt idx="3">
                  <c:v>12.175248</c:v>
                </c:pt>
                <c:pt idx="4">
                  <c:v>14.324807</c:v>
                </c:pt>
                <c:pt idx="5">
                  <c:v>16.379239999999999</c:v>
                </c:pt>
                <c:pt idx="6">
                  <c:v>18.947776999999999</c:v>
                </c:pt>
                <c:pt idx="7">
                  <c:v>21.596054000000002</c:v>
                </c:pt>
                <c:pt idx="8">
                  <c:v>24.298204000000002</c:v>
                </c:pt>
                <c:pt idx="9">
                  <c:v>26.953621000000002</c:v>
                </c:pt>
                <c:pt idx="10">
                  <c:v>28.791496000000002</c:v>
                </c:pt>
                <c:pt idx="11">
                  <c:v>30.86195</c:v>
                </c:pt>
                <c:pt idx="12">
                  <c:v>32.616409000000004</c:v>
                </c:pt>
                <c:pt idx="13">
                  <c:v>33.906387000000002</c:v>
                </c:pt>
                <c:pt idx="14">
                  <c:v>35.586933000000002</c:v>
                </c:pt>
                <c:pt idx="15">
                  <c:v>36.594112000000003</c:v>
                </c:pt>
                <c:pt idx="16">
                  <c:v>38.177459999999996</c:v>
                </c:pt>
                <c:pt idx="17">
                  <c:v>39.242946999999994</c:v>
                </c:pt>
                <c:pt idx="18">
                  <c:v>40.849482999999999</c:v>
                </c:pt>
                <c:pt idx="19">
                  <c:v>42.256976999999999</c:v>
                </c:pt>
                <c:pt idx="20">
                  <c:v>42.829430000000002</c:v>
                </c:pt>
                <c:pt idx="21">
                  <c:v>44.403618000000002</c:v>
                </c:pt>
                <c:pt idx="22">
                  <c:v>45.970795000000003</c:v>
                </c:pt>
                <c:pt idx="23">
                  <c:v>47.380115999999994</c:v>
                </c:pt>
                <c:pt idx="24">
                  <c:v>49.587494</c:v>
                </c:pt>
                <c:pt idx="25">
                  <c:v>51.607689000000001</c:v>
                </c:pt>
                <c:pt idx="26">
                  <c:v>53.244811999999996</c:v>
                </c:pt>
                <c:pt idx="27">
                  <c:v>55.221577000000003</c:v>
                </c:pt>
                <c:pt idx="28">
                  <c:v>57.420116</c:v>
                </c:pt>
                <c:pt idx="29">
                  <c:v>58.728133999999997</c:v>
                </c:pt>
                <c:pt idx="30">
                  <c:v>61.005843999999996</c:v>
                </c:pt>
                <c:pt idx="31">
                  <c:v>63.944389000000001</c:v>
                </c:pt>
                <c:pt idx="32">
                  <c:v>65.597243999999989</c:v>
                </c:pt>
                <c:pt idx="33">
                  <c:v>68.124831999999998</c:v>
                </c:pt>
                <c:pt idx="34">
                  <c:v>70.192695999999998</c:v>
                </c:pt>
                <c:pt idx="35">
                  <c:v>71.639015000000001</c:v>
                </c:pt>
              </c:numCache>
            </c:numRef>
          </c:val>
          <c:smooth val="0"/>
        </c:ser>
        <c:ser>
          <c:idx val="17"/>
          <c:order val="5"/>
          <c:tx>
            <c:strRef>
              <c:f>Sheet1!$C$1</c:f>
              <c:strCache>
                <c:ptCount val="1"/>
                <c:pt idx="0">
                  <c:v>Commercial - Low oil and gas supply</c:v>
                </c:pt>
              </c:strCache>
            </c:strRef>
          </c:tx>
          <c:spPr>
            <a:ln w="22225" cap="rnd">
              <a:solidFill>
                <a:srgbClr val="BD732A">
                  <a:lumMod val="40000"/>
                  <a:lumOff val="60000"/>
                </a:srgbClr>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Sheet1!$C$2:$C$37</c:f>
              <c:numCache>
                <c:formatCode>General</c:formatCode>
                <c:ptCount val="36"/>
                <c:pt idx="0">
                  <c:v>5.9569179999999999</c:v>
                </c:pt>
                <c:pt idx="1">
                  <c:v>7.6611390000000004</c:v>
                </c:pt>
                <c:pt idx="2">
                  <c:v>10.015375000000001</c:v>
                </c:pt>
                <c:pt idx="3">
                  <c:v>12.175248</c:v>
                </c:pt>
                <c:pt idx="4">
                  <c:v>14.324807</c:v>
                </c:pt>
                <c:pt idx="5">
                  <c:v>16.379239999999999</c:v>
                </c:pt>
                <c:pt idx="6">
                  <c:v>18.947776999999999</c:v>
                </c:pt>
                <c:pt idx="7">
                  <c:v>21.596054000000002</c:v>
                </c:pt>
                <c:pt idx="8">
                  <c:v>24.298204000000002</c:v>
                </c:pt>
                <c:pt idx="9">
                  <c:v>26.953621000000002</c:v>
                </c:pt>
                <c:pt idx="10">
                  <c:v>29.428260999999999</c:v>
                </c:pt>
                <c:pt idx="11">
                  <c:v>32.082104000000001</c:v>
                </c:pt>
                <c:pt idx="12">
                  <c:v>34.092976</c:v>
                </c:pt>
                <c:pt idx="13">
                  <c:v>36.169090000000004</c:v>
                </c:pt>
                <c:pt idx="14">
                  <c:v>38.638233</c:v>
                </c:pt>
                <c:pt idx="15">
                  <c:v>40.634467999999998</c:v>
                </c:pt>
                <c:pt idx="16">
                  <c:v>42.816265000000001</c:v>
                </c:pt>
                <c:pt idx="17">
                  <c:v>44.698672999999999</c:v>
                </c:pt>
                <c:pt idx="18">
                  <c:v>46.776828999999999</c:v>
                </c:pt>
                <c:pt idx="19">
                  <c:v>48.228836000000001</c:v>
                </c:pt>
                <c:pt idx="20">
                  <c:v>49.138317000000001</c:v>
                </c:pt>
                <c:pt idx="21">
                  <c:v>51.372864</c:v>
                </c:pt>
                <c:pt idx="22">
                  <c:v>52.692470999999998</c:v>
                </c:pt>
                <c:pt idx="23">
                  <c:v>54.821975999999999</c:v>
                </c:pt>
                <c:pt idx="24">
                  <c:v>57.082644999999992</c:v>
                </c:pt>
                <c:pt idx="25">
                  <c:v>59.607975000000003</c:v>
                </c:pt>
                <c:pt idx="26">
                  <c:v>62.328304000000003</c:v>
                </c:pt>
                <c:pt idx="27">
                  <c:v>64.139374000000004</c:v>
                </c:pt>
                <c:pt idx="28">
                  <c:v>66.251221000000001</c:v>
                </c:pt>
                <c:pt idx="29">
                  <c:v>68.507698000000005</c:v>
                </c:pt>
                <c:pt idx="30">
                  <c:v>70.830055000000002</c:v>
                </c:pt>
                <c:pt idx="31">
                  <c:v>74.470253</c:v>
                </c:pt>
                <c:pt idx="32">
                  <c:v>76.757080000000002</c:v>
                </c:pt>
                <c:pt idx="33">
                  <c:v>79.106277000000006</c:v>
                </c:pt>
                <c:pt idx="34">
                  <c:v>81.907814000000002</c:v>
                </c:pt>
                <c:pt idx="35">
                  <c:v>84.296309999999991</c:v>
                </c:pt>
              </c:numCache>
            </c:numRef>
          </c:val>
          <c:smooth val="0"/>
        </c:ser>
        <c:ser>
          <c:idx val="7"/>
          <c:order val="6"/>
          <c:tx>
            <c:strRef>
              <c:f>Sheet1!$D$1</c:f>
              <c:strCache>
                <c:ptCount val="1"/>
                <c:pt idx="0">
                  <c:v>Commercial - High oil and gas supply</c:v>
                </c:pt>
              </c:strCache>
            </c:strRef>
          </c:tx>
          <c:spPr>
            <a:ln w="22225" cap="rnd">
              <a:solidFill>
                <a:srgbClr val="BD732A">
                  <a:lumMod val="75000"/>
                </a:srgbClr>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Sheet1!$D$2:$D$37</c:f>
              <c:numCache>
                <c:formatCode>General</c:formatCode>
                <c:ptCount val="36"/>
                <c:pt idx="0">
                  <c:v>5.9569179999999999</c:v>
                </c:pt>
                <c:pt idx="1">
                  <c:v>7.6611390000000004</c:v>
                </c:pt>
                <c:pt idx="2">
                  <c:v>10.015375000000001</c:v>
                </c:pt>
                <c:pt idx="3">
                  <c:v>12.175248</c:v>
                </c:pt>
                <c:pt idx="4">
                  <c:v>14.324807</c:v>
                </c:pt>
                <c:pt idx="5">
                  <c:v>16.379239999999999</c:v>
                </c:pt>
                <c:pt idx="6">
                  <c:v>18.947776999999999</c:v>
                </c:pt>
                <c:pt idx="7">
                  <c:v>21.596054000000002</c:v>
                </c:pt>
                <c:pt idx="8">
                  <c:v>24.298204000000002</c:v>
                </c:pt>
                <c:pt idx="9">
                  <c:v>26.953621000000002</c:v>
                </c:pt>
                <c:pt idx="10">
                  <c:v>28.673082000000001</c:v>
                </c:pt>
                <c:pt idx="11">
                  <c:v>30.376765999999996</c:v>
                </c:pt>
                <c:pt idx="12">
                  <c:v>32.103535000000001</c:v>
                </c:pt>
                <c:pt idx="13">
                  <c:v>33.316943999999999</c:v>
                </c:pt>
                <c:pt idx="14">
                  <c:v>34.311503999999999</c:v>
                </c:pt>
                <c:pt idx="15">
                  <c:v>34.959938000000001</c:v>
                </c:pt>
                <c:pt idx="16">
                  <c:v>36.726936000000002</c:v>
                </c:pt>
                <c:pt idx="17">
                  <c:v>37.630569000000001</c:v>
                </c:pt>
                <c:pt idx="18">
                  <c:v>38.806034000000004</c:v>
                </c:pt>
                <c:pt idx="19">
                  <c:v>40.073546999999998</c:v>
                </c:pt>
                <c:pt idx="20">
                  <c:v>40.098540999999997</c:v>
                </c:pt>
                <c:pt idx="21">
                  <c:v>42.203133000000001</c:v>
                </c:pt>
                <c:pt idx="22">
                  <c:v>44.059882999999999</c:v>
                </c:pt>
                <c:pt idx="23">
                  <c:v>45.210320000000003</c:v>
                </c:pt>
                <c:pt idx="24">
                  <c:v>46.964438999999999</c:v>
                </c:pt>
                <c:pt idx="25">
                  <c:v>49.063927</c:v>
                </c:pt>
                <c:pt idx="26">
                  <c:v>50.644829000000001</c:v>
                </c:pt>
                <c:pt idx="27">
                  <c:v>52.669724000000002</c:v>
                </c:pt>
                <c:pt idx="28">
                  <c:v>54.680209999999995</c:v>
                </c:pt>
                <c:pt idx="29">
                  <c:v>56.158314000000004</c:v>
                </c:pt>
                <c:pt idx="30">
                  <c:v>57.950458999999995</c:v>
                </c:pt>
                <c:pt idx="31">
                  <c:v>61.044421999999997</c:v>
                </c:pt>
                <c:pt idx="32">
                  <c:v>62.464381999999993</c:v>
                </c:pt>
                <c:pt idx="33">
                  <c:v>64.819130000000001</c:v>
                </c:pt>
                <c:pt idx="34">
                  <c:v>66.740707</c:v>
                </c:pt>
                <c:pt idx="35">
                  <c:v>68.488472000000002</c:v>
                </c:pt>
              </c:numCache>
            </c:numRef>
          </c:val>
          <c:smooth val="0"/>
        </c:ser>
        <c:ser>
          <c:idx val="18"/>
          <c:order val="7"/>
          <c:tx>
            <c:strRef>
              <c:f>Sheet1!$E$1</c:f>
              <c:strCache>
                <c:ptCount val="1"/>
                <c:pt idx="0">
                  <c:v>Commercial - Low Renewables Cost</c:v>
                </c:pt>
              </c:strCache>
            </c:strRef>
          </c:tx>
          <c:spPr>
            <a:ln w="22225" cap="rnd">
              <a:solidFill>
                <a:srgbClr val="5D9732">
                  <a:lumMod val="40000"/>
                  <a:lumOff val="60000"/>
                </a:srgbClr>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Sheet1!$E$2:$E$37</c:f>
              <c:numCache>
                <c:formatCode>General</c:formatCode>
                <c:ptCount val="36"/>
                <c:pt idx="0">
                  <c:v>5.9569179999999999</c:v>
                </c:pt>
                <c:pt idx="1">
                  <c:v>7.6611390000000004</c:v>
                </c:pt>
                <c:pt idx="2">
                  <c:v>10.015375000000001</c:v>
                </c:pt>
                <c:pt idx="3">
                  <c:v>12.175248</c:v>
                </c:pt>
                <c:pt idx="4">
                  <c:v>14.324807</c:v>
                </c:pt>
                <c:pt idx="5">
                  <c:v>16.379239999999999</c:v>
                </c:pt>
                <c:pt idx="6">
                  <c:v>18.947776999999999</c:v>
                </c:pt>
                <c:pt idx="7">
                  <c:v>21.596054000000002</c:v>
                </c:pt>
                <c:pt idx="8">
                  <c:v>24.298204000000002</c:v>
                </c:pt>
                <c:pt idx="9">
                  <c:v>26.953621000000002</c:v>
                </c:pt>
                <c:pt idx="10">
                  <c:v>28.744559999999996</c:v>
                </c:pt>
                <c:pt idx="11">
                  <c:v>30.966374999999999</c:v>
                </c:pt>
                <c:pt idx="12">
                  <c:v>32.661121000000001</c:v>
                </c:pt>
                <c:pt idx="13">
                  <c:v>34.162440999999994</c:v>
                </c:pt>
                <c:pt idx="14">
                  <c:v>36.872971</c:v>
                </c:pt>
                <c:pt idx="15">
                  <c:v>39.439846000000003</c:v>
                </c:pt>
                <c:pt idx="16">
                  <c:v>43.564819</c:v>
                </c:pt>
                <c:pt idx="17">
                  <c:v>46.459862000000001</c:v>
                </c:pt>
                <c:pt idx="18">
                  <c:v>50.491343999999998</c:v>
                </c:pt>
                <c:pt idx="19">
                  <c:v>54.384669999999993</c:v>
                </c:pt>
                <c:pt idx="20">
                  <c:v>56.913108999999999</c:v>
                </c:pt>
                <c:pt idx="21">
                  <c:v>61.418030000000002</c:v>
                </c:pt>
                <c:pt idx="22">
                  <c:v>65.633674999999997</c:v>
                </c:pt>
                <c:pt idx="23">
                  <c:v>70.137421000000003</c:v>
                </c:pt>
                <c:pt idx="24">
                  <c:v>74.72976700000001</c:v>
                </c:pt>
                <c:pt idx="25">
                  <c:v>80.221535000000003</c:v>
                </c:pt>
                <c:pt idx="26">
                  <c:v>84.974898999999994</c:v>
                </c:pt>
                <c:pt idx="27">
                  <c:v>89.588448</c:v>
                </c:pt>
                <c:pt idx="28">
                  <c:v>95.384186</c:v>
                </c:pt>
                <c:pt idx="29">
                  <c:v>100.01913499999999</c:v>
                </c:pt>
                <c:pt idx="30">
                  <c:v>106.97373200000001</c:v>
                </c:pt>
                <c:pt idx="31">
                  <c:v>112.59508500000001</c:v>
                </c:pt>
                <c:pt idx="32">
                  <c:v>119.00412800000001</c:v>
                </c:pt>
                <c:pt idx="33">
                  <c:v>125.88849599999999</c:v>
                </c:pt>
                <c:pt idx="34">
                  <c:v>131.99771100000001</c:v>
                </c:pt>
                <c:pt idx="35">
                  <c:v>137.574387</c:v>
                </c:pt>
              </c:numCache>
            </c:numRef>
          </c:val>
          <c:smooth val="0"/>
        </c:ser>
        <c:ser>
          <c:idx val="10"/>
          <c:order val="8"/>
          <c:tx>
            <c:strRef>
              <c:f>Sheet1!$F$1</c:f>
              <c:strCache>
                <c:ptCount val="1"/>
                <c:pt idx="0">
                  <c:v>Commercial - High Renewables Cost</c:v>
                </c:pt>
              </c:strCache>
            </c:strRef>
          </c:tx>
          <c:spPr>
            <a:ln w="22225" cap="rnd">
              <a:solidFill>
                <a:srgbClr val="5D9732">
                  <a:lumMod val="75000"/>
                </a:srgbClr>
              </a:solidFill>
              <a:round/>
            </a:ln>
            <a:effectLst/>
          </c:spPr>
          <c:marker>
            <c:symbol val="none"/>
          </c:marker>
          <c:cat>
            <c:strRef>
              <c:f>Sheet1!$A$2:$A$37</c:f>
              <c:strCach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strCache>
            </c:strRef>
          </c:cat>
          <c:val>
            <c:numRef>
              <c:f>Sheet1!$F$2:$F$37</c:f>
              <c:numCache>
                <c:formatCode>General</c:formatCode>
                <c:ptCount val="36"/>
                <c:pt idx="0">
                  <c:v>5.9569179999999999</c:v>
                </c:pt>
                <c:pt idx="1">
                  <c:v>7.6611390000000004</c:v>
                </c:pt>
                <c:pt idx="2">
                  <c:v>10.015375000000001</c:v>
                </c:pt>
                <c:pt idx="3">
                  <c:v>12.175248</c:v>
                </c:pt>
                <c:pt idx="4">
                  <c:v>14.324807</c:v>
                </c:pt>
                <c:pt idx="5">
                  <c:v>16.379239999999999</c:v>
                </c:pt>
                <c:pt idx="6">
                  <c:v>18.947776999999999</c:v>
                </c:pt>
                <c:pt idx="7">
                  <c:v>21.596054000000002</c:v>
                </c:pt>
                <c:pt idx="8">
                  <c:v>24.298204000000002</c:v>
                </c:pt>
                <c:pt idx="9">
                  <c:v>26.953621000000002</c:v>
                </c:pt>
                <c:pt idx="10">
                  <c:v>28.781686999999998</c:v>
                </c:pt>
                <c:pt idx="11">
                  <c:v>30.334070000000001</c:v>
                </c:pt>
                <c:pt idx="12">
                  <c:v>32.320717000000002</c:v>
                </c:pt>
                <c:pt idx="13">
                  <c:v>33.936996000000001</c:v>
                </c:pt>
                <c:pt idx="14">
                  <c:v>35.001162999999998</c:v>
                </c:pt>
                <c:pt idx="15">
                  <c:v>35.870102000000003</c:v>
                </c:pt>
                <c:pt idx="16">
                  <c:v>37.659667999999996</c:v>
                </c:pt>
                <c:pt idx="17">
                  <c:v>38.569603000000001</c:v>
                </c:pt>
                <c:pt idx="18">
                  <c:v>40.313460999999997</c:v>
                </c:pt>
                <c:pt idx="19">
                  <c:v>41.240665</c:v>
                </c:pt>
                <c:pt idx="20">
                  <c:v>41.548813000000003</c:v>
                </c:pt>
                <c:pt idx="21">
                  <c:v>42.291431000000003</c:v>
                </c:pt>
                <c:pt idx="22">
                  <c:v>43.168449000000003</c:v>
                </c:pt>
                <c:pt idx="23">
                  <c:v>43.888511999999999</c:v>
                </c:pt>
                <c:pt idx="24">
                  <c:v>45.339390000000002</c:v>
                </c:pt>
                <c:pt idx="25">
                  <c:v>46.592075000000001</c:v>
                </c:pt>
                <c:pt idx="26">
                  <c:v>47.232985999999997</c:v>
                </c:pt>
                <c:pt idx="27">
                  <c:v>48.082099999999997</c:v>
                </c:pt>
                <c:pt idx="28">
                  <c:v>48.834763000000002</c:v>
                </c:pt>
                <c:pt idx="29">
                  <c:v>49.318546000000005</c:v>
                </c:pt>
                <c:pt idx="30">
                  <c:v>50.254196</c:v>
                </c:pt>
                <c:pt idx="31">
                  <c:v>50.970878999999996</c:v>
                </c:pt>
                <c:pt idx="32">
                  <c:v>51.915278999999998</c:v>
                </c:pt>
                <c:pt idx="33">
                  <c:v>52.829081999999993</c:v>
                </c:pt>
                <c:pt idx="34">
                  <c:v>53.354477000000003</c:v>
                </c:pt>
                <c:pt idx="35">
                  <c:v>54.029812</c:v>
                </c:pt>
              </c:numCache>
            </c:numRef>
          </c:val>
          <c:smooth val="0"/>
        </c:ser>
        <c:dLbls>
          <c:showLegendKey val="0"/>
          <c:showVal val="0"/>
          <c:showCatName val="0"/>
          <c:showSerName val="0"/>
          <c:showPercent val="0"/>
          <c:showBubbleSize val="0"/>
        </c:dLbls>
        <c:smooth val="0"/>
        <c:axId val="-1177246592"/>
        <c:axId val="-1177244960"/>
        <c:extLst>
          <c:ext xmlns:c15="http://schemas.microsoft.com/office/drawing/2012/chart" uri="{02D57815-91ED-43cb-92C2-25804820EDAC}">
            <c15:filteredLineSeries>
              <c15:ser>
                <c:idx val="11"/>
                <c:order val="0"/>
                <c:tx>
                  <c:strRef>
                    <c:extLst>
                      <c:ext uri="{02D57815-91ED-43cb-92C2-25804820EDAC}">
                        <c15:formulaRef>
                          <c15:sqref>Sheet1!$C$1</c15:sqref>
                        </c15:formulaRef>
                      </c:ext>
                    </c:extLst>
                    <c:strCache>
                      <c:ptCount val="1"/>
                      <c:pt idx="0">
                        <c:v>Commercial - Low oil and gas supply</c:v>
                      </c:pt>
                    </c:strCache>
                  </c:strRef>
                </c:tx>
                <c:spPr>
                  <a:ln w="28575" cap="rnd">
                    <a:solidFill>
                      <a:srgbClr val="0096D7">
                        <a:lumMod val="75000"/>
                      </a:srgbClr>
                    </a:solidFill>
                    <a:round/>
                  </a:ln>
                  <a:effectLst/>
                </c:spPr>
                <c:marker>
                  <c:symbol val="none"/>
                </c:marker>
                <c:cat>
                  <c:numRef>
                    <c:extLst>
                      <c:ex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c:ext uri="{02D57815-91ED-43cb-92C2-25804820EDAC}">
                        <c15:formulaRef>
                          <c15:sqref>Sheet1!$C$2:$C$37</c15:sqref>
                        </c15:formulaRef>
                      </c:ext>
                    </c:extLst>
                    <c:numCache>
                      <c:formatCode>General</c:formatCode>
                      <c:ptCount val="36"/>
                      <c:pt idx="0">
                        <c:v>5.9569179999999999</c:v>
                      </c:pt>
                      <c:pt idx="1">
                        <c:v>7.6611390000000004</c:v>
                      </c:pt>
                      <c:pt idx="2">
                        <c:v>10.015375000000001</c:v>
                      </c:pt>
                      <c:pt idx="3">
                        <c:v>12.175248</c:v>
                      </c:pt>
                      <c:pt idx="4">
                        <c:v>14.324807</c:v>
                      </c:pt>
                      <c:pt idx="5">
                        <c:v>16.379239999999999</c:v>
                      </c:pt>
                      <c:pt idx="6">
                        <c:v>18.947776999999999</c:v>
                      </c:pt>
                      <c:pt idx="7">
                        <c:v>21.596053999999999</c:v>
                      </c:pt>
                      <c:pt idx="8">
                        <c:v>24.298203999999998</c:v>
                      </c:pt>
                      <c:pt idx="9">
                        <c:v>26.953620999999998</c:v>
                      </c:pt>
                      <c:pt idx="10">
                        <c:v>29.412617000000001</c:v>
                      </c:pt>
                      <c:pt idx="11">
                        <c:v>31.661217000000001</c:v>
                      </c:pt>
                      <c:pt idx="12">
                        <c:v>34.237864999999999</c:v>
                      </c:pt>
                      <c:pt idx="13">
                        <c:v>37.025505000000003</c:v>
                      </c:pt>
                      <c:pt idx="14">
                        <c:v>39.313724999999998</c:v>
                      </c:pt>
                      <c:pt idx="15">
                        <c:v>0</c:v>
                      </c:pt>
                      <c:pt idx="16">
                        <c:v>43.008170999999997</c:v>
                      </c:pt>
                      <c:pt idx="17">
                        <c:v>44.642474999999997</c:v>
                      </c:pt>
                      <c:pt idx="18">
                        <c:v>46.613883999999999</c:v>
                      </c:pt>
                      <c:pt idx="19">
                        <c:v>47.843319000000001</c:v>
                      </c:pt>
                      <c:pt idx="20">
                        <c:v>48.370944999999999</c:v>
                      </c:pt>
                      <c:pt idx="21">
                        <c:v>50.297752000000003</c:v>
                      </c:pt>
                      <c:pt idx="22">
                        <c:v>51.775593000000001</c:v>
                      </c:pt>
                      <c:pt idx="23">
                        <c:v>53.596775000000001</c:v>
                      </c:pt>
                      <c:pt idx="24">
                        <c:v>56.141350000000003</c:v>
                      </c:pt>
                      <c:pt idx="25">
                        <c:v>58.719501000000001</c:v>
                      </c:pt>
                      <c:pt idx="26">
                        <c:v>61.447338000000002</c:v>
                      </c:pt>
                      <c:pt idx="27">
                        <c:v>63.724128999999998</c:v>
                      </c:pt>
                      <c:pt idx="28">
                        <c:v>65.802925000000002</c:v>
                      </c:pt>
                      <c:pt idx="29">
                        <c:v>68.306351000000006</c:v>
                      </c:pt>
                      <c:pt idx="30">
                        <c:v>70.884322999999995</c:v>
                      </c:pt>
                      <c:pt idx="31">
                        <c:v>74.837761</c:v>
                      </c:pt>
                      <c:pt idx="32">
                        <c:v>77.502387999999996</c:v>
                      </c:pt>
                      <c:pt idx="33">
                        <c:v>80.147934000000006</c:v>
                      </c:pt>
                      <c:pt idx="34">
                        <c:v>82.906914</c:v>
                      </c:pt>
                      <c:pt idx="35">
                        <c:v>86.276725999999996</c:v>
                      </c:pt>
                    </c:numCache>
                  </c:numRef>
                </c:val>
                <c:smooth val="0"/>
              </c15:ser>
            </c15:filteredLineSeries>
            <c15:filteredLineSeries>
              <c15:ser>
                <c:idx val="12"/>
                <c:order val="1"/>
                <c:tx>
                  <c:strRef>
                    <c:extLst xmlns:c15="http://schemas.microsoft.com/office/drawing/2012/chart">
                      <c:ext xmlns:c15="http://schemas.microsoft.com/office/drawing/2012/chart" uri="{02D57815-91ED-43cb-92C2-25804820EDAC}">
                        <c15:formulaRef>
                          <c15:sqref>Sheet1!$D$1</c15:sqref>
                        </c15:formulaRef>
                      </c:ext>
                    </c:extLst>
                    <c:strCache>
                      <c:ptCount val="1"/>
                      <c:pt idx="0">
                        <c:v>Commercial - High oil and gas supply</c:v>
                      </c:pt>
                    </c:strCache>
                  </c:strRef>
                </c:tx>
                <c:spPr>
                  <a:ln w="28575" cap="rnd">
                    <a:solidFill>
                      <a:srgbClr val="A33340">
                        <a:lumMod val="40000"/>
                        <a:lumOff val="60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Sheet1!$D$2:$D$37</c15:sqref>
                        </c15:formulaRef>
                      </c:ext>
                    </c:extLst>
                    <c:numCache>
                      <c:formatCode>General</c:formatCode>
                      <c:ptCount val="36"/>
                      <c:pt idx="0">
                        <c:v>5.9569179999999999</c:v>
                      </c:pt>
                      <c:pt idx="1">
                        <c:v>7.6611390000000004</c:v>
                      </c:pt>
                      <c:pt idx="2">
                        <c:v>10.015375000000001</c:v>
                      </c:pt>
                      <c:pt idx="3">
                        <c:v>12.175248</c:v>
                      </c:pt>
                      <c:pt idx="4">
                        <c:v>14.324807</c:v>
                      </c:pt>
                      <c:pt idx="5">
                        <c:v>16.379239999999999</c:v>
                      </c:pt>
                      <c:pt idx="6">
                        <c:v>18.947776999999999</c:v>
                      </c:pt>
                      <c:pt idx="7">
                        <c:v>21.596053999999999</c:v>
                      </c:pt>
                      <c:pt idx="8">
                        <c:v>24.298203999999998</c:v>
                      </c:pt>
                      <c:pt idx="9">
                        <c:v>26.953620999999998</c:v>
                      </c:pt>
                      <c:pt idx="10">
                        <c:v>28.613966000000001</c:v>
                      </c:pt>
                      <c:pt idx="11">
                        <c:v>30.213750999999998</c:v>
                      </c:pt>
                      <c:pt idx="12">
                        <c:v>31.743995999999999</c:v>
                      </c:pt>
                      <c:pt idx="13">
                        <c:v>32.779845999999999</c:v>
                      </c:pt>
                      <c:pt idx="14">
                        <c:v>33.716000000000001</c:v>
                      </c:pt>
                      <c:pt idx="15">
                        <c:v>0</c:v>
                      </c:pt>
                      <c:pt idx="16">
                        <c:v>36.459941999999998</c:v>
                      </c:pt>
                      <c:pt idx="17">
                        <c:v>37.252884000000002</c:v>
                      </c:pt>
                      <c:pt idx="18">
                        <c:v>38.653961000000002</c:v>
                      </c:pt>
                      <c:pt idx="19">
                        <c:v>39.654110000000003</c:v>
                      </c:pt>
                      <c:pt idx="20">
                        <c:v>39.733466999999997</c:v>
                      </c:pt>
                      <c:pt idx="21">
                        <c:v>41.253632000000003</c:v>
                      </c:pt>
                      <c:pt idx="22">
                        <c:v>43.222960999999998</c:v>
                      </c:pt>
                      <c:pt idx="23">
                        <c:v>44.507885000000002</c:v>
                      </c:pt>
                      <c:pt idx="24">
                        <c:v>46.004696000000003</c:v>
                      </c:pt>
                      <c:pt idx="25">
                        <c:v>48.002518000000002</c:v>
                      </c:pt>
                      <c:pt idx="26">
                        <c:v>49.500487999999997</c:v>
                      </c:pt>
                      <c:pt idx="27">
                        <c:v>51.426132000000003</c:v>
                      </c:pt>
                      <c:pt idx="28">
                        <c:v>53.592723999999997</c:v>
                      </c:pt>
                      <c:pt idx="29">
                        <c:v>54.663100999999997</c:v>
                      </c:pt>
                      <c:pt idx="30">
                        <c:v>56.298560999999999</c:v>
                      </c:pt>
                      <c:pt idx="31">
                        <c:v>59.214218000000002</c:v>
                      </c:pt>
                      <c:pt idx="32">
                        <c:v>60.451335999999998</c:v>
                      </c:pt>
                      <c:pt idx="33">
                        <c:v>62.518920999999999</c:v>
                      </c:pt>
                      <c:pt idx="34">
                        <c:v>64.392075000000006</c:v>
                      </c:pt>
                      <c:pt idx="35">
                        <c:v>66.049278000000001</c:v>
                      </c:pt>
                    </c:numCache>
                  </c:numRef>
                </c:val>
                <c:smooth val="0"/>
              </c15:ser>
            </c15:filteredLineSeries>
            <c15:filteredLineSeries>
              <c15:ser>
                <c:idx val="13"/>
                <c:order val="2"/>
                <c:tx>
                  <c:strRef>
                    <c:extLst xmlns:c15="http://schemas.microsoft.com/office/drawing/2012/chart">
                      <c:ext xmlns:c15="http://schemas.microsoft.com/office/drawing/2012/chart" uri="{02D57815-91ED-43cb-92C2-25804820EDAC}">
                        <c15:formulaRef>
                          <c15:sqref>Sheet1!$E$1</c15:sqref>
                        </c15:formulaRef>
                      </c:ext>
                    </c:extLst>
                    <c:strCache>
                      <c:ptCount val="1"/>
                      <c:pt idx="0">
                        <c:v>Commercial - Low Renewables Cost</c:v>
                      </c:pt>
                    </c:strCache>
                  </c:strRef>
                </c:tx>
                <c:spPr>
                  <a:ln w="28575" cap="rnd">
                    <a:solidFill>
                      <a:srgbClr val="A33340">
                        <a:lumMod val="75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Sheet1!$E$2:$E$37</c15:sqref>
                        </c15:formulaRef>
                      </c:ext>
                    </c:extLst>
                    <c:numCache>
                      <c:formatCode>General</c:formatCode>
                      <c:ptCount val="36"/>
                      <c:pt idx="0">
                        <c:v>5.9569179999999999</c:v>
                      </c:pt>
                      <c:pt idx="1">
                        <c:v>7.6611390000000004</c:v>
                      </c:pt>
                      <c:pt idx="2">
                        <c:v>10.015375000000001</c:v>
                      </c:pt>
                      <c:pt idx="3">
                        <c:v>12.175248</c:v>
                      </c:pt>
                      <c:pt idx="4">
                        <c:v>14.324807</c:v>
                      </c:pt>
                      <c:pt idx="5">
                        <c:v>16.379239999999999</c:v>
                      </c:pt>
                      <c:pt idx="6">
                        <c:v>18.947776999999999</c:v>
                      </c:pt>
                      <c:pt idx="7">
                        <c:v>21.596053999999999</c:v>
                      </c:pt>
                      <c:pt idx="8">
                        <c:v>24.298203999999998</c:v>
                      </c:pt>
                      <c:pt idx="9">
                        <c:v>26.953620999999998</c:v>
                      </c:pt>
                      <c:pt idx="10">
                        <c:v>28.668082999999999</c:v>
                      </c:pt>
                      <c:pt idx="11">
                        <c:v>30.942833</c:v>
                      </c:pt>
                      <c:pt idx="12">
                        <c:v>32.763514999999998</c:v>
                      </c:pt>
                      <c:pt idx="13">
                        <c:v>34.218139999999998</c:v>
                      </c:pt>
                      <c:pt idx="14">
                        <c:v>36.786991</c:v>
                      </c:pt>
                      <c:pt idx="15">
                        <c:v>0</c:v>
                      </c:pt>
                      <c:pt idx="16">
                        <c:v>43.578884000000002</c:v>
                      </c:pt>
                      <c:pt idx="17">
                        <c:v>46.519542999999999</c:v>
                      </c:pt>
                      <c:pt idx="18">
                        <c:v>50.151085000000002</c:v>
                      </c:pt>
                      <c:pt idx="19">
                        <c:v>53.838070000000002</c:v>
                      </c:pt>
                      <c:pt idx="20">
                        <c:v>56.393574000000001</c:v>
                      </c:pt>
                      <c:pt idx="21">
                        <c:v>60.749096000000002</c:v>
                      </c:pt>
                      <c:pt idx="22">
                        <c:v>64.876862000000003</c:v>
                      </c:pt>
                      <c:pt idx="23">
                        <c:v>69.375259</c:v>
                      </c:pt>
                      <c:pt idx="24">
                        <c:v>73.845878999999996</c:v>
                      </c:pt>
                      <c:pt idx="25">
                        <c:v>78.915870999999996</c:v>
                      </c:pt>
                      <c:pt idx="26">
                        <c:v>83.534278999999998</c:v>
                      </c:pt>
                      <c:pt idx="27">
                        <c:v>87.833327999999995</c:v>
                      </c:pt>
                      <c:pt idx="28">
                        <c:v>93.537491000000003</c:v>
                      </c:pt>
                      <c:pt idx="29">
                        <c:v>98.590110999999993</c:v>
                      </c:pt>
                      <c:pt idx="30">
                        <c:v>105.115646</c:v>
                      </c:pt>
                      <c:pt idx="31">
                        <c:v>111.10668200000001</c:v>
                      </c:pt>
                      <c:pt idx="32">
                        <c:v>118.158951</c:v>
                      </c:pt>
                      <c:pt idx="33">
                        <c:v>123.867638</c:v>
                      </c:pt>
                      <c:pt idx="34">
                        <c:v>130.41061400000001</c:v>
                      </c:pt>
                      <c:pt idx="35">
                        <c:v>136.517807</c:v>
                      </c:pt>
                    </c:numCache>
                  </c:numRef>
                </c:val>
                <c:smooth val="0"/>
              </c15:ser>
            </c15:filteredLineSeries>
            <c15:filteredLineSeries>
              <c15:ser>
                <c:idx val="15"/>
                <c:order val="3"/>
                <c:tx>
                  <c:strRef>
                    <c:extLst xmlns:c15="http://schemas.microsoft.com/office/drawing/2012/chart">
                      <c:ext xmlns:c15="http://schemas.microsoft.com/office/drawing/2012/chart" uri="{02D57815-91ED-43cb-92C2-25804820EDAC}">
                        <c15:formulaRef>
                          <c15:sqref>Sheet1!$F$1</c15:sqref>
                        </c15:formulaRef>
                      </c:ext>
                    </c:extLst>
                    <c:strCache>
                      <c:ptCount val="1"/>
                      <c:pt idx="0">
                        <c:v>Commercial - High Renewables Cost</c:v>
                      </c:pt>
                    </c:strCache>
                  </c:strRef>
                </c:tx>
                <c:spPr>
                  <a:ln w="28575" cap="rnd">
                    <a:solidFill>
                      <a:srgbClr val="BD732A">
                        <a:lumMod val="75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Sheet1!$F$2:$F$37</c15:sqref>
                        </c15:formulaRef>
                      </c:ext>
                    </c:extLst>
                    <c:numCache>
                      <c:formatCode>General</c:formatCode>
                      <c:ptCount val="36"/>
                      <c:pt idx="0">
                        <c:v>5.9569179999999999</c:v>
                      </c:pt>
                      <c:pt idx="1">
                        <c:v>7.6611390000000004</c:v>
                      </c:pt>
                      <c:pt idx="2">
                        <c:v>10.015375000000001</c:v>
                      </c:pt>
                      <c:pt idx="3">
                        <c:v>12.175248</c:v>
                      </c:pt>
                      <c:pt idx="4">
                        <c:v>14.324807</c:v>
                      </c:pt>
                      <c:pt idx="5">
                        <c:v>16.379239999999999</c:v>
                      </c:pt>
                      <c:pt idx="6">
                        <c:v>18.947776999999999</c:v>
                      </c:pt>
                      <c:pt idx="7">
                        <c:v>21.596053999999999</c:v>
                      </c:pt>
                      <c:pt idx="8">
                        <c:v>24.298203999999998</c:v>
                      </c:pt>
                      <c:pt idx="9">
                        <c:v>26.953620999999998</c:v>
                      </c:pt>
                      <c:pt idx="10">
                        <c:v>28.768324</c:v>
                      </c:pt>
                      <c:pt idx="11">
                        <c:v>30.317672999999999</c:v>
                      </c:pt>
                      <c:pt idx="12">
                        <c:v>32.138312999999997</c:v>
                      </c:pt>
                      <c:pt idx="13">
                        <c:v>34.091479999999997</c:v>
                      </c:pt>
                      <c:pt idx="14">
                        <c:v>35.080672999999997</c:v>
                      </c:pt>
                      <c:pt idx="15">
                        <c:v>0</c:v>
                      </c:pt>
                      <c:pt idx="16">
                        <c:v>37.415928000000001</c:v>
                      </c:pt>
                      <c:pt idx="17">
                        <c:v>38.483936</c:v>
                      </c:pt>
                      <c:pt idx="18">
                        <c:v>39.595790999999998</c:v>
                      </c:pt>
                      <c:pt idx="19">
                        <c:v>40.733638999999997</c:v>
                      </c:pt>
                      <c:pt idx="20">
                        <c:v>40.976677000000002</c:v>
                      </c:pt>
                      <c:pt idx="21">
                        <c:v>41.792991999999998</c:v>
                      </c:pt>
                      <c:pt idx="22">
                        <c:v>42.632075999999998</c:v>
                      </c:pt>
                      <c:pt idx="23">
                        <c:v>43.028163999999997</c:v>
                      </c:pt>
                      <c:pt idx="24">
                        <c:v>44.531002000000001</c:v>
                      </c:pt>
                      <c:pt idx="25">
                        <c:v>45.720585</c:v>
                      </c:pt>
                      <c:pt idx="26">
                        <c:v>46.284832000000002</c:v>
                      </c:pt>
                      <c:pt idx="27">
                        <c:v>47.355766000000003</c:v>
                      </c:pt>
                      <c:pt idx="28">
                        <c:v>48.302612000000003</c:v>
                      </c:pt>
                      <c:pt idx="29">
                        <c:v>48.823391000000001</c:v>
                      </c:pt>
                      <c:pt idx="30">
                        <c:v>49.718609000000001</c:v>
                      </c:pt>
                      <c:pt idx="31">
                        <c:v>50.447707999999999</c:v>
                      </c:pt>
                      <c:pt idx="32">
                        <c:v>51.375453999999998</c:v>
                      </c:pt>
                      <c:pt idx="33">
                        <c:v>51.943783000000003</c:v>
                      </c:pt>
                      <c:pt idx="34">
                        <c:v>52.565514</c:v>
                      </c:pt>
                      <c:pt idx="35">
                        <c:v>53.126967999999998</c:v>
                      </c:pt>
                    </c:numCache>
                  </c:numRef>
                </c:val>
                <c:smooth val="0"/>
              </c15:ser>
            </c15:filteredLineSeries>
          </c:ext>
        </c:extLst>
      </c:lineChart>
      <c:catAx>
        <c:axId val="-1177246592"/>
        <c:scaling>
          <c:orientation val="minMax"/>
        </c:scaling>
        <c:delete val="0"/>
        <c:axPos val="b"/>
        <c:numFmt formatCode="General" sourceLinked="1"/>
        <c:majorTickMark val="out"/>
        <c:minorTickMark val="out"/>
        <c:tickLblPos val="none"/>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44960"/>
        <c:crosses val="autoZero"/>
        <c:auto val="1"/>
        <c:lblAlgn val="ctr"/>
        <c:lblOffset val="100"/>
        <c:tickLblSkip val="10"/>
        <c:tickMarkSkip val="10"/>
        <c:noMultiLvlLbl val="0"/>
      </c:catAx>
      <c:valAx>
        <c:axId val="-1177244960"/>
        <c:scaling>
          <c:orientation val="minMax"/>
          <c:max val="1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46592"/>
        <c:crossesAt val="7"/>
        <c:crossBetween val="midCat"/>
        <c:majorUnit val="3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1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3212336776E-2"/>
          <c:y val="0.14112268029354133"/>
          <c:w val="0.81904365827510994"/>
          <c:h val="0.75667995710982749"/>
        </c:manualLayout>
      </c:layout>
      <c:barChart>
        <c:barDir val="col"/>
        <c:grouping val="stacked"/>
        <c:varyColors val="0"/>
        <c:ser>
          <c:idx val="5"/>
          <c:order val="0"/>
          <c:tx>
            <c:strRef>
              <c:f>Sheet1!$B$1</c:f>
              <c:strCache>
                <c:ptCount val="1"/>
                <c:pt idx="0">
                  <c:v>solar</c:v>
                </c:pt>
              </c:strCache>
            </c:strRef>
          </c:tx>
          <c:spPr>
            <a:solidFill>
              <a:schemeClr val="accent4"/>
            </a:solidFill>
            <a:ln>
              <a:noFill/>
            </a:ln>
            <a:effectLst/>
          </c:spPr>
          <c:invertIfNegative val="0"/>
          <c:cat>
            <c:strRef>
              <c:f>Sheet1!$A$2:$A$5</c:f>
              <c:strCache>
                <c:ptCount val="4"/>
                <c:pt idx="0">
                  <c:v>2020</c:v>
                </c:pt>
                <c:pt idx="1">
                  <c:v>2030</c:v>
                </c:pt>
                <c:pt idx="2">
                  <c:v>2040</c:v>
                </c:pt>
                <c:pt idx="3">
                  <c:v>2050</c:v>
                </c:pt>
              </c:strCache>
            </c:strRef>
          </c:cat>
          <c:val>
            <c:numRef>
              <c:f>Sheet1!$B$2:$B$5</c:f>
              <c:numCache>
                <c:formatCode>General</c:formatCode>
                <c:ptCount val="4"/>
                <c:pt idx="0">
                  <c:v>16.379239999999999</c:v>
                </c:pt>
                <c:pt idx="1">
                  <c:v>36.594112000000003</c:v>
                </c:pt>
                <c:pt idx="2">
                  <c:v>51.607689000000001</c:v>
                </c:pt>
                <c:pt idx="3">
                  <c:v>71.639015000000001</c:v>
                </c:pt>
              </c:numCache>
            </c:numRef>
          </c:val>
        </c:ser>
        <c:ser>
          <c:idx val="8"/>
          <c:order val="1"/>
          <c:tx>
            <c:strRef>
              <c:f>Sheet1!$C$1</c:f>
              <c:strCache>
                <c:ptCount val="1"/>
                <c:pt idx="0">
                  <c:v>wind</c:v>
                </c:pt>
              </c:strCache>
            </c:strRef>
          </c:tx>
          <c:spPr>
            <a:solidFill>
              <a:schemeClr val="accent3"/>
            </a:solidFill>
            <a:ln>
              <a:noFill/>
            </a:ln>
            <a:effectLst/>
          </c:spPr>
          <c:invertIfNegative val="0"/>
          <c:cat>
            <c:strRef>
              <c:f>Sheet1!$A$2:$A$5</c:f>
              <c:strCache>
                <c:ptCount val="4"/>
                <c:pt idx="0">
                  <c:v>2020</c:v>
                </c:pt>
                <c:pt idx="1">
                  <c:v>2030</c:v>
                </c:pt>
                <c:pt idx="2">
                  <c:v>2040</c:v>
                </c:pt>
                <c:pt idx="3">
                  <c:v>2050</c:v>
                </c:pt>
              </c:strCache>
            </c:strRef>
          </c:cat>
          <c:val>
            <c:numRef>
              <c:f>Sheet1!$C$2:$C$5</c:f>
              <c:numCache>
                <c:formatCode>General</c:formatCode>
                <c:ptCount val="4"/>
                <c:pt idx="0">
                  <c:v>0.55488100000000007</c:v>
                </c:pt>
                <c:pt idx="1">
                  <c:v>0.56386800000000004</c:v>
                </c:pt>
                <c:pt idx="2">
                  <c:v>0.56953299999999996</c:v>
                </c:pt>
                <c:pt idx="3">
                  <c:v>0.574318</c:v>
                </c:pt>
              </c:numCache>
            </c:numRef>
          </c:val>
        </c:ser>
        <c:ser>
          <c:idx val="6"/>
          <c:order val="2"/>
          <c:tx>
            <c:strRef>
              <c:f>Sheet1!$D$1</c:f>
              <c:strCache>
                <c:ptCount val="1"/>
                <c:pt idx="0">
                  <c:v>municipal solid waste/other</c:v>
                </c:pt>
              </c:strCache>
            </c:strRef>
          </c:tx>
          <c:spPr>
            <a:solidFill>
              <a:schemeClr val="accent2"/>
            </a:solidFill>
            <a:ln>
              <a:noFill/>
            </a:ln>
            <a:effectLst/>
          </c:spPr>
          <c:invertIfNegative val="0"/>
          <c:cat>
            <c:strRef>
              <c:f>Sheet1!$A$2:$A$5</c:f>
              <c:strCache>
                <c:ptCount val="4"/>
                <c:pt idx="0">
                  <c:v>2020</c:v>
                </c:pt>
                <c:pt idx="1">
                  <c:v>2030</c:v>
                </c:pt>
                <c:pt idx="2">
                  <c:v>2040</c:v>
                </c:pt>
                <c:pt idx="3">
                  <c:v>2050</c:v>
                </c:pt>
              </c:strCache>
            </c:strRef>
          </c:cat>
          <c:val>
            <c:numRef>
              <c:f>Sheet1!$D$2:$D$5</c:f>
              <c:numCache>
                <c:formatCode>General</c:formatCode>
                <c:ptCount val="4"/>
                <c:pt idx="0">
                  <c:v>0.52785639009999996</c:v>
                </c:pt>
                <c:pt idx="1">
                  <c:v>0.52785639009999996</c:v>
                </c:pt>
                <c:pt idx="2">
                  <c:v>0.52785639009999996</c:v>
                </c:pt>
                <c:pt idx="3">
                  <c:v>0.52785639009999996</c:v>
                </c:pt>
              </c:numCache>
            </c:numRef>
          </c:val>
        </c:ser>
        <c:ser>
          <c:idx val="7"/>
          <c:order val="3"/>
          <c:tx>
            <c:strRef>
              <c:f>Sheet1!$E$1</c:f>
              <c:strCache>
                <c:ptCount val="1"/>
                <c:pt idx="0">
                  <c:v>natural gas-fired CHP</c:v>
                </c:pt>
              </c:strCache>
            </c:strRef>
          </c:tx>
          <c:spPr>
            <a:solidFill>
              <a:schemeClr val="accent1"/>
            </a:solidFill>
            <a:ln>
              <a:noFill/>
            </a:ln>
            <a:effectLst/>
          </c:spPr>
          <c:invertIfNegative val="0"/>
          <c:cat>
            <c:strRef>
              <c:f>Sheet1!$A$2:$A$5</c:f>
              <c:strCache>
                <c:ptCount val="4"/>
                <c:pt idx="0">
                  <c:v>2020</c:v>
                </c:pt>
                <c:pt idx="1">
                  <c:v>2030</c:v>
                </c:pt>
                <c:pt idx="2">
                  <c:v>2040</c:v>
                </c:pt>
                <c:pt idx="3">
                  <c:v>2050</c:v>
                </c:pt>
              </c:strCache>
            </c:strRef>
          </c:cat>
          <c:val>
            <c:numRef>
              <c:f>Sheet1!$E$2:$E$5</c:f>
              <c:numCache>
                <c:formatCode>General</c:formatCode>
                <c:ptCount val="4"/>
                <c:pt idx="0">
                  <c:v>1.3541381323299999</c:v>
                </c:pt>
                <c:pt idx="1">
                  <c:v>1.5121405199899998</c:v>
                </c:pt>
                <c:pt idx="2">
                  <c:v>1.6772327716499995</c:v>
                </c:pt>
                <c:pt idx="3">
                  <c:v>1.8433126983599999</c:v>
                </c:pt>
              </c:numCache>
            </c:numRef>
          </c:val>
        </c:ser>
        <c:dLbls>
          <c:showLegendKey val="0"/>
          <c:showVal val="0"/>
          <c:showCatName val="0"/>
          <c:showSerName val="0"/>
          <c:showPercent val="0"/>
          <c:showBubbleSize val="0"/>
        </c:dLbls>
        <c:gapWidth val="81"/>
        <c:overlap val="100"/>
        <c:axId val="-1177241696"/>
        <c:axId val="-1177243872"/>
      </c:barChart>
      <c:catAx>
        <c:axId val="-11772416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43872"/>
        <c:crosses val="autoZero"/>
        <c:auto val="1"/>
        <c:lblAlgn val="ctr"/>
        <c:lblOffset val="100"/>
        <c:tickMarkSkip val="30"/>
        <c:noMultiLvlLbl val="0"/>
      </c:catAx>
      <c:valAx>
        <c:axId val="-11772438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41696"/>
        <c:crossesAt val="1"/>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4819490811232"/>
          <c:y val="0.14116174767444148"/>
          <c:w val="0.81843153583702588"/>
          <c:h val="0.75864204366958299"/>
        </c:manualLayout>
      </c:layout>
      <c:barChart>
        <c:barDir val="col"/>
        <c:grouping val="stacked"/>
        <c:varyColors val="0"/>
        <c:ser>
          <c:idx val="0"/>
          <c:order val="0"/>
          <c:tx>
            <c:strRef>
              <c:f>Sheet1!$B$1</c:f>
              <c:strCache>
                <c:ptCount val="1"/>
                <c:pt idx="0">
                  <c:v>wind</c:v>
                </c:pt>
              </c:strCache>
            </c:strRef>
          </c:tx>
          <c:spPr>
            <a:solidFill>
              <a:schemeClr val="accent3"/>
            </a:solidFill>
            <a:ln w="25400">
              <a:noFill/>
            </a:ln>
            <a:effectLst/>
          </c:spPr>
          <c:invertIfNegative val="0"/>
          <c:cat>
            <c:strRef>
              <c:f>Sheet1!$A$2:$A$5</c:f>
              <c:strCache>
                <c:ptCount val="4"/>
                <c:pt idx="0">
                  <c:v>2020</c:v>
                </c:pt>
                <c:pt idx="1">
                  <c:v>2030</c:v>
                </c:pt>
                <c:pt idx="2">
                  <c:v>2040</c:v>
                </c:pt>
                <c:pt idx="3">
                  <c:v>2050</c:v>
                </c:pt>
              </c:strCache>
            </c:strRef>
          </c:cat>
          <c:val>
            <c:numRef>
              <c:f>Sheet1!$B$2:$B$5</c:f>
              <c:numCache>
                <c:formatCode>General</c:formatCode>
                <c:ptCount val="4"/>
                <c:pt idx="0">
                  <c:v>0.55488100000000007</c:v>
                </c:pt>
                <c:pt idx="1">
                  <c:v>0.56386800000000004</c:v>
                </c:pt>
                <c:pt idx="2">
                  <c:v>0.56953299999999996</c:v>
                </c:pt>
                <c:pt idx="3">
                  <c:v>0.574318</c:v>
                </c:pt>
              </c:numCache>
            </c:numRef>
          </c:val>
        </c:ser>
        <c:ser>
          <c:idx val="5"/>
          <c:order val="1"/>
          <c:tx>
            <c:strRef>
              <c:f>Sheet1!$C$1</c:f>
              <c:strCache>
                <c:ptCount val="1"/>
                <c:pt idx="0">
                  <c:v>municipal solid waste/other</c:v>
                </c:pt>
              </c:strCache>
            </c:strRef>
          </c:tx>
          <c:spPr>
            <a:solidFill>
              <a:schemeClr val="accent2"/>
            </a:solidFill>
            <a:ln w="25400">
              <a:noFill/>
            </a:ln>
            <a:effectLst/>
          </c:spPr>
          <c:invertIfNegative val="0"/>
          <c:cat>
            <c:strRef>
              <c:f>Sheet1!$A$2:$A$5</c:f>
              <c:strCache>
                <c:ptCount val="4"/>
                <c:pt idx="0">
                  <c:v>2020</c:v>
                </c:pt>
                <c:pt idx="1">
                  <c:v>2030</c:v>
                </c:pt>
                <c:pt idx="2">
                  <c:v>2040</c:v>
                </c:pt>
                <c:pt idx="3">
                  <c:v>2050</c:v>
                </c:pt>
              </c:strCache>
            </c:strRef>
          </c:cat>
          <c:val>
            <c:numRef>
              <c:f>Sheet1!$C$2:$C$5</c:f>
              <c:numCache>
                <c:formatCode>General</c:formatCode>
                <c:ptCount val="4"/>
                <c:pt idx="0">
                  <c:v>0.52785639009999996</c:v>
                </c:pt>
                <c:pt idx="1">
                  <c:v>0.52785639009999996</c:v>
                </c:pt>
                <c:pt idx="2">
                  <c:v>0.52785639009999996</c:v>
                </c:pt>
                <c:pt idx="3">
                  <c:v>0.52785639009999996</c:v>
                </c:pt>
              </c:numCache>
            </c:numRef>
          </c:val>
        </c:ser>
        <c:ser>
          <c:idx val="8"/>
          <c:order val="2"/>
          <c:tx>
            <c:strRef>
              <c:f>Sheet1!$D$1</c:f>
              <c:strCache>
                <c:ptCount val="1"/>
                <c:pt idx="0">
                  <c:v>gas turbines</c:v>
                </c:pt>
              </c:strCache>
            </c:strRef>
          </c:tx>
          <c:spPr>
            <a:solidFill>
              <a:schemeClr val="accent1">
                <a:lumMod val="60000"/>
                <a:lumOff val="40000"/>
              </a:schemeClr>
            </a:solidFill>
            <a:ln w="25400">
              <a:noFill/>
            </a:ln>
            <a:effectLst/>
          </c:spPr>
          <c:invertIfNegative val="0"/>
          <c:cat>
            <c:strRef>
              <c:f>Sheet1!$A$2:$A$5</c:f>
              <c:strCache>
                <c:ptCount val="4"/>
                <c:pt idx="0">
                  <c:v>2020</c:v>
                </c:pt>
                <c:pt idx="1">
                  <c:v>2030</c:v>
                </c:pt>
                <c:pt idx="2">
                  <c:v>2040</c:v>
                </c:pt>
                <c:pt idx="3">
                  <c:v>2050</c:v>
                </c:pt>
              </c:strCache>
            </c:strRef>
          </c:cat>
          <c:val>
            <c:numRef>
              <c:f>Sheet1!$D$2:$D$5</c:f>
              <c:numCache>
                <c:formatCode>General</c:formatCode>
                <c:ptCount val="4"/>
                <c:pt idx="0">
                  <c:v>1.0039385008600001</c:v>
                </c:pt>
                <c:pt idx="1">
                  <c:v>1.1242886554499998</c:v>
                </c:pt>
                <c:pt idx="2">
                  <c:v>1.2597187177699998</c:v>
                </c:pt>
                <c:pt idx="3">
                  <c:v>1.3955780759</c:v>
                </c:pt>
              </c:numCache>
            </c:numRef>
          </c:val>
        </c:ser>
        <c:ser>
          <c:idx val="9"/>
          <c:order val="3"/>
          <c:tx>
            <c:strRef>
              <c:f>Sheet1!$E$1</c:f>
              <c:strCache>
                <c:ptCount val="1"/>
                <c:pt idx="0">
                  <c:v>fuel cells</c:v>
                </c:pt>
              </c:strCache>
            </c:strRef>
          </c:tx>
          <c:spPr>
            <a:solidFill>
              <a:schemeClr val="accent3">
                <a:lumMod val="40000"/>
                <a:lumOff val="60000"/>
              </a:schemeClr>
            </a:solidFill>
            <a:ln w="25400">
              <a:noFill/>
            </a:ln>
            <a:effectLst/>
          </c:spPr>
          <c:invertIfNegative val="0"/>
          <c:cat>
            <c:strRef>
              <c:f>Sheet1!$A$2:$A$5</c:f>
              <c:strCache>
                <c:ptCount val="4"/>
                <c:pt idx="0">
                  <c:v>2020</c:v>
                </c:pt>
                <c:pt idx="1">
                  <c:v>2030</c:v>
                </c:pt>
                <c:pt idx="2">
                  <c:v>2040</c:v>
                </c:pt>
                <c:pt idx="3">
                  <c:v>2050</c:v>
                </c:pt>
              </c:strCache>
            </c:strRef>
          </c:cat>
          <c:val>
            <c:numRef>
              <c:f>Sheet1!$E$2:$E$5</c:f>
              <c:numCache>
                <c:formatCode>General</c:formatCode>
                <c:ptCount val="4"/>
                <c:pt idx="0">
                  <c:v>0.18709895694999995</c:v>
                </c:pt>
                <c:pt idx="1">
                  <c:v>0.19676830657000002</c:v>
                </c:pt>
                <c:pt idx="2">
                  <c:v>0.20040648624999999</c:v>
                </c:pt>
                <c:pt idx="3">
                  <c:v>0.20390848624999999</c:v>
                </c:pt>
              </c:numCache>
            </c:numRef>
          </c:val>
        </c:ser>
        <c:ser>
          <c:idx val="6"/>
          <c:order val="4"/>
          <c:tx>
            <c:strRef>
              <c:f>Sheet1!$F$1</c:f>
              <c:strCache>
                <c:ptCount val="1"/>
                <c:pt idx="0">
                  <c:v>gas engines</c:v>
                </c:pt>
              </c:strCache>
            </c:strRef>
          </c:tx>
          <c:spPr>
            <a:solidFill>
              <a:schemeClr val="accent1"/>
            </a:solidFill>
            <a:ln w="25400">
              <a:noFill/>
            </a:ln>
            <a:effectLst/>
          </c:spPr>
          <c:invertIfNegative val="0"/>
          <c:cat>
            <c:strRef>
              <c:f>Sheet1!$A$2:$A$5</c:f>
              <c:strCache>
                <c:ptCount val="4"/>
                <c:pt idx="0">
                  <c:v>2020</c:v>
                </c:pt>
                <c:pt idx="1">
                  <c:v>2030</c:v>
                </c:pt>
                <c:pt idx="2">
                  <c:v>2040</c:v>
                </c:pt>
                <c:pt idx="3">
                  <c:v>2050</c:v>
                </c:pt>
              </c:strCache>
            </c:strRef>
          </c:cat>
          <c:val>
            <c:numRef>
              <c:f>Sheet1!$F$2:$F$5</c:f>
              <c:numCache>
                <c:formatCode>General</c:formatCode>
                <c:ptCount val="4"/>
                <c:pt idx="0">
                  <c:v>6.1626665859999985E-2</c:v>
                </c:pt>
                <c:pt idx="1">
                  <c:v>7.7096136600000004E-2</c:v>
                </c:pt>
                <c:pt idx="2">
                  <c:v>9.5985627079999983E-2</c:v>
                </c:pt>
                <c:pt idx="3">
                  <c:v>0.11464101607</c:v>
                </c:pt>
              </c:numCache>
            </c:numRef>
          </c:val>
        </c:ser>
        <c:ser>
          <c:idx val="7"/>
          <c:order val="5"/>
          <c:tx>
            <c:strRef>
              <c:f>Sheet1!$G$1</c:f>
              <c:strCache>
                <c:ptCount val="1"/>
                <c:pt idx="0">
                  <c:v>microturbines</c:v>
                </c:pt>
              </c:strCache>
            </c:strRef>
          </c:tx>
          <c:spPr>
            <a:solidFill>
              <a:schemeClr val="accent3"/>
            </a:solidFill>
            <a:ln w="25400">
              <a:noFill/>
            </a:ln>
            <a:effectLst/>
          </c:spPr>
          <c:invertIfNegative val="0"/>
          <c:cat>
            <c:strRef>
              <c:f>Sheet1!$A$2:$A$5</c:f>
              <c:strCache>
                <c:ptCount val="4"/>
                <c:pt idx="0">
                  <c:v>2020</c:v>
                </c:pt>
                <c:pt idx="1">
                  <c:v>2030</c:v>
                </c:pt>
                <c:pt idx="2">
                  <c:v>2040</c:v>
                </c:pt>
                <c:pt idx="3">
                  <c:v>2050</c:v>
                </c:pt>
              </c:strCache>
            </c:strRef>
          </c:cat>
          <c:val>
            <c:numRef>
              <c:f>Sheet1!$G$2:$G$5</c:f>
              <c:numCache>
                <c:formatCode>General</c:formatCode>
                <c:ptCount val="4"/>
                <c:pt idx="0">
                  <c:v>0.10147400866</c:v>
                </c:pt>
                <c:pt idx="1">
                  <c:v>0.11398742136999995</c:v>
                </c:pt>
                <c:pt idx="2">
                  <c:v>0.12112194054999995</c:v>
                </c:pt>
                <c:pt idx="3">
                  <c:v>0.12918512013999994</c:v>
                </c:pt>
              </c:numCache>
            </c:numRef>
          </c:val>
        </c:ser>
        <c:dLbls>
          <c:showLegendKey val="0"/>
          <c:showVal val="0"/>
          <c:showCatName val="0"/>
          <c:showSerName val="0"/>
          <c:showPercent val="0"/>
          <c:showBubbleSize val="0"/>
        </c:dLbls>
        <c:gapWidth val="150"/>
        <c:overlap val="100"/>
        <c:axId val="-1177244416"/>
        <c:axId val="-1177251488"/>
      </c:barChart>
      <c:catAx>
        <c:axId val="-11772444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51488"/>
        <c:crosses val="autoZero"/>
        <c:auto val="1"/>
        <c:lblAlgn val="ctr"/>
        <c:lblOffset val="100"/>
        <c:noMultiLvlLbl val="0"/>
      </c:catAx>
      <c:valAx>
        <c:axId val="-1177251488"/>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44416"/>
        <c:crossesAt val="6"/>
        <c:crossBetween val="between"/>
        <c:majorUnit val="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51680763661448"/>
          <c:y val="7.8866710168141493E-2"/>
          <c:w val="0.75580905977912982"/>
          <c:h val="0.82117729713778165"/>
        </c:manualLayout>
      </c:layout>
      <c:lineChart>
        <c:grouping val="standard"/>
        <c:varyColors val="0"/>
        <c:ser>
          <c:idx val="0"/>
          <c:order val="0"/>
          <c:tx>
            <c:strRef>
              <c:f>Sheet1!$B$1</c:f>
              <c:strCache>
                <c:ptCount val="1"/>
                <c:pt idx="0">
                  <c:v>High Economic Growth</c:v>
                </c:pt>
              </c:strCache>
            </c:strRef>
          </c:tx>
          <c:spPr>
            <a:ln w="22225" cap="rnd">
              <a:solidFill>
                <a:srgbClr val="0096D7">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0.9675618681400906</c:v>
                </c:pt>
                <c:pt idx="1">
                  <c:v>0.96298440439884303</c:v>
                </c:pt>
                <c:pt idx="2">
                  <c:v>0.94234360854502797</c:v>
                </c:pt>
                <c:pt idx="3">
                  <c:v>0.97824161396241238</c:v>
                </c:pt>
                <c:pt idx="4">
                  <c:v>0.99218882022643118</c:v>
                </c:pt>
                <c:pt idx="5">
                  <c:v>0.98984104581229315</c:v>
                </c:pt>
                <c:pt idx="6">
                  <c:v>0.99192266549147856</c:v>
                </c:pt>
                <c:pt idx="7">
                  <c:v>1.0003738704297529</c:v>
                </c:pt>
                <c:pt idx="8">
                  <c:v>1.0430585432896891</c:v>
                </c:pt>
                <c:pt idx="9">
                  <c:v>1.0459784194510566</c:v>
                </c:pt>
                <c:pt idx="10">
                  <c:v>0.956391653770999</c:v>
                </c:pt>
                <c:pt idx="11">
                  <c:v>0.99992983344509978</c:v>
                </c:pt>
                <c:pt idx="12">
                  <c:v>1.0292347507150774</c:v>
                </c:pt>
                <c:pt idx="13">
                  <c:v>1.0452970069386471</c:v>
                </c:pt>
                <c:pt idx="14">
                  <c:v>1.0558939358688364</c:v>
                </c:pt>
                <c:pt idx="15">
                  <c:v>1.0679778291751632</c:v>
                </c:pt>
                <c:pt idx="16">
                  <c:v>1.076363067785244</c:v>
                </c:pt>
                <c:pt idx="17">
                  <c:v>1.0809904747567367</c:v>
                </c:pt>
                <c:pt idx="18">
                  <c:v>1.0859308051293979</c:v>
                </c:pt>
                <c:pt idx="19">
                  <c:v>1.0901980730542364</c:v>
                </c:pt>
                <c:pt idx="20">
                  <c:v>1.0947299401935155</c:v>
                </c:pt>
                <c:pt idx="21">
                  <c:v>1.1005127755956698</c:v>
                </c:pt>
                <c:pt idx="22">
                  <c:v>1.1058419439160243</c:v>
                </c:pt>
                <c:pt idx="23">
                  <c:v>1.1120980853713611</c:v>
                </c:pt>
                <c:pt idx="24">
                  <c:v>1.1185528336230142</c:v>
                </c:pt>
                <c:pt idx="25">
                  <c:v>1.1262505166349617</c:v>
                </c:pt>
                <c:pt idx="26">
                  <c:v>1.1352991008498816</c:v>
                </c:pt>
                <c:pt idx="27">
                  <c:v>1.1459025031134955</c:v>
                </c:pt>
                <c:pt idx="28">
                  <c:v>1.1569216767712709</c:v>
                </c:pt>
                <c:pt idx="29">
                  <c:v>1.1673278544936978</c:v>
                </c:pt>
                <c:pt idx="30">
                  <c:v>1.1766371511858651</c:v>
                </c:pt>
                <c:pt idx="31">
                  <c:v>1.1873801612174797</c:v>
                </c:pt>
                <c:pt idx="32">
                  <c:v>1.1988726546141315</c:v>
                </c:pt>
                <c:pt idx="33">
                  <c:v>1.2109084016477576</c:v>
                </c:pt>
                <c:pt idx="34">
                  <c:v>1.2231333534056852</c:v>
                </c:pt>
                <c:pt idx="35">
                  <c:v>1.2348652643391862</c:v>
                </c:pt>
                <c:pt idx="36">
                  <c:v>1.2465192763004829</c:v>
                </c:pt>
                <c:pt idx="37">
                  <c:v>1.2608305163612474</c:v>
                </c:pt>
                <c:pt idx="38">
                  <c:v>1.2721228427924289</c:v>
                </c:pt>
                <c:pt idx="39">
                  <c:v>1.2839996715433355</c:v>
                </c:pt>
                <c:pt idx="40">
                  <c:v>1.2970377862020828</c:v>
                </c:pt>
              </c:numCache>
            </c:numRef>
          </c:val>
          <c:smooth val="0"/>
        </c:ser>
        <c:ser>
          <c:idx val="2"/>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0.9675618681400906</c:v>
                </c:pt>
                <c:pt idx="1">
                  <c:v>0.96298440439884303</c:v>
                </c:pt>
                <c:pt idx="2">
                  <c:v>0.94234360854502797</c:v>
                </c:pt>
                <c:pt idx="3">
                  <c:v>0.97824161396241238</c:v>
                </c:pt>
                <c:pt idx="4">
                  <c:v>0.99218882022643118</c:v>
                </c:pt>
                <c:pt idx="5">
                  <c:v>0.98984104581229315</c:v>
                </c:pt>
                <c:pt idx="6">
                  <c:v>0.99192266549147856</c:v>
                </c:pt>
                <c:pt idx="7">
                  <c:v>1.0003738704297529</c:v>
                </c:pt>
                <c:pt idx="8">
                  <c:v>1.0430585432896891</c:v>
                </c:pt>
                <c:pt idx="9">
                  <c:v>1.0459784194510566</c:v>
                </c:pt>
                <c:pt idx="10">
                  <c:v>0.956391653770999</c:v>
                </c:pt>
                <c:pt idx="11">
                  <c:v>0.99993276218368921</c:v>
                </c:pt>
                <c:pt idx="12">
                  <c:v>1.0142722905746624</c:v>
                </c:pt>
                <c:pt idx="13">
                  <c:v>1.0181533482051213</c:v>
                </c:pt>
                <c:pt idx="14">
                  <c:v>1.0172397323078186</c:v>
                </c:pt>
                <c:pt idx="15">
                  <c:v>1.0195568709028453</c:v>
                </c:pt>
                <c:pt idx="16">
                  <c:v>1.0194804362999357</c:v>
                </c:pt>
                <c:pt idx="17">
                  <c:v>1.0172896303493957</c:v>
                </c:pt>
                <c:pt idx="18">
                  <c:v>1.0167780043520509</c:v>
                </c:pt>
                <c:pt idx="19">
                  <c:v>1.0147227278325963</c:v>
                </c:pt>
                <c:pt idx="20">
                  <c:v>1.0136652342306589</c:v>
                </c:pt>
                <c:pt idx="21">
                  <c:v>1.0130137951798983</c:v>
                </c:pt>
                <c:pt idx="22">
                  <c:v>1.0138285319355678</c:v>
                </c:pt>
                <c:pt idx="23">
                  <c:v>1.0138461864812711</c:v>
                </c:pt>
                <c:pt idx="24">
                  <c:v>1.012364025783848</c:v>
                </c:pt>
                <c:pt idx="25">
                  <c:v>1.0118083455364109</c:v>
                </c:pt>
                <c:pt idx="26">
                  <c:v>1.0124766864196857</c:v>
                </c:pt>
                <c:pt idx="27">
                  <c:v>1.0136616759501291</c:v>
                </c:pt>
                <c:pt idx="28">
                  <c:v>1.0151685803829256</c:v>
                </c:pt>
                <c:pt idx="29">
                  <c:v>1.0176748142166991</c:v>
                </c:pt>
                <c:pt idx="30">
                  <c:v>1.0188868466791663</c:v>
                </c:pt>
                <c:pt idx="31">
                  <c:v>1.0207400812930243</c:v>
                </c:pt>
                <c:pt idx="32">
                  <c:v>1.0234500403727982</c:v>
                </c:pt>
                <c:pt idx="33">
                  <c:v>1.0271331207488812</c:v>
                </c:pt>
                <c:pt idx="34">
                  <c:v>1.0297937839576292</c:v>
                </c:pt>
                <c:pt idx="35">
                  <c:v>1.0326359194733743</c:v>
                </c:pt>
                <c:pt idx="36">
                  <c:v>1.0378616102587963</c:v>
                </c:pt>
                <c:pt idx="37">
                  <c:v>1.0423568271086234</c:v>
                </c:pt>
                <c:pt idx="38">
                  <c:v>1.0455478109731895</c:v>
                </c:pt>
                <c:pt idx="39">
                  <c:v>1.0493694453188085</c:v>
                </c:pt>
                <c:pt idx="40">
                  <c:v>1.0567823974599351</c:v>
                </c:pt>
              </c:numCache>
            </c:numRef>
          </c:val>
          <c:smooth val="0"/>
        </c:ser>
        <c:ser>
          <c:idx val="1"/>
          <c:order val="2"/>
          <c:tx>
            <c:strRef>
              <c:f>Sheet1!$D$1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0.9675618681400906</c:v>
                </c:pt>
                <c:pt idx="1">
                  <c:v>0.96298440439884303</c:v>
                </c:pt>
                <c:pt idx="2">
                  <c:v>0.94234360854502797</c:v>
                </c:pt>
                <c:pt idx="3">
                  <c:v>0.97824161396241238</c:v>
                </c:pt>
                <c:pt idx="4">
                  <c:v>0.99218882022643118</c:v>
                </c:pt>
                <c:pt idx="5">
                  <c:v>0.98984104581229315</c:v>
                </c:pt>
                <c:pt idx="6">
                  <c:v>0.99192266549147856</c:v>
                </c:pt>
                <c:pt idx="7">
                  <c:v>1.0003738704297529</c:v>
                </c:pt>
                <c:pt idx="8">
                  <c:v>1.0430585432896891</c:v>
                </c:pt>
                <c:pt idx="9">
                  <c:v>1.0459784194510566</c:v>
                </c:pt>
                <c:pt idx="10">
                  <c:v>0.956391653770999</c:v>
                </c:pt>
                <c:pt idx="11">
                  <c:v>1.0000038730514993</c:v>
                </c:pt>
                <c:pt idx="12">
                  <c:v>1.0249500472156454</c:v>
                </c:pt>
                <c:pt idx="13">
                  <c:v>1.0342115260917764</c:v>
                </c:pt>
                <c:pt idx="14">
                  <c:v>1.0377390274945599</c:v>
                </c:pt>
                <c:pt idx="15">
                  <c:v>1.0437715310186262</c:v>
                </c:pt>
                <c:pt idx="16">
                  <c:v>1.0481925029766386</c:v>
                </c:pt>
                <c:pt idx="17">
                  <c:v>1.0488390288631293</c:v>
                </c:pt>
                <c:pt idx="18">
                  <c:v>1.0502798313922457</c:v>
                </c:pt>
                <c:pt idx="19">
                  <c:v>1.0516237392054084</c:v>
                </c:pt>
                <c:pt idx="20">
                  <c:v>1.0534181937620604</c:v>
                </c:pt>
                <c:pt idx="21">
                  <c:v>1.054740902434685</c:v>
                </c:pt>
                <c:pt idx="22">
                  <c:v>1.0576235476056877</c:v>
                </c:pt>
                <c:pt idx="23">
                  <c:v>1.0599865332767655</c:v>
                </c:pt>
                <c:pt idx="24">
                  <c:v>1.0622363382556212</c:v>
                </c:pt>
                <c:pt idx="25">
                  <c:v>1.0649030505412691</c:v>
                </c:pt>
                <c:pt idx="26">
                  <c:v>1.0681908333219283</c:v>
                </c:pt>
                <c:pt idx="27">
                  <c:v>1.0728021459168728</c:v>
                </c:pt>
                <c:pt idx="28">
                  <c:v>1.0773912329442037</c:v>
                </c:pt>
                <c:pt idx="29">
                  <c:v>1.081922990597928</c:v>
                </c:pt>
                <c:pt idx="30">
                  <c:v>1.0863976378491562</c:v>
                </c:pt>
                <c:pt idx="31">
                  <c:v>1.0918307900751345</c:v>
                </c:pt>
                <c:pt idx="32">
                  <c:v>1.0977248354295257</c:v>
                </c:pt>
                <c:pt idx="33">
                  <c:v>1.1033418686447056</c:v>
                </c:pt>
                <c:pt idx="34">
                  <c:v>1.1094008813587155</c:v>
                </c:pt>
                <c:pt idx="35">
                  <c:v>1.1153518318301878</c:v>
                </c:pt>
                <c:pt idx="36">
                  <c:v>1.1220444237638396</c:v>
                </c:pt>
                <c:pt idx="37">
                  <c:v>1.127904323310843</c:v>
                </c:pt>
                <c:pt idx="38">
                  <c:v>1.1330771736304042</c:v>
                </c:pt>
                <c:pt idx="39">
                  <c:v>1.1398263695958617</c:v>
                </c:pt>
                <c:pt idx="40">
                  <c:v>1.1493398021048598</c:v>
                </c:pt>
              </c:numCache>
            </c:numRef>
          </c:val>
          <c:smooth val="0"/>
        </c:ser>
        <c:dLbls>
          <c:showLegendKey val="0"/>
          <c:showVal val="0"/>
          <c:showCatName val="0"/>
          <c:showSerName val="0"/>
          <c:showPercent val="0"/>
          <c:showBubbleSize val="0"/>
        </c:dLbls>
        <c:smooth val="0"/>
        <c:axId val="-1318975664"/>
        <c:axId val="-1318963152"/>
      </c:lineChart>
      <c:catAx>
        <c:axId val="-13189756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8963152"/>
        <c:crosses val="autoZero"/>
        <c:auto val="1"/>
        <c:lblAlgn val="ctr"/>
        <c:lblOffset val="100"/>
        <c:tickLblSkip val="10"/>
        <c:tickMarkSkip val="10"/>
        <c:noMultiLvlLbl val="0"/>
      </c:catAx>
      <c:valAx>
        <c:axId val="-1318963152"/>
        <c:scaling>
          <c:orientation val="minMax"/>
          <c:max val="1.4"/>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cap="flat" cmpd="sng" algn="ctr">
            <a:solidFill>
              <a:srgbClr val="FFFFFF">
                <a:lumMod val="65000"/>
              </a:srgbClr>
            </a:solidFill>
            <a:prstDash val="lg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8975664"/>
        <c:crossesAt val="12"/>
        <c:crossBetween val="midCat"/>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0570745068262"/>
          <c:y val="0.2124764346612347"/>
          <c:w val="0.81904365827510994"/>
          <c:h val="0.65252220534906547"/>
        </c:manualLayout>
      </c:layout>
      <c:barChart>
        <c:barDir val="col"/>
        <c:grouping val="clustered"/>
        <c:varyColors val="0"/>
        <c:ser>
          <c:idx val="0"/>
          <c:order val="0"/>
          <c:tx>
            <c:strRef>
              <c:f>Sheet1!$B$1</c:f>
              <c:strCache>
                <c:ptCount val="1"/>
                <c:pt idx="0">
                  <c:v>residential</c:v>
                </c:pt>
              </c:strCache>
            </c:strRef>
          </c:tx>
          <c:spPr>
            <a:solidFill>
              <a:srgbClr val="72242D"/>
            </a:solidFill>
            <a:ln>
              <a:noFill/>
            </a:ln>
            <a:effectLst/>
          </c:spPr>
          <c:invertIfNegative val="0"/>
          <c:cat>
            <c:strRef>
              <c:f>Sheet1!$A$2:$A$9</c:f>
              <c:strCache>
                <c:ptCount val="8"/>
                <c:pt idx="0">
                  <c:v>2015</c:v>
                </c:pt>
                <c:pt idx="1">
                  <c:v>2020</c:v>
                </c:pt>
                <c:pt idx="2">
                  <c:v>2025</c:v>
                </c:pt>
                <c:pt idx="3">
                  <c:v>2030</c:v>
                </c:pt>
                <c:pt idx="4">
                  <c:v>2035</c:v>
                </c:pt>
                <c:pt idx="5">
                  <c:v>2040</c:v>
                </c:pt>
                <c:pt idx="6">
                  <c:v>2045</c:v>
                </c:pt>
                <c:pt idx="7">
                  <c:v>2050</c:v>
                </c:pt>
              </c:strCache>
            </c:strRef>
          </c:cat>
          <c:val>
            <c:numRef>
              <c:f>Sheet1!$B$2:$B$9</c:f>
              <c:numCache>
                <c:formatCode>General</c:formatCode>
                <c:ptCount val="8"/>
                <c:pt idx="0">
                  <c:v>0.44266700000000003</c:v>
                </c:pt>
                <c:pt idx="1">
                  <c:v>0.20806599999999997</c:v>
                </c:pt>
                <c:pt idx="2">
                  <c:v>0.201131</c:v>
                </c:pt>
                <c:pt idx="3">
                  <c:v>0.19889899999999999</c:v>
                </c:pt>
                <c:pt idx="4">
                  <c:v>0.19570199999999999</c:v>
                </c:pt>
                <c:pt idx="5">
                  <c:v>0.19495799999999999</c:v>
                </c:pt>
                <c:pt idx="6">
                  <c:v>0.18856500000000001</c:v>
                </c:pt>
                <c:pt idx="7">
                  <c:v>0.186807</c:v>
                </c:pt>
              </c:numCache>
            </c:numRef>
          </c:val>
        </c:ser>
        <c:ser>
          <c:idx val="1"/>
          <c:order val="1"/>
          <c:tx>
            <c:strRef>
              <c:f>Sheet1!$C$1</c:f>
              <c:strCache>
                <c:ptCount val="1"/>
                <c:pt idx="0">
                  <c:v>commercial</c:v>
                </c:pt>
              </c:strCache>
            </c:strRef>
          </c:tx>
          <c:spPr>
            <a:solidFill>
              <a:srgbClr val="E3A5AC"/>
            </a:solidFill>
            <a:ln>
              <a:noFill/>
            </a:ln>
            <a:effectLst/>
          </c:spPr>
          <c:invertIfNegative val="0"/>
          <c:cat>
            <c:strRef>
              <c:f>Sheet1!$A$2:$A$9</c:f>
              <c:strCache>
                <c:ptCount val="8"/>
                <c:pt idx="0">
                  <c:v>2015</c:v>
                </c:pt>
                <c:pt idx="1">
                  <c:v>2020</c:v>
                </c:pt>
                <c:pt idx="2">
                  <c:v>2025</c:v>
                </c:pt>
                <c:pt idx="3">
                  <c:v>2030</c:v>
                </c:pt>
                <c:pt idx="4">
                  <c:v>2035</c:v>
                </c:pt>
                <c:pt idx="5">
                  <c:v>2040</c:v>
                </c:pt>
                <c:pt idx="6">
                  <c:v>2045</c:v>
                </c:pt>
                <c:pt idx="7">
                  <c:v>2050</c:v>
                </c:pt>
              </c:strCache>
            </c:strRef>
          </c:cat>
          <c:val>
            <c:numRef>
              <c:f>Sheet1!$C$2:$C$9</c:f>
              <c:numCache>
                <c:formatCode>General</c:formatCode>
                <c:ptCount val="8"/>
                <c:pt idx="0">
                  <c:v>0.58791899999999997</c:v>
                </c:pt>
                <c:pt idx="1">
                  <c:v>0.53568900000000008</c:v>
                </c:pt>
                <c:pt idx="2">
                  <c:v>0.48189199999999999</c:v>
                </c:pt>
                <c:pt idx="3">
                  <c:v>0.44149300000000002</c:v>
                </c:pt>
                <c:pt idx="4">
                  <c:v>0.395258</c:v>
                </c:pt>
                <c:pt idx="5">
                  <c:v>0.37235100000000004</c:v>
                </c:pt>
                <c:pt idx="6">
                  <c:v>0.35661399999999999</c:v>
                </c:pt>
                <c:pt idx="7">
                  <c:v>0.35190700000000003</c:v>
                </c:pt>
              </c:numCache>
            </c:numRef>
          </c:val>
          <c:extLst/>
        </c:ser>
        <c:dLbls>
          <c:showLegendKey val="0"/>
          <c:showVal val="0"/>
          <c:showCatName val="0"/>
          <c:showSerName val="0"/>
          <c:showPercent val="0"/>
          <c:showBubbleSize val="0"/>
        </c:dLbls>
        <c:gapWidth val="81"/>
        <c:overlap val="-15"/>
        <c:axId val="-1177243328"/>
        <c:axId val="-1177249312"/>
      </c:barChart>
      <c:catAx>
        <c:axId val="-1177243328"/>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49312"/>
        <c:crosses val="autoZero"/>
        <c:auto val="1"/>
        <c:lblAlgn val="l"/>
        <c:lblOffset val="100"/>
        <c:tickLblSkip val="2"/>
        <c:tickMarkSkip val="10"/>
        <c:noMultiLvlLbl val="0"/>
      </c:catAx>
      <c:valAx>
        <c:axId val="-11772493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433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021194212349703E-2"/>
          <c:y val="9.7612306557143383E-2"/>
          <c:w val="0.86836196563161416"/>
          <c:h val="0.69828923427792045"/>
        </c:manualLayout>
      </c:layout>
      <c:areaChart>
        <c:grouping val="percentStacked"/>
        <c:varyColors val="0"/>
        <c:ser>
          <c:idx val="4"/>
          <c:order val="0"/>
          <c:tx>
            <c:strRef>
              <c:f>Sheet1!$F$1</c:f>
              <c:strCache>
                <c:ptCount val="1"/>
                <c:pt idx="0">
                  <c:v>CFL</c:v>
                </c:pt>
              </c:strCache>
            </c:strRef>
          </c:tx>
          <c:spPr>
            <a:solidFill>
              <a:srgbClr val="5D9732"/>
            </a:solidFill>
            <a:ln w="25400">
              <a:noFill/>
            </a:ln>
            <a:effectLst/>
          </c:spPr>
          <c:cat>
            <c:numRef>
              <c:f>Sheet1!$B$2:$B$37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95.27</c:v>
                </c:pt>
                <c:pt idx="1">
                  <c:v>84.191000000000003</c:v>
                </c:pt>
                <c:pt idx="2">
                  <c:v>74.388000000000005</c:v>
                </c:pt>
                <c:pt idx="3">
                  <c:v>65.698999999999998</c:v>
                </c:pt>
                <c:pt idx="4">
                  <c:v>58.137999999999998</c:v>
                </c:pt>
                <c:pt idx="5">
                  <c:v>51.435000000000002</c:v>
                </c:pt>
                <c:pt idx="6">
                  <c:v>45.557000000000002</c:v>
                </c:pt>
                <c:pt idx="7">
                  <c:v>40.341999999999999</c:v>
                </c:pt>
                <c:pt idx="8">
                  <c:v>35.728999999999999</c:v>
                </c:pt>
                <c:pt idx="9">
                  <c:v>31.632999999999999</c:v>
                </c:pt>
                <c:pt idx="10">
                  <c:v>28.012</c:v>
                </c:pt>
                <c:pt idx="11">
                  <c:v>24.8</c:v>
                </c:pt>
                <c:pt idx="12">
                  <c:v>21.957999999999998</c:v>
                </c:pt>
                <c:pt idx="13">
                  <c:v>19.431000000000001</c:v>
                </c:pt>
                <c:pt idx="14">
                  <c:v>17.198</c:v>
                </c:pt>
                <c:pt idx="15">
                  <c:v>15.215999999999999</c:v>
                </c:pt>
                <c:pt idx="16">
                  <c:v>13.484999999999999</c:v>
                </c:pt>
                <c:pt idx="17">
                  <c:v>11.952999999999999</c:v>
                </c:pt>
                <c:pt idx="18">
                  <c:v>10.595000000000001</c:v>
                </c:pt>
                <c:pt idx="19">
                  <c:v>9.3879999999999999</c:v>
                </c:pt>
                <c:pt idx="20">
                  <c:v>8.3190000000000008</c:v>
                </c:pt>
                <c:pt idx="21">
                  <c:v>7.367</c:v>
                </c:pt>
                <c:pt idx="22">
                  <c:v>6.5270000000000001</c:v>
                </c:pt>
                <c:pt idx="23">
                  <c:v>5.7859999999999996</c:v>
                </c:pt>
                <c:pt idx="24">
                  <c:v>5.1189999999999998</c:v>
                </c:pt>
                <c:pt idx="25">
                  <c:v>4.5410000000000004</c:v>
                </c:pt>
                <c:pt idx="26">
                  <c:v>4.0259999999999998</c:v>
                </c:pt>
                <c:pt idx="27">
                  <c:v>3.5720000000000001</c:v>
                </c:pt>
                <c:pt idx="28">
                  <c:v>3.1640000000000001</c:v>
                </c:pt>
                <c:pt idx="29">
                  <c:v>2.802</c:v>
                </c:pt>
                <c:pt idx="30">
                  <c:v>2.488</c:v>
                </c:pt>
                <c:pt idx="31">
                  <c:v>2.2029999999999998</c:v>
                </c:pt>
                <c:pt idx="32">
                  <c:v>1.9590000000000001</c:v>
                </c:pt>
                <c:pt idx="33">
                  <c:v>1.734</c:v>
                </c:pt>
                <c:pt idx="34">
                  <c:v>1.5349999999999999</c:v>
                </c:pt>
                <c:pt idx="35">
                  <c:v>1.363</c:v>
                </c:pt>
              </c:numCache>
            </c:numRef>
          </c:val>
        </c:ser>
        <c:ser>
          <c:idx val="3"/>
          <c:order val="1"/>
          <c:tx>
            <c:strRef>
              <c:f>Sheet1!$E$1</c:f>
              <c:strCache>
                <c:ptCount val="1"/>
                <c:pt idx="0">
                  <c:v>Incandescent/Halogen</c:v>
                </c:pt>
              </c:strCache>
            </c:strRef>
          </c:tx>
          <c:spPr>
            <a:solidFill>
              <a:srgbClr val="BD732A"/>
            </a:solidFill>
            <a:ln w="25400">
              <a:noFill/>
            </a:ln>
            <a:effectLst/>
          </c:spPr>
          <c:cat>
            <c:numRef>
              <c:f>Sheet1!$B$2:$B$37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68.063000000000002</c:v>
                </c:pt>
                <c:pt idx="1">
                  <c:v>64.834000000000003</c:v>
                </c:pt>
                <c:pt idx="2">
                  <c:v>62.276000000000003</c:v>
                </c:pt>
                <c:pt idx="3">
                  <c:v>55.136000000000003</c:v>
                </c:pt>
                <c:pt idx="4">
                  <c:v>46.843000000000004</c:v>
                </c:pt>
                <c:pt idx="5">
                  <c:v>39.549999999999997</c:v>
                </c:pt>
                <c:pt idx="6">
                  <c:v>33.526000000000003</c:v>
                </c:pt>
                <c:pt idx="7">
                  <c:v>28.54</c:v>
                </c:pt>
                <c:pt idx="8">
                  <c:v>24.459</c:v>
                </c:pt>
                <c:pt idx="9">
                  <c:v>21.082000000000001</c:v>
                </c:pt>
                <c:pt idx="10">
                  <c:v>18.207999999999998</c:v>
                </c:pt>
                <c:pt idx="11">
                  <c:v>15.74</c:v>
                </c:pt>
                <c:pt idx="12">
                  <c:v>13.61</c:v>
                </c:pt>
                <c:pt idx="13">
                  <c:v>11.773999999999999</c:v>
                </c:pt>
                <c:pt idx="14">
                  <c:v>10.198</c:v>
                </c:pt>
                <c:pt idx="15">
                  <c:v>8.7910000000000004</c:v>
                </c:pt>
                <c:pt idx="16">
                  <c:v>7.5910000000000002</c:v>
                </c:pt>
                <c:pt idx="17">
                  <c:v>6.5540000000000003</c:v>
                </c:pt>
                <c:pt idx="18">
                  <c:v>5.6539999999999999</c:v>
                </c:pt>
                <c:pt idx="19">
                  <c:v>4.891</c:v>
                </c:pt>
                <c:pt idx="20">
                  <c:v>4.2240000000000002</c:v>
                </c:pt>
                <c:pt idx="21">
                  <c:v>3.653</c:v>
                </c:pt>
                <c:pt idx="22">
                  <c:v>3.16</c:v>
                </c:pt>
                <c:pt idx="23">
                  <c:v>2.7389999999999999</c:v>
                </c:pt>
                <c:pt idx="24">
                  <c:v>2.3639999999999999</c:v>
                </c:pt>
                <c:pt idx="25">
                  <c:v>2.04</c:v>
                </c:pt>
                <c:pt idx="26">
                  <c:v>1.7589999999999999</c:v>
                </c:pt>
                <c:pt idx="27">
                  <c:v>1.5189999999999999</c:v>
                </c:pt>
                <c:pt idx="28">
                  <c:v>1.321</c:v>
                </c:pt>
                <c:pt idx="29">
                  <c:v>1.145</c:v>
                </c:pt>
                <c:pt idx="30">
                  <c:v>0.99399999999999999</c:v>
                </c:pt>
                <c:pt idx="31">
                  <c:v>0.86</c:v>
                </c:pt>
                <c:pt idx="32">
                  <c:v>0.746</c:v>
                </c:pt>
                <c:pt idx="33">
                  <c:v>0.64400000000000002</c:v>
                </c:pt>
                <c:pt idx="34">
                  <c:v>0.56899999999999995</c:v>
                </c:pt>
                <c:pt idx="35">
                  <c:v>0.48499999999999999</c:v>
                </c:pt>
              </c:numCache>
            </c:numRef>
          </c:val>
        </c:ser>
        <c:ser>
          <c:idx val="8"/>
          <c:order val="2"/>
          <c:tx>
            <c:strRef>
              <c:f>Sheet1!$J$1</c:f>
              <c:strCache>
                <c:ptCount val="1"/>
                <c:pt idx="0">
                  <c:v>Other</c:v>
                </c:pt>
              </c:strCache>
            </c:strRef>
          </c:tx>
          <c:spPr>
            <a:solidFill>
              <a:srgbClr val="FFC702"/>
            </a:solidFill>
            <a:ln w="25400">
              <a:noFill/>
            </a:ln>
            <a:effectLst/>
          </c:spPr>
          <c:cat>
            <c:numRef>
              <c:f>Sheet1!$B$2:$B$37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Sheet1!$J$2:$J$37</c:f>
              <c:numCache>
                <c:formatCode>General</c:formatCode>
                <c:ptCount val="36"/>
                <c:pt idx="0">
                  <c:v>27.105</c:v>
                </c:pt>
                <c:pt idx="1">
                  <c:v>23.937999999999999</c:v>
                </c:pt>
                <c:pt idx="2">
                  <c:v>21.497</c:v>
                </c:pt>
                <c:pt idx="3">
                  <c:v>19.451000000000001</c:v>
                </c:pt>
                <c:pt idx="4">
                  <c:v>16.981000000000002</c:v>
                </c:pt>
                <c:pt idx="5">
                  <c:v>15.625</c:v>
                </c:pt>
                <c:pt idx="6">
                  <c:v>14.372</c:v>
                </c:pt>
                <c:pt idx="7">
                  <c:v>13.401</c:v>
                </c:pt>
                <c:pt idx="8">
                  <c:v>12.66</c:v>
                </c:pt>
                <c:pt idx="9">
                  <c:v>12.090999999999999</c:v>
                </c:pt>
                <c:pt idx="10">
                  <c:v>11.577</c:v>
                </c:pt>
                <c:pt idx="11">
                  <c:v>11.143000000000001</c:v>
                </c:pt>
                <c:pt idx="12">
                  <c:v>10.728999999999999</c:v>
                </c:pt>
                <c:pt idx="13">
                  <c:v>10.337</c:v>
                </c:pt>
                <c:pt idx="14">
                  <c:v>9.8780000000000001</c:v>
                </c:pt>
                <c:pt idx="15">
                  <c:v>9.4710000000000001</c:v>
                </c:pt>
                <c:pt idx="16">
                  <c:v>8.6470000000000002</c:v>
                </c:pt>
                <c:pt idx="17">
                  <c:v>7.7130000000000001</c:v>
                </c:pt>
                <c:pt idx="18">
                  <c:v>7.0739999999999998</c:v>
                </c:pt>
                <c:pt idx="19">
                  <c:v>6.5940000000000003</c:v>
                </c:pt>
                <c:pt idx="20">
                  <c:v>6.2510000000000003</c:v>
                </c:pt>
                <c:pt idx="21">
                  <c:v>6.0039999999999996</c:v>
                </c:pt>
                <c:pt idx="22">
                  <c:v>5.7850000000000001</c:v>
                </c:pt>
                <c:pt idx="23">
                  <c:v>5.64</c:v>
                </c:pt>
                <c:pt idx="24">
                  <c:v>5.5119999999999996</c:v>
                </c:pt>
                <c:pt idx="25">
                  <c:v>5.2759999999999998</c:v>
                </c:pt>
                <c:pt idx="26">
                  <c:v>5.1189999999999998</c:v>
                </c:pt>
                <c:pt idx="27">
                  <c:v>5.0259999999999998</c:v>
                </c:pt>
                <c:pt idx="28">
                  <c:v>4.9630000000000001</c:v>
                </c:pt>
                <c:pt idx="29">
                  <c:v>4.93</c:v>
                </c:pt>
                <c:pt idx="30">
                  <c:v>4.899</c:v>
                </c:pt>
                <c:pt idx="31">
                  <c:v>4.8959999999999999</c:v>
                </c:pt>
                <c:pt idx="32">
                  <c:v>4.9020000000000001</c:v>
                </c:pt>
                <c:pt idx="33">
                  <c:v>4.9240000000000004</c:v>
                </c:pt>
                <c:pt idx="34">
                  <c:v>4.9379999999999997</c:v>
                </c:pt>
                <c:pt idx="35">
                  <c:v>4.9619999999999997</c:v>
                </c:pt>
              </c:numCache>
            </c:numRef>
          </c:val>
        </c:ser>
        <c:ser>
          <c:idx val="7"/>
          <c:order val="3"/>
          <c:tx>
            <c:strRef>
              <c:f>Sheet1!$I$1</c:f>
              <c:strCache>
                <c:ptCount val="1"/>
                <c:pt idx="0">
                  <c:v>LED Integrated Luminaire</c:v>
                </c:pt>
              </c:strCache>
            </c:strRef>
          </c:tx>
          <c:spPr>
            <a:solidFill>
              <a:srgbClr val="0096D7">
                <a:lumMod val="50000"/>
              </a:srgbClr>
            </a:solidFill>
            <a:ln w="25400">
              <a:noFill/>
            </a:ln>
            <a:effectLst/>
          </c:spPr>
          <c:cat>
            <c:numRef>
              <c:f>Sheet1!$B$2:$B$37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Sheet1!$I$2:$I$37</c:f>
              <c:numCache>
                <c:formatCode>General</c:formatCode>
                <c:ptCount val="36"/>
                <c:pt idx="0">
                  <c:v>13.65</c:v>
                </c:pt>
                <c:pt idx="1">
                  <c:v>16.181999999999999</c:v>
                </c:pt>
                <c:pt idx="2">
                  <c:v>18.312999999999999</c:v>
                </c:pt>
                <c:pt idx="3">
                  <c:v>20.559000000000001</c:v>
                </c:pt>
                <c:pt idx="4">
                  <c:v>29.012</c:v>
                </c:pt>
                <c:pt idx="5">
                  <c:v>86.582999999999998</c:v>
                </c:pt>
                <c:pt idx="6">
                  <c:v>149.57</c:v>
                </c:pt>
                <c:pt idx="7">
                  <c:v>201.899</c:v>
                </c:pt>
                <c:pt idx="8">
                  <c:v>253.893</c:v>
                </c:pt>
                <c:pt idx="9">
                  <c:v>306.12799999999999</c:v>
                </c:pt>
                <c:pt idx="10">
                  <c:v>353.26400000000001</c:v>
                </c:pt>
                <c:pt idx="11">
                  <c:v>395.779</c:v>
                </c:pt>
                <c:pt idx="12">
                  <c:v>434.029</c:v>
                </c:pt>
                <c:pt idx="13">
                  <c:v>490.86099999999999</c:v>
                </c:pt>
                <c:pt idx="14">
                  <c:v>541.68499999999995</c:v>
                </c:pt>
                <c:pt idx="15">
                  <c:v>588.80999999999995</c:v>
                </c:pt>
                <c:pt idx="16">
                  <c:v>632.90300000000002</c:v>
                </c:pt>
                <c:pt idx="17">
                  <c:v>673.17200000000003</c:v>
                </c:pt>
                <c:pt idx="18">
                  <c:v>709.69500000000005</c:v>
                </c:pt>
                <c:pt idx="19">
                  <c:v>742.86400000000003</c:v>
                </c:pt>
                <c:pt idx="20">
                  <c:v>772.85299999999995</c:v>
                </c:pt>
                <c:pt idx="21">
                  <c:v>799.94100000000003</c:v>
                </c:pt>
                <c:pt idx="22">
                  <c:v>824.66800000000001</c:v>
                </c:pt>
                <c:pt idx="23">
                  <c:v>847.34799999999996</c:v>
                </c:pt>
                <c:pt idx="24">
                  <c:v>868.476</c:v>
                </c:pt>
                <c:pt idx="25">
                  <c:v>888.59799999999996</c:v>
                </c:pt>
                <c:pt idx="26">
                  <c:v>907.923</c:v>
                </c:pt>
                <c:pt idx="27">
                  <c:v>925.63699999999994</c:v>
                </c:pt>
                <c:pt idx="28">
                  <c:v>941.94500000000005</c:v>
                </c:pt>
                <c:pt idx="29">
                  <c:v>956.928</c:v>
                </c:pt>
                <c:pt idx="30">
                  <c:v>970.98199999999997</c:v>
                </c:pt>
                <c:pt idx="31">
                  <c:v>984.16499999999996</c:v>
                </c:pt>
                <c:pt idx="32">
                  <c:v>996.43600000000004</c:v>
                </c:pt>
                <c:pt idx="33">
                  <c:v>1007.963</c:v>
                </c:pt>
                <c:pt idx="34">
                  <c:v>1018.847</c:v>
                </c:pt>
                <c:pt idx="35">
                  <c:v>1029.115</c:v>
                </c:pt>
              </c:numCache>
            </c:numRef>
          </c:val>
        </c:ser>
        <c:ser>
          <c:idx val="5"/>
          <c:order val="4"/>
          <c:tx>
            <c:strRef>
              <c:f>Sheet1!$G$1</c:f>
              <c:strCache>
                <c:ptCount val="1"/>
                <c:pt idx="0">
                  <c:v>LED A-Line/Reflector</c:v>
                </c:pt>
              </c:strCache>
            </c:strRef>
          </c:tx>
          <c:spPr>
            <a:solidFill>
              <a:srgbClr val="0096D7">
                <a:lumMod val="75000"/>
              </a:srgbClr>
            </a:solidFill>
            <a:ln w="25400">
              <a:noFill/>
            </a:ln>
            <a:effectLst/>
          </c:spPr>
          <c:cat>
            <c:numRef>
              <c:f>Sheet1!$B$2:$B$37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Sheet1!$G$2:$G$37</c:f>
              <c:numCache>
                <c:formatCode>General</c:formatCode>
                <c:ptCount val="36"/>
                <c:pt idx="0">
                  <c:v>77.701999999999998</c:v>
                </c:pt>
                <c:pt idx="1">
                  <c:v>93.096000000000004</c:v>
                </c:pt>
                <c:pt idx="2">
                  <c:v>106.753</c:v>
                </c:pt>
                <c:pt idx="3">
                  <c:v>123.997</c:v>
                </c:pt>
                <c:pt idx="4">
                  <c:v>141.79</c:v>
                </c:pt>
                <c:pt idx="5">
                  <c:v>156.482</c:v>
                </c:pt>
                <c:pt idx="6">
                  <c:v>169.75800000000001</c:v>
                </c:pt>
                <c:pt idx="7">
                  <c:v>181.809</c:v>
                </c:pt>
                <c:pt idx="8">
                  <c:v>192.416</c:v>
                </c:pt>
                <c:pt idx="9">
                  <c:v>201.892</c:v>
                </c:pt>
                <c:pt idx="10">
                  <c:v>210.392</c:v>
                </c:pt>
                <c:pt idx="11">
                  <c:v>218.078</c:v>
                </c:pt>
                <c:pt idx="12">
                  <c:v>225.01</c:v>
                </c:pt>
                <c:pt idx="13">
                  <c:v>231.233</c:v>
                </c:pt>
                <c:pt idx="14">
                  <c:v>236.82599999999999</c:v>
                </c:pt>
                <c:pt idx="15">
                  <c:v>241.95599999999999</c:v>
                </c:pt>
                <c:pt idx="16">
                  <c:v>247.084</c:v>
                </c:pt>
                <c:pt idx="17">
                  <c:v>251.822</c:v>
                </c:pt>
                <c:pt idx="18">
                  <c:v>256.214</c:v>
                </c:pt>
                <c:pt idx="19">
                  <c:v>260.26499999999999</c:v>
                </c:pt>
                <c:pt idx="20">
                  <c:v>264.01299999999998</c:v>
                </c:pt>
                <c:pt idx="21">
                  <c:v>267.43400000000003</c:v>
                </c:pt>
                <c:pt idx="22">
                  <c:v>270.678</c:v>
                </c:pt>
                <c:pt idx="23">
                  <c:v>273.66000000000003</c:v>
                </c:pt>
                <c:pt idx="24">
                  <c:v>276.46699999999998</c:v>
                </c:pt>
                <c:pt idx="25">
                  <c:v>279.15499999999997</c:v>
                </c:pt>
                <c:pt idx="26">
                  <c:v>282.05200000000002</c:v>
                </c:pt>
                <c:pt idx="27">
                  <c:v>284.82900000000001</c:v>
                </c:pt>
                <c:pt idx="28">
                  <c:v>287.45499999999998</c:v>
                </c:pt>
                <c:pt idx="29">
                  <c:v>290.01100000000002</c:v>
                </c:pt>
                <c:pt idx="30">
                  <c:v>292.50599999999997</c:v>
                </c:pt>
                <c:pt idx="31">
                  <c:v>294.90499999999997</c:v>
                </c:pt>
                <c:pt idx="32">
                  <c:v>297.29700000000003</c:v>
                </c:pt>
                <c:pt idx="33">
                  <c:v>299.54500000000002</c:v>
                </c:pt>
                <c:pt idx="34">
                  <c:v>301.81299999999999</c:v>
                </c:pt>
                <c:pt idx="35">
                  <c:v>304.01299999999998</c:v>
                </c:pt>
              </c:numCache>
            </c:numRef>
          </c:val>
        </c:ser>
        <c:ser>
          <c:idx val="6"/>
          <c:order val="5"/>
          <c:tx>
            <c:strRef>
              <c:f>Sheet1!$H$1</c:f>
              <c:strCache>
                <c:ptCount val="1"/>
                <c:pt idx="0">
                  <c:v>Linear Fluorescent</c:v>
                </c:pt>
              </c:strCache>
            </c:strRef>
          </c:tx>
          <c:spPr>
            <a:solidFill>
              <a:srgbClr val="A33340"/>
            </a:solidFill>
            <a:ln w="25400">
              <a:noFill/>
            </a:ln>
            <a:effectLst/>
          </c:spPr>
          <c:cat>
            <c:numRef>
              <c:f>Sheet1!$B$2:$B$37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Sheet1!$H$2:$H$37</c:f>
              <c:numCache>
                <c:formatCode>General</c:formatCode>
                <c:ptCount val="36"/>
                <c:pt idx="0">
                  <c:v>888.64499999999998</c:v>
                </c:pt>
                <c:pt idx="1">
                  <c:v>892.745</c:v>
                </c:pt>
                <c:pt idx="2">
                  <c:v>897.19</c:v>
                </c:pt>
                <c:pt idx="3">
                  <c:v>901.83399999999995</c:v>
                </c:pt>
                <c:pt idx="4">
                  <c:v>903.03</c:v>
                </c:pt>
                <c:pt idx="5">
                  <c:v>849.96699999999998</c:v>
                </c:pt>
                <c:pt idx="6">
                  <c:v>793.97900000000004</c:v>
                </c:pt>
                <c:pt idx="7">
                  <c:v>749.99599999999998</c:v>
                </c:pt>
                <c:pt idx="8">
                  <c:v>705.80799999999999</c:v>
                </c:pt>
                <c:pt idx="9">
                  <c:v>661.78399999999999</c:v>
                </c:pt>
                <c:pt idx="10">
                  <c:v>622.51</c:v>
                </c:pt>
                <c:pt idx="11">
                  <c:v>588.06500000000005</c:v>
                </c:pt>
                <c:pt idx="12">
                  <c:v>557.68899999999996</c:v>
                </c:pt>
                <c:pt idx="13">
                  <c:v>508.45600000000002</c:v>
                </c:pt>
                <c:pt idx="14">
                  <c:v>464.94299999999998</c:v>
                </c:pt>
                <c:pt idx="15">
                  <c:v>424.87799999999999</c:v>
                </c:pt>
                <c:pt idx="16">
                  <c:v>390.03</c:v>
                </c:pt>
                <c:pt idx="17">
                  <c:v>359.08499999999998</c:v>
                </c:pt>
                <c:pt idx="18">
                  <c:v>331.45699999999999</c:v>
                </c:pt>
                <c:pt idx="19">
                  <c:v>306.77499999999998</c:v>
                </c:pt>
                <c:pt idx="20">
                  <c:v>284.88900000000001</c:v>
                </c:pt>
                <c:pt idx="21">
                  <c:v>265.51600000000002</c:v>
                </c:pt>
                <c:pt idx="22">
                  <c:v>248.24600000000001</c:v>
                </c:pt>
                <c:pt idx="23">
                  <c:v>232.83199999999999</c:v>
                </c:pt>
                <c:pt idx="24">
                  <c:v>218.73500000000001</c:v>
                </c:pt>
                <c:pt idx="25">
                  <c:v>193.57300000000001</c:v>
                </c:pt>
                <c:pt idx="26">
                  <c:v>171.81100000000001</c:v>
                </c:pt>
                <c:pt idx="27">
                  <c:v>152.70400000000001</c:v>
                </c:pt>
                <c:pt idx="28">
                  <c:v>135.96700000000001</c:v>
                </c:pt>
                <c:pt idx="29">
                  <c:v>121.304</c:v>
                </c:pt>
                <c:pt idx="30">
                  <c:v>108.395</c:v>
                </c:pt>
                <c:pt idx="31">
                  <c:v>97.043000000000006</c:v>
                </c:pt>
                <c:pt idx="32">
                  <c:v>87.090999999999994</c:v>
                </c:pt>
                <c:pt idx="33">
                  <c:v>78.367999999999995</c:v>
                </c:pt>
                <c:pt idx="34">
                  <c:v>70.733000000000004</c:v>
                </c:pt>
                <c:pt idx="35">
                  <c:v>64.069000000000003</c:v>
                </c:pt>
              </c:numCache>
            </c:numRef>
          </c:val>
        </c:ser>
        <c:dLbls>
          <c:showLegendKey val="0"/>
          <c:showVal val="0"/>
          <c:showCatName val="0"/>
          <c:showSerName val="0"/>
          <c:showPercent val="0"/>
          <c:showBubbleSize val="0"/>
        </c:dLbls>
        <c:axId val="-1177241152"/>
        <c:axId val="-1177253664"/>
      </c:areaChart>
      <c:catAx>
        <c:axId val="-1177241152"/>
        <c:scaling>
          <c:orientation val="minMax"/>
        </c:scaling>
        <c:delete val="0"/>
        <c:axPos val="b"/>
        <c:numFmt formatCode="General" sourceLinked="1"/>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53664"/>
        <c:crossesAt val="0"/>
        <c:auto val="1"/>
        <c:lblAlgn val="ctr"/>
        <c:lblOffset val="100"/>
        <c:tickLblSkip val="10"/>
        <c:tickMarkSkip val="10"/>
        <c:noMultiLvlLbl val="0"/>
      </c:catAx>
      <c:valAx>
        <c:axId val="-11772536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w="22225">
            <a:solidFill>
              <a:srgbClr val="FFFFFF">
                <a:lumMod val="65000"/>
              </a:srgbClr>
            </a:solidFill>
            <a:prstDash val="lgDash"/>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77241152"/>
        <c:crossesAt val="7"/>
        <c:crossBetween val="midCat"/>
        <c:majorUnit val="0.2"/>
      </c:valAx>
      <c:spPr>
        <a:noFill/>
        <a:ln>
          <a:noFill/>
        </a:ln>
        <a:effectLst/>
      </c:spPr>
    </c:plotArea>
    <c:plotVisOnly val="1"/>
    <c:dispBlanksAs val="zero"/>
    <c:showDLblsOverMax val="0"/>
  </c:chart>
  <c:spPr>
    <a:noFill/>
    <a:ln>
      <a:noFill/>
    </a:ln>
    <a:effectLst/>
  </c:spPr>
  <c:txPr>
    <a:bodyPr/>
    <a:lstStyle/>
    <a:p>
      <a:pPr>
        <a:defRPr/>
      </a:pPr>
      <a:endParaRPr lang="en-US"/>
    </a:p>
  </c:txPr>
  <c:externalData r:id="rId4">
    <c:autoUpdate val="0"/>
  </c:externalData>
  <c:userShapes r:id="rId5"/>
</c:chartSpace>
</file>

<file path=ppt/charts/chart1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sz="1200" b="0" i="0" u="none" strike="noStrike" kern="1200" spc="0" baseline="0">
                <a:solidFill>
                  <a:srgbClr val="000000">
                    <a:lumMod val="65000"/>
                    <a:lumOff val="35000"/>
                  </a:srgbClr>
                </a:solidFill>
                <a:latin typeface="+mn-lt"/>
                <a:ea typeface="+mn-ea"/>
                <a:cs typeface="+mn-cs"/>
              </a:defRPr>
            </a:pPr>
            <a:r>
              <a:rPr lang="en-US" sz="1200" b="1" dirty="0" smtClean="0">
                <a:solidFill>
                  <a:schemeClr val="tx1"/>
                </a:solidFill>
              </a:rPr>
              <a:t>Lighting</a:t>
            </a:r>
            <a:r>
              <a:rPr lang="en-US" sz="1200" b="1" baseline="0" dirty="0" smtClean="0">
                <a:solidFill>
                  <a:schemeClr val="tx1"/>
                </a:solidFill>
              </a:rPr>
              <a:t> shares by type </a:t>
            </a:r>
          </a:p>
          <a:p>
            <a:pPr algn="l" rtl="0">
              <a:defRPr sz="1200">
                <a:solidFill>
                  <a:srgbClr val="000000">
                    <a:lumMod val="65000"/>
                    <a:lumOff val="35000"/>
                  </a:srgbClr>
                </a:solidFill>
              </a:defRPr>
            </a:pPr>
            <a:r>
              <a:rPr lang="en-US" sz="1200" b="1" i="0" u="none" strike="noStrike" kern="1200" spc="0" baseline="0" dirty="0" smtClean="0">
                <a:solidFill>
                  <a:schemeClr val="tx1"/>
                </a:solidFill>
                <a:latin typeface="+mn-lt"/>
                <a:ea typeface="+mn-ea"/>
                <a:cs typeface="+mn-cs"/>
              </a:rPr>
              <a:t>AEO2022 Reference case</a:t>
            </a:r>
          </a:p>
        </c:rich>
      </c:tx>
      <c:layout>
        <c:manualLayout>
          <c:xMode val="edge"/>
          <c:yMode val="edge"/>
          <c:x val="2.2889819943347097E-2"/>
          <c:y val="4.0954340166938601E-3"/>
        </c:manualLayout>
      </c:layout>
      <c:overlay val="0"/>
      <c:spPr>
        <a:noFill/>
        <a:ln>
          <a:noFill/>
        </a:ln>
        <a:effectLst/>
      </c:spPr>
      <c:txPr>
        <a:bodyPr rot="0" spcFirstLastPara="1" vertOverflow="ellipsis" vert="horz" wrap="square" anchor="ctr" anchorCtr="1"/>
        <a:lstStyle/>
        <a:p>
          <a:pPr algn="l" rtl="0">
            <a:defRPr sz="12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areaChart>
        <c:grouping val="percentStacked"/>
        <c:varyColors val="0"/>
        <c:ser>
          <c:idx val="1"/>
          <c:order val="0"/>
          <c:tx>
            <c:strRef>
              <c:f>Sheet1!$E$1</c:f>
              <c:strCache>
                <c:ptCount val="1"/>
                <c:pt idx="0">
                  <c:v>CFL</c:v>
                </c:pt>
              </c:strCache>
            </c:strRef>
          </c:tx>
          <c:spPr>
            <a:solidFill>
              <a:schemeClr val="accent3"/>
            </a:solidFill>
            <a:ln>
              <a:noFill/>
            </a:ln>
            <a:effectLst/>
          </c:spPr>
          <c:cat>
            <c:numRef>
              <c:f>Sheet1!$C$2:$C$37</c:f>
              <c:numCache>
                <c:formatCode>0</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#,##0</c:formatCode>
                <c:ptCount val="36"/>
                <c:pt idx="0">
                  <c:v>1759487517</c:v>
                </c:pt>
                <c:pt idx="1">
                  <c:v>1753478684</c:v>
                </c:pt>
                <c:pt idx="2">
                  <c:v>1680199511</c:v>
                </c:pt>
                <c:pt idx="3">
                  <c:v>1591963938</c:v>
                </c:pt>
                <c:pt idx="4">
                  <c:v>1511193005</c:v>
                </c:pt>
                <c:pt idx="5">
                  <c:v>1433401000</c:v>
                </c:pt>
                <c:pt idx="6">
                  <c:v>1350343339</c:v>
                </c:pt>
                <c:pt idx="7">
                  <c:v>1277575931</c:v>
                </c:pt>
                <c:pt idx="8">
                  <c:v>1207901543</c:v>
                </c:pt>
                <c:pt idx="9">
                  <c:v>1137844700</c:v>
                </c:pt>
                <c:pt idx="10">
                  <c:v>1066941913</c:v>
                </c:pt>
                <c:pt idx="11">
                  <c:v>995773398</c:v>
                </c:pt>
                <c:pt idx="12">
                  <c:v>941802912</c:v>
                </c:pt>
                <c:pt idx="13">
                  <c:v>898412995</c:v>
                </c:pt>
                <c:pt idx="14">
                  <c:v>855965390</c:v>
                </c:pt>
                <c:pt idx="15">
                  <c:v>813291209</c:v>
                </c:pt>
                <c:pt idx="16">
                  <c:v>776498256</c:v>
                </c:pt>
                <c:pt idx="17">
                  <c:v>743455724</c:v>
                </c:pt>
                <c:pt idx="18">
                  <c:v>710487467</c:v>
                </c:pt>
                <c:pt idx="19">
                  <c:v>683594326</c:v>
                </c:pt>
                <c:pt idx="20">
                  <c:v>663333492</c:v>
                </c:pt>
                <c:pt idx="21">
                  <c:v>643993275</c:v>
                </c:pt>
                <c:pt idx="22">
                  <c:v>624995405</c:v>
                </c:pt>
                <c:pt idx="23">
                  <c:v>606320878</c:v>
                </c:pt>
                <c:pt idx="24">
                  <c:v>587664766</c:v>
                </c:pt>
                <c:pt idx="25">
                  <c:v>569346597</c:v>
                </c:pt>
                <c:pt idx="26">
                  <c:v>550973409</c:v>
                </c:pt>
                <c:pt idx="27">
                  <c:v>532509371</c:v>
                </c:pt>
                <c:pt idx="28">
                  <c:v>514091635</c:v>
                </c:pt>
                <c:pt idx="29">
                  <c:v>495686283</c:v>
                </c:pt>
                <c:pt idx="30">
                  <c:v>477347273</c:v>
                </c:pt>
                <c:pt idx="31">
                  <c:v>459090570</c:v>
                </c:pt>
                <c:pt idx="32">
                  <c:v>440865176</c:v>
                </c:pt>
                <c:pt idx="33">
                  <c:v>422693957</c:v>
                </c:pt>
                <c:pt idx="34">
                  <c:v>404548644</c:v>
                </c:pt>
                <c:pt idx="35">
                  <c:v>386400011</c:v>
                </c:pt>
              </c:numCache>
            </c:numRef>
          </c:val>
        </c:ser>
        <c:ser>
          <c:idx val="0"/>
          <c:order val="1"/>
          <c:tx>
            <c:strRef>
              <c:f>Sheet1!$D$1</c:f>
              <c:strCache>
                <c:ptCount val="1"/>
                <c:pt idx="0">
                  <c:v>incandescent/halogen</c:v>
                </c:pt>
              </c:strCache>
            </c:strRef>
          </c:tx>
          <c:spPr>
            <a:solidFill>
              <a:schemeClr val="accent2"/>
            </a:solidFill>
            <a:ln>
              <a:noFill/>
            </a:ln>
            <a:effectLst/>
          </c:spPr>
          <c:cat>
            <c:numRef>
              <c:f>Sheet1!$C$2:$C$37</c:f>
              <c:numCache>
                <c:formatCode>0</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#,##0</c:formatCode>
                <c:ptCount val="36"/>
                <c:pt idx="0">
                  <c:v>2980879406</c:v>
                </c:pt>
                <c:pt idx="1">
                  <c:v>2380307171</c:v>
                </c:pt>
                <c:pt idx="2">
                  <c:v>1802376751</c:v>
                </c:pt>
                <c:pt idx="3">
                  <c:v>1216594583</c:v>
                </c:pt>
                <c:pt idx="4">
                  <c:v>752277711</c:v>
                </c:pt>
                <c:pt idx="5">
                  <c:v>421696491</c:v>
                </c:pt>
                <c:pt idx="6">
                  <c:v>288612617</c:v>
                </c:pt>
                <c:pt idx="7">
                  <c:v>209154793</c:v>
                </c:pt>
                <c:pt idx="8">
                  <c:v>158818512</c:v>
                </c:pt>
                <c:pt idx="9">
                  <c:v>128272201</c:v>
                </c:pt>
                <c:pt idx="10">
                  <c:v>111328500</c:v>
                </c:pt>
                <c:pt idx="11">
                  <c:v>102086186</c:v>
                </c:pt>
                <c:pt idx="12">
                  <c:v>95603672</c:v>
                </c:pt>
                <c:pt idx="13">
                  <c:v>91811360</c:v>
                </c:pt>
                <c:pt idx="14">
                  <c:v>89973792</c:v>
                </c:pt>
                <c:pt idx="15">
                  <c:v>82542430</c:v>
                </c:pt>
                <c:pt idx="16">
                  <c:v>77586412</c:v>
                </c:pt>
                <c:pt idx="17">
                  <c:v>74811896</c:v>
                </c:pt>
                <c:pt idx="18">
                  <c:v>73444025</c:v>
                </c:pt>
                <c:pt idx="19">
                  <c:v>72596746</c:v>
                </c:pt>
                <c:pt idx="20">
                  <c:v>72236152</c:v>
                </c:pt>
                <c:pt idx="21">
                  <c:v>72585786</c:v>
                </c:pt>
                <c:pt idx="22">
                  <c:v>73382233</c:v>
                </c:pt>
                <c:pt idx="23">
                  <c:v>74368156</c:v>
                </c:pt>
                <c:pt idx="24">
                  <c:v>75465474</c:v>
                </c:pt>
                <c:pt idx="25">
                  <c:v>71455258</c:v>
                </c:pt>
                <c:pt idx="26">
                  <c:v>69042836</c:v>
                </c:pt>
                <c:pt idx="27">
                  <c:v>67925712</c:v>
                </c:pt>
                <c:pt idx="28">
                  <c:v>67960822</c:v>
                </c:pt>
                <c:pt idx="29">
                  <c:v>68650396</c:v>
                </c:pt>
                <c:pt idx="30">
                  <c:v>69749013</c:v>
                </c:pt>
                <c:pt idx="31">
                  <c:v>70986772</c:v>
                </c:pt>
                <c:pt idx="32">
                  <c:v>72231935</c:v>
                </c:pt>
                <c:pt idx="33">
                  <c:v>73458040</c:v>
                </c:pt>
                <c:pt idx="34">
                  <c:v>74757900</c:v>
                </c:pt>
                <c:pt idx="35">
                  <c:v>76159259</c:v>
                </c:pt>
              </c:numCache>
            </c:numRef>
          </c:val>
        </c:ser>
        <c:ser>
          <c:idx val="4"/>
          <c:order val="2"/>
          <c:tx>
            <c:strRef>
              <c:f>Sheet1!$H$1</c:f>
              <c:strCache>
                <c:ptCount val="1"/>
                <c:pt idx="0">
                  <c:v>other</c:v>
                </c:pt>
              </c:strCache>
            </c:strRef>
          </c:tx>
          <c:spPr>
            <a:solidFill>
              <a:schemeClr val="accent4"/>
            </a:solidFill>
            <a:ln w="25400">
              <a:noFill/>
            </a:ln>
            <a:effectLst/>
          </c:spPr>
          <c:cat>
            <c:numRef>
              <c:f>Sheet1!$C$2:$C$37</c:f>
              <c:numCache>
                <c:formatCode>0</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Sheet1!$H$2:$H$37</c:f>
              <c:numCache>
                <c:formatCode>#,##0</c:formatCode>
                <c:ptCount val="36"/>
                <c:pt idx="0">
                  <c:v>0</c:v>
                </c:pt>
                <c:pt idx="1">
                  <c:v>73925</c:v>
                </c:pt>
                <c:pt idx="2">
                  <c:v>94583</c:v>
                </c:pt>
                <c:pt idx="3">
                  <c:v>97378</c:v>
                </c:pt>
                <c:pt idx="4">
                  <c:v>95549</c:v>
                </c:pt>
                <c:pt idx="5">
                  <c:v>137009</c:v>
                </c:pt>
                <c:pt idx="6">
                  <c:v>166413</c:v>
                </c:pt>
                <c:pt idx="7">
                  <c:v>192957</c:v>
                </c:pt>
                <c:pt idx="8">
                  <c:v>218911</c:v>
                </c:pt>
                <c:pt idx="9">
                  <c:v>244920</c:v>
                </c:pt>
                <c:pt idx="10">
                  <c:v>284522</c:v>
                </c:pt>
                <c:pt idx="11">
                  <c:v>323171</c:v>
                </c:pt>
                <c:pt idx="12">
                  <c:v>351915</c:v>
                </c:pt>
                <c:pt idx="13">
                  <c:v>370787</c:v>
                </c:pt>
                <c:pt idx="14">
                  <c:v>387966</c:v>
                </c:pt>
                <c:pt idx="15">
                  <c:v>389934</c:v>
                </c:pt>
                <c:pt idx="16">
                  <c:v>391543</c:v>
                </c:pt>
                <c:pt idx="17">
                  <c:v>392882</c:v>
                </c:pt>
                <c:pt idx="18">
                  <c:v>393625</c:v>
                </c:pt>
                <c:pt idx="19">
                  <c:v>393949</c:v>
                </c:pt>
                <c:pt idx="20">
                  <c:v>393949</c:v>
                </c:pt>
                <c:pt idx="21">
                  <c:v>393751</c:v>
                </c:pt>
                <c:pt idx="22">
                  <c:v>393350</c:v>
                </c:pt>
                <c:pt idx="23">
                  <c:v>392739</c:v>
                </c:pt>
                <c:pt idx="24">
                  <c:v>391935</c:v>
                </c:pt>
                <c:pt idx="25">
                  <c:v>373368</c:v>
                </c:pt>
                <c:pt idx="26">
                  <c:v>354731</c:v>
                </c:pt>
                <c:pt idx="27">
                  <c:v>335993</c:v>
                </c:pt>
                <c:pt idx="28">
                  <c:v>317308</c:v>
                </c:pt>
                <c:pt idx="29">
                  <c:v>300294</c:v>
                </c:pt>
                <c:pt idx="30">
                  <c:v>284724</c:v>
                </c:pt>
                <c:pt idx="31">
                  <c:v>269377</c:v>
                </c:pt>
                <c:pt idx="32">
                  <c:v>254022</c:v>
                </c:pt>
                <c:pt idx="33">
                  <c:v>239698</c:v>
                </c:pt>
                <c:pt idx="34">
                  <c:v>226798</c:v>
                </c:pt>
                <c:pt idx="35">
                  <c:v>214920</c:v>
                </c:pt>
              </c:numCache>
            </c:numRef>
          </c:val>
        </c:ser>
        <c:ser>
          <c:idx val="2"/>
          <c:order val="3"/>
          <c:tx>
            <c:strRef>
              <c:f>Sheet1!$F$1</c:f>
              <c:strCache>
                <c:ptCount val="1"/>
                <c:pt idx="0">
                  <c:v>LED</c:v>
                </c:pt>
              </c:strCache>
            </c:strRef>
          </c:tx>
          <c:spPr>
            <a:solidFill>
              <a:schemeClr val="accent1">
                <a:lumMod val="75000"/>
              </a:schemeClr>
            </a:solidFill>
            <a:ln w="25400">
              <a:noFill/>
            </a:ln>
            <a:effectLst/>
          </c:spPr>
          <c:cat>
            <c:numRef>
              <c:f>Sheet1!$C$2:$C$37</c:f>
              <c:numCache>
                <c:formatCode>0</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#,##0</c:formatCode>
                <c:ptCount val="36"/>
                <c:pt idx="0">
                  <c:v>325819807</c:v>
                </c:pt>
                <c:pt idx="1">
                  <c:v>995025351</c:v>
                </c:pt>
                <c:pt idx="2">
                  <c:v>1711013240</c:v>
                </c:pt>
                <c:pt idx="3">
                  <c:v>2451807405</c:v>
                </c:pt>
                <c:pt idx="4">
                  <c:v>3064226696</c:v>
                </c:pt>
                <c:pt idx="5">
                  <c:v>3545156430</c:v>
                </c:pt>
                <c:pt idx="6">
                  <c:v>3836953125</c:v>
                </c:pt>
                <c:pt idx="7">
                  <c:v>4065611382</c:v>
                </c:pt>
                <c:pt idx="8">
                  <c:v>4261262467</c:v>
                </c:pt>
                <c:pt idx="9">
                  <c:v>4437370233</c:v>
                </c:pt>
                <c:pt idx="10">
                  <c:v>4604990471</c:v>
                </c:pt>
                <c:pt idx="11">
                  <c:v>4765252433</c:v>
                </c:pt>
                <c:pt idx="12">
                  <c:v>4904320332</c:v>
                </c:pt>
                <c:pt idx="13">
                  <c:v>5029328635</c:v>
                </c:pt>
                <c:pt idx="14">
                  <c:v>5150788603</c:v>
                </c:pt>
                <c:pt idx="15">
                  <c:v>5289650609</c:v>
                </c:pt>
                <c:pt idx="16">
                  <c:v>5419808721</c:v>
                </c:pt>
                <c:pt idx="17">
                  <c:v>5543876547</c:v>
                </c:pt>
                <c:pt idx="18">
                  <c:v>5665466723</c:v>
                </c:pt>
                <c:pt idx="19">
                  <c:v>5779355430</c:v>
                </c:pt>
                <c:pt idx="20">
                  <c:v>5886156901</c:v>
                </c:pt>
                <c:pt idx="21">
                  <c:v>5990377042</c:v>
                </c:pt>
                <c:pt idx="22">
                  <c:v>6093090767</c:v>
                </c:pt>
                <c:pt idx="23">
                  <c:v>6194968151</c:v>
                </c:pt>
                <c:pt idx="24">
                  <c:v>6296283515</c:v>
                </c:pt>
                <c:pt idx="25">
                  <c:v>6405087776</c:v>
                </c:pt>
                <c:pt idx="26">
                  <c:v>6508445483</c:v>
                </c:pt>
                <c:pt idx="27">
                  <c:v>6610419777</c:v>
                </c:pt>
                <c:pt idx="28">
                  <c:v>6711611273</c:v>
                </c:pt>
                <c:pt idx="29">
                  <c:v>6812645855</c:v>
                </c:pt>
                <c:pt idx="30">
                  <c:v>6913439584</c:v>
                </c:pt>
                <c:pt idx="31">
                  <c:v>7013895420</c:v>
                </c:pt>
                <c:pt idx="32">
                  <c:v>7113878227</c:v>
                </c:pt>
                <c:pt idx="33">
                  <c:v>7213524875</c:v>
                </c:pt>
                <c:pt idx="34">
                  <c:v>7313059187</c:v>
                </c:pt>
                <c:pt idx="35">
                  <c:v>7409636394</c:v>
                </c:pt>
              </c:numCache>
            </c:numRef>
          </c:val>
        </c:ser>
        <c:ser>
          <c:idx val="3"/>
          <c:order val="4"/>
          <c:tx>
            <c:strRef>
              <c:f>Sheet1!$G$1</c:f>
              <c:strCache>
                <c:ptCount val="1"/>
                <c:pt idx="0">
                  <c:v>linear fluorescent</c:v>
                </c:pt>
              </c:strCache>
            </c:strRef>
          </c:tx>
          <c:spPr>
            <a:solidFill>
              <a:schemeClr val="accent5"/>
            </a:solidFill>
            <a:ln w="25400">
              <a:noFill/>
            </a:ln>
            <a:effectLst/>
          </c:spPr>
          <c:cat>
            <c:numRef>
              <c:f>Sheet1!$C$2:$C$37</c:f>
              <c:numCache>
                <c:formatCode>0</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Sheet1!$G$2:$G$37</c:f>
              <c:numCache>
                <c:formatCode>#,##0</c:formatCode>
                <c:ptCount val="36"/>
                <c:pt idx="0">
                  <c:v>416335198</c:v>
                </c:pt>
                <c:pt idx="1">
                  <c:v>421497993</c:v>
                </c:pt>
                <c:pt idx="2">
                  <c:v>426858115</c:v>
                </c:pt>
                <c:pt idx="3">
                  <c:v>432311126</c:v>
                </c:pt>
                <c:pt idx="4">
                  <c:v>437765854</c:v>
                </c:pt>
                <c:pt idx="5">
                  <c:v>437885214</c:v>
                </c:pt>
                <c:pt idx="6">
                  <c:v>438017244</c:v>
                </c:pt>
                <c:pt idx="7">
                  <c:v>438111121</c:v>
                </c:pt>
                <c:pt idx="8">
                  <c:v>438102631</c:v>
                </c:pt>
                <c:pt idx="9">
                  <c:v>438036577</c:v>
                </c:pt>
                <c:pt idx="10">
                  <c:v>435303134</c:v>
                </c:pt>
                <c:pt idx="11">
                  <c:v>432467764</c:v>
                </c:pt>
                <c:pt idx="12">
                  <c:v>429469172</c:v>
                </c:pt>
                <c:pt idx="13">
                  <c:v>426338274</c:v>
                </c:pt>
                <c:pt idx="14">
                  <c:v>423077585</c:v>
                </c:pt>
                <c:pt idx="15">
                  <c:v>407790538</c:v>
                </c:pt>
                <c:pt idx="16">
                  <c:v>392454311</c:v>
                </c:pt>
                <c:pt idx="17">
                  <c:v>377066922</c:v>
                </c:pt>
                <c:pt idx="18">
                  <c:v>361585642</c:v>
                </c:pt>
                <c:pt idx="19">
                  <c:v>346025900</c:v>
                </c:pt>
                <c:pt idx="20">
                  <c:v>330407792</c:v>
                </c:pt>
                <c:pt idx="21">
                  <c:v>314727599</c:v>
                </c:pt>
                <c:pt idx="22">
                  <c:v>298985246</c:v>
                </c:pt>
                <c:pt idx="23">
                  <c:v>283188211</c:v>
                </c:pt>
                <c:pt idx="24">
                  <c:v>267330236</c:v>
                </c:pt>
                <c:pt idx="25">
                  <c:v>248827733</c:v>
                </c:pt>
                <c:pt idx="26">
                  <c:v>233969093</c:v>
                </c:pt>
                <c:pt idx="27">
                  <c:v>219257876</c:v>
                </c:pt>
                <c:pt idx="28">
                  <c:v>204550218</c:v>
                </c:pt>
                <c:pt idx="29">
                  <c:v>189839740</c:v>
                </c:pt>
                <c:pt idx="30">
                  <c:v>175126272</c:v>
                </c:pt>
                <c:pt idx="31">
                  <c:v>160410806</c:v>
                </c:pt>
                <c:pt idx="32">
                  <c:v>145728278</c:v>
                </c:pt>
                <c:pt idx="33">
                  <c:v>131134765</c:v>
                </c:pt>
                <c:pt idx="34">
                  <c:v>116537697</c:v>
                </c:pt>
                <c:pt idx="35">
                  <c:v>104909684</c:v>
                </c:pt>
              </c:numCache>
            </c:numRef>
          </c:val>
        </c:ser>
        <c:dLbls>
          <c:showLegendKey val="0"/>
          <c:showVal val="0"/>
          <c:showCatName val="0"/>
          <c:showSerName val="0"/>
          <c:showPercent val="0"/>
          <c:showBubbleSize val="0"/>
        </c:dLbls>
        <c:axId val="-1177239520"/>
        <c:axId val="-1177238432"/>
      </c:areaChart>
      <c:catAx>
        <c:axId val="-1177239520"/>
        <c:scaling>
          <c:orientation val="minMax"/>
        </c:scaling>
        <c:delete val="0"/>
        <c:axPos val="b"/>
        <c:numFmt formatCode="0"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7238432"/>
        <c:crossesAt val="0"/>
        <c:auto val="1"/>
        <c:lblAlgn val="ctr"/>
        <c:lblOffset val="100"/>
        <c:tickLblSkip val="10"/>
        <c:tickMarkSkip val="5"/>
        <c:noMultiLvlLbl val="0"/>
      </c:catAx>
      <c:valAx>
        <c:axId val="-117723843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w="22225">
            <a:solidFill>
              <a:srgbClr val="FFFFFF">
                <a:lumMod val="65000"/>
              </a:srgbClr>
            </a:solidFill>
            <a:prstDash val="lgDash"/>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77239520"/>
        <c:crossesAt val="7"/>
        <c:crossBetween val="midCat"/>
        <c:majorUnit val="0.2"/>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1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14886666845036"/>
          <c:y val="0.12538304598359881"/>
          <c:w val="0.54542734590644737"/>
          <c:h val="0.74098100453536775"/>
        </c:manualLayout>
      </c:layout>
      <c:areaChart>
        <c:grouping val="stacked"/>
        <c:varyColors val="0"/>
        <c:ser>
          <c:idx val="4"/>
          <c:order val="0"/>
          <c:tx>
            <c:strRef>
              <c:f>Sheet1!$B$1</c:f>
              <c:strCache>
                <c:ptCount val="1"/>
                <c:pt idx="0">
                  <c:v>refining</c:v>
                </c:pt>
              </c:strCache>
            </c:strRef>
          </c:tx>
          <c:spPr>
            <a:solidFill>
              <a:srgbClr val="FFC702">
                <a:lumMod val="75000"/>
              </a:srgbClr>
            </a:solidFill>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4.368646</c:v>
                </c:pt>
                <c:pt idx="1">
                  <c:v>4.4945510000000004</c:v>
                </c:pt>
                <c:pt idx="2">
                  <c:v>4.5554649999999999</c:v>
                </c:pt>
                <c:pt idx="3">
                  <c:v>4.4479199999999999</c:v>
                </c:pt>
                <c:pt idx="4">
                  <c:v>4.4099779999999997</c:v>
                </c:pt>
                <c:pt idx="5">
                  <c:v>4.4475509999999998</c:v>
                </c:pt>
                <c:pt idx="6">
                  <c:v>4.5062199999999999</c:v>
                </c:pt>
                <c:pt idx="7">
                  <c:v>4.5039259999999999</c:v>
                </c:pt>
                <c:pt idx="8">
                  <c:v>4.5196649999999998</c:v>
                </c:pt>
                <c:pt idx="9">
                  <c:v>4.5388609999999998</c:v>
                </c:pt>
                <c:pt idx="10">
                  <c:v>4.5820259999999999</c:v>
                </c:pt>
                <c:pt idx="11">
                  <c:v>4.557734</c:v>
                </c:pt>
                <c:pt idx="12">
                  <c:v>4.5955849999999998</c:v>
                </c:pt>
                <c:pt idx="13">
                  <c:v>4.6056210000000002</c:v>
                </c:pt>
                <c:pt idx="14">
                  <c:v>4.6378360000000001</c:v>
                </c:pt>
                <c:pt idx="15">
                  <c:v>4.6671709999999997</c:v>
                </c:pt>
                <c:pt idx="16">
                  <c:v>4.70146</c:v>
                </c:pt>
                <c:pt idx="17">
                  <c:v>4.7399589999999998</c:v>
                </c:pt>
                <c:pt idx="18">
                  <c:v>4.7657280000000002</c:v>
                </c:pt>
                <c:pt idx="19">
                  <c:v>4.7947879999999996</c:v>
                </c:pt>
                <c:pt idx="20">
                  <c:v>4.8173490000000001</c:v>
                </c:pt>
                <c:pt idx="21">
                  <c:v>4.8368320000000002</c:v>
                </c:pt>
                <c:pt idx="22">
                  <c:v>4.8551190000000002</c:v>
                </c:pt>
                <c:pt idx="23">
                  <c:v>4.8522930000000004</c:v>
                </c:pt>
                <c:pt idx="24">
                  <c:v>4.8867720000000006</c:v>
                </c:pt>
                <c:pt idx="25">
                  <c:v>4.8966289999999999</c:v>
                </c:pt>
                <c:pt idx="26">
                  <c:v>4.9036900000000001</c:v>
                </c:pt>
                <c:pt idx="27">
                  <c:v>4.942876</c:v>
                </c:pt>
                <c:pt idx="28">
                  <c:v>4.9945139999999997</c:v>
                </c:pt>
                <c:pt idx="29">
                  <c:v>5.0157239999999996</c:v>
                </c:pt>
                <c:pt idx="30">
                  <c:v>5.0401300000000004</c:v>
                </c:pt>
              </c:numCache>
            </c:numRef>
          </c:val>
        </c:ser>
        <c:ser>
          <c:idx val="2"/>
          <c:order val="1"/>
          <c:tx>
            <c:strRef>
              <c:f>Sheet1!$C$1</c:f>
              <c:strCache>
                <c:ptCount val="1"/>
                <c:pt idx="0">
                  <c:v>bulk chemical heat &amp; power</c:v>
                </c:pt>
              </c:strCache>
            </c:strRef>
          </c:tx>
          <c:spPr>
            <a:solidFill>
              <a:srgbClr val="7D6D9B"/>
            </a:solidFill>
            <a:ln>
              <a:solidFill>
                <a:srgbClr val="7D6D9B"/>
              </a:solidFill>
            </a:ln>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2.9178879390000003</c:v>
                </c:pt>
                <c:pt idx="1">
                  <c:v>2.8267768550000003</c:v>
                </c:pt>
                <c:pt idx="2">
                  <c:v>2.9373959959999998</c:v>
                </c:pt>
                <c:pt idx="3">
                  <c:v>3.0175710450000004</c:v>
                </c:pt>
                <c:pt idx="4">
                  <c:v>3.0686660160000003</c:v>
                </c:pt>
                <c:pt idx="5">
                  <c:v>3.1489958499999999</c:v>
                </c:pt>
                <c:pt idx="6">
                  <c:v>3.2326467290000003</c:v>
                </c:pt>
                <c:pt idx="7">
                  <c:v>3.2867946780000001</c:v>
                </c:pt>
                <c:pt idx="8">
                  <c:v>3.3430405270000003</c:v>
                </c:pt>
                <c:pt idx="9">
                  <c:v>3.39668042</c:v>
                </c:pt>
                <c:pt idx="10">
                  <c:v>3.4435722660000003</c:v>
                </c:pt>
                <c:pt idx="11">
                  <c:v>3.5018012700000001</c:v>
                </c:pt>
                <c:pt idx="12">
                  <c:v>3.5645114750000002</c:v>
                </c:pt>
                <c:pt idx="13">
                  <c:v>3.62016333</c:v>
                </c:pt>
                <c:pt idx="14">
                  <c:v>3.6656655269999998</c:v>
                </c:pt>
                <c:pt idx="15">
                  <c:v>3.7089028319999997</c:v>
                </c:pt>
                <c:pt idx="16">
                  <c:v>3.7550463869999997</c:v>
                </c:pt>
                <c:pt idx="17">
                  <c:v>3.8118139649999998</c:v>
                </c:pt>
                <c:pt idx="18">
                  <c:v>3.8602150879999999</c:v>
                </c:pt>
                <c:pt idx="19">
                  <c:v>3.9027546389999999</c:v>
                </c:pt>
                <c:pt idx="20">
                  <c:v>3.9400593260000001</c:v>
                </c:pt>
                <c:pt idx="21">
                  <c:v>3.997501465</c:v>
                </c:pt>
                <c:pt idx="22">
                  <c:v>4.0506853029999998</c:v>
                </c:pt>
                <c:pt idx="23">
                  <c:v>4.1045170900000008</c:v>
                </c:pt>
                <c:pt idx="24">
                  <c:v>4.1459536130000005</c:v>
                </c:pt>
                <c:pt idx="25">
                  <c:v>4.1915815430000016</c:v>
                </c:pt>
                <c:pt idx="26">
                  <c:v>4.2440488280000004</c:v>
                </c:pt>
                <c:pt idx="27">
                  <c:v>4.2764448239999995</c:v>
                </c:pt>
                <c:pt idx="28">
                  <c:v>4.2877055660000005</c:v>
                </c:pt>
                <c:pt idx="29">
                  <c:v>4.3379399410000001</c:v>
                </c:pt>
                <c:pt idx="30">
                  <c:v>4.429143066</c:v>
                </c:pt>
              </c:numCache>
            </c:numRef>
          </c:val>
        </c:ser>
        <c:ser>
          <c:idx val="3"/>
          <c:order val="2"/>
          <c:tx>
            <c:strRef>
              <c:f>Sheet1!$D$1</c:f>
              <c:strCache>
                <c:ptCount val="1"/>
                <c:pt idx="0">
                  <c:v>bulk chemical feedstocks</c:v>
                </c:pt>
              </c:strCache>
            </c:strRef>
          </c:tx>
          <c:spPr>
            <a:solidFill>
              <a:srgbClr val="49366E"/>
            </a:solidFill>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4.664117676</c:v>
                </c:pt>
                <c:pt idx="1">
                  <c:v>5.0060561520000002</c:v>
                </c:pt>
                <c:pt idx="2">
                  <c:v>5.196925781</c:v>
                </c:pt>
                <c:pt idx="3">
                  <c:v>5.4109003910000002</c:v>
                </c:pt>
                <c:pt idx="4">
                  <c:v>5.4287592770000002</c:v>
                </c:pt>
                <c:pt idx="5">
                  <c:v>5.5278994140000002</c:v>
                </c:pt>
                <c:pt idx="6">
                  <c:v>5.6357197270000006</c:v>
                </c:pt>
                <c:pt idx="7">
                  <c:v>5.6948168949999998</c:v>
                </c:pt>
                <c:pt idx="8">
                  <c:v>5.7490751950000005</c:v>
                </c:pt>
                <c:pt idx="9">
                  <c:v>5.8016591799999997</c:v>
                </c:pt>
                <c:pt idx="10">
                  <c:v>5.8449799800000015</c:v>
                </c:pt>
                <c:pt idx="11">
                  <c:v>5.9131582029999992</c:v>
                </c:pt>
                <c:pt idx="12">
                  <c:v>6.0031987300000003</c:v>
                </c:pt>
                <c:pt idx="13">
                  <c:v>6.0682021479999992</c:v>
                </c:pt>
                <c:pt idx="14">
                  <c:v>6.1174658200000005</c:v>
                </c:pt>
                <c:pt idx="15">
                  <c:v>6.1584223629999997</c:v>
                </c:pt>
                <c:pt idx="16">
                  <c:v>6.2091088870000002</c:v>
                </c:pt>
                <c:pt idx="17">
                  <c:v>6.2750473629999997</c:v>
                </c:pt>
                <c:pt idx="18">
                  <c:v>6.3278789060000005</c:v>
                </c:pt>
                <c:pt idx="19">
                  <c:v>6.3691679689999994</c:v>
                </c:pt>
                <c:pt idx="20">
                  <c:v>6.4026464839999999</c:v>
                </c:pt>
                <c:pt idx="21">
                  <c:v>6.4615576170000004</c:v>
                </c:pt>
                <c:pt idx="22">
                  <c:v>6.5133110350000001</c:v>
                </c:pt>
                <c:pt idx="23">
                  <c:v>6.5753276370000009</c:v>
                </c:pt>
                <c:pt idx="24">
                  <c:v>6.6178247070000005</c:v>
                </c:pt>
                <c:pt idx="25">
                  <c:v>6.6628437500000004</c:v>
                </c:pt>
                <c:pt idx="26">
                  <c:v>6.7179970700000009</c:v>
                </c:pt>
                <c:pt idx="27">
                  <c:v>6.7424843750000001</c:v>
                </c:pt>
                <c:pt idx="28">
                  <c:v>6.7355083010000003</c:v>
                </c:pt>
                <c:pt idx="29">
                  <c:v>6.7831718749999999</c:v>
                </c:pt>
                <c:pt idx="30">
                  <c:v>6.8968178710000005</c:v>
                </c:pt>
              </c:numCache>
            </c:numRef>
          </c:val>
        </c:ser>
        <c:ser>
          <c:idx val="0"/>
          <c:order val="3"/>
          <c:tx>
            <c:strRef>
              <c:f>Sheet1!$E$1</c:f>
              <c:strCache>
                <c:ptCount val="1"/>
                <c:pt idx="0">
                  <c:v>other energy intensive</c:v>
                </c:pt>
              </c:strCache>
            </c:strRef>
          </c:tx>
          <c:spPr>
            <a:solidFill>
              <a:srgbClr val="333333">
                <a:lumMod val="40000"/>
                <a:lumOff val="60000"/>
              </a:srgbClr>
            </a:solidFill>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Sheet1!$E$2:$E$32</c:f>
              <c:numCache>
                <c:formatCode>General</c:formatCode>
                <c:ptCount val="31"/>
                <c:pt idx="0">
                  <c:v>4.6138879089999998</c:v>
                </c:pt>
                <c:pt idx="1">
                  <c:v>4.7272221220000015</c:v>
                </c:pt>
                <c:pt idx="2">
                  <c:v>4.9209304050000009</c:v>
                </c:pt>
                <c:pt idx="3">
                  <c:v>4.9774334550000008</c:v>
                </c:pt>
                <c:pt idx="4">
                  <c:v>4.9875414579999999</c:v>
                </c:pt>
                <c:pt idx="5">
                  <c:v>4.9861726219999998</c:v>
                </c:pt>
                <c:pt idx="6">
                  <c:v>5.0013220060000005</c:v>
                </c:pt>
                <c:pt idx="7">
                  <c:v>4.9728013600000001</c:v>
                </c:pt>
                <c:pt idx="8">
                  <c:v>4.9426494590000001</c:v>
                </c:pt>
                <c:pt idx="9">
                  <c:v>4.9207841189999995</c:v>
                </c:pt>
                <c:pt idx="10">
                  <c:v>4.8885350030000003</c:v>
                </c:pt>
                <c:pt idx="11">
                  <c:v>4.8603742970000008</c:v>
                </c:pt>
                <c:pt idx="12">
                  <c:v>4.839533447</c:v>
                </c:pt>
                <c:pt idx="13">
                  <c:v>4.8081312110000001</c:v>
                </c:pt>
                <c:pt idx="14">
                  <c:v>4.7882625880000003</c:v>
                </c:pt>
                <c:pt idx="15">
                  <c:v>4.7714572910000008</c:v>
                </c:pt>
                <c:pt idx="16">
                  <c:v>4.7572304690000013</c:v>
                </c:pt>
                <c:pt idx="17">
                  <c:v>4.7506928410000002</c:v>
                </c:pt>
                <c:pt idx="18">
                  <c:v>4.7471818250000002</c:v>
                </c:pt>
                <c:pt idx="19">
                  <c:v>4.740754883000001</c:v>
                </c:pt>
                <c:pt idx="20">
                  <c:v>4.7321485749999992</c:v>
                </c:pt>
                <c:pt idx="21">
                  <c:v>4.7395495150000002</c:v>
                </c:pt>
                <c:pt idx="22">
                  <c:v>4.7546620019999999</c:v>
                </c:pt>
                <c:pt idx="23">
                  <c:v>4.7623581550000003</c:v>
                </c:pt>
                <c:pt idx="24">
                  <c:v>4.7595430749999998</c:v>
                </c:pt>
                <c:pt idx="25">
                  <c:v>4.7553164820000005</c:v>
                </c:pt>
                <c:pt idx="26">
                  <c:v>4.7602586360000005</c:v>
                </c:pt>
                <c:pt idx="27">
                  <c:v>4.7556452170000005</c:v>
                </c:pt>
                <c:pt idx="28">
                  <c:v>4.7404069209999999</c:v>
                </c:pt>
                <c:pt idx="29">
                  <c:v>4.7421928860000007</c:v>
                </c:pt>
                <c:pt idx="30">
                  <c:v>4.760370011</c:v>
                </c:pt>
              </c:numCache>
            </c:numRef>
          </c:val>
        </c:ser>
        <c:ser>
          <c:idx val="1"/>
          <c:order val="4"/>
          <c:tx>
            <c:strRef>
              <c:f>Sheet1!$F$1</c:f>
              <c:strCache>
                <c:ptCount val="1"/>
                <c:pt idx="0">
                  <c:v>non-energy intensive</c:v>
                </c:pt>
              </c:strCache>
            </c:strRef>
          </c:tx>
          <c:spPr>
            <a:solidFill>
              <a:srgbClr val="FFC702">
                <a:lumMod val="60000"/>
                <a:lumOff val="40000"/>
              </a:srgbClr>
            </a:solidFill>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Sheet1!$F$2:$F$32</c:f>
              <c:numCache>
                <c:formatCode>General</c:formatCode>
                <c:ptCount val="31"/>
                <c:pt idx="0">
                  <c:v>2.8430772330000003</c:v>
                </c:pt>
                <c:pt idx="1">
                  <c:v>2.9670019750000005</c:v>
                </c:pt>
                <c:pt idx="2">
                  <c:v>3.0397156290000003</c:v>
                </c:pt>
                <c:pt idx="3">
                  <c:v>3.0848340760000004</c:v>
                </c:pt>
                <c:pt idx="4">
                  <c:v>3.1071846920000001</c:v>
                </c:pt>
                <c:pt idx="5">
                  <c:v>3.135796692</c:v>
                </c:pt>
                <c:pt idx="6">
                  <c:v>3.1508220680000001</c:v>
                </c:pt>
                <c:pt idx="7">
                  <c:v>3.160451728</c:v>
                </c:pt>
                <c:pt idx="8">
                  <c:v>3.1742451790000001</c:v>
                </c:pt>
                <c:pt idx="9">
                  <c:v>3.2027644889999998</c:v>
                </c:pt>
                <c:pt idx="10">
                  <c:v>3.231834664</c:v>
                </c:pt>
                <c:pt idx="11">
                  <c:v>3.253170753</c:v>
                </c:pt>
                <c:pt idx="12">
                  <c:v>3.2818774630000003</c:v>
                </c:pt>
                <c:pt idx="13">
                  <c:v>3.3081157080000003</c:v>
                </c:pt>
                <c:pt idx="14">
                  <c:v>3.337924333000001</c:v>
                </c:pt>
                <c:pt idx="15">
                  <c:v>3.3700445249999995</c:v>
                </c:pt>
                <c:pt idx="16">
                  <c:v>3.403704453</c:v>
                </c:pt>
                <c:pt idx="17">
                  <c:v>3.4432308049999998</c:v>
                </c:pt>
                <c:pt idx="18">
                  <c:v>3.4828078380000003</c:v>
                </c:pt>
                <c:pt idx="19">
                  <c:v>3.5228388829999999</c:v>
                </c:pt>
                <c:pt idx="20">
                  <c:v>3.5577730089999999</c:v>
                </c:pt>
                <c:pt idx="21">
                  <c:v>3.5994630750000001</c:v>
                </c:pt>
                <c:pt idx="22">
                  <c:v>3.6477652979999999</c:v>
                </c:pt>
                <c:pt idx="23">
                  <c:v>3.694286162</c:v>
                </c:pt>
                <c:pt idx="24">
                  <c:v>3.7413497169999999</c:v>
                </c:pt>
                <c:pt idx="25">
                  <c:v>3.786912842</c:v>
                </c:pt>
                <c:pt idx="26">
                  <c:v>3.8366113140000002</c:v>
                </c:pt>
                <c:pt idx="27">
                  <c:v>3.8824352649999998</c:v>
                </c:pt>
                <c:pt idx="28">
                  <c:v>3.920296875</c:v>
                </c:pt>
                <c:pt idx="29">
                  <c:v>3.9627952880000001</c:v>
                </c:pt>
                <c:pt idx="30">
                  <c:v>4.0162782740000011</c:v>
                </c:pt>
              </c:numCache>
            </c:numRef>
          </c:val>
        </c:ser>
        <c:ser>
          <c:idx val="5"/>
          <c:order val="5"/>
          <c:tx>
            <c:strRef>
              <c:f>Sheet1!$G$1</c:f>
              <c:strCache>
                <c:ptCount val="1"/>
                <c:pt idx="0">
                  <c:v>non-manufacturing</c:v>
                </c:pt>
              </c:strCache>
            </c:strRef>
          </c:tx>
          <c:spPr>
            <a:solidFill>
              <a:srgbClr val="5D9732">
                <a:lumMod val="75000"/>
              </a:srgbClr>
            </a:solidFill>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Sheet1!$G$2:$G$32</c:f>
              <c:numCache>
                <c:formatCode>General</c:formatCode>
                <c:ptCount val="31"/>
                <c:pt idx="0">
                  <c:v>5.9923811800000015</c:v>
                </c:pt>
                <c:pt idx="1">
                  <c:v>6.2382647400000009</c:v>
                </c:pt>
                <c:pt idx="2">
                  <c:v>6.3741643980000005</c:v>
                </c:pt>
                <c:pt idx="3">
                  <c:v>6.4461014100000016</c:v>
                </c:pt>
                <c:pt idx="4">
                  <c:v>6.564015199</c:v>
                </c:pt>
                <c:pt idx="5">
                  <c:v>6.66308905</c:v>
                </c:pt>
                <c:pt idx="6">
                  <c:v>6.7125506290000034</c:v>
                </c:pt>
                <c:pt idx="7">
                  <c:v>6.7487436529999991</c:v>
                </c:pt>
                <c:pt idx="8">
                  <c:v>6.8289855350000002</c:v>
                </c:pt>
                <c:pt idx="9">
                  <c:v>6.8845985420000009</c:v>
                </c:pt>
                <c:pt idx="10">
                  <c:v>6.9515881349999997</c:v>
                </c:pt>
                <c:pt idx="11">
                  <c:v>7.009147919000001</c:v>
                </c:pt>
                <c:pt idx="12">
                  <c:v>7.0785080860000003</c:v>
                </c:pt>
                <c:pt idx="13">
                  <c:v>7.1304375920000007</c:v>
                </c:pt>
                <c:pt idx="14">
                  <c:v>7.1526757510000012</c:v>
                </c:pt>
                <c:pt idx="15">
                  <c:v>7.1732270210000015</c:v>
                </c:pt>
                <c:pt idx="16">
                  <c:v>7.1955298470000004</c:v>
                </c:pt>
                <c:pt idx="17">
                  <c:v>7.2236381529999996</c:v>
                </c:pt>
                <c:pt idx="18">
                  <c:v>7.2721278990000009</c:v>
                </c:pt>
                <c:pt idx="19">
                  <c:v>7.3179028020000008</c:v>
                </c:pt>
                <c:pt idx="20">
                  <c:v>7.374788025</c:v>
                </c:pt>
                <c:pt idx="21">
                  <c:v>7.4192199399999996</c:v>
                </c:pt>
                <c:pt idx="22">
                  <c:v>7.47654306</c:v>
                </c:pt>
                <c:pt idx="23">
                  <c:v>7.5208708199999998</c:v>
                </c:pt>
                <c:pt idx="24">
                  <c:v>7.5828134159999996</c:v>
                </c:pt>
                <c:pt idx="25">
                  <c:v>7.6356066590000014</c:v>
                </c:pt>
                <c:pt idx="26">
                  <c:v>7.6921750180000004</c:v>
                </c:pt>
                <c:pt idx="27">
                  <c:v>7.729476044000001</c:v>
                </c:pt>
                <c:pt idx="28">
                  <c:v>7.7841138310000018</c:v>
                </c:pt>
                <c:pt idx="29">
                  <c:v>7.8369162300000008</c:v>
                </c:pt>
                <c:pt idx="30">
                  <c:v>7.9008205259999986</c:v>
                </c:pt>
              </c:numCache>
            </c:numRef>
          </c:val>
        </c:ser>
        <c:dLbls>
          <c:showLegendKey val="0"/>
          <c:showVal val="0"/>
          <c:showCatName val="0"/>
          <c:showSerName val="0"/>
          <c:showPercent val="0"/>
          <c:showBubbleSize val="0"/>
        </c:dLbls>
        <c:axId val="-1177234080"/>
        <c:axId val="-1177230816"/>
      </c:areaChart>
      <c:catAx>
        <c:axId val="-1177234080"/>
        <c:scaling>
          <c:orientation val="minMax"/>
        </c:scaling>
        <c:delete val="0"/>
        <c:axPos val="b"/>
        <c:numFmt formatCode="0" sourceLinked="0"/>
        <c:majorTickMark val="out"/>
        <c:minorTickMark val="none"/>
        <c:tickLblPos val="none"/>
        <c:spPr>
          <a:ln w="12700">
            <a:solidFill>
              <a:srgbClr val="000000"/>
            </a:solidFill>
          </a:ln>
        </c:spPr>
        <c:txPr>
          <a:bodyPr/>
          <a:lstStyle/>
          <a:p>
            <a:pPr>
              <a:defRPr sz="1200"/>
            </a:pPr>
            <a:endParaRPr lang="en-US"/>
          </a:p>
        </c:txPr>
        <c:crossAx val="-1177230816"/>
        <c:crossesAt val="0"/>
        <c:auto val="1"/>
        <c:lblAlgn val="ctr"/>
        <c:lblOffset val="100"/>
        <c:tickLblSkip val="10"/>
        <c:tickMarkSkip val="10"/>
        <c:noMultiLvlLbl val="0"/>
      </c:catAx>
      <c:valAx>
        <c:axId val="-1177230816"/>
        <c:scaling>
          <c:orientation val="minMax"/>
          <c:max val="40"/>
        </c:scaling>
        <c:delete val="0"/>
        <c:axPos val="l"/>
        <c:majorGridlines>
          <c:spPr>
            <a:ln>
              <a:solidFill>
                <a:srgbClr val="FFFFFF">
                  <a:lumMod val="85000"/>
                </a:srgbClr>
              </a:solidFill>
            </a:ln>
          </c:spPr>
        </c:majorGridlines>
        <c:numFmt formatCode="#,##0_);\(#,##0\)" sourceLinked="0"/>
        <c:majorTickMark val="none"/>
        <c:minorTickMark val="none"/>
        <c:tickLblPos val="low"/>
        <c:spPr>
          <a:ln w="22225">
            <a:noFill/>
            <a:prstDash val="lgDash"/>
          </a:ln>
        </c:spPr>
        <c:txPr>
          <a:bodyPr/>
          <a:lstStyle/>
          <a:p>
            <a:pPr>
              <a:defRPr sz="1200" b="0"/>
            </a:pPr>
            <a:endParaRPr lang="en-US"/>
          </a:p>
        </c:txPr>
        <c:crossAx val="-1177234080"/>
        <c:crossesAt val="2"/>
        <c:crossBetween val="midCat"/>
        <c:majorUnit val="10"/>
      </c:valAx>
    </c:plotArea>
    <c:plotVisOnly val="1"/>
    <c:dispBlanksAs val="zero"/>
    <c:showDLblsOverMax val="0"/>
  </c:chart>
  <c:spPr>
    <a:ln>
      <a:noFill/>
    </a:ln>
  </c:spPr>
  <c:txPr>
    <a:bodyPr/>
    <a:lstStyle/>
    <a:p>
      <a:pPr>
        <a:defRPr sz="1400"/>
      </a:pPr>
      <a:endParaRPr lang="en-US"/>
    </a:p>
  </c:txPr>
  <c:externalData r:id="rId2">
    <c:autoUpdate val="0"/>
  </c:externalData>
  <c:userShapes r:id="rId3"/>
</c:chartSpace>
</file>

<file path=ppt/charts/chart1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766134524592793E-2"/>
          <c:y val="0.11858104963707722"/>
          <c:w val="0.52507661938511685"/>
          <c:h val="0.75787231940457433"/>
        </c:manualLayout>
      </c:layout>
      <c:areaChart>
        <c:grouping val="stacked"/>
        <c:varyColors val="0"/>
        <c:ser>
          <c:idx val="0"/>
          <c:order val="0"/>
          <c:tx>
            <c:strRef>
              <c:f>Sheet1!$B$1</c:f>
              <c:strCache>
                <c:ptCount val="1"/>
                <c:pt idx="0">
                  <c:v>coal</c:v>
                </c:pt>
              </c:strCache>
            </c:strRef>
          </c:tx>
          <c:spPr>
            <a:solidFill>
              <a:srgbClr val="8B8B8B"/>
            </a:solidFill>
            <a:ln w="25400">
              <a:noFill/>
            </a:ln>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0.93783356474400004</c:v>
                </c:pt>
                <c:pt idx="1">
                  <c:v>0.92822499999999997</c:v>
                </c:pt>
                <c:pt idx="2">
                  <c:v>0.99932199999999993</c:v>
                </c:pt>
                <c:pt idx="3">
                  <c:v>0.98787099999999994</c:v>
                </c:pt>
                <c:pt idx="4">
                  <c:v>0.97108799999999995</c:v>
                </c:pt>
                <c:pt idx="5">
                  <c:v>0.9631280000000001</c:v>
                </c:pt>
                <c:pt idx="6">
                  <c:v>0.98133799999999993</c:v>
                </c:pt>
                <c:pt idx="7">
                  <c:v>0.97517900000000013</c:v>
                </c:pt>
                <c:pt idx="8">
                  <c:v>0.96647000000000005</c:v>
                </c:pt>
                <c:pt idx="9">
                  <c:v>0.95803500000000008</c:v>
                </c:pt>
                <c:pt idx="10">
                  <c:v>0.94705699999999993</c:v>
                </c:pt>
                <c:pt idx="11">
                  <c:v>0.93966100000000008</c:v>
                </c:pt>
                <c:pt idx="12">
                  <c:v>0.93815899999999997</c:v>
                </c:pt>
                <c:pt idx="13">
                  <c:v>0.93689</c:v>
                </c:pt>
                <c:pt idx="14">
                  <c:v>0.93689599999999995</c:v>
                </c:pt>
                <c:pt idx="15">
                  <c:v>0.93697800000000009</c:v>
                </c:pt>
                <c:pt idx="16">
                  <c:v>0.94248500000000002</c:v>
                </c:pt>
                <c:pt idx="17">
                  <c:v>0.94929400000000008</c:v>
                </c:pt>
                <c:pt idx="18">
                  <c:v>0.95594899999999994</c:v>
                </c:pt>
                <c:pt idx="19">
                  <c:v>0.95845499999999995</c:v>
                </c:pt>
                <c:pt idx="20">
                  <c:v>0.962893</c:v>
                </c:pt>
                <c:pt idx="21">
                  <c:v>0.96215699999999993</c:v>
                </c:pt>
                <c:pt idx="22">
                  <c:v>0.96407000000000009</c:v>
                </c:pt>
                <c:pt idx="23">
                  <c:v>0.96327800000000008</c:v>
                </c:pt>
                <c:pt idx="24">
                  <c:v>0.95801499999999995</c:v>
                </c:pt>
                <c:pt idx="25">
                  <c:v>0.95299200000000006</c:v>
                </c:pt>
                <c:pt idx="26">
                  <c:v>0.94947300000000001</c:v>
                </c:pt>
                <c:pt idx="27">
                  <c:v>0.94208999999999998</c:v>
                </c:pt>
                <c:pt idx="28">
                  <c:v>0.93247099999999994</c:v>
                </c:pt>
                <c:pt idx="29">
                  <c:v>0.92801499999999992</c:v>
                </c:pt>
                <c:pt idx="30">
                  <c:v>0.92773700000000003</c:v>
                </c:pt>
              </c:numCache>
            </c:numRef>
          </c:val>
        </c:ser>
        <c:ser>
          <c:idx val="1"/>
          <c:order val="1"/>
          <c:tx>
            <c:strRef>
              <c:f>Sheet1!$C$1</c:f>
              <c:strCache>
                <c:ptCount val="1"/>
                <c:pt idx="0">
                  <c:v>purchased electricity</c:v>
                </c:pt>
              </c:strCache>
            </c:strRef>
          </c:tx>
          <c:spPr>
            <a:solidFill>
              <a:srgbClr val="FFC702"/>
            </a:solidFill>
            <a:ln w="25400">
              <a:noFill/>
            </a:ln>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3.1374479530547603</c:v>
                </c:pt>
                <c:pt idx="1">
                  <c:v>3.3476980000000003</c:v>
                </c:pt>
                <c:pt idx="2">
                  <c:v>3.4291440000000004</c:v>
                </c:pt>
                <c:pt idx="3">
                  <c:v>3.4840949999999995</c:v>
                </c:pt>
                <c:pt idx="4">
                  <c:v>3.5125910000000005</c:v>
                </c:pt>
                <c:pt idx="5">
                  <c:v>3.5488900000000001</c:v>
                </c:pt>
                <c:pt idx="6">
                  <c:v>3.5790850000000001</c:v>
                </c:pt>
                <c:pt idx="7">
                  <c:v>3.5916349999999997</c:v>
                </c:pt>
                <c:pt idx="8">
                  <c:v>3.606414</c:v>
                </c:pt>
                <c:pt idx="9">
                  <c:v>3.6282919999999996</c:v>
                </c:pt>
                <c:pt idx="10">
                  <c:v>3.648282</c:v>
                </c:pt>
                <c:pt idx="11">
                  <c:v>3.6689929999999999</c:v>
                </c:pt>
                <c:pt idx="12">
                  <c:v>3.6912250000000002</c:v>
                </c:pt>
                <c:pt idx="13">
                  <c:v>3.7085349999999999</c:v>
                </c:pt>
                <c:pt idx="14">
                  <c:v>3.7254370000000003</c:v>
                </c:pt>
                <c:pt idx="15">
                  <c:v>3.7452220000000001</c:v>
                </c:pt>
                <c:pt idx="16">
                  <c:v>3.766035</c:v>
                </c:pt>
                <c:pt idx="17">
                  <c:v>3.7945489999999999</c:v>
                </c:pt>
                <c:pt idx="18">
                  <c:v>3.823982</c:v>
                </c:pt>
                <c:pt idx="19">
                  <c:v>3.8487360000000002</c:v>
                </c:pt>
                <c:pt idx="20">
                  <c:v>3.8713989999999998</c:v>
                </c:pt>
                <c:pt idx="21">
                  <c:v>3.9022959999999998</c:v>
                </c:pt>
                <c:pt idx="22">
                  <c:v>3.9356980000000004</c:v>
                </c:pt>
                <c:pt idx="23">
                  <c:v>3.9678089999999995</c:v>
                </c:pt>
                <c:pt idx="24">
                  <c:v>3.995536</c:v>
                </c:pt>
                <c:pt idx="25">
                  <c:v>4.0220229999999999</c:v>
                </c:pt>
                <c:pt idx="26">
                  <c:v>4.0519110000000005</c:v>
                </c:pt>
                <c:pt idx="27">
                  <c:v>4.0749629999999994</c:v>
                </c:pt>
                <c:pt idx="28">
                  <c:v>4.0881059999999998</c:v>
                </c:pt>
                <c:pt idx="29">
                  <c:v>4.1131070000000003</c:v>
                </c:pt>
                <c:pt idx="30">
                  <c:v>4.154096</c:v>
                </c:pt>
              </c:numCache>
            </c:numRef>
          </c:val>
        </c:ser>
        <c:ser>
          <c:idx val="2"/>
          <c:order val="2"/>
          <c:tx>
            <c:strRef>
              <c:f>Sheet1!$D$1</c:f>
              <c:strCache>
                <c:ptCount val="1"/>
                <c:pt idx="0">
                  <c:v>renewables</c:v>
                </c:pt>
              </c:strCache>
            </c:strRef>
          </c:tx>
          <c:spPr>
            <a:solidFill>
              <a:srgbClr val="5D9732"/>
            </a:solidFill>
            <a:ln w="25400">
              <a:noFill/>
            </a:ln>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2.2984563470176402</c:v>
                </c:pt>
                <c:pt idx="1">
                  <c:v>2.4966439999999999</c:v>
                </c:pt>
                <c:pt idx="2">
                  <c:v>2.5304609999999998</c:v>
                </c:pt>
                <c:pt idx="3">
                  <c:v>2.4978880000000001</c:v>
                </c:pt>
                <c:pt idx="4">
                  <c:v>2.5235340000000002</c:v>
                </c:pt>
                <c:pt idx="5">
                  <c:v>2.5557129999999999</c:v>
                </c:pt>
                <c:pt idx="6">
                  <c:v>2.571653</c:v>
                </c:pt>
                <c:pt idx="7">
                  <c:v>2.5803739999999999</c:v>
                </c:pt>
                <c:pt idx="8">
                  <c:v>2.5932680000000001</c:v>
                </c:pt>
                <c:pt idx="9">
                  <c:v>2.609464</c:v>
                </c:pt>
                <c:pt idx="10">
                  <c:v>2.6292520000000001</c:v>
                </c:pt>
                <c:pt idx="11">
                  <c:v>2.6460790000000003</c:v>
                </c:pt>
                <c:pt idx="12">
                  <c:v>2.6597119999999999</c:v>
                </c:pt>
                <c:pt idx="13">
                  <c:v>2.672037</c:v>
                </c:pt>
                <c:pt idx="14">
                  <c:v>2.6826840000000001</c:v>
                </c:pt>
                <c:pt idx="15">
                  <c:v>2.6933020000000001</c:v>
                </c:pt>
                <c:pt idx="16">
                  <c:v>2.7049620000000001</c:v>
                </c:pt>
                <c:pt idx="17">
                  <c:v>2.719074</c:v>
                </c:pt>
                <c:pt idx="18">
                  <c:v>2.7353419999999997</c:v>
                </c:pt>
                <c:pt idx="19">
                  <c:v>2.7516940000000001</c:v>
                </c:pt>
                <c:pt idx="20">
                  <c:v>2.7764130000000002</c:v>
                </c:pt>
                <c:pt idx="21">
                  <c:v>2.7984530000000003</c:v>
                </c:pt>
                <c:pt idx="22">
                  <c:v>2.8224629999999999</c:v>
                </c:pt>
                <c:pt idx="23">
                  <c:v>2.8467290000000003</c:v>
                </c:pt>
                <c:pt idx="24">
                  <c:v>2.8673840000000004</c:v>
                </c:pt>
                <c:pt idx="25">
                  <c:v>2.887165</c:v>
                </c:pt>
                <c:pt idx="26">
                  <c:v>2.9125580000000002</c:v>
                </c:pt>
                <c:pt idx="27">
                  <c:v>2.9349789999999998</c:v>
                </c:pt>
                <c:pt idx="28">
                  <c:v>2.9629430000000001</c:v>
                </c:pt>
                <c:pt idx="29">
                  <c:v>2.9880840000000002</c:v>
                </c:pt>
                <c:pt idx="30">
                  <c:v>3.020718</c:v>
                </c:pt>
              </c:numCache>
            </c:numRef>
          </c:val>
        </c:ser>
        <c:ser>
          <c:idx val="3"/>
          <c:order val="3"/>
          <c:tx>
            <c:strRef>
              <c:f>Sheet1!$E$1</c:f>
              <c:strCache>
                <c:ptCount val="1"/>
                <c:pt idx="0">
                  <c:v>petroleum</c:v>
                </c:pt>
              </c:strCache>
            </c:strRef>
          </c:tx>
          <c:spPr>
            <a:solidFill>
              <a:srgbClr val="BD732A"/>
            </a:solidFill>
            <a:ln w="25400">
              <a:noFill/>
            </a:ln>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Sheet1!$E$2:$E$32</c:f>
              <c:numCache>
                <c:formatCode>General</c:formatCode>
                <c:ptCount val="31"/>
                <c:pt idx="0">
                  <c:v>5.2369920926331375</c:v>
                </c:pt>
                <c:pt idx="1">
                  <c:v>5.1224220000000003</c:v>
                </c:pt>
                <c:pt idx="2">
                  <c:v>5.2722050000000005</c:v>
                </c:pt>
                <c:pt idx="3">
                  <c:v>5.3856360000000008</c:v>
                </c:pt>
                <c:pt idx="4">
                  <c:v>5.306578</c:v>
                </c:pt>
                <c:pt idx="5">
                  <c:v>5.3338480000000006</c:v>
                </c:pt>
                <c:pt idx="6">
                  <c:v>5.3633179999999996</c:v>
                </c:pt>
                <c:pt idx="7">
                  <c:v>5.368011000000001</c:v>
                </c:pt>
                <c:pt idx="8">
                  <c:v>5.4166320000000008</c:v>
                </c:pt>
                <c:pt idx="9">
                  <c:v>5.4666440000000005</c:v>
                </c:pt>
                <c:pt idx="10">
                  <c:v>5.5159459999999996</c:v>
                </c:pt>
                <c:pt idx="11">
                  <c:v>5.5571219999999997</c:v>
                </c:pt>
                <c:pt idx="12">
                  <c:v>5.6016639999999995</c:v>
                </c:pt>
                <c:pt idx="13">
                  <c:v>5.6363949999999994</c:v>
                </c:pt>
                <c:pt idx="14">
                  <c:v>5.6723350000000003</c:v>
                </c:pt>
                <c:pt idx="15">
                  <c:v>5.6994840000000009</c:v>
                </c:pt>
                <c:pt idx="16">
                  <c:v>5.7365069999999996</c:v>
                </c:pt>
                <c:pt idx="17">
                  <c:v>5.7899359999999991</c:v>
                </c:pt>
                <c:pt idx="18">
                  <c:v>5.8130319999999998</c:v>
                </c:pt>
                <c:pt idx="19">
                  <c:v>5.8600549999999991</c:v>
                </c:pt>
                <c:pt idx="20">
                  <c:v>5.8620740000000016</c:v>
                </c:pt>
                <c:pt idx="21">
                  <c:v>5.8888080000000009</c:v>
                </c:pt>
                <c:pt idx="22">
                  <c:v>5.9101279999999985</c:v>
                </c:pt>
                <c:pt idx="23">
                  <c:v>5.9156650000000015</c:v>
                </c:pt>
                <c:pt idx="24">
                  <c:v>5.93886</c:v>
                </c:pt>
                <c:pt idx="25">
                  <c:v>5.9517660000000001</c:v>
                </c:pt>
                <c:pt idx="26">
                  <c:v>5.9727440000000005</c:v>
                </c:pt>
                <c:pt idx="27">
                  <c:v>6.0058490000000004</c:v>
                </c:pt>
                <c:pt idx="28">
                  <c:v>6.0385050000000016</c:v>
                </c:pt>
                <c:pt idx="29">
                  <c:v>6.0645240000000005</c:v>
                </c:pt>
                <c:pt idx="30">
                  <c:v>6.0902640000000003</c:v>
                </c:pt>
              </c:numCache>
            </c:numRef>
          </c:val>
        </c:ser>
        <c:ser>
          <c:idx val="4"/>
          <c:order val="4"/>
          <c:tx>
            <c:strRef>
              <c:f>Sheet1!$F$1</c:f>
              <c:strCache>
                <c:ptCount val="1"/>
                <c:pt idx="0">
                  <c:v>hydrocarbon gas liquids</c:v>
                </c:pt>
              </c:strCache>
            </c:strRef>
          </c:tx>
          <c:spPr>
            <a:solidFill>
              <a:srgbClr val="675005"/>
            </a:solidFill>
            <a:ln w="25400">
              <a:noFill/>
            </a:ln>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Sheet1!$F$2:$F$32</c:f>
              <c:numCache>
                <c:formatCode>General</c:formatCode>
                <c:ptCount val="31"/>
                <c:pt idx="0">
                  <c:v>3.2401880667163687</c:v>
                </c:pt>
                <c:pt idx="1">
                  <c:v>3.5254660000000002</c:v>
                </c:pt>
                <c:pt idx="2">
                  <c:v>3.6171050000000005</c:v>
                </c:pt>
                <c:pt idx="3">
                  <c:v>3.8286699999999998</c:v>
                </c:pt>
                <c:pt idx="4">
                  <c:v>3.9169160000000005</c:v>
                </c:pt>
                <c:pt idx="5">
                  <c:v>4.0042220000000004</c:v>
                </c:pt>
                <c:pt idx="6">
                  <c:v>4.0951690000000003</c:v>
                </c:pt>
                <c:pt idx="7">
                  <c:v>4.1432599999999997</c:v>
                </c:pt>
                <c:pt idx="8">
                  <c:v>4.1857329999999999</c:v>
                </c:pt>
                <c:pt idx="9">
                  <c:v>4.2247699999999995</c:v>
                </c:pt>
                <c:pt idx="10">
                  <c:v>4.2581720000000001</c:v>
                </c:pt>
                <c:pt idx="11">
                  <c:v>4.3157760000000005</c:v>
                </c:pt>
                <c:pt idx="12">
                  <c:v>4.3884540000000003</c:v>
                </c:pt>
                <c:pt idx="13">
                  <c:v>4.4440679999999997</c:v>
                </c:pt>
                <c:pt idx="14">
                  <c:v>4.4837190000000007</c:v>
                </c:pt>
                <c:pt idx="15">
                  <c:v>4.5164809999999997</c:v>
                </c:pt>
                <c:pt idx="16">
                  <c:v>4.5576559999999997</c:v>
                </c:pt>
                <c:pt idx="17">
                  <c:v>4.6116010000000003</c:v>
                </c:pt>
                <c:pt idx="18">
                  <c:v>4.6531720000000005</c:v>
                </c:pt>
                <c:pt idx="19">
                  <c:v>4.6873120000000004</c:v>
                </c:pt>
                <c:pt idx="20">
                  <c:v>4.714289</c:v>
                </c:pt>
                <c:pt idx="21">
                  <c:v>4.7611249999999998</c:v>
                </c:pt>
                <c:pt idx="22">
                  <c:v>4.8021289999999999</c:v>
                </c:pt>
                <c:pt idx="23">
                  <c:v>4.8548609999999996</c:v>
                </c:pt>
                <c:pt idx="24">
                  <c:v>4.8923839999999998</c:v>
                </c:pt>
                <c:pt idx="25">
                  <c:v>4.9325640000000002</c:v>
                </c:pt>
                <c:pt idx="26">
                  <c:v>4.9807410000000001</c:v>
                </c:pt>
                <c:pt idx="27">
                  <c:v>5.0028629999999996</c:v>
                </c:pt>
                <c:pt idx="28">
                  <c:v>4.9996939999999999</c:v>
                </c:pt>
                <c:pt idx="29">
                  <c:v>5.0402120000000004</c:v>
                </c:pt>
                <c:pt idx="30">
                  <c:v>5.1373610000000003</c:v>
                </c:pt>
              </c:numCache>
            </c:numRef>
          </c:val>
        </c:ser>
        <c:ser>
          <c:idx val="5"/>
          <c:order val="5"/>
          <c:tx>
            <c:strRef>
              <c:f>Sheet1!$G$1</c:f>
              <c:strCache>
                <c:ptCount val="1"/>
                <c:pt idx="0">
                  <c:v>natural gas</c:v>
                </c:pt>
              </c:strCache>
            </c:strRef>
          </c:tx>
          <c:spPr>
            <a:solidFill>
              <a:srgbClr val="0096D7"/>
            </a:solidFill>
            <a:ln w="25400">
              <a:noFill/>
            </a:ln>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Sheet1!$G$2:$G$32</c:f>
              <c:numCache>
                <c:formatCode>General</c:formatCode>
                <c:ptCount val="31"/>
                <c:pt idx="0">
                  <c:v>10.324350549416495</c:v>
                </c:pt>
                <c:pt idx="1">
                  <c:v>10.788955</c:v>
                </c:pt>
                <c:pt idx="2">
                  <c:v>11.122811</c:v>
                </c:pt>
                <c:pt idx="3">
                  <c:v>11.147162</c:v>
                </c:pt>
                <c:pt idx="4">
                  <c:v>11.282112</c:v>
                </c:pt>
                <c:pt idx="5">
                  <c:v>11.450488</c:v>
                </c:pt>
                <c:pt idx="6">
                  <c:v>11.595613999999999</c:v>
                </c:pt>
                <c:pt idx="7">
                  <c:v>11.656083000000001</c:v>
                </c:pt>
                <c:pt idx="8">
                  <c:v>11.736151</c:v>
                </c:pt>
                <c:pt idx="9">
                  <c:v>11.805147999999999</c:v>
                </c:pt>
                <c:pt idx="10">
                  <c:v>11.890836</c:v>
                </c:pt>
                <c:pt idx="11">
                  <c:v>11.914761</c:v>
                </c:pt>
                <c:pt idx="12">
                  <c:v>12.031003999999999</c:v>
                </c:pt>
                <c:pt idx="13">
                  <c:v>12.08975</c:v>
                </c:pt>
                <c:pt idx="14">
                  <c:v>12.145764999999999</c:v>
                </c:pt>
                <c:pt idx="15">
                  <c:v>12.204763</c:v>
                </c:pt>
                <c:pt idx="16">
                  <c:v>12.261442000000001</c:v>
                </c:pt>
                <c:pt idx="17">
                  <c:v>12.326936</c:v>
                </c:pt>
                <c:pt idx="18">
                  <c:v>12.421469</c:v>
                </c:pt>
                <c:pt idx="19">
                  <c:v>12.488961</c:v>
                </c:pt>
                <c:pt idx="20">
                  <c:v>12.584703999999999</c:v>
                </c:pt>
                <c:pt idx="21">
                  <c:v>12.68829</c:v>
                </c:pt>
                <c:pt idx="22">
                  <c:v>12.810605000000001</c:v>
                </c:pt>
                <c:pt idx="23">
                  <c:v>12.90832</c:v>
                </c:pt>
                <c:pt idx="24">
                  <c:v>13.029086</c:v>
                </c:pt>
                <c:pt idx="25">
                  <c:v>13.129389000000002</c:v>
                </c:pt>
                <c:pt idx="26">
                  <c:v>13.234360999999998</c:v>
                </c:pt>
                <c:pt idx="27">
                  <c:v>13.315628</c:v>
                </c:pt>
                <c:pt idx="28">
                  <c:v>13.387834</c:v>
                </c:pt>
                <c:pt idx="29">
                  <c:v>13.491804</c:v>
                </c:pt>
                <c:pt idx="30">
                  <c:v>13.660391000000001</c:v>
                </c:pt>
              </c:numCache>
            </c:numRef>
          </c:val>
        </c:ser>
        <c:dLbls>
          <c:showLegendKey val="0"/>
          <c:showVal val="0"/>
          <c:showCatName val="0"/>
          <c:showSerName val="0"/>
          <c:showPercent val="0"/>
          <c:showBubbleSize val="0"/>
        </c:dLbls>
        <c:axId val="-1177235168"/>
        <c:axId val="-1177250944"/>
      </c:areaChart>
      <c:catAx>
        <c:axId val="-1177235168"/>
        <c:scaling>
          <c:orientation val="minMax"/>
        </c:scaling>
        <c:delete val="0"/>
        <c:axPos val="b"/>
        <c:numFmt formatCode="0" sourceLinked="0"/>
        <c:majorTickMark val="out"/>
        <c:minorTickMark val="none"/>
        <c:tickLblPos val="none"/>
        <c:spPr>
          <a:ln w="12700">
            <a:solidFill>
              <a:srgbClr val="000000"/>
            </a:solidFill>
          </a:ln>
        </c:spPr>
        <c:txPr>
          <a:bodyPr/>
          <a:lstStyle/>
          <a:p>
            <a:pPr algn="ctr">
              <a:defRPr lang="en-US" sz="1200" b="0" i="0" u="none" strike="noStrike" kern="1200" baseline="0">
                <a:solidFill>
                  <a:schemeClr val="tx1"/>
                </a:solidFill>
                <a:latin typeface="+mn-lt"/>
                <a:ea typeface="+mn-ea"/>
                <a:cs typeface="+mn-cs"/>
              </a:defRPr>
            </a:pPr>
            <a:endParaRPr lang="en-US"/>
          </a:p>
        </c:txPr>
        <c:crossAx val="-1177250944"/>
        <c:crosses val="autoZero"/>
        <c:auto val="1"/>
        <c:lblAlgn val="ctr"/>
        <c:lblOffset val="100"/>
        <c:tickLblSkip val="10"/>
        <c:tickMarkSkip val="10"/>
        <c:noMultiLvlLbl val="0"/>
      </c:catAx>
      <c:valAx>
        <c:axId val="-1177250944"/>
        <c:scaling>
          <c:orientation val="minMax"/>
        </c:scaling>
        <c:delete val="0"/>
        <c:axPos val="l"/>
        <c:majorGridlines>
          <c:spPr>
            <a:ln>
              <a:solidFill>
                <a:srgbClr val="FFFFFF">
                  <a:lumMod val="85000"/>
                </a:srgbClr>
              </a:solidFill>
            </a:ln>
          </c:spPr>
        </c:majorGridlines>
        <c:numFmt formatCode="General" sourceLinked="1"/>
        <c:majorTickMark val="none"/>
        <c:minorTickMark val="none"/>
        <c:tickLblPos val="low"/>
        <c:spPr>
          <a:ln w="22225">
            <a:solidFill>
              <a:srgbClr val="FFFFFF">
                <a:lumMod val="65000"/>
              </a:srgbClr>
            </a:solidFill>
            <a:prstDash val="lgDash"/>
          </a:ln>
        </c:spPr>
        <c:txPr>
          <a:bodyPr/>
          <a:lstStyle/>
          <a:p>
            <a:pPr>
              <a:defRPr sz="1200"/>
            </a:pPr>
            <a:endParaRPr lang="en-US"/>
          </a:p>
        </c:txPr>
        <c:crossAx val="-1177235168"/>
        <c:crossesAt val="2"/>
        <c:crossBetween val="midCat"/>
        <c:majorUnit val="10"/>
      </c:valAx>
    </c:plotArea>
    <c:plotVisOnly val="1"/>
    <c:dispBlanksAs val="zero"/>
    <c:showDLblsOverMax val="0"/>
  </c:chart>
  <c:spPr>
    <a:ln>
      <a:noFill/>
    </a:ln>
  </c:spPr>
  <c:txPr>
    <a:bodyPr/>
    <a:lstStyle/>
    <a:p>
      <a:pPr>
        <a:defRPr sz="1400"/>
      </a:pPr>
      <a:endParaRPr lang="en-US"/>
    </a:p>
  </c:txPr>
  <c:externalData r:id="rId2">
    <c:autoUpdate val="0"/>
  </c:externalData>
  <c:userShapes r:id="rId3"/>
</c:chartSpace>
</file>

<file path=ppt/charts/chart1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97790195580387E-2"/>
          <c:y val="8.5526962988688518E-2"/>
          <c:w val="0.66901662292213471"/>
          <c:h val="0.8277666209057547"/>
        </c:manualLayout>
      </c:layout>
      <c:lineChart>
        <c:grouping val="standard"/>
        <c:varyColors val="0"/>
        <c:ser>
          <c:idx val="0"/>
          <c:order val="0"/>
          <c:tx>
            <c:strRef>
              <c:f>Sheet1!$B$1</c:f>
              <c:strCache>
                <c:ptCount val="1"/>
                <c:pt idx="0">
                  <c:v>Low Macro</c:v>
                </c:pt>
              </c:strCache>
            </c:strRef>
          </c:tx>
          <c:spPr>
            <a:ln w="22225" cap="rnd">
              <a:solidFill>
                <a:srgbClr val="0096D7">
                  <a:lumMod val="40000"/>
                  <a:lumOff val="60000"/>
                </a:srgb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26.37916229421511</c:v>
                </c:pt>
                <c:pt idx="1">
                  <c:v>25.126616560212003</c:v>
                </c:pt>
                <c:pt idx="2">
                  <c:v>25.105908591106981</c:v>
                </c:pt>
                <c:pt idx="3">
                  <c:v>24.9234426392381</c:v>
                </c:pt>
                <c:pt idx="4">
                  <c:v>25.812443800548824</c:v>
                </c:pt>
                <c:pt idx="5">
                  <c:v>24.820363318275479</c:v>
                </c:pt>
                <c:pt idx="6">
                  <c:v>24.905605003486844</c:v>
                </c:pt>
                <c:pt idx="7">
                  <c:v>24.790929914654516</c:v>
                </c:pt>
                <c:pt idx="8">
                  <c:v>23.899331995813881</c:v>
                </c:pt>
                <c:pt idx="9">
                  <c:v>21.800438434464564</c:v>
                </c:pt>
                <c:pt idx="10">
                  <c:v>23.640351918582159</c:v>
                </c:pt>
                <c:pt idx="11">
                  <c:v>23.887784569968677</c:v>
                </c:pt>
                <c:pt idx="12">
                  <c:v>24.144541131219079</c:v>
                </c:pt>
                <c:pt idx="13">
                  <c:v>24.740161056496984</c:v>
                </c:pt>
                <c:pt idx="14">
                  <c:v>24.859037597964932</c:v>
                </c:pt>
                <c:pt idx="15">
                  <c:v>24.782779722395421</c:v>
                </c:pt>
                <c:pt idx="16">
                  <c:v>24.885756356590122</c:v>
                </c:pt>
                <c:pt idx="17">
                  <c:v>25.311113217214785</c:v>
                </c:pt>
                <c:pt idx="18">
                  <c:v>26.275346720324308</c:v>
                </c:pt>
                <c:pt idx="19">
                  <c:v>26.359831856098577</c:v>
                </c:pt>
                <c:pt idx="20">
                  <c:v>25.162329619982359</c:v>
                </c:pt>
                <c:pt idx="21">
                  <c:v>26.210688000000001</c:v>
                </c:pt>
                <c:pt idx="22">
                  <c:v>26.431303000000003</c:v>
                </c:pt>
                <c:pt idx="23">
                  <c:v>26.610391999999997</c:v>
                </c:pt>
                <c:pt idx="24">
                  <c:v>26.620039000000002</c:v>
                </c:pt>
                <c:pt idx="25">
                  <c:v>26.849215000000001</c:v>
                </c:pt>
                <c:pt idx="26">
                  <c:v>27.008666999999999</c:v>
                </c:pt>
                <c:pt idx="27">
                  <c:v>27.040780999999999</c:v>
                </c:pt>
                <c:pt idx="28">
                  <c:v>27.159203000000002</c:v>
                </c:pt>
                <c:pt idx="29">
                  <c:v>27.195827000000001</c:v>
                </c:pt>
                <c:pt idx="30">
                  <c:v>27.269185999999998</c:v>
                </c:pt>
                <c:pt idx="31">
                  <c:v>27.341194000000002</c:v>
                </c:pt>
                <c:pt idx="32">
                  <c:v>27.505046999999998</c:v>
                </c:pt>
                <c:pt idx="33">
                  <c:v>27.599986999999999</c:v>
                </c:pt>
                <c:pt idx="34">
                  <c:v>27.620743000000001</c:v>
                </c:pt>
                <c:pt idx="35">
                  <c:v>27.650076000000002</c:v>
                </c:pt>
                <c:pt idx="36">
                  <c:v>27.734264000000003</c:v>
                </c:pt>
                <c:pt idx="37">
                  <c:v>27.819878000000003</c:v>
                </c:pt>
                <c:pt idx="38">
                  <c:v>27.906651</c:v>
                </c:pt>
                <c:pt idx="39">
                  <c:v>28.028928999999998</c:v>
                </c:pt>
                <c:pt idx="40">
                  <c:v>28.056576</c:v>
                </c:pt>
                <c:pt idx="41">
                  <c:v>28.121964000000002</c:v>
                </c:pt>
                <c:pt idx="42">
                  <c:v>28.216476</c:v>
                </c:pt>
                <c:pt idx="43">
                  <c:v>28.362301000000002</c:v>
                </c:pt>
                <c:pt idx="44">
                  <c:v>28.422819</c:v>
                </c:pt>
                <c:pt idx="45">
                  <c:v>28.477885999999998</c:v>
                </c:pt>
                <c:pt idx="46">
                  <c:v>28.651976000000001</c:v>
                </c:pt>
                <c:pt idx="47">
                  <c:v>28.765202000000002</c:v>
                </c:pt>
                <c:pt idx="48">
                  <c:v>28.797384000000001</c:v>
                </c:pt>
                <c:pt idx="49">
                  <c:v>28.862221000000002</c:v>
                </c:pt>
                <c:pt idx="50">
                  <c:v>29.118977000000001</c:v>
                </c:pt>
              </c:numCache>
            </c:numRef>
          </c:val>
          <c:smooth val="0"/>
        </c:ser>
        <c:ser>
          <c:idx val="1"/>
          <c:order val="1"/>
          <c:tx>
            <c:strRef>
              <c:f>Sheet1!$C$1</c:f>
              <c:strCache>
                <c:ptCount val="1"/>
                <c:pt idx="0">
                  <c:v>High Macro</c:v>
                </c:pt>
              </c:strCache>
            </c:strRef>
          </c:tx>
          <c:spPr>
            <a:ln w="22225" cap="rnd">
              <a:solidFill>
                <a:srgbClr val="0071A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26.37916229421511</c:v>
                </c:pt>
                <c:pt idx="1">
                  <c:v>25.126616560212003</c:v>
                </c:pt>
                <c:pt idx="2">
                  <c:v>25.105908591106981</c:v>
                </c:pt>
                <c:pt idx="3">
                  <c:v>24.9234426392381</c:v>
                </c:pt>
                <c:pt idx="4">
                  <c:v>25.812443800548824</c:v>
                </c:pt>
                <c:pt idx="5">
                  <c:v>24.820363318275479</c:v>
                </c:pt>
                <c:pt idx="6">
                  <c:v>24.905605003486844</c:v>
                </c:pt>
                <c:pt idx="7">
                  <c:v>24.790929914654516</c:v>
                </c:pt>
                <c:pt idx="8">
                  <c:v>23.899331995813881</c:v>
                </c:pt>
                <c:pt idx="9">
                  <c:v>21.800438434464564</c:v>
                </c:pt>
                <c:pt idx="10">
                  <c:v>23.640351918582159</c:v>
                </c:pt>
                <c:pt idx="11">
                  <c:v>23.887784569968677</c:v>
                </c:pt>
                <c:pt idx="12">
                  <c:v>24.144541131219079</c:v>
                </c:pt>
                <c:pt idx="13">
                  <c:v>24.740161056496984</c:v>
                </c:pt>
                <c:pt idx="14">
                  <c:v>24.859037597964932</c:v>
                </c:pt>
                <c:pt idx="15">
                  <c:v>24.782779722395421</c:v>
                </c:pt>
                <c:pt idx="16">
                  <c:v>24.885756356590122</c:v>
                </c:pt>
                <c:pt idx="17">
                  <c:v>25.311113217214785</c:v>
                </c:pt>
                <c:pt idx="18">
                  <c:v>26.275346720324308</c:v>
                </c:pt>
                <c:pt idx="19">
                  <c:v>26.359831856098577</c:v>
                </c:pt>
                <c:pt idx="20">
                  <c:v>25.162329619982359</c:v>
                </c:pt>
                <c:pt idx="21">
                  <c:v>26.209498999999997</c:v>
                </c:pt>
                <c:pt idx="22">
                  <c:v>26.993965000000003</c:v>
                </c:pt>
                <c:pt idx="23">
                  <c:v>27.581644000000001</c:v>
                </c:pt>
                <c:pt idx="24">
                  <c:v>28.046389000000001</c:v>
                </c:pt>
                <c:pt idx="25">
                  <c:v>28.614418000000001</c:v>
                </c:pt>
                <c:pt idx="26">
                  <c:v>29.052990000000001</c:v>
                </c:pt>
                <c:pt idx="27">
                  <c:v>29.336578000000003</c:v>
                </c:pt>
                <c:pt idx="28">
                  <c:v>29.675070000000002</c:v>
                </c:pt>
                <c:pt idx="29">
                  <c:v>29.993334000000001</c:v>
                </c:pt>
                <c:pt idx="30">
                  <c:v>30.323962999999999</c:v>
                </c:pt>
                <c:pt idx="31">
                  <c:v>30.733516999999999</c:v>
                </c:pt>
                <c:pt idx="32">
                  <c:v>31.112909000000002</c:v>
                </c:pt>
                <c:pt idx="33">
                  <c:v>31.503689000000001</c:v>
                </c:pt>
                <c:pt idx="34">
                  <c:v>31.893801</c:v>
                </c:pt>
                <c:pt idx="35">
                  <c:v>32.297832</c:v>
                </c:pt>
                <c:pt idx="36">
                  <c:v>32.761726000000003</c:v>
                </c:pt>
                <c:pt idx="37">
                  <c:v>33.295470999999999</c:v>
                </c:pt>
                <c:pt idx="38">
                  <c:v>33.829227000000003</c:v>
                </c:pt>
                <c:pt idx="39">
                  <c:v>34.301392</c:v>
                </c:pt>
                <c:pt idx="40">
                  <c:v>34.693069000000001</c:v>
                </c:pt>
                <c:pt idx="41">
                  <c:v>35.166695000000004</c:v>
                </c:pt>
                <c:pt idx="42">
                  <c:v>35.677494000000003</c:v>
                </c:pt>
                <c:pt idx="43">
                  <c:v>36.215373999999997</c:v>
                </c:pt>
                <c:pt idx="44">
                  <c:v>36.736979999999996</c:v>
                </c:pt>
                <c:pt idx="45">
                  <c:v>37.205227000000001</c:v>
                </c:pt>
                <c:pt idx="46">
                  <c:v>37.660744000000001</c:v>
                </c:pt>
                <c:pt idx="47">
                  <c:v>38.25732</c:v>
                </c:pt>
                <c:pt idx="48">
                  <c:v>38.646491999999995</c:v>
                </c:pt>
                <c:pt idx="49">
                  <c:v>39.077446000000002</c:v>
                </c:pt>
                <c:pt idx="50">
                  <c:v>39.539703000000003</c:v>
                </c:pt>
              </c:numCache>
            </c:numRef>
          </c:val>
          <c:smooth val="0"/>
        </c:ser>
        <c:ser>
          <c:idx val="7"/>
          <c:order val="2"/>
          <c:tx>
            <c:strRef>
              <c:f>Sheet1!$D$1</c:f>
              <c:strCache>
                <c:ptCount val="1"/>
                <c:pt idx="0">
                  <c:v>Low Price</c:v>
                </c:pt>
              </c:strCache>
            </c:strRef>
          </c:tx>
          <c:spPr>
            <a:ln w="22225" cap="rnd">
              <a:solidFill>
                <a:srgbClr val="A33340">
                  <a:lumMod val="40000"/>
                  <a:lumOff val="60000"/>
                </a:srgb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26.37916229421511</c:v>
                </c:pt>
                <c:pt idx="1">
                  <c:v>25.126616560212003</c:v>
                </c:pt>
                <c:pt idx="2">
                  <c:v>25.105908591106981</c:v>
                </c:pt>
                <c:pt idx="3">
                  <c:v>24.9234426392381</c:v>
                </c:pt>
                <c:pt idx="4">
                  <c:v>25.812443800548824</c:v>
                </c:pt>
                <c:pt idx="5">
                  <c:v>24.820363318275479</c:v>
                </c:pt>
                <c:pt idx="6">
                  <c:v>24.905605003486844</c:v>
                </c:pt>
                <c:pt idx="7">
                  <c:v>24.790929914654516</c:v>
                </c:pt>
                <c:pt idx="8">
                  <c:v>23.899331995813881</c:v>
                </c:pt>
                <c:pt idx="9">
                  <c:v>21.800438434464564</c:v>
                </c:pt>
                <c:pt idx="10">
                  <c:v>23.640351918582159</c:v>
                </c:pt>
                <c:pt idx="11">
                  <c:v>23.887784569968677</c:v>
                </c:pt>
                <c:pt idx="12">
                  <c:v>24.144541131219079</c:v>
                </c:pt>
                <c:pt idx="13">
                  <c:v>24.740161056496984</c:v>
                </c:pt>
                <c:pt idx="14">
                  <c:v>24.859037597964932</c:v>
                </c:pt>
                <c:pt idx="15">
                  <c:v>24.782779722395421</c:v>
                </c:pt>
                <c:pt idx="16">
                  <c:v>24.885756356590122</c:v>
                </c:pt>
                <c:pt idx="17">
                  <c:v>25.311113217214785</c:v>
                </c:pt>
                <c:pt idx="18">
                  <c:v>26.275346720324308</c:v>
                </c:pt>
                <c:pt idx="19">
                  <c:v>26.359831856098577</c:v>
                </c:pt>
                <c:pt idx="20">
                  <c:v>25.162329619982359</c:v>
                </c:pt>
                <c:pt idx="21">
                  <c:v>26.213080999999999</c:v>
                </c:pt>
                <c:pt idx="22">
                  <c:v>26.4436</c:v>
                </c:pt>
                <c:pt idx="23">
                  <c:v>26.594247999999997</c:v>
                </c:pt>
                <c:pt idx="24">
                  <c:v>26.329445</c:v>
                </c:pt>
                <c:pt idx="25">
                  <c:v>26.635040000000004</c:v>
                </c:pt>
                <c:pt idx="26">
                  <c:v>27.044297999999998</c:v>
                </c:pt>
                <c:pt idx="27">
                  <c:v>27.223084999999998</c:v>
                </c:pt>
                <c:pt idx="28">
                  <c:v>27.369713000000001</c:v>
                </c:pt>
                <c:pt idx="29">
                  <c:v>27.495895000000001</c:v>
                </c:pt>
                <c:pt idx="30">
                  <c:v>27.649782000000002</c:v>
                </c:pt>
                <c:pt idx="31">
                  <c:v>27.808695</c:v>
                </c:pt>
                <c:pt idx="32">
                  <c:v>28.052332</c:v>
                </c:pt>
                <c:pt idx="33">
                  <c:v>28.259179999999997</c:v>
                </c:pt>
                <c:pt idx="34">
                  <c:v>28.418221000000003</c:v>
                </c:pt>
                <c:pt idx="35">
                  <c:v>28.530781000000001</c:v>
                </c:pt>
                <c:pt idx="36">
                  <c:v>28.670876</c:v>
                </c:pt>
                <c:pt idx="37">
                  <c:v>28.858592999999999</c:v>
                </c:pt>
                <c:pt idx="38">
                  <c:v>29.075265999999999</c:v>
                </c:pt>
                <c:pt idx="39">
                  <c:v>29.222217999999998</c:v>
                </c:pt>
                <c:pt idx="40">
                  <c:v>29.334104999999997</c:v>
                </c:pt>
                <c:pt idx="41">
                  <c:v>29.483129999999999</c:v>
                </c:pt>
                <c:pt idx="42">
                  <c:v>29.656690999999999</c:v>
                </c:pt>
                <c:pt idx="43">
                  <c:v>29.847571999999996</c:v>
                </c:pt>
                <c:pt idx="44">
                  <c:v>29.942640000000001</c:v>
                </c:pt>
                <c:pt idx="45">
                  <c:v>30.057960999999999</c:v>
                </c:pt>
                <c:pt idx="46">
                  <c:v>30.197341999999999</c:v>
                </c:pt>
                <c:pt idx="47">
                  <c:v>30.342378999999998</c:v>
                </c:pt>
                <c:pt idx="48">
                  <c:v>30.492806999999999</c:v>
                </c:pt>
                <c:pt idx="49">
                  <c:v>30.648478000000004</c:v>
                </c:pt>
                <c:pt idx="50">
                  <c:v>30.883353999999997</c:v>
                </c:pt>
              </c:numCache>
            </c:numRef>
          </c:val>
          <c:smooth val="0"/>
        </c:ser>
        <c:ser>
          <c:idx val="8"/>
          <c:order val="3"/>
          <c:tx>
            <c:strRef>
              <c:f>Sheet1!$E$1</c:f>
              <c:strCache>
                <c:ptCount val="1"/>
                <c:pt idx="0">
                  <c:v>High Price</c:v>
                </c:pt>
              </c:strCache>
            </c:strRef>
          </c:tx>
          <c:spPr>
            <a:ln w="22225" cap="rnd">
              <a:solidFill>
                <a:srgbClr val="A33340">
                  <a:lumMod val="75000"/>
                </a:srgb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26.37916229421511</c:v>
                </c:pt>
                <c:pt idx="1">
                  <c:v>25.126616560212003</c:v>
                </c:pt>
                <c:pt idx="2">
                  <c:v>25.105908591106981</c:v>
                </c:pt>
                <c:pt idx="3">
                  <c:v>24.9234426392381</c:v>
                </c:pt>
                <c:pt idx="4">
                  <c:v>25.812443800548824</c:v>
                </c:pt>
                <c:pt idx="5">
                  <c:v>24.820363318275479</c:v>
                </c:pt>
                <c:pt idx="6">
                  <c:v>24.905605003486844</c:v>
                </c:pt>
                <c:pt idx="7">
                  <c:v>24.790929914654516</c:v>
                </c:pt>
                <c:pt idx="8">
                  <c:v>23.899331995813881</c:v>
                </c:pt>
                <c:pt idx="9">
                  <c:v>21.800438434464564</c:v>
                </c:pt>
                <c:pt idx="10">
                  <c:v>23.640351918582159</c:v>
                </c:pt>
                <c:pt idx="11">
                  <c:v>23.887784569968677</c:v>
                </c:pt>
                <c:pt idx="12">
                  <c:v>24.144541131219079</c:v>
                </c:pt>
                <c:pt idx="13">
                  <c:v>24.740161056496984</c:v>
                </c:pt>
                <c:pt idx="14">
                  <c:v>24.859037597964932</c:v>
                </c:pt>
                <c:pt idx="15">
                  <c:v>24.782779722395421</c:v>
                </c:pt>
                <c:pt idx="16">
                  <c:v>24.885756356590122</c:v>
                </c:pt>
                <c:pt idx="17">
                  <c:v>25.311113217214785</c:v>
                </c:pt>
                <c:pt idx="18">
                  <c:v>26.275346720324308</c:v>
                </c:pt>
                <c:pt idx="19">
                  <c:v>26.359831856098577</c:v>
                </c:pt>
                <c:pt idx="20">
                  <c:v>25.162329619982359</c:v>
                </c:pt>
                <c:pt idx="21">
                  <c:v>26.210560000000001</c:v>
                </c:pt>
                <c:pt idx="22">
                  <c:v>26.778729999999999</c:v>
                </c:pt>
                <c:pt idx="23">
                  <c:v>27.396947999999998</c:v>
                </c:pt>
                <c:pt idx="24">
                  <c:v>28.176863000000001</c:v>
                </c:pt>
                <c:pt idx="25">
                  <c:v>28.67173</c:v>
                </c:pt>
                <c:pt idx="26">
                  <c:v>29.035521000000003</c:v>
                </c:pt>
                <c:pt idx="27">
                  <c:v>29.299963000000002</c:v>
                </c:pt>
                <c:pt idx="28">
                  <c:v>29.597206</c:v>
                </c:pt>
                <c:pt idx="29">
                  <c:v>29.975019</c:v>
                </c:pt>
                <c:pt idx="30">
                  <c:v>30.376698999999999</c:v>
                </c:pt>
                <c:pt idx="31">
                  <c:v>30.630710999999998</c:v>
                </c:pt>
                <c:pt idx="32">
                  <c:v>30.961626000000003</c:v>
                </c:pt>
                <c:pt idx="33">
                  <c:v>31.236582000000002</c:v>
                </c:pt>
                <c:pt idx="34">
                  <c:v>31.555684999999997</c:v>
                </c:pt>
                <c:pt idx="35">
                  <c:v>31.847818</c:v>
                </c:pt>
                <c:pt idx="36">
                  <c:v>32.176665999999997</c:v>
                </c:pt>
                <c:pt idx="37">
                  <c:v>32.589271999999994</c:v>
                </c:pt>
                <c:pt idx="38">
                  <c:v>32.875529999999998</c:v>
                </c:pt>
                <c:pt idx="39">
                  <c:v>33.192634999999996</c:v>
                </c:pt>
                <c:pt idx="40">
                  <c:v>33.502682</c:v>
                </c:pt>
                <c:pt idx="41">
                  <c:v>33.907973999999996</c:v>
                </c:pt>
                <c:pt idx="42">
                  <c:v>34.426265999999998</c:v>
                </c:pt>
                <c:pt idx="43">
                  <c:v>34.925136999999999</c:v>
                </c:pt>
                <c:pt idx="44">
                  <c:v>35.347252000000005</c:v>
                </c:pt>
                <c:pt idx="45">
                  <c:v>35.697547999999998</c:v>
                </c:pt>
                <c:pt idx="46">
                  <c:v>36.115596999999994</c:v>
                </c:pt>
                <c:pt idx="47">
                  <c:v>36.499054000000001</c:v>
                </c:pt>
                <c:pt idx="48">
                  <c:v>36.746147000000001</c:v>
                </c:pt>
                <c:pt idx="49">
                  <c:v>36.930804999999999</c:v>
                </c:pt>
                <c:pt idx="50">
                  <c:v>37.288513000000002</c:v>
                </c:pt>
              </c:numCache>
            </c:numRef>
          </c:val>
          <c:smooth val="0"/>
        </c:ser>
        <c:ser>
          <c:idx val="9"/>
          <c:order val="4"/>
          <c:tx>
            <c:strRef>
              <c:f>Sheet1!$F$1</c:f>
              <c:strCache>
                <c:ptCount val="1"/>
                <c:pt idx="0">
                  <c:v>Low Oil and Gas Supply</c:v>
                </c:pt>
              </c:strCache>
            </c:strRef>
          </c:tx>
          <c:spPr>
            <a:ln w="22225" cap="rnd">
              <a:solidFill>
                <a:srgbClr val="BD732A">
                  <a:lumMod val="40000"/>
                  <a:lumOff val="60000"/>
                </a:srgb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Sheet1!$F$2:$F$52</c:f>
              <c:numCache>
                <c:formatCode>General</c:formatCode>
                <c:ptCount val="51"/>
                <c:pt idx="0">
                  <c:v>26.37916229421511</c:v>
                </c:pt>
                <c:pt idx="1">
                  <c:v>25.126616560212003</c:v>
                </c:pt>
                <c:pt idx="2">
                  <c:v>25.105908591106981</c:v>
                </c:pt>
                <c:pt idx="3">
                  <c:v>24.9234426392381</c:v>
                </c:pt>
                <c:pt idx="4">
                  <c:v>25.812443800548824</c:v>
                </c:pt>
                <c:pt idx="5">
                  <c:v>24.820363318275479</c:v>
                </c:pt>
                <c:pt idx="6">
                  <c:v>24.905605003486844</c:v>
                </c:pt>
                <c:pt idx="7">
                  <c:v>24.790929914654516</c:v>
                </c:pt>
                <c:pt idx="8">
                  <c:v>23.899331995813881</c:v>
                </c:pt>
                <c:pt idx="9">
                  <c:v>21.800438434464564</c:v>
                </c:pt>
                <c:pt idx="10">
                  <c:v>23.640351918582159</c:v>
                </c:pt>
                <c:pt idx="11">
                  <c:v>23.887784569968677</c:v>
                </c:pt>
                <c:pt idx="12">
                  <c:v>24.144541131219079</c:v>
                </c:pt>
                <c:pt idx="13">
                  <c:v>24.740161056496984</c:v>
                </c:pt>
                <c:pt idx="14">
                  <c:v>24.859037597964932</c:v>
                </c:pt>
                <c:pt idx="15">
                  <c:v>24.782779722395421</c:v>
                </c:pt>
                <c:pt idx="16">
                  <c:v>24.885756356590122</c:v>
                </c:pt>
                <c:pt idx="17">
                  <c:v>25.311113217214785</c:v>
                </c:pt>
                <c:pt idx="18">
                  <c:v>26.275346720324308</c:v>
                </c:pt>
                <c:pt idx="19">
                  <c:v>26.359831856098577</c:v>
                </c:pt>
                <c:pt idx="20">
                  <c:v>25.162329619982359</c:v>
                </c:pt>
                <c:pt idx="21">
                  <c:v>26.209826</c:v>
                </c:pt>
                <c:pt idx="22">
                  <c:v>26.675515999999998</c:v>
                </c:pt>
                <c:pt idx="23">
                  <c:v>26.374898999999999</c:v>
                </c:pt>
                <c:pt idx="24">
                  <c:v>26.284908000000001</c:v>
                </c:pt>
                <c:pt idx="25">
                  <c:v>26.320076</c:v>
                </c:pt>
                <c:pt idx="26">
                  <c:v>26.386892</c:v>
                </c:pt>
                <c:pt idx="27">
                  <c:v>26.444255999999999</c:v>
                </c:pt>
                <c:pt idx="28">
                  <c:v>26.472376000000001</c:v>
                </c:pt>
                <c:pt idx="29">
                  <c:v>26.548859000000004</c:v>
                </c:pt>
                <c:pt idx="30">
                  <c:v>26.650471000000003</c:v>
                </c:pt>
                <c:pt idx="31">
                  <c:v>26.837335999999997</c:v>
                </c:pt>
                <c:pt idx="32">
                  <c:v>27.049165999999996</c:v>
                </c:pt>
                <c:pt idx="33">
                  <c:v>27.224489000000002</c:v>
                </c:pt>
                <c:pt idx="34">
                  <c:v>27.407884999999997</c:v>
                </c:pt>
                <c:pt idx="35">
                  <c:v>27.596503999999999</c:v>
                </c:pt>
                <c:pt idx="36">
                  <c:v>27.772366999999999</c:v>
                </c:pt>
                <c:pt idx="37">
                  <c:v>27.919509999999999</c:v>
                </c:pt>
                <c:pt idx="38">
                  <c:v>28.038522999999998</c:v>
                </c:pt>
                <c:pt idx="39">
                  <c:v>28.151049</c:v>
                </c:pt>
                <c:pt idx="40">
                  <c:v>28.215944</c:v>
                </c:pt>
                <c:pt idx="41">
                  <c:v>28.344365999999997</c:v>
                </c:pt>
                <c:pt idx="42">
                  <c:v>28.499825000000001</c:v>
                </c:pt>
                <c:pt idx="43">
                  <c:v>28.644809999999996</c:v>
                </c:pt>
                <c:pt idx="44">
                  <c:v>28.815185999999997</c:v>
                </c:pt>
                <c:pt idx="45">
                  <c:v>28.879686</c:v>
                </c:pt>
                <c:pt idx="46">
                  <c:v>28.998068</c:v>
                </c:pt>
                <c:pt idx="47">
                  <c:v>29.101358000000001</c:v>
                </c:pt>
                <c:pt idx="48">
                  <c:v>29.217064000000001</c:v>
                </c:pt>
                <c:pt idx="49">
                  <c:v>29.379491999999999</c:v>
                </c:pt>
                <c:pt idx="50">
                  <c:v>29.624769000000001</c:v>
                </c:pt>
              </c:numCache>
            </c:numRef>
          </c:val>
          <c:smooth val="0"/>
        </c:ser>
        <c:ser>
          <c:idx val="2"/>
          <c:order val="5"/>
          <c:tx>
            <c:strRef>
              <c:f>Sheet1!$G$1</c:f>
              <c:strCache>
                <c:ptCount val="1"/>
                <c:pt idx="0">
                  <c:v>High Oil and Gas Supply</c:v>
                </c:pt>
              </c:strCache>
            </c:strRef>
          </c:tx>
          <c:spPr>
            <a:ln w="22225" cap="rnd">
              <a:solidFill>
                <a:srgbClr val="BD732A">
                  <a:lumMod val="75000"/>
                </a:srgb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Sheet1!$G$2:$G$52</c:f>
              <c:numCache>
                <c:formatCode>General</c:formatCode>
                <c:ptCount val="51"/>
                <c:pt idx="0">
                  <c:v>26.37916229421511</c:v>
                </c:pt>
                <c:pt idx="1">
                  <c:v>25.126616560212003</c:v>
                </c:pt>
                <c:pt idx="2">
                  <c:v>25.105908591106981</c:v>
                </c:pt>
                <c:pt idx="3">
                  <c:v>24.9234426392381</c:v>
                </c:pt>
                <c:pt idx="4">
                  <c:v>25.812443800548824</c:v>
                </c:pt>
                <c:pt idx="5">
                  <c:v>24.820363318275479</c:v>
                </c:pt>
                <c:pt idx="6">
                  <c:v>24.905605003486844</c:v>
                </c:pt>
                <c:pt idx="7">
                  <c:v>24.790929914654516</c:v>
                </c:pt>
                <c:pt idx="8">
                  <c:v>23.899331995813881</c:v>
                </c:pt>
                <c:pt idx="9">
                  <c:v>21.800438434464564</c:v>
                </c:pt>
                <c:pt idx="10">
                  <c:v>23.640351918582159</c:v>
                </c:pt>
                <c:pt idx="11">
                  <c:v>23.887784569968677</c:v>
                </c:pt>
                <c:pt idx="12">
                  <c:v>24.144541131219079</c:v>
                </c:pt>
                <c:pt idx="13">
                  <c:v>24.740161056496984</c:v>
                </c:pt>
                <c:pt idx="14">
                  <c:v>24.859037597964932</c:v>
                </c:pt>
                <c:pt idx="15">
                  <c:v>24.782779722395421</c:v>
                </c:pt>
                <c:pt idx="16">
                  <c:v>24.885756356590122</c:v>
                </c:pt>
                <c:pt idx="17">
                  <c:v>25.311113217214785</c:v>
                </c:pt>
                <c:pt idx="18">
                  <c:v>26.275346720324308</c:v>
                </c:pt>
                <c:pt idx="19">
                  <c:v>26.359831856098577</c:v>
                </c:pt>
                <c:pt idx="20">
                  <c:v>25.162329619982359</c:v>
                </c:pt>
                <c:pt idx="21">
                  <c:v>26.209375000000001</c:v>
                </c:pt>
                <c:pt idx="22">
                  <c:v>26.835587</c:v>
                </c:pt>
                <c:pt idx="23">
                  <c:v>27.336494000000002</c:v>
                </c:pt>
                <c:pt idx="24">
                  <c:v>27.901232</c:v>
                </c:pt>
                <c:pt idx="25">
                  <c:v>28.461122999999997</c:v>
                </c:pt>
                <c:pt idx="26">
                  <c:v>28.882235999999999</c:v>
                </c:pt>
                <c:pt idx="27">
                  <c:v>29.130014000000003</c:v>
                </c:pt>
                <c:pt idx="28">
                  <c:v>29.465840999999998</c:v>
                </c:pt>
                <c:pt idx="29">
                  <c:v>29.748289</c:v>
                </c:pt>
                <c:pt idx="30">
                  <c:v>30.022884000000001</c:v>
                </c:pt>
                <c:pt idx="31">
                  <c:v>30.204978999999998</c:v>
                </c:pt>
                <c:pt idx="32">
                  <c:v>30.500754999999998</c:v>
                </c:pt>
                <c:pt idx="33">
                  <c:v>30.786080999999999</c:v>
                </c:pt>
                <c:pt idx="34">
                  <c:v>31.068309999999997</c:v>
                </c:pt>
                <c:pt idx="35">
                  <c:v>31.357515000000003</c:v>
                </c:pt>
                <c:pt idx="36">
                  <c:v>31.685917</c:v>
                </c:pt>
                <c:pt idx="37">
                  <c:v>32.047423999999999</c:v>
                </c:pt>
                <c:pt idx="38">
                  <c:v>32.377464000000003</c:v>
                </c:pt>
                <c:pt idx="39">
                  <c:v>32.698982000000001</c:v>
                </c:pt>
                <c:pt idx="40">
                  <c:v>33.040714000000001</c:v>
                </c:pt>
                <c:pt idx="41">
                  <c:v>33.437984</c:v>
                </c:pt>
                <c:pt idx="42">
                  <c:v>33.821903000000006</c:v>
                </c:pt>
                <c:pt idx="43">
                  <c:v>34.257057000000003</c:v>
                </c:pt>
                <c:pt idx="44">
                  <c:v>34.628543999999998</c:v>
                </c:pt>
                <c:pt idx="45">
                  <c:v>34.972237</c:v>
                </c:pt>
                <c:pt idx="46">
                  <c:v>35.385521000000004</c:v>
                </c:pt>
                <c:pt idx="47">
                  <c:v>35.931331999999998</c:v>
                </c:pt>
                <c:pt idx="48">
                  <c:v>36.320155999999997</c:v>
                </c:pt>
                <c:pt idx="49">
                  <c:v>36.570861999999998</c:v>
                </c:pt>
                <c:pt idx="50">
                  <c:v>37.095134999999999</c:v>
                </c:pt>
              </c:numCache>
            </c:numRef>
          </c:val>
          <c:smooth val="0"/>
        </c:ser>
        <c:ser>
          <c:idx val="6"/>
          <c:order val="6"/>
          <c:tx>
            <c:strRef>
              <c:f>Sheet1!$H$1</c:f>
              <c:strCache>
                <c:ptCount val="1"/>
                <c:pt idx="0">
                  <c:v>Reference</c:v>
                </c:pt>
              </c:strCache>
            </c:strRef>
          </c:tx>
          <c:spPr>
            <a:ln w="22225" cap="rnd">
              <a:solidFill>
                <a:srgbClr val="000000"/>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Sheet1!$H$2:$H$52</c:f>
              <c:numCache>
                <c:formatCode>General</c:formatCode>
                <c:ptCount val="51"/>
                <c:pt idx="0">
                  <c:v>26.37916229421511</c:v>
                </c:pt>
                <c:pt idx="1">
                  <c:v>25.126616560212003</c:v>
                </c:pt>
                <c:pt idx="2">
                  <c:v>25.105908591106981</c:v>
                </c:pt>
                <c:pt idx="3">
                  <c:v>24.9234426392381</c:v>
                </c:pt>
                <c:pt idx="4">
                  <c:v>25.812443800548824</c:v>
                </c:pt>
                <c:pt idx="5">
                  <c:v>24.820363318275479</c:v>
                </c:pt>
                <c:pt idx="6">
                  <c:v>24.905605003486844</c:v>
                </c:pt>
                <c:pt idx="7">
                  <c:v>24.790929914654516</c:v>
                </c:pt>
                <c:pt idx="8">
                  <c:v>23.899331995813881</c:v>
                </c:pt>
                <c:pt idx="9">
                  <c:v>21.800438434464564</c:v>
                </c:pt>
                <c:pt idx="10">
                  <c:v>23.640351918582159</c:v>
                </c:pt>
                <c:pt idx="11">
                  <c:v>23.887784569968677</c:v>
                </c:pt>
                <c:pt idx="12">
                  <c:v>24.144541131219079</c:v>
                </c:pt>
                <c:pt idx="13">
                  <c:v>24.740161056496984</c:v>
                </c:pt>
                <c:pt idx="14">
                  <c:v>24.859037597964932</c:v>
                </c:pt>
                <c:pt idx="15">
                  <c:v>24.782779722395421</c:v>
                </c:pt>
                <c:pt idx="16">
                  <c:v>24.885756356590122</c:v>
                </c:pt>
                <c:pt idx="17">
                  <c:v>25.311113217214785</c:v>
                </c:pt>
                <c:pt idx="18">
                  <c:v>26.275346720324308</c:v>
                </c:pt>
                <c:pt idx="19">
                  <c:v>26.359831856098577</c:v>
                </c:pt>
                <c:pt idx="20">
                  <c:v>25.162329619982359</c:v>
                </c:pt>
                <c:pt idx="21">
                  <c:v>26.209412</c:v>
                </c:pt>
                <c:pt idx="22">
                  <c:v>26.971048</c:v>
                </c:pt>
                <c:pt idx="23">
                  <c:v>27.331321999999997</c:v>
                </c:pt>
                <c:pt idx="24">
                  <c:v>27.512821000000002</c:v>
                </c:pt>
                <c:pt idx="25">
                  <c:v>27.856289</c:v>
                </c:pt>
                <c:pt idx="26">
                  <c:v>28.186178000000002</c:v>
                </c:pt>
                <c:pt idx="27">
                  <c:v>28.314540999999998</c:v>
                </c:pt>
                <c:pt idx="28">
                  <c:v>28.504666999999998</c:v>
                </c:pt>
                <c:pt idx="29">
                  <c:v>28.692353999999998</c:v>
                </c:pt>
                <c:pt idx="30">
                  <c:v>28.889544000000001</c:v>
                </c:pt>
                <c:pt idx="31">
                  <c:v>29.042393000000001</c:v>
                </c:pt>
                <c:pt idx="32">
                  <c:v>29.310216999999998</c:v>
                </c:pt>
                <c:pt idx="33">
                  <c:v>29.487674999999999</c:v>
                </c:pt>
                <c:pt idx="34">
                  <c:v>29.646836999999998</c:v>
                </c:pt>
                <c:pt idx="35">
                  <c:v>29.796229999999998</c:v>
                </c:pt>
                <c:pt idx="36">
                  <c:v>29.969087999999999</c:v>
                </c:pt>
                <c:pt idx="37">
                  <c:v>30.191390999999996</c:v>
                </c:pt>
                <c:pt idx="38">
                  <c:v>30.402943</c:v>
                </c:pt>
                <c:pt idx="39">
                  <c:v>30.595215000000003</c:v>
                </c:pt>
                <c:pt idx="40">
                  <c:v>30.77177</c:v>
                </c:pt>
                <c:pt idx="41">
                  <c:v>31.001127</c:v>
                </c:pt>
                <c:pt idx="42">
                  <c:v>31.245092</c:v>
                </c:pt>
                <c:pt idx="43">
                  <c:v>31.456660999999997</c:v>
                </c:pt>
                <c:pt idx="44">
                  <c:v>31.681263000000001</c:v>
                </c:pt>
                <c:pt idx="45">
                  <c:v>31.875897999999999</c:v>
                </c:pt>
                <c:pt idx="46">
                  <c:v>32.101790999999999</c:v>
                </c:pt>
                <c:pt idx="47">
                  <c:v>32.276371000000005</c:v>
                </c:pt>
                <c:pt idx="48">
                  <c:v>32.409554</c:v>
                </c:pt>
                <c:pt idx="49">
                  <c:v>32.625751000000001</c:v>
                </c:pt>
                <c:pt idx="50">
                  <c:v>32.990565999999994</c:v>
                </c:pt>
              </c:numCache>
            </c:numRef>
          </c:val>
          <c:smooth val="0"/>
        </c:ser>
        <c:dLbls>
          <c:showLegendKey val="0"/>
          <c:showVal val="0"/>
          <c:showCatName val="0"/>
          <c:showSerName val="0"/>
          <c:showPercent val="0"/>
          <c:showBubbleSize val="0"/>
        </c:dLbls>
        <c:smooth val="0"/>
        <c:axId val="-1177232448"/>
        <c:axId val="-1177255296"/>
        <c:extLst/>
      </c:lineChart>
      <c:catAx>
        <c:axId val="-1177232448"/>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55296"/>
        <c:crossesAt val="0"/>
        <c:auto val="1"/>
        <c:lblAlgn val="ctr"/>
        <c:lblOffset val="100"/>
        <c:tickLblSkip val="10"/>
        <c:tickMarkSkip val="5"/>
        <c:noMultiLvlLbl val="0"/>
      </c:catAx>
      <c:valAx>
        <c:axId val="-1177255296"/>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32448"/>
        <c:crossesAt val="2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1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0253389999981668"/>
          <c:y val="0"/>
          <c:w val="0.4673086929122805"/>
          <c:h val="0.88711011859404643"/>
        </c:manualLayout>
      </c:layout>
      <c:barChart>
        <c:barDir val="bar"/>
        <c:grouping val="clustered"/>
        <c:varyColors val="0"/>
        <c:ser>
          <c:idx val="1"/>
          <c:order val="27"/>
          <c:tx>
            <c:strRef>
              <c:f>Sheet1!$B$1</c:f>
              <c:strCache>
                <c:ptCount val="1"/>
                <c:pt idx="0">
                  <c:v>2050</c:v>
                </c:pt>
              </c:strCache>
            </c:strRef>
          </c:tx>
          <c:spPr>
            <a:solidFill>
              <a:schemeClr val="accent5">
                <a:lumMod val="60000"/>
                <a:lumOff val="40000"/>
              </a:schemeClr>
            </a:solidFill>
            <a:ln>
              <a:noFill/>
            </a:ln>
            <a:effectLst/>
          </c:spPr>
          <c:invertIfNegative val="0"/>
          <c:cat>
            <c:strRef>
              <c:f>Sheet1!$A$2:$A$6</c:f>
              <c:strCache>
                <c:ptCount val="5"/>
                <c:pt idx="0">
                  <c:v>total non-manufacturing</c:v>
                </c:pt>
                <c:pt idx="1">
                  <c:v>non-energy intensive manufacturing</c:v>
                </c:pt>
                <c:pt idx="2">
                  <c:v>energy-intensive manufacturing</c:v>
                </c:pt>
                <c:pt idx="3">
                  <c:v>total manufacturing</c:v>
                </c:pt>
                <c:pt idx="4">
                  <c:v>total industrial sector</c:v>
                </c:pt>
              </c:strCache>
            </c:strRef>
          </c:cat>
          <c:val>
            <c:numRef>
              <c:f>Sheet1!$B$2:$B$6</c:f>
              <c:numCache>
                <c:formatCode>General</c:formatCode>
                <c:ptCount val="5"/>
                <c:pt idx="0">
                  <c:v>2.117613717292762</c:v>
                </c:pt>
                <c:pt idx="1">
                  <c:v>0.61523510563082495</c:v>
                </c:pt>
                <c:pt idx="2">
                  <c:v>6.3959497307424007</c:v>
                </c:pt>
                <c:pt idx="3">
                  <c:v>2.5574596697998646</c:v>
                </c:pt>
                <c:pt idx="4">
                  <c:v>2.4420190934037818</c:v>
                </c:pt>
              </c:numCache>
            </c:numRef>
          </c:val>
        </c:ser>
        <c:ser>
          <c:idx val="2"/>
          <c:order val="28"/>
          <c:tx>
            <c:strRef>
              <c:f>Sheet1!$C$1</c:f>
              <c:strCache>
                <c:ptCount val="1"/>
                <c:pt idx="0">
                  <c:v>2018</c:v>
                </c:pt>
              </c:strCache>
            </c:strRef>
          </c:tx>
          <c:spPr>
            <a:solidFill>
              <a:schemeClr val="accent5">
                <a:shade val="43000"/>
              </a:schemeClr>
            </a:solidFill>
            <a:ln>
              <a:noFill/>
            </a:ln>
            <a:effectLst/>
          </c:spPr>
          <c:invertIfNegative val="0"/>
          <c:cat>
            <c:strRef>
              <c:f>Sheet1!$A$2:$A$6</c:f>
              <c:strCache>
                <c:ptCount val="5"/>
                <c:pt idx="0">
                  <c:v>total non-manufacturing</c:v>
                </c:pt>
                <c:pt idx="1">
                  <c:v>non-energy intensive manufacturing</c:v>
                </c:pt>
                <c:pt idx="2">
                  <c:v>energy-intensive manufacturing</c:v>
                </c:pt>
                <c:pt idx="3">
                  <c:v>total manufacturing</c:v>
                </c:pt>
                <c:pt idx="4">
                  <c:v>total industrial sector</c:v>
                </c:pt>
              </c:strCache>
            </c:strRef>
          </c:cat>
          <c:val>
            <c:numRef>
              <c:f>Sheet1!$C$2:$C$6</c:f>
              <c:numCache>
                <c:formatCode>General</c:formatCode>
                <c:ptCount val="5"/>
                <c:pt idx="0">
                  <c:v>2.1664440009005346</c:v>
                </c:pt>
                <c:pt idx="1">
                  <c:v>0.73793155537212229</c:v>
                </c:pt>
                <c:pt idx="2">
                  <c:v>6.6250866524899186</c:v>
                </c:pt>
                <c:pt idx="3">
                  <c:v>3.1464600043630044</c:v>
                </c:pt>
                <c:pt idx="4">
                  <c:v>2.8572212269846164</c:v>
                </c:pt>
              </c:numCache>
            </c:numRef>
          </c:val>
        </c:ser>
        <c:dLbls>
          <c:showLegendKey val="0"/>
          <c:showVal val="0"/>
          <c:showCatName val="0"/>
          <c:showSerName val="0"/>
          <c:showPercent val="0"/>
          <c:showBubbleSize val="0"/>
        </c:dLbls>
        <c:gapWidth val="160"/>
        <c:axId val="-1177237888"/>
        <c:axId val="-1177253120"/>
        <c:extLst>
          <c:ext xmlns:c15="http://schemas.microsoft.com/office/drawing/2012/chart" uri="{02D57815-91ED-43cb-92C2-25804820EDAC}">
            <c15:filteredBarSeries>
              <c15:ser>
                <c:idx val="3"/>
                <c:order val="0"/>
                <c:tx>
                  <c:strRef>
                    <c:extLst>
                      <c:ext uri="{02D57815-91ED-43cb-92C2-25804820EDAC}">
                        <c15:formulaRef>
                          <c15:sqref>Sheet1!$A$5</c15:sqref>
                        </c15:formulaRef>
                      </c:ext>
                    </c:extLst>
                    <c:strCache>
                      <c:ptCount val="1"/>
                      <c:pt idx="0">
                        <c:v>2021</c:v>
                      </c:pt>
                    </c:strCache>
                  </c:strRef>
                </c:tx>
                <c:spPr>
                  <a:solidFill>
                    <a:schemeClr val="accent5">
                      <a:shade val="47000"/>
                    </a:schemeClr>
                  </a:solidFill>
                  <a:ln>
                    <a:noFill/>
                  </a:ln>
                  <a:effectLst/>
                </c:spPr>
                <c:invertIfNegative val="0"/>
                <c:cat>
                  <c:strRef>
                    <c:extLst>
                      <c:ex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c:ext uri="{02D57815-91ED-43cb-92C2-25804820EDAC}">
                        <c15:formulaRef>
                          <c15:sqref>Sheet1!$B$5:$F$5</c15:sqref>
                        </c15:formulaRef>
                      </c:ext>
                    </c:extLst>
                    <c:numCache>
                      <c:formatCode>General</c:formatCode>
                      <c:ptCount val="5"/>
                      <c:pt idx="0">
                        <c:v>2.2129489111638598</c:v>
                      </c:pt>
                      <c:pt idx="1">
                        <c:v>0.74470539384384105</c:v>
                      </c:pt>
                      <c:pt idx="2">
                        <c:v>6.7286290373580604</c:v>
                      </c:pt>
                      <c:pt idx="3">
                        <c:v>3.0713606747315101</c:v>
                      </c:pt>
                      <c:pt idx="4">
                        <c:v>2.8210638486413901</c:v>
                      </c:pt>
                    </c:numCache>
                  </c:numRef>
                </c:val>
              </c15:ser>
            </c15:filteredBarSeries>
            <c15:filteredBarSeries>
              <c15:ser>
                <c:idx val="4"/>
                <c:order val="1"/>
                <c:tx>
                  <c:strRef>
                    <c:extLst xmlns:c15="http://schemas.microsoft.com/office/drawing/2012/chart">
                      <c:ext xmlns:c15="http://schemas.microsoft.com/office/drawing/2012/chart" uri="{02D57815-91ED-43cb-92C2-25804820EDAC}">
                        <c15:formulaRef>
                          <c15:sqref>Sheet1!$A$6</c15:sqref>
                        </c15:formulaRef>
                      </c:ext>
                    </c:extLst>
                    <c:strCache>
                      <c:ptCount val="1"/>
                      <c:pt idx="0">
                        <c:v>2022</c:v>
                      </c:pt>
                    </c:strCache>
                  </c:strRef>
                </c:tx>
                <c:spPr>
                  <a:solidFill>
                    <a:schemeClr val="accent5">
                      <a:shade val="51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Sheet1!$B$6:$F$6</c15:sqref>
                        </c15:formulaRef>
                      </c:ext>
                    </c:extLst>
                    <c:numCache>
                      <c:formatCode>General</c:formatCode>
                      <c:ptCount val="5"/>
                      <c:pt idx="0">
                        <c:v>2.2434623227452501</c:v>
                      </c:pt>
                      <c:pt idx="1">
                        <c:v>0.74120530601140699</c:v>
                      </c:pt>
                      <c:pt idx="2">
                        <c:v>6.6209759285283898</c:v>
                      </c:pt>
                      <c:pt idx="3">
                        <c:v>3.0543287652544602</c:v>
                      </c:pt>
                      <c:pt idx="4">
                        <c:v>2.8238900917428902</c:v>
                      </c:pt>
                    </c:numCache>
                  </c:numRef>
                </c:val>
              </c15:ser>
            </c15:filteredBarSeries>
            <c15:filteredBarSeries>
              <c15:ser>
                <c:idx val="5"/>
                <c:order val="2"/>
                <c:tx>
                  <c:strRef>
                    <c:extLst xmlns:c15="http://schemas.microsoft.com/office/drawing/2012/chart">
                      <c:ext xmlns:c15="http://schemas.microsoft.com/office/drawing/2012/chart" uri="{02D57815-91ED-43cb-92C2-25804820EDAC}">
                        <c15:formulaRef>
                          <c15:sqref>Sheet1!$A$7</c15:sqref>
                        </c15:formulaRef>
                      </c:ext>
                    </c:extLst>
                    <c:strCache>
                      <c:ptCount val="1"/>
                      <c:pt idx="0">
                        <c:v>2023</c:v>
                      </c:pt>
                    </c:strCache>
                  </c:strRef>
                </c:tx>
                <c:spPr>
                  <a:solidFill>
                    <a:schemeClr val="accent5">
                      <a:shade val="56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Sheet1!$B$7:$F$7</c15:sqref>
                        </c15:formulaRef>
                      </c:ext>
                    </c:extLst>
                    <c:numCache>
                      <c:formatCode>General</c:formatCode>
                      <c:ptCount val="5"/>
                      <c:pt idx="0">
                        <c:v>2.24985584376395</c:v>
                      </c:pt>
                      <c:pt idx="1">
                        <c:v>0.73266489833636295</c:v>
                      </c:pt>
                      <c:pt idx="2">
                        <c:v>6.60094298161916</c:v>
                      </c:pt>
                      <c:pt idx="3">
                        <c:v>3.0282145209506499</c:v>
                      </c:pt>
                      <c:pt idx="4">
                        <c:v>2.8096232734402302</c:v>
                      </c:pt>
                    </c:numCache>
                  </c:numRef>
                </c:val>
              </c15:ser>
            </c15:filteredBarSeries>
            <c15:filteredBarSeries>
              <c15:ser>
                <c:idx val="6"/>
                <c:order val="3"/>
                <c:tx>
                  <c:strRef>
                    <c:extLst xmlns:c15="http://schemas.microsoft.com/office/drawing/2012/chart">
                      <c:ext xmlns:c15="http://schemas.microsoft.com/office/drawing/2012/chart" uri="{02D57815-91ED-43cb-92C2-25804820EDAC}">
                        <c15:formulaRef>
                          <c15:sqref>Sheet1!$A$8</c15:sqref>
                        </c15:formulaRef>
                      </c:ext>
                    </c:extLst>
                    <c:strCache>
                      <c:ptCount val="1"/>
                      <c:pt idx="0">
                        <c:v>2024</c:v>
                      </c:pt>
                    </c:strCache>
                  </c:strRef>
                </c:tx>
                <c:spPr>
                  <a:solidFill>
                    <a:schemeClr val="accent5">
                      <a:shade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Sheet1!$B$8:$F$8</c15:sqref>
                        </c15:formulaRef>
                      </c:ext>
                    </c:extLst>
                    <c:numCache>
                      <c:formatCode>General</c:formatCode>
                      <c:ptCount val="5"/>
                      <c:pt idx="0">
                        <c:v>2.2629294042587502</c:v>
                      </c:pt>
                      <c:pt idx="1">
                        <c:v>0.729497747490925</c:v>
                      </c:pt>
                      <c:pt idx="2">
                        <c:v>6.5670933487327696</c:v>
                      </c:pt>
                      <c:pt idx="3">
                        <c:v>3.0074877587758402</c:v>
                      </c:pt>
                      <c:pt idx="4">
                        <c:v>2.7979797730947999</c:v>
                      </c:pt>
                    </c:numCache>
                  </c:numRef>
                </c:val>
              </c15:ser>
            </c15:filteredBarSeries>
            <c15:filteredBarSeries>
              <c15:ser>
                <c:idx val="7"/>
                <c:order val="4"/>
                <c:tx>
                  <c:strRef>
                    <c:extLst xmlns:c15="http://schemas.microsoft.com/office/drawing/2012/chart">
                      <c:ext xmlns:c15="http://schemas.microsoft.com/office/drawing/2012/chart" uri="{02D57815-91ED-43cb-92C2-25804820EDAC}">
                        <c15:formulaRef>
                          <c15:sqref>Sheet1!$A$9</c15:sqref>
                        </c15:formulaRef>
                      </c:ext>
                    </c:extLst>
                    <c:strCache>
                      <c:ptCount val="1"/>
                      <c:pt idx="0">
                        <c:v>2025</c:v>
                      </c:pt>
                    </c:strCache>
                  </c:strRef>
                </c:tx>
                <c:spPr>
                  <a:solidFill>
                    <a:schemeClr val="accent5">
                      <a:shade val="65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Sheet1!$B$9:$F$9</c15:sqref>
                        </c15:formulaRef>
                      </c:ext>
                    </c:extLst>
                    <c:numCache>
                      <c:formatCode>General</c:formatCode>
                      <c:ptCount val="5"/>
                      <c:pt idx="0">
                        <c:v>2.2648252173027901</c:v>
                      </c:pt>
                      <c:pt idx="1">
                        <c:v>0.72742085408082102</c:v>
                      </c:pt>
                      <c:pt idx="2">
                        <c:v>6.5719283472965397</c:v>
                      </c:pt>
                      <c:pt idx="3">
                        <c:v>3.00660153112476</c:v>
                      </c:pt>
                      <c:pt idx="4">
                        <c:v>2.7977094926621402</c:v>
                      </c:pt>
                    </c:numCache>
                  </c:numRef>
                </c:val>
              </c15:ser>
            </c15:filteredBarSeries>
            <c15:filteredBarSeries>
              <c15:ser>
                <c:idx val="8"/>
                <c:order val="5"/>
                <c:tx>
                  <c:strRef>
                    <c:extLst xmlns:c15="http://schemas.microsoft.com/office/drawing/2012/chart">
                      <c:ext xmlns:c15="http://schemas.microsoft.com/office/drawing/2012/chart" uri="{02D57815-91ED-43cb-92C2-25804820EDAC}">
                        <c15:formulaRef>
                          <c15:sqref>Sheet1!$A$10</c15:sqref>
                        </c15:formulaRef>
                      </c:ext>
                    </c:extLst>
                    <c:strCache>
                      <c:ptCount val="1"/>
                      <c:pt idx="0">
                        <c:v>2026</c:v>
                      </c:pt>
                    </c:strCache>
                  </c:strRef>
                </c:tx>
                <c:spPr>
                  <a:solidFill>
                    <a:schemeClr val="accent5">
                      <a:shade val="69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Sheet1!$B$10:$F$10</c15:sqref>
                        </c15:formulaRef>
                      </c:ext>
                    </c:extLst>
                    <c:numCache>
                      <c:formatCode>General</c:formatCode>
                      <c:ptCount val="5"/>
                      <c:pt idx="0">
                        <c:v>2.2615318249761902</c:v>
                      </c:pt>
                      <c:pt idx="1">
                        <c:v>0.72246634880875304</c:v>
                      </c:pt>
                      <c:pt idx="2">
                        <c:v>6.5999412127260797</c:v>
                      </c:pt>
                      <c:pt idx="3">
                        <c:v>3.0123765128304401</c:v>
                      </c:pt>
                      <c:pt idx="4">
                        <c:v>2.80125090268369</c:v>
                      </c:pt>
                    </c:numCache>
                  </c:numRef>
                </c:val>
              </c15:ser>
            </c15:filteredBarSeries>
            <c15:filteredBarSeries>
              <c15:ser>
                <c:idx val="9"/>
                <c:order val="6"/>
                <c:tx>
                  <c:strRef>
                    <c:extLst xmlns:c15="http://schemas.microsoft.com/office/drawing/2012/chart">
                      <c:ext xmlns:c15="http://schemas.microsoft.com/office/drawing/2012/chart" uri="{02D57815-91ED-43cb-92C2-25804820EDAC}">
                        <c15:formulaRef>
                          <c15:sqref>Sheet1!$A$11</c15:sqref>
                        </c15:formulaRef>
                      </c:ext>
                    </c:extLst>
                    <c:strCache>
                      <c:ptCount val="1"/>
                      <c:pt idx="0">
                        <c:v>2027</c:v>
                      </c:pt>
                    </c:strCache>
                  </c:strRef>
                </c:tx>
                <c:spPr>
                  <a:solidFill>
                    <a:schemeClr val="accent5">
                      <a:shade val="73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Sheet1!$B$11:$F$11</c15:sqref>
                        </c15:formulaRef>
                      </c:ext>
                    </c:extLst>
                    <c:numCache>
                      <c:formatCode>General</c:formatCode>
                      <c:ptCount val="5"/>
                      <c:pt idx="0">
                        <c:v>2.27137798109064</c:v>
                      </c:pt>
                      <c:pt idx="1">
                        <c:v>0.71681433799814298</c:v>
                      </c:pt>
                      <c:pt idx="2">
                        <c:v>6.58584408170577</c:v>
                      </c:pt>
                      <c:pt idx="3">
                        <c:v>2.9973790649118599</c:v>
                      </c:pt>
                      <c:pt idx="4">
                        <c:v>2.7945641340967602</c:v>
                      </c:pt>
                    </c:numCache>
                  </c:numRef>
                </c:val>
              </c15:ser>
            </c15:filteredBarSeries>
            <c15:filteredBarSeries>
              <c15:ser>
                <c:idx val="10"/>
                <c:order val="7"/>
                <c:tx>
                  <c:strRef>
                    <c:extLst xmlns:c15="http://schemas.microsoft.com/office/drawing/2012/chart">
                      <c:ext xmlns:c15="http://schemas.microsoft.com/office/drawing/2012/chart" uri="{02D57815-91ED-43cb-92C2-25804820EDAC}">
                        <c15:formulaRef>
                          <c15:sqref>Sheet1!$A$12</c15:sqref>
                        </c15:formulaRef>
                      </c:ext>
                    </c:extLst>
                    <c:strCache>
                      <c:ptCount val="1"/>
                      <c:pt idx="0">
                        <c:v>2028</c:v>
                      </c:pt>
                    </c:strCache>
                  </c:strRef>
                </c:tx>
                <c:spPr>
                  <a:solidFill>
                    <a:schemeClr val="accent5">
                      <a:shade val="78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Sheet1!$B$12:$F$12</c15:sqref>
                        </c15:formulaRef>
                      </c:ext>
                    </c:extLst>
                    <c:numCache>
                      <c:formatCode>General</c:formatCode>
                      <c:ptCount val="5"/>
                      <c:pt idx="0">
                        <c:v>2.2861713561562902</c:v>
                      </c:pt>
                      <c:pt idx="1">
                        <c:v>0.71041267980381395</c:v>
                      </c:pt>
                      <c:pt idx="2">
                        <c:v>6.5709874664554899</c:v>
                      </c:pt>
                      <c:pt idx="3">
                        <c:v>2.9795611100782202</c:v>
                      </c:pt>
                      <c:pt idx="4">
                        <c:v>2.7869122013644598</c:v>
                      </c:pt>
                    </c:numCache>
                  </c:numRef>
                </c:val>
              </c15:ser>
            </c15:filteredBarSeries>
            <c15:filteredBarSeries>
              <c15:ser>
                <c:idx val="12"/>
                <c:order val="8"/>
                <c:tx>
                  <c:strRef>
                    <c:extLst xmlns:c15="http://schemas.microsoft.com/office/drawing/2012/chart">
                      <c:ext xmlns:c15="http://schemas.microsoft.com/office/drawing/2012/chart" uri="{02D57815-91ED-43cb-92C2-25804820EDAC}">
                        <c15:formulaRef>
                          <c15:sqref>Sheet1!$A$13</c15:sqref>
                        </c15:formulaRef>
                      </c:ext>
                    </c:extLst>
                    <c:strCache>
                      <c:ptCount val="1"/>
                      <c:pt idx="0">
                        <c:v>2029</c:v>
                      </c:pt>
                    </c:strCache>
                  </c:strRef>
                </c:tx>
                <c:spPr>
                  <a:solidFill>
                    <a:schemeClr val="accent5">
                      <a:shade val="86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Sheet1!$B$13:$F$13</c15:sqref>
                        </c15:formulaRef>
                      </c:ext>
                    </c:extLst>
                    <c:numCache>
                      <c:formatCode>General</c:formatCode>
                      <c:ptCount val="5"/>
                      <c:pt idx="0">
                        <c:v>2.2845578865295102</c:v>
                      </c:pt>
                      <c:pt idx="1">
                        <c:v>0.70597739946355498</c:v>
                      </c:pt>
                      <c:pt idx="2">
                        <c:v>6.5602052125261601</c:v>
                      </c:pt>
                      <c:pt idx="3">
                        <c:v>2.9623873421030602</c:v>
                      </c:pt>
                      <c:pt idx="4">
                        <c:v>2.7748100897260799</c:v>
                      </c:pt>
                    </c:numCache>
                  </c:numRef>
                </c:val>
              </c15:ser>
            </c15:filteredBarSeries>
            <c15:filteredBarSeries>
              <c15:ser>
                <c:idx val="14"/>
                <c:order val="9"/>
                <c:tx>
                  <c:strRef>
                    <c:extLst xmlns:c15="http://schemas.microsoft.com/office/drawing/2012/chart">
                      <c:ext xmlns:c15="http://schemas.microsoft.com/office/drawing/2012/chart" uri="{02D57815-91ED-43cb-92C2-25804820EDAC}">
                        <c15:formulaRef>
                          <c15:sqref>Sheet1!$A$15</c15:sqref>
                        </c15:formulaRef>
                      </c:ext>
                    </c:extLst>
                    <c:strCache>
                      <c:ptCount val="1"/>
                      <c:pt idx="0">
                        <c:v>2031</c:v>
                      </c:pt>
                    </c:strCache>
                  </c:strRef>
                </c:tx>
                <c:spPr>
                  <a:solidFill>
                    <a:schemeClr val="accent5">
                      <a:shade val="95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Sheet1!$B$15:$F$15</c15:sqref>
                        </c15:formulaRef>
                      </c:ext>
                    </c:extLst>
                    <c:numCache>
                      <c:formatCode>General</c:formatCode>
                      <c:ptCount val="5"/>
                      <c:pt idx="0">
                        <c:v>2.2821284387876202</c:v>
                      </c:pt>
                      <c:pt idx="1">
                        <c:v>0.69639896458007899</c:v>
                      </c:pt>
                      <c:pt idx="2">
                        <c:v>6.5235684873116604</c:v>
                      </c:pt>
                      <c:pt idx="3">
                        <c:v>2.9218569538074299</c:v>
                      </c:pt>
                      <c:pt idx="4">
                        <c:v>2.7459897890684402</c:v>
                      </c:pt>
                    </c:numCache>
                  </c:numRef>
                </c:val>
              </c15:ser>
            </c15:filteredBarSeries>
            <c15:filteredBarSeries>
              <c15:ser>
                <c:idx val="15"/>
                <c:order val="10"/>
                <c:tx>
                  <c:strRef>
                    <c:extLst xmlns:c15="http://schemas.microsoft.com/office/drawing/2012/chart">
                      <c:ext xmlns:c15="http://schemas.microsoft.com/office/drawing/2012/chart" uri="{02D57815-91ED-43cb-92C2-25804820EDAC}">
                        <c15:formulaRef>
                          <c15:sqref>Sheet1!$A$16</c15:sqref>
                        </c15:formulaRef>
                      </c:ext>
                    </c:extLst>
                    <c:strCache>
                      <c:ptCount val="1"/>
                      <c:pt idx="0">
                        <c:v>2032</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Sheet1!$B$16:$F$16</c15:sqref>
                        </c15:formulaRef>
                      </c:ext>
                    </c:extLst>
                    <c:numCache>
                      <c:formatCode>General</c:formatCode>
                      <c:ptCount val="5"/>
                      <c:pt idx="0">
                        <c:v>2.2815470980035499</c:v>
                      </c:pt>
                      <c:pt idx="1">
                        <c:v>0.69124795848488096</c:v>
                      </c:pt>
                      <c:pt idx="2">
                        <c:v>6.5306049975376501</c:v>
                      </c:pt>
                      <c:pt idx="3">
                        <c:v>2.91023636201029</c:v>
                      </c:pt>
                      <c:pt idx="4">
                        <c:v>2.73806889961193</c:v>
                      </c:pt>
                    </c:numCache>
                  </c:numRef>
                </c:val>
              </c15:ser>
            </c15:filteredBarSeries>
            <c15:filteredBarSeries>
              <c15:ser>
                <c:idx val="16"/>
                <c:order val="11"/>
                <c:tx>
                  <c:strRef>
                    <c:extLst xmlns:c15="http://schemas.microsoft.com/office/drawing/2012/chart">
                      <c:ext xmlns:c15="http://schemas.microsoft.com/office/drawing/2012/chart" uri="{02D57815-91ED-43cb-92C2-25804820EDAC}">
                        <c15:formulaRef>
                          <c15:sqref>Sheet1!$A$17</c15:sqref>
                        </c15:formulaRef>
                      </c:ext>
                    </c:extLst>
                    <c:strCache>
                      <c:ptCount val="1"/>
                      <c:pt idx="0">
                        <c:v>2033</c:v>
                      </c:pt>
                    </c:strCache>
                  </c:strRef>
                </c:tx>
                <c:spPr>
                  <a:solidFill>
                    <a:schemeClr val="accent5">
                      <a:tint val="96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Sheet1!$B$17:$F$17</c15:sqref>
                        </c15:formulaRef>
                      </c:ext>
                    </c:extLst>
                    <c:numCache>
                      <c:formatCode>General</c:formatCode>
                      <c:ptCount val="5"/>
                      <c:pt idx="0">
                        <c:v>2.2725559510549198</c:v>
                      </c:pt>
                      <c:pt idx="1">
                        <c:v>0.68566021028841095</c:v>
                      </c:pt>
                      <c:pt idx="2">
                        <c:v>6.5175338698058596</c:v>
                      </c:pt>
                      <c:pt idx="3">
                        <c:v>2.88959487754855</c:v>
                      </c:pt>
                      <c:pt idx="4">
                        <c:v>2.7208956536160001</c:v>
                      </c:pt>
                    </c:numCache>
                  </c:numRef>
                </c:val>
              </c15:ser>
            </c15:filteredBarSeries>
            <c15:filteredBarSeries>
              <c15:ser>
                <c:idx val="17"/>
                <c:order val="12"/>
                <c:tx>
                  <c:strRef>
                    <c:extLst xmlns:c15="http://schemas.microsoft.com/office/drawing/2012/chart">
                      <c:ext xmlns:c15="http://schemas.microsoft.com/office/drawing/2012/chart" uri="{02D57815-91ED-43cb-92C2-25804820EDAC}">
                        <c15:formulaRef>
                          <c15:sqref>Sheet1!$A$18</c15:sqref>
                        </c15:formulaRef>
                      </c:ext>
                    </c:extLst>
                    <c:strCache>
                      <c:ptCount val="1"/>
                      <c:pt idx="0">
                        <c:v>2034</c:v>
                      </c:pt>
                    </c:strCache>
                  </c:strRef>
                </c:tx>
                <c:spPr>
                  <a:solidFill>
                    <a:schemeClr val="accent5">
                      <a:tint val="92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Sheet1!$B$18:$F$18</c15:sqref>
                        </c15:formulaRef>
                      </c:ext>
                    </c:extLst>
                    <c:numCache>
                      <c:formatCode>General</c:formatCode>
                      <c:ptCount val="5"/>
                      <c:pt idx="0">
                        <c:v>2.26363174352909</c:v>
                      </c:pt>
                      <c:pt idx="1">
                        <c:v>0.68066251326066796</c:v>
                      </c:pt>
                      <c:pt idx="2">
                        <c:v>6.5130175423844197</c:v>
                      </c:pt>
                      <c:pt idx="3">
                        <c:v>2.8712871962597499</c:v>
                      </c:pt>
                      <c:pt idx="4">
                        <c:v>2.7057149997661201</c:v>
                      </c:pt>
                    </c:numCache>
                  </c:numRef>
                </c:val>
              </c15:ser>
            </c15:filteredBarSeries>
            <c15:filteredBarSeries>
              <c15:ser>
                <c:idx val="18"/>
                <c:order val="13"/>
                <c:tx>
                  <c:strRef>
                    <c:extLst xmlns:c15="http://schemas.microsoft.com/office/drawing/2012/chart">
                      <c:ext xmlns:c15="http://schemas.microsoft.com/office/drawing/2012/chart" uri="{02D57815-91ED-43cb-92C2-25804820EDAC}">
                        <c15:formulaRef>
                          <c15:sqref>Sheet1!$A$19</c15:sqref>
                        </c15:formulaRef>
                      </c:ext>
                    </c:extLst>
                    <c:strCache>
                      <c:ptCount val="1"/>
                      <c:pt idx="0">
                        <c:v>2035</c:v>
                      </c:pt>
                    </c:strCache>
                  </c:strRef>
                </c:tx>
                <c:spPr>
                  <a:solidFill>
                    <a:schemeClr val="accent5">
                      <a:tint val="87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Sheet1!$B$19:$F$19</c15:sqref>
                        </c15:formulaRef>
                      </c:ext>
                    </c:extLst>
                    <c:numCache>
                      <c:formatCode>General</c:formatCode>
                      <c:ptCount val="5"/>
                      <c:pt idx="0">
                        <c:v>2.25312667941113</c:v>
                      </c:pt>
                      <c:pt idx="1">
                        <c:v>0.67586946122016101</c:v>
                      </c:pt>
                      <c:pt idx="2">
                        <c:v>6.5052507407588402</c:v>
                      </c:pt>
                      <c:pt idx="3">
                        <c:v>2.8508781312455902</c:v>
                      </c:pt>
                      <c:pt idx="4">
                        <c:v>2.6885710464119601</c:v>
                      </c:pt>
                    </c:numCache>
                  </c:numRef>
                </c:val>
              </c15:ser>
            </c15:filteredBarSeries>
            <c15:filteredBarSeries>
              <c15:ser>
                <c:idx val="19"/>
                <c:order val="14"/>
                <c:tx>
                  <c:strRef>
                    <c:extLst xmlns:c15="http://schemas.microsoft.com/office/drawing/2012/chart">
                      <c:ext xmlns:c15="http://schemas.microsoft.com/office/drawing/2012/chart" uri="{02D57815-91ED-43cb-92C2-25804820EDAC}">
                        <c15:formulaRef>
                          <c15:sqref>Sheet1!$A$20</c15:sqref>
                        </c15:formulaRef>
                      </c:ext>
                    </c:extLst>
                    <c:strCache>
                      <c:ptCount val="1"/>
                      <c:pt idx="0">
                        <c:v>2036</c:v>
                      </c:pt>
                    </c:strCache>
                  </c:strRef>
                </c:tx>
                <c:spPr>
                  <a:solidFill>
                    <a:schemeClr val="accent5">
                      <a:tint val="83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Sheet1!$B$20:$F$20</c15:sqref>
                        </c15:formulaRef>
                      </c:ext>
                    </c:extLst>
                    <c:numCache>
                      <c:formatCode>General</c:formatCode>
                      <c:ptCount val="5"/>
                      <c:pt idx="0">
                        <c:v>2.2405409036128798</c:v>
                      </c:pt>
                      <c:pt idx="1">
                        <c:v>0.67107465648053799</c:v>
                      </c:pt>
                      <c:pt idx="2">
                        <c:v>6.5011927903641498</c:v>
                      </c:pt>
                      <c:pt idx="3">
                        <c:v>2.8319859160546801</c:v>
                      </c:pt>
                      <c:pt idx="4">
                        <c:v>2.6720000792700001</c:v>
                      </c:pt>
                    </c:numCache>
                  </c:numRef>
                </c:val>
              </c15:ser>
            </c15:filteredBarSeries>
            <c15:filteredBarSeries>
              <c15:ser>
                <c:idx val="20"/>
                <c:order val="15"/>
                <c:tx>
                  <c:strRef>
                    <c:extLst xmlns:c15="http://schemas.microsoft.com/office/drawing/2012/chart">
                      <c:ext xmlns:c15="http://schemas.microsoft.com/office/drawing/2012/chart" uri="{02D57815-91ED-43cb-92C2-25804820EDAC}">
                        <c15:formulaRef>
                          <c15:sqref>Sheet1!$A$21</c15:sqref>
                        </c15:formulaRef>
                      </c:ext>
                    </c:extLst>
                    <c:strCache>
                      <c:ptCount val="1"/>
                      <c:pt idx="0">
                        <c:v>2037</c:v>
                      </c:pt>
                    </c:strCache>
                  </c:strRef>
                </c:tx>
                <c:spPr>
                  <a:solidFill>
                    <a:schemeClr val="accent5">
                      <a:tint val="79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Sheet1!$B$21:$F$21</c15:sqref>
                        </c15:formulaRef>
                      </c:ext>
                    </c:extLst>
                    <c:numCache>
                      <c:formatCode>General</c:formatCode>
                      <c:ptCount val="5"/>
                      <c:pt idx="0">
                        <c:v>2.2275234630231102</c:v>
                      </c:pt>
                      <c:pt idx="1">
                        <c:v>0.66672401967336203</c:v>
                      </c:pt>
                      <c:pt idx="2">
                        <c:v>6.4998807355296604</c:v>
                      </c:pt>
                      <c:pt idx="3">
                        <c:v>2.81498004866202</c:v>
                      </c:pt>
                      <c:pt idx="4">
                        <c:v>2.6565984493777899</c:v>
                      </c:pt>
                    </c:numCache>
                  </c:numRef>
                </c:val>
              </c15:ser>
            </c15:filteredBarSeries>
            <c15:filteredBarSeries>
              <c15:ser>
                <c:idx val="22"/>
                <c:order val="16"/>
                <c:tx>
                  <c:strRef>
                    <c:extLst xmlns:c15="http://schemas.microsoft.com/office/drawing/2012/chart">
                      <c:ext xmlns:c15="http://schemas.microsoft.com/office/drawing/2012/chart" uri="{02D57815-91ED-43cb-92C2-25804820EDAC}">
                        <c15:formulaRef>
                          <c15:sqref>Sheet1!$A$22</c15:sqref>
                        </c15:formulaRef>
                      </c:ext>
                    </c:extLst>
                    <c:strCache>
                      <c:ptCount val="1"/>
                      <c:pt idx="0">
                        <c:v>2038</c:v>
                      </c:pt>
                    </c:strCache>
                  </c:strRef>
                </c:tx>
                <c:spPr>
                  <a:solidFill>
                    <a:schemeClr val="accent5">
                      <a:tint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Sheet1!$B$22:$F$22</c15:sqref>
                        </c15:formulaRef>
                      </c:ext>
                    </c:extLst>
                    <c:numCache>
                      <c:formatCode>General</c:formatCode>
                      <c:ptCount val="5"/>
                      <c:pt idx="0">
                        <c:v>2.2189722231782398</c:v>
                      </c:pt>
                      <c:pt idx="1">
                        <c:v>0.66244074119788698</c:v>
                      </c:pt>
                      <c:pt idx="2">
                        <c:v>6.4933007258648496</c:v>
                      </c:pt>
                      <c:pt idx="3">
                        <c:v>2.7959671674825199</c:v>
                      </c:pt>
                      <c:pt idx="4">
                        <c:v>2.6406974164382402</c:v>
                      </c:pt>
                    </c:numCache>
                  </c:numRef>
                </c:val>
              </c15:ser>
            </c15:filteredBarSeries>
            <c15:filteredBarSeries>
              <c15:ser>
                <c:idx val="23"/>
                <c:order val="17"/>
                <c:tx>
                  <c:strRef>
                    <c:extLst xmlns:c15="http://schemas.microsoft.com/office/drawing/2012/chart">
                      <c:ext xmlns:c15="http://schemas.microsoft.com/office/drawing/2012/chart" uri="{02D57815-91ED-43cb-92C2-25804820EDAC}">
                        <c15:formulaRef>
                          <c15:sqref>Sheet1!$A$23</c15:sqref>
                        </c15:formulaRef>
                      </c:ext>
                    </c:extLst>
                    <c:strCache>
                      <c:ptCount val="1"/>
                      <c:pt idx="0">
                        <c:v>2039</c:v>
                      </c:pt>
                    </c:strCache>
                  </c:strRef>
                </c:tx>
                <c:spPr>
                  <a:solidFill>
                    <a:schemeClr val="accent5">
                      <a:tint val="65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Sheet1!$B$23:$F$23</c15:sqref>
                        </c15:formulaRef>
                      </c:ext>
                    </c:extLst>
                    <c:numCache>
                      <c:formatCode>General</c:formatCode>
                      <c:ptCount val="5"/>
                      <c:pt idx="0">
                        <c:v>2.2074866229054599</c:v>
                      </c:pt>
                      <c:pt idx="1">
                        <c:v>0.658429057191807</c:v>
                      </c:pt>
                      <c:pt idx="2">
                        <c:v>6.4853001405395103</c:v>
                      </c:pt>
                      <c:pt idx="3">
                        <c:v>2.7763115958336702</c:v>
                      </c:pt>
                      <c:pt idx="4">
                        <c:v>2.6234556844163399</c:v>
                      </c:pt>
                    </c:numCache>
                  </c:numRef>
                </c:val>
              </c15:ser>
            </c15:filteredBarSeries>
            <c15:filteredBarSeries>
              <c15:ser>
                <c:idx val="25"/>
                <c:order val="18"/>
                <c:tx>
                  <c:strRef>
                    <c:extLst xmlns:c15="http://schemas.microsoft.com/office/drawing/2012/chart">
                      <c:ext xmlns:c15="http://schemas.microsoft.com/office/drawing/2012/chart" uri="{02D57815-91ED-43cb-92C2-25804820EDAC}">
                        <c15:formulaRef>
                          <c15:sqref>Sheet1!$A$25</c15:sqref>
                        </c15:formulaRef>
                      </c:ext>
                    </c:extLst>
                    <c:strCache>
                      <c:ptCount val="1"/>
                      <c:pt idx="0">
                        <c:v>2041</c:v>
                      </c:pt>
                    </c:strCache>
                  </c:strRef>
                </c:tx>
                <c:spPr>
                  <a:solidFill>
                    <a:schemeClr val="accent5">
                      <a:tint val="57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Sheet1!$B$25:$F$25</c15:sqref>
                        </c15:formulaRef>
                      </c:ext>
                    </c:extLst>
                    <c:numCache>
                      <c:formatCode>General</c:formatCode>
                      <c:ptCount val="5"/>
                      <c:pt idx="0">
                        <c:v>2.18743586514843</c:v>
                      </c:pt>
                      <c:pt idx="1">
                        <c:v>0.64970942380948304</c:v>
                      </c:pt>
                      <c:pt idx="2">
                        <c:v>6.4668486551495201</c:v>
                      </c:pt>
                      <c:pt idx="3">
                        <c:v>2.73571795439763</c:v>
                      </c:pt>
                      <c:pt idx="4">
                        <c:v>2.5887438928282598</c:v>
                      </c:pt>
                    </c:numCache>
                  </c:numRef>
                </c:val>
              </c15:ser>
            </c15:filteredBarSeries>
            <c15:filteredBarSeries>
              <c15:ser>
                <c:idx val="26"/>
                <c:order val="19"/>
                <c:tx>
                  <c:strRef>
                    <c:extLst xmlns:c15="http://schemas.microsoft.com/office/drawing/2012/chart">
                      <c:ext xmlns:c15="http://schemas.microsoft.com/office/drawing/2012/chart" uri="{02D57815-91ED-43cb-92C2-25804820EDAC}">
                        <c15:formulaRef>
                          <c15:sqref>Sheet1!$A$26</c15:sqref>
                        </c15:formulaRef>
                      </c:ext>
                    </c:extLst>
                    <c:strCache>
                      <c:ptCount val="1"/>
                      <c:pt idx="0">
                        <c:v>2042</c:v>
                      </c:pt>
                    </c:strCache>
                  </c:strRef>
                </c:tx>
                <c:spPr>
                  <a:solidFill>
                    <a:schemeClr val="accent5">
                      <a:tint val="52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Sheet1!$B$26:$F$26</c15:sqref>
                        </c15:formulaRef>
                      </c:ext>
                    </c:extLst>
                    <c:numCache>
                      <c:formatCode>General</c:formatCode>
                      <c:ptCount val="5"/>
                      <c:pt idx="0">
                        <c:v>2.18230967325696</c:v>
                      </c:pt>
                      <c:pt idx="1">
                        <c:v>0.64576406476752202</c:v>
                      </c:pt>
                      <c:pt idx="2">
                        <c:v>6.4601166289348004</c:v>
                      </c:pt>
                      <c:pt idx="3">
                        <c:v>2.7156616265857201</c:v>
                      </c:pt>
                      <c:pt idx="4">
                        <c:v>2.5731921179513799</c:v>
                      </c:pt>
                    </c:numCache>
                  </c:numRef>
                </c:val>
              </c15:ser>
            </c15:filteredBarSeries>
            <c15:filteredBarSeries>
              <c15:ser>
                <c:idx val="27"/>
                <c:order val="20"/>
                <c:tx>
                  <c:strRef>
                    <c:extLst xmlns:c15="http://schemas.microsoft.com/office/drawing/2012/chart">
                      <c:ext xmlns:c15="http://schemas.microsoft.com/office/drawing/2012/chart" uri="{02D57815-91ED-43cb-92C2-25804820EDAC}">
                        <c15:formulaRef>
                          <c15:sqref>Sheet1!$A$27</c15:sqref>
                        </c15:formulaRef>
                      </c:ext>
                    </c:extLst>
                    <c:strCache>
                      <c:ptCount val="1"/>
                      <c:pt idx="0">
                        <c:v>2043</c:v>
                      </c:pt>
                    </c:strCache>
                  </c:strRef>
                </c:tx>
                <c:spPr>
                  <a:solidFill>
                    <a:schemeClr val="accent5">
                      <a:tint val="48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Sheet1!$B$27:$F$27</c15:sqref>
                        </c15:formulaRef>
                      </c:ext>
                    </c:extLst>
                    <c:numCache>
                      <c:formatCode>General</c:formatCode>
                      <c:ptCount val="5"/>
                      <c:pt idx="0">
                        <c:v>2.1737068598443399</c:v>
                      </c:pt>
                      <c:pt idx="1">
                        <c:v>0.64140472742851395</c:v>
                      </c:pt>
                      <c:pt idx="2">
                        <c:v>6.4511527789557297</c:v>
                      </c:pt>
                      <c:pt idx="3">
                        <c:v>2.69382941794361</c:v>
                      </c:pt>
                      <c:pt idx="4">
                        <c:v>2.5553408949918701</c:v>
                      </c:pt>
                    </c:numCache>
                  </c:numRef>
                </c:val>
              </c15:ser>
            </c15:filteredBarSeries>
            <c15:filteredBarSeries>
              <c15:ser>
                <c:idx val="28"/>
                <c:order val="21"/>
                <c:tx>
                  <c:strRef>
                    <c:extLst xmlns:c15="http://schemas.microsoft.com/office/drawing/2012/chart">
                      <c:ext xmlns:c15="http://schemas.microsoft.com/office/drawing/2012/chart" uri="{02D57815-91ED-43cb-92C2-25804820EDAC}">
                        <c15:formulaRef>
                          <c15:sqref>Sheet1!$A$28</c15:sqref>
                        </c15:formulaRef>
                      </c:ext>
                    </c:extLst>
                    <c:strCache>
                      <c:ptCount val="1"/>
                      <c:pt idx="0">
                        <c:v>2044</c:v>
                      </c:pt>
                    </c:strCache>
                  </c:strRef>
                </c:tx>
                <c:spPr>
                  <a:solidFill>
                    <a:schemeClr val="accent5">
                      <a:tint val="44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Sheet1!$B$28:$F$28</c15:sqref>
                        </c15:formulaRef>
                      </c:ext>
                    </c:extLst>
                    <c:numCache>
                      <c:formatCode>General</c:formatCode>
                      <c:ptCount val="5"/>
                      <c:pt idx="0">
                        <c:v>2.1652527593107198</c:v>
                      </c:pt>
                      <c:pt idx="1">
                        <c:v>0.63767003376394704</c:v>
                      </c:pt>
                      <c:pt idx="2">
                        <c:v>6.4422756737019302</c:v>
                      </c:pt>
                      <c:pt idx="3">
                        <c:v>2.67276848109536</c:v>
                      </c:pt>
                      <c:pt idx="4">
                        <c:v>2.53786073042505</c:v>
                      </c:pt>
                    </c:numCache>
                  </c:numRef>
                </c:val>
              </c15:ser>
            </c15:filteredBarSeries>
            <c15:filteredBarSeries>
              <c15:ser>
                <c:idx val="29"/>
                <c:order val="22"/>
                <c:tx>
                  <c:strRef>
                    <c:extLst xmlns:c15="http://schemas.microsoft.com/office/drawing/2012/chart">
                      <c:ext xmlns:c15="http://schemas.microsoft.com/office/drawing/2012/chart" uri="{02D57815-91ED-43cb-92C2-25804820EDAC}">
                        <c15:formulaRef>
                          <c15:sqref>Sheet1!$A$29</c15:sqref>
                        </c15:formulaRef>
                      </c:ext>
                    </c:extLst>
                    <c:strCache>
                      <c:ptCount val="1"/>
                      <c:pt idx="0">
                        <c:v>2045</c:v>
                      </c:pt>
                    </c:strCache>
                  </c:strRef>
                </c:tx>
                <c:spPr>
                  <a:solidFill>
                    <a:schemeClr val="accent5">
                      <a:tint val="39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Sheet1!$B$29:$F$29</c15:sqref>
                        </c15:formulaRef>
                      </c:ext>
                    </c:extLst>
                    <c:numCache>
                      <c:formatCode>General</c:formatCode>
                      <c:ptCount val="5"/>
                      <c:pt idx="0">
                        <c:v>2.1560323390837501</c:v>
                      </c:pt>
                      <c:pt idx="1">
                        <c:v>0.63386775300015197</c:v>
                      </c:pt>
                      <c:pt idx="2">
                        <c:v>6.4325893633769402</c:v>
                      </c:pt>
                      <c:pt idx="3">
                        <c:v>2.65218558910039</c:v>
                      </c:pt>
                      <c:pt idx="4">
                        <c:v>2.5204990242159901</c:v>
                      </c:pt>
                    </c:numCache>
                  </c:numRef>
                </c:val>
              </c15:ser>
            </c15:filteredBarSeries>
            <c15:filteredBarSeries>
              <c15:ser>
                <c:idx val="0"/>
                <c:order val="23"/>
                <c:tx>
                  <c:strRef>
                    <c:extLst xmlns:c15="http://schemas.microsoft.com/office/drawing/2012/chart">
                      <c:ext xmlns:c15="http://schemas.microsoft.com/office/drawing/2012/chart" uri="{02D57815-91ED-43cb-92C2-25804820EDAC}">
                        <c15:formulaRef>
                          <c15:sqref>Sheet1!$A$30</c15:sqref>
                        </c15:formulaRef>
                      </c:ext>
                    </c:extLst>
                    <c:strCache>
                      <c:ptCount val="1"/>
                      <c:pt idx="0">
                        <c:v>2046</c:v>
                      </c:pt>
                    </c:strCache>
                  </c:strRef>
                </c:tx>
                <c:spPr>
                  <a:solidFill>
                    <a:schemeClr val="accent5">
                      <a:shade val="34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Sheet1!$B$30:$F$30</c15:sqref>
                        </c15:formulaRef>
                      </c:ext>
                    </c:extLst>
                    <c:numCache>
                      <c:formatCode>General</c:formatCode>
                      <c:ptCount val="5"/>
                      <c:pt idx="0">
                        <c:v>2.14752125548614</c:v>
                      </c:pt>
                      <c:pt idx="1">
                        <c:v>0.63022311911746898</c:v>
                      </c:pt>
                      <c:pt idx="2">
                        <c:v>6.4201006529584097</c:v>
                      </c:pt>
                      <c:pt idx="3">
                        <c:v>2.6312386222764199</c:v>
                      </c:pt>
                      <c:pt idx="4">
                        <c:v>2.5031718486046599</c:v>
                      </c:pt>
                    </c:numCache>
                  </c:numRef>
                </c:val>
              </c15:ser>
            </c15:filteredBarSeries>
            <c15:filteredBarSeries>
              <c15:ser>
                <c:idx val="30"/>
                <c:order val="24"/>
                <c:tx>
                  <c:strRef>
                    <c:extLst xmlns:c15="http://schemas.microsoft.com/office/drawing/2012/chart">
                      <c:ext xmlns:c15="http://schemas.microsoft.com/office/drawing/2012/chart" uri="{02D57815-91ED-43cb-92C2-25804820EDAC}">
                        <c15:formulaRef>
                          <c15:sqref>Sheet1!$A$31</c15:sqref>
                        </c15:formulaRef>
                      </c:ext>
                    </c:extLst>
                    <c:strCache>
                      <c:ptCount val="1"/>
                      <c:pt idx="0">
                        <c:v>2047</c:v>
                      </c:pt>
                    </c:strCache>
                  </c:strRef>
                </c:tx>
                <c:spPr>
                  <a:solidFill>
                    <a:schemeClr val="accent5">
                      <a:lumMod val="20000"/>
                      <a:lumOff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Sheet1!$B$31:$F$31</c15:sqref>
                        </c15:formulaRef>
                      </c:ext>
                    </c:extLst>
                    <c:numCache>
                      <c:formatCode>General</c:formatCode>
                      <c:ptCount val="5"/>
                      <c:pt idx="0">
                        <c:v>2.13840427359212</c:v>
                      </c:pt>
                      <c:pt idx="1">
                        <c:v>0.62639899308509905</c:v>
                      </c:pt>
                      <c:pt idx="2">
                        <c:v>6.4149194436702501</c:v>
                      </c:pt>
                      <c:pt idx="3">
                        <c:v>2.6111244955942001</c:v>
                      </c:pt>
                      <c:pt idx="4">
                        <c:v>2.4863737780106101</c:v>
                      </c:pt>
                    </c:numCache>
                  </c:numRef>
                </c:val>
              </c15:ser>
            </c15:filteredBarSeries>
            <c15:filteredBarSeries>
              <c15:ser>
                <c:idx val="21"/>
                <c:order val="25"/>
                <c:tx>
                  <c:strRef>
                    <c:extLst xmlns:c15="http://schemas.microsoft.com/office/drawing/2012/chart">
                      <c:ext xmlns:c15="http://schemas.microsoft.com/office/drawing/2012/chart" uri="{02D57815-91ED-43cb-92C2-25804820EDAC}">
                        <c15:formulaRef>
                          <c15:sqref>Sheet1!$A$32</c15:sqref>
                        </c15:formulaRef>
                      </c:ext>
                    </c:extLst>
                    <c:strCache>
                      <c:ptCount val="1"/>
                      <c:pt idx="0">
                        <c:v>2048</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Sheet1!$B$32:$F$32</c15:sqref>
                        </c15:formulaRef>
                      </c:ext>
                    </c:extLst>
                    <c:numCache>
                      <c:formatCode>General</c:formatCode>
                      <c:ptCount val="5"/>
                      <c:pt idx="0">
                        <c:v>2.1348854201531799</c:v>
                      </c:pt>
                      <c:pt idx="1">
                        <c:v>0.62242577905489005</c:v>
                      </c:pt>
                      <c:pt idx="2">
                        <c:v>6.4071924695589404</c:v>
                      </c:pt>
                      <c:pt idx="3">
                        <c:v>2.5892298306286099</c:v>
                      </c:pt>
                      <c:pt idx="4">
                        <c:v>2.46953777016369</c:v>
                      </c:pt>
                    </c:numCache>
                  </c:numRef>
                </c:val>
              </c15:ser>
            </c15:filteredBarSeries>
            <c15:filteredBarSeries>
              <c15:ser>
                <c:idx val="11"/>
                <c:order val="26"/>
                <c:tx>
                  <c:strRef>
                    <c:extLst xmlns:c15="http://schemas.microsoft.com/office/drawing/2012/chart">
                      <c:ext xmlns:c15="http://schemas.microsoft.com/office/drawing/2012/chart" uri="{02D57815-91ED-43cb-92C2-25804820EDAC}">
                        <c15:formulaRef>
                          <c15:sqref>Sheet1!$A$33</c15:sqref>
                        </c15:formulaRef>
                      </c:ext>
                    </c:extLst>
                    <c:strCache>
                      <c:ptCount val="1"/>
                      <c:pt idx="0">
                        <c:v>2049</c:v>
                      </c:pt>
                    </c:strCache>
                  </c:strRef>
                </c:tx>
                <c:spPr>
                  <a:solidFill>
                    <a:schemeClr val="accent5">
                      <a:shade val="82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Sheet1!$B$33:$F$33</c15:sqref>
                        </c15:formulaRef>
                      </c:ext>
                    </c:extLst>
                    <c:numCache>
                      <c:formatCode>General</c:formatCode>
                      <c:ptCount val="5"/>
                      <c:pt idx="0">
                        <c:v>2.1264584520979302</c:v>
                      </c:pt>
                      <c:pt idx="1">
                        <c:v>0.61872703052487199</c:v>
                      </c:pt>
                      <c:pt idx="2">
                        <c:v>6.3945802381573698</c:v>
                      </c:pt>
                      <c:pt idx="3">
                        <c:v>2.5697238211198701</c:v>
                      </c:pt>
                      <c:pt idx="4">
                        <c:v>2.4531219918832101</c:v>
                      </c:pt>
                    </c:numCache>
                  </c:numRef>
                </c:val>
              </c15:ser>
            </c15:filteredBarSeries>
          </c:ext>
        </c:extLst>
      </c:barChart>
      <c:catAx>
        <c:axId val="-1177237888"/>
        <c:scaling>
          <c:orientation val="minMax"/>
        </c:scaling>
        <c:delete val="1"/>
        <c:axPos val="l"/>
        <c:numFmt formatCode="General" sourceLinked="1"/>
        <c:majorTickMark val="none"/>
        <c:minorTickMark val="none"/>
        <c:tickLblPos val="low"/>
        <c:crossAx val="-1177253120"/>
        <c:crosses val="autoZero"/>
        <c:auto val="0"/>
        <c:lblAlgn val="ctr"/>
        <c:lblOffset val="100"/>
        <c:noMultiLvlLbl val="0"/>
      </c:catAx>
      <c:valAx>
        <c:axId val="-1177253120"/>
        <c:scaling>
          <c:orientation val="minMax"/>
          <c:max val="8"/>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37888"/>
        <c:crosses val="autoZero"/>
        <c:crossBetween val="between"/>
        <c:majorUnit val="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00669981183601"/>
          <c:y val="0"/>
          <c:w val="0.49763179948452563"/>
          <c:h val="0.86518747656542927"/>
        </c:manualLayout>
      </c:layout>
      <c:barChart>
        <c:barDir val="bar"/>
        <c:grouping val="clustered"/>
        <c:varyColors val="0"/>
        <c:ser>
          <c:idx val="0"/>
          <c:order val="27"/>
          <c:tx>
            <c:strRef>
              <c:f>Sheet1!$B$1</c:f>
              <c:strCache>
                <c:ptCount val="1"/>
                <c:pt idx="0">
                  <c:v>2050</c:v>
                </c:pt>
              </c:strCache>
            </c:strRef>
          </c:tx>
          <c:spPr>
            <a:solidFill>
              <a:srgbClr val="0096D7">
                <a:lumMod val="60000"/>
                <a:lumOff val="40000"/>
              </a:srgbClr>
            </a:solidFill>
            <a:ln>
              <a:noFill/>
            </a:ln>
            <a:effectLst/>
          </c:spPr>
          <c:invertIfNegative val="0"/>
          <c:cat>
            <c:strRef>
              <c:f>Sheet1!$A$2:$A$8</c:f>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f>Sheet1!$B$2:$B$8</c:f>
              <c:numCache>
                <c:formatCode>General</c:formatCode>
                <c:ptCount val="7"/>
                <c:pt idx="0">
                  <c:v>4.0288723458548015</c:v>
                </c:pt>
                <c:pt idx="1">
                  <c:v>4.469779038667089</c:v>
                </c:pt>
                <c:pt idx="2">
                  <c:v>6.2636436281046395</c:v>
                </c:pt>
                <c:pt idx="3">
                  <c:v>9.7534012038362476</c:v>
                </c:pt>
                <c:pt idx="4">
                  <c:v>9.3736183262560768</c:v>
                </c:pt>
                <c:pt idx="5">
                  <c:v>7.5136964231082217</c:v>
                </c:pt>
                <c:pt idx="6">
                  <c:v>19.172120212127012</c:v>
                </c:pt>
              </c:numCache>
            </c:numRef>
          </c:val>
        </c:ser>
        <c:ser>
          <c:idx val="2"/>
          <c:order val="28"/>
          <c:tx>
            <c:strRef>
              <c:f>Sheet1!$C$1</c:f>
              <c:strCache>
                <c:ptCount val="1"/>
                <c:pt idx="0">
                  <c:v>2018</c:v>
                </c:pt>
              </c:strCache>
            </c:strRef>
          </c:tx>
          <c:spPr>
            <a:solidFill>
              <a:srgbClr val="003953"/>
            </a:solidFill>
            <a:ln>
              <a:noFill/>
            </a:ln>
            <a:effectLst/>
          </c:spPr>
          <c:invertIfNegative val="0"/>
          <c:cat>
            <c:strRef>
              <c:f>Sheet1!$A$2:$A$8</c:f>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f>Sheet1!$C$2:$C$8</c:f>
              <c:numCache>
                <c:formatCode>General</c:formatCode>
                <c:ptCount val="7"/>
                <c:pt idx="0">
                  <c:v>5.0723747005828672</c:v>
                </c:pt>
                <c:pt idx="1">
                  <c:v>7.2121024864969003</c:v>
                </c:pt>
                <c:pt idx="2">
                  <c:v>6.2354234115609728</c:v>
                </c:pt>
                <c:pt idx="3">
                  <c:v>10.258889749412461</c:v>
                </c:pt>
                <c:pt idx="4">
                  <c:v>12.072349913969655</c:v>
                </c:pt>
                <c:pt idx="5">
                  <c:v>9.0786578956527766</c:v>
                </c:pt>
                <c:pt idx="6">
                  <c:v>28.582863576381516</c:v>
                </c:pt>
              </c:numCache>
            </c:numRef>
          </c:val>
        </c:ser>
        <c:dLbls>
          <c:showLegendKey val="0"/>
          <c:showVal val="0"/>
          <c:showCatName val="0"/>
          <c:showSerName val="0"/>
          <c:showPercent val="0"/>
          <c:showBubbleSize val="0"/>
        </c:dLbls>
        <c:gapWidth val="80"/>
        <c:axId val="-1177252032"/>
        <c:axId val="-1177248224"/>
        <c:extLst>
          <c:ext xmlns:c15="http://schemas.microsoft.com/office/drawing/2012/chart" uri="{02D57815-91ED-43cb-92C2-25804820EDAC}">
            <c15:filteredBarSeries>
              <c15:ser>
                <c:idx val="3"/>
                <c:order val="0"/>
                <c:tx>
                  <c:strRef>
                    <c:extLst>
                      <c:ext uri="{02D57815-91ED-43cb-92C2-25804820EDAC}">
                        <c15:formulaRef>
                          <c15:sqref>Sheet1!$A$5</c15:sqref>
                        </c15:formulaRef>
                      </c:ext>
                    </c:extLst>
                    <c:strCache>
                      <c:ptCount val="1"/>
                      <c:pt idx="0">
                        <c:v>2021</c:v>
                      </c:pt>
                    </c:strCache>
                  </c:strRef>
                </c:tx>
                <c:spPr>
                  <a:solidFill>
                    <a:srgbClr val="003953"/>
                  </a:solidFill>
                  <a:ln>
                    <a:noFill/>
                  </a:ln>
                  <a:effectLst/>
                </c:spPr>
                <c:invertIfNegative val="0"/>
                <c:cat>
                  <c:strRef>
                    <c:extLst>
                      <c:ex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c:ext uri="{02D57815-91ED-43cb-92C2-25804820EDAC}">
                        <c15:formulaRef>
                          <c15:sqref>Sheet1!$B$5:$H$5</c15:sqref>
                        </c15:formulaRef>
                      </c:ext>
                    </c:extLst>
                    <c:numCache>
                      <c:formatCode>General</c:formatCode>
                      <c:ptCount val="7"/>
                      <c:pt idx="0">
                        <c:v>4.9592534515812101</c:v>
                      </c:pt>
                      <c:pt idx="1">
                        <c:v>6.5607331623900098</c:v>
                      </c:pt>
                      <c:pt idx="2">
                        <c:v>6.1035500238335896</c:v>
                      </c:pt>
                      <c:pt idx="3">
                        <c:v>10.8097250601508</c:v>
                      </c:pt>
                      <c:pt idx="4">
                        <c:v>10.530244679310099</c:v>
                      </c:pt>
                      <c:pt idx="5">
                        <c:v>8.0900614357286003</c:v>
                      </c:pt>
                      <c:pt idx="6">
                        <c:v>28.301600501222101</c:v>
                      </c:pt>
                    </c:numCache>
                  </c:numRef>
                </c:val>
              </c15:ser>
            </c15:filteredBarSeries>
            <c15:filteredBarSeries>
              <c15:ser>
                <c:idx val="4"/>
                <c:order val="1"/>
                <c:tx>
                  <c:strRef>
                    <c:extLst xmlns:c15="http://schemas.microsoft.com/office/drawing/2012/chart">
                      <c:ext xmlns:c15="http://schemas.microsoft.com/office/drawing/2012/chart" uri="{02D57815-91ED-43cb-92C2-25804820EDAC}">
                        <c15:formulaRef>
                          <c15:sqref>Sheet1!$A$6</c15:sqref>
                        </c15:formulaRef>
                      </c:ext>
                    </c:extLst>
                    <c:strCache>
                      <c:ptCount val="1"/>
                      <c:pt idx="0">
                        <c:v>2022</c:v>
                      </c:pt>
                    </c:strCache>
                  </c:strRef>
                </c:tx>
                <c:spPr>
                  <a:solidFill>
                    <a:srgbClr val="00395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Sheet1!$B$6:$H$6</c15:sqref>
                        </c15:formulaRef>
                      </c:ext>
                    </c:extLst>
                    <c:numCache>
                      <c:formatCode>General</c:formatCode>
                      <c:ptCount val="7"/>
                      <c:pt idx="0">
                        <c:v>4.9304555084525701</c:v>
                      </c:pt>
                      <c:pt idx="1">
                        <c:v>6.5887072239576403</c:v>
                      </c:pt>
                      <c:pt idx="2">
                        <c:v>6.2739909646006398</c:v>
                      </c:pt>
                      <c:pt idx="3">
                        <c:v>11.099315935993801</c:v>
                      </c:pt>
                      <c:pt idx="4">
                        <c:v>10.563439535361599</c:v>
                      </c:pt>
                      <c:pt idx="5">
                        <c:v>8.6825480033954605</c:v>
                      </c:pt>
                      <c:pt idx="6">
                        <c:v>28.664787548805101</c:v>
                      </c:pt>
                    </c:numCache>
                  </c:numRef>
                </c:val>
              </c15:ser>
            </c15:filteredBarSeries>
            <c15:filteredBarSeries>
              <c15:ser>
                <c:idx val="5"/>
                <c:order val="2"/>
                <c:tx>
                  <c:strRef>
                    <c:extLst xmlns:c15="http://schemas.microsoft.com/office/drawing/2012/chart">
                      <c:ext xmlns:c15="http://schemas.microsoft.com/office/drawing/2012/chart" uri="{02D57815-91ED-43cb-92C2-25804820EDAC}">
                        <c15:formulaRef>
                          <c15:sqref>Sheet1!$A$7</c15:sqref>
                        </c15:formulaRef>
                      </c:ext>
                    </c:extLst>
                    <c:strCache>
                      <c:ptCount val="1"/>
                      <c:pt idx="0">
                        <c:v>2023</c:v>
                      </c:pt>
                    </c:strCache>
                  </c:strRef>
                </c:tx>
                <c:spPr>
                  <a:solidFill>
                    <a:srgbClr val="00395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Sheet1!$B$7:$H$7</c15:sqref>
                        </c15:formulaRef>
                      </c:ext>
                    </c:extLst>
                    <c:numCache>
                      <c:formatCode>General</c:formatCode>
                      <c:ptCount val="7"/>
                      <c:pt idx="0">
                        <c:v>4.9285794644221701</c:v>
                      </c:pt>
                      <c:pt idx="1">
                        <c:v>6.5646637847134999</c:v>
                      </c:pt>
                      <c:pt idx="2">
                        <c:v>6.2902841657183197</c:v>
                      </c:pt>
                      <c:pt idx="3">
                        <c:v>11.278749153062</c:v>
                      </c:pt>
                      <c:pt idx="4">
                        <c:v>10.583017718012099</c:v>
                      </c:pt>
                      <c:pt idx="5">
                        <c:v>8.7519991222348406</c:v>
                      </c:pt>
                      <c:pt idx="6">
                        <c:v>28.6518905999074</c:v>
                      </c:pt>
                    </c:numCache>
                  </c:numRef>
                </c:val>
              </c15:ser>
            </c15:filteredBarSeries>
            <c15:filteredBarSeries>
              <c15:ser>
                <c:idx val="6"/>
                <c:order val="3"/>
                <c:tx>
                  <c:strRef>
                    <c:extLst xmlns:c15="http://schemas.microsoft.com/office/drawing/2012/chart">
                      <c:ext xmlns:c15="http://schemas.microsoft.com/office/drawing/2012/chart" uri="{02D57815-91ED-43cb-92C2-25804820EDAC}">
                        <c15:formulaRef>
                          <c15:sqref>Sheet1!$A$8</c15:sqref>
                        </c15:formulaRef>
                      </c:ext>
                    </c:extLst>
                    <c:strCache>
                      <c:ptCount val="1"/>
                      <c:pt idx="0">
                        <c:v>2024</c:v>
                      </c:pt>
                    </c:strCache>
                  </c:strRef>
                </c:tx>
                <c:spPr>
                  <a:solidFill>
                    <a:srgbClr val="00395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7"/>
                      <c:pt idx="0">
                        <c:v>4.8709786983533103</c:v>
                      </c:pt>
                      <c:pt idx="1">
                        <c:v>6.4692453811842103</c:v>
                      </c:pt>
                      <c:pt idx="2">
                        <c:v>6.29733110378129</c:v>
                      </c:pt>
                      <c:pt idx="3">
                        <c:v>11.1383227669323</c:v>
                      </c:pt>
                      <c:pt idx="4">
                        <c:v>10.565293443929299</c:v>
                      </c:pt>
                      <c:pt idx="5">
                        <c:v>8.60702309950147</c:v>
                      </c:pt>
                      <c:pt idx="6">
                        <c:v>28.4770367342668</c:v>
                      </c:pt>
                    </c:numCache>
                  </c:numRef>
                </c:val>
              </c15:ser>
            </c15:filteredBarSeries>
            <c15:filteredBarSeries>
              <c15:ser>
                <c:idx val="7"/>
                <c:order val="4"/>
                <c:tx>
                  <c:strRef>
                    <c:extLst xmlns:c15="http://schemas.microsoft.com/office/drawing/2012/chart">
                      <c:ext xmlns:c15="http://schemas.microsoft.com/office/drawing/2012/chart" uri="{02D57815-91ED-43cb-92C2-25804820EDAC}">
                        <c15:formulaRef>
                          <c15:sqref>Sheet1!$A$9</c15:sqref>
                        </c15:formulaRef>
                      </c:ext>
                    </c:extLst>
                    <c:strCache>
                      <c:ptCount val="1"/>
                      <c:pt idx="0">
                        <c:v>2025</c:v>
                      </c:pt>
                    </c:strCache>
                  </c:strRef>
                </c:tx>
                <c:spPr>
                  <a:solidFill>
                    <a:srgbClr val="00395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7"/>
                      <c:pt idx="0">
                        <c:v>4.8296438711382796</c:v>
                      </c:pt>
                      <c:pt idx="1">
                        <c:v>6.3511969230345002</c:v>
                      </c:pt>
                      <c:pt idx="2">
                        <c:v>6.2973336418386996</c:v>
                      </c:pt>
                      <c:pt idx="3">
                        <c:v>11.052365767842099</c:v>
                      </c:pt>
                      <c:pt idx="4">
                        <c:v>10.497065938715499</c:v>
                      </c:pt>
                      <c:pt idx="5">
                        <c:v>8.4611244801941794</c:v>
                      </c:pt>
                      <c:pt idx="6">
                        <c:v>28.225883805824498</c:v>
                      </c:pt>
                    </c:numCache>
                  </c:numRef>
                </c:val>
              </c15:ser>
            </c15:filteredBarSeries>
            <c15:filteredBarSeries>
              <c15:ser>
                <c:idx val="8"/>
                <c:order val="5"/>
                <c:tx>
                  <c:strRef>
                    <c:extLst xmlns:c15="http://schemas.microsoft.com/office/drawing/2012/chart">
                      <c:ext xmlns:c15="http://schemas.microsoft.com/office/drawing/2012/chart" uri="{02D57815-91ED-43cb-92C2-25804820EDAC}">
                        <c15:formulaRef>
                          <c15:sqref>Sheet1!$A$10</c15:sqref>
                        </c15:formulaRef>
                      </c:ext>
                    </c:extLst>
                    <c:strCache>
                      <c:ptCount val="1"/>
                      <c:pt idx="0">
                        <c:v>2026</c:v>
                      </c:pt>
                    </c:strCache>
                  </c:strRef>
                </c:tx>
                <c:spPr>
                  <a:solidFill>
                    <a:srgbClr val="00395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7"/>
                      <c:pt idx="0">
                        <c:v>4.7864291856053596</c:v>
                      </c:pt>
                      <c:pt idx="1">
                        <c:v>6.21034179473126</c:v>
                      </c:pt>
                      <c:pt idx="2">
                        <c:v>6.2984262143205401</c:v>
                      </c:pt>
                      <c:pt idx="3">
                        <c:v>10.978778385593801</c:v>
                      </c:pt>
                      <c:pt idx="4">
                        <c:v>10.450010364174</c:v>
                      </c:pt>
                      <c:pt idx="5">
                        <c:v>8.4879208427523292</c:v>
                      </c:pt>
                      <c:pt idx="6">
                        <c:v>28.018577099760101</c:v>
                      </c:pt>
                    </c:numCache>
                  </c:numRef>
                </c:val>
              </c15:ser>
            </c15:filteredBarSeries>
            <c15:filteredBarSeries>
              <c15:ser>
                <c:idx val="9"/>
                <c:order val="6"/>
                <c:tx>
                  <c:strRef>
                    <c:extLst xmlns:c15="http://schemas.microsoft.com/office/drawing/2012/chart">
                      <c:ext xmlns:c15="http://schemas.microsoft.com/office/drawing/2012/chart" uri="{02D57815-91ED-43cb-92C2-25804820EDAC}">
                        <c15:formulaRef>
                          <c15:sqref>Sheet1!$A$11</c15:sqref>
                        </c15:formulaRef>
                      </c:ext>
                    </c:extLst>
                    <c:strCache>
                      <c:ptCount val="1"/>
                      <c:pt idx="0">
                        <c:v>2027</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7"/>
                      <c:pt idx="0">
                        <c:v>4.73658381133923</c:v>
                      </c:pt>
                      <c:pt idx="1">
                        <c:v>6.0492103370837302</c:v>
                      </c:pt>
                      <c:pt idx="2">
                        <c:v>6.3006017372953096</c:v>
                      </c:pt>
                      <c:pt idx="3">
                        <c:v>10.915072637825601</c:v>
                      </c:pt>
                      <c:pt idx="4">
                        <c:v>10.394247347602301</c:v>
                      </c:pt>
                      <c:pt idx="5">
                        <c:v>8.3768859136686</c:v>
                      </c:pt>
                      <c:pt idx="6">
                        <c:v>27.8120752917301</c:v>
                      </c:pt>
                    </c:numCache>
                  </c:numRef>
                </c:val>
              </c15:ser>
            </c15:filteredBarSeries>
            <c15:filteredBarSeries>
              <c15:ser>
                <c:idx val="11"/>
                <c:order val="7"/>
                <c:tx>
                  <c:strRef>
                    <c:extLst xmlns:c15="http://schemas.microsoft.com/office/drawing/2012/chart">
                      <c:ext xmlns:c15="http://schemas.microsoft.com/office/drawing/2012/chart" uri="{02D57815-91ED-43cb-92C2-25804820EDAC}">
                        <c15:formulaRef>
                          <c15:sqref>Sheet1!$A$12</c15:sqref>
                        </c15:formulaRef>
                      </c:ext>
                    </c:extLst>
                    <c:strCache>
                      <c:ptCount val="1"/>
                      <c:pt idx="0">
                        <c:v>2028</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7"/>
                      <c:pt idx="0">
                        <c:v>4.6830823298439901</c:v>
                      </c:pt>
                      <c:pt idx="1">
                        <c:v>5.8891986031496701</c:v>
                      </c:pt>
                      <c:pt idx="2">
                        <c:v>6.3061180130045003</c:v>
                      </c:pt>
                      <c:pt idx="3">
                        <c:v>10.8437607611661</c:v>
                      </c:pt>
                      <c:pt idx="4">
                        <c:v>10.3376547403911</c:v>
                      </c:pt>
                      <c:pt idx="5">
                        <c:v>8.2639665938737696</c:v>
                      </c:pt>
                      <c:pt idx="6">
                        <c:v>27.493887633142901</c:v>
                      </c:pt>
                    </c:numCache>
                  </c:numRef>
                </c:val>
              </c15:ser>
            </c15:filteredBarSeries>
            <c15:filteredBarSeries>
              <c15:ser>
                <c:idx val="13"/>
                <c:order val="8"/>
                <c:tx>
                  <c:strRef>
                    <c:extLst xmlns:c15="http://schemas.microsoft.com/office/drawing/2012/chart">
                      <c:ext xmlns:c15="http://schemas.microsoft.com/office/drawing/2012/chart" uri="{02D57815-91ED-43cb-92C2-25804820EDAC}">
                        <c15:formulaRef>
                          <c15:sqref>Sheet1!$A$13</c15:sqref>
                        </c15:formulaRef>
                      </c:ext>
                    </c:extLst>
                    <c:strCache>
                      <c:ptCount val="1"/>
                      <c:pt idx="0">
                        <c:v>2029</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7"/>
                      <c:pt idx="0">
                        <c:v>4.6314529763303698</c:v>
                      </c:pt>
                      <c:pt idx="1">
                        <c:v>5.7310115003202204</c:v>
                      </c:pt>
                      <c:pt idx="2">
                        <c:v>6.3134382742708404</c:v>
                      </c:pt>
                      <c:pt idx="3">
                        <c:v>10.7841495803602</c:v>
                      </c:pt>
                      <c:pt idx="4">
                        <c:v>10.277150457324099</c:v>
                      </c:pt>
                      <c:pt idx="5">
                        <c:v>8.11474384693018</c:v>
                      </c:pt>
                      <c:pt idx="6">
                        <c:v>27.062060291916598</c:v>
                      </c:pt>
                    </c:numCache>
                  </c:numRef>
                </c:val>
              </c15:ser>
            </c15:filteredBarSeries>
            <c15:filteredBarSeries>
              <c15:ser>
                <c:idx val="15"/>
                <c:order val="9"/>
                <c:tx>
                  <c:strRef>
                    <c:extLst xmlns:c15="http://schemas.microsoft.com/office/drawing/2012/chart">
                      <c:ext xmlns:c15="http://schemas.microsoft.com/office/drawing/2012/chart" uri="{02D57815-91ED-43cb-92C2-25804820EDAC}">
                        <c15:formulaRef>
                          <c15:sqref>Sheet1!$A$15</c15:sqref>
                        </c15:formulaRef>
                      </c:ext>
                    </c:extLst>
                    <c:strCache>
                      <c:ptCount val="1"/>
                      <c:pt idx="0">
                        <c:v>2031</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Sheet1!$B$15:$H$15</c15:sqref>
                        </c15:formulaRef>
                      </c:ext>
                    </c:extLst>
                    <c:numCache>
                      <c:formatCode>General</c:formatCode>
                      <c:ptCount val="7"/>
                      <c:pt idx="0">
                        <c:v>4.5449148491675704</c:v>
                      </c:pt>
                      <c:pt idx="1">
                        <c:v>5.4669872698772197</c:v>
                      </c:pt>
                      <c:pt idx="2">
                        <c:v>6.3180324670630696</c:v>
                      </c:pt>
                      <c:pt idx="3">
                        <c:v>10.6693099185159</c:v>
                      </c:pt>
                      <c:pt idx="4">
                        <c:v>10.157996198190199</c:v>
                      </c:pt>
                      <c:pt idx="5">
                        <c:v>7.8919500037720098</c:v>
                      </c:pt>
                      <c:pt idx="6">
                        <c:v>26.021645512206199</c:v>
                      </c:pt>
                    </c:numCache>
                  </c:numRef>
                </c:val>
              </c15:ser>
            </c15:filteredBarSeries>
            <c15:filteredBarSeries>
              <c15:ser>
                <c:idx val="16"/>
                <c:order val="10"/>
                <c:tx>
                  <c:strRef>
                    <c:extLst xmlns:c15="http://schemas.microsoft.com/office/drawing/2012/chart">
                      <c:ext xmlns:c15="http://schemas.microsoft.com/office/drawing/2012/chart" uri="{02D57815-91ED-43cb-92C2-25804820EDAC}">
                        <c15:formulaRef>
                          <c15:sqref>Sheet1!$A$16</c15:sqref>
                        </c15:formulaRef>
                      </c:ext>
                    </c:extLst>
                    <c:strCache>
                      <c:ptCount val="1"/>
                      <c:pt idx="0">
                        <c:v>2032</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Sheet1!$B$16:$H$16</c15:sqref>
                        </c15:formulaRef>
                      </c:ext>
                    </c:extLst>
                    <c:numCache>
                      <c:formatCode>General</c:formatCode>
                      <c:ptCount val="7"/>
                      <c:pt idx="0">
                        <c:v>4.4915507260551504</c:v>
                      </c:pt>
                      <c:pt idx="1">
                        <c:v>5.3624454005160196</c:v>
                      </c:pt>
                      <c:pt idx="2">
                        <c:v>6.3092102084920896</c:v>
                      </c:pt>
                      <c:pt idx="3">
                        <c:v>10.6265641821385</c:v>
                      </c:pt>
                      <c:pt idx="4">
                        <c:v>10.100702490348599</c:v>
                      </c:pt>
                      <c:pt idx="5">
                        <c:v>7.8338090239703302</c:v>
                      </c:pt>
                      <c:pt idx="6">
                        <c:v>25.525976592457599</c:v>
                      </c:pt>
                    </c:numCache>
                  </c:numRef>
                </c:val>
              </c15:ser>
            </c15:filteredBarSeries>
            <c15:filteredBarSeries>
              <c15:ser>
                <c:idx val="17"/>
                <c:order val="11"/>
                <c:tx>
                  <c:strRef>
                    <c:extLst xmlns:c15="http://schemas.microsoft.com/office/drawing/2012/chart">
                      <c:ext xmlns:c15="http://schemas.microsoft.com/office/drawing/2012/chart" uri="{02D57815-91ED-43cb-92C2-25804820EDAC}">
                        <c15:formulaRef>
                          <c15:sqref>Sheet1!$A$17</c15:sqref>
                        </c15:formulaRef>
                      </c:ext>
                    </c:extLst>
                    <c:strCache>
                      <c:ptCount val="1"/>
                      <c:pt idx="0">
                        <c:v>2033</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Sheet1!$B$17:$H$17</c15:sqref>
                        </c15:formulaRef>
                      </c:ext>
                    </c:extLst>
                    <c:numCache>
                      <c:formatCode>General</c:formatCode>
                      <c:ptCount val="7"/>
                      <c:pt idx="0">
                        <c:v>4.4146632177675098</c:v>
                      </c:pt>
                      <c:pt idx="1">
                        <c:v>5.2689161915446796</c:v>
                      </c:pt>
                      <c:pt idx="2">
                        <c:v>6.3044724647446602</c:v>
                      </c:pt>
                      <c:pt idx="3">
                        <c:v>10.5686713929967</c:v>
                      </c:pt>
                      <c:pt idx="4">
                        <c:v>10.038049337122599</c:v>
                      </c:pt>
                      <c:pt idx="5">
                        <c:v>7.7847252257373301</c:v>
                      </c:pt>
                      <c:pt idx="6">
                        <c:v>25.040450812176399</c:v>
                      </c:pt>
                    </c:numCache>
                  </c:numRef>
                </c:val>
              </c15:ser>
            </c15:filteredBarSeries>
            <c15:filteredBarSeries>
              <c15:ser>
                <c:idx val="18"/>
                <c:order val="12"/>
                <c:tx>
                  <c:strRef>
                    <c:extLst xmlns:c15="http://schemas.microsoft.com/office/drawing/2012/chart">
                      <c:ext xmlns:c15="http://schemas.microsoft.com/office/drawing/2012/chart" uri="{02D57815-91ED-43cb-92C2-25804820EDAC}">
                        <c15:formulaRef>
                          <c15:sqref>Sheet1!$A$18</c15:sqref>
                        </c15:formulaRef>
                      </c:ext>
                    </c:extLst>
                    <c:strCache>
                      <c:ptCount val="1"/>
                      <c:pt idx="0">
                        <c:v>2034</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Sheet1!$B$18:$H$18</c15:sqref>
                        </c15:formulaRef>
                      </c:ext>
                    </c:extLst>
                    <c:numCache>
                      <c:formatCode>General</c:formatCode>
                      <c:ptCount val="7"/>
                      <c:pt idx="0">
                        <c:v>4.3686580819185901</c:v>
                      </c:pt>
                      <c:pt idx="1">
                        <c:v>5.1902298947194598</c:v>
                      </c:pt>
                      <c:pt idx="2">
                        <c:v>6.2993798297995802</c:v>
                      </c:pt>
                      <c:pt idx="3">
                        <c:v>10.5126509124633</c:v>
                      </c:pt>
                      <c:pt idx="4">
                        <c:v>9.9752966490863493</c:v>
                      </c:pt>
                      <c:pt idx="5">
                        <c:v>7.7602352552338401</c:v>
                      </c:pt>
                      <c:pt idx="6">
                        <c:v>24.527855931476701</c:v>
                      </c:pt>
                    </c:numCache>
                  </c:numRef>
                </c:val>
              </c15:ser>
            </c15:filteredBarSeries>
            <c15:filteredBarSeries>
              <c15:ser>
                <c:idx val="19"/>
                <c:order val="13"/>
                <c:tx>
                  <c:strRef>
                    <c:extLst xmlns:c15="http://schemas.microsoft.com/office/drawing/2012/chart">
                      <c:ext xmlns:c15="http://schemas.microsoft.com/office/drawing/2012/chart" uri="{02D57815-91ED-43cb-92C2-25804820EDAC}">
                        <c15:formulaRef>
                          <c15:sqref>Sheet1!$A$19</c15:sqref>
                        </c15:formulaRef>
                      </c:ext>
                    </c:extLst>
                    <c:strCache>
                      <c:ptCount val="1"/>
                      <c:pt idx="0">
                        <c:v>2035</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Sheet1!$B$19:$H$19</c15:sqref>
                        </c15:formulaRef>
                      </c:ext>
                    </c:extLst>
                    <c:numCache>
                      <c:formatCode>General</c:formatCode>
                      <c:ptCount val="7"/>
                      <c:pt idx="0">
                        <c:v>4.3363821482167504</c:v>
                      </c:pt>
                      <c:pt idx="1">
                        <c:v>5.12180671265138</c:v>
                      </c:pt>
                      <c:pt idx="2">
                        <c:v>6.2925085991425203</c:v>
                      </c:pt>
                      <c:pt idx="3">
                        <c:v>10.4475641707834</c:v>
                      </c:pt>
                      <c:pt idx="4">
                        <c:v>9.9129032142824194</c:v>
                      </c:pt>
                      <c:pt idx="5">
                        <c:v>7.7502016959180304</c:v>
                      </c:pt>
                      <c:pt idx="6">
                        <c:v>24.0059190543151</c:v>
                      </c:pt>
                    </c:numCache>
                  </c:numRef>
                </c:val>
              </c15:ser>
            </c15:filteredBarSeries>
            <c15:filteredBarSeries>
              <c15:ser>
                <c:idx val="21"/>
                <c:order val="14"/>
                <c:tx>
                  <c:strRef>
                    <c:extLst xmlns:c15="http://schemas.microsoft.com/office/drawing/2012/chart">
                      <c:ext xmlns:c15="http://schemas.microsoft.com/office/drawing/2012/chart" uri="{02D57815-91ED-43cb-92C2-25804820EDAC}">
                        <c15:formulaRef>
                          <c15:sqref>Sheet1!$A$20</c15:sqref>
                        </c15:formulaRef>
                      </c:ext>
                    </c:extLst>
                    <c:strCache>
                      <c:ptCount val="1"/>
                      <c:pt idx="0">
                        <c:v>2036</c:v>
                      </c:pt>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Sheet1!$B$20:$H$20</c15:sqref>
                        </c15:formulaRef>
                      </c:ext>
                    </c:extLst>
                    <c:numCache>
                      <c:formatCode>General</c:formatCode>
                      <c:ptCount val="7"/>
                      <c:pt idx="0">
                        <c:v>4.3015242679655703</c:v>
                      </c:pt>
                      <c:pt idx="1">
                        <c:v>5.0595771604945101</c:v>
                      </c:pt>
                      <c:pt idx="2">
                        <c:v>6.28570186260312</c:v>
                      </c:pt>
                      <c:pt idx="3">
                        <c:v>10.3939744469396</c:v>
                      </c:pt>
                      <c:pt idx="4">
                        <c:v>9.8545939042170705</c:v>
                      </c:pt>
                      <c:pt idx="5">
                        <c:v>7.7361027238171403</c:v>
                      </c:pt>
                      <c:pt idx="6">
                        <c:v>23.552393238567099</c:v>
                      </c:pt>
                    </c:numCache>
                  </c:numRef>
                </c:val>
              </c15:ser>
            </c15:filteredBarSeries>
            <c15:filteredBarSeries>
              <c15:ser>
                <c:idx val="22"/>
                <c:order val="15"/>
                <c:tx>
                  <c:strRef>
                    <c:extLst xmlns:c15="http://schemas.microsoft.com/office/drawing/2012/chart">
                      <c:ext xmlns:c15="http://schemas.microsoft.com/office/drawing/2012/chart" uri="{02D57815-91ED-43cb-92C2-25804820EDAC}">
                        <c15:formulaRef>
                          <c15:sqref>Sheet1!$A$21</c15:sqref>
                        </c15:formulaRef>
                      </c:ext>
                    </c:extLst>
                    <c:strCache>
                      <c:ptCount val="1"/>
                      <c:pt idx="0">
                        <c:v>2037</c:v>
                      </c:pt>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Sheet1!$B$21:$H$21</c15:sqref>
                        </c15:formulaRef>
                      </c:ext>
                    </c:extLst>
                    <c:numCache>
                      <c:formatCode>General</c:formatCode>
                      <c:ptCount val="7"/>
                      <c:pt idx="0">
                        <c:v>4.2709149956918697</c:v>
                      </c:pt>
                      <c:pt idx="1">
                        <c:v>5.0028250986779597</c:v>
                      </c:pt>
                      <c:pt idx="2">
                        <c:v>6.2800687725482298</c:v>
                      </c:pt>
                      <c:pt idx="3">
                        <c:v>10.339265071962901</c:v>
                      </c:pt>
                      <c:pt idx="4">
                        <c:v>9.8004518395295506</c:v>
                      </c:pt>
                      <c:pt idx="5">
                        <c:v>7.7022258038097204</c:v>
                      </c:pt>
                      <c:pt idx="6">
                        <c:v>23.126549945809199</c:v>
                      </c:pt>
                    </c:numCache>
                  </c:numRef>
                </c:val>
              </c15:ser>
            </c15:filteredBarSeries>
            <c15:filteredBarSeries>
              <c15:ser>
                <c:idx val="10"/>
                <c:order val="16"/>
                <c:tx>
                  <c:strRef>
                    <c:extLst xmlns:c15="http://schemas.microsoft.com/office/drawing/2012/chart">
                      <c:ext xmlns:c15="http://schemas.microsoft.com/office/drawing/2012/chart" uri="{02D57815-91ED-43cb-92C2-25804820EDAC}">
                        <c15:formulaRef>
                          <c15:sqref>Sheet1!$A$22</c15:sqref>
                        </c15:formulaRef>
                      </c:ext>
                    </c:extLst>
                    <c:strCache>
                      <c:ptCount val="1"/>
                      <c:pt idx="0">
                        <c:v>2038</c:v>
                      </c:pt>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Sheet1!$B$22:$H$22</c15:sqref>
                        </c15:formulaRef>
                      </c:ext>
                    </c:extLst>
                    <c:numCache>
                      <c:formatCode>General</c:formatCode>
                      <c:ptCount val="7"/>
                      <c:pt idx="0">
                        <c:v>4.2407397660572599</c:v>
                      </c:pt>
                      <c:pt idx="1">
                        <c:v>4.9509038494834696</c:v>
                      </c:pt>
                      <c:pt idx="2">
                        <c:v>6.2740238303038502</c:v>
                      </c:pt>
                      <c:pt idx="3">
                        <c:v>10.2849208863512</c:v>
                      </c:pt>
                      <c:pt idx="4">
                        <c:v>9.7485503429385396</c:v>
                      </c:pt>
                      <c:pt idx="5">
                        <c:v>7.6739567020358299</c:v>
                      </c:pt>
                      <c:pt idx="6">
                        <c:v>22.730948683629499</c:v>
                      </c:pt>
                    </c:numCache>
                  </c:numRef>
                </c:val>
              </c15:ser>
            </c15:filteredBarSeries>
            <c15:filteredBarSeries>
              <c15:ser>
                <c:idx val="20"/>
                <c:order val="17"/>
                <c:tx>
                  <c:strRef>
                    <c:extLst xmlns:c15="http://schemas.microsoft.com/office/drawing/2012/chart">
                      <c:ext xmlns:c15="http://schemas.microsoft.com/office/drawing/2012/chart" uri="{02D57815-91ED-43cb-92C2-25804820EDAC}">
                        <c15:formulaRef>
                          <c15:sqref>Sheet1!$A$23</c15:sqref>
                        </c15:formulaRef>
                      </c:ext>
                    </c:extLst>
                    <c:strCache>
                      <c:ptCount val="1"/>
                      <c:pt idx="0">
                        <c:v>2039</c:v>
                      </c:pt>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Sheet1!$B$23:$H$23</c15:sqref>
                        </c15:formulaRef>
                      </c:ext>
                    </c:extLst>
                    <c:numCache>
                      <c:formatCode>General</c:formatCode>
                      <c:ptCount val="7"/>
                      <c:pt idx="0">
                        <c:v>4.2129430643940999</c:v>
                      </c:pt>
                      <c:pt idx="1">
                        <c:v>4.9035159612120802</c:v>
                      </c:pt>
                      <c:pt idx="2">
                        <c:v>6.2747816866657304</c:v>
                      </c:pt>
                      <c:pt idx="3">
                        <c:v>10.2418855807167</c:v>
                      </c:pt>
                      <c:pt idx="4">
                        <c:v>9.7016701686699101</c:v>
                      </c:pt>
                      <c:pt idx="5">
                        <c:v>7.6601746849666403</c:v>
                      </c:pt>
                      <c:pt idx="6">
                        <c:v>22.357832962919201</c:v>
                      </c:pt>
                    </c:numCache>
                  </c:numRef>
                </c:val>
              </c15:ser>
            </c15:filteredBarSeries>
            <c15:filteredBarSeries>
              <c15:ser>
                <c:idx val="30"/>
                <c:order val="18"/>
                <c:tx>
                  <c:strRef>
                    <c:extLst xmlns:c15="http://schemas.microsoft.com/office/drawing/2012/chart">
                      <c:ext xmlns:c15="http://schemas.microsoft.com/office/drawing/2012/chart" uri="{02D57815-91ED-43cb-92C2-25804820EDAC}">
                        <c15:formulaRef>
                          <c15:sqref>Sheet1!$A$25</c15:sqref>
                        </c15:formulaRef>
                      </c:ext>
                    </c:extLst>
                    <c:strCache>
                      <c:ptCount val="1"/>
                      <c:pt idx="0">
                        <c:v>2041</c:v>
                      </c:pt>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Sheet1!$B$25:$H$25</c15:sqref>
                        </c15:formulaRef>
                      </c:ext>
                    </c:extLst>
                    <c:numCache>
                      <c:formatCode>General</c:formatCode>
                      <c:ptCount val="7"/>
                      <c:pt idx="0">
                        <c:v>4.16890478796544</c:v>
                      </c:pt>
                      <c:pt idx="1">
                        <c:v>4.8080234570903899</c:v>
                      </c:pt>
                      <c:pt idx="2">
                        <c:v>6.2723349272603404</c:v>
                      </c:pt>
                      <c:pt idx="3">
                        <c:v>10.1400765553265</c:v>
                      </c:pt>
                      <c:pt idx="4">
                        <c:v>9.6187156460030394</c:v>
                      </c:pt>
                      <c:pt idx="5">
                        <c:v>7.6228651992022201</c:v>
                      </c:pt>
                      <c:pt idx="6">
                        <c:v>21.661372258009099</c:v>
                      </c:pt>
                    </c:numCache>
                  </c:numRef>
                </c:val>
              </c15:ser>
            </c15:filteredBarSeries>
            <c15:filteredBarSeries>
              <c15:ser>
                <c:idx val="31"/>
                <c:order val="19"/>
                <c:tx>
                  <c:strRef>
                    <c:extLst xmlns:c15="http://schemas.microsoft.com/office/drawing/2012/chart">
                      <c:ext xmlns:c15="http://schemas.microsoft.com/office/drawing/2012/chart" uri="{02D57815-91ED-43cb-92C2-25804820EDAC}">
                        <c15:formulaRef>
                          <c15:sqref>Sheet1!$A$26</c15:sqref>
                        </c15:formulaRef>
                      </c:ext>
                    </c:extLst>
                    <c:strCache>
                      <c:ptCount val="1"/>
                      <c:pt idx="0">
                        <c:v>2042</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Sheet1!$B$26:$H$26</c15:sqref>
                        </c15:formulaRef>
                      </c:ext>
                    </c:extLst>
                    <c:numCache>
                      <c:formatCode>General</c:formatCode>
                      <c:ptCount val="7"/>
                      <c:pt idx="0">
                        <c:v>4.1492324387689399</c:v>
                      </c:pt>
                      <c:pt idx="1">
                        <c:v>4.7614013869053</c:v>
                      </c:pt>
                      <c:pt idx="2">
                        <c:v>6.2716115059376403</c:v>
                      </c:pt>
                      <c:pt idx="3">
                        <c:v>10.085576040005099</c:v>
                      </c:pt>
                      <c:pt idx="4">
                        <c:v>9.5836457295914492</c:v>
                      </c:pt>
                      <c:pt idx="5">
                        <c:v>7.6125439230455596</c:v>
                      </c:pt>
                      <c:pt idx="6">
                        <c:v>21.349685631138598</c:v>
                      </c:pt>
                    </c:numCache>
                  </c:numRef>
                </c:val>
              </c15:ser>
            </c15:filteredBarSeries>
            <c15:filteredBarSeries>
              <c15:ser>
                <c:idx val="32"/>
                <c:order val="20"/>
                <c:tx>
                  <c:strRef>
                    <c:extLst xmlns:c15="http://schemas.microsoft.com/office/drawing/2012/chart">
                      <c:ext xmlns:c15="http://schemas.microsoft.com/office/drawing/2012/chart" uri="{02D57815-91ED-43cb-92C2-25804820EDAC}">
                        <c15:formulaRef>
                          <c15:sqref>Sheet1!$A$27</c15:sqref>
                        </c15:formulaRef>
                      </c:ext>
                    </c:extLst>
                    <c:strCache>
                      <c:ptCount val="1"/>
                      <c:pt idx="0">
                        <c:v>2043</c:v>
                      </c:pt>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Sheet1!$B$27:$H$27</c15:sqref>
                        </c15:formulaRef>
                      </c:ext>
                    </c:extLst>
                    <c:numCache>
                      <c:formatCode>General</c:formatCode>
                      <c:ptCount val="7"/>
                      <c:pt idx="0">
                        <c:v>4.1293341428717696</c:v>
                      </c:pt>
                      <c:pt idx="1">
                        <c:v>4.7143448068752702</c:v>
                      </c:pt>
                      <c:pt idx="2">
                        <c:v>6.26639038241784</c:v>
                      </c:pt>
                      <c:pt idx="3">
                        <c:v>10.0400084711848</c:v>
                      </c:pt>
                      <c:pt idx="4">
                        <c:v>9.5493737719136895</c:v>
                      </c:pt>
                      <c:pt idx="5">
                        <c:v>7.6081919375612701</c:v>
                      </c:pt>
                      <c:pt idx="6">
                        <c:v>21.0795353684194</c:v>
                      </c:pt>
                    </c:numCache>
                  </c:numRef>
                </c:val>
              </c15:ser>
            </c15:filteredBarSeries>
            <c15:filteredBarSeries>
              <c15:ser>
                <c:idx val="33"/>
                <c:order val="21"/>
                <c:tx>
                  <c:strRef>
                    <c:extLst xmlns:c15="http://schemas.microsoft.com/office/drawing/2012/chart">
                      <c:ext xmlns:c15="http://schemas.microsoft.com/office/drawing/2012/chart" uri="{02D57815-91ED-43cb-92C2-25804820EDAC}">
                        <c15:formulaRef>
                          <c15:sqref>Sheet1!$A$28</c15:sqref>
                        </c15:formulaRef>
                      </c:ext>
                    </c:extLst>
                    <c:strCache>
                      <c:ptCount val="1"/>
                      <c:pt idx="0">
                        <c:v>2044</c:v>
                      </c:pt>
                    </c:strCache>
                  </c:strRef>
                </c:tx>
                <c:spPr>
                  <a:solidFill>
                    <a:schemeClr val="accent1">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Sheet1!$B$28:$H$28</c15:sqref>
                        </c15:formulaRef>
                      </c:ext>
                    </c:extLst>
                    <c:numCache>
                      <c:formatCode>General</c:formatCode>
                      <c:ptCount val="7"/>
                      <c:pt idx="0">
                        <c:v>4.1139984469691004</c:v>
                      </c:pt>
                      <c:pt idx="1">
                        <c:v>4.6761634322994396</c:v>
                      </c:pt>
                      <c:pt idx="2">
                        <c:v>6.2634142209652603</c:v>
                      </c:pt>
                      <c:pt idx="3">
                        <c:v>9.9981173760064994</c:v>
                      </c:pt>
                      <c:pt idx="4">
                        <c:v>9.5176992549275692</c:v>
                      </c:pt>
                      <c:pt idx="5">
                        <c:v>7.5864173373339998</c:v>
                      </c:pt>
                      <c:pt idx="6">
                        <c:v>20.778133466769201</c:v>
                      </c:pt>
                    </c:numCache>
                  </c:numRef>
                </c:val>
              </c15:ser>
            </c15:filteredBarSeries>
            <c15:filteredBarSeries>
              <c15:ser>
                <c:idx val="34"/>
                <c:order val="22"/>
                <c:tx>
                  <c:strRef>
                    <c:extLst xmlns:c15="http://schemas.microsoft.com/office/drawing/2012/chart">
                      <c:ext xmlns:c15="http://schemas.microsoft.com/office/drawing/2012/chart" uri="{02D57815-91ED-43cb-92C2-25804820EDAC}">
                        <c15:formulaRef>
                          <c15:sqref>Sheet1!$A$29</c15:sqref>
                        </c15:formulaRef>
                      </c:ext>
                    </c:extLst>
                    <c:strCache>
                      <c:ptCount val="1"/>
                      <c:pt idx="0">
                        <c:v>2045</c:v>
                      </c:pt>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Sheet1!$B$29:$H$29</c15:sqref>
                        </c15:formulaRef>
                      </c:ext>
                    </c:extLst>
                    <c:numCache>
                      <c:formatCode>General</c:formatCode>
                      <c:ptCount val="7"/>
                      <c:pt idx="0">
                        <c:v>4.0987338311657302</c:v>
                      </c:pt>
                      <c:pt idx="1">
                        <c:v>4.63928698833507</c:v>
                      </c:pt>
                      <c:pt idx="2">
                        <c:v>6.2633714952484203</c:v>
                      </c:pt>
                      <c:pt idx="3">
                        <c:v>9.95694677461311</c:v>
                      </c:pt>
                      <c:pt idx="4">
                        <c:v>9.4877376427910995</c:v>
                      </c:pt>
                      <c:pt idx="5">
                        <c:v>7.5833469927380399</c:v>
                      </c:pt>
                      <c:pt idx="6">
                        <c:v>20.466022803265101</c:v>
                      </c:pt>
                    </c:numCache>
                  </c:numRef>
                </c:val>
              </c15:ser>
            </c15:filteredBarSeries>
            <c15:filteredBarSeries>
              <c15:ser>
                <c:idx val="35"/>
                <c:order val="23"/>
                <c:tx>
                  <c:strRef>
                    <c:extLst xmlns:c15="http://schemas.microsoft.com/office/drawing/2012/chart">
                      <c:ext xmlns:c15="http://schemas.microsoft.com/office/drawing/2012/chart" uri="{02D57815-91ED-43cb-92C2-25804820EDAC}">
                        <c15:formulaRef>
                          <c15:sqref>Sheet1!$A$30</c15:sqref>
                        </c15:formulaRef>
                      </c:ext>
                    </c:extLst>
                    <c:strCache>
                      <c:ptCount val="1"/>
                      <c:pt idx="0">
                        <c:v>2046</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Sheet1!$B$30:$H$30</c15:sqref>
                        </c15:formulaRef>
                      </c:ext>
                    </c:extLst>
                    <c:numCache>
                      <c:formatCode>General</c:formatCode>
                      <c:ptCount val="7"/>
                      <c:pt idx="0">
                        <c:v>4.0835959369439001</c:v>
                      </c:pt>
                      <c:pt idx="1">
                        <c:v>4.6033531491383197</c:v>
                      </c:pt>
                      <c:pt idx="2">
                        <c:v>6.2603864108770297</c:v>
                      </c:pt>
                      <c:pt idx="3">
                        <c:v>9.9100185851871494</c:v>
                      </c:pt>
                      <c:pt idx="4">
                        <c:v>9.4622458622600103</c:v>
                      </c:pt>
                      <c:pt idx="5">
                        <c:v>7.5755977038448696</c:v>
                      </c:pt>
                      <c:pt idx="6">
                        <c:v>20.174856424673902</c:v>
                      </c:pt>
                    </c:numCache>
                  </c:numRef>
                </c:val>
              </c15:ser>
            </c15:filteredBarSeries>
            <c15:filteredBarSeries>
              <c15:ser>
                <c:idx val="1"/>
                <c:order val="24"/>
                <c:tx>
                  <c:strRef>
                    <c:extLst xmlns:c15="http://schemas.microsoft.com/office/drawing/2012/chart">
                      <c:ext xmlns:c15="http://schemas.microsoft.com/office/drawing/2012/chart" uri="{02D57815-91ED-43cb-92C2-25804820EDAC}">
                        <c15:formulaRef>
                          <c15:sqref>Sheet1!$A$31</c15:sqref>
                        </c15:formulaRef>
                      </c:ext>
                    </c:extLst>
                    <c:strCache>
                      <c:ptCount val="1"/>
                      <c:pt idx="0">
                        <c:v>2047</c:v>
                      </c:pt>
                    </c:strCache>
                  </c:strRef>
                </c:tx>
                <c:spPr>
                  <a:solidFill>
                    <a:srgbClr val="003953">
                      <a:lumMod val="25000"/>
                      <a:lumOff val="75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Sheet1!$B$31:$H$31</c15:sqref>
                        </c15:formulaRef>
                      </c:ext>
                    </c:extLst>
                    <c:numCache>
                      <c:formatCode>General</c:formatCode>
                      <c:ptCount val="7"/>
                      <c:pt idx="0">
                        <c:v>4.0688295640814198</c:v>
                      </c:pt>
                      <c:pt idx="1">
                        <c:v>4.5664043693213898</c:v>
                      </c:pt>
                      <c:pt idx="2">
                        <c:v>6.2642283202749098</c:v>
                      </c:pt>
                      <c:pt idx="3">
                        <c:v>9.8759122842666702</c:v>
                      </c:pt>
                      <c:pt idx="4">
                        <c:v>9.4362232552923793</c:v>
                      </c:pt>
                      <c:pt idx="5">
                        <c:v>7.5568217008698904</c:v>
                      </c:pt>
                      <c:pt idx="6">
                        <c:v>19.9046873302946</c:v>
                      </c:pt>
                    </c:numCache>
                  </c:numRef>
                </c:val>
              </c15:ser>
            </c15:filteredBarSeries>
            <c15:filteredBarSeries>
              <c15:ser>
                <c:idx val="23"/>
                <c:order val="25"/>
                <c:tx>
                  <c:strRef>
                    <c:extLst xmlns:c15="http://schemas.microsoft.com/office/drawing/2012/chart">
                      <c:ext xmlns:c15="http://schemas.microsoft.com/office/drawing/2012/chart" uri="{02D57815-91ED-43cb-92C2-25804820EDAC}">
                        <c15:formulaRef>
                          <c15:sqref>Sheet1!$A$32</c15:sqref>
                        </c15:formulaRef>
                      </c:ext>
                    </c:extLst>
                    <c:strCache>
                      <c:ptCount val="1"/>
                      <c:pt idx="0">
                        <c:v>2048</c:v>
                      </c:pt>
                    </c:strCache>
                  </c:strRef>
                </c:tx>
                <c:spPr>
                  <a:solidFill>
                    <a:srgbClr val="003953">
                      <a:lumMod val="50000"/>
                      <a:lumOff val="5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Sheet1!$B$32:$H$32</c15:sqref>
                        </c15:formulaRef>
                      </c:ext>
                    </c:extLst>
                    <c:numCache>
                      <c:formatCode>General</c:formatCode>
                      <c:ptCount val="7"/>
                      <c:pt idx="0">
                        <c:v>4.0556576601973404</c:v>
                      </c:pt>
                      <c:pt idx="1">
                        <c:v>4.5357029997444398</c:v>
                      </c:pt>
                      <c:pt idx="2">
                        <c:v>6.2692192816219601</c:v>
                      </c:pt>
                      <c:pt idx="3">
                        <c:v>9.8477127905728192</c:v>
                      </c:pt>
                      <c:pt idx="4">
                        <c:v>9.4128203970205906</c:v>
                      </c:pt>
                      <c:pt idx="5">
                        <c:v>7.5471211987841098</c:v>
                      </c:pt>
                      <c:pt idx="6">
                        <c:v>19.660076597313498</c:v>
                      </c:pt>
                    </c:numCache>
                  </c:numRef>
                </c:val>
              </c15:ser>
            </c15:filteredBarSeries>
            <c15:filteredBarSeries>
              <c15:ser>
                <c:idx val="12"/>
                <c:order val="26"/>
                <c:tx>
                  <c:strRef>
                    <c:extLst xmlns:c15="http://schemas.microsoft.com/office/drawing/2012/chart">
                      <c:ext xmlns:c15="http://schemas.microsoft.com/office/drawing/2012/chart" uri="{02D57815-91ED-43cb-92C2-25804820EDAC}">
                        <c15:formulaRef>
                          <c15:sqref>Sheet1!$A$33</c15:sqref>
                        </c15:formulaRef>
                      </c:ext>
                    </c:extLst>
                    <c:strCache>
                      <c:ptCount val="1"/>
                      <c:pt idx="0">
                        <c:v>2049</c:v>
                      </c:pt>
                    </c:strCache>
                  </c:strRef>
                </c:tx>
                <c:spPr>
                  <a:solidFill>
                    <a:srgbClr val="003953">
                      <a:lumMod val="75000"/>
                      <a:lumOff val="25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7"/>
                      <c:pt idx="0">
                        <c:v>aluminum</c:v>
                      </c:pt>
                      <c:pt idx="1">
                        <c:v>glass</c:v>
                      </c:pt>
                      <c:pt idx="2">
                        <c:v>bulk chemical heat and power</c:v>
                      </c:pt>
                      <c:pt idx="3">
                        <c:v>bulk chemical feedstocks</c:v>
                      </c:pt>
                      <c:pt idx="4">
                        <c:v>paper</c:v>
                      </c:pt>
                      <c:pt idx="5">
                        <c:v>iron and steel</c:v>
                      </c:pt>
                      <c:pt idx="6">
                        <c:v>cement and lime</c:v>
                      </c:pt>
                    </c:strCache>
                  </c:strRef>
                </c:cat>
                <c:val>
                  <c:numRef>
                    <c:extLst xmlns:c15="http://schemas.microsoft.com/office/drawing/2012/chart">
                      <c:ext xmlns:c15="http://schemas.microsoft.com/office/drawing/2012/chart" uri="{02D57815-91ED-43cb-92C2-25804820EDAC}">
                        <c15:formulaRef>
                          <c15:sqref>Sheet1!$B$33:$H$33</c15:sqref>
                        </c15:formulaRef>
                      </c:ext>
                    </c:extLst>
                    <c:numCache>
                      <c:formatCode>General</c:formatCode>
                      <c:ptCount val="7"/>
                      <c:pt idx="0">
                        <c:v>4.0425453226322396</c:v>
                      </c:pt>
                      <c:pt idx="1">
                        <c:v>4.5033446525562999</c:v>
                      </c:pt>
                      <c:pt idx="2">
                        <c:v>6.2689054553607697</c:v>
                      </c:pt>
                      <c:pt idx="3">
                        <c:v>9.8016869003924096</c:v>
                      </c:pt>
                      <c:pt idx="4">
                        <c:v>9.3919241901925794</c:v>
                      </c:pt>
                      <c:pt idx="5">
                        <c:v>7.5349565757316403</c:v>
                      </c:pt>
                      <c:pt idx="6">
                        <c:v>19.4171669341262</c:v>
                      </c:pt>
                    </c:numCache>
                  </c:numRef>
                </c:val>
              </c15:ser>
            </c15:filteredBarSeries>
          </c:ext>
        </c:extLst>
      </c:barChart>
      <c:catAx>
        <c:axId val="-117725203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0"/>
          <a:lstStyle/>
          <a:p>
            <a:pPr>
              <a:defRPr sz="1000" b="1" i="0" u="none" strike="noStrike" kern="1200" baseline="0">
                <a:solidFill>
                  <a:schemeClr val="tx1"/>
                </a:solidFill>
                <a:latin typeface="+mn-lt"/>
                <a:ea typeface="+mn-ea"/>
                <a:cs typeface="+mn-cs"/>
              </a:defRPr>
            </a:pPr>
            <a:endParaRPr lang="en-US"/>
          </a:p>
        </c:txPr>
        <c:crossAx val="-1177248224"/>
        <c:crosses val="autoZero"/>
        <c:auto val="1"/>
        <c:lblAlgn val="ctr"/>
        <c:lblOffset val="100"/>
        <c:noMultiLvlLbl val="0"/>
      </c:catAx>
      <c:valAx>
        <c:axId val="-1177248224"/>
        <c:scaling>
          <c:orientation val="minMax"/>
          <c:max val="3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52032"/>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8437695288089"/>
          <c:y val="3.6933391766452904E-2"/>
          <c:w val="0.9072117795105229"/>
          <c:h val="0.8244797302806901"/>
        </c:manualLayout>
      </c:layout>
      <c:barChart>
        <c:barDir val="col"/>
        <c:grouping val="stacked"/>
        <c:varyColors val="0"/>
        <c:ser>
          <c:idx val="1"/>
          <c:order val="0"/>
          <c:tx>
            <c:strRef>
              <c:f>Sheet1!$B$1</c:f>
              <c:strCache>
                <c:ptCount val="1"/>
                <c:pt idx="0">
                  <c:v>coal - iron &amp; steel industry</c:v>
                </c:pt>
              </c:strCache>
            </c:strRef>
          </c:tx>
          <c:spPr>
            <a:solidFill>
              <a:srgbClr val="8B8B8B"/>
            </a:solidFill>
            <a:ln>
              <a:noFill/>
            </a:ln>
          </c:spPr>
          <c:invertIfNegative val="0"/>
          <c:dPt>
            <c:idx val="0"/>
            <c:invertIfNegative val="0"/>
            <c:bubble3D val="0"/>
          </c:dPt>
          <c:cat>
            <c:strRef>
              <c:f>Sheet1!$A$2:$A$8</c:f>
              <c:strCache>
                <c:ptCount val="7"/>
                <c:pt idx="0">
                  <c:v>2020</c:v>
                </c:pt>
                <c:pt idx="1">
                  <c:v>2025</c:v>
                </c:pt>
                <c:pt idx="2">
                  <c:v>2030</c:v>
                </c:pt>
                <c:pt idx="3">
                  <c:v>2035</c:v>
                </c:pt>
                <c:pt idx="4">
                  <c:v>2040</c:v>
                </c:pt>
                <c:pt idx="5">
                  <c:v>2045</c:v>
                </c:pt>
                <c:pt idx="6">
                  <c:v>2050</c:v>
                </c:pt>
              </c:strCache>
            </c:strRef>
          </c:cat>
          <c:val>
            <c:numRef>
              <c:f>Sheet1!$B$2:$B$8</c:f>
              <c:numCache>
                <c:formatCode>General</c:formatCode>
                <c:ptCount val="7"/>
                <c:pt idx="0">
                  <c:v>433.34756500000003</c:v>
                </c:pt>
                <c:pt idx="1">
                  <c:v>533.09130900000002</c:v>
                </c:pt>
                <c:pt idx="2">
                  <c:v>511.31845099999998</c:v>
                </c:pt>
                <c:pt idx="3">
                  <c:v>503.68566900000002</c:v>
                </c:pt>
                <c:pt idx="4">
                  <c:v>504.60739100000001</c:v>
                </c:pt>
                <c:pt idx="5">
                  <c:v>498.69659400000006</c:v>
                </c:pt>
                <c:pt idx="6">
                  <c:v>477.44866900000005</c:v>
                </c:pt>
              </c:numCache>
            </c:numRef>
          </c:val>
          <c:extLst xmlns:c15="http://schemas.microsoft.com/office/drawing/2012/chart"/>
        </c:ser>
        <c:ser>
          <c:idx val="0"/>
          <c:order val="1"/>
          <c:tx>
            <c:strRef>
              <c:f>Sheet1!$C$1</c:f>
              <c:strCache>
                <c:ptCount val="1"/>
                <c:pt idx="0">
                  <c:v>natural gas - iron &amp; steel industry</c:v>
                </c:pt>
              </c:strCache>
            </c:strRef>
          </c:tx>
          <c:invertIfNegative val="0"/>
          <c:cat>
            <c:strRef>
              <c:f>Sheet1!$A$2:$A$8</c:f>
              <c:strCache>
                <c:ptCount val="7"/>
                <c:pt idx="0">
                  <c:v>2020</c:v>
                </c:pt>
                <c:pt idx="1">
                  <c:v>2025</c:v>
                </c:pt>
                <c:pt idx="2">
                  <c:v>2030</c:v>
                </c:pt>
                <c:pt idx="3">
                  <c:v>2035</c:v>
                </c:pt>
                <c:pt idx="4">
                  <c:v>2040</c:v>
                </c:pt>
                <c:pt idx="5">
                  <c:v>2045</c:v>
                </c:pt>
                <c:pt idx="6">
                  <c:v>2050</c:v>
                </c:pt>
              </c:strCache>
            </c:strRef>
          </c:cat>
          <c:val>
            <c:numRef>
              <c:f>Sheet1!$C$2:$C$8</c:f>
              <c:numCache>
                <c:formatCode>General</c:formatCode>
                <c:ptCount val="7"/>
                <c:pt idx="0">
                  <c:v>334.74920699999996</c:v>
                </c:pt>
                <c:pt idx="1">
                  <c:v>338.41393999999997</c:v>
                </c:pt>
                <c:pt idx="2">
                  <c:v>312.368561</c:v>
                </c:pt>
                <c:pt idx="3">
                  <c:v>299.10449199999999</c:v>
                </c:pt>
                <c:pt idx="4">
                  <c:v>300.323669</c:v>
                </c:pt>
                <c:pt idx="5">
                  <c:v>299.866333</c:v>
                </c:pt>
                <c:pt idx="6">
                  <c:v>293.35607900000002</c:v>
                </c:pt>
              </c:numCache>
            </c:numRef>
          </c:val>
          <c:extLst/>
        </c:ser>
        <c:ser>
          <c:idx val="3"/>
          <c:order val="2"/>
          <c:tx>
            <c:strRef>
              <c:f>Sheet1!$D$1</c:f>
              <c:strCache>
                <c:ptCount val="1"/>
                <c:pt idx="0">
                  <c:v>purchased electricity - iron &amp; steel industry</c:v>
                </c:pt>
              </c:strCache>
            </c:strRef>
          </c:tx>
          <c:spPr>
            <a:solidFill>
              <a:srgbClr val="FFC702"/>
            </a:solidFill>
            <a:ln>
              <a:noFill/>
            </a:ln>
          </c:spPr>
          <c:invertIfNegative val="0"/>
          <c:dPt>
            <c:idx val="0"/>
            <c:invertIfNegative val="0"/>
            <c:bubble3D val="0"/>
          </c:dPt>
          <c:cat>
            <c:strRef>
              <c:f>Sheet1!$A$2:$A$8</c:f>
              <c:strCache>
                <c:ptCount val="7"/>
                <c:pt idx="0">
                  <c:v>2020</c:v>
                </c:pt>
                <c:pt idx="1">
                  <c:v>2025</c:v>
                </c:pt>
                <c:pt idx="2">
                  <c:v>2030</c:v>
                </c:pt>
                <c:pt idx="3">
                  <c:v>2035</c:v>
                </c:pt>
                <c:pt idx="4">
                  <c:v>2040</c:v>
                </c:pt>
                <c:pt idx="5">
                  <c:v>2045</c:v>
                </c:pt>
                <c:pt idx="6">
                  <c:v>2050</c:v>
                </c:pt>
              </c:strCache>
            </c:strRef>
          </c:cat>
          <c:val>
            <c:numRef>
              <c:f>Sheet1!$D$2:$D$8</c:f>
              <c:numCache>
                <c:formatCode>General</c:formatCode>
                <c:ptCount val="7"/>
                <c:pt idx="0">
                  <c:v>177.15168799999998</c:v>
                </c:pt>
                <c:pt idx="1">
                  <c:v>222.79702799999998</c:v>
                </c:pt>
                <c:pt idx="2">
                  <c:v>223.29295299999998</c:v>
                </c:pt>
                <c:pt idx="3">
                  <c:v>218.764725</c:v>
                </c:pt>
                <c:pt idx="4">
                  <c:v>216.65820299999999</c:v>
                </c:pt>
                <c:pt idx="5">
                  <c:v>213.06330899999998</c:v>
                </c:pt>
                <c:pt idx="6">
                  <c:v>205.89678999999998</c:v>
                </c:pt>
              </c:numCache>
            </c:numRef>
          </c:val>
          <c:extLst xmlns:c15="http://schemas.microsoft.com/office/drawing/2012/chart"/>
        </c:ser>
        <c:ser>
          <c:idx val="2"/>
          <c:order val="3"/>
          <c:tx>
            <c:strRef>
              <c:f>Sheet1!$E$1</c:f>
              <c:strCache>
                <c:ptCount val="1"/>
                <c:pt idx="0">
                  <c:v>other petroleum - iron &amp; steel industry</c:v>
                </c:pt>
              </c:strCache>
            </c:strRef>
          </c:tx>
          <c:spPr>
            <a:solidFill>
              <a:srgbClr val="BD732A"/>
            </a:solidFill>
            <a:ln>
              <a:noFill/>
            </a:ln>
          </c:spPr>
          <c:invertIfNegative val="0"/>
          <c:cat>
            <c:strRef>
              <c:f>Sheet1!$A$2:$A$8</c:f>
              <c:strCache>
                <c:ptCount val="7"/>
                <c:pt idx="0">
                  <c:v>2020</c:v>
                </c:pt>
                <c:pt idx="1">
                  <c:v>2025</c:v>
                </c:pt>
                <c:pt idx="2">
                  <c:v>2030</c:v>
                </c:pt>
                <c:pt idx="3">
                  <c:v>2035</c:v>
                </c:pt>
                <c:pt idx="4">
                  <c:v>2040</c:v>
                </c:pt>
                <c:pt idx="5">
                  <c:v>2045</c:v>
                </c:pt>
                <c:pt idx="6">
                  <c:v>2050</c:v>
                </c:pt>
              </c:strCache>
            </c:strRef>
          </c:cat>
          <c:val>
            <c:numRef>
              <c:f>Sheet1!$E$2:$E$8</c:f>
              <c:numCache>
                <c:formatCode>General</c:formatCode>
                <c:ptCount val="7"/>
                <c:pt idx="0">
                  <c:v>4.0084040000000005</c:v>
                </c:pt>
                <c:pt idx="1">
                  <c:v>4.5140089999999997</c:v>
                </c:pt>
                <c:pt idx="2">
                  <c:v>4.3706760000000004</c:v>
                </c:pt>
                <c:pt idx="3">
                  <c:v>4.0147779999999997</c:v>
                </c:pt>
                <c:pt idx="4">
                  <c:v>3.6692809999999998</c:v>
                </c:pt>
                <c:pt idx="5">
                  <c:v>3.4209680000000002</c:v>
                </c:pt>
                <c:pt idx="6">
                  <c:v>3.1941490000000003</c:v>
                </c:pt>
              </c:numCache>
            </c:numRef>
          </c:val>
          <c:extLst xmlns:c15="http://schemas.microsoft.com/office/drawing/2012/chart"/>
        </c:ser>
        <c:ser>
          <c:idx val="4"/>
          <c:order val="4"/>
          <c:tx>
            <c:strRef>
              <c:f>Sheet1!$F$1</c:f>
              <c:strCache>
                <c:ptCount val="1"/>
                <c:pt idx="0">
                  <c:v>renewables - iron &amp; steel industry</c:v>
                </c:pt>
              </c:strCache>
            </c:strRef>
          </c:tx>
          <c:spPr>
            <a:solidFill>
              <a:srgbClr val="BD732A"/>
            </a:solidFill>
            <a:ln>
              <a:noFill/>
            </a:ln>
          </c:spPr>
          <c:invertIfNegative val="0"/>
          <c:cat>
            <c:strRef>
              <c:f>Sheet1!$A$2:$A$8</c:f>
              <c:strCache>
                <c:ptCount val="7"/>
                <c:pt idx="0">
                  <c:v>2020</c:v>
                </c:pt>
                <c:pt idx="1">
                  <c:v>2025</c:v>
                </c:pt>
                <c:pt idx="2">
                  <c:v>2030</c:v>
                </c:pt>
                <c:pt idx="3">
                  <c:v>2035</c:v>
                </c:pt>
                <c:pt idx="4">
                  <c:v>2040</c:v>
                </c:pt>
                <c:pt idx="5">
                  <c:v>2045</c:v>
                </c:pt>
                <c:pt idx="6">
                  <c:v>2050</c:v>
                </c:pt>
              </c:strCache>
            </c:strRef>
          </c:cat>
          <c:val>
            <c:numRef>
              <c:f>Sheet1!$F$2:$F$8</c:f>
              <c:numCache>
                <c:formatCode>General</c:formatCode>
                <c:ptCount val="7"/>
                <c:pt idx="0">
                  <c:v>0</c:v>
                </c:pt>
                <c:pt idx="1">
                  <c:v>0</c:v>
                </c:pt>
                <c:pt idx="2">
                  <c:v>0</c:v>
                </c:pt>
                <c:pt idx="3">
                  <c:v>0</c:v>
                </c:pt>
                <c:pt idx="4">
                  <c:v>0</c:v>
                </c:pt>
                <c:pt idx="5">
                  <c:v>0</c:v>
                </c:pt>
                <c:pt idx="6">
                  <c:v>0</c:v>
                </c:pt>
              </c:numCache>
            </c:numRef>
          </c:val>
          <c:extLst/>
        </c:ser>
        <c:dLbls>
          <c:showLegendKey val="0"/>
          <c:showVal val="0"/>
          <c:showCatName val="0"/>
          <c:showSerName val="0"/>
          <c:showPercent val="0"/>
          <c:showBubbleSize val="0"/>
        </c:dLbls>
        <c:gapWidth val="120"/>
        <c:overlap val="100"/>
        <c:axId val="-1177250400"/>
        <c:axId val="-1177224288"/>
        <c:extLst/>
      </c:barChart>
      <c:catAx>
        <c:axId val="-1177250400"/>
        <c:scaling>
          <c:orientation val="minMax"/>
        </c:scaling>
        <c:delete val="0"/>
        <c:axPos val="b"/>
        <c:numFmt formatCode="General" sourceLinked="1"/>
        <c:majorTickMark val="none"/>
        <c:minorTickMark val="none"/>
        <c:tickLblPos val="nextTo"/>
        <c:spPr>
          <a:ln>
            <a:solidFill>
              <a:srgbClr val="000000"/>
            </a:solidFill>
          </a:ln>
        </c:spPr>
        <c:txPr>
          <a:bodyPr/>
          <a:lstStyle/>
          <a:p>
            <a:pPr>
              <a:defRPr sz="1200">
                <a:solidFill>
                  <a:schemeClr val="tx1"/>
                </a:solidFill>
              </a:defRPr>
            </a:pPr>
            <a:endParaRPr lang="en-US"/>
          </a:p>
        </c:txPr>
        <c:crossAx val="-1177224288"/>
        <c:crosses val="autoZero"/>
        <c:auto val="1"/>
        <c:lblAlgn val="ctr"/>
        <c:lblOffset val="100"/>
        <c:noMultiLvlLbl val="0"/>
      </c:catAx>
      <c:valAx>
        <c:axId val="-1177224288"/>
        <c:scaling>
          <c:orientation val="minMax"/>
          <c:max val="1500"/>
          <c:min val="0"/>
        </c:scaling>
        <c:delete val="0"/>
        <c:axPos val="r"/>
        <c:majorGridlines>
          <c:spPr>
            <a:ln>
              <a:solidFill>
                <a:srgbClr val="D9D9D9"/>
              </a:solidFill>
            </a:ln>
          </c:spPr>
        </c:majorGridlines>
        <c:minorGridlines/>
        <c:numFmt formatCode="#,##0.0" sourceLinked="0"/>
        <c:majorTickMark val="none"/>
        <c:minorTickMark val="none"/>
        <c:tickLblPos val="low"/>
        <c:spPr>
          <a:noFill/>
          <a:ln>
            <a:noFill/>
          </a:ln>
        </c:spPr>
        <c:txPr>
          <a:bodyPr/>
          <a:lstStyle/>
          <a:p>
            <a:pPr>
              <a:defRPr sz="1200">
                <a:solidFill>
                  <a:schemeClr val="tx1"/>
                </a:solidFill>
              </a:defRPr>
            </a:pPr>
            <a:endParaRPr lang="en-US"/>
          </a:p>
        </c:txPr>
        <c:crossAx val="-1177250400"/>
        <c:crosses val="max"/>
        <c:crossBetween val="between"/>
        <c:majorUnit val="500"/>
        <c:minorUnit val="500"/>
        <c:dispUnits>
          <c:builtInUnit val="thousands"/>
        </c:dispUnits>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8437695288089"/>
          <c:y val="3.6933391766452904E-2"/>
          <c:w val="0.9072117795105229"/>
          <c:h val="0.8244797302806901"/>
        </c:manualLayout>
      </c:layout>
      <c:barChart>
        <c:barDir val="col"/>
        <c:grouping val="stacked"/>
        <c:varyColors val="0"/>
        <c:ser>
          <c:idx val="1"/>
          <c:order val="0"/>
          <c:tx>
            <c:strRef>
              <c:f>Sheet1!$B$1</c:f>
              <c:strCache>
                <c:ptCount val="1"/>
                <c:pt idx="0">
                  <c:v>coal - cement &amp; lime industry</c:v>
                </c:pt>
              </c:strCache>
            </c:strRef>
          </c:tx>
          <c:spPr>
            <a:solidFill>
              <a:srgbClr val="8B8B8B"/>
            </a:solidFill>
            <a:ln>
              <a:noFill/>
            </a:ln>
          </c:spPr>
          <c:invertIfNegative val="0"/>
          <c:dPt>
            <c:idx val="0"/>
            <c:invertIfNegative val="0"/>
            <c:bubble3D val="0"/>
          </c:dPt>
          <c:cat>
            <c:strRef>
              <c:f>Sheet1!$A$2:$A$8</c:f>
              <c:strCache>
                <c:ptCount val="7"/>
                <c:pt idx="0">
                  <c:v>2020</c:v>
                </c:pt>
                <c:pt idx="1">
                  <c:v>2025</c:v>
                </c:pt>
                <c:pt idx="2">
                  <c:v>2030</c:v>
                </c:pt>
                <c:pt idx="3">
                  <c:v>2035</c:v>
                </c:pt>
                <c:pt idx="4">
                  <c:v>2040</c:v>
                </c:pt>
                <c:pt idx="5">
                  <c:v>2045</c:v>
                </c:pt>
                <c:pt idx="6">
                  <c:v>2050</c:v>
                </c:pt>
              </c:strCache>
            </c:strRef>
          </c:cat>
          <c:val>
            <c:numRef>
              <c:f>Sheet1!$B$2:$B$8</c:f>
              <c:numCache>
                <c:formatCode>General</c:formatCode>
                <c:ptCount val="7"/>
                <c:pt idx="0">
                  <c:v>172.31840500000001</c:v>
                </c:pt>
                <c:pt idx="1">
                  <c:v>178.05345199999999</c:v>
                </c:pt>
                <c:pt idx="2">
                  <c:v>182.708755</c:v>
                </c:pt>
                <c:pt idx="3">
                  <c:v>183.99891700000001</c:v>
                </c:pt>
                <c:pt idx="4">
                  <c:v>183.99868799999999</c:v>
                </c:pt>
                <c:pt idx="5">
                  <c:v>183.99842799999999</c:v>
                </c:pt>
                <c:pt idx="6">
                  <c:v>183.99813799999998</c:v>
                </c:pt>
              </c:numCache>
            </c:numRef>
          </c:val>
          <c:extLst xmlns:c15="http://schemas.microsoft.com/office/drawing/2012/chart"/>
        </c:ser>
        <c:ser>
          <c:idx val="4"/>
          <c:order val="1"/>
          <c:tx>
            <c:strRef>
              <c:f>Sheet1!$C$1</c:f>
              <c:strCache>
                <c:ptCount val="1"/>
                <c:pt idx="0">
                  <c:v>renewables - cement &amp; lime industry</c:v>
                </c:pt>
              </c:strCache>
            </c:strRef>
          </c:tx>
          <c:spPr>
            <a:solidFill>
              <a:srgbClr val="5D9732"/>
            </a:solidFill>
            <a:ln>
              <a:noFill/>
            </a:ln>
          </c:spPr>
          <c:invertIfNegative val="0"/>
          <c:cat>
            <c:strRef>
              <c:f>Sheet1!$A$2:$A$8</c:f>
              <c:strCache>
                <c:ptCount val="7"/>
                <c:pt idx="0">
                  <c:v>2020</c:v>
                </c:pt>
                <c:pt idx="1">
                  <c:v>2025</c:v>
                </c:pt>
                <c:pt idx="2">
                  <c:v>2030</c:v>
                </c:pt>
                <c:pt idx="3">
                  <c:v>2035</c:v>
                </c:pt>
                <c:pt idx="4">
                  <c:v>2040</c:v>
                </c:pt>
                <c:pt idx="5">
                  <c:v>2045</c:v>
                </c:pt>
                <c:pt idx="6">
                  <c:v>2050</c:v>
                </c:pt>
              </c:strCache>
            </c:strRef>
          </c:cat>
          <c:val>
            <c:numRef>
              <c:f>Sheet1!$C$2:$C$8</c:f>
              <c:numCache>
                <c:formatCode>General</c:formatCode>
                <c:ptCount val="7"/>
                <c:pt idx="0">
                  <c:v>73.41198</c:v>
                </c:pt>
                <c:pt idx="1">
                  <c:v>77.162788000000006</c:v>
                </c:pt>
                <c:pt idx="2">
                  <c:v>76.34213299999999</c:v>
                </c:pt>
                <c:pt idx="3">
                  <c:v>74.500809000000004</c:v>
                </c:pt>
                <c:pt idx="4">
                  <c:v>72.427040000000005</c:v>
                </c:pt>
                <c:pt idx="5">
                  <c:v>74.342979</c:v>
                </c:pt>
                <c:pt idx="6">
                  <c:v>77.311645999999996</c:v>
                </c:pt>
              </c:numCache>
            </c:numRef>
          </c:val>
          <c:extLst/>
        </c:ser>
        <c:ser>
          <c:idx val="0"/>
          <c:order val="2"/>
          <c:tx>
            <c:strRef>
              <c:f>Sheet1!$D$1</c:f>
              <c:strCache>
                <c:ptCount val="1"/>
                <c:pt idx="0">
                  <c:v>natural gas - cement &amp; lime industry</c:v>
                </c:pt>
              </c:strCache>
            </c:strRef>
          </c:tx>
          <c:spPr>
            <a:solidFill>
              <a:srgbClr val="0096D7"/>
            </a:solidFill>
            <a:ln>
              <a:noFill/>
            </a:ln>
          </c:spPr>
          <c:invertIfNegative val="0"/>
          <c:cat>
            <c:strRef>
              <c:f>Sheet1!$A$2:$A$8</c:f>
              <c:strCache>
                <c:ptCount val="7"/>
                <c:pt idx="0">
                  <c:v>2020</c:v>
                </c:pt>
                <c:pt idx="1">
                  <c:v>2025</c:v>
                </c:pt>
                <c:pt idx="2">
                  <c:v>2030</c:v>
                </c:pt>
                <c:pt idx="3">
                  <c:v>2035</c:v>
                </c:pt>
                <c:pt idx="4">
                  <c:v>2040</c:v>
                </c:pt>
                <c:pt idx="5">
                  <c:v>2045</c:v>
                </c:pt>
                <c:pt idx="6">
                  <c:v>2050</c:v>
                </c:pt>
              </c:strCache>
            </c:strRef>
          </c:cat>
          <c:val>
            <c:numRef>
              <c:f>Sheet1!$D$2:$D$8</c:f>
              <c:numCache>
                <c:formatCode>General</c:formatCode>
                <c:ptCount val="7"/>
                <c:pt idx="0">
                  <c:v>80.678848000000002</c:v>
                </c:pt>
                <c:pt idx="1">
                  <c:v>101.894638</c:v>
                </c:pt>
                <c:pt idx="2">
                  <c:v>97.740043999999997</c:v>
                </c:pt>
                <c:pt idx="3">
                  <c:v>84.049819999999997</c:v>
                </c:pt>
                <c:pt idx="4">
                  <c:v>71.734238000000005</c:v>
                </c:pt>
                <c:pt idx="5">
                  <c:v>62.567337000000002</c:v>
                </c:pt>
                <c:pt idx="6">
                  <c:v>55.938152000000002</c:v>
                </c:pt>
              </c:numCache>
            </c:numRef>
          </c:val>
          <c:extLst/>
        </c:ser>
        <c:ser>
          <c:idx val="3"/>
          <c:order val="3"/>
          <c:tx>
            <c:strRef>
              <c:f>Sheet1!$E$1</c:f>
              <c:strCache>
                <c:ptCount val="1"/>
                <c:pt idx="0">
                  <c:v>purchased electricity - cement &amp; lime industry</c:v>
                </c:pt>
              </c:strCache>
            </c:strRef>
          </c:tx>
          <c:spPr>
            <a:solidFill>
              <a:srgbClr val="FFC702"/>
            </a:solidFill>
            <a:ln>
              <a:noFill/>
            </a:ln>
          </c:spPr>
          <c:invertIfNegative val="0"/>
          <c:dPt>
            <c:idx val="0"/>
            <c:invertIfNegative val="0"/>
            <c:bubble3D val="0"/>
          </c:dPt>
          <c:cat>
            <c:strRef>
              <c:f>Sheet1!$A$2:$A$8</c:f>
              <c:strCache>
                <c:ptCount val="7"/>
                <c:pt idx="0">
                  <c:v>2020</c:v>
                </c:pt>
                <c:pt idx="1">
                  <c:v>2025</c:v>
                </c:pt>
                <c:pt idx="2">
                  <c:v>2030</c:v>
                </c:pt>
                <c:pt idx="3">
                  <c:v>2035</c:v>
                </c:pt>
                <c:pt idx="4">
                  <c:v>2040</c:v>
                </c:pt>
                <c:pt idx="5">
                  <c:v>2045</c:v>
                </c:pt>
                <c:pt idx="6">
                  <c:v>2050</c:v>
                </c:pt>
              </c:strCache>
            </c:strRef>
          </c:cat>
          <c:val>
            <c:numRef>
              <c:f>Sheet1!$E$2:$E$8</c:f>
              <c:numCache>
                <c:formatCode>General</c:formatCode>
                <c:ptCount val="7"/>
                <c:pt idx="0">
                  <c:v>45.572696999999998</c:v>
                </c:pt>
                <c:pt idx="1">
                  <c:v>50.642567</c:v>
                </c:pt>
                <c:pt idx="2">
                  <c:v>48.889491999999997</c:v>
                </c:pt>
                <c:pt idx="3">
                  <c:v>46.510779999999997</c:v>
                </c:pt>
                <c:pt idx="4">
                  <c:v>44.654152000000003</c:v>
                </c:pt>
                <c:pt idx="5">
                  <c:v>44.909416</c:v>
                </c:pt>
                <c:pt idx="6">
                  <c:v>45.957603000000006</c:v>
                </c:pt>
              </c:numCache>
            </c:numRef>
          </c:val>
          <c:extLst xmlns:c15="http://schemas.microsoft.com/office/drawing/2012/chart"/>
        </c:ser>
        <c:ser>
          <c:idx val="2"/>
          <c:order val="4"/>
          <c:tx>
            <c:strRef>
              <c:f>Sheet1!$F$1</c:f>
              <c:strCache>
                <c:ptCount val="1"/>
                <c:pt idx="0">
                  <c:v>petroleum and other liquids - cement &amp; lime industry</c:v>
                </c:pt>
              </c:strCache>
            </c:strRef>
          </c:tx>
          <c:spPr>
            <a:solidFill>
              <a:srgbClr val="BD732A"/>
            </a:solidFill>
            <a:ln>
              <a:noFill/>
            </a:ln>
          </c:spPr>
          <c:invertIfNegative val="0"/>
          <c:cat>
            <c:strRef>
              <c:f>Sheet1!$A$2:$A$8</c:f>
              <c:strCache>
                <c:ptCount val="7"/>
                <c:pt idx="0">
                  <c:v>2020</c:v>
                </c:pt>
                <c:pt idx="1">
                  <c:v>2025</c:v>
                </c:pt>
                <c:pt idx="2">
                  <c:v>2030</c:v>
                </c:pt>
                <c:pt idx="3">
                  <c:v>2035</c:v>
                </c:pt>
                <c:pt idx="4">
                  <c:v>2040</c:v>
                </c:pt>
                <c:pt idx="5">
                  <c:v>2045</c:v>
                </c:pt>
                <c:pt idx="6">
                  <c:v>2050</c:v>
                </c:pt>
              </c:strCache>
            </c:strRef>
          </c:cat>
          <c:val>
            <c:numRef>
              <c:f>Sheet1!$F$2:$F$8</c:f>
              <c:numCache>
                <c:formatCode>General</c:formatCode>
                <c:ptCount val="7"/>
                <c:pt idx="0">
                  <c:v>23.638518999999999</c:v>
                </c:pt>
                <c:pt idx="1">
                  <c:v>40.239677</c:v>
                </c:pt>
                <c:pt idx="2">
                  <c:v>41.617764000000001</c:v>
                </c:pt>
                <c:pt idx="3">
                  <c:v>41.796669000000001</c:v>
                </c:pt>
                <c:pt idx="4">
                  <c:v>41.598221000000002</c:v>
                </c:pt>
                <c:pt idx="5">
                  <c:v>41.503132000000001</c:v>
                </c:pt>
                <c:pt idx="6">
                  <c:v>41.456336999999998</c:v>
                </c:pt>
              </c:numCache>
            </c:numRef>
          </c:val>
          <c:extLst xmlns:c15="http://schemas.microsoft.com/office/drawing/2012/chart"/>
        </c:ser>
        <c:dLbls>
          <c:showLegendKey val="0"/>
          <c:showVal val="0"/>
          <c:showCatName val="0"/>
          <c:showSerName val="0"/>
          <c:showPercent val="0"/>
          <c:showBubbleSize val="0"/>
        </c:dLbls>
        <c:gapWidth val="120"/>
        <c:overlap val="100"/>
        <c:axId val="-1177223744"/>
        <c:axId val="-1177252576"/>
        <c:extLst/>
      </c:barChart>
      <c:catAx>
        <c:axId val="-1177223744"/>
        <c:scaling>
          <c:orientation val="minMax"/>
        </c:scaling>
        <c:delete val="0"/>
        <c:axPos val="b"/>
        <c:numFmt formatCode="General" sourceLinked="1"/>
        <c:majorTickMark val="none"/>
        <c:minorTickMark val="none"/>
        <c:tickLblPos val="nextTo"/>
        <c:spPr>
          <a:ln>
            <a:solidFill>
              <a:srgbClr val="000000"/>
            </a:solidFill>
          </a:ln>
        </c:spPr>
        <c:txPr>
          <a:bodyPr/>
          <a:lstStyle/>
          <a:p>
            <a:pPr>
              <a:defRPr sz="1200">
                <a:solidFill>
                  <a:schemeClr val="tx1"/>
                </a:solidFill>
              </a:defRPr>
            </a:pPr>
            <a:endParaRPr lang="en-US"/>
          </a:p>
        </c:txPr>
        <c:crossAx val="-1177252576"/>
        <c:crosses val="autoZero"/>
        <c:auto val="1"/>
        <c:lblAlgn val="ctr"/>
        <c:lblOffset val="100"/>
        <c:noMultiLvlLbl val="0"/>
      </c:catAx>
      <c:valAx>
        <c:axId val="-1177252576"/>
        <c:scaling>
          <c:orientation val="minMax"/>
          <c:min val="0"/>
        </c:scaling>
        <c:delete val="0"/>
        <c:axPos val="r"/>
        <c:majorGridlines>
          <c:spPr>
            <a:ln>
              <a:solidFill>
                <a:srgbClr val="D9D9D9"/>
              </a:solidFill>
            </a:ln>
          </c:spPr>
        </c:majorGridlines>
        <c:numFmt formatCode="#,##0.0" sourceLinked="0"/>
        <c:majorTickMark val="none"/>
        <c:minorTickMark val="none"/>
        <c:tickLblPos val="low"/>
        <c:spPr>
          <a:noFill/>
          <a:ln>
            <a:noFill/>
          </a:ln>
        </c:spPr>
        <c:txPr>
          <a:bodyPr/>
          <a:lstStyle/>
          <a:p>
            <a:pPr>
              <a:defRPr sz="1200">
                <a:solidFill>
                  <a:schemeClr val="tx1"/>
                </a:solidFill>
              </a:defRPr>
            </a:pPr>
            <a:endParaRPr lang="en-US"/>
          </a:p>
        </c:txPr>
        <c:crossAx val="-1177223744"/>
        <c:crosses val="max"/>
        <c:crossBetween val="between"/>
        <c:majorUnit val="100"/>
        <c:dispUnits>
          <c:builtInUnit val="thousands"/>
        </c:dispUnits>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5340958507597968"/>
          <c:h val="0.8365830829200317"/>
        </c:manualLayout>
      </c:layout>
      <c:lineChart>
        <c:grouping val="standard"/>
        <c:varyColors val="0"/>
        <c:ser>
          <c:idx val="5"/>
          <c:order val="0"/>
          <c:tx>
            <c:strRef>
              <c:f>Sheet1!$B$1</c:f>
              <c:strCache>
                <c:ptCount val="1"/>
                <c:pt idx="0">
                  <c:v>petroleum and other liquids</c:v>
                </c:pt>
              </c:strCache>
            </c:strRef>
          </c:tx>
          <c:spPr>
            <a:ln w="22225" cap="rnd">
              <a:solidFill>
                <a:srgbClr val="BD732A"/>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33.499918468563898</c:v>
                </c:pt>
                <c:pt idx="1">
                  <c:v>32.789101115791205</c:v>
                </c:pt>
                <c:pt idx="2">
                  <c:v>33.467661307903903</c:v>
                </c:pt>
                <c:pt idx="3">
                  <c:v>33.587586510882105</c:v>
                </c:pt>
                <c:pt idx="4">
                  <c:v>34.453419905799102</c:v>
                </c:pt>
                <c:pt idx="5">
                  <c:v>34.3411168713668</c:v>
                </c:pt>
                <c:pt idx="6">
                  <c:v>35.588926776000704</c:v>
                </c:pt>
                <c:pt idx="7">
                  <c:v>36.065114947000396</c:v>
                </c:pt>
                <c:pt idx="8">
                  <c:v>36.719796428999203</c:v>
                </c:pt>
                <c:pt idx="9">
                  <c:v>37.7321349770002</c:v>
                </c:pt>
                <c:pt idx="10">
                  <c:v>38.151573787000402</c:v>
                </c:pt>
                <c:pt idx="11">
                  <c:v>38.083672512999293</c:v>
                </c:pt>
                <c:pt idx="12">
                  <c:v>38.117422215000687</c:v>
                </c:pt>
                <c:pt idx="13">
                  <c:v>38.707001206356701</c:v>
                </c:pt>
                <c:pt idx="14">
                  <c:v>40.139253041000401</c:v>
                </c:pt>
                <c:pt idx="15">
                  <c:v>40.216568409684101</c:v>
                </c:pt>
                <c:pt idx="16">
                  <c:v>39.730512160355396</c:v>
                </c:pt>
                <c:pt idx="17">
                  <c:v>39.367615182731598</c:v>
                </c:pt>
                <c:pt idx="18">
                  <c:v>36.769382784779602</c:v>
                </c:pt>
                <c:pt idx="19">
                  <c:v>34.77914954019051</c:v>
                </c:pt>
                <c:pt idx="20">
                  <c:v>35.320510571481094</c:v>
                </c:pt>
                <c:pt idx="21">
                  <c:v>34.639174395802343</c:v>
                </c:pt>
                <c:pt idx="22">
                  <c:v>33.833083029178212</c:v>
                </c:pt>
                <c:pt idx="23">
                  <c:v>34.397924927896554</c:v>
                </c:pt>
                <c:pt idx="24">
                  <c:v>34.657827090502416</c:v>
                </c:pt>
                <c:pt idx="25">
                  <c:v>35.368127077792273</c:v>
                </c:pt>
                <c:pt idx="26">
                  <c:v>35.711902920572022</c:v>
                </c:pt>
                <c:pt idx="27">
                  <c:v>36.043156157602205</c:v>
                </c:pt>
                <c:pt idx="28">
                  <c:v>36.891819765538614</c:v>
                </c:pt>
                <c:pt idx="29">
                  <c:v>36.866380945865629</c:v>
                </c:pt>
                <c:pt idx="30">
                  <c:v>32.331150408274013</c:v>
                </c:pt>
                <c:pt idx="31">
                  <c:v>36.044361000000002</c:v>
                </c:pt>
                <c:pt idx="32">
                  <c:v>37.224971999999994</c:v>
                </c:pt>
                <c:pt idx="33">
                  <c:v>37.818272</c:v>
                </c:pt>
                <c:pt idx="34">
                  <c:v>37.821903000000006</c:v>
                </c:pt>
                <c:pt idx="35">
                  <c:v>37.948394999999998</c:v>
                </c:pt>
                <c:pt idx="36">
                  <c:v>38.010570999999999</c:v>
                </c:pt>
                <c:pt idx="37">
                  <c:v>37.922511999999998</c:v>
                </c:pt>
                <c:pt idx="38">
                  <c:v>37.872149999999998</c:v>
                </c:pt>
                <c:pt idx="39">
                  <c:v>37.837966999999999</c:v>
                </c:pt>
                <c:pt idx="40">
                  <c:v>37.828014000000003</c:v>
                </c:pt>
                <c:pt idx="41">
                  <c:v>37.847389</c:v>
                </c:pt>
                <c:pt idx="42">
                  <c:v>37.852668999999999</c:v>
                </c:pt>
                <c:pt idx="43">
                  <c:v>37.889984000000005</c:v>
                </c:pt>
                <c:pt idx="44">
                  <c:v>37.912601000000002</c:v>
                </c:pt>
                <c:pt idx="45">
                  <c:v>37.928756999999997</c:v>
                </c:pt>
                <c:pt idx="46">
                  <c:v>37.977603999999999</c:v>
                </c:pt>
                <c:pt idx="47">
                  <c:v>38.092112999999998</c:v>
                </c:pt>
                <c:pt idx="48">
                  <c:v>38.168449000000003</c:v>
                </c:pt>
                <c:pt idx="49">
                  <c:v>38.289459000000001</c:v>
                </c:pt>
                <c:pt idx="50">
                  <c:v>38.363556000000003</c:v>
                </c:pt>
                <c:pt idx="51">
                  <c:v>38.490177000000003</c:v>
                </c:pt>
                <c:pt idx="52">
                  <c:v>38.626716999999999</c:v>
                </c:pt>
                <c:pt idx="53">
                  <c:v>38.758597999999999</c:v>
                </c:pt>
                <c:pt idx="54">
                  <c:v>38.902782000000002</c:v>
                </c:pt>
                <c:pt idx="55">
                  <c:v>39.068515999999995</c:v>
                </c:pt>
                <c:pt idx="56">
                  <c:v>39.271403999999997</c:v>
                </c:pt>
                <c:pt idx="57">
                  <c:v>39.448132000000001</c:v>
                </c:pt>
                <c:pt idx="58">
                  <c:v>39.59684</c:v>
                </c:pt>
                <c:pt idx="59">
                  <c:v>39.813606</c:v>
                </c:pt>
                <c:pt idx="60">
                  <c:v>40.124302</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natural gas</c:v>
                </c:pt>
              </c:strCache>
            </c:strRef>
          </c:tx>
          <c:spPr>
            <a:ln w="22225" cap="rnd">
              <a:solidFill>
                <a:srgbClr val="2EA9DE"/>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19.603266853903214</c:v>
                </c:pt>
                <c:pt idx="1">
                  <c:v>20.032957501442247</c:v>
                </c:pt>
                <c:pt idx="2">
                  <c:v>20.713632015420988</c:v>
                </c:pt>
                <c:pt idx="3">
                  <c:v>21.228999703521854</c:v>
                </c:pt>
                <c:pt idx="4">
                  <c:v>21.728066828161268</c:v>
                </c:pt>
                <c:pt idx="5">
                  <c:v>22.67113874219471</c:v>
                </c:pt>
                <c:pt idx="6">
                  <c:v>23.084647038779949</c:v>
                </c:pt>
                <c:pt idx="7">
                  <c:v>23.222716326710486</c:v>
                </c:pt>
                <c:pt idx="8">
                  <c:v>22.83022619197649</c:v>
                </c:pt>
                <c:pt idx="9">
                  <c:v>22.909227438670978</c:v>
                </c:pt>
                <c:pt idx="10">
                  <c:v>23.823976776800489</c:v>
                </c:pt>
                <c:pt idx="11">
                  <c:v>22.772557773461827</c:v>
                </c:pt>
                <c:pt idx="12">
                  <c:v>23.510080922053032</c:v>
                </c:pt>
                <c:pt idx="13">
                  <c:v>22.830642206248559</c:v>
                </c:pt>
                <c:pt idx="14">
                  <c:v>22.923061371313658</c:v>
                </c:pt>
                <c:pt idx="15">
                  <c:v>22.565364000923697</c:v>
                </c:pt>
                <c:pt idx="16">
                  <c:v>22.238737723553303</c:v>
                </c:pt>
                <c:pt idx="17">
                  <c:v>23.662759009266001</c:v>
                </c:pt>
                <c:pt idx="18">
                  <c:v>23.842953331834</c:v>
                </c:pt>
                <c:pt idx="19">
                  <c:v>23.415939986475006</c:v>
                </c:pt>
                <c:pt idx="20">
                  <c:v>24.574753991906338</c:v>
                </c:pt>
                <c:pt idx="21">
                  <c:v>24.954538535922044</c:v>
                </c:pt>
                <c:pt idx="22">
                  <c:v>26.08858160789887</c:v>
                </c:pt>
                <c:pt idx="23">
                  <c:v>26.805134425294352</c:v>
                </c:pt>
                <c:pt idx="24">
                  <c:v>27.382832545767751</c:v>
                </c:pt>
                <c:pt idx="25">
                  <c:v>28.191094829571821</c:v>
                </c:pt>
                <c:pt idx="26">
                  <c:v>28.400351852292186</c:v>
                </c:pt>
                <c:pt idx="27">
                  <c:v>28.05509256860968</c:v>
                </c:pt>
                <c:pt idx="28">
                  <c:v>31.153421500310863</c:v>
                </c:pt>
                <c:pt idx="29">
                  <c:v>32.252006995004848</c:v>
                </c:pt>
                <c:pt idx="30">
                  <c:v>31.534235046038862</c:v>
                </c:pt>
                <c:pt idx="31">
                  <c:v>31.364002000000003</c:v>
                </c:pt>
                <c:pt idx="32">
                  <c:v>31.590692999999998</c:v>
                </c:pt>
                <c:pt idx="33">
                  <c:v>31.669806000000001</c:v>
                </c:pt>
                <c:pt idx="34">
                  <c:v>31.834753000000003</c:v>
                </c:pt>
                <c:pt idx="35">
                  <c:v>31.606369000000001</c:v>
                </c:pt>
                <c:pt idx="36">
                  <c:v>31.646839</c:v>
                </c:pt>
                <c:pt idx="37">
                  <c:v>31.648223999999999</c:v>
                </c:pt>
                <c:pt idx="38">
                  <c:v>31.834326000000001</c:v>
                </c:pt>
                <c:pt idx="39">
                  <c:v>31.667535999999998</c:v>
                </c:pt>
                <c:pt idx="40">
                  <c:v>31.540632000000002</c:v>
                </c:pt>
                <c:pt idx="41">
                  <c:v>31.508801000000002</c:v>
                </c:pt>
                <c:pt idx="42">
                  <c:v>31.644221999999996</c:v>
                </c:pt>
                <c:pt idx="43">
                  <c:v>31.724525</c:v>
                </c:pt>
                <c:pt idx="44">
                  <c:v>31.748528999999998</c:v>
                </c:pt>
                <c:pt idx="45">
                  <c:v>31.702368</c:v>
                </c:pt>
                <c:pt idx="46">
                  <c:v>31.800056000000001</c:v>
                </c:pt>
                <c:pt idx="47">
                  <c:v>32.000366</c:v>
                </c:pt>
                <c:pt idx="48">
                  <c:v>32.228591999999999</c:v>
                </c:pt>
                <c:pt idx="49">
                  <c:v>32.384529000000001</c:v>
                </c:pt>
                <c:pt idx="50">
                  <c:v>32.631245</c:v>
                </c:pt>
                <c:pt idx="51">
                  <c:v>32.928466999999998</c:v>
                </c:pt>
                <c:pt idx="52">
                  <c:v>33.218964</c:v>
                </c:pt>
                <c:pt idx="53">
                  <c:v>33.452292999999997</c:v>
                </c:pt>
                <c:pt idx="54">
                  <c:v>33.794918000000003</c:v>
                </c:pt>
                <c:pt idx="55">
                  <c:v>34.070728000000003</c:v>
                </c:pt>
                <c:pt idx="56">
                  <c:v>34.311028</c:v>
                </c:pt>
                <c:pt idx="57">
                  <c:v>34.532719</c:v>
                </c:pt>
                <c:pt idx="58">
                  <c:v>34.766818999999998</c:v>
                </c:pt>
                <c:pt idx="59">
                  <c:v>34.970325000000003</c:v>
                </c:pt>
                <c:pt idx="60">
                  <c:v>35.272995000000002</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19.172634948896</c:v>
                </c:pt>
                <c:pt idx="1">
                  <c:v>18.991670121600002</c:v>
                </c:pt>
                <c:pt idx="2">
                  <c:v>19.122471284264005</c:v>
                </c:pt>
                <c:pt idx="3">
                  <c:v>19.835147797850002</c:v>
                </c:pt>
                <c:pt idx="4">
                  <c:v>19.909462622029</c:v>
                </c:pt>
                <c:pt idx="5">
                  <c:v>20.08872684288</c:v>
                </c:pt>
                <c:pt idx="6">
                  <c:v>21.001914490769998</c:v>
                </c:pt>
                <c:pt idx="7">
                  <c:v>21.445410997650001</c:v>
                </c:pt>
                <c:pt idx="8">
                  <c:v>21.655743900896002</c:v>
                </c:pt>
                <c:pt idx="9">
                  <c:v>21.622543711356006</c:v>
                </c:pt>
                <c:pt idx="10">
                  <c:v>22.579528056500003</c:v>
                </c:pt>
                <c:pt idx="11">
                  <c:v>21.914268291971997</c:v>
                </c:pt>
                <c:pt idx="12">
                  <c:v>21.903989304534001</c:v>
                </c:pt>
                <c:pt idx="13">
                  <c:v>22.320927965467003</c:v>
                </c:pt>
                <c:pt idx="14">
                  <c:v>22.466194565266303</c:v>
                </c:pt>
                <c:pt idx="15">
                  <c:v>22.79654270360022</c:v>
                </c:pt>
                <c:pt idx="16">
                  <c:v>22.447160049123806</c:v>
                </c:pt>
                <c:pt idx="17">
                  <c:v>22.749466285840001</c:v>
                </c:pt>
                <c:pt idx="18">
                  <c:v>22.387437362676</c:v>
                </c:pt>
                <c:pt idx="19">
                  <c:v>19.691205439786998</c:v>
                </c:pt>
                <c:pt idx="20">
                  <c:v>20.83396755679</c:v>
                </c:pt>
                <c:pt idx="21">
                  <c:v>19.657784073200009</c:v>
                </c:pt>
                <c:pt idx="22">
                  <c:v>17.378234004823998</c:v>
                </c:pt>
                <c:pt idx="23">
                  <c:v>18.038633143119679</c:v>
                </c:pt>
                <c:pt idx="24">
                  <c:v>17.997632024667393</c:v>
                </c:pt>
                <c:pt idx="25">
                  <c:v>15.548870189720581</c:v>
                </c:pt>
                <c:pt idx="26">
                  <c:v>14.225904563715241</c:v>
                </c:pt>
                <c:pt idx="27">
                  <c:v>13.83746526477746</c:v>
                </c:pt>
                <c:pt idx="28">
                  <c:v>13.25153238717342</c:v>
                </c:pt>
                <c:pt idx="29">
                  <c:v>11.31559469326832</c:v>
                </c:pt>
                <c:pt idx="30">
                  <c:v>9.1831793018926806</c:v>
                </c:pt>
                <c:pt idx="31">
                  <c:v>10.883175</c:v>
                </c:pt>
                <c:pt idx="32">
                  <c:v>10.445541</c:v>
                </c:pt>
                <c:pt idx="33">
                  <c:v>10.101284</c:v>
                </c:pt>
                <c:pt idx="34">
                  <c:v>8.709911</c:v>
                </c:pt>
                <c:pt idx="35">
                  <c:v>8.4682560000000002</c:v>
                </c:pt>
                <c:pt idx="36">
                  <c:v>8.3823170000000005</c:v>
                </c:pt>
                <c:pt idx="37">
                  <c:v>8.3112880000000011</c:v>
                </c:pt>
                <c:pt idx="38">
                  <c:v>8.2223109999999995</c:v>
                </c:pt>
                <c:pt idx="39">
                  <c:v>7.9810280000000002</c:v>
                </c:pt>
                <c:pt idx="40">
                  <c:v>7.8595860000000002</c:v>
                </c:pt>
                <c:pt idx="41">
                  <c:v>7.763439</c:v>
                </c:pt>
                <c:pt idx="42">
                  <c:v>7.6234830000000002</c:v>
                </c:pt>
                <c:pt idx="43">
                  <c:v>7.6946350000000008</c:v>
                </c:pt>
                <c:pt idx="44">
                  <c:v>7.3000720000000001</c:v>
                </c:pt>
                <c:pt idx="45">
                  <c:v>7.1232829999999998</c:v>
                </c:pt>
                <c:pt idx="46">
                  <c:v>6.8965509999999997</c:v>
                </c:pt>
                <c:pt idx="47">
                  <c:v>6.7943470000000001</c:v>
                </c:pt>
                <c:pt idx="48">
                  <c:v>6.7756059999999998</c:v>
                </c:pt>
                <c:pt idx="49">
                  <c:v>6.7576470000000004</c:v>
                </c:pt>
                <c:pt idx="50">
                  <c:v>6.6525119999999998</c:v>
                </c:pt>
                <c:pt idx="51">
                  <c:v>6.6026619999999996</c:v>
                </c:pt>
                <c:pt idx="52">
                  <c:v>6.549118</c:v>
                </c:pt>
                <c:pt idx="53">
                  <c:v>6.4690919999999998</c:v>
                </c:pt>
                <c:pt idx="54">
                  <c:v>6.3793249999999997</c:v>
                </c:pt>
                <c:pt idx="55">
                  <c:v>6.3075529999999995</c:v>
                </c:pt>
                <c:pt idx="56">
                  <c:v>6.2796469999999998</c:v>
                </c:pt>
                <c:pt idx="57">
                  <c:v>6.2360530000000001</c:v>
                </c:pt>
                <c:pt idx="58">
                  <c:v>6.2113949999999996</c:v>
                </c:pt>
                <c:pt idx="59">
                  <c:v>6.2032030000000002</c:v>
                </c:pt>
                <c:pt idx="60">
                  <c:v>6.2120629999999997</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nuclear</c:v>
                </c:pt>
              </c:strCache>
            </c:strRef>
          </c:tx>
          <c:spPr>
            <a:ln w="22225" cap="rnd">
              <a:solidFill>
                <a:srgbClr val="A3334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6.1043502765960005</c:v>
                </c:pt>
                <c:pt idx="1">
                  <c:v>6.4221323721080008</c:v>
                </c:pt>
                <c:pt idx="2">
                  <c:v>6.4792062498730001</c:v>
                </c:pt>
                <c:pt idx="3">
                  <c:v>6.4104989118560001</c:v>
                </c:pt>
                <c:pt idx="4">
                  <c:v>6.6938771240639996</c:v>
                </c:pt>
                <c:pt idx="5">
                  <c:v>7.0754361063610007</c:v>
                </c:pt>
                <c:pt idx="6">
                  <c:v>7.0866739186379997</c:v>
                </c:pt>
                <c:pt idx="7">
                  <c:v>6.5969919304739983</c:v>
                </c:pt>
                <c:pt idx="8">
                  <c:v>7.0678087730640007</c:v>
                </c:pt>
                <c:pt idx="9">
                  <c:v>7.6102555957999991</c:v>
                </c:pt>
                <c:pt idx="10">
                  <c:v>7.8623494712600008</c:v>
                </c:pt>
                <c:pt idx="11">
                  <c:v>8.0288531344439988</c:v>
                </c:pt>
                <c:pt idx="12">
                  <c:v>8.1454291964540033</c:v>
                </c:pt>
                <c:pt idx="13">
                  <c:v>7.9596221472899975</c:v>
                </c:pt>
                <c:pt idx="14">
                  <c:v>8.2227740196359989</c:v>
                </c:pt>
                <c:pt idx="15">
                  <c:v>8.1608097051400001</c:v>
                </c:pt>
                <c:pt idx="16">
                  <c:v>8.2146264666600004</c:v>
                </c:pt>
                <c:pt idx="17">
                  <c:v>8.4585892342169995</c:v>
                </c:pt>
                <c:pt idx="18">
                  <c:v>8.4264905626200033</c:v>
                </c:pt>
                <c:pt idx="19">
                  <c:v>8.3552201045150003</c:v>
                </c:pt>
                <c:pt idx="20">
                  <c:v>8.4344326774531204</c:v>
                </c:pt>
                <c:pt idx="21">
                  <c:v>8.2686984962879997</c:v>
                </c:pt>
                <c:pt idx="22">
                  <c:v>8.061822158271001</c:v>
                </c:pt>
                <c:pt idx="23">
                  <c:v>8.2444331263770003</c:v>
                </c:pt>
                <c:pt idx="24">
                  <c:v>8.3375590057379991</c:v>
                </c:pt>
                <c:pt idx="25">
                  <c:v>8.3368862376660005</c:v>
                </c:pt>
                <c:pt idx="26">
                  <c:v>8.4267530021319992</c:v>
                </c:pt>
                <c:pt idx="27">
                  <c:v>8.4189682324649997</c:v>
                </c:pt>
                <c:pt idx="28">
                  <c:v>8.4380682070350002</c:v>
                </c:pt>
                <c:pt idx="29">
                  <c:v>8.4518515138039998</c:v>
                </c:pt>
                <c:pt idx="30">
                  <c:v>8.2483303449019996</c:v>
                </c:pt>
                <c:pt idx="31">
                  <c:v>8.1211500000000001</c:v>
                </c:pt>
                <c:pt idx="32">
                  <c:v>8.1831110000000002</c:v>
                </c:pt>
                <c:pt idx="33">
                  <c:v>8.2025790000000001</c:v>
                </c:pt>
                <c:pt idx="34">
                  <c:v>8.239058</c:v>
                </c:pt>
                <c:pt idx="35">
                  <c:v>8.1638990000000007</c:v>
                </c:pt>
                <c:pt idx="36">
                  <c:v>8.0757550000000009</c:v>
                </c:pt>
                <c:pt idx="37">
                  <c:v>7.9302669999999997</c:v>
                </c:pt>
                <c:pt idx="38">
                  <c:v>7.5376779999999997</c:v>
                </c:pt>
                <c:pt idx="39">
                  <c:v>7.4682399999999998</c:v>
                </c:pt>
                <c:pt idx="40">
                  <c:v>7.3830490000000006</c:v>
                </c:pt>
                <c:pt idx="41">
                  <c:v>7.3944660000000004</c:v>
                </c:pt>
                <c:pt idx="42">
                  <c:v>7.4023869999999992</c:v>
                </c:pt>
                <c:pt idx="43">
                  <c:v>6.97715</c:v>
                </c:pt>
                <c:pt idx="44">
                  <c:v>6.9844029999999995</c:v>
                </c:pt>
                <c:pt idx="45">
                  <c:v>6.9990759999999996</c:v>
                </c:pt>
                <c:pt idx="46">
                  <c:v>7.0099830000000001</c:v>
                </c:pt>
                <c:pt idx="47">
                  <c:v>6.9454250000000002</c:v>
                </c:pt>
                <c:pt idx="48">
                  <c:v>6.9476250000000004</c:v>
                </c:pt>
                <c:pt idx="49">
                  <c:v>6.9433559999999996</c:v>
                </c:pt>
                <c:pt idx="50">
                  <c:v>6.9481529999999996</c:v>
                </c:pt>
                <c:pt idx="51">
                  <c:v>6.9605320000000006</c:v>
                </c:pt>
                <c:pt idx="52">
                  <c:v>6.9737630000000008</c:v>
                </c:pt>
                <c:pt idx="53">
                  <c:v>6.9828119999999991</c:v>
                </c:pt>
                <c:pt idx="54">
                  <c:v>6.9907719999999998</c:v>
                </c:pt>
                <c:pt idx="55">
                  <c:v>6.9993160000000003</c:v>
                </c:pt>
                <c:pt idx="56">
                  <c:v>7.0037759999999993</c:v>
                </c:pt>
                <c:pt idx="57">
                  <c:v>7.0082190000000004</c:v>
                </c:pt>
                <c:pt idx="58">
                  <c:v>6.9090119999999997</c:v>
                </c:pt>
                <c:pt idx="59">
                  <c:v>6.9123649999999994</c:v>
                </c:pt>
                <c:pt idx="60">
                  <c:v>6.9172060000000002</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liquid biofuels</c:v>
                </c:pt>
              </c:strCache>
            </c:strRef>
          </c:tx>
          <c:spPr>
            <a:ln w="22225" cap="rnd">
              <a:solidFill>
                <a:srgbClr val="FFC00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6.0420785401495113E-2</c:v>
                </c:pt>
                <c:pt idx="1">
                  <c:v>7.0094822022076009E-2</c:v>
                </c:pt>
                <c:pt idx="2">
                  <c:v>7.9745954412053191E-2</c:v>
                </c:pt>
                <c:pt idx="3">
                  <c:v>9.3660148780304403E-2</c:v>
                </c:pt>
                <c:pt idx="4">
                  <c:v>0.104839671032937</c:v>
                </c:pt>
                <c:pt idx="5">
                  <c:v>0.112489766578886</c:v>
                </c:pt>
                <c:pt idx="6">
                  <c:v>8.0660521588432205E-2</c:v>
                </c:pt>
                <c:pt idx="7">
                  <c:v>0.101965698839145</c:v>
                </c:pt>
                <c:pt idx="8">
                  <c:v>0.112843152414525</c:v>
                </c:pt>
                <c:pt idx="9">
                  <c:v>0.11779534790929901</c:v>
                </c:pt>
                <c:pt idx="10">
                  <c:v>0.13488734408317402</c:v>
                </c:pt>
                <c:pt idx="11">
                  <c:v>0.14213190977591597</c:v>
                </c:pt>
                <c:pt idx="12">
                  <c:v>0.169674937304364</c:v>
                </c:pt>
                <c:pt idx="13">
                  <c:v>0.22980990387430197</c:v>
                </c:pt>
                <c:pt idx="14">
                  <c:v>0.28971486807396901</c:v>
                </c:pt>
                <c:pt idx="15">
                  <c:v>0.33901558531617104</c:v>
                </c:pt>
                <c:pt idx="16">
                  <c:v>0.474994871886329</c:v>
                </c:pt>
                <c:pt idx="17">
                  <c:v>0.60192207974254908</c:v>
                </c:pt>
                <c:pt idx="18">
                  <c:v>0.82457591923706208</c:v>
                </c:pt>
                <c:pt idx="19">
                  <c:v>0.9349641554294319</c:v>
                </c:pt>
                <c:pt idx="20">
                  <c:v>1.07453556570079</c:v>
                </c:pt>
                <c:pt idx="21">
                  <c:v>1.1661471090017099</c:v>
                </c:pt>
                <c:pt idx="22">
                  <c:v>1.1690202481301</c:v>
                </c:pt>
                <c:pt idx="23">
                  <c:v>1.2924947413844701</c:v>
                </c:pt>
                <c:pt idx="24">
                  <c:v>1.3142940029793002</c:v>
                </c:pt>
                <c:pt idx="25">
                  <c:v>1.35087886193865</c:v>
                </c:pt>
                <c:pt idx="26">
                  <c:v>1.46861187025657</c:v>
                </c:pt>
                <c:pt idx="27">
                  <c:v>1.4736531463536298</c:v>
                </c:pt>
                <c:pt idx="28">
                  <c:v>1.4557248618460399</c:v>
                </c:pt>
                <c:pt idx="29">
                  <c:v>1.4965934132109902</c:v>
                </c:pt>
                <c:pt idx="30">
                  <c:v>1.3617708589985702</c:v>
                </c:pt>
                <c:pt idx="31">
                  <c:v>1.4810829999999999</c:v>
                </c:pt>
                <c:pt idx="32">
                  <c:v>1.5959719999999999</c:v>
                </c:pt>
                <c:pt idx="33">
                  <c:v>1.570117</c:v>
                </c:pt>
                <c:pt idx="34">
                  <c:v>1.569048</c:v>
                </c:pt>
                <c:pt idx="35">
                  <c:v>1.567658</c:v>
                </c:pt>
                <c:pt idx="36">
                  <c:v>1.5665990000000001</c:v>
                </c:pt>
                <c:pt idx="37">
                  <c:v>1.5656290000000002</c:v>
                </c:pt>
                <c:pt idx="38">
                  <c:v>1.564616</c:v>
                </c:pt>
                <c:pt idx="39">
                  <c:v>1.5637620000000001</c:v>
                </c:pt>
                <c:pt idx="40">
                  <c:v>1.562576</c:v>
                </c:pt>
                <c:pt idx="41">
                  <c:v>1.561213</c:v>
                </c:pt>
                <c:pt idx="42">
                  <c:v>1.5599419999999999</c:v>
                </c:pt>
                <c:pt idx="43">
                  <c:v>1.5587799999999998</c:v>
                </c:pt>
                <c:pt idx="44">
                  <c:v>1.5576840000000001</c:v>
                </c:pt>
                <c:pt idx="45">
                  <c:v>1.573331</c:v>
                </c:pt>
                <c:pt idx="46">
                  <c:v>1.568047</c:v>
                </c:pt>
                <c:pt idx="47">
                  <c:v>1.5762670000000001</c:v>
                </c:pt>
                <c:pt idx="48">
                  <c:v>1.6136299999999999</c:v>
                </c:pt>
                <c:pt idx="49">
                  <c:v>1.618422</c:v>
                </c:pt>
                <c:pt idx="50">
                  <c:v>1.6195950000000001</c:v>
                </c:pt>
                <c:pt idx="51">
                  <c:v>1.6404740000000002</c:v>
                </c:pt>
                <c:pt idx="52">
                  <c:v>1.6547069999999999</c:v>
                </c:pt>
                <c:pt idx="53">
                  <c:v>1.6856810000000002</c:v>
                </c:pt>
                <c:pt idx="54">
                  <c:v>1.7152830000000001</c:v>
                </c:pt>
                <c:pt idx="55">
                  <c:v>1.7294909999999999</c:v>
                </c:pt>
                <c:pt idx="56">
                  <c:v>1.7512970000000001</c:v>
                </c:pt>
                <c:pt idx="57">
                  <c:v>1.7652450000000002</c:v>
                </c:pt>
                <c:pt idx="58">
                  <c:v>1.7883930000000001</c:v>
                </c:pt>
                <c:pt idx="59">
                  <c:v>1.8116619999999999</c:v>
                </c:pt>
                <c:pt idx="60">
                  <c:v>1.829423</c:v>
                </c:pt>
              </c:numCache>
            </c:numRef>
          </c:val>
          <c:smooth val="0"/>
          <c:extLst xmlns:c16r2="http://schemas.microsoft.com/office/drawing/2015/06/chart">
            <c:ext xmlns:c16="http://schemas.microsoft.com/office/drawing/2014/chart" uri="{C3380CC4-5D6E-409C-BE32-E72D297353CC}">
              <c16:uniqueId val="{00000004-72B2-4ED5-B729-B7C5DE82A477}"/>
            </c:ext>
          </c:extLst>
        </c:ser>
        <c:ser>
          <c:idx val="0"/>
          <c:order val="5"/>
          <c:tx>
            <c:strRef>
              <c:f>Sheet1!$G$1</c:f>
              <c:strCache>
                <c:ptCount val="1"/>
                <c:pt idx="0">
                  <c:v>hydro</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Sheet1!$G$2:$G$62</c:f>
              <c:numCache>
                <c:formatCode>General</c:formatCode>
                <c:ptCount val="61"/>
                <c:pt idx="0">
                  <c:v>3.0463905300919998</c:v>
                </c:pt>
                <c:pt idx="1">
                  <c:v>3.0159433564040001</c:v>
                </c:pt>
                <c:pt idx="2">
                  <c:v>2.617436127026</c:v>
                </c:pt>
                <c:pt idx="3">
                  <c:v>2.8916127284719999</c:v>
                </c:pt>
                <c:pt idx="4">
                  <c:v>2.6834570616279998</c:v>
                </c:pt>
                <c:pt idx="5">
                  <c:v>3.2053072973760002</c:v>
                </c:pt>
                <c:pt idx="6">
                  <c:v>3.5896557314200002</c:v>
                </c:pt>
                <c:pt idx="7">
                  <c:v>3.6404575018349998</c:v>
                </c:pt>
                <c:pt idx="8">
                  <c:v>3.2970537352170002</c:v>
                </c:pt>
                <c:pt idx="9">
                  <c:v>3.2675754325540001</c:v>
                </c:pt>
                <c:pt idx="10">
                  <c:v>2.8111160619970001</c:v>
                </c:pt>
                <c:pt idx="11">
                  <c:v>2.2418584779850002</c:v>
                </c:pt>
                <c:pt idx="12">
                  <c:v>2.6890171977630004</c:v>
                </c:pt>
                <c:pt idx="13">
                  <c:v>2.7925390203750005</c:v>
                </c:pt>
                <c:pt idx="14">
                  <c:v>2.6884677610345604</c:v>
                </c:pt>
                <c:pt idx="15">
                  <c:v>2.7029422286450098</c:v>
                </c:pt>
                <c:pt idx="16">
                  <c:v>2.8690351977250601</c:v>
                </c:pt>
                <c:pt idx="17">
                  <c:v>2.4463885867719202</c:v>
                </c:pt>
                <c:pt idx="18">
                  <c:v>2.5111084693666403</c:v>
                </c:pt>
                <c:pt idx="19">
                  <c:v>2.6688241195872</c:v>
                </c:pt>
                <c:pt idx="20">
                  <c:v>2.5385411452615201</c:v>
                </c:pt>
                <c:pt idx="21">
                  <c:v>3.1028522425031602</c:v>
                </c:pt>
                <c:pt idx="22">
                  <c:v>2.6287019658744</c:v>
                </c:pt>
                <c:pt idx="23">
                  <c:v>2.5623823173902101</c:v>
                </c:pt>
                <c:pt idx="24">
                  <c:v>2.4665765745542996</c:v>
                </c:pt>
                <c:pt idx="25">
                  <c:v>2.3211773111831002</c:v>
                </c:pt>
                <c:pt idx="26">
                  <c:v>2.4724417976961601</c:v>
                </c:pt>
                <c:pt idx="27">
                  <c:v>2.7669672811418402</c:v>
                </c:pt>
                <c:pt idx="28">
                  <c:v>2.6631383942172797</c:v>
                </c:pt>
                <c:pt idx="29">
                  <c:v>2.5635155701025001</c:v>
                </c:pt>
                <c:pt idx="30">
                  <c:v>2.5923419939566501</c:v>
                </c:pt>
                <c:pt idx="31">
                  <c:v>2.2890280000000001</c:v>
                </c:pt>
                <c:pt idx="32">
                  <c:v>2.3967839999999998</c:v>
                </c:pt>
                <c:pt idx="33">
                  <c:v>2.5171679999999999</c:v>
                </c:pt>
                <c:pt idx="34">
                  <c:v>2.608241</c:v>
                </c:pt>
                <c:pt idx="35">
                  <c:v>2.559021</c:v>
                </c:pt>
                <c:pt idx="36">
                  <c:v>2.532505</c:v>
                </c:pt>
                <c:pt idx="37">
                  <c:v>2.5173380000000001</c:v>
                </c:pt>
                <c:pt idx="38">
                  <c:v>2.492607</c:v>
                </c:pt>
                <c:pt idx="39">
                  <c:v>2.481665</c:v>
                </c:pt>
                <c:pt idx="40">
                  <c:v>2.4606750000000002</c:v>
                </c:pt>
                <c:pt idx="41">
                  <c:v>2.4493909999999999</c:v>
                </c:pt>
                <c:pt idx="42">
                  <c:v>2.4410449999999999</c:v>
                </c:pt>
                <c:pt idx="43">
                  <c:v>2.428226</c:v>
                </c:pt>
                <c:pt idx="44">
                  <c:v>2.419861</c:v>
                </c:pt>
                <c:pt idx="45">
                  <c:v>2.40219</c:v>
                </c:pt>
                <c:pt idx="46">
                  <c:v>2.3892720000000001</c:v>
                </c:pt>
                <c:pt idx="47">
                  <c:v>2.3758460000000001</c:v>
                </c:pt>
                <c:pt idx="48">
                  <c:v>2.3621409999999998</c:v>
                </c:pt>
                <c:pt idx="49">
                  <c:v>2.348846</c:v>
                </c:pt>
                <c:pt idx="50">
                  <c:v>2.3479320000000001</c:v>
                </c:pt>
                <c:pt idx="51">
                  <c:v>2.3437740000000002</c:v>
                </c:pt>
                <c:pt idx="52">
                  <c:v>2.3283560000000003</c:v>
                </c:pt>
                <c:pt idx="53">
                  <c:v>2.313898</c:v>
                </c:pt>
                <c:pt idx="54">
                  <c:v>2.311712</c:v>
                </c:pt>
                <c:pt idx="55">
                  <c:v>2.3028740000000001</c:v>
                </c:pt>
                <c:pt idx="56">
                  <c:v>2.2963979999999999</c:v>
                </c:pt>
                <c:pt idx="57">
                  <c:v>2.29053</c:v>
                </c:pt>
                <c:pt idx="58">
                  <c:v>2.2572459999999999</c:v>
                </c:pt>
                <c:pt idx="59">
                  <c:v>2.2424409999999999</c:v>
                </c:pt>
                <c:pt idx="60">
                  <c:v>2.2397749999999998</c:v>
                </c:pt>
              </c:numCache>
            </c:numRef>
          </c:val>
          <c:smooth val="0"/>
          <c:extLst xmlns:c16r2="http://schemas.microsoft.com/office/drawing/2015/06/chart">
            <c:ext xmlns:c16="http://schemas.microsoft.com/office/drawing/2014/chart" uri="{C3380CC4-5D6E-409C-BE32-E72D297353CC}">
              <c16:uniqueId val="{00000005-72B2-4ED5-B729-B7C5DE82A477}"/>
            </c:ext>
          </c:extLst>
        </c:ser>
        <c:ser>
          <c:idx val="2"/>
          <c:order val="6"/>
          <c:tx>
            <c:strRef>
              <c:f>Sheet1!$H$1</c:f>
              <c:strCache>
                <c:ptCount val="1"/>
                <c:pt idx="0">
                  <c:v>other renewable energy</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Sheet1!$H$2:$H$62</c:f>
              <c:numCache>
                <c:formatCode>General</c:formatCode>
                <c:ptCount val="61"/>
                <c:pt idx="0">
                  <c:v>2.9332129146807748</c:v>
                </c:pt>
                <c:pt idx="1">
                  <c:v>2.9817468488998431</c:v>
                </c:pt>
                <c:pt idx="2">
                  <c:v>3.1233742015549906</c:v>
                </c:pt>
                <c:pt idx="3">
                  <c:v>3.096361908768527</c:v>
                </c:pt>
                <c:pt idx="4">
                  <c:v>3.1988449590852035</c:v>
                </c:pt>
                <c:pt idx="5">
                  <c:v>3.2415714770995048</c:v>
                </c:pt>
                <c:pt idx="6">
                  <c:v>3.3420780436271738</c:v>
                </c:pt>
                <c:pt idx="7">
                  <c:v>3.2716991405132387</c:v>
                </c:pt>
                <c:pt idx="8">
                  <c:v>3.0813987180346185</c:v>
                </c:pt>
                <c:pt idx="9">
                  <c:v>3.1283758704355051</c:v>
                </c:pt>
                <c:pt idx="10">
                  <c:v>3.1582302951813839</c:v>
                </c:pt>
                <c:pt idx="11">
                  <c:v>2.775975972417053</c:v>
                </c:pt>
                <c:pt idx="12">
                  <c:v>2.8674238992889118</c:v>
                </c:pt>
                <c:pt idx="13">
                  <c:v>2.9218110048159329</c:v>
                </c:pt>
                <c:pt idx="14">
                  <c:v>3.0965435965028241</c:v>
                </c:pt>
                <c:pt idx="15">
                  <c:v>3.191598316382438</c:v>
                </c:pt>
                <c:pt idx="16">
                  <c:v>3.2928383316794365</c:v>
                </c:pt>
                <c:pt idx="17">
                  <c:v>3.4747993790429645</c:v>
                </c:pt>
                <c:pt idx="18">
                  <c:v>3.8390042849109336</c:v>
                </c:pt>
                <c:pt idx="19">
                  <c:v>4.0045355185676792</c:v>
                </c:pt>
                <c:pt idx="20">
                  <c:v>4.6537820941591779</c:v>
                </c:pt>
                <c:pt idx="21">
                  <c:v>4.9427211329284209</c:v>
                </c:pt>
                <c:pt idx="22">
                  <c:v>5.0585429994429036</c:v>
                </c:pt>
                <c:pt idx="23">
                  <c:v>5.604085381499778</c:v>
                </c:pt>
                <c:pt idx="24">
                  <c:v>5.9713197473819521</c:v>
                </c:pt>
                <c:pt idx="25">
                  <c:v>6.0651964965625389</c:v>
                </c:pt>
                <c:pt idx="26">
                  <c:v>6.4496083686875085</c:v>
                </c:pt>
                <c:pt idx="27">
                  <c:v>6.8748910901247084</c:v>
                </c:pt>
                <c:pt idx="28">
                  <c:v>7.2236777099915397</c:v>
                </c:pt>
                <c:pt idx="29">
                  <c:v>7.3760270326602395</c:v>
                </c:pt>
                <c:pt idx="30">
                  <c:v>7.7352001852192984</c:v>
                </c:pt>
                <c:pt idx="31">
                  <c:v>7.9606190000000003</c:v>
                </c:pt>
                <c:pt idx="32">
                  <c:v>8.696688</c:v>
                </c:pt>
                <c:pt idx="33">
                  <c:v>9.1676320000000011</c:v>
                </c:pt>
                <c:pt idx="34">
                  <c:v>10.15814</c:v>
                </c:pt>
                <c:pt idx="35">
                  <c:v>10.838216000000001</c:v>
                </c:pt>
                <c:pt idx="36">
                  <c:v>11.138567999999999</c:v>
                </c:pt>
                <c:pt idx="37">
                  <c:v>11.317235</c:v>
                </c:pt>
                <c:pt idx="38">
                  <c:v>11.599338000000001</c:v>
                </c:pt>
                <c:pt idx="39">
                  <c:v>12.147902</c:v>
                </c:pt>
                <c:pt idx="40">
                  <c:v>12.591493</c:v>
                </c:pt>
                <c:pt idx="41">
                  <c:v>12.852982000000001</c:v>
                </c:pt>
                <c:pt idx="42">
                  <c:v>13.072281</c:v>
                </c:pt>
                <c:pt idx="43">
                  <c:v>13.428713999999999</c:v>
                </c:pt>
                <c:pt idx="44">
                  <c:v>13.909929999999999</c:v>
                </c:pt>
                <c:pt idx="45">
                  <c:v>14.317689000000001</c:v>
                </c:pt>
                <c:pt idx="46">
                  <c:v>14.683802999999999</c:v>
                </c:pt>
                <c:pt idx="47">
                  <c:v>14.925064000000001</c:v>
                </c:pt>
                <c:pt idx="48">
                  <c:v>15.082017</c:v>
                </c:pt>
                <c:pt idx="49">
                  <c:v>15.287363000000001</c:v>
                </c:pt>
                <c:pt idx="50">
                  <c:v>15.476575</c:v>
                </c:pt>
                <c:pt idx="51">
                  <c:v>15.589251000000001</c:v>
                </c:pt>
                <c:pt idx="52">
                  <c:v>15.773720000000001</c:v>
                </c:pt>
                <c:pt idx="53">
                  <c:v>16.045341000000001</c:v>
                </c:pt>
                <c:pt idx="54">
                  <c:v>16.181201000000001</c:v>
                </c:pt>
                <c:pt idx="55">
                  <c:v>16.358735999999997</c:v>
                </c:pt>
                <c:pt idx="56">
                  <c:v>16.563825000000001</c:v>
                </c:pt>
                <c:pt idx="57">
                  <c:v>16.800369</c:v>
                </c:pt>
                <c:pt idx="58">
                  <c:v>17.079297</c:v>
                </c:pt>
                <c:pt idx="59">
                  <c:v>17.359542000000001</c:v>
                </c:pt>
                <c:pt idx="60">
                  <c:v>17.635731</c:v>
                </c:pt>
              </c:numCache>
            </c:numRef>
          </c:val>
          <c:smooth val="0"/>
          <c:extLst xmlns:c16r2="http://schemas.microsoft.com/office/drawing/2015/06/chart">
            <c:ext xmlns:c16="http://schemas.microsoft.com/office/drawing/2014/chart" uri="{C3380CC4-5D6E-409C-BE32-E72D297353CC}">
              <c16:uniqueId val="{00000006-72B2-4ED5-B729-B7C5DE82A477}"/>
            </c:ext>
          </c:extLst>
        </c:ser>
        <c:dLbls>
          <c:showLegendKey val="0"/>
          <c:showVal val="0"/>
          <c:showCatName val="0"/>
          <c:showSerName val="0"/>
          <c:showPercent val="0"/>
          <c:showBubbleSize val="0"/>
        </c:dLbls>
        <c:smooth val="0"/>
        <c:axId val="-1453869632"/>
        <c:axId val="-1453865824"/>
      </c:lineChart>
      <c:catAx>
        <c:axId val="-14538696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3865824"/>
        <c:crosses val="autoZero"/>
        <c:auto val="1"/>
        <c:lblAlgn val="ctr"/>
        <c:lblOffset val="100"/>
        <c:tickLblSkip val="10"/>
        <c:tickMarkSkip val="10"/>
        <c:noMultiLvlLbl val="0"/>
      </c:catAx>
      <c:valAx>
        <c:axId val="-1453865824"/>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3869632"/>
        <c:crossesAt val="3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5676509008782191E-2"/>
          <c:w val="0.81925934258217736"/>
          <c:h val="0.82668981467193248"/>
        </c:manualLayout>
      </c:layout>
      <c:lineChart>
        <c:grouping val="standard"/>
        <c:varyColors val="0"/>
        <c:ser>
          <c:idx val="0"/>
          <c:order val="0"/>
          <c:tx>
            <c:strRef>
              <c:f>Sheet1!$B$1</c:f>
              <c:strCache>
                <c:ptCount val="1"/>
                <c:pt idx="0">
                  <c:v>transportation</c:v>
                </c:pt>
              </c:strCache>
            </c:strRef>
          </c:tx>
          <c:spPr>
            <a:ln w="22225" cap="rnd">
              <a:solidFill>
                <a:srgbClr val="00395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1.0229917099793646</c:v>
                </c:pt>
                <c:pt idx="1">
                  <c:v>1.0088916777481882</c:v>
                </c:pt>
                <c:pt idx="2">
                  <c:v>0.99112333777599737</c:v>
                </c:pt>
                <c:pt idx="3">
                  <c:v>1.0094916792602151</c:v>
                </c:pt>
                <c:pt idx="4">
                  <c:v>1.0193677014476388</c:v>
                </c:pt>
                <c:pt idx="5">
                  <c:v>1.0336915868768382</c:v>
                </c:pt>
                <c:pt idx="6">
                  <c:v>1.0548828749558119</c:v>
                </c:pt>
                <c:pt idx="7">
                  <c:v>1.0639024751791564</c:v>
                </c:pt>
                <c:pt idx="8">
                  <c:v>1.0812143287514635</c:v>
                </c:pt>
                <c:pt idx="9">
                  <c:v>1.0875776428006023</c:v>
                </c:pt>
                <c:pt idx="10">
                  <c:v>0.92692774828592439</c:v>
                </c:pt>
                <c:pt idx="11">
                  <c:v>1.0000032297287027</c:v>
                </c:pt>
                <c:pt idx="12">
                  <c:v>1.0380493198571321</c:v>
                </c:pt>
                <c:pt idx="13">
                  <c:v>1.0577848240747776</c:v>
                </c:pt>
                <c:pt idx="14">
                  <c:v>1.0589086176761151</c:v>
                </c:pt>
                <c:pt idx="15">
                  <c:v>1.0605093092180256</c:v>
                </c:pt>
                <c:pt idx="16">
                  <c:v>1.0596127745269397</c:v>
                </c:pt>
                <c:pt idx="17">
                  <c:v>1.0551152823162853</c:v>
                </c:pt>
                <c:pt idx="18">
                  <c:v>1.0512708792461432</c:v>
                </c:pt>
                <c:pt idx="19">
                  <c:v>1.0477659396610683</c:v>
                </c:pt>
                <c:pt idx="20">
                  <c:v>1.0452787065886464</c:v>
                </c:pt>
                <c:pt idx="21">
                  <c:v>1.0433617296147124</c:v>
                </c:pt>
                <c:pt idx="22">
                  <c:v>1.040590014438787</c:v>
                </c:pt>
                <c:pt idx="23">
                  <c:v>1.0398277984649291</c:v>
                </c:pt>
                <c:pt idx="24">
                  <c:v>1.0389563036704916</c:v>
                </c:pt>
                <c:pt idx="25">
                  <c:v>1.0385918382855841</c:v>
                </c:pt>
                <c:pt idx="26">
                  <c:v>1.0388383995744357</c:v>
                </c:pt>
                <c:pt idx="27">
                  <c:v>1.0407598601717456</c:v>
                </c:pt>
                <c:pt idx="28">
                  <c:v>1.0428478987765029</c:v>
                </c:pt>
                <c:pt idx="29">
                  <c:v>1.0457651037312865</c:v>
                </c:pt>
                <c:pt idx="30">
                  <c:v>1.0493146895660763</c:v>
                </c:pt>
                <c:pt idx="31">
                  <c:v>1.0530723459229423</c:v>
                </c:pt>
                <c:pt idx="32">
                  <c:v>1.0574432707652557</c:v>
                </c:pt>
                <c:pt idx="33">
                  <c:v>1.0622047647997568</c:v>
                </c:pt>
                <c:pt idx="34">
                  <c:v>1.0671487195075613</c:v>
                </c:pt>
                <c:pt idx="35">
                  <c:v>1.0730675963219092</c:v>
                </c:pt>
                <c:pt idx="36">
                  <c:v>1.0799309597993767</c:v>
                </c:pt>
                <c:pt idx="37">
                  <c:v>1.0862139600273577</c:v>
                </c:pt>
                <c:pt idx="38">
                  <c:v>1.0922811763811839</c:v>
                </c:pt>
                <c:pt idx="39">
                  <c:v>1.0994814195607567</c:v>
                </c:pt>
                <c:pt idx="40">
                  <c:v>1.1082529067558324</c:v>
                </c:pt>
              </c:numCache>
            </c:numRef>
          </c:val>
          <c:smooth val="0"/>
          <c:extLst xmlns:c16r2="http://schemas.microsoft.com/office/drawing/2015/06/chart">
            <c:ext xmlns:c16="http://schemas.microsoft.com/office/drawing/2014/chart" uri="{C3380CC4-5D6E-409C-BE32-E72D297353CC}">
              <c16:uniqueId val="{00000000-13A6-421C-800F-1999B29E6AD3}"/>
            </c:ext>
          </c:extLst>
        </c:ser>
        <c:ser>
          <c:idx val="1"/>
          <c:order val="1"/>
          <c:tx>
            <c:strRef>
              <c:f>Sheet1!$C$1</c:f>
              <c:strCache>
                <c:ptCount val="1"/>
                <c:pt idx="0">
                  <c:v>commercial</c:v>
                </c:pt>
              </c:strCache>
            </c:strRef>
          </c:tx>
          <c:spPr>
            <a:ln w="22225" cap="rnd">
              <a:solidFill>
                <a:srgbClr val="E3A5AC"/>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0.95472580488901737</c:v>
                </c:pt>
                <c:pt idx="1">
                  <c:v>0.95861358023307164</c:v>
                </c:pt>
                <c:pt idx="2">
                  <c:v>0.92028128834196699</c:v>
                </c:pt>
                <c:pt idx="3">
                  <c:v>0.97271116694217241</c:v>
                </c:pt>
                <c:pt idx="4">
                  <c:v>1.00399276617653</c:v>
                </c:pt>
                <c:pt idx="5">
                  <c:v>1.0129142641859856</c:v>
                </c:pt>
                <c:pt idx="6">
                  <c:v>1.002042690035809</c:v>
                </c:pt>
                <c:pt idx="7">
                  <c:v>1.001817173597418</c:v>
                </c:pt>
                <c:pt idx="8">
                  <c:v>1.0582539879692836</c:v>
                </c:pt>
                <c:pt idx="9">
                  <c:v>1.0530128814975162</c:v>
                </c:pt>
                <c:pt idx="10">
                  <c:v>0.97238251929786357</c:v>
                </c:pt>
                <c:pt idx="11">
                  <c:v>1.0000136039250669</c:v>
                </c:pt>
                <c:pt idx="12">
                  <c:v>1.0219198260481712</c:v>
                </c:pt>
                <c:pt idx="13">
                  <c:v>1.0203838090990187</c:v>
                </c:pt>
                <c:pt idx="14">
                  <c:v>1.0205066904549509</c:v>
                </c:pt>
                <c:pt idx="15">
                  <c:v>1.0215790588760036</c:v>
                </c:pt>
                <c:pt idx="16">
                  <c:v>1.0203000669045494</c:v>
                </c:pt>
                <c:pt idx="17">
                  <c:v>1.0232744201605708</c:v>
                </c:pt>
                <c:pt idx="18">
                  <c:v>1.0249200490633363</c:v>
                </c:pt>
                <c:pt idx="19">
                  <c:v>1.0257421944692238</c:v>
                </c:pt>
                <c:pt idx="20">
                  <c:v>1.026145963425513</c:v>
                </c:pt>
                <c:pt idx="21">
                  <c:v>1.0265973461195359</c:v>
                </c:pt>
                <c:pt idx="22">
                  <c:v>1.0285511819803748</c:v>
                </c:pt>
                <c:pt idx="23">
                  <c:v>1.0304528322925961</c:v>
                </c:pt>
                <c:pt idx="24">
                  <c:v>1.0331525423728811</c:v>
                </c:pt>
                <c:pt idx="25">
                  <c:v>1.0373948483496878</c:v>
                </c:pt>
                <c:pt idx="26">
                  <c:v>1.0416381578947371</c:v>
                </c:pt>
                <c:pt idx="27">
                  <c:v>1.0456978144513829</c:v>
                </c:pt>
                <c:pt idx="28">
                  <c:v>1.0500712533452277</c:v>
                </c:pt>
                <c:pt idx="29">
                  <c:v>1.0540421498661909</c:v>
                </c:pt>
                <c:pt idx="30">
                  <c:v>1.0577076271186441</c:v>
                </c:pt>
                <c:pt idx="31">
                  <c:v>1.0624849464763604</c:v>
                </c:pt>
                <c:pt idx="32">
                  <c:v>1.067368086529884</c:v>
                </c:pt>
                <c:pt idx="33">
                  <c:v>1.0722576940231936</c:v>
                </c:pt>
                <c:pt idx="34">
                  <c:v>1.0779107939339874</c:v>
                </c:pt>
                <c:pt idx="35">
                  <c:v>1.0832275869759145</c:v>
                </c:pt>
                <c:pt idx="36">
                  <c:v>1.088299063336307</c:v>
                </c:pt>
                <c:pt idx="37">
                  <c:v>1.0940273193577164</c:v>
                </c:pt>
                <c:pt idx="38">
                  <c:v>1.0995618867082959</c:v>
                </c:pt>
                <c:pt idx="39">
                  <c:v>1.1052629348795722</c:v>
                </c:pt>
                <c:pt idx="40">
                  <c:v>1.111669157002676</c:v>
                </c:pt>
              </c:numCache>
            </c:numRef>
          </c:val>
          <c:smooth val="0"/>
          <c:extLst xmlns:c16r2="http://schemas.microsoft.com/office/drawing/2015/06/chart">
            <c:ext xmlns:c16="http://schemas.microsoft.com/office/drawing/2014/chart" uri="{C3380CC4-5D6E-409C-BE32-E72D297353CC}">
              <c16:uniqueId val="{00000001-13A6-421C-800F-1999B29E6AD3}"/>
            </c:ext>
          </c:extLst>
        </c:ser>
        <c:ser>
          <c:idx val="3"/>
          <c:order val="2"/>
          <c:tx>
            <c:strRef>
              <c:f>Sheet1!$D$1</c:f>
              <c:strCache>
                <c:ptCount val="1"/>
                <c:pt idx="0">
                  <c:v>residential</c:v>
                </c:pt>
              </c:strCache>
            </c:strRef>
          </c:tx>
          <c:spPr>
            <a:ln w="22225" cap="rnd">
              <a:solidFill>
                <a:srgbClr val="72242D"/>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1.0104198867700798</c:v>
                </c:pt>
                <c:pt idx="1">
                  <c:v>0.98897023856673383</c:v>
                </c:pt>
                <c:pt idx="2">
                  <c:v>0.90571829964362882</c:v>
                </c:pt>
                <c:pt idx="3">
                  <c:v>0.99946740651429877</c:v>
                </c:pt>
                <c:pt idx="4">
                  <c:v>1.0308783842666371</c:v>
                </c:pt>
                <c:pt idx="5">
                  <c:v>0.98266154613397039</c:v>
                </c:pt>
                <c:pt idx="6">
                  <c:v>0.94677095694766322</c:v>
                </c:pt>
                <c:pt idx="7">
                  <c:v>0.94300011931466277</c:v>
                </c:pt>
                <c:pt idx="8">
                  <c:v>1.0471518693138162</c:v>
                </c:pt>
                <c:pt idx="9">
                  <c:v>1.0478852235266902</c:v>
                </c:pt>
                <c:pt idx="10">
                  <c:v>1.0131867659296814</c:v>
                </c:pt>
                <c:pt idx="11">
                  <c:v>1.0000434782608694</c:v>
                </c:pt>
                <c:pt idx="12">
                  <c:v>1.0010985681857865</c:v>
                </c:pt>
                <c:pt idx="13">
                  <c:v>1.0013228566439671</c:v>
                </c:pt>
                <c:pt idx="14">
                  <c:v>1.0054039636808103</c:v>
                </c:pt>
                <c:pt idx="15">
                  <c:v>1.0095247075257552</c:v>
                </c:pt>
                <c:pt idx="16">
                  <c:v>1.0120704557359874</c:v>
                </c:pt>
                <c:pt idx="17">
                  <c:v>1.0129776497293519</c:v>
                </c:pt>
                <c:pt idx="18">
                  <c:v>1.0131038065304696</c:v>
                </c:pt>
                <c:pt idx="19">
                  <c:v>1.0126858739305049</c:v>
                </c:pt>
                <c:pt idx="20">
                  <c:v>1.0123169198533264</c:v>
                </c:pt>
                <c:pt idx="21">
                  <c:v>1.0114357429718874</c:v>
                </c:pt>
                <c:pt idx="22">
                  <c:v>1.0112224550375415</c:v>
                </c:pt>
                <c:pt idx="23">
                  <c:v>1.0110651300855595</c:v>
                </c:pt>
                <c:pt idx="24">
                  <c:v>1.0113963680810196</c:v>
                </c:pt>
                <c:pt idx="25">
                  <c:v>1.0128873755893135</c:v>
                </c:pt>
                <c:pt idx="26">
                  <c:v>1.0148936616029334</c:v>
                </c:pt>
                <c:pt idx="27">
                  <c:v>1.0173540247948314</c:v>
                </c:pt>
                <c:pt idx="28">
                  <c:v>1.0199898725336127</c:v>
                </c:pt>
                <c:pt idx="29">
                  <c:v>1.0223663349048366</c:v>
                </c:pt>
                <c:pt idx="30">
                  <c:v>1.024558494848961</c:v>
                </c:pt>
                <c:pt idx="31">
                  <c:v>1.0268978522786798</c:v>
                </c:pt>
                <c:pt idx="32">
                  <c:v>1.0294323380478436</c:v>
                </c:pt>
                <c:pt idx="33">
                  <c:v>1.0321300855596298</c:v>
                </c:pt>
                <c:pt idx="34">
                  <c:v>1.0354839357429722</c:v>
                </c:pt>
                <c:pt idx="35">
                  <c:v>1.0388089750305571</c:v>
                </c:pt>
                <c:pt idx="36">
                  <c:v>1.0421664047494323</c:v>
                </c:pt>
                <c:pt idx="37">
                  <c:v>1.0454814911821195</c:v>
                </c:pt>
                <c:pt idx="38">
                  <c:v>1.0486595949013444</c:v>
                </c:pt>
                <c:pt idx="39">
                  <c:v>1.0519491880565739</c:v>
                </c:pt>
                <c:pt idx="40">
                  <c:v>1.0557705605028809</c:v>
                </c:pt>
              </c:numCache>
            </c:numRef>
          </c:val>
          <c:smooth val="0"/>
          <c:extLst xmlns:c16r2="http://schemas.microsoft.com/office/drawing/2015/06/chart">
            <c:ext xmlns:c16="http://schemas.microsoft.com/office/drawing/2014/chart" uri="{C3380CC4-5D6E-409C-BE32-E72D297353CC}">
              <c16:uniqueId val="{00000002-13A6-421C-800F-1999B29E6AD3}"/>
            </c:ext>
          </c:extLst>
        </c:ser>
        <c:ser>
          <c:idx val="5"/>
          <c:order val="3"/>
          <c:tx>
            <c:strRef>
              <c:f>Sheet1!$E$1</c:f>
              <c:strCache>
                <c:ptCount val="1"/>
                <c:pt idx="0">
                  <c:v>industrial</c:v>
                </c:pt>
              </c:strCache>
            </c:strRef>
          </c:tx>
          <c:spPr>
            <a:ln w="22225" cap="rnd">
              <a:solidFill>
                <a:srgbClr val="5D973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0.90199366319135277</c:v>
                </c:pt>
                <c:pt idx="1">
                  <c:v>0.91143441451290297</c:v>
                </c:pt>
                <c:pt idx="2">
                  <c:v>0.92123091805177915</c:v>
                </c:pt>
                <c:pt idx="3">
                  <c:v>0.94395669642096158</c:v>
                </c:pt>
                <c:pt idx="4">
                  <c:v>0.94849241092620595</c:v>
                </c:pt>
                <c:pt idx="5">
                  <c:v>0.94558280447157161</c:v>
                </c:pt>
                <c:pt idx="6">
                  <c:v>0.94951186068106841</c:v>
                </c:pt>
                <c:pt idx="7">
                  <c:v>0.96574128036990281</c:v>
                </c:pt>
                <c:pt idx="8">
                  <c:v>1.0025314479882601</c:v>
                </c:pt>
                <c:pt idx="9">
                  <c:v>1.0057549641763737</c:v>
                </c:pt>
                <c:pt idx="10">
                  <c:v>0.96006446716709359</c:v>
                </c:pt>
                <c:pt idx="11">
                  <c:v>1.000015796100576</c:v>
                </c:pt>
                <c:pt idx="12">
                  <c:v>1.029075813651799</c:v>
                </c:pt>
                <c:pt idx="13">
                  <c:v>1.0428220840169409</c:v>
                </c:pt>
                <c:pt idx="14">
                  <c:v>1.0497470716166202</c:v>
                </c:pt>
                <c:pt idx="15">
                  <c:v>1.0628520355603035</c:v>
                </c:pt>
                <c:pt idx="16">
                  <c:v>1.0754389713457209</c:v>
                </c:pt>
                <c:pt idx="17">
                  <c:v>1.0803365637758022</c:v>
                </c:pt>
                <c:pt idx="18">
                  <c:v>1.0875907894234806</c:v>
                </c:pt>
                <c:pt idx="19">
                  <c:v>1.0947518791254911</c:v>
                </c:pt>
                <c:pt idx="20">
                  <c:v>1.1022757449731009</c:v>
                </c:pt>
                <c:pt idx="21">
                  <c:v>1.1081077110916098</c:v>
                </c:pt>
                <c:pt idx="22">
                  <c:v>1.1183265672097371</c:v>
                </c:pt>
                <c:pt idx="23">
                  <c:v>1.125097371132054</c:v>
                </c:pt>
                <c:pt idx="24">
                  <c:v>1.1311700179327713</c:v>
                </c:pt>
                <c:pt idx="25">
                  <c:v>1.1368702354153153</c:v>
                </c:pt>
                <c:pt idx="26">
                  <c:v>1.1434654507993438</c:v>
                </c:pt>
                <c:pt idx="27">
                  <c:v>1.1519473844862451</c:v>
                </c:pt>
                <c:pt idx="28">
                  <c:v>1.1600193063451487</c:v>
                </c:pt>
                <c:pt idx="29">
                  <c:v>1.1673552214888017</c:v>
                </c:pt>
                <c:pt idx="30">
                  <c:v>1.1740918005265366</c:v>
                </c:pt>
                <c:pt idx="31">
                  <c:v>1.1828429547102142</c:v>
                </c:pt>
                <c:pt idx="32">
                  <c:v>1.1921511694456104</c:v>
                </c:pt>
                <c:pt idx="33">
                  <c:v>1.2002236254721659</c:v>
                </c:pt>
                <c:pt idx="34">
                  <c:v>1.2087932008088824</c:v>
                </c:pt>
                <c:pt idx="35">
                  <c:v>1.216219542905109</c:v>
                </c:pt>
                <c:pt idx="36">
                  <c:v>1.2248384524400016</c:v>
                </c:pt>
                <c:pt idx="37">
                  <c:v>1.231499523064596</c:v>
                </c:pt>
                <c:pt idx="38">
                  <c:v>1.2365810980960741</c:v>
                </c:pt>
                <c:pt idx="39">
                  <c:v>1.2448299439123969</c:v>
                </c:pt>
                <c:pt idx="40">
                  <c:v>1.2587495135258882</c:v>
                </c:pt>
              </c:numCache>
            </c:numRef>
          </c:val>
          <c:smooth val="0"/>
          <c:extLst xmlns:c16r2="http://schemas.microsoft.com/office/drawing/2015/06/chart">
            <c:ext xmlns:c16="http://schemas.microsoft.com/office/drawing/2014/chart" uri="{C3380CC4-5D6E-409C-BE32-E72D297353CC}">
              <c16:uniqueId val="{00000003-13A6-421C-800F-1999B29E6AD3}"/>
            </c:ext>
          </c:extLst>
        </c:ser>
        <c:dLbls>
          <c:showLegendKey val="0"/>
          <c:showVal val="0"/>
          <c:showCatName val="0"/>
          <c:showSerName val="0"/>
          <c:showPercent val="0"/>
          <c:showBubbleSize val="0"/>
        </c:dLbls>
        <c:smooth val="0"/>
        <c:axId val="-1239631360"/>
        <c:axId val="-1239637344"/>
      </c:lineChart>
      <c:catAx>
        <c:axId val="-12396313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9637344"/>
        <c:crosses val="autoZero"/>
        <c:auto val="1"/>
        <c:lblAlgn val="ctr"/>
        <c:lblOffset val="100"/>
        <c:tickLblSkip val="10"/>
        <c:tickMarkSkip val="10"/>
        <c:noMultiLvlLbl val="0"/>
      </c:catAx>
      <c:valAx>
        <c:axId val="-1239637344"/>
        <c:scaling>
          <c:orientation val="minMax"/>
          <c:max val="1.4"/>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9631360"/>
        <c:crossesAt val="12"/>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8437695288089"/>
          <c:y val="3.6933391766452904E-2"/>
          <c:w val="0.9072117795105229"/>
          <c:h val="0.8244797302806901"/>
        </c:manualLayout>
      </c:layout>
      <c:barChart>
        <c:barDir val="col"/>
        <c:grouping val="stacked"/>
        <c:varyColors val="0"/>
        <c:ser>
          <c:idx val="4"/>
          <c:order val="0"/>
          <c:tx>
            <c:strRef>
              <c:f>Sheet1!$B$1</c:f>
              <c:strCache>
                <c:ptCount val="1"/>
                <c:pt idx="0">
                  <c:v>renewables - paper industry</c:v>
                </c:pt>
              </c:strCache>
            </c:strRef>
          </c:tx>
          <c:spPr>
            <a:solidFill>
              <a:srgbClr val="5D9732"/>
            </a:solidFill>
            <a:ln>
              <a:noFill/>
            </a:ln>
          </c:spPr>
          <c:invertIfNegative val="0"/>
          <c:cat>
            <c:strRef>
              <c:f>Sheet1!$A$2:$A$8</c:f>
              <c:strCache>
                <c:ptCount val="7"/>
                <c:pt idx="0">
                  <c:v>2020</c:v>
                </c:pt>
                <c:pt idx="1">
                  <c:v>2025</c:v>
                </c:pt>
                <c:pt idx="2">
                  <c:v>2030</c:v>
                </c:pt>
                <c:pt idx="3">
                  <c:v>2035</c:v>
                </c:pt>
                <c:pt idx="4">
                  <c:v>2040</c:v>
                </c:pt>
                <c:pt idx="5">
                  <c:v>2045</c:v>
                </c:pt>
                <c:pt idx="6">
                  <c:v>2050</c:v>
                </c:pt>
              </c:strCache>
            </c:strRef>
          </c:cat>
          <c:val>
            <c:numRef>
              <c:f>Sheet1!$B$2:$B$8</c:f>
              <c:numCache>
                <c:formatCode>General</c:formatCode>
                <c:ptCount val="7"/>
                <c:pt idx="0">
                  <c:v>972.2723390000001</c:v>
                </c:pt>
                <c:pt idx="1">
                  <c:v>1029.8071289999998</c:v>
                </c:pt>
                <c:pt idx="2">
                  <c:v>1066.2957759999999</c:v>
                </c:pt>
                <c:pt idx="3">
                  <c:v>1080.4160160000001</c:v>
                </c:pt>
                <c:pt idx="4">
                  <c:v>1092.4205320000001</c:v>
                </c:pt>
                <c:pt idx="5">
                  <c:v>1119.3942869999998</c:v>
                </c:pt>
                <c:pt idx="6">
                  <c:v>1145.4643550000001</c:v>
                </c:pt>
              </c:numCache>
            </c:numRef>
          </c:val>
          <c:extLst/>
        </c:ser>
        <c:ser>
          <c:idx val="0"/>
          <c:order val="1"/>
          <c:tx>
            <c:strRef>
              <c:f>Sheet1!$C$1</c:f>
              <c:strCache>
                <c:ptCount val="1"/>
                <c:pt idx="0">
                  <c:v>natural gas -paper industry</c:v>
                </c:pt>
              </c:strCache>
            </c:strRef>
          </c:tx>
          <c:spPr>
            <a:solidFill>
              <a:srgbClr val="0096D7"/>
            </a:solidFill>
            <a:ln>
              <a:noFill/>
            </a:ln>
          </c:spPr>
          <c:invertIfNegative val="0"/>
          <c:cat>
            <c:strRef>
              <c:f>Sheet1!$A$2:$A$8</c:f>
              <c:strCache>
                <c:ptCount val="7"/>
                <c:pt idx="0">
                  <c:v>2020</c:v>
                </c:pt>
                <c:pt idx="1">
                  <c:v>2025</c:v>
                </c:pt>
                <c:pt idx="2">
                  <c:v>2030</c:v>
                </c:pt>
                <c:pt idx="3">
                  <c:v>2035</c:v>
                </c:pt>
                <c:pt idx="4">
                  <c:v>2040</c:v>
                </c:pt>
                <c:pt idx="5">
                  <c:v>2045</c:v>
                </c:pt>
                <c:pt idx="6">
                  <c:v>2050</c:v>
                </c:pt>
              </c:strCache>
            </c:strRef>
          </c:cat>
          <c:val>
            <c:numRef>
              <c:f>Sheet1!$C$2:$C$8</c:f>
              <c:numCache>
                <c:formatCode>General</c:formatCode>
                <c:ptCount val="7"/>
                <c:pt idx="0">
                  <c:v>566.37811299999998</c:v>
                </c:pt>
                <c:pt idx="1">
                  <c:v>567.13330099999996</c:v>
                </c:pt>
                <c:pt idx="2">
                  <c:v>525.70855700000004</c:v>
                </c:pt>
                <c:pt idx="3">
                  <c:v>489.38275099999998</c:v>
                </c:pt>
                <c:pt idx="4">
                  <c:v>463.57019000000003</c:v>
                </c:pt>
                <c:pt idx="5">
                  <c:v>453.57101399999999</c:v>
                </c:pt>
                <c:pt idx="6">
                  <c:v>447.12176500000004</c:v>
                </c:pt>
              </c:numCache>
            </c:numRef>
          </c:val>
          <c:extLst/>
        </c:ser>
        <c:ser>
          <c:idx val="3"/>
          <c:order val="2"/>
          <c:tx>
            <c:strRef>
              <c:f>Sheet1!$D$1</c:f>
              <c:strCache>
                <c:ptCount val="1"/>
                <c:pt idx="0">
                  <c:v>purchased electricity - paper industry</c:v>
                </c:pt>
              </c:strCache>
            </c:strRef>
          </c:tx>
          <c:spPr>
            <a:solidFill>
              <a:srgbClr val="FFC702"/>
            </a:solidFill>
            <a:ln>
              <a:noFill/>
            </a:ln>
          </c:spPr>
          <c:invertIfNegative val="0"/>
          <c:dPt>
            <c:idx val="0"/>
            <c:invertIfNegative val="0"/>
            <c:bubble3D val="0"/>
          </c:dPt>
          <c:cat>
            <c:strRef>
              <c:f>Sheet1!$A$2:$A$8</c:f>
              <c:strCache>
                <c:ptCount val="7"/>
                <c:pt idx="0">
                  <c:v>2020</c:v>
                </c:pt>
                <c:pt idx="1">
                  <c:v>2025</c:v>
                </c:pt>
                <c:pt idx="2">
                  <c:v>2030</c:v>
                </c:pt>
                <c:pt idx="3">
                  <c:v>2035</c:v>
                </c:pt>
                <c:pt idx="4">
                  <c:v>2040</c:v>
                </c:pt>
                <c:pt idx="5">
                  <c:v>2045</c:v>
                </c:pt>
                <c:pt idx="6">
                  <c:v>2050</c:v>
                </c:pt>
              </c:strCache>
            </c:strRef>
          </c:cat>
          <c:val>
            <c:numRef>
              <c:f>Sheet1!$D$2:$D$8</c:f>
              <c:numCache>
                <c:formatCode>General</c:formatCode>
                <c:ptCount val="7"/>
                <c:pt idx="0">
                  <c:v>188.72138999999999</c:v>
                </c:pt>
                <c:pt idx="1">
                  <c:v>202.024719</c:v>
                </c:pt>
                <c:pt idx="2">
                  <c:v>195.654831</c:v>
                </c:pt>
                <c:pt idx="3">
                  <c:v>190.90266399999999</c:v>
                </c:pt>
                <c:pt idx="4">
                  <c:v>188.74350000000001</c:v>
                </c:pt>
                <c:pt idx="5">
                  <c:v>190.233124</c:v>
                </c:pt>
                <c:pt idx="6">
                  <c:v>192.33166499999999</c:v>
                </c:pt>
              </c:numCache>
            </c:numRef>
          </c:val>
          <c:extLst xmlns:c15="http://schemas.microsoft.com/office/drawing/2012/chart"/>
        </c:ser>
        <c:ser>
          <c:idx val="1"/>
          <c:order val="3"/>
          <c:tx>
            <c:strRef>
              <c:f>Sheet1!$E$1</c:f>
              <c:strCache>
                <c:ptCount val="1"/>
                <c:pt idx="0">
                  <c:v>coal - paper industry</c:v>
                </c:pt>
              </c:strCache>
            </c:strRef>
          </c:tx>
          <c:spPr>
            <a:solidFill>
              <a:srgbClr val="8B8B8B"/>
            </a:solidFill>
            <a:ln>
              <a:noFill/>
            </a:ln>
          </c:spPr>
          <c:invertIfNegative val="0"/>
          <c:dPt>
            <c:idx val="0"/>
            <c:invertIfNegative val="0"/>
            <c:bubble3D val="0"/>
          </c:dPt>
          <c:cat>
            <c:strRef>
              <c:f>Sheet1!$A$2:$A$8</c:f>
              <c:strCache>
                <c:ptCount val="7"/>
                <c:pt idx="0">
                  <c:v>2020</c:v>
                </c:pt>
                <c:pt idx="1">
                  <c:v>2025</c:v>
                </c:pt>
                <c:pt idx="2">
                  <c:v>2030</c:v>
                </c:pt>
                <c:pt idx="3">
                  <c:v>2035</c:v>
                </c:pt>
                <c:pt idx="4">
                  <c:v>2040</c:v>
                </c:pt>
                <c:pt idx="5">
                  <c:v>2045</c:v>
                </c:pt>
                <c:pt idx="6">
                  <c:v>2050</c:v>
                </c:pt>
              </c:strCache>
            </c:strRef>
          </c:cat>
          <c:val>
            <c:numRef>
              <c:f>Sheet1!$E$2:$E$8</c:f>
              <c:numCache>
                <c:formatCode>General</c:formatCode>
                <c:ptCount val="7"/>
                <c:pt idx="0">
                  <c:v>54.029617000000002</c:v>
                </c:pt>
                <c:pt idx="1">
                  <c:v>50.023716</c:v>
                </c:pt>
                <c:pt idx="2">
                  <c:v>44.215415999999998</c:v>
                </c:pt>
                <c:pt idx="3">
                  <c:v>38.721046000000001</c:v>
                </c:pt>
                <c:pt idx="4">
                  <c:v>33.683867999999997</c:v>
                </c:pt>
                <c:pt idx="5">
                  <c:v>28.970402000000004</c:v>
                </c:pt>
                <c:pt idx="6">
                  <c:v>24.575804000000002</c:v>
                </c:pt>
              </c:numCache>
            </c:numRef>
          </c:val>
          <c:extLst xmlns:c15="http://schemas.microsoft.com/office/drawing/2012/chart"/>
        </c:ser>
        <c:ser>
          <c:idx val="2"/>
          <c:order val="4"/>
          <c:tx>
            <c:strRef>
              <c:f>Sheet1!$F$1</c:f>
              <c:strCache>
                <c:ptCount val="1"/>
                <c:pt idx="0">
                  <c:v>petroleum and other liquids - paper industry</c:v>
                </c:pt>
              </c:strCache>
            </c:strRef>
          </c:tx>
          <c:spPr>
            <a:solidFill>
              <a:srgbClr val="BD732A"/>
            </a:solidFill>
            <a:ln>
              <a:noFill/>
            </a:ln>
          </c:spPr>
          <c:invertIfNegative val="0"/>
          <c:cat>
            <c:strRef>
              <c:f>Sheet1!$A$2:$A$8</c:f>
              <c:strCache>
                <c:ptCount val="7"/>
                <c:pt idx="0">
                  <c:v>2020</c:v>
                </c:pt>
                <c:pt idx="1">
                  <c:v>2025</c:v>
                </c:pt>
                <c:pt idx="2">
                  <c:v>2030</c:v>
                </c:pt>
                <c:pt idx="3">
                  <c:v>2035</c:v>
                </c:pt>
                <c:pt idx="4">
                  <c:v>2040</c:v>
                </c:pt>
                <c:pt idx="5">
                  <c:v>2045</c:v>
                </c:pt>
                <c:pt idx="6">
                  <c:v>2050</c:v>
                </c:pt>
              </c:strCache>
            </c:strRef>
          </c:cat>
          <c:val>
            <c:numRef>
              <c:f>Sheet1!$F$2:$F$8</c:f>
              <c:numCache>
                <c:formatCode>General</c:formatCode>
                <c:ptCount val="7"/>
                <c:pt idx="0">
                  <c:v>25.648685</c:v>
                </c:pt>
                <c:pt idx="1">
                  <c:v>26.981034999999999</c:v>
                </c:pt>
                <c:pt idx="2">
                  <c:v>33.113655000000001</c:v>
                </c:pt>
                <c:pt idx="3">
                  <c:v>39.523513999999999</c:v>
                </c:pt>
                <c:pt idx="4">
                  <c:v>44.406528000000002</c:v>
                </c:pt>
                <c:pt idx="5">
                  <c:v>45.543457000000004</c:v>
                </c:pt>
                <c:pt idx="6">
                  <c:v>48.332240999999996</c:v>
                </c:pt>
              </c:numCache>
            </c:numRef>
          </c:val>
          <c:extLst xmlns:c15="http://schemas.microsoft.com/office/drawing/2012/chart"/>
        </c:ser>
        <c:dLbls>
          <c:showLegendKey val="0"/>
          <c:showVal val="0"/>
          <c:showCatName val="0"/>
          <c:showSerName val="0"/>
          <c:showPercent val="0"/>
          <c:showBubbleSize val="0"/>
        </c:dLbls>
        <c:gapWidth val="120"/>
        <c:overlap val="100"/>
        <c:axId val="-1177254208"/>
        <c:axId val="-1177229728"/>
        <c:extLst/>
      </c:barChart>
      <c:catAx>
        <c:axId val="-1177254208"/>
        <c:scaling>
          <c:orientation val="minMax"/>
        </c:scaling>
        <c:delete val="0"/>
        <c:axPos val="b"/>
        <c:numFmt formatCode="General" sourceLinked="1"/>
        <c:majorTickMark val="none"/>
        <c:minorTickMark val="none"/>
        <c:tickLblPos val="nextTo"/>
        <c:spPr>
          <a:ln>
            <a:solidFill>
              <a:srgbClr val="000000"/>
            </a:solidFill>
          </a:ln>
        </c:spPr>
        <c:txPr>
          <a:bodyPr/>
          <a:lstStyle/>
          <a:p>
            <a:pPr>
              <a:defRPr sz="1200">
                <a:solidFill>
                  <a:schemeClr val="tx1"/>
                </a:solidFill>
              </a:defRPr>
            </a:pPr>
            <a:endParaRPr lang="en-US"/>
          </a:p>
        </c:txPr>
        <c:crossAx val="-1177229728"/>
        <c:crosses val="autoZero"/>
        <c:auto val="1"/>
        <c:lblAlgn val="ctr"/>
        <c:lblOffset val="100"/>
        <c:noMultiLvlLbl val="0"/>
      </c:catAx>
      <c:valAx>
        <c:axId val="-1177229728"/>
        <c:scaling>
          <c:orientation val="minMax"/>
          <c:min val="0"/>
        </c:scaling>
        <c:delete val="0"/>
        <c:axPos val="r"/>
        <c:majorGridlines>
          <c:spPr>
            <a:ln>
              <a:solidFill>
                <a:srgbClr val="D9D9D9"/>
              </a:solidFill>
            </a:ln>
          </c:spPr>
        </c:majorGridlines>
        <c:numFmt formatCode="#,##0.0" sourceLinked="0"/>
        <c:majorTickMark val="none"/>
        <c:minorTickMark val="none"/>
        <c:tickLblPos val="low"/>
        <c:spPr>
          <a:noFill/>
          <a:ln>
            <a:noFill/>
          </a:ln>
        </c:spPr>
        <c:txPr>
          <a:bodyPr/>
          <a:lstStyle/>
          <a:p>
            <a:pPr>
              <a:defRPr sz="1200">
                <a:solidFill>
                  <a:schemeClr val="tx1"/>
                </a:solidFill>
              </a:defRPr>
            </a:pPr>
            <a:endParaRPr lang="en-US"/>
          </a:p>
        </c:txPr>
        <c:crossAx val="-1177254208"/>
        <c:crosses val="max"/>
        <c:crossBetween val="between"/>
        <c:majorUnit val="500"/>
        <c:dispUnits>
          <c:builtInUnit val="thousands"/>
        </c:dispUnits>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8437695288089"/>
          <c:y val="3.6933391766452904E-2"/>
          <c:w val="0.9072117795105229"/>
          <c:h val="0.8244797302806901"/>
        </c:manualLayout>
      </c:layout>
      <c:barChart>
        <c:barDir val="col"/>
        <c:grouping val="stacked"/>
        <c:varyColors val="0"/>
        <c:ser>
          <c:idx val="2"/>
          <c:order val="0"/>
          <c:tx>
            <c:strRef>
              <c:f>Sheet1!$B$1</c:f>
              <c:strCache>
                <c:ptCount val="1"/>
                <c:pt idx="0">
                  <c:v>HGL feedstock  bulk chem industry</c:v>
                </c:pt>
              </c:strCache>
            </c:strRef>
          </c:tx>
          <c:spPr>
            <a:solidFill>
              <a:srgbClr val="675005"/>
            </a:solidFill>
            <a:ln>
              <a:noFill/>
            </a:ln>
          </c:spPr>
          <c:invertIfNegative val="0"/>
          <c:cat>
            <c:strRef>
              <c:f>Sheet1!$A$2:$A$8</c:f>
              <c:strCache>
                <c:ptCount val="7"/>
                <c:pt idx="0">
                  <c:v>2020</c:v>
                </c:pt>
                <c:pt idx="1">
                  <c:v>2025</c:v>
                </c:pt>
                <c:pt idx="2">
                  <c:v>2030</c:v>
                </c:pt>
                <c:pt idx="3">
                  <c:v>2035</c:v>
                </c:pt>
                <c:pt idx="4">
                  <c:v>2040</c:v>
                </c:pt>
                <c:pt idx="5">
                  <c:v>2045</c:v>
                </c:pt>
                <c:pt idx="6">
                  <c:v>2050</c:v>
                </c:pt>
              </c:strCache>
            </c:strRef>
          </c:cat>
          <c:val>
            <c:numRef>
              <c:f>Sheet1!$B$2:$B$8</c:f>
              <c:numCache>
                <c:formatCode>General</c:formatCode>
                <c:ptCount val="7"/>
                <c:pt idx="0">
                  <c:v>3125.3999020000001</c:v>
                </c:pt>
                <c:pt idx="1">
                  <c:v>3881.2673340000006</c:v>
                </c:pt>
                <c:pt idx="2">
                  <c:v>4132.9399409999996</c:v>
                </c:pt>
                <c:pt idx="3">
                  <c:v>4387.095703</c:v>
                </c:pt>
                <c:pt idx="4">
                  <c:v>4579.591797</c:v>
                </c:pt>
                <c:pt idx="5">
                  <c:v>4793.4672849999997</c:v>
                </c:pt>
                <c:pt idx="6">
                  <c:v>4993.3950199999999</c:v>
                </c:pt>
              </c:numCache>
            </c:numRef>
          </c:val>
          <c:extLst/>
        </c:ser>
        <c:ser>
          <c:idx val="5"/>
          <c:order val="1"/>
          <c:tx>
            <c:strRef>
              <c:f>Sheet1!$C$1</c:f>
              <c:strCache>
                <c:ptCount val="1"/>
                <c:pt idx="0">
                  <c:v>petrochemical feedstock (naphtha) - bulk chem industry</c:v>
                </c:pt>
              </c:strCache>
            </c:strRef>
          </c:tx>
          <c:spPr>
            <a:solidFill>
              <a:srgbClr val="A33340"/>
            </a:solidFill>
            <a:ln>
              <a:noFill/>
            </a:ln>
          </c:spPr>
          <c:invertIfNegative val="0"/>
          <c:cat>
            <c:strRef>
              <c:f>Sheet1!$A$2:$A$8</c:f>
              <c:strCache>
                <c:ptCount val="7"/>
                <c:pt idx="0">
                  <c:v>2020</c:v>
                </c:pt>
                <c:pt idx="1">
                  <c:v>2025</c:v>
                </c:pt>
                <c:pt idx="2">
                  <c:v>2030</c:v>
                </c:pt>
                <c:pt idx="3">
                  <c:v>2035</c:v>
                </c:pt>
                <c:pt idx="4">
                  <c:v>2040</c:v>
                </c:pt>
                <c:pt idx="5">
                  <c:v>2045</c:v>
                </c:pt>
                <c:pt idx="6">
                  <c:v>2050</c:v>
                </c:pt>
              </c:strCache>
            </c:strRef>
          </c:cat>
          <c:val>
            <c:numRef>
              <c:f>Sheet1!$C$2:$C$8</c:f>
              <c:numCache>
                <c:formatCode>General</c:formatCode>
                <c:ptCount val="7"/>
                <c:pt idx="0">
                  <c:v>571.61798099999999</c:v>
                </c:pt>
                <c:pt idx="1">
                  <c:v>550</c:v>
                </c:pt>
                <c:pt idx="2">
                  <c:v>550</c:v>
                </c:pt>
                <c:pt idx="3">
                  <c:v>550</c:v>
                </c:pt>
                <c:pt idx="4">
                  <c:v>550</c:v>
                </c:pt>
                <c:pt idx="5">
                  <c:v>550</c:v>
                </c:pt>
                <c:pt idx="6">
                  <c:v>550</c:v>
                </c:pt>
              </c:numCache>
            </c:numRef>
          </c:val>
          <c:extLst/>
        </c:ser>
        <c:ser>
          <c:idx val="0"/>
          <c:order val="2"/>
          <c:tx>
            <c:strRef>
              <c:f>Sheet1!$D$1</c:f>
              <c:strCache>
                <c:ptCount val="1"/>
                <c:pt idx="0">
                  <c:v>natural gas heat and power - bulk chem industry</c:v>
                </c:pt>
              </c:strCache>
            </c:strRef>
          </c:tx>
          <c:spPr>
            <a:solidFill>
              <a:srgbClr val="0096D7"/>
            </a:solidFill>
            <a:ln>
              <a:noFill/>
            </a:ln>
          </c:spPr>
          <c:invertIfNegative val="0"/>
          <c:cat>
            <c:strRef>
              <c:f>Sheet1!$A$2:$A$8</c:f>
              <c:strCache>
                <c:ptCount val="7"/>
                <c:pt idx="0">
                  <c:v>2020</c:v>
                </c:pt>
                <c:pt idx="1">
                  <c:v>2025</c:v>
                </c:pt>
                <c:pt idx="2">
                  <c:v>2030</c:v>
                </c:pt>
                <c:pt idx="3">
                  <c:v>2035</c:v>
                </c:pt>
                <c:pt idx="4">
                  <c:v>2040</c:v>
                </c:pt>
                <c:pt idx="5">
                  <c:v>2045</c:v>
                </c:pt>
                <c:pt idx="6">
                  <c:v>2050</c:v>
                </c:pt>
              </c:strCache>
            </c:strRef>
          </c:cat>
          <c:val>
            <c:numRef>
              <c:f>Sheet1!$D$2:$D$8</c:f>
              <c:numCache>
                <c:formatCode>General</c:formatCode>
                <c:ptCount val="7"/>
                <c:pt idx="0">
                  <c:v>2020.6967769999999</c:v>
                </c:pt>
                <c:pt idx="1">
                  <c:v>2375.4228520000001</c:v>
                </c:pt>
                <c:pt idx="2">
                  <c:v>2598.7368160000001</c:v>
                </c:pt>
                <c:pt idx="3">
                  <c:v>2805.5024410000001</c:v>
                </c:pt>
                <c:pt idx="4">
                  <c:v>3017.1958010000003</c:v>
                </c:pt>
                <c:pt idx="5">
                  <c:v>3278.6323239999997</c:v>
                </c:pt>
                <c:pt idx="6">
                  <c:v>3512.8554689999996</c:v>
                </c:pt>
              </c:numCache>
            </c:numRef>
          </c:val>
          <c:extLst/>
        </c:ser>
        <c:ser>
          <c:idx val="1"/>
          <c:order val="3"/>
          <c:tx>
            <c:strRef>
              <c:f>Sheet1!$E$1</c:f>
              <c:strCache>
                <c:ptCount val="1"/>
                <c:pt idx="0">
                  <c:v>natural gas feedstock - bulk chem industry</c:v>
                </c:pt>
              </c:strCache>
            </c:strRef>
          </c:tx>
          <c:spPr>
            <a:solidFill>
              <a:srgbClr val="0096D7">
                <a:lumMod val="60000"/>
                <a:lumOff val="40000"/>
              </a:srgbClr>
            </a:solidFill>
            <a:ln>
              <a:noFill/>
            </a:ln>
          </c:spPr>
          <c:invertIfNegative val="0"/>
          <c:dPt>
            <c:idx val="0"/>
            <c:invertIfNegative val="0"/>
            <c:bubble3D val="0"/>
          </c:dPt>
          <c:cat>
            <c:strRef>
              <c:f>Sheet1!$A$2:$A$8</c:f>
              <c:strCache>
                <c:ptCount val="7"/>
                <c:pt idx="0">
                  <c:v>2020</c:v>
                </c:pt>
                <c:pt idx="1">
                  <c:v>2025</c:v>
                </c:pt>
                <c:pt idx="2">
                  <c:v>2030</c:v>
                </c:pt>
                <c:pt idx="3">
                  <c:v>2035</c:v>
                </c:pt>
                <c:pt idx="4">
                  <c:v>2040</c:v>
                </c:pt>
                <c:pt idx="5">
                  <c:v>2045</c:v>
                </c:pt>
                <c:pt idx="6">
                  <c:v>2050</c:v>
                </c:pt>
              </c:strCache>
            </c:strRef>
          </c:cat>
          <c:val>
            <c:numRef>
              <c:f>Sheet1!$E$2:$E$8</c:f>
              <c:numCache>
                <c:formatCode>General</c:formatCode>
                <c:ptCount val="7"/>
                <c:pt idx="0">
                  <c:v>967.10003699999993</c:v>
                </c:pt>
                <c:pt idx="1">
                  <c:v>1096.631592</c:v>
                </c:pt>
                <c:pt idx="2">
                  <c:v>1162.0399170000001</c:v>
                </c:pt>
                <c:pt idx="3">
                  <c:v>1221.3266599999999</c:v>
                </c:pt>
                <c:pt idx="4">
                  <c:v>1273.0546880000002</c:v>
                </c:pt>
                <c:pt idx="5">
                  <c:v>1319.3767089999999</c:v>
                </c:pt>
                <c:pt idx="6">
                  <c:v>1353.4229740000001</c:v>
                </c:pt>
              </c:numCache>
            </c:numRef>
          </c:val>
          <c:extLst/>
        </c:ser>
        <c:ser>
          <c:idx val="3"/>
          <c:order val="4"/>
          <c:tx>
            <c:strRef>
              <c:f>Sheet1!$F$1</c:f>
              <c:strCache>
                <c:ptCount val="1"/>
                <c:pt idx="0">
                  <c:v>HGL heat and power - bulk chem industry</c:v>
                </c:pt>
              </c:strCache>
            </c:strRef>
          </c:tx>
          <c:spPr>
            <a:solidFill>
              <a:srgbClr val="000000"/>
            </a:solidFill>
            <a:ln>
              <a:noFill/>
            </a:ln>
          </c:spPr>
          <c:invertIfNegative val="0"/>
          <c:dPt>
            <c:idx val="0"/>
            <c:invertIfNegative val="0"/>
            <c:bubble3D val="0"/>
          </c:dPt>
          <c:cat>
            <c:strRef>
              <c:f>Sheet1!$A$2:$A$8</c:f>
              <c:strCache>
                <c:ptCount val="7"/>
                <c:pt idx="0">
                  <c:v>2020</c:v>
                </c:pt>
                <c:pt idx="1">
                  <c:v>2025</c:v>
                </c:pt>
                <c:pt idx="2">
                  <c:v>2030</c:v>
                </c:pt>
                <c:pt idx="3">
                  <c:v>2035</c:v>
                </c:pt>
                <c:pt idx="4">
                  <c:v>2040</c:v>
                </c:pt>
                <c:pt idx="5">
                  <c:v>2045</c:v>
                </c:pt>
                <c:pt idx="6">
                  <c:v>2050</c:v>
                </c:pt>
              </c:strCache>
            </c:strRef>
          </c:cat>
          <c:val>
            <c:numRef>
              <c:f>Sheet1!$F$2:$F$8</c:f>
              <c:numCache>
                <c:formatCode>General</c:formatCode>
                <c:ptCount val="7"/>
                <c:pt idx="0">
                  <c:v>0</c:v>
                </c:pt>
                <c:pt idx="1">
                  <c:v>0</c:v>
                </c:pt>
                <c:pt idx="2">
                  <c:v>0</c:v>
                </c:pt>
                <c:pt idx="3">
                  <c:v>0</c:v>
                </c:pt>
                <c:pt idx="4">
                  <c:v>0</c:v>
                </c:pt>
                <c:pt idx="5">
                  <c:v>0</c:v>
                </c:pt>
                <c:pt idx="6">
                  <c:v>0</c:v>
                </c:pt>
              </c:numCache>
            </c:numRef>
          </c:val>
          <c:extLst/>
        </c:ser>
        <c:ser>
          <c:idx val="7"/>
          <c:order val="5"/>
          <c:tx>
            <c:strRef>
              <c:f>Sheet1!$G$1</c:f>
              <c:strCache>
                <c:ptCount val="1"/>
                <c:pt idx="0">
                  <c:v>purchased electricity - bulk chem industry</c:v>
                </c:pt>
              </c:strCache>
            </c:strRef>
          </c:tx>
          <c:spPr>
            <a:solidFill>
              <a:srgbClr val="FFC702"/>
            </a:solidFill>
            <a:ln>
              <a:noFill/>
            </a:ln>
          </c:spPr>
          <c:invertIfNegative val="0"/>
          <c:dPt>
            <c:idx val="0"/>
            <c:invertIfNegative val="0"/>
            <c:bubble3D val="0"/>
          </c:dPt>
          <c:cat>
            <c:strRef>
              <c:f>Sheet1!$A$2:$A$8</c:f>
              <c:strCache>
                <c:ptCount val="7"/>
                <c:pt idx="0">
                  <c:v>2020</c:v>
                </c:pt>
                <c:pt idx="1">
                  <c:v>2025</c:v>
                </c:pt>
                <c:pt idx="2">
                  <c:v>2030</c:v>
                </c:pt>
                <c:pt idx="3">
                  <c:v>2035</c:v>
                </c:pt>
                <c:pt idx="4">
                  <c:v>2040</c:v>
                </c:pt>
                <c:pt idx="5">
                  <c:v>2045</c:v>
                </c:pt>
                <c:pt idx="6">
                  <c:v>2050</c:v>
                </c:pt>
              </c:strCache>
            </c:strRef>
          </c:cat>
          <c:val>
            <c:numRef>
              <c:f>Sheet1!$G$2:$G$8</c:f>
              <c:numCache>
                <c:formatCode>General</c:formatCode>
                <c:ptCount val="7"/>
                <c:pt idx="0">
                  <c:v>380.76391599999999</c:v>
                </c:pt>
                <c:pt idx="1">
                  <c:v>408.98284900000004</c:v>
                </c:pt>
                <c:pt idx="2">
                  <c:v>424.03637699999996</c:v>
                </c:pt>
                <c:pt idx="3">
                  <c:v>435.29238899999996</c:v>
                </c:pt>
                <c:pt idx="4">
                  <c:v>439.144318</c:v>
                </c:pt>
                <c:pt idx="5">
                  <c:v>442.28479000000004</c:v>
                </c:pt>
                <c:pt idx="6">
                  <c:v>433.73764000000006</c:v>
                </c:pt>
              </c:numCache>
            </c:numRef>
          </c:val>
          <c:extLst/>
        </c:ser>
        <c:ser>
          <c:idx val="4"/>
          <c:order val="6"/>
          <c:tx>
            <c:strRef>
              <c:f>Sheet1!$H$1</c:f>
              <c:strCache>
                <c:ptCount val="1"/>
                <c:pt idx="0">
                  <c:v>other - bulk chem industry</c:v>
                </c:pt>
              </c:strCache>
            </c:strRef>
          </c:tx>
          <c:spPr>
            <a:solidFill>
              <a:srgbClr val="A6A6A6"/>
            </a:solidFill>
            <a:ln>
              <a:noFill/>
            </a:ln>
          </c:spPr>
          <c:invertIfNegative val="0"/>
          <c:cat>
            <c:strRef>
              <c:f>Sheet1!$A$2:$A$8</c:f>
              <c:strCache>
                <c:ptCount val="7"/>
                <c:pt idx="0">
                  <c:v>2020</c:v>
                </c:pt>
                <c:pt idx="1">
                  <c:v>2025</c:v>
                </c:pt>
                <c:pt idx="2">
                  <c:v>2030</c:v>
                </c:pt>
                <c:pt idx="3">
                  <c:v>2035</c:v>
                </c:pt>
                <c:pt idx="4">
                  <c:v>2040</c:v>
                </c:pt>
                <c:pt idx="5">
                  <c:v>2045</c:v>
                </c:pt>
                <c:pt idx="6">
                  <c:v>2050</c:v>
                </c:pt>
              </c:strCache>
            </c:strRef>
          </c:cat>
          <c:val>
            <c:numRef>
              <c:f>Sheet1!$H$2:$H$8</c:f>
              <c:numCache>
                <c:formatCode>General</c:formatCode>
                <c:ptCount val="7"/>
                <c:pt idx="0">
                  <c:v>418.35422699999998</c:v>
                </c:pt>
                <c:pt idx="1">
                  <c:v>263.24911400000002</c:v>
                </c:pt>
                <c:pt idx="2">
                  <c:v>316.82629100000003</c:v>
                </c:pt>
                <c:pt idx="3">
                  <c:v>363.41642400000001</c:v>
                </c:pt>
                <c:pt idx="4">
                  <c:v>379.03856300000001</c:v>
                </c:pt>
                <c:pt idx="5">
                  <c:v>365.98142999999999</c:v>
                </c:pt>
                <c:pt idx="6">
                  <c:v>378.00573500000002</c:v>
                </c:pt>
              </c:numCache>
            </c:numRef>
          </c:val>
          <c:extLst/>
        </c:ser>
        <c:ser>
          <c:idx val="6"/>
          <c:order val="7"/>
          <c:tx>
            <c:strRef>
              <c:f>Sheet1!$I$1</c:f>
              <c:strCache>
                <c:ptCount val="1"/>
                <c:pt idx="0">
                  <c:v>coal - bulk chem industry</c:v>
                </c:pt>
              </c:strCache>
            </c:strRef>
          </c:tx>
          <c:spPr>
            <a:solidFill>
              <a:srgbClr val="A6A6A6"/>
            </a:solidFill>
            <a:ln>
              <a:noFill/>
            </a:ln>
          </c:spPr>
          <c:invertIfNegative val="0"/>
          <c:cat>
            <c:strRef>
              <c:f>Sheet1!$A$2:$A$8</c:f>
              <c:strCache>
                <c:ptCount val="7"/>
                <c:pt idx="0">
                  <c:v>2020</c:v>
                </c:pt>
                <c:pt idx="1">
                  <c:v>2025</c:v>
                </c:pt>
                <c:pt idx="2">
                  <c:v>2030</c:v>
                </c:pt>
                <c:pt idx="3">
                  <c:v>2035</c:v>
                </c:pt>
                <c:pt idx="4">
                  <c:v>2040</c:v>
                </c:pt>
                <c:pt idx="5">
                  <c:v>2045</c:v>
                </c:pt>
                <c:pt idx="6">
                  <c:v>2050</c:v>
                </c:pt>
              </c:strCache>
            </c:strRef>
          </c:cat>
          <c:val>
            <c:numRef>
              <c:f>Sheet1!$I$2:$I$8</c:f>
              <c:numCache>
                <c:formatCode>General</c:formatCode>
                <c:ptCount val="7"/>
                <c:pt idx="0">
                  <c:v>98.073211999999998</c:v>
                </c:pt>
                <c:pt idx="1">
                  <c:v>101.34111</c:v>
                </c:pt>
                <c:pt idx="2">
                  <c:v>103.97285500000001</c:v>
                </c:pt>
                <c:pt idx="3">
                  <c:v>104.69152099999999</c:v>
                </c:pt>
                <c:pt idx="4">
                  <c:v>104.680649</c:v>
                </c:pt>
                <c:pt idx="5">
                  <c:v>104.683014</c:v>
                </c:pt>
                <c:pt idx="6">
                  <c:v>104.54406</c:v>
                </c:pt>
              </c:numCache>
            </c:numRef>
          </c:val>
          <c:extLst xmlns:c15="http://schemas.microsoft.com/office/drawing/2012/chart"/>
        </c:ser>
        <c:dLbls>
          <c:showLegendKey val="0"/>
          <c:showVal val="0"/>
          <c:showCatName val="0"/>
          <c:showSerName val="0"/>
          <c:showPercent val="0"/>
          <c:showBubbleSize val="0"/>
        </c:dLbls>
        <c:gapWidth val="120"/>
        <c:overlap val="100"/>
        <c:axId val="-1177240064"/>
        <c:axId val="-1177231904"/>
        <c:extLst/>
      </c:barChart>
      <c:catAx>
        <c:axId val="-1177240064"/>
        <c:scaling>
          <c:orientation val="minMax"/>
        </c:scaling>
        <c:delete val="0"/>
        <c:axPos val="b"/>
        <c:numFmt formatCode="General" sourceLinked="1"/>
        <c:majorTickMark val="none"/>
        <c:minorTickMark val="none"/>
        <c:tickLblPos val="nextTo"/>
        <c:spPr>
          <a:ln>
            <a:solidFill>
              <a:srgbClr val="000000"/>
            </a:solidFill>
          </a:ln>
        </c:spPr>
        <c:txPr>
          <a:bodyPr/>
          <a:lstStyle/>
          <a:p>
            <a:pPr>
              <a:defRPr sz="1200">
                <a:solidFill>
                  <a:schemeClr val="tx1"/>
                </a:solidFill>
              </a:defRPr>
            </a:pPr>
            <a:endParaRPr lang="en-US"/>
          </a:p>
        </c:txPr>
        <c:crossAx val="-1177231904"/>
        <c:crosses val="autoZero"/>
        <c:auto val="1"/>
        <c:lblAlgn val="ctr"/>
        <c:lblOffset val="100"/>
        <c:noMultiLvlLbl val="0"/>
      </c:catAx>
      <c:valAx>
        <c:axId val="-1177231904"/>
        <c:scaling>
          <c:orientation val="minMax"/>
          <c:max val="12000"/>
        </c:scaling>
        <c:delete val="0"/>
        <c:axPos val="r"/>
        <c:majorGridlines>
          <c:spPr>
            <a:ln>
              <a:solidFill>
                <a:srgbClr val="D9D9D9"/>
              </a:solidFill>
            </a:ln>
          </c:spPr>
        </c:majorGridlines>
        <c:minorGridlines/>
        <c:numFmt formatCode="#,##0" sourceLinked="0"/>
        <c:majorTickMark val="none"/>
        <c:minorTickMark val="none"/>
        <c:tickLblPos val="low"/>
        <c:spPr>
          <a:noFill/>
          <a:ln>
            <a:noFill/>
          </a:ln>
        </c:spPr>
        <c:txPr>
          <a:bodyPr/>
          <a:lstStyle/>
          <a:p>
            <a:pPr>
              <a:defRPr sz="1200">
                <a:solidFill>
                  <a:schemeClr val="tx1"/>
                </a:solidFill>
              </a:defRPr>
            </a:pPr>
            <a:endParaRPr lang="en-US"/>
          </a:p>
        </c:txPr>
        <c:crossAx val="-1177240064"/>
        <c:crosses val="max"/>
        <c:crossBetween val="between"/>
        <c:majorUnit val="2000"/>
        <c:minorUnit val="2000"/>
        <c:dispUnits>
          <c:builtInUnit val="thousands"/>
        </c:dispUnits>
      </c:valAx>
      <c:spPr>
        <a:ln>
          <a:noFill/>
        </a:ln>
      </c:spPr>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93013373328337E-2"/>
          <c:y val="2.8656309375338626E-2"/>
          <c:w val="0.92321397325334331"/>
          <c:h val="0.87666351905159645"/>
        </c:manualLayout>
      </c:layout>
      <c:areaChart>
        <c:grouping val="stacked"/>
        <c:varyColors val="0"/>
        <c:ser>
          <c:idx val="5"/>
          <c:order val="0"/>
          <c:tx>
            <c:strRef>
              <c:f>Sheet1!$G$1</c:f>
              <c:strCache>
                <c:ptCount val="1"/>
                <c:pt idx="0">
                  <c:v>naphtha</c:v>
                </c:pt>
              </c:strCache>
            </c:strRef>
          </c:tx>
          <c:spPr>
            <a:solidFill>
              <a:schemeClr val="tx1"/>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Sheet1!$G$2:$G$32</c:f>
              <c:numCache>
                <c:formatCode>General</c:formatCode>
                <c:ptCount val="31"/>
                <c:pt idx="0">
                  <c:v>0.57161799999999996</c:v>
                </c:pt>
                <c:pt idx="1">
                  <c:v>0.58365599999999995</c:v>
                </c:pt>
                <c:pt idx="2">
                  <c:v>0.60802599999999996</c:v>
                </c:pt>
                <c:pt idx="3">
                  <c:v>0.63090000000000002</c:v>
                </c:pt>
                <c:pt idx="4">
                  <c:v>0.55000000000000004</c:v>
                </c:pt>
                <c:pt idx="5">
                  <c:v>0.55000000000000004</c:v>
                </c:pt>
                <c:pt idx="6">
                  <c:v>0.55000000000000004</c:v>
                </c:pt>
                <c:pt idx="7">
                  <c:v>0.55000000000000004</c:v>
                </c:pt>
                <c:pt idx="8">
                  <c:v>0.55000000000000004</c:v>
                </c:pt>
                <c:pt idx="9">
                  <c:v>0.55000000000000004</c:v>
                </c:pt>
                <c:pt idx="10">
                  <c:v>0.55000000000000004</c:v>
                </c:pt>
                <c:pt idx="11">
                  <c:v>0.55000000000000004</c:v>
                </c:pt>
                <c:pt idx="12">
                  <c:v>0.55000000000000004</c:v>
                </c:pt>
                <c:pt idx="13">
                  <c:v>0.55000000000000004</c:v>
                </c:pt>
                <c:pt idx="14">
                  <c:v>0.55000000000000004</c:v>
                </c:pt>
                <c:pt idx="15">
                  <c:v>0.55000000000000004</c:v>
                </c:pt>
                <c:pt idx="16">
                  <c:v>0.55000000000000004</c:v>
                </c:pt>
                <c:pt idx="17">
                  <c:v>0.55000000000000004</c:v>
                </c:pt>
                <c:pt idx="18">
                  <c:v>0.55000000000000004</c:v>
                </c:pt>
                <c:pt idx="19">
                  <c:v>0.55000000000000004</c:v>
                </c:pt>
                <c:pt idx="20">
                  <c:v>0.55000000000000004</c:v>
                </c:pt>
                <c:pt idx="21">
                  <c:v>0.55000000000000004</c:v>
                </c:pt>
                <c:pt idx="22">
                  <c:v>0.55000000000000004</c:v>
                </c:pt>
                <c:pt idx="23">
                  <c:v>0.55000000000000004</c:v>
                </c:pt>
                <c:pt idx="24">
                  <c:v>0.55000000000000004</c:v>
                </c:pt>
                <c:pt idx="25">
                  <c:v>0.55000000000000004</c:v>
                </c:pt>
                <c:pt idx="26">
                  <c:v>0.55000000000000004</c:v>
                </c:pt>
                <c:pt idx="27">
                  <c:v>0.55000000000000004</c:v>
                </c:pt>
                <c:pt idx="28">
                  <c:v>0.55000000000000004</c:v>
                </c:pt>
                <c:pt idx="29">
                  <c:v>0.55000000000000004</c:v>
                </c:pt>
                <c:pt idx="30">
                  <c:v>0.55000000000000004</c:v>
                </c:pt>
              </c:numCache>
            </c:numRef>
          </c:val>
        </c:ser>
        <c:ser>
          <c:idx val="0"/>
          <c:order val="1"/>
          <c:tx>
            <c:strRef>
              <c:f>Sheet1!$C$1</c:f>
              <c:strCache>
                <c:ptCount val="1"/>
                <c:pt idx="0">
                  <c:v>ethane</c:v>
                </c:pt>
              </c:strCache>
            </c:strRef>
          </c:tx>
          <c:spPr>
            <a:solidFill>
              <a:schemeClr val="accent1"/>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1.7488999999999999</c:v>
                </c:pt>
                <c:pt idx="1">
                  <c:v>1.7571000000000001</c:v>
                </c:pt>
                <c:pt idx="2">
                  <c:v>2.0503</c:v>
                </c:pt>
                <c:pt idx="3">
                  <c:v>2.1698</c:v>
                </c:pt>
                <c:pt idx="4">
                  <c:v>2.245066</c:v>
                </c:pt>
                <c:pt idx="5">
                  <c:v>2.3816980000000001</c:v>
                </c:pt>
                <c:pt idx="6">
                  <c:v>2.521353</c:v>
                </c:pt>
                <c:pt idx="7">
                  <c:v>2.5959219999999998</c:v>
                </c:pt>
                <c:pt idx="8">
                  <c:v>2.640091</c:v>
                </c:pt>
                <c:pt idx="9">
                  <c:v>2.6596860000000002</c:v>
                </c:pt>
                <c:pt idx="10">
                  <c:v>2.6912910000000001</c:v>
                </c:pt>
                <c:pt idx="11">
                  <c:v>2.775671</c:v>
                </c:pt>
                <c:pt idx="12">
                  <c:v>2.8018480000000001</c:v>
                </c:pt>
                <c:pt idx="13">
                  <c:v>2.7979229999999999</c:v>
                </c:pt>
                <c:pt idx="14">
                  <c:v>2.8267060000000002</c:v>
                </c:pt>
                <c:pt idx="15">
                  <c:v>2.8345159999999998</c:v>
                </c:pt>
                <c:pt idx="16">
                  <c:v>2.837507</c:v>
                </c:pt>
                <c:pt idx="17">
                  <c:v>2.85398</c:v>
                </c:pt>
                <c:pt idx="18">
                  <c:v>2.8631920000000002</c:v>
                </c:pt>
                <c:pt idx="19">
                  <c:v>2.9034960000000001</c:v>
                </c:pt>
                <c:pt idx="20">
                  <c:v>2.9288449999999999</c:v>
                </c:pt>
                <c:pt idx="21">
                  <c:v>2.9645239999999999</c:v>
                </c:pt>
                <c:pt idx="22">
                  <c:v>2.9839850000000001</c:v>
                </c:pt>
                <c:pt idx="23">
                  <c:v>2.9937619999999998</c:v>
                </c:pt>
                <c:pt idx="24">
                  <c:v>3.0351949999999999</c:v>
                </c:pt>
                <c:pt idx="25">
                  <c:v>3.0632160000000002</c:v>
                </c:pt>
                <c:pt idx="26">
                  <c:v>3.0757729999999999</c:v>
                </c:pt>
                <c:pt idx="27">
                  <c:v>3.09097</c:v>
                </c:pt>
                <c:pt idx="28">
                  <c:v>3.0656979999999998</c:v>
                </c:pt>
                <c:pt idx="29">
                  <c:v>3.0828899999999999</c:v>
                </c:pt>
                <c:pt idx="30">
                  <c:v>3.0937389999999998</c:v>
                </c:pt>
              </c:numCache>
            </c:numRef>
          </c:val>
        </c:ser>
        <c:ser>
          <c:idx val="1"/>
          <c:order val="2"/>
          <c:tx>
            <c:strRef>
              <c:f>Sheet1!$D$1</c:f>
              <c:strCache>
                <c:ptCount val="1"/>
                <c:pt idx="0">
                  <c:v>propane</c:v>
                </c:pt>
              </c:strCache>
            </c:strRef>
          </c:tx>
          <c:spPr>
            <a:solidFill>
              <a:schemeClr val="accent2">
                <a:lumMod val="60000"/>
                <a:lumOff val="40000"/>
              </a:schemeClr>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0">
                  <c:v>0.31290000000000001</c:v>
                </c:pt>
                <c:pt idx="1">
                  <c:v>0.39179999999999998</c:v>
                </c:pt>
                <c:pt idx="2">
                  <c:v>0.35620000000000002</c:v>
                </c:pt>
                <c:pt idx="3">
                  <c:v>0.3957</c:v>
                </c:pt>
                <c:pt idx="4">
                  <c:v>0.39989799999999998</c:v>
                </c:pt>
                <c:pt idx="5">
                  <c:v>0.382191</c:v>
                </c:pt>
                <c:pt idx="6">
                  <c:v>0.36469200000000002</c:v>
                </c:pt>
                <c:pt idx="7">
                  <c:v>0.35523300000000002</c:v>
                </c:pt>
                <c:pt idx="8">
                  <c:v>0.35457699999999998</c:v>
                </c:pt>
                <c:pt idx="9">
                  <c:v>0.361232</c:v>
                </c:pt>
                <c:pt idx="10">
                  <c:v>0.36163400000000001</c:v>
                </c:pt>
                <c:pt idx="11">
                  <c:v>0.35684900000000003</c:v>
                </c:pt>
                <c:pt idx="12">
                  <c:v>0.42353299999999999</c:v>
                </c:pt>
                <c:pt idx="13">
                  <c:v>0.490809</c:v>
                </c:pt>
                <c:pt idx="14">
                  <c:v>0.504386</c:v>
                </c:pt>
                <c:pt idx="15">
                  <c:v>0.53310599999999997</c:v>
                </c:pt>
                <c:pt idx="16">
                  <c:v>0.57602500000000001</c:v>
                </c:pt>
                <c:pt idx="17">
                  <c:v>0.62091799999999997</c:v>
                </c:pt>
                <c:pt idx="18">
                  <c:v>0.65918699999999997</c:v>
                </c:pt>
                <c:pt idx="19">
                  <c:v>0.66607099999999997</c:v>
                </c:pt>
                <c:pt idx="20">
                  <c:v>0.67980200000000002</c:v>
                </c:pt>
                <c:pt idx="21">
                  <c:v>0.69492200000000004</c:v>
                </c:pt>
                <c:pt idx="22">
                  <c:v>0.72581399999999996</c:v>
                </c:pt>
                <c:pt idx="23">
                  <c:v>0.78787200000000002</c:v>
                </c:pt>
                <c:pt idx="24">
                  <c:v>0.81060500000000002</c:v>
                </c:pt>
                <c:pt idx="25">
                  <c:v>0.84748699999999999</c:v>
                </c:pt>
                <c:pt idx="26">
                  <c:v>0.90133300000000005</c:v>
                </c:pt>
                <c:pt idx="27">
                  <c:v>0.92009700000000005</c:v>
                </c:pt>
                <c:pt idx="28">
                  <c:v>0.95158200000000004</c:v>
                </c:pt>
                <c:pt idx="29">
                  <c:v>0.98414299999999999</c:v>
                </c:pt>
                <c:pt idx="30">
                  <c:v>1.0773569999999999</c:v>
                </c:pt>
              </c:numCache>
            </c:numRef>
          </c:val>
        </c:ser>
        <c:ser>
          <c:idx val="4"/>
          <c:order val="3"/>
          <c:tx>
            <c:strRef>
              <c:f>Sheet1!$F$1</c:f>
              <c:strCache>
                <c:ptCount val="1"/>
                <c:pt idx="0">
                  <c:v>butanes</c:v>
                </c:pt>
              </c:strCache>
            </c:strRef>
          </c:tx>
          <c:spPr>
            <a:solidFill>
              <a:schemeClr val="accent5"/>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Sheet1!$F$2:$F$32</c:f>
              <c:numCache>
                <c:formatCode>General</c:formatCode>
                <c:ptCount val="31"/>
                <c:pt idx="0">
                  <c:v>0.31920000000000004</c:v>
                </c:pt>
                <c:pt idx="1">
                  <c:v>0.37109999999999999</c:v>
                </c:pt>
                <c:pt idx="2">
                  <c:v>0.31989999999999996</c:v>
                </c:pt>
                <c:pt idx="3">
                  <c:v>0.32330000000000003</c:v>
                </c:pt>
                <c:pt idx="4">
                  <c:v>0.32672999999999996</c:v>
                </c:pt>
                <c:pt idx="5">
                  <c:v>0.31226300000000001</c:v>
                </c:pt>
                <c:pt idx="6">
                  <c:v>0.29796499999999998</c:v>
                </c:pt>
                <c:pt idx="7">
                  <c:v>0.29023699999999997</c:v>
                </c:pt>
                <c:pt idx="8">
                  <c:v>0.28970099999999999</c:v>
                </c:pt>
                <c:pt idx="9">
                  <c:v>0.29513899999999998</c:v>
                </c:pt>
                <c:pt idx="10">
                  <c:v>0.29546699999999998</c:v>
                </c:pt>
                <c:pt idx="11">
                  <c:v>0.28626299999999999</c:v>
                </c:pt>
                <c:pt idx="12">
                  <c:v>0.28657900000000003</c:v>
                </c:pt>
                <c:pt idx="13">
                  <c:v>0.29192800000000002</c:v>
                </c:pt>
                <c:pt idx="14">
                  <c:v>0.29234100000000002</c:v>
                </c:pt>
                <c:pt idx="15">
                  <c:v>0.29427300000000001</c:v>
                </c:pt>
                <c:pt idx="16">
                  <c:v>0.29761799999999999</c:v>
                </c:pt>
                <c:pt idx="17">
                  <c:v>0.30005300000000001</c:v>
                </c:pt>
                <c:pt idx="18">
                  <c:v>0.30221100000000001</c:v>
                </c:pt>
                <c:pt idx="19">
                  <c:v>0.29766899999999996</c:v>
                </c:pt>
                <c:pt idx="20">
                  <c:v>0.294491</c:v>
                </c:pt>
                <c:pt idx="21">
                  <c:v>0.29459200000000002</c:v>
                </c:pt>
                <c:pt idx="22">
                  <c:v>0.29461500000000002</c:v>
                </c:pt>
                <c:pt idx="23">
                  <c:v>0.29493400000000003</c:v>
                </c:pt>
                <c:pt idx="24">
                  <c:v>0.28739799999999999</c:v>
                </c:pt>
                <c:pt idx="25">
                  <c:v>0.28232299999999999</c:v>
                </c:pt>
                <c:pt idx="26">
                  <c:v>0.28186800000000001</c:v>
                </c:pt>
                <c:pt idx="27">
                  <c:v>0.27941099999999996</c:v>
                </c:pt>
                <c:pt idx="28">
                  <c:v>0.27951000000000004</c:v>
                </c:pt>
                <c:pt idx="29">
                  <c:v>0.27977799999999997</c:v>
                </c:pt>
                <c:pt idx="30">
                  <c:v>0.288578</c:v>
                </c:pt>
              </c:numCache>
            </c:numRef>
          </c:val>
        </c:ser>
        <c:ser>
          <c:idx val="2"/>
          <c:order val="4"/>
          <c:tx>
            <c:strRef>
              <c:f>Sheet1!$B$1</c:f>
              <c:strCache>
                <c:ptCount val="1"/>
                <c:pt idx="0">
                  <c:v>natural gasoline</c:v>
                </c:pt>
              </c:strCache>
            </c:strRef>
          </c:tx>
          <c:spPr>
            <a:solidFill>
              <a:schemeClr val="accent6"/>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0">
                  <c:v>0.3548</c:v>
                </c:pt>
                <c:pt idx="1">
                  <c:v>0.44290000000000002</c:v>
                </c:pt>
                <c:pt idx="2">
                  <c:v>0.3901</c:v>
                </c:pt>
                <c:pt idx="3">
                  <c:v>0.39589999999999997</c:v>
                </c:pt>
                <c:pt idx="4">
                  <c:v>0.40010000000000001</c:v>
                </c:pt>
                <c:pt idx="5">
                  <c:v>0.382384</c:v>
                </c:pt>
                <c:pt idx="6">
                  <c:v>0.36487599999999998</c:v>
                </c:pt>
                <c:pt idx="7">
                  <c:v>0.35541200000000001</c:v>
                </c:pt>
                <c:pt idx="8">
                  <c:v>0.35475600000000002</c:v>
                </c:pt>
                <c:pt idx="9">
                  <c:v>0.36141499999999999</c:v>
                </c:pt>
                <c:pt idx="10">
                  <c:v>0.361817</c:v>
                </c:pt>
                <c:pt idx="11">
                  <c:v>0.34837699999999999</c:v>
                </c:pt>
                <c:pt idx="12">
                  <c:v>0.326573</c:v>
                </c:pt>
                <c:pt idx="13">
                  <c:v>0.31279600000000002</c:v>
                </c:pt>
                <c:pt idx="14">
                  <c:v>0.30892599999999998</c:v>
                </c:pt>
                <c:pt idx="15">
                  <c:v>0.30246899999999999</c:v>
                </c:pt>
                <c:pt idx="16">
                  <c:v>0.29357</c:v>
                </c:pt>
                <c:pt idx="17">
                  <c:v>0.28252300000000002</c:v>
                </c:pt>
                <c:pt idx="18">
                  <c:v>0.27323999999999998</c:v>
                </c:pt>
                <c:pt idx="19">
                  <c:v>0.263513</c:v>
                </c:pt>
                <c:pt idx="20">
                  <c:v>0.25372299999999998</c:v>
                </c:pt>
                <c:pt idx="21">
                  <c:v>0.24882799999999999</c:v>
                </c:pt>
                <c:pt idx="22">
                  <c:v>0.23852499999999999</c:v>
                </c:pt>
                <c:pt idx="23">
                  <c:v>0.218274</c:v>
                </c:pt>
                <c:pt idx="24">
                  <c:v>0.198349</c:v>
                </c:pt>
                <c:pt idx="25">
                  <c:v>0.17770900000000001</c:v>
                </c:pt>
                <c:pt idx="26">
                  <c:v>0.158942</c:v>
                </c:pt>
                <c:pt idx="27">
                  <c:v>0.148647</c:v>
                </c:pt>
                <c:pt idx="28">
                  <c:v>0.138269</c:v>
                </c:pt>
                <c:pt idx="29">
                  <c:v>0.12780900000000001</c:v>
                </c:pt>
                <c:pt idx="30">
                  <c:v>0.110989</c:v>
                </c:pt>
              </c:numCache>
            </c:numRef>
          </c:val>
        </c:ser>
        <c:dLbls>
          <c:showLegendKey val="0"/>
          <c:showVal val="0"/>
          <c:showCatName val="0"/>
          <c:showSerName val="0"/>
          <c:showPercent val="0"/>
          <c:showBubbleSize val="0"/>
        </c:dLbls>
        <c:axId val="-1177237344"/>
        <c:axId val="-1177254752"/>
        <c:extLst/>
      </c:areaChart>
      <c:catAx>
        <c:axId val="-1177237344"/>
        <c:scaling>
          <c:orientation val="minMax"/>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54752"/>
        <c:crosses val="autoZero"/>
        <c:auto val="0"/>
        <c:lblAlgn val="ctr"/>
        <c:lblOffset val="100"/>
        <c:tickLblSkip val="10"/>
        <c:tickMarkSkip val="5"/>
        <c:noMultiLvlLbl val="0"/>
      </c:catAx>
      <c:valAx>
        <c:axId val="-1177254752"/>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37344"/>
        <c:crossesAt val="2"/>
        <c:crossBetween val="midCat"/>
        <c:majorUnit val="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900">
          <a:solidFill>
            <a:sysClr val="windowText" lastClr="000000"/>
          </a:solidFill>
        </a:defRPr>
      </a:pPr>
      <a:endParaRPr lang="en-US"/>
    </a:p>
  </c:txPr>
  <c:externalData r:id="rId3">
    <c:autoUpdate val="0"/>
  </c:externalData>
  <c:userShapes r:id="rId4"/>
</c:chartSpace>
</file>

<file path=ppt/charts/chart2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36951478440989E-2"/>
          <c:y val="0.13694085618263904"/>
          <c:w val="0.83130746743341277"/>
          <c:h val="0.76423901100763814"/>
        </c:manualLayout>
      </c:layout>
      <c:areaChart>
        <c:grouping val="stacked"/>
        <c:varyColors val="0"/>
        <c:ser>
          <c:idx val="0"/>
          <c:order val="0"/>
          <c:tx>
            <c:strRef>
              <c:f>Sheet1!$B$1</c:f>
              <c:strCache>
                <c:ptCount val="1"/>
                <c:pt idx="0">
                  <c:v>paper</c:v>
                </c:pt>
              </c:strCache>
            </c:strRef>
          </c:tx>
          <c:spPr>
            <a:solidFill>
              <a:schemeClr val="accent3">
                <a:lumMod val="75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37.505790999999995</c:v>
                </c:pt>
                <c:pt idx="1">
                  <c:v>40.157783999999999</c:v>
                </c:pt>
                <c:pt idx="2">
                  <c:v>41.089946999999995</c:v>
                </c:pt>
                <c:pt idx="3">
                  <c:v>41.577750999999999</c:v>
                </c:pt>
                <c:pt idx="4">
                  <c:v>41.962139000000001</c:v>
                </c:pt>
                <c:pt idx="5">
                  <c:v>41.866168999999999</c:v>
                </c:pt>
                <c:pt idx="6">
                  <c:v>42.083244000000001</c:v>
                </c:pt>
                <c:pt idx="7">
                  <c:v>42.162174</c:v>
                </c:pt>
                <c:pt idx="8">
                  <c:v>42.330444</c:v>
                </c:pt>
                <c:pt idx="9">
                  <c:v>42.492396999999997</c:v>
                </c:pt>
                <c:pt idx="10">
                  <c:v>42.549624999999999</c:v>
                </c:pt>
                <c:pt idx="11">
                  <c:v>42.690810999999997</c:v>
                </c:pt>
                <c:pt idx="12">
                  <c:v>42.765926</c:v>
                </c:pt>
                <c:pt idx="13">
                  <c:v>42.755074</c:v>
                </c:pt>
                <c:pt idx="14">
                  <c:v>42.753605</c:v>
                </c:pt>
                <c:pt idx="15">
                  <c:v>42.774368000000003</c:v>
                </c:pt>
                <c:pt idx="16">
                  <c:v>42.792621999999994</c:v>
                </c:pt>
                <c:pt idx="17">
                  <c:v>42.853058000000004</c:v>
                </c:pt>
                <c:pt idx="18">
                  <c:v>42.997295000000001</c:v>
                </c:pt>
                <c:pt idx="19">
                  <c:v>43.070217</c:v>
                </c:pt>
                <c:pt idx="20">
                  <c:v>43.216366000000001</c:v>
                </c:pt>
                <c:pt idx="21">
                  <c:v>43.464649000000001</c:v>
                </c:pt>
                <c:pt idx="22">
                  <c:v>43.779633000000004</c:v>
                </c:pt>
                <c:pt idx="23">
                  <c:v>44.106640000000006</c:v>
                </c:pt>
                <c:pt idx="24">
                  <c:v>44.320613999999999</c:v>
                </c:pt>
                <c:pt idx="25">
                  <c:v>44.478896999999996</c:v>
                </c:pt>
                <c:pt idx="26">
                  <c:v>44.784503999999998</c:v>
                </c:pt>
                <c:pt idx="27">
                  <c:v>44.998051000000004</c:v>
                </c:pt>
                <c:pt idx="28">
                  <c:v>45.127421999999996</c:v>
                </c:pt>
                <c:pt idx="29">
                  <c:v>45.373393999999998</c:v>
                </c:pt>
                <c:pt idx="30">
                  <c:v>45.738121</c:v>
                </c:pt>
              </c:numCache>
            </c:numRef>
          </c:val>
        </c:ser>
        <c:ser>
          <c:idx val="1"/>
          <c:order val="1"/>
          <c:tx>
            <c:strRef>
              <c:f>Sheet1!$C$1</c:f>
              <c:strCache>
                <c:ptCount val="1"/>
                <c:pt idx="0">
                  <c:v>refining</c:v>
                </c:pt>
              </c:strCache>
            </c:strRef>
          </c:tx>
          <c:spPr>
            <a:solidFill>
              <a:schemeClr val="accent4">
                <a:lumMod val="75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28.477251000000003</c:v>
                </c:pt>
                <c:pt idx="1">
                  <c:v>29.512759999999997</c:v>
                </c:pt>
                <c:pt idx="2">
                  <c:v>30.548240999999997</c:v>
                </c:pt>
                <c:pt idx="3">
                  <c:v>30.092644</c:v>
                </c:pt>
                <c:pt idx="4">
                  <c:v>29.650877000000001</c:v>
                </c:pt>
                <c:pt idx="5">
                  <c:v>29.995878000000001</c:v>
                </c:pt>
                <c:pt idx="6">
                  <c:v>30.453274</c:v>
                </c:pt>
                <c:pt idx="7">
                  <c:v>30.392838000000001</c:v>
                </c:pt>
                <c:pt idx="8">
                  <c:v>30.438728000000001</c:v>
                </c:pt>
                <c:pt idx="9">
                  <c:v>30.419900999999999</c:v>
                </c:pt>
                <c:pt idx="10">
                  <c:v>30.548313</c:v>
                </c:pt>
                <c:pt idx="11">
                  <c:v>29.401115000000001</c:v>
                </c:pt>
                <c:pt idx="12">
                  <c:v>29.714771000000002</c:v>
                </c:pt>
                <c:pt idx="13">
                  <c:v>29.666537999999999</c:v>
                </c:pt>
                <c:pt idx="14">
                  <c:v>29.920912000000001</c:v>
                </c:pt>
                <c:pt idx="15">
                  <c:v>30.114758000000002</c:v>
                </c:pt>
                <c:pt idx="16">
                  <c:v>30.257240000000003</c:v>
                </c:pt>
                <c:pt idx="17">
                  <c:v>30.548313</c:v>
                </c:pt>
                <c:pt idx="18">
                  <c:v>30.548313</c:v>
                </c:pt>
                <c:pt idx="19">
                  <c:v>30.548313</c:v>
                </c:pt>
                <c:pt idx="20">
                  <c:v>30.548313</c:v>
                </c:pt>
                <c:pt idx="21">
                  <c:v>30.548313</c:v>
                </c:pt>
                <c:pt idx="22">
                  <c:v>30.548313</c:v>
                </c:pt>
                <c:pt idx="23">
                  <c:v>30.252228000000002</c:v>
                </c:pt>
                <c:pt idx="24">
                  <c:v>30.548313</c:v>
                </c:pt>
                <c:pt idx="25">
                  <c:v>30.458424000000001</c:v>
                </c:pt>
                <c:pt idx="26">
                  <c:v>30.399304999999998</c:v>
                </c:pt>
                <c:pt idx="27">
                  <c:v>30.385626000000002</c:v>
                </c:pt>
                <c:pt idx="28">
                  <c:v>30.548313</c:v>
                </c:pt>
                <c:pt idx="29">
                  <c:v>30.548313</c:v>
                </c:pt>
                <c:pt idx="30">
                  <c:v>30.548313</c:v>
                </c:pt>
              </c:numCache>
            </c:numRef>
          </c:val>
        </c:ser>
        <c:ser>
          <c:idx val="3"/>
          <c:order val="2"/>
          <c:tx>
            <c:strRef>
              <c:f>Sheet1!$D$1</c:f>
              <c:strCache>
                <c:ptCount val="1"/>
                <c:pt idx="0">
                  <c:v>bulk chemical</c:v>
                </c:pt>
              </c:strCache>
            </c:strRef>
          </c:tx>
          <c:spPr>
            <a:solidFill>
              <a:schemeClr val="accent1">
                <a:lumMod val="75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55.151568999999995</c:v>
                </c:pt>
                <c:pt idx="1">
                  <c:v>59.192622999999998</c:v>
                </c:pt>
                <c:pt idx="2">
                  <c:v>60.208054000000004</c:v>
                </c:pt>
                <c:pt idx="3">
                  <c:v>61.590918999999992</c:v>
                </c:pt>
                <c:pt idx="4">
                  <c:v>62.456650000000003</c:v>
                </c:pt>
                <c:pt idx="5">
                  <c:v>63.333011999999997</c:v>
                </c:pt>
                <c:pt idx="6">
                  <c:v>64.226776000000001</c:v>
                </c:pt>
                <c:pt idx="7">
                  <c:v>65.140472000000003</c:v>
                </c:pt>
                <c:pt idx="8">
                  <c:v>66.070762999999999</c:v>
                </c:pt>
                <c:pt idx="9">
                  <c:v>67.019218000000009</c:v>
                </c:pt>
                <c:pt idx="10">
                  <c:v>67.984343999999993</c:v>
                </c:pt>
                <c:pt idx="11">
                  <c:v>68.865929000000008</c:v>
                </c:pt>
                <c:pt idx="12">
                  <c:v>69.770270999999994</c:v>
                </c:pt>
                <c:pt idx="13">
                  <c:v>70.688598999999996</c:v>
                </c:pt>
                <c:pt idx="14">
                  <c:v>71.629997000000003</c:v>
                </c:pt>
                <c:pt idx="15">
                  <c:v>72.587067000000005</c:v>
                </c:pt>
                <c:pt idx="16">
                  <c:v>73.567161999999996</c:v>
                </c:pt>
                <c:pt idx="17">
                  <c:v>74.578406999999999</c:v>
                </c:pt>
                <c:pt idx="18">
                  <c:v>75.627021999999997</c:v>
                </c:pt>
                <c:pt idx="19">
                  <c:v>76.695816000000008</c:v>
                </c:pt>
                <c:pt idx="20">
                  <c:v>77.804665</c:v>
                </c:pt>
                <c:pt idx="21">
                  <c:v>78.948654000000005</c:v>
                </c:pt>
                <c:pt idx="22">
                  <c:v>80.123688000000001</c:v>
                </c:pt>
                <c:pt idx="23">
                  <c:v>81.340873999999999</c:v>
                </c:pt>
                <c:pt idx="24">
                  <c:v>82.597176000000005</c:v>
                </c:pt>
                <c:pt idx="25">
                  <c:v>83.890456999999998</c:v>
                </c:pt>
                <c:pt idx="26">
                  <c:v>85.229384999999994</c:v>
                </c:pt>
                <c:pt idx="27">
                  <c:v>86.605643999999998</c:v>
                </c:pt>
                <c:pt idx="28">
                  <c:v>88.006232999999995</c:v>
                </c:pt>
                <c:pt idx="29">
                  <c:v>89.458632999999992</c:v>
                </c:pt>
                <c:pt idx="30">
                  <c:v>91.007698000000005</c:v>
                </c:pt>
              </c:numCache>
            </c:numRef>
          </c:val>
        </c:ser>
        <c:ser>
          <c:idx val="4"/>
          <c:order val="3"/>
          <c:tx>
            <c:strRef>
              <c:f>Sheet1!$E$1</c:f>
              <c:strCache>
                <c:ptCount val="1"/>
                <c:pt idx="0">
                  <c:v>other</c:v>
                </c:pt>
              </c:strCache>
            </c:strRef>
          </c:tx>
          <c:spPr>
            <a:solidFill>
              <a:schemeClr val="accent5"/>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Sheet1!$E$2:$E$32</c:f>
              <c:numCache>
                <c:formatCode>General</c:formatCode>
                <c:ptCount val="31"/>
                <c:pt idx="0">
                  <c:v>24.16558999999998</c:v>
                </c:pt>
                <c:pt idx="1">
                  <c:v>26.341666999999998</c:v>
                </c:pt>
                <c:pt idx="2">
                  <c:v>26.575023000000016</c:v>
                </c:pt>
                <c:pt idx="3">
                  <c:v>26.849205000000008</c:v>
                </c:pt>
                <c:pt idx="4">
                  <c:v>27.086264</c:v>
                </c:pt>
                <c:pt idx="5">
                  <c:v>27.174676999999967</c:v>
                </c:pt>
                <c:pt idx="6">
                  <c:v>27.385555000000011</c:v>
                </c:pt>
                <c:pt idx="7">
                  <c:v>27.527705999999966</c:v>
                </c:pt>
                <c:pt idx="8">
                  <c:v>27.660828000000009</c:v>
                </c:pt>
                <c:pt idx="9">
                  <c:v>27.79684700000001</c:v>
                </c:pt>
                <c:pt idx="10">
                  <c:v>27.924431999999999</c:v>
                </c:pt>
                <c:pt idx="11">
                  <c:v>28.049361999999999</c:v>
                </c:pt>
                <c:pt idx="12">
                  <c:v>28.191110000000009</c:v>
                </c:pt>
                <c:pt idx="13">
                  <c:v>28.326007000000004</c:v>
                </c:pt>
                <c:pt idx="14">
                  <c:v>28.47327199999998</c:v>
                </c:pt>
                <c:pt idx="15">
                  <c:v>28.618243999999976</c:v>
                </c:pt>
                <c:pt idx="16">
                  <c:v>28.769190999999974</c:v>
                </c:pt>
                <c:pt idx="17">
                  <c:v>28.926151999999998</c:v>
                </c:pt>
                <c:pt idx="18">
                  <c:v>29.086769000000004</c:v>
                </c:pt>
                <c:pt idx="19">
                  <c:v>29.233352999999994</c:v>
                </c:pt>
                <c:pt idx="20">
                  <c:v>29.382270000000005</c:v>
                </c:pt>
                <c:pt idx="21">
                  <c:v>29.549920000000011</c:v>
                </c:pt>
                <c:pt idx="22">
                  <c:v>29.728159999999967</c:v>
                </c:pt>
                <c:pt idx="23">
                  <c:v>29.902033999999986</c:v>
                </c:pt>
                <c:pt idx="24">
                  <c:v>30.069526</c:v>
                </c:pt>
                <c:pt idx="25">
                  <c:v>30.238277000000011</c:v>
                </c:pt>
                <c:pt idx="26">
                  <c:v>30.417998000000008</c:v>
                </c:pt>
                <c:pt idx="27">
                  <c:v>30.593733000000011</c:v>
                </c:pt>
                <c:pt idx="28">
                  <c:v>30.760094000000009</c:v>
                </c:pt>
                <c:pt idx="29">
                  <c:v>30.950837000000011</c:v>
                </c:pt>
                <c:pt idx="30">
                  <c:v>31.170071000000011</c:v>
                </c:pt>
              </c:numCache>
            </c:numRef>
          </c:val>
        </c:ser>
        <c:dLbls>
          <c:showLegendKey val="0"/>
          <c:showVal val="0"/>
          <c:showCatName val="0"/>
          <c:showSerName val="0"/>
          <c:showPercent val="0"/>
          <c:showBubbleSize val="0"/>
        </c:dLbls>
        <c:axId val="-1177236256"/>
        <c:axId val="-1177249856"/>
        <c:extLst/>
      </c:areaChart>
      <c:catAx>
        <c:axId val="-1177236256"/>
        <c:scaling>
          <c:orientation val="minMax"/>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49856"/>
        <c:crosses val="autoZero"/>
        <c:auto val="0"/>
        <c:lblAlgn val="ctr"/>
        <c:lblOffset val="100"/>
        <c:tickLblSkip val="10"/>
        <c:tickMarkSkip val="5"/>
        <c:noMultiLvlLbl val="0"/>
      </c:catAx>
      <c:valAx>
        <c:axId val="-1177249856"/>
        <c:scaling>
          <c:orientation val="minMax"/>
          <c:max val="2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36256"/>
        <c:crossesAt val="2"/>
        <c:crossBetween val="midCat"/>
        <c:majorUnit val="5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900">
          <a:solidFill>
            <a:sysClr val="windowText" lastClr="000000"/>
          </a:solidFill>
        </a:defRPr>
      </a:pPr>
      <a:endParaRPr lang="en-US"/>
    </a:p>
  </c:txPr>
  <c:externalData r:id="rId3">
    <c:autoUpdate val="0"/>
  </c:externalData>
  <c:userShapes r:id="rId4"/>
</c:chartSpace>
</file>

<file path=ppt/charts/chart2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4036162146397"/>
          <c:y val="0.14119306615334495"/>
          <c:w val="0.82840286411566977"/>
          <c:h val="0.76364008545747419"/>
        </c:manualLayout>
      </c:layout>
      <c:areaChart>
        <c:grouping val="stacked"/>
        <c:varyColors val="0"/>
        <c:ser>
          <c:idx val="4"/>
          <c:order val="0"/>
          <c:tx>
            <c:strRef>
              <c:f>Sheet1!$B$1</c:f>
              <c:strCache>
                <c:ptCount val="1"/>
                <c:pt idx="0">
                  <c:v>natural gas</c:v>
                </c:pt>
              </c:strCache>
            </c:strRef>
          </c:tx>
          <c:spPr>
            <a:solidFill>
              <a:schemeClr val="accent1"/>
            </a:solidFill>
            <a:ln w="25400">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99.471572999999992</c:v>
                </c:pt>
                <c:pt idx="1">
                  <c:v>104.538589</c:v>
                </c:pt>
                <c:pt idx="2">
                  <c:v>106.93602800000001</c:v>
                </c:pt>
                <c:pt idx="3">
                  <c:v>107.22881299999999</c:v>
                </c:pt>
                <c:pt idx="4">
                  <c:v>108.01074199999999</c:v>
                </c:pt>
                <c:pt idx="5">
                  <c:v>109.15007800000001</c:v>
                </c:pt>
                <c:pt idx="6">
                  <c:v>110.698769</c:v>
                </c:pt>
                <c:pt idx="7">
                  <c:v>111.74447600000001</c:v>
                </c:pt>
                <c:pt idx="8">
                  <c:v>112.919556</c:v>
                </c:pt>
                <c:pt idx="9">
                  <c:v>114.06383500000001</c:v>
                </c:pt>
                <c:pt idx="10">
                  <c:v>115.30263500000001</c:v>
                </c:pt>
                <c:pt idx="11">
                  <c:v>115.45564299999999</c:v>
                </c:pt>
                <c:pt idx="12">
                  <c:v>116.793442</c:v>
                </c:pt>
                <c:pt idx="13">
                  <c:v>117.83556399999999</c:v>
                </c:pt>
                <c:pt idx="14">
                  <c:v>119.15018500000001</c:v>
                </c:pt>
                <c:pt idx="15">
                  <c:v>120.436378</c:v>
                </c:pt>
                <c:pt idx="16">
                  <c:v>121.71914699999999</c:v>
                </c:pt>
                <c:pt idx="17">
                  <c:v>123.17730700000001</c:v>
                </c:pt>
                <c:pt idx="18">
                  <c:v>124.44834899999999</c:v>
                </c:pt>
                <c:pt idx="19">
                  <c:v>125.734802</c:v>
                </c:pt>
                <c:pt idx="20">
                  <c:v>127.03626299999999</c:v>
                </c:pt>
                <c:pt idx="21">
                  <c:v>128.44631999999999</c:v>
                </c:pt>
                <c:pt idx="22">
                  <c:v>129.91220100000001</c:v>
                </c:pt>
                <c:pt idx="23">
                  <c:v>131.16958600000001</c:v>
                </c:pt>
                <c:pt idx="24">
                  <c:v>132.89889499999998</c:v>
                </c:pt>
                <c:pt idx="25">
                  <c:v>134.36885100000001</c:v>
                </c:pt>
                <c:pt idx="26">
                  <c:v>135.95933500000001</c:v>
                </c:pt>
                <c:pt idx="27">
                  <c:v>137.605988</c:v>
                </c:pt>
                <c:pt idx="28">
                  <c:v>139.39982599999999</c:v>
                </c:pt>
                <c:pt idx="29">
                  <c:v>141.16803000000002</c:v>
                </c:pt>
                <c:pt idx="30">
                  <c:v>143.109375</c:v>
                </c:pt>
              </c:numCache>
            </c:numRef>
          </c:val>
        </c:ser>
        <c:ser>
          <c:idx val="0"/>
          <c:order val="1"/>
          <c:tx>
            <c:strRef>
              <c:f>Sheet1!$C$1</c:f>
              <c:strCache>
                <c:ptCount val="1"/>
                <c:pt idx="0">
                  <c:v>other</c:v>
                </c:pt>
              </c:strCache>
            </c:strRef>
          </c:tx>
          <c:spPr>
            <a:solidFill>
              <a:schemeClr val="accent6"/>
            </a:solidFill>
            <a:ln w="25400">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40.544140999999996</c:v>
                </c:pt>
                <c:pt idx="1">
                  <c:v>44.535839000000003</c:v>
                </c:pt>
                <c:pt idx="2">
                  <c:v>45.355971999999994</c:v>
                </c:pt>
                <c:pt idx="3">
                  <c:v>46.773553</c:v>
                </c:pt>
                <c:pt idx="4">
                  <c:v>47.073033000000002</c:v>
                </c:pt>
                <c:pt idx="5">
                  <c:v>47.217733000000003</c:v>
                </c:pt>
                <c:pt idx="6">
                  <c:v>47.483376000000007</c:v>
                </c:pt>
                <c:pt idx="7">
                  <c:v>47.558259000000007</c:v>
                </c:pt>
                <c:pt idx="8">
                  <c:v>47.703133000000001</c:v>
                </c:pt>
                <c:pt idx="9">
                  <c:v>47.828465000000001</c:v>
                </c:pt>
                <c:pt idx="10">
                  <c:v>47.913893999999999</c:v>
                </c:pt>
                <c:pt idx="11">
                  <c:v>47.804027000000012</c:v>
                </c:pt>
                <c:pt idx="12">
                  <c:v>47.944304000000002</c:v>
                </c:pt>
                <c:pt idx="13">
                  <c:v>47.940985999999995</c:v>
                </c:pt>
                <c:pt idx="14">
                  <c:v>48.011606</c:v>
                </c:pt>
                <c:pt idx="15">
                  <c:v>48.084924000000001</c:v>
                </c:pt>
                <c:pt idx="16">
                  <c:v>48.135203000000004</c:v>
                </c:pt>
                <c:pt idx="17">
                  <c:v>48.235846000000002</c:v>
                </c:pt>
                <c:pt idx="18">
                  <c:v>48.356720000000003</c:v>
                </c:pt>
                <c:pt idx="19">
                  <c:v>48.397427</c:v>
                </c:pt>
                <c:pt idx="20">
                  <c:v>48.540568</c:v>
                </c:pt>
                <c:pt idx="21">
                  <c:v>48.726047999999999</c:v>
                </c:pt>
                <c:pt idx="22">
                  <c:v>48.962595</c:v>
                </c:pt>
                <c:pt idx="23">
                  <c:v>49.162653000000006</c:v>
                </c:pt>
                <c:pt idx="24">
                  <c:v>49.405512999999999</c:v>
                </c:pt>
                <c:pt idx="25">
                  <c:v>49.503723999999998</c:v>
                </c:pt>
                <c:pt idx="26">
                  <c:v>49.71349</c:v>
                </c:pt>
                <c:pt idx="27">
                  <c:v>49.855282000000003</c:v>
                </c:pt>
                <c:pt idx="28">
                  <c:v>49.958387000000002</c:v>
                </c:pt>
                <c:pt idx="29">
                  <c:v>50.114683999999997</c:v>
                </c:pt>
                <c:pt idx="30">
                  <c:v>50.338757999999999</c:v>
                </c:pt>
              </c:numCache>
            </c:numRef>
          </c:val>
        </c:ser>
        <c:ser>
          <c:idx val="3"/>
          <c:order val="2"/>
          <c:tx>
            <c:strRef>
              <c:f>Sheet1!$D$1</c:f>
              <c:strCache>
                <c:ptCount val="1"/>
                <c:pt idx="0">
                  <c:v>coal</c:v>
                </c:pt>
              </c:strCache>
            </c:strRef>
          </c:tx>
          <c:spPr>
            <a:solidFill>
              <a:srgbClr val="8B8B8B"/>
            </a:solidFill>
            <a:ln w="25400">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5.2844989999999994</c:v>
                </c:pt>
                <c:pt idx="1">
                  <c:v>6.1304089999999993</c:v>
                </c:pt>
                <c:pt idx="2">
                  <c:v>6.12927</c:v>
                </c:pt>
                <c:pt idx="3">
                  <c:v>6.1081459999999996</c:v>
                </c:pt>
                <c:pt idx="4">
                  <c:v>6.0721819999999997</c:v>
                </c:pt>
                <c:pt idx="5">
                  <c:v>6.001925</c:v>
                </c:pt>
                <c:pt idx="6">
                  <c:v>5.9666739999999994</c:v>
                </c:pt>
                <c:pt idx="7">
                  <c:v>5.9204639999999999</c:v>
                </c:pt>
                <c:pt idx="8">
                  <c:v>5.8780710000000003</c:v>
                </c:pt>
                <c:pt idx="9">
                  <c:v>5.8360620000000001</c:v>
                </c:pt>
                <c:pt idx="10">
                  <c:v>5.7901879999999997</c:v>
                </c:pt>
                <c:pt idx="11">
                  <c:v>5.747547</c:v>
                </c:pt>
                <c:pt idx="12">
                  <c:v>5.7043330000000001</c:v>
                </c:pt>
                <c:pt idx="13">
                  <c:v>5.6596669999999998</c:v>
                </c:pt>
                <c:pt idx="14">
                  <c:v>5.61599</c:v>
                </c:pt>
                <c:pt idx="15">
                  <c:v>5.5731640000000002</c:v>
                </c:pt>
                <c:pt idx="16">
                  <c:v>5.5318719999999999</c:v>
                </c:pt>
                <c:pt idx="17">
                  <c:v>5.4928040000000005</c:v>
                </c:pt>
                <c:pt idx="18">
                  <c:v>5.4543280000000003</c:v>
                </c:pt>
                <c:pt idx="19">
                  <c:v>5.4155050000000005</c:v>
                </c:pt>
                <c:pt idx="20">
                  <c:v>5.3747850000000001</c:v>
                </c:pt>
                <c:pt idx="21">
                  <c:v>5.3391989999999998</c:v>
                </c:pt>
                <c:pt idx="22">
                  <c:v>5.30504</c:v>
                </c:pt>
                <c:pt idx="23">
                  <c:v>5.2695449999999999</c:v>
                </c:pt>
                <c:pt idx="24">
                  <c:v>5.23123</c:v>
                </c:pt>
                <c:pt idx="25">
                  <c:v>5.1935199999999995</c:v>
                </c:pt>
                <c:pt idx="26">
                  <c:v>5.158353</c:v>
                </c:pt>
                <c:pt idx="27">
                  <c:v>5.1217790000000001</c:v>
                </c:pt>
                <c:pt idx="28">
                  <c:v>5.0838779999999995</c:v>
                </c:pt>
                <c:pt idx="29">
                  <c:v>5.048476</c:v>
                </c:pt>
                <c:pt idx="30">
                  <c:v>5.0160540000000005</c:v>
                </c:pt>
              </c:numCache>
            </c:numRef>
          </c:val>
        </c:ser>
        <c:dLbls>
          <c:showLegendKey val="0"/>
          <c:showVal val="0"/>
          <c:showCatName val="0"/>
          <c:showSerName val="0"/>
          <c:showPercent val="0"/>
          <c:showBubbleSize val="0"/>
        </c:dLbls>
        <c:axId val="-1177248768"/>
        <c:axId val="-1177234624"/>
        <c:extLst/>
      </c:areaChart>
      <c:catAx>
        <c:axId val="-1177248768"/>
        <c:scaling>
          <c:orientation val="minMax"/>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34624"/>
        <c:crosses val="autoZero"/>
        <c:auto val="1"/>
        <c:lblAlgn val="ctr"/>
        <c:lblOffset val="100"/>
        <c:tickLblSkip val="10"/>
        <c:tickMarkSkip val="5"/>
        <c:noMultiLvlLbl val="0"/>
      </c:catAx>
      <c:valAx>
        <c:axId val="-1177234624"/>
        <c:scaling>
          <c:orientation val="minMax"/>
          <c:max val="2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48768"/>
        <c:crossesAt val="2"/>
        <c:crossBetween val="midCat"/>
        <c:majorUnit val="5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049002852543987E-2"/>
          <c:y val="0.12582279617191328"/>
          <c:w val="0.7382714453510989"/>
          <c:h val="0.76308184164279302"/>
        </c:manualLayout>
      </c:layout>
      <c:lineChart>
        <c:grouping val="standard"/>
        <c:varyColors val="0"/>
        <c:ser>
          <c:idx val="0"/>
          <c:order val="0"/>
          <c:tx>
            <c:strRef>
              <c:f>Sheet1!$B$1</c:f>
              <c:strCache>
                <c:ptCount val="1"/>
                <c:pt idx="0">
                  <c:v>Low Macro</c:v>
                </c:pt>
              </c:strCache>
            </c:strRef>
          </c:tx>
          <c:spPr>
            <a:ln w="22225" cap="rnd">
              <a:solidFill>
                <a:schemeClr val="accent1">
                  <a:lumMod val="40000"/>
                  <a:lumOff val="60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1.0774035780873799</c:v>
                </c:pt>
                <c:pt idx="1">
                  <c:v>1.0555693024083506</c:v>
                </c:pt>
                <c:pt idx="2">
                  <c:v>1.0401516996387496</c:v>
                </c:pt>
                <c:pt idx="3">
                  <c:v>1.0314394288526696</c:v>
                </c:pt>
                <c:pt idx="4">
                  <c:v>1.0699875733901398</c:v>
                </c:pt>
                <c:pt idx="5">
                  <c:v>1.01586009799091</c:v>
                </c:pt>
                <c:pt idx="6">
                  <c:v>1.0234441115764401</c:v>
                </c:pt>
                <c:pt idx="7">
                  <c:v>1.0110327145172997</c:v>
                </c:pt>
                <c:pt idx="8">
                  <c:v>0.97790767324549099</c:v>
                </c:pt>
                <c:pt idx="9">
                  <c:v>0.85830624747914575</c:v>
                </c:pt>
                <c:pt idx="10">
                  <c:v>0.92408549913746996</c:v>
                </c:pt>
                <c:pt idx="11">
                  <c:v>0.92860955762796116</c:v>
                </c:pt>
                <c:pt idx="12">
                  <c:v>0.94257253146618691</c:v>
                </c:pt>
                <c:pt idx="13">
                  <c:v>0.96303510101371659</c:v>
                </c:pt>
                <c:pt idx="14">
                  <c:v>0.97302851225226716</c:v>
                </c:pt>
                <c:pt idx="15">
                  <c:v>0.955152587426358</c:v>
                </c:pt>
                <c:pt idx="16">
                  <c:v>0.95356054811884816</c:v>
                </c:pt>
                <c:pt idx="17">
                  <c:v>0.9715423695229628</c:v>
                </c:pt>
                <c:pt idx="18">
                  <c:v>1.0016058485414701</c:v>
                </c:pt>
                <c:pt idx="19">
                  <c:v>1.0051342672152599</c:v>
                </c:pt>
                <c:pt idx="20">
                  <c:v>0.94682279260059088</c:v>
                </c:pt>
                <c:pt idx="21">
                  <c:v>0.96583456400000001</c:v>
                </c:pt>
                <c:pt idx="22">
                  <c:v>0.97652258300000006</c:v>
                </c:pt>
                <c:pt idx="23">
                  <c:v>0.98092352299999996</c:v>
                </c:pt>
                <c:pt idx="24">
                  <c:v>0.97691018699999999</c:v>
                </c:pt>
                <c:pt idx="25">
                  <c:v>0.984067688</c:v>
                </c:pt>
                <c:pt idx="26">
                  <c:v>0.990029877</c:v>
                </c:pt>
                <c:pt idx="27">
                  <c:v>0.99002835099999997</c:v>
                </c:pt>
                <c:pt idx="28">
                  <c:v>0.99570873999999998</c:v>
                </c:pt>
                <c:pt idx="29">
                  <c:v>0.99745214799999993</c:v>
                </c:pt>
                <c:pt idx="30">
                  <c:v>1.0008641349999998</c:v>
                </c:pt>
                <c:pt idx="31">
                  <c:v>1.002900055</c:v>
                </c:pt>
                <c:pt idx="32">
                  <c:v>1.0082226560000001</c:v>
                </c:pt>
                <c:pt idx="33">
                  <c:v>1.011337921</c:v>
                </c:pt>
                <c:pt idx="34">
                  <c:v>1.012042511</c:v>
                </c:pt>
                <c:pt idx="35">
                  <c:v>1.0127333369999998</c:v>
                </c:pt>
                <c:pt idx="36">
                  <c:v>1.0158023380000001</c:v>
                </c:pt>
                <c:pt idx="37">
                  <c:v>1.0189326779999999</c:v>
                </c:pt>
                <c:pt idx="38">
                  <c:v>1.0222160950000001</c:v>
                </c:pt>
                <c:pt idx="39">
                  <c:v>1.0265974729999998</c:v>
                </c:pt>
                <c:pt idx="40">
                  <c:v>1.0268608400000001</c:v>
                </c:pt>
                <c:pt idx="41">
                  <c:v>1.0290392150000001</c:v>
                </c:pt>
                <c:pt idx="42">
                  <c:v>1.0319028930000005</c:v>
                </c:pt>
                <c:pt idx="43">
                  <c:v>1.036735993</c:v>
                </c:pt>
                <c:pt idx="44">
                  <c:v>1.0392621150000001</c:v>
                </c:pt>
                <c:pt idx="45">
                  <c:v>1.041147858</c:v>
                </c:pt>
                <c:pt idx="46">
                  <c:v>1.0461046759999999</c:v>
                </c:pt>
                <c:pt idx="47">
                  <c:v>1.0494167479999998</c:v>
                </c:pt>
                <c:pt idx="48">
                  <c:v>1.05160495</c:v>
                </c:pt>
                <c:pt idx="49">
                  <c:v>1.0543488160000001</c:v>
                </c:pt>
                <c:pt idx="50">
                  <c:v>1.0625241090000002</c:v>
                </c:pt>
              </c:numCache>
            </c:numRef>
          </c:val>
          <c:smooth val="0"/>
        </c:ser>
        <c:ser>
          <c:idx val="1"/>
          <c:order val="1"/>
          <c:tx>
            <c:strRef>
              <c:f>Sheet1!$C$1</c:f>
              <c:strCache>
                <c:ptCount val="1"/>
                <c:pt idx="0">
                  <c:v>High Macro</c:v>
                </c:pt>
              </c:strCache>
            </c:strRef>
          </c:tx>
          <c:spPr>
            <a:ln w="22225" cap="rnd">
              <a:solidFill>
                <a:schemeClr val="accent1">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1.0774035780873799</c:v>
                </c:pt>
                <c:pt idx="1">
                  <c:v>1.0555693024083506</c:v>
                </c:pt>
                <c:pt idx="2">
                  <c:v>1.0401516996387496</c:v>
                </c:pt>
                <c:pt idx="3">
                  <c:v>1.0314394288526696</c:v>
                </c:pt>
                <c:pt idx="4">
                  <c:v>1.0699875733901398</c:v>
                </c:pt>
                <c:pt idx="5">
                  <c:v>1.01586009799091</c:v>
                </c:pt>
                <c:pt idx="6">
                  <c:v>1.0234441115764401</c:v>
                </c:pt>
                <c:pt idx="7">
                  <c:v>1.0110327145172997</c:v>
                </c:pt>
                <c:pt idx="8">
                  <c:v>0.97790767324549099</c:v>
                </c:pt>
                <c:pt idx="9">
                  <c:v>0.85830624747914575</c:v>
                </c:pt>
                <c:pt idx="10">
                  <c:v>0.92408549913746996</c:v>
                </c:pt>
                <c:pt idx="11">
                  <c:v>0.92860955762796116</c:v>
                </c:pt>
                <c:pt idx="12">
                  <c:v>0.94257253146618691</c:v>
                </c:pt>
                <c:pt idx="13">
                  <c:v>0.96303510101371659</c:v>
                </c:pt>
                <c:pt idx="14">
                  <c:v>0.97302851225226716</c:v>
                </c:pt>
                <c:pt idx="15">
                  <c:v>0.955152587426358</c:v>
                </c:pt>
                <c:pt idx="16">
                  <c:v>0.95356054811884816</c:v>
                </c:pt>
                <c:pt idx="17">
                  <c:v>0.9715423695229628</c:v>
                </c:pt>
                <c:pt idx="18">
                  <c:v>1.0016058485414701</c:v>
                </c:pt>
                <c:pt idx="19">
                  <c:v>1.0051342672152599</c:v>
                </c:pt>
                <c:pt idx="20">
                  <c:v>0.94682279260059088</c:v>
                </c:pt>
                <c:pt idx="21">
                  <c:v>0.96583038399999999</c:v>
                </c:pt>
                <c:pt idx="22">
                  <c:v>0.99300753799999997</c:v>
                </c:pt>
                <c:pt idx="23">
                  <c:v>1.0149331659999998</c:v>
                </c:pt>
                <c:pt idx="24">
                  <c:v>1.0280856629999999</c:v>
                </c:pt>
                <c:pt idx="25">
                  <c:v>1.0468577579999998</c:v>
                </c:pt>
                <c:pt idx="26">
                  <c:v>1.0619772030000001</c:v>
                </c:pt>
                <c:pt idx="27">
                  <c:v>1.0699867249999999</c:v>
                </c:pt>
                <c:pt idx="28">
                  <c:v>1.080748474</c:v>
                </c:pt>
                <c:pt idx="29">
                  <c:v>1.0903862</c:v>
                </c:pt>
                <c:pt idx="30">
                  <c:v>1.100264618</c:v>
                </c:pt>
                <c:pt idx="31">
                  <c:v>1.112065308</c:v>
                </c:pt>
                <c:pt idx="32">
                  <c:v>1.1235218809999998</c:v>
                </c:pt>
                <c:pt idx="33">
                  <c:v>1.1349345700000002</c:v>
                </c:pt>
                <c:pt idx="34">
                  <c:v>1.1473214730000001</c:v>
                </c:pt>
                <c:pt idx="35">
                  <c:v>1.1592215270000001</c:v>
                </c:pt>
                <c:pt idx="36">
                  <c:v>1.1735435790000002</c:v>
                </c:pt>
                <c:pt idx="37">
                  <c:v>1.1901728210000002</c:v>
                </c:pt>
                <c:pt idx="38">
                  <c:v>1.2058883059999999</c:v>
                </c:pt>
                <c:pt idx="39">
                  <c:v>1.2208712770000001</c:v>
                </c:pt>
                <c:pt idx="40">
                  <c:v>1.2317106020000002</c:v>
                </c:pt>
                <c:pt idx="41">
                  <c:v>1.2459028320000001</c:v>
                </c:pt>
                <c:pt idx="42">
                  <c:v>1.261772278</c:v>
                </c:pt>
                <c:pt idx="43">
                  <c:v>1.2779341740000001</c:v>
                </c:pt>
                <c:pt idx="44">
                  <c:v>1.2936165470000001</c:v>
                </c:pt>
                <c:pt idx="45">
                  <c:v>1.3057435909999999</c:v>
                </c:pt>
                <c:pt idx="46">
                  <c:v>1.3190806879999999</c:v>
                </c:pt>
                <c:pt idx="47">
                  <c:v>1.3383790290000002</c:v>
                </c:pt>
                <c:pt idx="48">
                  <c:v>1.3512778619999999</c:v>
                </c:pt>
                <c:pt idx="49">
                  <c:v>1.3645517269999998</c:v>
                </c:pt>
                <c:pt idx="50">
                  <c:v>1.3790452269999998</c:v>
                </c:pt>
              </c:numCache>
            </c:numRef>
          </c:val>
          <c:smooth val="0"/>
        </c:ser>
        <c:ser>
          <c:idx val="2"/>
          <c:order val="2"/>
          <c:tx>
            <c:strRef>
              <c:f>Sheet1!$D$1</c:f>
              <c:strCache>
                <c:ptCount val="1"/>
                <c:pt idx="0">
                  <c:v>Reference</c:v>
                </c:pt>
              </c:strCache>
            </c:strRef>
          </c:tx>
          <c:spPr>
            <a:ln w="22225" cap="rnd">
              <a:solidFill>
                <a:schemeClr val="tx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1.0774035780873799</c:v>
                </c:pt>
                <c:pt idx="1">
                  <c:v>1.0555693024083506</c:v>
                </c:pt>
                <c:pt idx="2">
                  <c:v>1.0401516996387496</c:v>
                </c:pt>
                <c:pt idx="3">
                  <c:v>1.0314394288526696</c:v>
                </c:pt>
                <c:pt idx="4">
                  <c:v>1.0699875733901398</c:v>
                </c:pt>
                <c:pt idx="5">
                  <c:v>1.01586009799091</c:v>
                </c:pt>
                <c:pt idx="6">
                  <c:v>1.0234441115764401</c:v>
                </c:pt>
                <c:pt idx="7">
                  <c:v>1.0110327145172997</c:v>
                </c:pt>
                <c:pt idx="8">
                  <c:v>0.97790767324549099</c:v>
                </c:pt>
                <c:pt idx="9">
                  <c:v>0.85830624747914575</c:v>
                </c:pt>
                <c:pt idx="10">
                  <c:v>0.92408549913746996</c:v>
                </c:pt>
                <c:pt idx="11">
                  <c:v>0.92860955762796116</c:v>
                </c:pt>
                <c:pt idx="12">
                  <c:v>0.94257253146618691</c:v>
                </c:pt>
                <c:pt idx="13">
                  <c:v>0.96303510101371659</c:v>
                </c:pt>
                <c:pt idx="14">
                  <c:v>0.97302851225226716</c:v>
                </c:pt>
                <c:pt idx="15">
                  <c:v>0.955152587426358</c:v>
                </c:pt>
                <c:pt idx="16">
                  <c:v>0.95356054811884816</c:v>
                </c:pt>
                <c:pt idx="17">
                  <c:v>0.9715423695229628</c:v>
                </c:pt>
                <c:pt idx="18">
                  <c:v>1.0016058485414701</c:v>
                </c:pt>
                <c:pt idx="19">
                  <c:v>1.0051342672152599</c:v>
                </c:pt>
                <c:pt idx="20">
                  <c:v>0.94682279260059088</c:v>
                </c:pt>
                <c:pt idx="21">
                  <c:v>0.96583352700000002</c:v>
                </c:pt>
                <c:pt idx="22">
                  <c:v>1.0007916569999999</c:v>
                </c:pt>
                <c:pt idx="23">
                  <c:v>1.0134058530000001</c:v>
                </c:pt>
                <c:pt idx="24">
                  <c:v>1.014254242</c:v>
                </c:pt>
                <c:pt idx="25">
                  <c:v>1.023979218</c:v>
                </c:pt>
                <c:pt idx="26">
                  <c:v>1.0350653990000001</c:v>
                </c:pt>
                <c:pt idx="27">
                  <c:v>1.037464752</c:v>
                </c:pt>
                <c:pt idx="28">
                  <c:v>1.0435703429999998</c:v>
                </c:pt>
                <c:pt idx="29">
                  <c:v>1.049284943</c:v>
                </c:pt>
                <c:pt idx="30">
                  <c:v>1.0558197639999998</c:v>
                </c:pt>
                <c:pt idx="31">
                  <c:v>1.058893219</c:v>
                </c:pt>
                <c:pt idx="32">
                  <c:v>1.067994568</c:v>
                </c:pt>
                <c:pt idx="33">
                  <c:v>1.072980469</c:v>
                </c:pt>
                <c:pt idx="34">
                  <c:v>1.077852448</c:v>
                </c:pt>
                <c:pt idx="35">
                  <c:v>1.0823722220000001</c:v>
                </c:pt>
                <c:pt idx="36">
                  <c:v>1.088000152</c:v>
                </c:pt>
                <c:pt idx="37">
                  <c:v>1.095305024</c:v>
                </c:pt>
                <c:pt idx="38">
                  <c:v>1.1021239009999999</c:v>
                </c:pt>
                <c:pt idx="39">
                  <c:v>1.108593078</c:v>
                </c:pt>
                <c:pt idx="40">
                  <c:v>1.1138711859999999</c:v>
                </c:pt>
                <c:pt idx="41">
                  <c:v>1.120768677</c:v>
                </c:pt>
                <c:pt idx="42">
                  <c:v>1.1285087900000002</c:v>
                </c:pt>
                <c:pt idx="43">
                  <c:v>1.1339489140000001</c:v>
                </c:pt>
                <c:pt idx="44">
                  <c:v>1.141354644</c:v>
                </c:pt>
                <c:pt idx="45">
                  <c:v>1.1467547309999999</c:v>
                </c:pt>
                <c:pt idx="46">
                  <c:v>1.153285186</c:v>
                </c:pt>
                <c:pt idx="47">
                  <c:v>1.1587577509999998</c:v>
                </c:pt>
                <c:pt idx="48">
                  <c:v>1.163443969</c:v>
                </c:pt>
                <c:pt idx="49">
                  <c:v>1.1699859930000001</c:v>
                </c:pt>
                <c:pt idx="50">
                  <c:v>1.1804989320000001</c:v>
                </c:pt>
              </c:numCache>
            </c:numRef>
          </c:val>
          <c:smooth val="0"/>
        </c:ser>
        <c:dLbls>
          <c:showLegendKey val="0"/>
          <c:showVal val="0"/>
          <c:showCatName val="0"/>
          <c:showSerName val="0"/>
          <c:showPercent val="0"/>
          <c:showBubbleSize val="0"/>
        </c:dLbls>
        <c:smooth val="0"/>
        <c:axId val="-1177231360"/>
        <c:axId val="-1177228096"/>
      </c:lineChart>
      <c:catAx>
        <c:axId val="-117723136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77228096"/>
        <c:crosses val="autoZero"/>
        <c:auto val="1"/>
        <c:lblAlgn val="ctr"/>
        <c:lblOffset val="100"/>
        <c:tickLblSkip val="10"/>
        <c:tickMarkSkip val="10"/>
        <c:noMultiLvlLbl val="0"/>
      </c:catAx>
      <c:valAx>
        <c:axId val="-1177228096"/>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77231360"/>
        <c:crossesAt val="22"/>
        <c:crossBetween val="midCat"/>
        <c:majorUnit val="0.5"/>
      </c:valAx>
      <c:spPr>
        <a:noFill/>
        <a:ln>
          <a:solidFill>
            <a:schemeClr val="tx1">
              <a:alpha val="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4036162146397"/>
          <c:y val="0.14119306615334495"/>
          <c:w val="0.82840286411566977"/>
          <c:h val="0.76364008545747419"/>
        </c:manualLayout>
      </c:layout>
      <c:lineChart>
        <c:grouping val="standard"/>
        <c:varyColors val="0"/>
        <c:ser>
          <c:idx val="4"/>
          <c:order val="0"/>
          <c:tx>
            <c:strRef>
              <c:f>Sheet1!$B$1</c:f>
              <c:strCache>
                <c:ptCount val="1"/>
                <c:pt idx="0">
                  <c:v>Low Macro</c:v>
                </c:pt>
              </c:strCache>
            </c:strRef>
          </c:tx>
          <c:spPr>
            <a:ln w="22225" cap="rnd">
              <a:solidFill>
                <a:schemeClr val="accent1">
                  <a:lumMod val="40000"/>
                  <a:lumOff val="60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47.362609662562463</c:v>
                </c:pt>
                <c:pt idx="1">
                  <c:v>48.585118534380719</c:v>
                </c:pt>
                <c:pt idx="2">
                  <c:v>47.873211816282101</c:v>
                </c:pt>
                <c:pt idx="3">
                  <c:v>48.042694743977535</c:v>
                </c:pt>
                <c:pt idx="4">
                  <c:v>47.896577818616507</c:v>
                </c:pt>
                <c:pt idx="5">
                  <c:v>47.596868460485709</c:v>
                </c:pt>
                <c:pt idx="6">
                  <c:v>47.701764567260469</c:v>
                </c:pt>
                <c:pt idx="7">
                  <c:v>47.502079671368506</c:v>
                </c:pt>
                <c:pt idx="8">
                  <c:v>47.808077863448496</c:v>
                </c:pt>
                <c:pt idx="9">
                  <c:v>45.971956880656393</c:v>
                </c:pt>
                <c:pt idx="10">
                  <c:v>45.462004935754919</c:v>
                </c:pt>
                <c:pt idx="11">
                  <c:v>45.286063141212722</c:v>
                </c:pt>
                <c:pt idx="12">
                  <c:v>45.356796297164728</c:v>
                </c:pt>
                <c:pt idx="13">
                  <c:v>45.047655230143434</c:v>
                </c:pt>
                <c:pt idx="14">
                  <c:v>45.351412369608404</c:v>
                </c:pt>
                <c:pt idx="15">
                  <c:v>44.598254792819461</c:v>
                </c:pt>
                <c:pt idx="16">
                  <c:v>44.242171190766051</c:v>
                </c:pt>
                <c:pt idx="17">
                  <c:v>44.256190480630409</c:v>
                </c:pt>
                <c:pt idx="18">
                  <c:v>43.812762854080276</c:v>
                </c:pt>
                <c:pt idx="19">
                  <c:v>43.816166435235608</c:v>
                </c:pt>
                <c:pt idx="20">
                  <c:v>42.988780004313547</c:v>
                </c:pt>
                <c:pt idx="21">
                  <c:v>42.244455515223507</c:v>
                </c:pt>
                <c:pt idx="22">
                  <c:v>42.319716132929813</c:v>
                </c:pt>
                <c:pt idx="23">
                  <c:v>42.218359230498585</c:v>
                </c:pt>
                <c:pt idx="24">
                  <c:v>42.02086495493397</c:v>
                </c:pt>
                <c:pt idx="25">
                  <c:v>41.936097703704853</c:v>
                </c:pt>
                <c:pt idx="26">
                  <c:v>41.914013709617812</c:v>
                </c:pt>
                <c:pt idx="27">
                  <c:v>41.850066201527063</c:v>
                </c:pt>
                <c:pt idx="28">
                  <c:v>41.891240154519565</c:v>
                </c:pt>
                <c:pt idx="29">
                  <c:v>41.897216639625739</c:v>
                </c:pt>
                <c:pt idx="30">
                  <c:v>41.913314639942129</c:v>
                </c:pt>
                <c:pt idx="31">
                  <c:v>41.872961516708813</c:v>
                </c:pt>
                <c:pt idx="32">
                  <c:v>41.840272270221156</c:v>
                </c:pt>
                <c:pt idx="33">
                  <c:v>41.815414792699578</c:v>
                </c:pt>
                <c:pt idx="34">
                  <c:v>41.801369680823605</c:v>
                </c:pt>
                <c:pt idx="35">
                  <c:v>41.781082790407538</c:v>
                </c:pt>
                <c:pt idx="36">
                  <c:v>41.773413352114183</c:v>
                </c:pt>
                <c:pt idx="37">
                  <c:v>41.771401458340492</c:v>
                </c:pt>
                <c:pt idx="38">
                  <c:v>41.774310993201496</c:v>
                </c:pt>
                <c:pt idx="39">
                  <c:v>41.765195015584673</c:v>
                </c:pt>
                <c:pt idx="40">
                  <c:v>41.738601602312912</c:v>
                </c:pt>
                <c:pt idx="41">
                  <c:v>41.733709376631253</c:v>
                </c:pt>
                <c:pt idx="42">
                  <c:v>41.715714248118111</c:v>
                </c:pt>
                <c:pt idx="43">
                  <c:v>41.697721401401822</c:v>
                </c:pt>
                <c:pt idx="44">
                  <c:v>41.708531497550602</c:v>
                </c:pt>
                <c:pt idx="45">
                  <c:v>41.703799193280275</c:v>
                </c:pt>
                <c:pt idx="46">
                  <c:v>41.65147234171048</c:v>
                </c:pt>
                <c:pt idx="47">
                  <c:v>41.622368663671601</c:v>
                </c:pt>
                <c:pt idx="48">
                  <c:v>41.66221759381304</c:v>
                </c:pt>
                <c:pt idx="49">
                  <c:v>41.677485432232992</c:v>
                </c:pt>
                <c:pt idx="50">
                  <c:v>41.620844977602225</c:v>
                </c:pt>
              </c:numCache>
            </c:numRef>
          </c:val>
          <c:smooth val="0"/>
        </c:ser>
        <c:ser>
          <c:idx val="0"/>
          <c:order val="1"/>
          <c:tx>
            <c:strRef>
              <c:f>Sheet1!$C$1</c:f>
              <c:strCache>
                <c:ptCount val="1"/>
                <c:pt idx="0">
                  <c:v>High Macro</c:v>
                </c:pt>
              </c:strCache>
            </c:strRef>
          </c:tx>
          <c:spPr>
            <a:ln w="28575" cap="rnd">
              <a:solidFill>
                <a:schemeClr val="accent1">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47.362609662562463</c:v>
                </c:pt>
                <c:pt idx="1">
                  <c:v>48.585118534380719</c:v>
                </c:pt>
                <c:pt idx="2">
                  <c:v>47.873211816282101</c:v>
                </c:pt>
                <c:pt idx="3">
                  <c:v>48.042694743977535</c:v>
                </c:pt>
                <c:pt idx="4">
                  <c:v>47.896577818616507</c:v>
                </c:pt>
                <c:pt idx="5">
                  <c:v>47.596868460485709</c:v>
                </c:pt>
                <c:pt idx="6">
                  <c:v>47.701764567260469</c:v>
                </c:pt>
                <c:pt idx="7">
                  <c:v>47.502079671368506</c:v>
                </c:pt>
                <c:pt idx="8">
                  <c:v>47.808077863448496</c:v>
                </c:pt>
                <c:pt idx="9">
                  <c:v>45.971956880656393</c:v>
                </c:pt>
                <c:pt idx="10">
                  <c:v>45.462004935754919</c:v>
                </c:pt>
                <c:pt idx="11">
                  <c:v>45.286063141212722</c:v>
                </c:pt>
                <c:pt idx="12">
                  <c:v>45.356796297164728</c:v>
                </c:pt>
                <c:pt idx="13">
                  <c:v>45.047655230143434</c:v>
                </c:pt>
                <c:pt idx="14">
                  <c:v>45.351412369608404</c:v>
                </c:pt>
                <c:pt idx="15">
                  <c:v>44.598254792819461</c:v>
                </c:pt>
                <c:pt idx="16">
                  <c:v>44.242171190766051</c:v>
                </c:pt>
                <c:pt idx="17">
                  <c:v>44.256190480630409</c:v>
                </c:pt>
                <c:pt idx="18">
                  <c:v>43.812762854080276</c:v>
                </c:pt>
                <c:pt idx="19">
                  <c:v>43.816166435235608</c:v>
                </c:pt>
                <c:pt idx="20">
                  <c:v>42.988780004313547</c:v>
                </c:pt>
                <c:pt idx="21">
                  <c:v>42.246473429322002</c:v>
                </c:pt>
                <c:pt idx="22">
                  <c:v>42.168985341653894</c:v>
                </c:pt>
                <c:pt idx="23">
                  <c:v>42.216993413049813</c:v>
                </c:pt>
                <c:pt idx="24">
                  <c:v>42.078803881143344</c:v>
                </c:pt>
                <c:pt idx="25">
                  <c:v>42.002282875464957</c:v>
                </c:pt>
                <c:pt idx="26">
                  <c:v>41.957056741737034</c:v>
                </c:pt>
                <c:pt idx="27">
                  <c:v>41.85676098350681</c:v>
                </c:pt>
                <c:pt idx="28">
                  <c:v>41.780624255017464</c:v>
                </c:pt>
                <c:pt idx="29">
                  <c:v>41.697099548381487</c:v>
                </c:pt>
                <c:pt idx="30">
                  <c:v>41.614131740666977</c:v>
                </c:pt>
                <c:pt idx="31">
                  <c:v>41.48253096766981</c:v>
                </c:pt>
                <c:pt idx="32">
                  <c:v>41.383484683067991</c:v>
                </c:pt>
                <c:pt idx="33">
                  <c:v>41.276245249730408</c:v>
                </c:pt>
                <c:pt idx="34">
                  <c:v>41.207406972688581</c:v>
                </c:pt>
                <c:pt idx="35">
                  <c:v>41.113329384039631</c:v>
                </c:pt>
                <c:pt idx="36">
                  <c:v>41.029451689273799</c:v>
                </c:pt>
                <c:pt idx="37">
                  <c:v>40.941349918937576</c:v>
                </c:pt>
                <c:pt idx="38">
                  <c:v>40.830838454280283</c:v>
                </c:pt>
                <c:pt idx="39">
                  <c:v>40.768241370496966</c:v>
                </c:pt>
                <c:pt idx="40">
                  <c:v>40.667871911536643</c:v>
                </c:pt>
                <c:pt idx="41">
                  <c:v>40.586210661858317</c:v>
                </c:pt>
                <c:pt idx="42">
                  <c:v>40.517780898545361</c:v>
                </c:pt>
                <c:pt idx="43">
                  <c:v>40.430629709438136</c:v>
                </c:pt>
                <c:pt idx="44">
                  <c:v>40.342118588406905</c:v>
                </c:pt>
                <c:pt idx="45">
                  <c:v>40.208671357018758</c:v>
                </c:pt>
                <c:pt idx="46">
                  <c:v>40.122273529019296</c:v>
                </c:pt>
                <c:pt idx="47">
                  <c:v>40.060437282807385</c:v>
                </c:pt>
                <c:pt idx="48">
                  <c:v>40.035561274403783</c:v>
                </c:pt>
                <c:pt idx="49">
                  <c:v>39.974282877711161</c:v>
                </c:pt>
                <c:pt idx="50">
                  <c:v>39.919771330606814</c:v>
                </c:pt>
              </c:numCache>
            </c:numRef>
          </c:val>
          <c:smooth val="0"/>
        </c:ser>
        <c:ser>
          <c:idx val="1"/>
          <c:order val="2"/>
          <c:tx>
            <c:strRef>
              <c:f>Sheet1!$D$1</c:f>
              <c:strCache>
                <c:ptCount val="1"/>
                <c:pt idx="0">
                  <c:v>Reference</c:v>
                </c:pt>
              </c:strCache>
            </c:strRef>
          </c:tx>
          <c:spPr>
            <a:ln w="28575" cap="rnd">
              <a:solidFill>
                <a:schemeClr val="tx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47.362609662562463</c:v>
                </c:pt>
                <c:pt idx="1">
                  <c:v>48.585118534380719</c:v>
                </c:pt>
                <c:pt idx="2">
                  <c:v>47.873211816282101</c:v>
                </c:pt>
                <c:pt idx="3">
                  <c:v>48.042694743977535</c:v>
                </c:pt>
                <c:pt idx="4">
                  <c:v>47.896577818616507</c:v>
                </c:pt>
                <c:pt idx="5">
                  <c:v>47.596868460485709</c:v>
                </c:pt>
                <c:pt idx="6">
                  <c:v>47.701764567260469</c:v>
                </c:pt>
                <c:pt idx="7">
                  <c:v>47.502079671368506</c:v>
                </c:pt>
                <c:pt idx="8">
                  <c:v>47.808077863448496</c:v>
                </c:pt>
                <c:pt idx="9">
                  <c:v>45.971956880656393</c:v>
                </c:pt>
                <c:pt idx="10">
                  <c:v>45.462004935754919</c:v>
                </c:pt>
                <c:pt idx="11">
                  <c:v>45.286063141212722</c:v>
                </c:pt>
                <c:pt idx="12">
                  <c:v>45.356796297164728</c:v>
                </c:pt>
                <c:pt idx="13">
                  <c:v>45.047655230143434</c:v>
                </c:pt>
                <c:pt idx="14">
                  <c:v>45.351412369608404</c:v>
                </c:pt>
                <c:pt idx="15">
                  <c:v>44.598254792819461</c:v>
                </c:pt>
                <c:pt idx="16">
                  <c:v>44.242171190766051</c:v>
                </c:pt>
                <c:pt idx="17">
                  <c:v>44.256190480630409</c:v>
                </c:pt>
                <c:pt idx="18">
                  <c:v>43.812762854080276</c:v>
                </c:pt>
                <c:pt idx="19">
                  <c:v>43.816166435235608</c:v>
                </c:pt>
                <c:pt idx="20">
                  <c:v>42.988780004313547</c:v>
                </c:pt>
                <c:pt idx="21">
                  <c:v>42.246764284885714</c:v>
                </c:pt>
                <c:pt idx="22">
                  <c:v>42.511075442326153</c:v>
                </c:pt>
                <c:pt idx="23">
                  <c:v>42.495748793287476</c:v>
                </c:pt>
                <c:pt idx="24">
                  <c:v>42.260188423194286</c:v>
                </c:pt>
                <c:pt idx="25">
                  <c:v>42.126235637140773</c:v>
                </c:pt>
                <c:pt idx="26">
                  <c:v>42.06369744173378</c:v>
                </c:pt>
                <c:pt idx="27">
                  <c:v>41.963705722943743</c:v>
                </c:pt>
                <c:pt idx="28">
                  <c:v>41.913396212979272</c:v>
                </c:pt>
                <c:pt idx="29">
                  <c:v>41.864125085879934</c:v>
                </c:pt>
                <c:pt idx="30">
                  <c:v>41.829117821877617</c:v>
                </c:pt>
                <c:pt idx="31">
                  <c:v>41.73241014350382</c:v>
                </c:pt>
                <c:pt idx="32">
                  <c:v>41.687604307366314</c:v>
                </c:pt>
                <c:pt idx="33">
                  <c:v>41.622039593094286</c:v>
                </c:pt>
                <c:pt idx="34">
                  <c:v>41.581570870521716</c:v>
                </c:pt>
                <c:pt idx="35">
                  <c:v>41.548186500254687</c:v>
                </c:pt>
                <c:pt idx="36">
                  <c:v>41.521888119059106</c:v>
                </c:pt>
                <c:pt idx="37">
                  <c:v>41.493793347991655</c:v>
                </c:pt>
                <c:pt idx="38">
                  <c:v>41.466021813340795</c:v>
                </c:pt>
                <c:pt idx="39">
                  <c:v>41.448190653296116</c:v>
                </c:pt>
                <c:pt idx="40">
                  <c:v>41.40727662029073</c:v>
                </c:pt>
                <c:pt idx="41">
                  <c:v>41.358555709129185</c:v>
                </c:pt>
                <c:pt idx="42">
                  <c:v>41.323101957011708</c:v>
                </c:pt>
                <c:pt idx="43">
                  <c:v>41.251228461632365</c:v>
                </c:pt>
                <c:pt idx="44">
                  <c:v>41.225383983984536</c:v>
                </c:pt>
                <c:pt idx="45">
                  <c:v>41.170384048898036</c:v>
                </c:pt>
                <c:pt idx="46">
                  <c:v>41.115512294526752</c:v>
                </c:pt>
                <c:pt idx="47">
                  <c:v>41.088648871715911</c:v>
                </c:pt>
                <c:pt idx="48">
                  <c:v>41.079960636193455</c:v>
                </c:pt>
                <c:pt idx="49">
                  <c:v>41.03393975324839</c:v>
                </c:pt>
                <c:pt idx="50">
                  <c:v>40.937706036834605</c:v>
                </c:pt>
              </c:numCache>
            </c:numRef>
          </c:val>
          <c:smooth val="0"/>
        </c:ser>
        <c:dLbls>
          <c:showLegendKey val="0"/>
          <c:showVal val="0"/>
          <c:showCatName val="0"/>
          <c:showSerName val="0"/>
          <c:showPercent val="0"/>
          <c:showBubbleSize val="0"/>
        </c:dLbls>
        <c:smooth val="0"/>
        <c:axId val="-1177227552"/>
        <c:axId val="-1184677600"/>
      </c:lineChart>
      <c:catAx>
        <c:axId val="-1177227552"/>
        <c:scaling>
          <c:orientation val="minMax"/>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677600"/>
        <c:crosses val="autoZero"/>
        <c:auto val="1"/>
        <c:lblAlgn val="ctr"/>
        <c:lblOffset val="100"/>
        <c:tickLblSkip val="10"/>
        <c:tickMarkSkip val="10"/>
        <c:noMultiLvlLbl val="0"/>
      </c:catAx>
      <c:valAx>
        <c:axId val="-1184677600"/>
        <c:scaling>
          <c:orientation val="minMax"/>
          <c:max val="50"/>
          <c:min val="3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7227552"/>
        <c:crossesAt val="22"/>
        <c:crossBetween val="midCat"/>
        <c:majorUnit val="2"/>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7.3040316578426814E-2"/>
          <c:w val="0.72792903737201575"/>
          <c:h val="0.81932568223320212"/>
        </c:manualLayout>
      </c:layout>
      <c:lineChart>
        <c:grouping val="standard"/>
        <c:varyColors val="0"/>
        <c:ser>
          <c:idx val="0"/>
          <c:order val="0"/>
          <c:tx>
            <c:strRef>
              <c:f>Sheet1!$B$1</c:f>
              <c:strCache>
                <c:ptCount val="1"/>
                <c:pt idx="0">
                  <c:v>high oil and gas supply</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4.8245400389999995</c:v>
                </c:pt>
                <c:pt idx="12">
                  <c:v>4.8705966799999985</c:v>
                </c:pt>
                <c:pt idx="13">
                  <c:v>4.8463002930000005</c:v>
                </c:pt>
                <c:pt idx="14">
                  <c:v>4.7685449220000002</c:v>
                </c:pt>
                <c:pt idx="15">
                  <c:v>4.7553886720000005</c:v>
                </c:pt>
                <c:pt idx="16">
                  <c:v>4.7547700199999996</c:v>
                </c:pt>
                <c:pt idx="17">
                  <c:v>4.7223842769999997</c:v>
                </c:pt>
                <c:pt idx="18">
                  <c:v>4.7732963870000003</c:v>
                </c:pt>
                <c:pt idx="19">
                  <c:v>4.7471425780000001</c:v>
                </c:pt>
                <c:pt idx="20">
                  <c:v>4.7338374019999998</c:v>
                </c:pt>
                <c:pt idx="21">
                  <c:v>4.7205288090000002</c:v>
                </c:pt>
                <c:pt idx="22">
                  <c:v>4.7184794920000002</c:v>
                </c:pt>
                <c:pt idx="23">
                  <c:v>4.7729614260000002</c:v>
                </c:pt>
                <c:pt idx="24">
                  <c:v>4.7533403319999996</c:v>
                </c:pt>
                <c:pt idx="25">
                  <c:v>4.7388374019999997</c:v>
                </c:pt>
                <c:pt idx="26">
                  <c:v>4.7359394530000003</c:v>
                </c:pt>
                <c:pt idx="27">
                  <c:v>4.7482807620000003</c:v>
                </c:pt>
                <c:pt idx="28">
                  <c:v>4.76821875</c:v>
                </c:pt>
                <c:pt idx="29">
                  <c:v>4.8002695310000005</c:v>
                </c:pt>
                <c:pt idx="30">
                  <c:v>4.8085048830000003</c:v>
                </c:pt>
                <c:pt idx="31">
                  <c:v>4.8328168949999997</c:v>
                </c:pt>
                <c:pt idx="32">
                  <c:v>4.8608320310000002</c:v>
                </c:pt>
                <c:pt idx="33">
                  <c:v>4.876632324</c:v>
                </c:pt>
                <c:pt idx="34">
                  <c:v>4.8977509769999994</c:v>
                </c:pt>
                <c:pt idx="35">
                  <c:v>4.9203613280000003</c:v>
                </c:pt>
                <c:pt idx="36">
                  <c:v>4.9489506840000006</c:v>
                </c:pt>
                <c:pt idx="37">
                  <c:v>4.9884248049999984</c:v>
                </c:pt>
                <c:pt idx="38">
                  <c:v>5.0174985349999996</c:v>
                </c:pt>
                <c:pt idx="39">
                  <c:v>5.0487485349999996</c:v>
                </c:pt>
                <c:pt idx="40">
                  <c:v>5.094744629</c:v>
                </c:pt>
              </c:numCache>
            </c:numRef>
          </c:val>
          <c:smooth val="0"/>
          <c:extLst xmlns:c16r2="http://schemas.microsoft.com/office/drawing/2015/06/chart">
            <c:ext xmlns:c16="http://schemas.microsoft.com/office/drawing/2014/chart" uri="{C3380CC4-5D6E-409C-BE32-E72D297353CC}">
              <c16:uniqueId val="{00000000-3455-45C3-B502-83C39185B576}"/>
            </c:ext>
          </c:extLst>
        </c:ser>
        <c:ser>
          <c:idx val="1"/>
          <c:order val="1"/>
          <c:tx>
            <c:strRef>
              <c:f>Sheet1!$C$1</c:f>
              <c:strCache>
                <c:ptCount val="1"/>
                <c:pt idx="0">
                  <c:v>high oil price</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4.8239414060000003</c:v>
                </c:pt>
                <c:pt idx="12">
                  <c:v>4.8261376950000008</c:v>
                </c:pt>
                <c:pt idx="13">
                  <c:v>4.806641602</c:v>
                </c:pt>
                <c:pt idx="14">
                  <c:v>4.7247099609999994</c:v>
                </c:pt>
                <c:pt idx="15">
                  <c:v>4.6904365230000007</c:v>
                </c:pt>
                <c:pt idx="16">
                  <c:v>4.6756274410000005</c:v>
                </c:pt>
                <c:pt idx="17">
                  <c:v>4.6319775390000002</c:v>
                </c:pt>
                <c:pt idx="18">
                  <c:v>4.6354672849999998</c:v>
                </c:pt>
                <c:pt idx="19">
                  <c:v>4.6258256840000005</c:v>
                </c:pt>
                <c:pt idx="20">
                  <c:v>4.622312988</c:v>
                </c:pt>
                <c:pt idx="21">
                  <c:v>4.62182373</c:v>
                </c:pt>
                <c:pt idx="22">
                  <c:v>4.6063452150000002</c:v>
                </c:pt>
                <c:pt idx="23">
                  <c:v>4.6041875000000001</c:v>
                </c:pt>
                <c:pt idx="24">
                  <c:v>4.5425097660000002</c:v>
                </c:pt>
                <c:pt idx="25">
                  <c:v>4.4945468750000002</c:v>
                </c:pt>
                <c:pt idx="26">
                  <c:v>4.466723633</c:v>
                </c:pt>
                <c:pt idx="27">
                  <c:v>4.4670229489999995</c:v>
                </c:pt>
                <c:pt idx="28">
                  <c:v>4.4645107420000008</c:v>
                </c:pt>
                <c:pt idx="29">
                  <c:v>4.4659067379999993</c:v>
                </c:pt>
                <c:pt idx="30">
                  <c:v>4.4651152339999998</c:v>
                </c:pt>
                <c:pt idx="31">
                  <c:v>4.478196777</c:v>
                </c:pt>
                <c:pt idx="32">
                  <c:v>4.49179248</c:v>
                </c:pt>
                <c:pt idx="33">
                  <c:v>4.5139584959999999</c:v>
                </c:pt>
                <c:pt idx="34">
                  <c:v>4.5342744139999995</c:v>
                </c:pt>
                <c:pt idx="35">
                  <c:v>4.5500195310000002</c:v>
                </c:pt>
                <c:pt idx="36">
                  <c:v>4.5735917969999997</c:v>
                </c:pt>
                <c:pt idx="37">
                  <c:v>4.5913481450000004</c:v>
                </c:pt>
                <c:pt idx="38">
                  <c:v>4.6023027339999993</c:v>
                </c:pt>
                <c:pt idx="39">
                  <c:v>4.6186220700000016</c:v>
                </c:pt>
                <c:pt idx="40">
                  <c:v>4.6352734380000005</c:v>
                </c:pt>
              </c:numCache>
            </c:numRef>
          </c:val>
          <c:smooth val="0"/>
          <c:extLst xmlns:c16r2="http://schemas.microsoft.com/office/drawing/2015/06/chart">
            <c:ext xmlns:c16="http://schemas.microsoft.com/office/drawing/2014/chart" uri="{C3380CC4-5D6E-409C-BE32-E72D297353CC}">
              <c16:uniqueId val="{00000001-3455-45C3-B502-83C39185B576}"/>
            </c:ext>
          </c:extLst>
        </c:ser>
        <c:ser>
          <c:idx val="2"/>
          <c:order val="2"/>
          <c:tx>
            <c:strRef>
              <c:f>Sheet1!$D$1</c:f>
              <c:strCache>
                <c:ptCount val="1"/>
                <c:pt idx="0">
                  <c:v>high renewable cost</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4.8245483400000015</c:v>
                </c:pt>
                <c:pt idx="12">
                  <c:v>4.8714882810000004</c:v>
                </c:pt>
                <c:pt idx="13">
                  <c:v>4.8532685549999997</c:v>
                </c:pt>
                <c:pt idx="14">
                  <c:v>4.7547309569999996</c:v>
                </c:pt>
                <c:pt idx="15">
                  <c:v>4.73251416</c:v>
                </c:pt>
                <c:pt idx="16">
                  <c:v>4.7297016599999999</c:v>
                </c:pt>
                <c:pt idx="17">
                  <c:v>4.7156083980000005</c:v>
                </c:pt>
                <c:pt idx="18">
                  <c:v>4.7208579099999985</c:v>
                </c:pt>
                <c:pt idx="19">
                  <c:v>4.7123378910000007</c:v>
                </c:pt>
                <c:pt idx="20">
                  <c:v>4.6879394530000003</c:v>
                </c:pt>
                <c:pt idx="21">
                  <c:v>4.6803999019999996</c:v>
                </c:pt>
                <c:pt idx="22">
                  <c:v>4.6842114260000001</c:v>
                </c:pt>
                <c:pt idx="23">
                  <c:v>4.6983940430000004</c:v>
                </c:pt>
                <c:pt idx="24">
                  <c:v>4.679970215</c:v>
                </c:pt>
                <c:pt idx="25">
                  <c:v>4.6680087890000008</c:v>
                </c:pt>
                <c:pt idx="26">
                  <c:v>4.6677041020000001</c:v>
                </c:pt>
                <c:pt idx="27">
                  <c:v>4.6828994139999995</c:v>
                </c:pt>
                <c:pt idx="28">
                  <c:v>4.6917065430000005</c:v>
                </c:pt>
                <c:pt idx="29">
                  <c:v>4.7039975589999994</c:v>
                </c:pt>
                <c:pt idx="30">
                  <c:v>4.7136518550000002</c:v>
                </c:pt>
                <c:pt idx="31">
                  <c:v>4.7306088870000007</c:v>
                </c:pt>
                <c:pt idx="32">
                  <c:v>4.7461303710000005</c:v>
                </c:pt>
                <c:pt idx="33">
                  <c:v>4.7581064450000001</c:v>
                </c:pt>
                <c:pt idx="34">
                  <c:v>4.7693442380000004</c:v>
                </c:pt>
                <c:pt idx="35">
                  <c:v>4.7795561520000005</c:v>
                </c:pt>
                <c:pt idx="36">
                  <c:v>4.8001948240000001</c:v>
                </c:pt>
                <c:pt idx="37">
                  <c:v>4.8205800779999999</c:v>
                </c:pt>
                <c:pt idx="38">
                  <c:v>4.8445034180000004</c:v>
                </c:pt>
                <c:pt idx="39">
                  <c:v>4.8703403319999996</c:v>
                </c:pt>
                <c:pt idx="40">
                  <c:v>4.8958432620000005</c:v>
                </c:pt>
              </c:numCache>
            </c:numRef>
          </c:val>
          <c:smooth val="0"/>
          <c:extLst xmlns:c16r2="http://schemas.microsoft.com/office/drawing/2015/06/chart">
            <c:ext xmlns:c16="http://schemas.microsoft.com/office/drawing/2014/chart" uri="{C3380CC4-5D6E-409C-BE32-E72D297353CC}">
              <c16:uniqueId val="{00000002-3455-45C3-B502-83C39185B576}"/>
            </c:ext>
          </c:extLst>
        </c:ser>
        <c:ser>
          <c:idx val="4"/>
          <c:order val="3"/>
          <c:tx>
            <c:strRef>
              <c:f>Sheet1!$E$1</c:f>
              <c:strCache>
                <c:ptCount val="1"/>
                <c:pt idx="0">
                  <c:v>low renewable cost</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4.825233398</c:v>
                </c:pt>
                <c:pt idx="12">
                  <c:v>4.8703159180000002</c:v>
                </c:pt>
                <c:pt idx="13">
                  <c:v>4.8496630860000005</c:v>
                </c:pt>
                <c:pt idx="14">
                  <c:v>4.7271962890000001</c:v>
                </c:pt>
                <c:pt idx="15">
                  <c:v>4.6926352539999998</c:v>
                </c:pt>
                <c:pt idx="16">
                  <c:v>4.674992188</c:v>
                </c:pt>
                <c:pt idx="17">
                  <c:v>4.6381728519999994</c:v>
                </c:pt>
                <c:pt idx="18">
                  <c:v>4.6325024410000006</c:v>
                </c:pt>
                <c:pt idx="19">
                  <c:v>4.6014248049999997</c:v>
                </c:pt>
                <c:pt idx="20">
                  <c:v>4.564604492</c:v>
                </c:pt>
                <c:pt idx="21">
                  <c:v>4.5229575200000003</c:v>
                </c:pt>
                <c:pt idx="22">
                  <c:v>4.492921387</c:v>
                </c:pt>
                <c:pt idx="23">
                  <c:v>4.5122353519999994</c:v>
                </c:pt>
                <c:pt idx="24">
                  <c:v>4.4846899410000001</c:v>
                </c:pt>
                <c:pt idx="25">
                  <c:v>4.4382524410000004</c:v>
                </c:pt>
                <c:pt idx="26">
                  <c:v>4.4111928709999999</c:v>
                </c:pt>
                <c:pt idx="27">
                  <c:v>4.3954433589999997</c:v>
                </c:pt>
                <c:pt idx="28">
                  <c:v>4.402812988</c:v>
                </c:pt>
                <c:pt idx="29">
                  <c:v>4.4110351560000005</c:v>
                </c:pt>
                <c:pt idx="30">
                  <c:v>4.3950136720000001</c:v>
                </c:pt>
                <c:pt idx="31">
                  <c:v>4.3994941409999999</c:v>
                </c:pt>
                <c:pt idx="32">
                  <c:v>4.3987758790000004</c:v>
                </c:pt>
                <c:pt idx="33">
                  <c:v>4.4046982420000003</c:v>
                </c:pt>
                <c:pt idx="34">
                  <c:v>4.4117407230000003</c:v>
                </c:pt>
                <c:pt idx="35">
                  <c:v>4.4106123049999999</c:v>
                </c:pt>
                <c:pt idx="36">
                  <c:v>4.4180664060000003</c:v>
                </c:pt>
                <c:pt idx="37">
                  <c:v>4.4168149409999993</c:v>
                </c:pt>
                <c:pt idx="38">
                  <c:v>4.4223022460000001</c:v>
                </c:pt>
                <c:pt idx="39">
                  <c:v>4.4393452150000003</c:v>
                </c:pt>
                <c:pt idx="40">
                  <c:v>4.4573227539999998</c:v>
                </c:pt>
              </c:numCache>
            </c:numRef>
          </c:val>
          <c:smooth val="0"/>
          <c:extLst xmlns:c16r2="http://schemas.microsoft.com/office/drawing/2015/06/chart">
            <c:ext xmlns:c16="http://schemas.microsoft.com/office/drawing/2014/chart" uri="{C3380CC4-5D6E-409C-BE32-E72D297353CC}">
              <c16:uniqueId val="{00000003-3455-45C3-B502-83C39185B576}"/>
            </c:ext>
          </c:extLst>
        </c:ser>
        <c:ser>
          <c:idx val="3"/>
          <c:order val="4"/>
          <c:tx>
            <c:strRef>
              <c:f>Sheet1!$F$1</c:f>
              <c:strCache>
                <c:ptCount val="1"/>
                <c:pt idx="0">
                  <c:v>low oil and gas supply</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4.8242343749999996</c:v>
                </c:pt>
                <c:pt idx="12">
                  <c:v>4.8618989260000003</c:v>
                </c:pt>
                <c:pt idx="13">
                  <c:v>4.8282768550000004</c:v>
                </c:pt>
                <c:pt idx="14">
                  <c:v>4.6819399410000004</c:v>
                </c:pt>
                <c:pt idx="15">
                  <c:v>4.6110341799999999</c:v>
                </c:pt>
                <c:pt idx="16">
                  <c:v>4.5604619139999993</c:v>
                </c:pt>
                <c:pt idx="17">
                  <c:v>4.517745605</c:v>
                </c:pt>
                <c:pt idx="18">
                  <c:v>4.4645312500000003</c:v>
                </c:pt>
                <c:pt idx="19">
                  <c:v>4.4048945310000001</c:v>
                </c:pt>
                <c:pt idx="20">
                  <c:v>4.353817383</c:v>
                </c:pt>
                <c:pt idx="21">
                  <c:v>4.3258461909999983</c:v>
                </c:pt>
                <c:pt idx="22">
                  <c:v>4.3126645510000001</c:v>
                </c:pt>
                <c:pt idx="23">
                  <c:v>4.3004628910000005</c:v>
                </c:pt>
                <c:pt idx="24">
                  <c:v>4.2887373049999997</c:v>
                </c:pt>
                <c:pt idx="25">
                  <c:v>4.2744204099999985</c:v>
                </c:pt>
                <c:pt idx="26">
                  <c:v>4.2751972660000002</c:v>
                </c:pt>
                <c:pt idx="27">
                  <c:v>4.2759145510000005</c:v>
                </c:pt>
                <c:pt idx="28">
                  <c:v>4.2774731450000001</c:v>
                </c:pt>
                <c:pt idx="29">
                  <c:v>4.2807187500000001</c:v>
                </c:pt>
                <c:pt idx="30">
                  <c:v>4.2745458980000004</c:v>
                </c:pt>
                <c:pt idx="31">
                  <c:v>4.2797465819999996</c:v>
                </c:pt>
                <c:pt idx="32">
                  <c:v>4.2895283200000005</c:v>
                </c:pt>
                <c:pt idx="33">
                  <c:v>4.2987143550000004</c:v>
                </c:pt>
                <c:pt idx="34">
                  <c:v>4.3121206050000005</c:v>
                </c:pt>
                <c:pt idx="35">
                  <c:v>4.3003710939999999</c:v>
                </c:pt>
                <c:pt idx="36">
                  <c:v>4.2952656249999999</c:v>
                </c:pt>
                <c:pt idx="37">
                  <c:v>4.2971635739999998</c:v>
                </c:pt>
                <c:pt idx="38">
                  <c:v>4.3034799799999996</c:v>
                </c:pt>
                <c:pt idx="39">
                  <c:v>4.3150234379999999</c:v>
                </c:pt>
                <c:pt idx="40">
                  <c:v>4.3320629880000006</c:v>
                </c:pt>
              </c:numCache>
            </c:numRef>
          </c:val>
          <c:smooth val="0"/>
          <c:extLst xmlns:c16r2="http://schemas.microsoft.com/office/drawing/2015/06/chart">
            <c:ext xmlns:c16="http://schemas.microsoft.com/office/drawing/2014/chart" uri="{C3380CC4-5D6E-409C-BE32-E72D297353CC}">
              <c16:uniqueId val="{00000004-3455-45C3-B502-83C39185B576}"/>
            </c:ext>
          </c:extLst>
        </c:ser>
        <c:ser>
          <c:idx val="5"/>
          <c:order val="5"/>
          <c:tx>
            <c:strRef>
              <c:f>Sheet1!$G$1</c:f>
              <c:strCache>
                <c:ptCount val="1"/>
                <c:pt idx="0">
                  <c:v>low oil price</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4.8254575199999996</c:v>
                </c:pt>
                <c:pt idx="12">
                  <c:v>4.8483759769999999</c:v>
                </c:pt>
                <c:pt idx="13">
                  <c:v>4.8630048830000003</c:v>
                </c:pt>
                <c:pt idx="14">
                  <c:v>4.7412915039999994</c:v>
                </c:pt>
                <c:pt idx="15">
                  <c:v>4.6736372069999996</c:v>
                </c:pt>
                <c:pt idx="16">
                  <c:v>4.6796689450000004</c:v>
                </c:pt>
                <c:pt idx="17">
                  <c:v>4.6775366210000007</c:v>
                </c:pt>
                <c:pt idx="18">
                  <c:v>4.6747451170000005</c:v>
                </c:pt>
                <c:pt idx="19">
                  <c:v>4.6430634770000001</c:v>
                </c:pt>
                <c:pt idx="20">
                  <c:v>4.6233593749999997</c:v>
                </c:pt>
                <c:pt idx="21">
                  <c:v>4.6181181640000002</c:v>
                </c:pt>
                <c:pt idx="22">
                  <c:v>4.6106181640000008</c:v>
                </c:pt>
                <c:pt idx="23">
                  <c:v>4.6250805659999994</c:v>
                </c:pt>
                <c:pt idx="24">
                  <c:v>4.5951748050000001</c:v>
                </c:pt>
                <c:pt idx="25">
                  <c:v>4.5784370120000002</c:v>
                </c:pt>
                <c:pt idx="26">
                  <c:v>4.5651411129999993</c:v>
                </c:pt>
                <c:pt idx="27">
                  <c:v>4.5742680659999992</c:v>
                </c:pt>
                <c:pt idx="28">
                  <c:v>4.5947006840000002</c:v>
                </c:pt>
                <c:pt idx="29">
                  <c:v>4.6188134769999998</c:v>
                </c:pt>
                <c:pt idx="30">
                  <c:v>4.6325966799999998</c:v>
                </c:pt>
                <c:pt idx="31">
                  <c:v>4.65570752</c:v>
                </c:pt>
                <c:pt idx="32">
                  <c:v>4.6796972659999998</c:v>
                </c:pt>
                <c:pt idx="33">
                  <c:v>4.7067241210000006</c:v>
                </c:pt>
                <c:pt idx="34">
                  <c:v>4.7167622070000004</c:v>
                </c:pt>
                <c:pt idx="35">
                  <c:v>4.7194892579999985</c:v>
                </c:pt>
                <c:pt idx="36">
                  <c:v>4.7333027339999996</c:v>
                </c:pt>
                <c:pt idx="37">
                  <c:v>4.7609301760000005</c:v>
                </c:pt>
                <c:pt idx="38">
                  <c:v>4.7883623049999997</c:v>
                </c:pt>
                <c:pt idx="39">
                  <c:v>4.8120737299999998</c:v>
                </c:pt>
                <c:pt idx="40">
                  <c:v>4.8447504879999999</c:v>
                </c:pt>
              </c:numCache>
            </c:numRef>
          </c:val>
          <c:smooth val="0"/>
          <c:extLst xmlns:c16r2="http://schemas.microsoft.com/office/drawing/2015/06/chart">
            <c:ext xmlns:c16="http://schemas.microsoft.com/office/drawing/2014/chart" uri="{C3380CC4-5D6E-409C-BE32-E72D297353CC}">
              <c16:uniqueId val="{00000005-3455-45C3-B502-83C39185B576}"/>
            </c:ext>
          </c:extLst>
        </c:ser>
        <c:ser>
          <c:idx val="6"/>
          <c:order val="6"/>
          <c:tx>
            <c:strRef>
              <c:f>Sheet1!$H$1</c:f>
              <c:strCache>
                <c:ptCount val="1"/>
                <c:pt idx="0">
                  <c:v>high macro</c:v>
                </c:pt>
              </c:strCache>
            </c:strRef>
          </c:tx>
          <c:spPr>
            <a:ln w="22225" cap="rnd">
              <a:solidFill>
                <a:srgbClr val="0071A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4.824653809</c:v>
                </c:pt>
                <c:pt idx="12">
                  <c:v>4.9054272460000004</c:v>
                </c:pt>
                <c:pt idx="13">
                  <c:v>4.9194838870000002</c:v>
                </c:pt>
                <c:pt idx="14">
                  <c:v>4.8311894530000004</c:v>
                </c:pt>
                <c:pt idx="15">
                  <c:v>4.8398471680000004</c:v>
                </c:pt>
                <c:pt idx="16">
                  <c:v>4.8551762700000003</c:v>
                </c:pt>
                <c:pt idx="17">
                  <c:v>4.8466508789999994</c:v>
                </c:pt>
                <c:pt idx="18">
                  <c:v>4.8587846680000002</c:v>
                </c:pt>
                <c:pt idx="19">
                  <c:v>4.8471840820000001</c:v>
                </c:pt>
                <c:pt idx="20">
                  <c:v>4.8366435549999984</c:v>
                </c:pt>
                <c:pt idx="21">
                  <c:v>4.8422773440000002</c:v>
                </c:pt>
                <c:pt idx="22">
                  <c:v>4.836875977</c:v>
                </c:pt>
                <c:pt idx="23">
                  <c:v>4.8422080079999992</c:v>
                </c:pt>
                <c:pt idx="24">
                  <c:v>4.8192211910000005</c:v>
                </c:pt>
                <c:pt idx="25">
                  <c:v>4.8082041020000004</c:v>
                </c:pt>
                <c:pt idx="26">
                  <c:v>4.8069970700000004</c:v>
                </c:pt>
                <c:pt idx="27">
                  <c:v>4.818813477</c:v>
                </c:pt>
                <c:pt idx="28">
                  <c:v>4.8342587890000006</c:v>
                </c:pt>
                <c:pt idx="29">
                  <c:v>4.8761352539999994</c:v>
                </c:pt>
                <c:pt idx="30">
                  <c:v>4.8990732420000001</c:v>
                </c:pt>
                <c:pt idx="31">
                  <c:v>4.9382705080000004</c:v>
                </c:pt>
                <c:pt idx="32">
                  <c:v>4.9829619140000005</c:v>
                </c:pt>
                <c:pt idx="33">
                  <c:v>5.025785645</c:v>
                </c:pt>
                <c:pt idx="34">
                  <c:v>5.0657021480000006</c:v>
                </c:pt>
                <c:pt idx="35">
                  <c:v>5.0928017579999993</c:v>
                </c:pt>
                <c:pt idx="36">
                  <c:v>5.1181689450000016</c:v>
                </c:pt>
                <c:pt idx="37">
                  <c:v>5.1629326170000001</c:v>
                </c:pt>
                <c:pt idx="38">
                  <c:v>5.1973642580000003</c:v>
                </c:pt>
                <c:pt idx="39">
                  <c:v>5.2354282230000004</c:v>
                </c:pt>
                <c:pt idx="40">
                  <c:v>5.2797065430000005</c:v>
                </c:pt>
              </c:numCache>
            </c:numRef>
          </c:val>
          <c:smooth val="0"/>
          <c:extLst xmlns:c16r2="http://schemas.microsoft.com/office/drawing/2015/06/chart">
            <c:ext xmlns:c16="http://schemas.microsoft.com/office/drawing/2014/chart" uri="{C3380CC4-5D6E-409C-BE32-E72D297353CC}">
              <c16:uniqueId val="{00000006-3455-45C3-B502-83C39185B576}"/>
            </c:ext>
          </c:extLst>
        </c:ser>
        <c:ser>
          <c:idx val="7"/>
          <c:order val="7"/>
          <c:tx>
            <c:strRef>
              <c:f>Sheet1!$I$1</c:f>
              <c:strCache>
                <c:ptCount val="1"/>
                <c:pt idx="0">
                  <c:v>low macro</c:v>
                </c:pt>
              </c:strCache>
            </c:strRef>
          </c:tx>
          <c:spPr>
            <a:ln w="22225" cap="rnd">
              <a:solidFill>
                <a:srgbClr val="89DBFF"/>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Sheet1!$I$2:$I$42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4.8245224609999999</c:v>
                </c:pt>
                <c:pt idx="12">
                  <c:v>4.837442383</c:v>
                </c:pt>
                <c:pt idx="13">
                  <c:v>4.7828525389999994</c:v>
                </c:pt>
                <c:pt idx="14">
                  <c:v>4.6355405269999999</c:v>
                </c:pt>
                <c:pt idx="15">
                  <c:v>4.5835932619999999</c:v>
                </c:pt>
                <c:pt idx="16">
                  <c:v>4.5491372069999993</c:v>
                </c:pt>
                <c:pt idx="17">
                  <c:v>4.4968403319999997</c:v>
                </c:pt>
                <c:pt idx="18">
                  <c:v>4.497333984</c:v>
                </c:pt>
                <c:pt idx="19">
                  <c:v>4.473933594</c:v>
                </c:pt>
                <c:pt idx="20">
                  <c:v>4.4396411130000004</c:v>
                </c:pt>
                <c:pt idx="21">
                  <c:v>4.4172324219999997</c:v>
                </c:pt>
                <c:pt idx="22">
                  <c:v>4.3975844730000002</c:v>
                </c:pt>
                <c:pt idx="23">
                  <c:v>4.4054125979999998</c:v>
                </c:pt>
                <c:pt idx="24">
                  <c:v>4.3531874999999998</c:v>
                </c:pt>
                <c:pt idx="25">
                  <c:v>4.3020390620000004</c:v>
                </c:pt>
                <c:pt idx="26">
                  <c:v>4.2792270510000003</c:v>
                </c:pt>
                <c:pt idx="27">
                  <c:v>4.2715771480000004</c:v>
                </c:pt>
                <c:pt idx="28">
                  <c:v>4.2758847659999999</c:v>
                </c:pt>
                <c:pt idx="29">
                  <c:v>4.2862353519999985</c:v>
                </c:pt>
                <c:pt idx="30">
                  <c:v>4.2833505859999983</c:v>
                </c:pt>
                <c:pt idx="31">
                  <c:v>4.2874726560000003</c:v>
                </c:pt>
                <c:pt idx="32">
                  <c:v>4.2919985349999985</c:v>
                </c:pt>
                <c:pt idx="33">
                  <c:v>4.2990058589999993</c:v>
                </c:pt>
                <c:pt idx="34">
                  <c:v>4.301512207</c:v>
                </c:pt>
                <c:pt idx="35">
                  <c:v>4.3000161129999999</c:v>
                </c:pt>
                <c:pt idx="36">
                  <c:v>4.3153530270000005</c:v>
                </c:pt>
                <c:pt idx="37">
                  <c:v>4.3246552730000003</c:v>
                </c:pt>
                <c:pt idx="38">
                  <c:v>4.3318144529999998</c:v>
                </c:pt>
                <c:pt idx="39">
                  <c:v>4.3434990230000015</c:v>
                </c:pt>
                <c:pt idx="40">
                  <c:v>4.3778842769999997</c:v>
                </c:pt>
              </c:numCache>
            </c:numRef>
          </c:val>
          <c:smooth val="0"/>
          <c:extLst xmlns:c16r2="http://schemas.microsoft.com/office/drawing/2015/06/chart">
            <c:ext xmlns:c16="http://schemas.microsoft.com/office/drawing/2014/chart" uri="{C3380CC4-5D6E-409C-BE32-E72D297353CC}">
              <c16:uniqueId val="{00000007-3455-45C3-B502-83C39185B576}"/>
            </c:ext>
          </c:extLst>
        </c:ser>
        <c:ser>
          <c:idx val="8"/>
          <c:order val="8"/>
          <c:tx>
            <c:strRef>
              <c:f>Sheet1!$J$1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Sheet1!$J$2:$J$42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4.8248852539999998</c:v>
                </c:pt>
                <c:pt idx="12">
                  <c:v>4.8836020510000004</c:v>
                </c:pt>
                <c:pt idx="13">
                  <c:v>4.8720019529999998</c:v>
                </c:pt>
                <c:pt idx="14">
                  <c:v>4.7405659180000006</c:v>
                </c:pt>
                <c:pt idx="15">
                  <c:v>4.7090126950000002</c:v>
                </c:pt>
                <c:pt idx="16">
                  <c:v>4.701848633</c:v>
                </c:pt>
                <c:pt idx="17">
                  <c:v>4.6858173829999998</c:v>
                </c:pt>
                <c:pt idx="18">
                  <c:v>4.6802988279999997</c:v>
                </c:pt>
                <c:pt idx="19">
                  <c:v>4.6430556639999994</c:v>
                </c:pt>
                <c:pt idx="20">
                  <c:v>4.6217744140000008</c:v>
                </c:pt>
                <c:pt idx="21">
                  <c:v>4.6071318360000006</c:v>
                </c:pt>
                <c:pt idx="22">
                  <c:v>4.5963364260000006</c:v>
                </c:pt>
                <c:pt idx="23">
                  <c:v>4.6056342770000001</c:v>
                </c:pt>
                <c:pt idx="24">
                  <c:v>4.5677163090000006</c:v>
                </c:pt>
                <c:pt idx="25">
                  <c:v>4.5454213870000002</c:v>
                </c:pt>
                <c:pt idx="26">
                  <c:v>4.5291489260000004</c:v>
                </c:pt>
                <c:pt idx="27">
                  <c:v>4.5327387699999999</c:v>
                </c:pt>
                <c:pt idx="28">
                  <c:v>4.5423041990000002</c:v>
                </c:pt>
                <c:pt idx="29">
                  <c:v>4.5537773439999993</c:v>
                </c:pt>
                <c:pt idx="30">
                  <c:v>4.5606796880000005</c:v>
                </c:pt>
                <c:pt idx="31">
                  <c:v>4.5758208009999999</c:v>
                </c:pt>
                <c:pt idx="32">
                  <c:v>4.5918408200000016</c:v>
                </c:pt>
                <c:pt idx="33">
                  <c:v>4.6007314450000001</c:v>
                </c:pt>
                <c:pt idx="34">
                  <c:v>4.6160908200000002</c:v>
                </c:pt>
                <c:pt idx="35">
                  <c:v>4.6313442380000005</c:v>
                </c:pt>
                <c:pt idx="36">
                  <c:v>4.6509667969999997</c:v>
                </c:pt>
                <c:pt idx="37">
                  <c:v>4.6681669920000015</c:v>
                </c:pt>
                <c:pt idx="38">
                  <c:v>4.6866381839999995</c:v>
                </c:pt>
                <c:pt idx="39">
                  <c:v>4.7070634769999993</c:v>
                </c:pt>
                <c:pt idx="40">
                  <c:v>4.7376791990000005</c:v>
                </c:pt>
              </c:numCache>
            </c:numRef>
          </c:val>
          <c:smooth val="0"/>
          <c:extLst xmlns:c16r2="http://schemas.microsoft.com/office/drawing/2015/06/chart">
            <c:ext xmlns:c16="http://schemas.microsoft.com/office/drawing/2014/chart" uri="{C3380CC4-5D6E-409C-BE32-E72D297353CC}">
              <c16:uniqueId val="{00000008-3455-45C3-B502-83C39185B576}"/>
            </c:ext>
          </c:extLst>
        </c:ser>
        <c:dLbls>
          <c:showLegendKey val="0"/>
          <c:showVal val="0"/>
          <c:showCatName val="0"/>
          <c:showSerName val="0"/>
          <c:showPercent val="0"/>
          <c:showBubbleSize val="0"/>
        </c:dLbls>
        <c:smooth val="0"/>
        <c:axId val="-1184700992"/>
        <c:axId val="-1184705888"/>
      </c:lineChart>
      <c:catAx>
        <c:axId val="-11847009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705888"/>
        <c:crosses val="autoZero"/>
        <c:auto val="1"/>
        <c:lblAlgn val="ctr"/>
        <c:lblOffset val="100"/>
        <c:tickLblSkip val="10"/>
        <c:tickMarkSkip val="10"/>
        <c:noMultiLvlLbl val="0"/>
      </c:catAx>
      <c:valAx>
        <c:axId val="-1184705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700992"/>
        <c:crossesAt val="12"/>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7.9296774228960032E-2"/>
          <c:w val="0.81903714881957801"/>
          <c:h val="0.8277751643170812"/>
        </c:manualLayout>
      </c:layout>
      <c:lineChart>
        <c:grouping val="standard"/>
        <c:varyColors val="0"/>
        <c:ser>
          <c:idx val="5"/>
          <c:order val="0"/>
          <c:tx>
            <c:strRef>
              <c:f>Sheet1!$B$1</c:f>
              <c:strCache>
                <c:ptCount val="1"/>
                <c:pt idx="0">
                  <c:v>electric power</c:v>
                </c:pt>
              </c:strCache>
            </c:strRef>
          </c:tx>
          <c:spPr>
            <a:ln w="22225" cap="rnd">
              <a:solidFill>
                <a:srgbClr val="E1AB76"/>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1.8255912575638797</c:v>
                </c:pt>
                <c:pt idx="1">
                  <c:v>1.8244244201346898</c:v>
                </c:pt>
                <c:pt idx="2">
                  <c:v>1.83902056889788</c:v>
                </c:pt>
                <c:pt idx="3">
                  <c:v>1.9146240184108501</c:v>
                </c:pt>
                <c:pt idx="4">
                  <c:v>1.9396610117715503</c:v>
                </c:pt>
                <c:pt idx="5">
                  <c:v>1.9570823422382599</c:v>
                </c:pt>
                <c:pt idx="6">
                  <c:v>2.0300665925742503</c:v>
                </c:pt>
                <c:pt idx="7">
                  <c:v>2.0977440280150401</c:v>
                </c:pt>
                <c:pt idx="8">
                  <c:v>2.1866157200956202</c:v>
                </c:pt>
                <c:pt idx="9">
                  <c:v>2.1998288347636099</c:v>
                </c:pt>
                <c:pt idx="10">
                  <c:v>2.3062170167760603</c:v>
                </c:pt>
                <c:pt idx="11">
                  <c:v>2.2680035566023498</c:v>
                </c:pt>
                <c:pt idx="12">
                  <c:v>2.2848801674409902</c:v>
                </c:pt>
                <c:pt idx="13">
                  <c:v>2.3150251598279001</c:v>
                </c:pt>
                <c:pt idx="14">
                  <c:v>2.3461605157640903</c:v>
                </c:pt>
                <c:pt idx="15">
                  <c:v>2.4112217780611602</c:v>
                </c:pt>
                <c:pt idx="16">
                  <c:v>2.3558437055233199</c:v>
                </c:pt>
                <c:pt idx="17">
                  <c:v>2.4223481277079002</c:v>
                </c:pt>
                <c:pt idx="18">
                  <c:v>2.3708850392642602</c:v>
                </c:pt>
                <c:pt idx="19">
                  <c:v>2.1565423023430701</c:v>
                </c:pt>
                <c:pt idx="20">
                  <c:v>2.2700631178775601</c:v>
                </c:pt>
                <c:pt idx="21">
                  <c:v>2.1696816119487297</c:v>
                </c:pt>
                <c:pt idx="22">
                  <c:v>2.0346702618885701</c:v>
                </c:pt>
                <c:pt idx="23">
                  <c:v>2.0493121087964501</c:v>
                </c:pt>
                <c:pt idx="24">
                  <c:v>2.0483724600674798</c:v>
                </c:pt>
                <c:pt idx="25">
                  <c:v>1.9118475349996498</c:v>
                </c:pt>
                <c:pt idx="26">
                  <c:v>1.8199952961594497</c:v>
                </c:pt>
                <c:pt idx="27">
                  <c:v>1.7426045154499199</c:v>
                </c:pt>
                <c:pt idx="28">
                  <c:v>1.7636996307315702</c:v>
                </c:pt>
                <c:pt idx="29">
                  <c:v>1.6170888828885801</c:v>
                </c:pt>
                <c:pt idx="30">
                  <c:v>1.4472586290795202</c:v>
                </c:pt>
                <c:pt idx="31">
                  <c:v>1.559483154</c:v>
                </c:pt>
                <c:pt idx="32">
                  <c:v>1.498266479</c:v>
                </c:pt>
                <c:pt idx="33">
                  <c:v>1.4744556880000002</c:v>
                </c:pt>
                <c:pt idx="34">
                  <c:v>1.3412297359999998</c:v>
                </c:pt>
                <c:pt idx="35">
                  <c:v>1.297628418</c:v>
                </c:pt>
                <c:pt idx="36">
                  <c:v>1.2821364749999999</c:v>
                </c:pt>
                <c:pt idx="37">
                  <c:v>1.2720135499999998</c:v>
                </c:pt>
                <c:pt idx="38">
                  <c:v>1.2692329099999999</c:v>
                </c:pt>
                <c:pt idx="39">
                  <c:v>1.2353489990000002</c:v>
                </c:pt>
                <c:pt idx="40">
                  <c:v>1.2142445070000001</c:v>
                </c:pt>
                <c:pt idx="41">
                  <c:v>1.20380957</c:v>
                </c:pt>
                <c:pt idx="42">
                  <c:v>1.1914732669999999</c:v>
                </c:pt>
                <c:pt idx="43">
                  <c:v>1.19962561</c:v>
                </c:pt>
                <c:pt idx="44">
                  <c:v>1.160451782</c:v>
                </c:pt>
                <c:pt idx="45">
                  <c:v>1.137097534</c:v>
                </c:pt>
                <c:pt idx="46">
                  <c:v>1.1160917969999999</c:v>
                </c:pt>
                <c:pt idx="47">
                  <c:v>1.1115886230000001</c:v>
                </c:pt>
                <c:pt idx="48">
                  <c:v>1.1150329590000001</c:v>
                </c:pt>
                <c:pt idx="49">
                  <c:v>1.1170866699999999</c:v>
                </c:pt>
                <c:pt idx="50">
                  <c:v>1.113200806</c:v>
                </c:pt>
                <c:pt idx="51">
                  <c:v>1.1173072509999999</c:v>
                </c:pt>
                <c:pt idx="52">
                  <c:v>1.1196865230000002</c:v>
                </c:pt>
                <c:pt idx="53">
                  <c:v>1.117544678</c:v>
                </c:pt>
                <c:pt idx="54">
                  <c:v>1.1195914309999999</c:v>
                </c:pt>
                <c:pt idx="55">
                  <c:v>1.1210722660000001</c:v>
                </c:pt>
                <c:pt idx="56">
                  <c:v>1.1245294190000001</c:v>
                </c:pt>
                <c:pt idx="57">
                  <c:v>1.127320557</c:v>
                </c:pt>
                <c:pt idx="58">
                  <c:v>1.1334722899999998</c:v>
                </c:pt>
                <c:pt idx="59">
                  <c:v>1.1375916749999999</c:v>
                </c:pt>
                <c:pt idx="60">
                  <c:v>1.1447965090000001</c:v>
                </c:pt>
              </c:numCache>
            </c:numRef>
          </c:val>
          <c:smooth val="0"/>
          <c:extLst xmlns:c16r2="http://schemas.microsoft.com/office/drawing/2015/06/chart">
            <c:ext xmlns:c16="http://schemas.microsoft.com/office/drawing/2014/chart" uri="{C3380CC4-5D6E-409C-BE32-E72D297353CC}">
              <c16:uniqueId val="{00000000-3A5F-40E0-8007-7A8F8C01A2BC}"/>
            </c:ext>
          </c:extLst>
        </c:ser>
        <c:ser>
          <c:idx val="1"/>
          <c:order val="1"/>
          <c:tx>
            <c:strRef>
              <c:f>Sheet1!$C$1</c:f>
              <c:strCache>
                <c:ptCount val="1"/>
                <c:pt idx="0">
                  <c:v>transportation</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1.5835404669900499</c:v>
                </c:pt>
                <c:pt idx="1">
                  <c:v>1.5638370738499303</c:v>
                </c:pt>
                <c:pt idx="2">
                  <c:v>1.58746519117889</c:v>
                </c:pt>
                <c:pt idx="3">
                  <c:v>1.6006818875911</c:v>
                </c:pt>
                <c:pt idx="4">
                  <c:v>1.64074867936903</c:v>
                </c:pt>
                <c:pt idx="5">
                  <c:v>1.6753212062162097</c:v>
                </c:pt>
                <c:pt idx="6">
                  <c:v>1.7253877203904902</c:v>
                </c:pt>
                <c:pt idx="7">
                  <c:v>1.7444391855389398</c:v>
                </c:pt>
                <c:pt idx="8">
                  <c:v>1.7819290076364798</c:v>
                </c:pt>
                <c:pt idx="9">
                  <c:v>1.8284044959079599</c:v>
                </c:pt>
                <c:pt idx="10">
                  <c:v>1.8840378153545201</c:v>
                </c:pt>
                <c:pt idx="11">
                  <c:v>1.8555693738668102</c:v>
                </c:pt>
                <c:pt idx="12">
                  <c:v>1.89509345303514</c:v>
                </c:pt>
                <c:pt idx="13">
                  <c:v>1.9120714790796896</c:v>
                </c:pt>
                <c:pt idx="14">
                  <c:v>1.9668214502463399</c:v>
                </c:pt>
                <c:pt idx="15">
                  <c:v>1.9874221793231499</c:v>
                </c:pt>
                <c:pt idx="16">
                  <c:v>2.0185699660152601</c:v>
                </c:pt>
                <c:pt idx="17">
                  <c:v>2.0210661463128301</c:v>
                </c:pt>
                <c:pt idx="18">
                  <c:v>1.8906711395557505</c:v>
                </c:pt>
                <c:pt idx="19">
                  <c:v>1.82689529829776</c:v>
                </c:pt>
                <c:pt idx="20">
                  <c:v>1.84249437770698</c:v>
                </c:pt>
                <c:pt idx="21">
                  <c:v>1.80844000036762</c:v>
                </c:pt>
                <c:pt idx="22">
                  <c:v>1.77175961163232</c:v>
                </c:pt>
                <c:pt idx="23">
                  <c:v>1.7912823497835701</c:v>
                </c:pt>
                <c:pt idx="24">
                  <c:v>1.80944102485654</c:v>
                </c:pt>
                <c:pt idx="25">
                  <c:v>1.8331096675543299</c:v>
                </c:pt>
                <c:pt idx="26">
                  <c:v>1.86569814778984</c:v>
                </c:pt>
                <c:pt idx="27">
                  <c:v>1.8827713378721003</c:v>
                </c:pt>
                <c:pt idx="28">
                  <c:v>1.9142575701565501</c:v>
                </c:pt>
                <c:pt idx="29">
                  <c:v>1.92061695051884</c:v>
                </c:pt>
                <c:pt idx="30">
                  <c:v>1.6279891539258902</c:v>
                </c:pt>
                <c:pt idx="31">
                  <c:v>1.7281392480000002</c:v>
                </c:pt>
                <c:pt idx="32">
                  <c:v>1.7993991969999998</c:v>
                </c:pt>
                <c:pt idx="33">
                  <c:v>1.8081304530000002</c:v>
                </c:pt>
                <c:pt idx="34">
                  <c:v>1.8088744329999999</c:v>
                </c:pt>
                <c:pt idx="35">
                  <c:v>1.8106106880000001</c:v>
                </c:pt>
                <c:pt idx="36">
                  <c:v>1.8083282700000001</c:v>
                </c:pt>
                <c:pt idx="37">
                  <c:v>1.7997624510000001</c:v>
                </c:pt>
                <c:pt idx="38">
                  <c:v>1.791664041</c:v>
                </c:pt>
                <c:pt idx="39">
                  <c:v>1.7840258480000002</c:v>
                </c:pt>
                <c:pt idx="40">
                  <c:v>1.7785452559999999</c:v>
                </c:pt>
                <c:pt idx="41">
                  <c:v>1.773115596</c:v>
                </c:pt>
                <c:pt idx="42">
                  <c:v>1.76675604</c:v>
                </c:pt>
                <c:pt idx="43">
                  <c:v>1.7640891450000002</c:v>
                </c:pt>
                <c:pt idx="44">
                  <c:v>1.7611741700000001</c:v>
                </c:pt>
                <c:pt idx="45">
                  <c:v>1.7578911119999998</c:v>
                </c:pt>
                <c:pt idx="46">
                  <c:v>1.7571388889999999</c:v>
                </c:pt>
                <c:pt idx="47">
                  <c:v>1.7583591459999999</c:v>
                </c:pt>
                <c:pt idx="48">
                  <c:v>1.758172056</c:v>
                </c:pt>
                <c:pt idx="49">
                  <c:v>1.761608576</c:v>
                </c:pt>
                <c:pt idx="50">
                  <c:v>1.767524439</c:v>
                </c:pt>
                <c:pt idx="51">
                  <c:v>1.771848232</c:v>
                </c:pt>
                <c:pt idx="52">
                  <c:v>1.7778798200000001</c:v>
                </c:pt>
                <c:pt idx="53">
                  <c:v>1.783675602</c:v>
                </c:pt>
                <c:pt idx="54">
                  <c:v>1.7897312450000002</c:v>
                </c:pt>
                <c:pt idx="55">
                  <c:v>1.7982909869999999</c:v>
                </c:pt>
                <c:pt idx="56">
                  <c:v>1.808169924</c:v>
                </c:pt>
                <c:pt idx="57">
                  <c:v>1.8174050959999999</c:v>
                </c:pt>
                <c:pt idx="58">
                  <c:v>1.8252747919999999</c:v>
                </c:pt>
                <c:pt idx="59">
                  <c:v>1.8354068130000001</c:v>
                </c:pt>
                <c:pt idx="60">
                  <c:v>1.8486534080000001</c:v>
                </c:pt>
              </c:numCache>
            </c:numRef>
          </c:val>
          <c:smooth val="0"/>
          <c:extLst xmlns:c16r2="http://schemas.microsoft.com/office/drawing/2015/06/chart">
            <c:ext xmlns:c16="http://schemas.microsoft.com/office/drawing/2014/chart" uri="{C3380CC4-5D6E-409C-BE32-E72D297353CC}">
              <c16:uniqueId val="{00000001-3A5F-40E0-8007-7A8F8C01A2BC}"/>
            </c:ext>
          </c:extLst>
        </c:ser>
        <c:ser>
          <c:idx val="4"/>
          <c:order val="2"/>
          <c:tx>
            <c:strRef>
              <c:f>Sheet1!$D$1</c:f>
              <c:strCache>
                <c:ptCount val="1"/>
                <c:pt idx="0">
                  <c:v>industrial</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1.0627019332599501</c:v>
                </c:pt>
                <c:pt idx="1">
                  <c:v>1.0295603810222096</c:v>
                </c:pt>
                <c:pt idx="2">
                  <c:v>1.0815201704781998</c:v>
                </c:pt>
                <c:pt idx="3">
                  <c:v>1.0718836373779903</c:v>
                </c:pt>
                <c:pt idx="4">
                  <c:v>1.0892622755679102</c:v>
                </c:pt>
                <c:pt idx="5">
                  <c:v>1.0991610823644899</c:v>
                </c:pt>
                <c:pt idx="6">
                  <c:v>1.1327208198952003</c:v>
                </c:pt>
                <c:pt idx="7">
                  <c:v>1.1353678443690496</c:v>
                </c:pt>
                <c:pt idx="8">
                  <c:v>1.1065223698073796</c:v>
                </c:pt>
                <c:pt idx="9">
                  <c:v>1.0862531577866701</c:v>
                </c:pt>
                <c:pt idx="10">
                  <c:v>1.0774035780873799</c:v>
                </c:pt>
                <c:pt idx="11">
                  <c:v>1.0555693024083506</c:v>
                </c:pt>
                <c:pt idx="12">
                  <c:v>1.0401516996387496</c:v>
                </c:pt>
                <c:pt idx="13">
                  <c:v>1.0314394288526696</c:v>
                </c:pt>
                <c:pt idx="14">
                  <c:v>1.0699875733901398</c:v>
                </c:pt>
                <c:pt idx="15">
                  <c:v>1.01586009799091</c:v>
                </c:pt>
                <c:pt idx="16">
                  <c:v>1.0234441115764401</c:v>
                </c:pt>
                <c:pt idx="17">
                  <c:v>1.0110327145172997</c:v>
                </c:pt>
                <c:pt idx="18">
                  <c:v>0.97790767324549099</c:v>
                </c:pt>
                <c:pt idx="19">
                  <c:v>0.85830624747914575</c:v>
                </c:pt>
                <c:pt idx="20">
                  <c:v>0.92408549913746996</c:v>
                </c:pt>
                <c:pt idx="21">
                  <c:v>0.92860955762796116</c:v>
                </c:pt>
                <c:pt idx="22">
                  <c:v>0.94257253146618691</c:v>
                </c:pt>
                <c:pt idx="23">
                  <c:v>0.96303510101371659</c:v>
                </c:pt>
                <c:pt idx="24">
                  <c:v>0.97302851225226716</c:v>
                </c:pt>
                <c:pt idx="25">
                  <c:v>0.955152587426358</c:v>
                </c:pt>
                <c:pt idx="26">
                  <c:v>0.95356054811884816</c:v>
                </c:pt>
                <c:pt idx="27">
                  <c:v>0.9715423695229628</c:v>
                </c:pt>
                <c:pt idx="28">
                  <c:v>1.0016058485414701</c:v>
                </c:pt>
                <c:pt idx="29">
                  <c:v>1.0051342672152599</c:v>
                </c:pt>
                <c:pt idx="30">
                  <c:v>0.94682279260059088</c:v>
                </c:pt>
                <c:pt idx="31">
                  <c:v>0.96583352700000002</c:v>
                </c:pt>
                <c:pt idx="32">
                  <c:v>1.0007916569999999</c:v>
                </c:pt>
                <c:pt idx="33">
                  <c:v>1.0134058530000001</c:v>
                </c:pt>
                <c:pt idx="34">
                  <c:v>1.014254242</c:v>
                </c:pt>
                <c:pt idx="35">
                  <c:v>1.023979218</c:v>
                </c:pt>
                <c:pt idx="36">
                  <c:v>1.0350653990000001</c:v>
                </c:pt>
                <c:pt idx="37">
                  <c:v>1.037464752</c:v>
                </c:pt>
                <c:pt idx="38">
                  <c:v>1.0435703429999998</c:v>
                </c:pt>
                <c:pt idx="39">
                  <c:v>1.049284943</c:v>
                </c:pt>
                <c:pt idx="40">
                  <c:v>1.0558197639999998</c:v>
                </c:pt>
                <c:pt idx="41">
                  <c:v>1.058893219</c:v>
                </c:pt>
                <c:pt idx="42">
                  <c:v>1.067994568</c:v>
                </c:pt>
                <c:pt idx="43">
                  <c:v>1.072980469</c:v>
                </c:pt>
                <c:pt idx="44">
                  <c:v>1.077852448</c:v>
                </c:pt>
                <c:pt idx="45">
                  <c:v>1.0823722220000001</c:v>
                </c:pt>
                <c:pt idx="46">
                  <c:v>1.088000152</c:v>
                </c:pt>
                <c:pt idx="47">
                  <c:v>1.095305024</c:v>
                </c:pt>
                <c:pt idx="48">
                  <c:v>1.1021239009999999</c:v>
                </c:pt>
                <c:pt idx="49">
                  <c:v>1.108593078</c:v>
                </c:pt>
                <c:pt idx="50">
                  <c:v>1.1138711859999999</c:v>
                </c:pt>
                <c:pt idx="51">
                  <c:v>1.120768677</c:v>
                </c:pt>
                <c:pt idx="52">
                  <c:v>1.1285087900000002</c:v>
                </c:pt>
                <c:pt idx="53">
                  <c:v>1.1339489140000001</c:v>
                </c:pt>
                <c:pt idx="54">
                  <c:v>1.141354644</c:v>
                </c:pt>
                <c:pt idx="55">
                  <c:v>1.1467547309999999</c:v>
                </c:pt>
                <c:pt idx="56">
                  <c:v>1.153285186</c:v>
                </c:pt>
                <c:pt idx="57">
                  <c:v>1.1587577509999998</c:v>
                </c:pt>
                <c:pt idx="58">
                  <c:v>1.163443969</c:v>
                </c:pt>
                <c:pt idx="59">
                  <c:v>1.1699859930000001</c:v>
                </c:pt>
                <c:pt idx="60">
                  <c:v>1.1804989320000001</c:v>
                </c:pt>
              </c:numCache>
            </c:numRef>
          </c:val>
          <c:smooth val="0"/>
          <c:extLst xmlns:c16r2="http://schemas.microsoft.com/office/drawing/2015/06/chart">
            <c:ext xmlns:c16="http://schemas.microsoft.com/office/drawing/2014/chart" uri="{C3380CC4-5D6E-409C-BE32-E72D297353CC}">
              <c16:uniqueId val="{00000002-3A5F-40E0-8007-7A8F8C01A2BC}"/>
            </c:ext>
          </c:extLst>
        </c:ser>
        <c:ser>
          <c:idx val="7"/>
          <c:order val="3"/>
          <c:tx>
            <c:strRef>
              <c:f>Sheet1!$E$1</c:f>
              <c:strCache>
                <c:ptCount val="1"/>
                <c:pt idx="0">
                  <c:v>residential</c:v>
                </c:pt>
              </c:strCache>
            </c:strRef>
          </c:tx>
          <c:spPr>
            <a:ln w="22225" cap="rnd">
              <a:solidFill>
                <a:srgbClr val="72242D"/>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0.33997503316791949</c:v>
                </c:pt>
                <c:pt idx="1">
                  <c:v>0.34767044641851608</c:v>
                </c:pt>
                <c:pt idx="2">
                  <c:v>0.35754130552024632</c:v>
                </c:pt>
                <c:pt idx="3">
                  <c:v>0.37278289303582224</c:v>
                </c:pt>
                <c:pt idx="4">
                  <c:v>0.36477124929296029</c:v>
                </c:pt>
                <c:pt idx="5">
                  <c:v>0.36159046803283423</c:v>
                </c:pt>
                <c:pt idx="6">
                  <c:v>0.39001303952165928</c:v>
                </c:pt>
                <c:pt idx="7">
                  <c:v>0.37169311685961798</c:v>
                </c:pt>
                <c:pt idx="8">
                  <c:v>0.33889093060715553</c:v>
                </c:pt>
                <c:pt idx="9">
                  <c:v>0.36012172064598608</c:v>
                </c:pt>
                <c:pt idx="10">
                  <c:v>0.38132649928721879</c:v>
                </c:pt>
                <c:pt idx="11">
                  <c:v>0.36812950826732749</c:v>
                </c:pt>
                <c:pt idx="12">
                  <c:v>0.3685518489175808</c:v>
                </c:pt>
                <c:pt idx="13">
                  <c:v>0.38631585092357534</c:v>
                </c:pt>
                <c:pt idx="14">
                  <c:v>0.3726732365315612</c:v>
                </c:pt>
                <c:pt idx="15">
                  <c:v>0.3651826034418294</c:v>
                </c:pt>
                <c:pt idx="16">
                  <c:v>0.32369577994320442</c:v>
                </c:pt>
                <c:pt idx="17">
                  <c:v>0.34434745263171196</c:v>
                </c:pt>
                <c:pt idx="18">
                  <c:v>0.35769932161992679</c:v>
                </c:pt>
                <c:pt idx="19">
                  <c:v>0.33871384407590177</c:v>
                </c:pt>
                <c:pt idx="20">
                  <c:v>0.33611394445940362</c:v>
                </c:pt>
                <c:pt idx="21">
                  <c:v>0.32617649094288592</c:v>
                </c:pt>
                <c:pt idx="22">
                  <c:v>0.28627150707416305</c:v>
                </c:pt>
                <c:pt idx="23">
                  <c:v>0.33251940351856035</c:v>
                </c:pt>
                <c:pt idx="24">
                  <c:v>0.34908867430365026</c:v>
                </c:pt>
                <c:pt idx="25">
                  <c:v>0.32239063929261885</c:v>
                </c:pt>
                <c:pt idx="26">
                  <c:v>0.29865202369097804</c:v>
                </c:pt>
                <c:pt idx="27">
                  <c:v>0.30117781207279631</c:v>
                </c:pt>
                <c:pt idx="28">
                  <c:v>0.34386427965196992</c:v>
                </c:pt>
                <c:pt idx="29">
                  <c:v>0.34666160790091444</c:v>
                </c:pt>
                <c:pt idx="30">
                  <c:v>0.3232567219823817</c:v>
                </c:pt>
                <c:pt idx="31">
                  <c:v>0.32614691200000001</c:v>
                </c:pt>
                <c:pt idx="32">
                  <c:v>0.33134179699999994</c:v>
                </c:pt>
                <c:pt idx="33">
                  <c:v>0.324816467</c:v>
                </c:pt>
                <c:pt idx="34">
                  <c:v>0.32483813499999997</c:v>
                </c:pt>
                <c:pt idx="35">
                  <c:v>0.32500549400000001</c:v>
                </c:pt>
                <c:pt idx="36">
                  <c:v>0.32468432600000002</c:v>
                </c:pt>
                <c:pt idx="37">
                  <c:v>0.32398208700000003</c:v>
                </c:pt>
                <c:pt idx="38">
                  <c:v>0.32291616799999995</c:v>
                </c:pt>
                <c:pt idx="39">
                  <c:v>0.321593872</c:v>
                </c:pt>
                <c:pt idx="40">
                  <c:v>0.32040466300000003</c:v>
                </c:pt>
                <c:pt idx="41">
                  <c:v>0.31881216400000012</c:v>
                </c:pt>
                <c:pt idx="42">
                  <c:v>0.31749914499999998</c:v>
                </c:pt>
                <c:pt idx="43">
                  <c:v>0.31623098800000005</c:v>
                </c:pt>
                <c:pt idx="44">
                  <c:v>0.31521328700000012</c:v>
                </c:pt>
                <c:pt idx="45">
                  <c:v>0.31445053100000009</c:v>
                </c:pt>
                <c:pt idx="46">
                  <c:v>0.31374057000000005</c:v>
                </c:pt>
                <c:pt idx="47">
                  <c:v>0.31295706200000012</c:v>
                </c:pt>
                <c:pt idx="48">
                  <c:v>0.31218456999999999</c:v>
                </c:pt>
                <c:pt idx="49">
                  <c:v>0.31143222000000004</c:v>
                </c:pt>
                <c:pt idx="50">
                  <c:v>0.31077963199999992</c:v>
                </c:pt>
                <c:pt idx="51">
                  <c:v>0.31014550800000001</c:v>
                </c:pt>
                <c:pt idx="52">
                  <c:v>0.30955667199999998</c:v>
                </c:pt>
                <c:pt idx="53">
                  <c:v>0.30897119200000001</c:v>
                </c:pt>
                <c:pt idx="54">
                  <c:v>0.30844339000000004</c:v>
                </c:pt>
                <c:pt idx="55">
                  <c:v>0.30789956600000001</c:v>
                </c:pt>
                <c:pt idx="56">
                  <c:v>0.30735491900000012</c:v>
                </c:pt>
                <c:pt idx="57">
                  <c:v>0.30679006899999994</c:v>
                </c:pt>
                <c:pt idx="58">
                  <c:v>0.30624304200000002</c:v>
                </c:pt>
                <c:pt idx="59">
                  <c:v>0.30565802000000003</c:v>
                </c:pt>
                <c:pt idx="60">
                  <c:v>0.30508099399999999</c:v>
                </c:pt>
              </c:numCache>
            </c:numRef>
          </c:val>
          <c:smooth val="0"/>
          <c:extLst xmlns:c16r2="http://schemas.microsoft.com/office/drawing/2015/06/chart">
            <c:ext xmlns:c16="http://schemas.microsoft.com/office/drawing/2014/chart" uri="{C3380CC4-5D6E-409C-BE32-E72D297353CC}">
              <c16:uniqueId val="{00000003-3A5F-40E0-8007-7A8F8C01A2BC}"/>
            </c:ext>
          </c:extLst>
        </c:ser>
        <c:ser>
          <c:idx val="0"/>
          <c:order val="4"/>
          <c:tx>
            <c:strRef>
              <c:f>Sheet1!$F$1</c:f>
              <c:strCache>
                <c:ptCount val="1"/>
                <c:pt idx="0">
                  <c:v>commercial</c:v>
                </c:pt>
              </c:strCache>
            </c:strRef>
          </c:tx>
          <c:spPr>
            <a:ln w="22225" cap="rnd">
              <a:solidFill>
                <a:srgbClr val="E3A5AC"/>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0.22608774016546851</c:v>
                </c:pt>
                <c:pt idx="1">
                  <c:v>0.2271924218319572</c:v>
                </c:pt>
                <c:pt idx="2">
                  <c:v>0.22833216236896989</c:v>
                </c:pt>
                <c:pt idx="3">
                  <c:v>0.22554772168098386</c:v>
                </c:pt>
                <c:pt idx="4">
                  <c:v>0.2282201170480509</c:v>
                </c:pt>
                <c:pt idx="5">
                  <c:v>0.23115636705019441</c:v>
                </c:pt>
                <c:pt idx="6">
                  <c:v>0.23984136281003099</c:v>
                </c:pt>
                <c:pt idx="7">
                  <c:v>0.24007767578970871</c:v>
                </c:pt>
                <c:pt idx="8">
                  <c:v>0.22277511953396312</c:v>
                </c:pt>
                <c:pt idx="9">
                  <c:v>0.22564460692314359</c:v>
                </c:pt>
                <c:pt idx="10">
                  <c:v>0.23960743138352936</c:v>
                </c:pt>
                <c:pt idx="11">
                  <c:v>0.23051624824209185</c:v>
                </c:pt>
                <c:pt idx="12">
                  <c:v>0.23134794141663734</c:v>
                </c:pt>
                <c:pt idx="13">
                  <c:v>0.24156470445435069</c:v>
                </c:pt>
                <c:pt idx="14">
                  <c:v>0.2380764807797689</c:v>
                </c:pt>
                <c:pt idx="15">
                  <c:v>0.22730759636226791</c:v>
                </c:pt>
                <c:pt idx="16">
                  <c:v>0.2077756414703423</c:v>
                </c:pt>
                <c:pt idx="17">
                  <c:v>0.21674348623293929</c:v>
                </c:pt>
                <c:pt idx="18">
                  <c:v>0.22596346658117161</c:v>
                </c:pt>
                <c:pt idx="19">
                  <c:v>0.22320712779269594</c:v>
                </c:pt>
                <c:pt idx="20">
                  <c:v>0.2209052439209587</c:v>
                </c:pt>
                <c:pt idx="21">
                  <c:v>0.22178881075325865</c:v>
                </c:pt>
                <c:pt idx="22">
                  <c:v>0.20104863778384696</c:v>
                </c:pt>
                <c:pt idx="23">
                  <c:v>0.22272126835936276</c:v>
                </c:pt>
                <c:pt idx="24">
                  <c:v>0.23394812650443611</c:v>
                </c:pt>
                <c:pt idx="25">
                  <c:v>0.23957528653218216</c:v>
                </c:pt>
                <c:pt idx="26">
                  <c:v>0.23159096830097697</c:v>
                </c:pt>
                <c:pt idx="27">
                  <c:v>0.23298494576427789</c:v>
                </c:pt>
                <c:pt idx="28">
                  <c:v>0.25376542577120292</c:v>
                </c:pt>
                <c:pt idx="29">
                  <c:v>0.2548590688159651</c:v>
                </c:pt>
                <c:pt idx="30">
                  <c:v>0.2299182137327587</c:v>
                </c:pt>
                <c:pt idx="31">
                  <c:v>0.24528234900000009</c:v>
                </c:pt>
                <c:pt idx="32">
                  <c:v>0.253803161</c:v>
                </c:pt>
                <c:pt idx="33">
                  <c:v>0.25119354199999999</c:v>
                </c:pt>
                <c:pt idx="34">
                  <c:v>0.25136911000000012</c:v>
                </c:pt>
                <c:pt idx="35">
                  <c:v>0.25178888000000005</c:v>
                </c:pt>
                <c:pt idx="36">
                  <c:v>0.25163439900000001</c:v>
                </c:pt>
                <c:pt idx="37">
                  <c:v>0.25259426899999998</c:v>
                </c:pt>
                <c:pt idx="38">
                  <c:v>0.25291519200000001</c:v>
                </c:pt>
                <c:pt idx="39">
                  <c:v>0.25280187900000001</c:v>
                </c:pt>
                <c:pt idx="40">
                  <c:v>0.25276037600000001</c:v>
                </c:pt>
                <c:pt idx="41">
                  <c:v>0.25250115899999998</c:v>
                </c:pt>
                <c:pt idx="42">
                  <c:v>0.25261334200000002</c:v>
                </c:pt>
                <c:pt idx="43">
                  <c:v>0.25270858800000001</c:v>
                </c:pt>
                <c:pt idx="44">
                  <c:v>0.25302496299999999</c:v>
                </c:pt>
                <c:pt idx="45">
                  <c:v>0.25360986400000002</c:v>
                </c:pt>
                <c:pt idx="46">
                  <c:v>0.25417758200000001</c:v>
                </c:pt>
                <c:pt idx="47">
                  <c:v>0.25452841199999998</c:v>
                </c:pt>
                <c:pt idx="48">
                  <c:v>0.25479068000000005</c:v>
                </c:pt>
                <c:pt idx="49">
                  <c:v>0.25505664</c:v>
                </c:pt>
                <c:pt idx="50">
                  <c:v>0.25530380199999997</c:v>
                </c:pt>
                <c:pt idx="51">
                  <c:v>0.25575134300000002</c:v>
                </c:pt>
                <c:pt idx="52">
                  <c:v>0.25620895399999993</c:v>
                </c:pt>
                <c:pt idx="53">
                  <c:v>0.25659094199999999</c:v>
                </c:pt>
                <c:pt idx="54">
                  <c:v>0.25697033699999999</c:v>
                </c:pt>
                <c:pt idx="55">
                  <c:v>0.25732665999999998</c:v>
                </c:pt>
                <c:pt idx="56">
                  <c:v>0.25762799100000011</c:v>
                </c:pt>
                <c:pt idx="57">
                  <c:v>0.25789340199999999</c:v>
                </c:pt>
                <c:pt idx="58">
                  <c:v>0.25820425399999991</c:v>
                </c:pt>
                <c:pt idx="59">
                  <c:v>0.25842114300000002</c:v>
                </c:pt>
                <c:pt idx="60">
                  <c:v>0.25864953600000001</c:v>
                </c:pt>
              </c:numCache>
            </c:numRef>
          </c:val>
          <c:smooth val="0"/>
          <c:extLst xmlns:c16r2="http://schemas.microsoft.com/office/drawing/2015/06/chart">
            <c:ext xmlns:c16="http://schemas.microsoft.com/office/drawing/2014/chart" uri="{C3380CC4-5D6E-409C-BE32-E72D297353CC}">
              <c16:uniqueId val="{00000004-3A5F-40E0-8007-7A8F8C01A2BC}"/>
            </c:ext>
          </c:extLst>
        </c:ser>
        <c:dLbls>
          <c:showLegendKey val="0"/>
          <c:showVal val="0"/>
          <c:showCatName val="0"/>
          <c:showSerName val="0"/>
          <c:showPercent val="0"/>
          <c:showBubbleSize val="0"/>
        </c:dLbls>
        <c:smooth val="0"/>
        <c:axId val="-1184703712"/>
        <c:axId val="-1177236800"/>
      </c:lineChart>
      <c:catAx>
        <c:axId val="-118470371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36800"/>
        <c:crosses val="autoZero"/>
        <c:auto val="1"/>
        <c:lblAlgn val="ctr"/>
        <c:lblOffset val="100"/>
        <c:tickLblSkip val="10"/>
        <c:tickMarkSkip val="10"/>
        <c:noMultiLvlLbl val="0"/>
      </c:catAx>
      <c:valAx>
        <c:axId val="-11772368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84703712"/>
        <c:crossesAt val="3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19901932147985"/>
          <c:y val="7.2087389533751781E-2"/>
          <c:w val="0.80909274662968644"/>
          <c:h val="0.83707352384224143"/>
        </c:manualLayout>
      </c:layout>
      <c:lineChart>
        <c:grouping val="standard"/>
        <c:varyColors val="0"/>
        <c:ser>
          <c:idx val="5"/>
          <c:order val="0"/>
          <c:tx>
            <c:strRef>
              <c:f>Sheet1!$B$1</c:f>
              <c:strCache>
                <c:ptCount val="1"/>
                <c:pt idx="0">
                  <c:v>petroleum</c:v>
                </c:pt>
              </c:strCache>
            </c:strRef>
          </c:tx>
          <c:spPr>
            <a:ln w="22225" cap="rnd">
              <a:solidFill>
                <a:srgbClr val="BD732A"/>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2.185440666320233</c:v>
                </c:pt>
                <c:pt idx="1">
                  <c:v>2.1313820963748005</c:v>
                </c:pt>
                <c:pt idx="2">
                  <c:v>2.1798608832185691</c:v>
                </c:pt>
                <c:pt idx="3">
                  <c:v>2.1841292142444364</c:v>
                </c:pt>
                <c:pt idx="4">
                  <c:v>2.2246838106766038</c:v>
                </c:pt>
                <c:pt idx="5">
                  <c:v>2.216388785280198</c:v>
                </c:pt>
                <c:pt idx="6">
                  <c:v>2.3064678498479743</c:v>
                </c:pt>
                <c:pt idx="7">
                  <c:v>2.3259925718483108</c:v>
                </c:pt>
                <c:pt idx="8">
                  <c:v>2.3712446163487924</c:v>
                </c:pt>
                <c:pt idx="9">
                  <c:v>2.4310467992586813</c:v>
                </c:pt>
                <c:pt idx="10">
                  <c:v>2.4772930733132035</c:v>
                </c:pt>
                <c:pt idx="11">
                  <c:v>2.4875228751242835</c:v>
                </c:pt>
                <c:pt idx="12">
                  <c:v>2.4824991167122628</c:v>
                </c:pt>
                <c:pt idx="13">
                  <c:v>2.5453009565080684</c:v>
                </c:pt>
                <c:pt idx="14">
                  <c:v>2.622876918658128</c:v>
                </c:pt>
                <c:pt idx="15">
                  <c:v>2.6327572112561137</c:v>
                </c:pt>
                <c:pt idx="16">
                  <c:v>2.6017214381131462</c:v>
                </c:pt>
                <c:pt idx="17">
                  <c:v>2.5874162590816727</c:v>
                </c:pt>
                <c:pt idx="18">
                  <c:v>2.417916031570277</c:v>
                </c:pt>
                <c:pt idx="19">
                  <c:v>2.2834844304532163</c:v>
                </c:pt>
                <c:pt idx="20">
                  <c:v>2.3038838368036152</c:v>
                </c:pt>
                <c:pt idx="21">
                  <c:v>2.255045075427859</c:v>
                </c:pt>
                <c:pt idx="22">
                  <c:v>2.1950511050442816</c:v>
                </c:pt>
                <c:pt idx="23">
                  <c:v>2.2211663745457324</c:v>
                </c:pt>
                <c:pt idx="24">
                  <c:v>2.2514263479116141</c:v>
                </c:pt>
                <c:pt idx="25">
                  <c:v>2.2898051857375892</c:v>
                </c:pt>
                <c:pt idx="26">
                  <c:v>2.3127956418766145</c:v>
                </c:pt>
                <c:pt idx="27">
                  <c:v>2.331068196549253</c:v>
                </c:pt>
                <c:pt idx="28">
                  <c:v>2.3771300211982846</c:v>
                </c:pt>
                <c:pt idx="29">
                  <c:v>2.3717366931829247</c:v>
                </c:pt>
                <c:pt idx="30">
                  <c:v>2.0424483951373715</c:v>
                </c:pt>
                <c:pt idx="31">
                  <c:v>2.1443571780000004</c:v>
                </c:pt>
                <c:pt idx="32">
                  <c:v>2.2321843260000001</c:v>
                </c:pt>
                <c:pt idx="33">
                  <c:v>2.2507231449999998</c:v>
                </c:pt>
                <c:pt idx="34">
                  <c:v>2.245455566</c:v>
                </c:pt>
                <c:pt idx="35">
                  <c:v>2.2480236819999999</c:v>
                </c:pt>
                <c:pt idx="36">
                  <c:v>2.246544434</c:v>
                </c:pt>
                <c:pt idx="37">
                  <c:v>2.2373632809999999</c:v>
                </c:pt>
                <c:pt idx="38">
                  <c:v>2.2306403809999997</c:v>
                </c:pt>
                <c:pt idx="39">
                  <c:v>2.225125732</c:v>
                </c:pt>
                <c:pt idx="40">
                  <c:v>2.2220930180000003</c:v>
                </c:pt>
                <c:pt idx="41">
                  <c:v>2.2184619140000001</c:v>
                </c:pt>
                <c:pt idx="42">
                  <c:v>2.2142019040000003</c:v>
                </c:pt>
                <c:pt idx="43">
                  <c:v>2.2126879880000003</c:v>
                </c:pt>
                <c:pt idx="44">
                  <c:v>2.210993652</c:v>
                </c:pt>
                <c:pt idx="45">
                  <c:v>2.2081892089999999</c:v>
                </c:pt>
                <c:pt idx="46">
                  <c:v>2.208580322</c:v>
                </c:pt>
                <c:pt idx="47">
                  <c:v>2.2117326660000001</c:v>
                </c:pt>
                <c:pt idx="48">
                  <c:v>2.2114743649999999</c:v>
                </c:pt>
                <c:pt idx="49">
                  <c:v>2.216590332</c:v>
                </c:pt>
                <c:pt idx="50">
                  <c:v>2.2206911620000001</c:v>
                </c:pt>
                <c:pt idx="51">
                  <c:v>2.2251530759999998</c:v>
                </c:pt>
                <c:pt idx="52">
                  <c:v>2.2311879880000003</c:v>
                </c:pt>
                <c:pt idx="53">
                  <c:v>2.2356289060000001</c:v>
                </c:pt>
                <c:pt idx="54">
                  <c:v>2.2416428220000002</c:v>
                </c:pt>
                <c:pt idx="55">
                  <c:v>2.2494423830000003</c:v>
                </c:pt>
                <c:pt idx="56">
                  <c:v>2.2592338870000002</c:v>
                </c:pt>
                <c:pt idx="57">
                  <c:v>2.2689606929999999</c:v>
                </c:pt>
                <c:pt idx="58">
                  <c:v>2.2772473139999998</c:v>
                </c:pt>
                <c:pt idx="59">
                  <c:v>2.2878940430000001</c:v>
                </c:pt>
                <c:pt idx="60">
                  <c:v>2.3019628910000001</c:v>
                </c:pt>
              </c:numCache>
            </c:numRef>
          </c:val>
          <c:smooth val="0"/>
          <c:extLst xmlns:c16r2="http://schemas.microsoft.com/office/drawing/2015/06/chart">
            <c:ext xmlns:c16="http://schemas.microsoft.com/office/drawing/2014/chart" uri="{C3380CC4-5D6E-409C-BE32-E72D297353CC}">
              <c16:uniqueId val="{00000000-44BA-493C-B3C9-92A237D6EF9B}"/>
            </c:ext>
          </c:extLst>
        </c:ser>
        <c:ser>
          <c:idx val="7"/>
          <c:order val="1"/>
          <c:tx>
            <c:strRef>
              <c:f>Sheet1!$C$1</c:f>
              <c:strCache>
                <c:ptCount val="1"/>
                <c:pt idx="0">
                  <c:v>natural gas</c:v>
                </c:pt>
              </c:strCache>
            </c:strRef>
          </c:tx>
          <c:spPr>
            <a:ln w="22225" cap="rnd">
              <a:solidFill>
                <a:srgbClr val="0096D7"/>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1.0262544219091057</c:v>
                </c:pt>
                <c:pt idx="1">
                  <c:v>1.0477557024473108</c:v>
                </c:pt>
                <c:pt idx="2">
                  <c:v>1.0832615265295156</c:v>
                </c:pt>
                <c:pt idx="3">
                  <c:v>1.1107053630708756</c:v>
                </c:pt>
                <c:pt idx="4">
                  <c:v>1.1360480485626341</c:v>
                </c:pt>
                <c:pt idx="5">
                  <c:v>1.1854426735745796</c:v>
                </c:pt>
                <c:pt idx="6">
                  <c:v>1.2067439533136071</c:v>
                </c:pt>
                <c:pt idx="7">
                  <c:v>1.2137761481389384</c:v>
                </c:pt>
                <c:pt idx="8">
                  <c:v>1.1913170103212729</c:v>
                </c:pt>
                <c:pt idx="9">
                  <c:v>1.1969352497275012</c:v>
                </c:pt>
                <c:pt idx="10">
                  <c:v>1.2460499272449033</c:v>
                </c:pt>
                <c:pt idx="11">
                  <c:v>1.1917597029553235</c:v>
                </c:pt>
                <c:pt idx="12">
                  <c:v>1.2315272708207508</c:v>
                </c:pt>
                <c:pt idx="13">
                  <c:v>1.1953808994175976</c:v>
                </c:pt>
                <c:pt idx="14">
                  <c:v>1.2009310817530867</c:v>
                </c:pt>
                <c:pt idx="15">
                  <c:v>1.1824655705205334</c:v>
                </c:pt>
                <c:pt idx="16">
                  <c:v>1.169696029000945</c:v>
                </c:pt>
                <c:pt idx="17">
                  <c:v>1.2451576091690904</c:v>
                </c:pt>
                <c:pt idx="18">
                  <c:v>1.2545223374129364</c:v>
                </c:pt>
                <c:pt idx="19">
                  <c:v>1.2333903426203434</c:v>
                </c:pt>
                <c:pt idx="20">
                  <c:v>1.2924381078064195</c:v>
                </c:pt>
                <c:pt idx="21">
                  <c:v>1.3123279657213256</c:v>
                </c:pt>
                <c:pt idx="22">
                  <c:v>1.3715609577368191</c:v>
                </c:pt>
                <c:pt idx="23">
                  <c:v>1.4083797977711652</c:v>
                </c:pt>
                <c:pt idx="24">
                  <c:v>1.4375361551549859</c:v>
                </c:pt>
                <c:pt idx="25">
                  <c:v>1.4788843130906095</c:v>
                </c:pt>
                <c:pt idx="26">
                  <c:v>1.4898512514549382</c:v>
                </c:pt>
                <c:pt idx="27">
                  <c:v>1.4709644498939944</c:v>
                </c:pt>
                <c:pt idx="28">
                  <c:v>1.6264109786839016</c:v>
                </c:pt>
                <c:pt idx="29">
                  <c:v>1.6840078569277352</c:v>
                </c:pt>
                <c:pt idx="30">
                  <c:v>1.6466910563061037</c:v>
                </c:pt>
                <c:pt idx="31">
                  <c:v>1.6301174319999998</c:v>
                </c:pt>
                <c:pt idx="32">
                  <c:v>1.641586548</c:v>
                </c:pt>
                <c:pt idx="33">
                  <c:v>1.645264404</c:v>
                </c:pt>
                <c:pt idx="34">
                  <c:v>1.653712158</c:v>
                </c:pt>
                <c:pt idx="35">
                  <c:v>1.64128772</c:v>
                </c:pt>
                <c:pt idx="36">
                  <c:v>1.6429456790000001</c:v>
                </c:pt>
                <c:pt idx="37">
                  <c:v>1.642714478</c:v>
                </c:pt>
                <c:pt idx="38">
                  <c:v>1.6522363280000001</c:v>
                </c:pt>
                <c:pt idx="39">
                  <c:v>1.6430218510000001</c:v>
                </c:pt>
                <c:pt idx="40">
                  <c:v>1.636022461</c:v>
                </c:pt>
                <c:pt idx="41">
                  <c:v>1.6340361330000002</c:v>
                </c:pt>
                <c:pt idx="42">
                  <c:v>1.6406889650000001</c:v>
                </c:pt>
                <c:pt idx="43">
                  <c:v>1.6446689449999998</c:v>
                </c:pt>
                <c:pt idx="44">
                  <c:v>1.6456623540000002</c:v>
                </c:pt>
                <c:pt idx="45">
                  <c:v>1.6429833980000002</c:v>
                </c:pt>
                <c:pt idx="46">
                  <c:v>1.647875244</c:v>
                </c:pt>
                <c:pt idx="47">
                  <c:v>1.6581157230000001</c:v>
                </c:pt>
                <c:pt idx="48">
                  <c:v>1.669853271</c:v>
                </c:pt>
                <c:pt idx="49">
                  <c:v>1.6778818359999998</c:v>
                </c:pt>
                <c:pt idx="50">
                  <c:v>1.6907416990000002</c:v>
                </c:pt>
                <c:pt idx="51">
                  <c:v>1.7061166989999998</c:v>
                </c:pt>
                <c:pt idx="52">
                  <c:v>1.7211215819999999</c:v>
                </c:pt>
                <c:pt idx="53">
                  <c:v>1.7331865230000001</c:v>
                </c:pt>
                <c:pt idx="54">
                  <c:v>1.7511879880000001</c:v>
                </c:pt>
                <c:pt idx="55">
                  <c:v>1.7656295169999998</c:v>
                </c:pt>
                <c:pt idx="56">
                  <c:v>1.778130859</c:v>
                </c:pt>
                <c:pt idx="57">
                  <c:v>1.7897805180000002</c:v>
                </c:pt>
                <c:pt idx="58">
                  <c:v>1.802262695</c:v>
                </c:pt>
                <c:pt idx="59">
                  <c:v>1.812813354</c:v>
                </c:pt>
                <c:pt idx="60">
                  <c:v>1.8283562009999998</c:v>
                </c:pt>
              </c:numCache>
            </c:numRef>
          </c:val>
          <c:smooth val="0"/>
          <c:extLst xmlns:c16r2="http://schemas.microsoft.com/office/drawing/2015/06/chart">
            <c:ext xmlns:c16="http://schemas.microsoft.com/office/drawing/2014/chart" uri="{C3380CC4-5D6E-409C-BE32-E72D297353CC}">
              <c16:uniqueId val="{00000001-44BA-493C-B3C9-92A237D6EF9B}"/>
            </c:ext>
          </c:extLst>
        </c:ser>
        <c:ser>
          <c:idx val="0"/>
          <c:order val="2"/>
          <c:tx>
            <c:strRef>
              <c:f>Sheet1!$D$1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1.8200225019176632</c:v>
                </c:pt>
                <c:pt idx="1">
                  <c:v>1.8059420374156767</c:v>
                </c:pt>
                <c:pt idx="2">
                  <c:v>1.8218802936837235</c:v>
                </c:pt>
                <c:pt idx="3">
                  <c:v>1.8816781937601863</c:v>
                </c:pt>
                <c:pt idx="4">
                  <c:v>1.8922247077679133</c:v>
                </c:pt>
                <c:pt idx="5">
                  <c:v>1.9121428414694097</c:v>
                </c:pt>
                <c:pt idx="6">
                  <c:v>1.9945322072513998</c:v>
                </c:pt>
                <c:pt idx="7">
                  <c:v>2.0388490180586203</c:v>
                </c:pt>
                <c:pt idx="8">
                  <c:v>2.06363265867587</c:v>
                </c:pt>
                <c:pt idx="9">
                  <c:v>2.0616226989737765</c:v>
                </c:pt>
                <c:pt idx="10">
                  <c:v>2.1547431125971004</c:v>
                </c:pt>
                <c:pt idx="11">
                  <c:v>2.0872562568360467</c:v>
                </c:pt>
                <c:pt idx="12">
                  <c:v>2.09287711930244</c:v>
                </c:pt>
                <c:pt idx="13">
                  <c:v>2.1339212592246097</c:v>
                </c:pt>
                <c:pt idx="14">
                  <c:v>2.1583660823039903</c:v>
                </c:pt>
                <c:pt idx="15">
                  <c:v>2.1801462254207569</c:v>
                </c:pt>
                <c:pt idx="16">
                  <c:v>2.1460086214291696</c:v>
                </c:pt>
                <c:pt idx="17">
                  <c:v>2.1712953061239331</c:v>
                </c:pt>
                <c:pt idx="18">
                  <c:v>2.1386934352803268</c:v>
                </c:pt>
                <c:pt idx="19">
                  <c:v>1.8751595849033504</c:v>
                </c:pt>
                <c:pt idx="20">
                  <c:v>1.9859385724762402</c:v>
                </c:pt>
                <c:pt idx="21">
                  <c:v>1.8756010534754863</c:v>
                </c:pt>
                <c:pt idx="22">
                  <c:v>1.6578732760374402</c:v>
                </c:pt>
                <c:pt idx="23">
                  <c:v>1.7178445441669532</c:v>
                </c:pt>
                <c:pt idx="24">
                  <c:v>1.7133670949490367</c:v>
                </c:pt>
                <c:pt idx="25">
                  <c:v>1.4818979209978702</c:v>
                </c:pt>
                <c:pt idx="26">
                  <c:v>1.3552002637324101</c:v>
                </c:pt>
                <c:pt idx="27">
                  <c:v>1.31795198825384</c:v>
                </c:pt>
                <c:pt idx="28">
                  <c:v>1.2625554090036202</c:v>
                </c:pt>
                <c:pt idx="29">
                  <c:v>1.0775198812236768</c:v>
                </c:pt>
                <c:pt idx="30">
                  <c:v>0.87500971387159132</c:v>
                </c:pt>
                <c:pt idx="31">
                  <c:v>1.0396088870000002</c:v>
                </c:pt>
                <c:pt idx="32">
                  <c:v>0.99902935799999992</c:v>
                </c:pt>
                <c:pt idx="33">
                  <c:v>0.96521166999999997</c:v>
                </c:pt>
                <c:pt idx="34">
                  <c:v>0.83059570299999996</c:v>
                </c:pt>
                <c:pt idx="35">
                  <c:v>0.80887042199999992</c:v>
                </c:pt>
                <c:pt idx="36">
                  <c:v>0.80150006099999993</c:v>
                </c:pt>
                <c:pt idx="37">
                  <c:v>0.79484789999999994</c:v>
                </c:pt>
                <c:pt idx="38">
                  <c:v>0.78649633800000007</c:v>
                </c:pt>
                <c:pt idx="39">
                  <c:v>0.76394366499999999</c:v>
                </c:pt>
                <c:pt idx="40">
                  <c:v>0.75265985099999999</c:v>
                </c:pt>
                <c:pt idx="41">
                  <c:v>0.74360351599999996</c:v>
                </c:pt>
                <c:pt idx="42">
                  <c:v>0.73037078900000008</c:v>
                </c:pt>
                <c:pt idx="43">
                  <c:v>0.73716479499999998</c:v>
                </c:pt>
                <c:pt idx="44">
                  <c:v>0.69990185499999991</c:v>
                </c:pt>
                <c:pt idx="45">
                  <c:v>0.68304565400000006</c:v>
                </c:pt>
                <c:pt idx="46">
                  <c:v>0.66144622799999997</c:v>
                </c:pt>
                <c:pt idx="47">
                  <c:v>0.65160156200000008</c:v>
                </c:pt>
                <c:pt idx="48">
                  <c:v>0.64965039099999999</c:v>
                </c:pt>
                <c:pt idx="49">
                  <c:v>0.64794439700000006</c:v>
                </c:pt>
                <c:pt idx="50">
                  <c:v>0.63784997599999993</c:v>
                </c:pt>
                <c:pt idx="51">
                  <c:v>0.63312133799999992</c:v>
                </c:pt>
                <c:pt idx="52">
                  <c:v>0.628079163</c:v>
                </c:pt>
                <c:pt idx="53">
                  <c:v>0.62044073499999997</c:v>
                </c:pt>
                <c:pt idx="54">
                  <c:v>0.61175366199999992</c:v>
                </c:pt>
                <c:pt idx="55">
                  <c:v>0.60473577899999997</c:v>
                </c:pt>
                <c:pt idx="56">
                  <c:v>0.60204303000000003</c:v>
                </c:pt>
                <c:pt idx="57">
                  <c:v>0.59785247799999996</c:v>
                </c:pt>
                <c:pt idx="58">
                  <c:v>0.595542664</c:v>
                </c:pt>
                <c:pt idx="59">
                  <c:v>0.59475756800000001</c:v>
                </c:pt>
                <c:pt idx="60">
                  <c:v>0.59574865700000001</c:v>
                </c:pt>
              </c:numCache>
            </c:numRef>
          </c:val>
          <c:smooth val="0"/>
          <c:extLst xmlns:c16r2="http://schemas.microsoft.com/office/drawing/2015/06/chart">
            <c:ext xmlns:c16="http://schemas.microsoft.com/office/drawing/2014/chart" uri="{C3380CC4-5D6E-409C-BE32-E72D297353CC}">
              <c16:uniqueId val="{00000002-44BA-493C-B3C9-92A237D6EF9B}"/>
            </c:ext>
          </c:extLst>
        </c:ser>
        <c:dLbls>
          <c:showLegendKey val="0"/>
          <c:showVal val="0"/>
          <c:showCatName val="0"/>
          <c:showSerName val="0"/>
          <c:showPercent val="0"/>
          <c:showBubbleSize val="0"/>
        </c:dLbls>
        <c:smooth val="0"/>
        <c:axId val="-1177226464"/>
        <c:axId val="-1177225376"/>
      </c:lineChart>
      <c:catAx>
        <c:axId val="-117722646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25376"/>
        <c:crosses val="autoZero"/>
        <c:auto val="1"/>
        <c:lblAlgn val="ctr"/>
        <c:lblOffset val="100"/>
        <c:tickLblSkip val="10"/>
        <c:tickMarkSkip val="10"/>
        <c:noMultiLvlLbl val="0"/>
      </c:catAx>
      <c:valAx>
        <c:axId val="-11772253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26464"/>
        <c:crossesAt val="3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64057260197077"/>
          <c:y val="0.18285616173756275"/>
          <c:w val="0.700420439940317"/>
          <c:h val="0.77779121066499479"/>
        </c:manualLayout>
      </c:layout>
      <c:lineChart>
        <c:grouping val="standard"/>
        <c:varyColors val="0"/>
        <c:ser>
          <c:idx val="0"/>
          <c:order val="0"/>
          <c:tx>
            <c:strRef>
              <c:f>Sheet1!$B$1</c:f>
              <c:strCache>
                <c:ptCount val="1"/>
                <c:pt idx="0">
                  <c:v>residential sector delivered energy intensity - consumption per household</c:v>
                </c:pt>
              </c:strCache>
            </c:strRef>
          </c:tx>
          <c:spPr>
            <a:ln w="22225" cap="rnd">
              <a:solidFill>
                <a:srgbClr val="72242D"/>
              </a:solidFill>
              <a:round/>
            </a:ln>
            <a:effectLst/>
          </c:spPr>
          <c:marker>
            <c:symbol val="none"/>
          </c:marker>
          <c:dPt>
            <c:idx val="0"/>
            <c:marker>
              <c:symbol val="none"/>
            </c:marker>
            <c:bubble3D val="0"/>
            <c:spPr>
              <a:ln w="22225" cap="rnd">
                <a:solidFill>
                  <a:srgbClr val="72242D"/>
                </a:solidFill>
                <a:round/>
              </a:ln>
              <a:effectLst/>
            </c:spPr>
          </c:dPt>
          <c:dPt>
            <c:idx val="1"/>
            <c:marker>
              <c:symbol val="none"/>
            </c:marker>
            <c:bubble3D val="0"/>
            <c:spPr>
              <a:ln w="22225" cap="rnd">
                <a:solidFill>
                  <a:srgbClr val="72242D"/>
                </a:solidFill>
                <a:round/>
              </a:ln>
              <a:effectLst/>
            </c:spPr>
          </c:dPt>
          <c:dPt>
            <c:idx val="2"/>
            <c:marker>
              <c:symbol val="none"/>
            </c:marker>
            <c:bubble3D val="0"/>
            <c:spPr>
              <a:ln w="22225" cap="rnd">
                <a:solidFill>
                  <a:srgbClr val="72242D"/>
                </a:solidFill>
                <a:round/>
              </a:ln>
              <a:effectLst/>
            </c:spPr>
          </c:dPt>
          <c:dPt>
            <c:idx val="3"/>
            <c:marker>
              <c:symbol val="none"/>
            </c:marker>
            <c:bubble3D val="0"/>
            <c:spPr>
              <a:ln w="22225" cap="rnd">
                <a:solidFill>
                  <a:srgbClr val="72242D"/>
                </a:solidFill>
                <a:round/>
              </a:ln>
              <a:effectLst/>
            </c:spPr>
          </c:dPt>
          <c:dPt>
            <c:idx val="4"/>
            <c:marker>
              <c:symbol val="none"/>
            </c:marker>
            <c:bubble3D val="0"/>
            <c:spPr>
              <a:ln w="22225" cap="rnd">
                <a:solidFill>
                  <a:srgbClr val="72242D"/>
                </a:solidFill>
                <a:round/>
              </a:ln>
              <a:effectLst/>
            </c:spPr>
          </c:dPt>
          <c:dPt>
            <c:idx val="5"/>
            <c:marker>
              <c:symbol val="none"/>
            </c:marker>
            <c:bubble3D val="0"/>
            <c:spPr>
              <a:ln w="22225" cap="rnd">
                <a:solidFill>
                  <a:srgbClr val="72242D"/>
                </a:solidFill>
                <a:round/>
              </a:ln>
              <a:effectLst/>
            </c:spPr>
          </c:dPt>
          <c:dPt>
            <c:idx val="6"/>
            <c:marker>
              <c:symbol val="none"/>
            </c:marker>
            <c:bubble3D val="0"/>
            <c:spPr>
              <a:ln w="22225" cap="rnd">
                <a:solidFill>
                  <a:srgbClr val="72242D"/>
                </a:solidFill>
                <a:round/>
              </a:ln>
              <a:effectLst/>
            </c:spPr>
          </c:dPt>
          <c:dPt>
            <c:idx val="7"/>
            <c:marker>
              <c:symbol val="none"/>
            </c:marker>
            <c:bubble3D val="0"/>
            <c:spPr>
              <a:ln w="22225" cap="rnd">
                <a:solidFill>
                  <a:srgbClr val="72242D"/>
                </a:solidFill>
                <a:round/>
              </a:ln>
              <a:effectLst/>
            </c:spPr>
          </c:dPt>
          <c:dPt>
            <c:idx val="8"/>
            <c:marker>
              <c:symbol val="none"/>
            </c:marker>
            <c:bubble3D val="0"/>
            <c:spPr>
              <a:ln w="22225" cap="rnd">
                <a:solidFill>
                  <a:srgbClr val="72242D"/>
                </a:solidFill>
                <a:round/>
              </a:ln>
              <a:effectLst/>
            </c:spPr>
          </c:dPt>
          <c:dPt>
            <c:idx val="9"/>
            <c:marker>
              <c:symbol val="none"/>
            </c:marker>
            <c:bubble3D val="0"/>
            <c:spPr>
              <a:ln w="22225" cap="rnd">
                <a:solidFill>
                  <a:srgbClr val="72242D"/>
                </a:solidFill>
                <a:round/>
              </a:ln>
              <a:effectLst/>
            </c:spPr>
          </c:dPt>
          <c:dPt>
            <c:idx val="10"/>
            <c:marker>
              <c:symbol val="none"/>
            </c:marker>
            <c:bubble3D val="0"/>
            <c:spPr>
              <a:ln w="22225" cap="rnd">
                <a:solidFill>
                  <a:srgbClr val="72242D"/>
                </a:solidFill>
                <a:round/>
              </a:ln>
              <a:effectLst/>
            </c:spPr>
          </c:dPt>
          <c:dPt>
            <c:idx val="11"/>
            <c:marker>
              <c:symbol val="none"/>
            </c:marker>
            <c:bubble3D val="0"/>
            <c:spPr>
              <a:ln w="22225" cap="rnd">
                <a:solidFill>
                  <a:srgbClr val="72242D"/>
                </a:solidFill>
                <a:round/>
              </a:ln>
              <a:effectLst/>
            </c:spPr>
          </c:dPt>
          <c:dPt>
            <c:idx val="12"/>
            <c:marker>
              <c:symbol val="none"/>
            </c:marker>
            <c:bubble3D val="0"/>
            <c:spPr>
              <a:ln w="22225" cap="rnd">
                <a:solidFill>
                  <a:srgbClr val="72242D"/>
                </a:solidFill>
                <a:round/>
              </a:ln>
              <a:effectLst/>
            </c:spPr>
          </c:dPt>
          <c:dPt>
            <c:idx val="13"/>
            <c:marker>
              <c:symbol val="none"/>
            </c:marker>
            <c:bubble3D val="0"/>
            <c:spPr>
              <a:ln w="22225" cap="rnd">
                <a:solidFill>
                  <a:srgbClr val="72242D"/>
                </a:solidFill>
                <a:round/>
              </a:ln>
              <a:effectLst/>
            </c:spPr>
          </c:dPt>
          <c:dPt>
            <c:idx val="14"/>
            <c:marker>
              <c:symbol val="none"/>
            </c:marker>
            <c:bubble3D val="0"/>
            <c:spPr>
              <a:ln w="22225" cap="rnd">
                <a:solidFill>
                  <a:srgbClr val="72242D"/>
                </a:solidFill>
                <a:round/>
              </a:ln>
              <a:effectLst/>
            </c:spPr>
          </c:dPt>
          <c:dPt>
            <c:idx val="15"/>
            <c:marker>
              <c:symbol val="none"/>
            </c:marker>
            <c:bubble3D val="0"/>
            <c:spPr>
              <a:ln w="22225" cap="rnd">
                <a:solidFill>
                  <a:srgbClr val="72242D"/>
                </a:solidFill>
                <a:round/>
              </a:ln>
              <a:effectLst/>
            </c:spPr>
          </c:dPt>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15">
                  <c:v>1.02478453062783</c:v>
                </c:pt>
                <c:pt idx="16">
                  <c:v>0.97582107674685004</c:v>
                </c:pt>
                <c:pt idx="17">
                  <c:v>0.96166825942289835</c:v>
                </c:pt>
                <c:pt idx="18">
                  <c:v>1.057883368788523</c:v>
                </c:pt>
                <c:pt idx="19">
                  <c:v>1.0458694267168489</c:v>
                </c:pt>
                <c:pt idx="20">
                  <c:v>0.99469309987454324</c:v>
                </c:pt>
                <c:pt idx="21">
                  <c:v>0.99999517809414717</c:v>
                </c:pt>
                <c:pt idx="22">
                  <c:v>0.99130242731686025</c:v>
                </c:pt>
                <c:pt idx="23">
                  <c:v>0.98246251022745879</c:v>
                </c:pt>
                <c:pt idx="24">
                  <c:v>0.97753705340097097</c:v>
                </c:pt>
                <c:pt idx="25">
                  <c:v>0.97282824414989355</c:v>
                </c:pt>
                <c:pt idx="26">
                  <c:v>0.96693872252222757</c:v>
                </c:pt>
                <c:pt idx="27">
                  <c:v>0.95998383243331675</c:v>
                </c:pt>
                <c:pt idx="28">
                  <c:v>0.95256967217585775</c:v>
                </c:pt>
                <c:pt idx="29">
                  <c:v>0.94476290841651656</c:v>
                </c:pt>
                <c:pt idx="30">
                  <c:v>0.937187868870343</c:v>
                </c:pt>
                <c:pt idx="31">
                  <c:v>0.92948730704194615</c:v>
                </c:pt>
                <c:pt idx="32">
                  <c:v>0.92258918889434338</c:v>
                </c:pt>
                <c:pt idx="33">
                  <c:v>0.91593992254404599</c:v>
                </c:pt>
                <c:pt idx="34">
                  <c:v>0.90997090492554411</c:v>
                </c:pt>
                <c:pt idx="35">
                  <c:v>0.90516114111165658</c:v>
                </c:pt>
                <c:pt idx="36">
                  <c:v>0.90096453390061637</c:v>
                </c:pt>
                <c:pt idx="37">
                  <c:v>0.89723535700649093</c:v>
                </c:pt>
                <c:pt idx="38">
                  <c:v>0.89373697703594612</c:v>
                </c:pt>
                <c:pt idx="39">
                  <c:v>0.89008379425080442</c:v>
                </c:pt>
                <c:pt idx="40">
                  <c:v>0.88627729231440555</c:v>
                </c:pt>
                <c:pt idx="41">
                  <c:v>0.88271058746522668</c:v>
                </c:pt>
                <c:pt idx="42">
                  <c:v>0.87947347406316467</c:v>
                </c:pt>
                <c:pt idx="43">
                  <c:v>0.8764537609774723</c:v>
                </c:pt>
                <c:pt idx="44">
                  <c:v>0.87403098238149779</c:v>
                </c:pt>
                <c:pt idx="45">
                  <c:v>0.87159438171603121</c:v>
                </c:pt>
                <c:pt idx="46">
                  <c:v>0.86923069873997705</c:v>
                </c:pt>
                <c:pt idx="47">
                  <c:v>0.86689939453444587</c:v>
                </c:pt>
                <c:pt idx="48">
                  <c:v>0.86455335187912508</c:v>
                </c:pt>
                <c:pt idx="49">
                  <c:v>0.86234813723885873</c:v>
                </c:pt>
                <c:pt idx="50">
                  <c:v>0.86062166584846989</c:v>
                </c:pt>
              </c:numCache>
            </c:numRef>
          </c:val>
          <c:smooth val="0"/>
        </c:ser>
        <c:dLbls>
          <c:showLegendKey val="0"/>
          <c:showVal val="0"/>
          <c:showCatName val="0"/>
          <c:showSerName val="0"/>
          <c:showPercent val="0"/>
          <c:showBubbleSize val="0"/>
        </c:dLbls>
        <c:smooth val="0"/>
        <c:axId val="-1239630816"/>
        <c:axId val="-1239629728"/>
      </c:lineChart>
      <c:catAx>
        <c:axId val="-1239630816"/>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9629728"/>
        <c:crossesAt val="0"/>
        <c:auto val="1"/>
        <c:lblAlgn val="ctr"/>
        <c:lblOffset val="100"/>
        <c:tickMarkSkip val="10"/>
        <c:noMultiLvlLbl val="0"/>
      </c:catAx>
      <c:valAx>
        <c:axId val="-1239629728"/>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9630816"/>
        <c:crossesAt val="22"/>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8.4741023623496364E-2"/>
          <c:w val="0.77613002437732093"/>
          <c:h val="0.80762511328733289"/>
        </c:manualLayout>
      </c:layout>
      <c:lineChart>
        <c:grouping val="standard"/>
        <c:varyColors val="0"/>
        <c:ser>
          <c:idx val="0"/>
          <c:order val="0"/>
          <c:tx>
            <c:strRef>
              <c:f>Sheet1!$B$1</c:f>
              <c:strCache>
                <c:ptCount val="1"/>
                <c:pt idx="0">
                  <c:v>high oil and gas supply</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4.8245400389999995</c:v>
                </c:pt>
                <c:pt idx="12">
                  <c:v>4.8705966799999985</c:v>
                </c:pt>
                <c:pt idx="13">
                  <c:v>4.8463002930000005</c:v>
                </c:pt>
                <c:pt idx="14">
                  <c:v>4.7685449220000002</c:v>
                </c:pt>
                <c:pt idx="15">
                  <c:v>4.7553886720000005</c:v>
                </c:pt>
                <c:pt idx="16">
                  <c:v>4.7547700199999996</c:v>
                </c:pt>
                <c:pt idx="17">
                  <c:v>4.7223842769999997</c:v>
                </c:pt>
                <c:pt idx="18">
                  <c:v>4.7732963870000003</c:v>
                </c:pt>
                <c:pt idx="19">
                  <c:v>4.7471425780000001</c:v>
                </c:pt>
                <c:pt idx="20">
                  <c:v>4.7338374019999998</c:v>
                </c:pt>
                <c:pt idx="21">
                  <c:v>4.7205288090000002</c:v>
                </c:pt>
                <c:pt idx="22">
                  <c:v>4.7184794920000002</c:v>
                </c:pt>
                <c:pt idx="23">
                  <c:v>4.7729614260000002</c:v>
                </c:pt>
                <c:pt idx="24">
                  <c:v>4.7533403319999996</c:v>
                </c:pt>
                <c:pt idx="25">
                  <c:v>4.7388374019999997</c:v>
                </c:pt>
                <c:pt idx="26">
                  <c:v>4.7359394530000003</c:v>
                </c:pt>
                <c:pt idx="27">
                  <c:v>4.7482807620000003</c:v>
                </c:pt>
                <c:pt idx="28">
                  <c:v>4.76821875</c:v>
                </c:pt>
                <c:pt idx="29">
                  <c:v>4.8002695310000005</c:v>
                </c:pt>
                <c:pt idx="30">
                  <c:v>4.8085048830000003</c:v>
                </c:pt>
                <c:pt idx="31">
                  <c:v>4.8328168949999997</c:v>
                </c:pt>
                <c:pt idx="32">
                  <c:v>4.8608320310000002</c:v>
                </c:pt>
                <c:pt idx="33">
                  <c:v>4.876632324</c:v>
                </c:pt>
                <c:pt idx="34">
                  <c:v>4.8977509769999994</c:v>
                </c:pt>
                <c:pt idx="35">
                  <c:v>4.9203613280000003</c:v>
                </c:pt>
                <c:pt idx="36">
                  <c:v>4.9489506840000006</c:v>
                </c:pt>
                <c:pt idx="37">
                  <c:v>4.9884248049999984</c:v>
                </c:pt>
                <c:pt idx="38">
                  <c:v>5.0174985349999996</c:v>
                </c:pt>
                <c:pt idx="39">
                  <c:v>5.0487485349999996</c:v>
                </c:pt>
                <c:pt idx="40">
                  <c:v>5.094744629</c:v>
                </c:pt>
              </c:numCache>
            </c:numRef>
          </c:val>
          <c:smooth val="0"/>
          <c:extLst xmlns:c16r2="http://schemas.microsoft.com/office/drawing/2015/06/chart">
            <c:ext xmlns:c16="http://schemas.microsoft.com/office/drawing/2014/chart" uri="{C3380CC4-5D6E-409C-BE32-E72D297353CC}">
              <c16:uniqueId val="{00000000-69ED-4A38-B5D9-0E3CDC6B0040}"/>
            </c:ext>
          </c:extLst>
        </c:ser>
        <c:ser>
          <c:idx val="2"/>
          <c:order val="1"/>
          <c:tx>
            <c:strRef>
              <c:f>Sheet1!$C$1</c:f>
              <c:strCache>
                <c:ptCount val="1"/>
                <c:pt idx="0">
                  <c:v>high macro</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4.824653809</c:v>
                </c:pt>
                <c:pt idx="12">
                  <c:v>4.9054272460000004</c:v>
                </c:pt>
                <c:pt idx="13">
                  <c:v>4.9194838870000002</c:v>
                </c:pt>
                <c:pt idx="14">
                  <c:v>4.8311894530000004</c:v>
                </c:pt>
                <c:pt idx="15">
                  <c:v>4.8398471680000004</c:v>
                </c:pt>
                <c:pt idx="16">
                  <c:v>4.8551762700000003</c:v>
                </c:pt>
                <c:pt idx="17">
                  <c:v>4.8466508789999994</c:v>
                </c:pt>
                <c:pt idx="18">
                  <c:v>4.8587846680000002</c:v>
                </c:pt>
                <c:pt idx="19">
                  <c:v>4.8471840820000001</c:v>
                </c:pt>
                <c:pt idx="20">
                  <c:v>4.8366435549999984</c:v>
                </c:pt>
                <c:pt idx="21">
                  <c:v>4.8422773440000002</c:v>
                </c:pt>
                <c:pt idx="22">
                  <c:v>4.836875977</c:v>
                </c:pt>
                <c:pt idx="23">
                  <c:v>4.8422080079999992</c:v>
                </c:pt>
                <c:pt idx="24">
                  <c:v>4.8192211910000005</c:v>
                </c:pt>
                <c:pt idx="25">
                  <c:v>4.8082041020000004</c:v>
                </c:pt>
                <c:pt idx="26">
                  <c:v>4.8069970700000004</c:v>
                </c:pt>
                <c:pt idx="27">
                  <c:v>4.818813477</c:v>
                </c:pt>
                <c:pt idx="28">
                  <c:v>4.8342587890000006</c:v>
                </c:pt>
                <c:pt idx="29">
                  <c:v>4.8761352539999994</c:v>
                </c:pt>
                <c:pt idx="30">
                  <c:v>4.8990732420000001</c:v>
                </c:pt>
                <c:pt idx="31">
                  <c:v>4.9382705080000004</c:v>
                </c:pt>
                <c:pt idx="32">
                  <c:v>4.9829619140000005</c:v>
                </c:pt>
                <c:pt idx="33">
                  <c:v>5.025785645</c:v>
                </c:pt>
                <c:pt idx="34">
                  <c:v>5.0657021480000006</c:v>
                </c:pt>
                <c:pt idx="35">
                  <c:v>5.0928017579999993</c:v>
                </c:pt>
                <c:pt idx="36">
                  <c:v>5.1181689450000016</c:v>
                </c:pt>
                <c:pt idx="37">
                  <c:v>5.1629326170000001</c:v>
                </c:pt>
                <c:pt idx="38">
                  <c:v>5.1973642580000003</c:v>
                </c:pt>
                <c:pt idx="39">
                  <c:v>5.2354282230000004</c:v>
                </c:pt>
                <c:pt idx="40">
                  <c:v>5.2797065430000005</c:v>
                </c:pt>
              </c:numCache>
            </c:numRef>
          </c:val>
          <c:smooth val="0"/>
          <c:extLst xmlns:c16r2="http://schemas.microsoft.com/office/drawing/2015/06/chart">
            <c:ext xmlns:c16="http://schemas.microsoft.com/office/drawing/2014/chart" uri="{C3380CC4-5D6E-409C-BE32-E72D297353CC}">
              <c16:uniqueId val="{00000001-69ED-4A38-B5D9-0E3CDC6B0040}"/>
            </c:ext>
          </c:extLst>
        </c:ser>
        <c:ser>
          <c:idx val="4"/>
          <c:order val="2"/>
          <c:tx>
            <c:strRef>
              <c:f>Sheet1!$D$1</c:f>
              <c:strCache>
                <c:ptCount val="1"/>
                <c:pt idx="0">
                  <c:v>high renewable cost</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4.8245483400000015</c:v>
                </c:pt>
                <c:pt idx="12">
                  <c:v>4.8714882810000004</c:v>
                </c:pt>
                <c:pt idx="13">
                  <c:v>4.8532685549999997</c:v>
                </c:pt>
                <c:pt idx="14">
                  <c:v>4.7547309569999996</c:v>
                </c:pt>
                <c:pt idx="15">
                  <c:v>4.73251416</c:v>
                </c:pt>
                <c:pt idx="16">
                  <c:v>4.7297016599999999</c:v>
                </c:pt>
                <c:pt idx="17">
                  <c:v>4.7156083980000005</c:v>
                </c:pt>
                <c:pt idx="18">
                  <c:v>4.7208579099999985</c:v>
                </c:pt>
                <c:pt idx="19">
                  <c:v>4.7123378910000007</c:v>
                </c:pt>
                <c:pt idx="20">
                  <c:v>4.6879394530000003</c:v>
                </c:pt>
                <c:pt idx="21">
                  <c:v>4.6803999019999996</c:v>
                </c:pt>
                <c:pt idx="22">
                  <c:v>4.6842114260000001</c:v>
                </c:pt>
                <c:pt idx="23">
                  <c:v>4.6983940430000004</c:v>
                </c:pt>
                <c:pt idx="24">
                  <c:v>4.679970215</c:v>
                </c:pt>
                <c:pt idx="25">
                  <c:v>4.6680087890000008</c:v>
                </c:pt>
                <c:pt idx="26">
                  <c:v>4.6677041020000001</c:v>
                </c:pt>
                <c:pt idx="27">
                  <c:v>4.6828994139999995</c:v>
                </c:pt>
                <c:pt idx="28">
                  <c:v>4.6917065430000005</c:v>
                </c:pt>
                <c:pt idx="29">
                  <c:v>4.7039975589999994</c:v>
                </c:pt>
                <c:pt idx="30">
                  <c:v>4.7136518550000002</c:v>
                </c:pt>
                <c:pt idx="31">
                  <c:v>4.7306088870000007</c:v>
                </c:pt>
                <c:pt idx="32">
                  <c:v>4.7461303710000005</c:v>
                </c:pt>
                <c:pt idx="33">
                  <c:v>4.7581064450000001</c:v>
                </c:pt>
                <c:pt idx="34">
                  <c:v>4.7693442380000004</c:v>
                </c:pt>
                <c:pt idx="35">
                  <c:v>4.7795561520000005</c:v>
                </c:pt>
                <c:pt idx="36">
                  <c:v>4.8001948240000001</c:v>
                </c:pt>
                <c:pt idx="37">
                  <c:v>4.8205800779999999</c:v>
                </c:pt>
                <c:pt idx="38">
                  <c:v>4.8445034180000004</c:v>
                </c:pt>
                <c:pt idx="39">
                  <c:v>4.8703403319999996</c:v>
                </c:pt>
                <c:pt idx="40">
                  <c:v>4.8958432620000005</c:v>
                </c:pt>
              </c:numCache>
            </c:numRef>
          </c:val>
          <c:smooth val="0"/>
          <c:extLst xmlns:c16r2="http://schemas.microsoft.com/office/drawing/2015/06/chart">
            <c:ext xmlns:c16="http://schemas.microsoft.com/office/drawing/2014/chart" uri="{C3380CC4-5D6E-409C-BE32-E72D297353CC}">
              <c16:uniqueId val="{00000002-69ED-4A38-B5D9-0E3CDC6B0040}"/>
            </c:ext>
          </c:extLst>
        </c:ser>
        <c:ser>
          <c:idx val="3"/>
          <c:order val="3"/>
          <c:tx>
            <c:strRef>
              <c:f>Sheet1!$E$1</c:f>
              <c:strCache>
                <c:ptCount val="1"/>
                <c:pt idx="0">
                  <c:v>low renewable cost</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4.825233398</c:v>
                </c:pt>
                <c:pt idx="12">
                  <c:v>4.8703159180000002</c:v>
                </c:pt>
                <c:pt idx="13">
                  <c:v>4.8496630860000005</c:v>
                </c:pt>
                <c:pt idx="14">
                  <c:v>4.7271962890000001</c:v>
                </c:pt>
                <c:pt idx="15">
                  <c:v>4.6926352539999998</c:v>
                </c:pt>
                <c:pt idx="16">
                  <c:v>4.674992188</c:v>
                </c:pt>
                <c:pt idx="17">
                  <c:v>4.6381728519999994</c:v>
                </c:pt>
                <c:pt idx="18">
                  <c:v>4.6325024410000006</c:v>
                </c:pt>
                <c:pt idx="19">
                  <c:v>4.6014248049999997</c:v>
                </c:pt>
                <c:pt idx="20">
                  <c:v>4.564604492</c:v>
                </c:pt>
                <c:pt idx="21">
                  <c:v>4.5229575200000003</c:v>
                </c:pt>
                <c:pt idx="22">
                  <c:v>4.492921387</c:v>
                </c:pt>
                <c:pt idx="23">
                  <c:v>4.5122353519999994</c:v>
                </c:pt>
                <c:pt idx="24">
                  <c:v>4.4846899410000001</c:v>
                </c:pt>
                <c:pt idx="25">
                  <c:v>4.4382524410000004</c:v>
                </c:pt>
                <c:pt idx="26">
                  <c:v>4.4111928709999999</c:v>
                </c:pt>
                <c:pt idx="27">
                  <c:v>4.3954433589999997</c:v>
                </c:pt>
                <c:pt idx="28">
                  <c:v>4.402812988</c:v>
                </c:pt>
                <c:pt idx="29">
                  <c:v>4.4110351560000005</c:v>
                </c:pt>
                <c:pt idx="30">
                  <c:v>4.3950136720000001</c:v>
                </c:pt>
                <c:pt idx="31">
                  <c:v>4.3994941409999999</c:v>
                </c:pt>
                <c:pt idx="32">
                  <c:v>4.3987758790000004</c:v>
                </c:pt>
                <c:pt idx="33">
                  <c:v>4.4046982420000003</c:v>
                </c:pt>
                <c:pt idx="34">
                  <c:v>4.4117407230000003</c:v>
                </c:pt>
                <c:pt idx="35">
                  <c:v>4.4106123049999999</c:v>
                </c:pt>
                <c:pt idx="36">
                  <c:v>4.4180664060000003</c:v>
                </c:pt>
                <c:pt idx="37">
                  <c:v>4.4168149409999993</c:v>
                </c:pt>
                <c:pt idx="38">
                  <c:v>4.4223022460000001</c:v>
                </c:pt>
                <c:pt idx="39">
                  <c:v>4.4393452150000003</c:v>
                </c:pt>
                <c:pt idx="40">
                  <c:v>4.4573227539999998</c:v>
                </c:pt>
              </c:numCache>
            </c:numRef>
          </c:val>
          <c:smooth val="0"/>
          <c:extLst xmlns:c16r2="http://schemas.microsoft.com/office/drawing/2015/06/chart">
            <c:ext xmlns:c16="http://schemas.microsoft.com/office/drawing/2014/chart" uri="{C3380CC4-5D6E-409C-BE32-E72D297353CC}">
              <c16:uniqueId val="{00000003-69ED-4A38-B5D9-0E3CDC6B0040}"/>
            </c:ext>
          </c:extLst>
        </c:ser>
        <c:ser>
          <c:idx val="6"/>
          <c:order val="4"/>
          <c:tx>
            <c:strRef>
              <c:f>Sheet1!$F$1</c:f>
              <c:strCache>
                <c:ptCount val="1"/>
                <c:pt idx="0">
                  <c:v>low oil and gas supply</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4.8242343749999996</c:v>
                </c:pt>
                <c:pt idx="12">
                  <c:v>4.8618989260000003</c:v>
                </c:pt>
                <c:pt idx="13">
                  <c:v>4.8282768550000004</c:v>
                </c:pt>
                <c:pt idx="14">
                  <c:v>4.6819399410000004</c:v>
                </c:pt>
                <c:pt idx="15">
                  <c:v>4.6110341799999999</c:v>
                </c:pt>
                <c:pt idx="16">
                  <c:v>4.5604619139999993</c:v>
                </c:pt>
                <c:pt idx="17">
                  <c:v>4.517745605</c:v>
                </c:pt>
                <c:pt idx="18">
                  <c:v>4.4645312500000003</c:v>
                </c:pt>
                <c:pt idx="19">
                  <c:v>4.4048945310000001</c:v>
                </c:pt>
                <c:pt idx="20">
                  <c:v>4.353817383</c:v>
                </c:pt>
                <c:pt idx="21">
                  <c:v>4.3258461909999983</c:v>
                </c:pt>
                <c:pt idx="22">
                  <c:v>4.3126645510000001</c:v>
                </c:pt>
                <c:pt idx="23">
                  <c:v>4.3004628910000005</c:v>
                </c:pt>
                <c:pt idx="24">
                  <c:v>4.2887373049999997</c:v>
                </c:pt>
                <c:pt idx="25">
                  <c:v>4.2744204099999985</c:v>
                </c:pt>
                <c:pt idx="26">
                  <c:v>4.2751972660000002</c:v>
                </c:pt>
                <c:pt idx="27">
                  <c:v>4.2759145510000005</c:v>
                </c:pt>
                <c:pt idx="28">
                  <c:v>4.2774731450000001</c:v>
                </c:pt>
                <c:pt idx="29">
                  <c:v>4.2807187500000001</c:v>
                </c:pt>
                <c:pt idx="30">
                  <c:v>4.2745458980000004</c:v>
                </c:pt>
                <c:pt idx="31">
                  <c:v>4.2797465819999996</c:v>
                </c:pt>
                <c:pt idx="32">
                  <c:v>4.2895283200000005</c:v>
                </c:pt>
                <c:pt idx="33">
                  <c:v>4.2987143550000004</c:v>
                </c:pt>
                <c:pt idx="34">
                  <c:v>4.3121206050000005</c:v>
                </c:pt>
                <c:pt idx="35">
                  <c:v>4.3003710939999999</c:v>
                </c:pt>
                <c:pt idx="36">
                  <c:v>4.2952656249999999</c:v>
                </c:pt>
                <c:pt idx="37">
                  <c:v>4.2971635739999998</c:v>
                </c:pt>
                <c:pt idx="38">
                  <c:v>4.3034799799999996</c:v>
                </c:pt>
                <c:pt idx="39">
                  <c:v>4.3150234379999999</c:v>
                </c:pt>
                <c:pt idx="40">
                  <c:v>4.3320629880000006</c:v>
                </c:pt>
              </c:numCache>
            </c:numRef>
          </c:val>
          <c:smooth val="0"/>
          <c:extLst xmlns:c16r2="http://schemas.microsoft.com/office/drawing/2015/06/chart">
            <c:ext xmlns:c16="http://schemas.microsoft.com/office/drawing/2014/chart" uri="{C3380CC4-5D6E-409C-BE32-E72D297353CC}">
              <c16:uniqueId val="{00000004-69ED-4A38-B5D9-0E3CDC6B0040}"/>
            </c:ext>
          </c:extLst>
        </c:ser>
        <c:ser>
          <c:idx val="7"/>
          <c:order val="5"/>
          <c:tx>
            <c:strRef>
              <c:f>Sheet1!$G$1</c:f>
              <c:strCache>
                <c:ptCount val="1"/>
                <c:pt idx="0">
                  <c:v>low macro</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4.8245224609999999</c:v>
                </c:pt>
                <c:pt idx="12">
                  <c:v>4.837442383</c:v>
                </c:pt>
                <c:pt idx="13">
                  <c:v>4.7828525389999994</c:v>
                </c:pt>
                <c:pt idx="14">
                  <c:v>4.6355405269999999</c:v>
                </c:pt>
                <c:pt idx="15">
                  <c:v>4.5835932619999999</c:v>
                </c:pt>
                <c:pt idx="16">
                  <c:v>4.5491372069999993</c:v>
                </c:pt>
                <c:pt idx="17">
                  <c:v>4.4968403319999997</c:v>
                </c:pt>
                <c:pt idx="18">
                  <c:v>4.497333984</c:v>
                </c:pt>
                <c:pt idx="19">
                  <c:v>4.473933594</c:v>
                </c:pt>
                <c:pt idx="20">
                  <c:v>4.4396411130000004</c:v>
                </c:pt>
                <c:pt idx="21">
                  <c:v>4.4172324219999997</c:v>
                </c:pt>
                <c:pt idx="22">
                  <c:v>4.3975844730000002</c:v>
                </c:pt>
                <c:pt idx="23">
                  <c:v>4.4054125979999998</c:v>
                </c:pt>
                <c:pt idx="24">
                  <c:v>4.3531874999999998</c:v>
                </c:pt>
                <c:pt idx="25">
                  <c:v>4.3020390620000004</c:v>
                </c:pt>
                <c:pt idx="26">
                  <c:v>4.2792270510000003</c:v>
                </c:pt>
                <c:pt idx="27">
                  <c:v>4.2715771480000004</c:v>
                </c:pt>
                <c:pt idx="28">
                  <c:v>4.2758847659999999</c:v>
                </c:pt>
                <c:pt idx="29">
                  <c:v>4.2862353519999985</c:v>
                </c:pt>
                <c:pt idx="30">
                  <c:v>4.2833505859999983</c:v>
                </c:pt>
                <c:pt idx="31">
                  <c:v>4.2874726560000003</c:v>
                </c:pt>
                <c:pt idx="32">
                  <c:v>4.2919985349999985</c:v>
                </c:pt>
                <c:pt idx="33">
                  <c:v>4.2990058589999993</c:v>
                </c:pt>
                <c:pt idx="34">
                  <c:v>4.301512207</c:v>
                </c:pt>
                <c:pt idx="35">
                  <c:v>4.3000161129999999</c:v>
                </c:pt>
                <c:pt idx="36">
                  <c:v>4.3153530270000005</c:v>
                </c:pt>
                <c:pt idx="37">
                  <c:v>4.3246552730000003</c:v>
                </c:pt>
                <c:pt idx="38">
                  <c:v>4.3318144529999998</c:v>
                </c:pt>
                <c:pt idx="39">
                  <c:v>4.3434990230000015</c:v>
                </c:pt>
                <c:pt idx="40">
                  <c:v>4.3778842769999997</c:v>
                </c:pt>
              </c:numCache>
            </c:numRef>
          </c:val>
          <c:smooth val="0"/>
          <c:extLst xmlns:c16r2="http://schemas.microsoft.com/office/drawing/2015/06/chart">
            <c:ext xmlns:c16="http://schemas.microsoft.com/office/drawing/2014/chart" uri="{C3380CC4-5D6E-409C-BE32-E72D297353CC}">
              <c16:uniqueId val="{00000005-69ED-4A38-B5D9-0E3CDC6B0040}"/>
            </c:ext>
          </c:extLst>
        </c:ser>
        <c:ser>
          <c:idx val="5"/>
          <c:order val="6"/>
          <c:tx>
            <c:strRef>
              <c:f>Sheet1!$H$1</c:f>
              <c:strCache>
                <c:ptCount val="1"/>
                <c:pt idx="0">
                  <c:v>low oil price</c:v>
                </c:pt>
              </c:strCache>
            </c:strRef>
          </c:tx>
          <c:spPr>
            <a:ln w="22225" cap="rnd">
              <a:solidFill>
                <a:srgbClr val="E3A5AC"/>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4.8254575199999996</c:v>
                </c:pt>
                <c:pt idx="12">
                  <c:v>4.8483759769999999</c:v>
                </c:pt>
                <c:pt idx="13">
                  <c:v>4.8630048830000003</c:v>
                </c:pt>
                <c:pt idx="14">
                  <c:v>4.7412915039999994</c:v>
                </c:pt>
                <c:pt idx="15">
                  <c:v>4.6736372069999996</c:v>
                </c:pt>
                <c:pt idx="16">
                  <c:v>4.6796689450000004</c:v>
                </c:pt>
                <c:pt idx="17">
                  <c:v>4.6775366210000007</c:v>
                </c:pt>
                <c:pt idx="18">
                  <c:v>4.6747451170000005</c:v>
                </c:pt>
                <c:pt idx="19">
                  <c:v>4.6430634770000001</c:v>
                </c:pt>
                <c:pt idx="20">
                  <c:v>4.6233593749999997</c:v>
                </c:pt>
                <c:pt idx="21">
                  <c:v>4.6181181640000002</c:v>
                </c:pt>
                <c:pt idx="22">
                  <c:v>4.6106181640000008</c:v>
                </c:pt>
                <c:pt idx="23">
                  <c:v>4.6250805659999994</c:v>
                </c:pt>
                <c:pt idx="24">
                  <c:v>4.5951748050000001</c:v>
                </c:pt>
                <c:pt idx="25">
                  <c:v>4.5784370120000002</c:v>
                </c:pt>
                <c:pt idx="26">
                  <c:v>4.5651411129999993</c:v>
                </c:pt>
                <c:pt idx="27">
                  <c:v>4.5742680659999992</c:v>
                </c:pt>
                <c:pt idx="28">
                  <c:v>4.5947006840000002</c:v>
                </c:pt>
                <c:pt idx="29">
                  <c:v>4.6188134769999998</c:v>
                </c:pt>
                <c:pt idx="30">
                  <c:v>4.6325966799999998</c:v>
                </c:pt>
                <c:pt idx="31">
                  <c:v>4.65570752</c:v>
                </c:pt>
                <c:pt idx="32">
                  <c:v>4.6796972659999998</c:v>
                </c:pt>
                <c:pt idx="33">
                  <c:v>4.7067241210000006</c:v>
                </c:pt>
                <c:pt idx="34">
                  <c:v>4.7167622070000004</c:v>
                </c:pt>
                <c:pt idx="35">
                  <c:v>4.7194892579999985</c:v>
                </c:pt>
                <c:pt idx="36">
                  <c:v>4.7333027339999996</c:v>
                </c:pt>
                <c:pt idx="37">
                  <c:v>4.7609301760000005</c:v>
                </c:pt>
                <c:pt idx="38">
                  <c:v>4.7883623049999997</c:v>
                </c:pt>
                <c:pt idx="39">
                  <c:v>4.8120737299999998</c:v>
                </c:pt>
                <c:pt idx="40">
                  <c:v>4.8447504879999999</c:v>
                </c:pt>
              </c:numCache>
            </c:numRef>
          </c:val>
          <c:smooth val="0"/>
          <c:extLst xmlns:c16r2="http://schemas.microsoft.com/office/drawing/2015/06/chart">
            <c:ext xmlns:c16="http://schemas.microsoft.com/office/drawing/2014/chart" uri="{C3380CC4-5D6E-409C-BE32-E72D297353CC}">
              <c16:uniqueId val="{00000006-69ED-4A38-B5D9-0E3CDC6B0040}"/>
            </c:ext>
          </c:extLst>
        </c:ser>
        <c:ser>
          <c:idx val="1"/>
          <c:order val="7"/>
          <c:tx>
            <c:strRef>
              <c:f>Sheet1!$I$1</c:f>
              <c:strCache>
                <c:ptCount val="1"/>
                <c:pt idx="0">
                  <c:v>high oil price</c:v>
                </c:pt>
              </c:strCache>
            </c:strRef>
          </c:tx>
          <c:spPr>
            <a:ln w="22225" cap="rnd">
              <a:solidFill>
                <a:srgbClr val="7A263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Sheet1!$I$2:$I$42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4.8239414060000003</c:v>
                </c:pt>
                <c:pt idx="12">
                  <c:v>4.8261376950000008</c:v>
                </c:pt>
                <c:pt idx="13">
                  <c:v>4.806641602</c:v>
                </c:pt>
                <c:pt idx="14">
                  <c:v>4.7247099609999994</c:v>
                </c:pt>
                <c:pt idx="15">
                  <c:v>4.6904365230000007</c:v>
                </c:pt>
                <c:pt idx="16">
                  <c:v>4.6756274410000005</c:v>
                </c:pt>
                <c:pt idx="17">
                  <c:v>4.6319775390000002</c:v>
                </c:pt>
                <c:pt idx="18">
                  <c:v>4.6354672849999998</c:v>
                </c:pt>
                <c:pt idx="19">
                  <c:v>4.6258256840000005</c:v>
                </c:pt>
                <c:pt idx="20">
                  <c:v>4.622312988</c:v>
                </c:pt>
                <c:pt idx="21">
                  <c:v>4.62182373</c:v>
                </c:pt>
                <c:pt idx="22">
                  <c:v>4.6063452150000002</c:v>
                </c:pt>
                <c:pt idx="23">
                  <c:v>4.6041875000000001</c:v>
                </c:pt>
                <c:pt idx="24">
                  <c:v>4.5425097660000002</c:v>
                </c:pt>
                <c:pt idx="25">
                  <c:v>4.4945468750000002</c:v>
                </c:pt>
                <c:pt idx="26">
                  <c:v>4.466723633</c:v>
                </c:pt>
                <c:pt idx="27">
                  <c:v>4.4670229489999995</c:v>
                </c:pt>
                <c:pt idx="28">
                  <c:v>4.4645107420000008</c:v>
                </c:pt>
                <c:pt idx="29">
                  <c:v>4.4659067379999993</c:v>
                </c:pt>
                <c:pt idx="30">
                  <c:v>4.4651152339999998</c:v>
                </c:pt>
                <c:pt idx="31">
                  <c:v>4.478196777</c:v>
                </c:pt>
                <c:pt idx="32">
                  <c:v>4.49179248</c:v>
                </c:pt>
                <c:pt idx="33">
                  <c:v>4.5139584959999999</c:v>
                </c:pt>
                <c:pt idx="34">
                  <c:v>4.5342744139999995</c:v>
                </c:pt>
                <c:pt idx="35">
                  <c:v>4.5500195310000002</c:v>
                </c:pt>
                <c:pt idx="36">
                  <c:v>4.5735917969999997</c:v>
                </c:pt>
                <c:pt idx="37">
                  <c:v>4.5913481450000004</c:v>
                </c:pt>
                <c:pt idx="38">
                  <c:v>4.6023027339999993</c:v>
                </c:pt>
                <c:pt idx="39">
                  <c:v>4.6186220700000016</c:v>
                </c:pt>
                <c:pt idx="40">
                  <c:v>4.6352734380000005</c:v>
                </c:pt>
              </c:numCache>
            </c:numRef>
          </c:val>
          <c:smooth val="0"/>
          <c:extLst xmlns:c16r2="http://schemas.microsoft.com/office/drawing/2015/06/chart">
            <c:ext xmlns:c16="http://schemas.microsoft.com/office/drawing/2014/chart" uri="{C3380CC4-5D6E-409C-BE32-E72D297353CC}">
              <c16:uniqueId val="{00000007-69ED-4A38-B5D9-0E3CDC6B0040}"/>
            </c:ext>
          </c:extLst>
        </c:ser>
        <c:ser>
          <c:idx val="8"/>
          <c:order val="8"/>
          <c:tx>
            <c:strRef>
              <c:f>Sheet1!$J$1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Sheet1!$J$2:$J$42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4.8248852539999998</c:v>
                </c:pt>
                <c:pt idx="12">
                  <c:v>4.8836020510000004</c:v>
                </c:pt>
                <c:pt idx="13">
                  <c:v>4.8720019529999998</c:v>
                </c:pt>
                <c:pt idx="14">
                  <c:v>4.7405659180000006</c:v>
                </c:pt>
                <c:pt idx="15">
                  <c:v>4.7090126950000002</c:v>
                </c:pt>
                <c:pt idx="16">
                  <c:v>4.701848633</c:v>
                </c:pt>
                <c:pt idx="17">
                  <c:v>4.6858173829999998</c:v>
                </c:pt>
                <c:pt idx="18">
                  <c:v>4.6802988279999997</c:v>
                </c:pt>
                <c:pt idx="19">
                  <c:v>4.6430556639999994</c:v>
                </c:pt>
                <c:pt idx="20">
                  <c:v>4.6217744140000008</c:v>
                </c:pt>
                <c:pt idx="21">
                  <c:v>4.6071318360000006</c:v>
                </c:pt>
                <c:pt idx="22">
                  <c:v>4.5963364260000006</c:v>
                </c:pt>
                <c:pt idx="23">
                  <c:v>4.6056342770000001</c:v>
                </c:pt>
                <c:pt idx="24">
                  <c:v>4.5677163090000006</c:v>
                </c:pt>
                <c:pt idx="25">
                  <c:v>4.5454213870000002</c:v>
                </c:pt>
                <c:pt idx="26">
                  <c:v>4.5291489260000004</c:v>
                </c:pt>
                <c:pt idx="27">
                  <c:v>4.5327387699999999</c:v>
                </c:pt>
                <c:pt idx="28">
                  <c:v>4.5423041990000002</c:v>
                </c:pt>
                <c:pt idx="29">
                  <c:v>4.5537773439999993</c:v>
                </c:pt>
                <c:pt idx="30">
                  <c:v>4.5606796880000005</c:v>
                </c:pt>
                <c:pt idx="31">
                  <c:v>4.5758208009999999</c:v>
                </c:pt>
                <c:pt idx="32">
                  <c:v>4.5918408200000016</c:v>
                </c:pt>
                <c:pt idx="33">
                  <c:v>4.6007314450000001</c:v>
                </c:pt>
                <c:pt idx="34">
                  <c:v>4.6160908200000002</c:v>
                </c:pt>
                <c:pt idx="35">
                  <c:v>4.6313442380000005</c:v>
                </c:pt>
                <c:pt idx="36">
                  <c:v>4.6509667969999997</c:v>
                </c:pt>
                <c:pt idx="37">
                  <c:v>4.6681669920000015</c:v>
                </c:pt>
                <c:pt idx="38">
                  <c:v>4.6866381839999995</c:v>
                </c:pt>
                <c:pt idx="39">
                  <c:v>4.7070634769999993</c:v>
                </c:pt>
                <c:pt idx="40">
                  <c:v>4.7376791990000005</c:v>
                </c:pt>
              </c:numCache>
            </c:numRef>
          </c:val>
          <c:smooth val="0"/>
          <c:extLst xmlns:c16r2="http://schemas.microsoft.com/office/drawing/2015/06/chart">
            <c:ext xmlns:c16="http://schemas.microsoft.com/office/drawing/2014/chart" uri="{C3380CC4-5D6E-409C-BE32-E72D297353CC}">
              <c16:uniqueId val="{00000008-69ED-4A38-B5D9-0E3CDC6B0040}"/>
            </c:ext>
          </c:extLst>
        </c:ser>
        <c:dLbls>
          <c:showLegendKey val="0"/>
          <c:showVal val="0"/>
          <c:showCatName val="0"/>
          <c:showSerName val="0"/>
          <c:showPercent val="0"/>
          <c:showBubbleSize val="0"/>
        </c:dLbls>
        <c:smooth val="0"/>
        <c:axId val="-1177224832"/>
        <c:axId val="-1173859376"/>
      </c:lineChart>
      <c:catAx>
        <c:axId val="-11772248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3859376"/>
        <c:crosses val="autoZero"/>
        <c:auto val="1"/>
        <c:lblAlgn val="ctr"/>
        <c:lblOffset val="100"/>
        <c:tickLblSkip val="10"/>
        <c:tickMarkSkip val="10"/>
        <c:noMultiLvlLbl val="0"/>
      </c:catAx>
      <c:valAx>
        <c:axId val="-1173859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7224832"/>
        <c:crossesAt val="12"/>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8.4741023623496364E-2"/>
          <c:w val="0.77613002437732093"/>
          <c:h val="0.80762511328733289"/>
        </c:manualLayout>
      </c:layout>
      <c:lineChart>
        <c:grouping val="standard"/>
        <c:varyColors val="0"/>
        <c:ser>
          <c:idx val="6"/>
          <c:order val="0"/>
          <c:tx>
            <c:strRef>
              <c:f>Sheet1!$B$1</c:f>
              <c:strCache>
                <c:ptCount val="1"/>
                <c:pt idx="0">
                  <c:v>electric power</c:v>
                </c:pt>
              </c:strCache>
            </c:strRef>
          </c:tx>
          <c:spPr>
            <a:ln w="22225" cap="rnd">
              <a:solidFill>
                <a:srgbClr val="E1AB76"/>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2.2700631178775601</c:v>
                </c:pt>
                <c:pt idx="1">
                  <c:v>2.1696816119487297</c:v>
                </c:pt>
                <c:pt idx="2">
                  <c:v>2.0346702618885701</c:v>
                </c:pt>
                <c:pt idx="3">
                  <c:v>2.0493121087964501</c:v>
                </c:pt>
                <c:pt idx="4">
                  <c:v>2.0483724600674798</c:v>
                </c:pt>
                <c:pt idx="5">
                  <c:v>1.9118475349996498</c:v>
                </c:pt>
                <c:pt idx="6">
                  <c:v>1.8199952961594497</c:v>
                </c:pt>
                <c:pt idx="7">
                  <c:v>1.7426045154499199</c:v>
                </c:pt>
                <c:pt idx="8">
                  <c:v>1.7636996307315702</c:v>
                </c:pt>
                <c:pt idx="9">
                  <c:v>1.6170888828885801</c:v>
                </c:pt>
                <c:pt idx="10">
                  <c:v>1.4472586290795202</c:v>
                </c:pt>
                <c:pt idx="11">
                  <c:v>1.559483154</c:v>
                </c:pt>
                <c:pt idx="12">
                  <c:v>1.498266479</c:v>
                </c:pt>
                <c:pt idx="13">
                  <c:v>1.4744556880000002</c:v>
                </c:pt>
                <c:pt idx="14">
                  <c:v>1.3412297359999998</c:v>
                </c:pt>
                <c:pt idx="15">
                  <c:v>1.297628418</c:v>
                </c:pt>
                <c:pt idx="16">
                  <c:v>1.2821364749999999</c:v>
                </c:pt>
                <c:pt idx="17">
                  <c:v>1.2720135499999998</c:v>
                </c:pt>
                <c:pt idx="18">
                  <c:v>1.2692329099999999</c:v>
                </c:pt>
                <c:pt idx="19">
                  <c:v>1.2353489990000002</c:v>
                </c:pt>
                <c:pt idx="20">
                  <c:v>1.2142445070000001</c:v>
                </c:pt>
                <c:pt idx="21">
                  <c:v>1.20380957</c:v>
                </c:pt>
                <c:pt idx="22">
                  <c:v>1.1914732669999999</c:v>
                </c:pt>
                <c:pt idx="23">
                  <c:v>1.19962561</c:v>
                </c:pt>
                <c:pt idx="24">
                  <c:v>1.160451782</c:v>
                </c:pt>
                <c:pt idx="25">
                  <c:v>1.137097534</c:v>
                </c:pt>
                <c:pt idx="26">
                  <c:v>1.1160917969999999</c:v>
                </c:pt>
                <c:pt idx="27">
                  <c:v>1.1115886230000001</c:v>
                </c:pt>
                <c:pt idx="28">
                  <c:v>1.1150329590000001</c:v>
                </c:pt>
                <c:pt idx="29">
                  <c:v>1.1170866699999999</c:v>
                </c:pt>
                <c:pt idx="30">
                  <c:v>1.113200806</c:v>
                </c:pt>
                <c:pt idx="31">
                  <c:v>1.1173072509999999</c:v>
                </c:pt>
                <c:pt idx="32">
                  <c:v>1.1196865230000002</c:v>
                </c:pt>
                <c:pt idx="33">
                  <c:v>1.117544678</c:v>
                </c:pt>
                <c:pt idx="34">
                  <c:v>1.1195914309999999</c:v>
                </c:pt>
                <c:pt idx="35">
                  <c:v>1.1210722660000001</c:v>
                </c:pt>
                <c:pt idx="36">
                  <c:v>1.1245294190000001</c:v>
                </c:pt>
                <c:pt idx="37">
                  <c:v>1.127320557</c:v>
                </c:pt>
                <c:pt idx="38">
                  <c:v>1.1334722899999998</c:v>
                </c:pt>
                <c:pt idx="39">
                  <c:v>1.1375916749999999</c:v>
                </c:pt>
                <c:pt idx="40">
                  <c:v>1.1447965090000001</c:v>
                </c:pt>
              </c:numCache>
            </c:numRef>
          </c:val>
          <c:smooth val="0"/>
          <c:extLst xmlns:c16r2="http://schemas.microsoft.com/office/drawing/2015/06/chart">
            <c:ext xmlns:c16="http://schemas.microsoft.com/office/drawing/2014/chart" uri="{C3380CC4-5D6E-409C-BE32-E72D297353CC}">
              <c16:uniqueId val="{00000004-69ED-4A38-B5D9-0E3CDC6B0040}"/>
            </c:ext>
          </c:extLst>
        </c:ser>
        <c:ser>
          <c:idx val="7"/>
          <c:order val="1"/>
          <c:tx>
            <c:strRef>
              <c:f>Sheet1!$C$1</c:f>
              <c:strCache>
                <c:ptCount val="1"/>
                <c:pt idx="0">
                  <c:v>transportation</c:v>
                </c:pt>
              </c:strCache>
            </c:strRef>
          </c:tx>
          <c:spPr>
            <a:ln w="22225" cap="rnd">
              <a:solidFill>
                <a:srgbClr val="00395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1.84249437770698</c:v>
                </c:pt>
                <c:pt idx="1">
                  <c:v>1.80844000036762</c:v>
                </c:pt>
                <c:pt idx="2">
                  <c:v>1.77175961163232</c:v>
                </c:pt>
                <c:pt idx="3">
                  <c:v>1.7912823497835701</c:v>
                </c:pt>
                <c:pt idx="4">
                  <c:v>1.80944102485654</c:v>
                </c:pt>
                <c:pt idx="5">
                  <c:v>1.8331096675543299</c:v>
                </c:pt>
                <c:pt idx="6">
                  <c:v>1.86569814778984</c:v>
                </c:pt>
                <c:pt idx="7">
                  <c:v>1.8827713378721003</c:v>
                </c:pt>
                <c:pt idx="8">
                  <c:v>1.9142575701565501</c:v>
                </c:pt>
                <c:pt idx="9">
                  <c:v>1.92061695051884</c:v>
                </c:pt>
                <c:pt idx="10">
                  <c:v>1.6279891539258902</c:v>
                </c:pt>
                <c:pt idx="11">
                  <c:v>1.7281392480000002</c:v>
                </c:pt>
                <c:pt idx="12">
                  <c:v>1.7993991969999998</c:v>
                </c:pt>
                <c:pt idx="13">
                  <c:v>1.8081304530000002</c:v>
                </c:pt>
                <c:pt idx="14">
                  <c:v>1.8088744329999999</c:v>
                </c:pt>
                <c:pt idx="15">
                  <c:v>1.8106106880000001</c:v>
                </c:pt>
                <c:pt idx="16">
                  <c:v>1.8083282700000001</c:v>
                </c:pt>
                <c:pt idx="17">
                  <c:v>1.7997624510000001</c:v>
                </c:pt>
                <c:pt idx="18">
                  <c:v>1.791664041</c:v>
                </c:pt>
                <c:pt idx="19">
                  <c:v>1.7840258480000002</c:v>
                </c:pt>
                <c:pt idx="20">
                  <c:v>1.7785452559999999</c:v>
                </c:pt>
                <c:pt idx="21">
                  <c:v>1.773115596</c:v>
                </c:pt>
                <c:pt idx="22">
                  <c:v>1.76675604</c:v>
                </c:pt>
                <c:pt idx="23">
                  <c:v>1.7640891450000002</c:v>
                </c:pt>
                <c:pt idx="24">
                  <c:v>1.7611741700000001</c:v>
                </c:pt>
                <c:pt idx="25">
                  <c:v>1.7578911119999998</c:v>
                </c:pt>
                <c:pt idx="26">
                  <c:v>1.7571388889999999</c:v>
                </c:pt>
                <c:pt idx="27">
                  <c:v>1.7583591459999999</c:v>
                </c:pt>
                <c:pt idx="28">
                  <c:v>1.758172056</c:v>
                </c:pt>
                <c:pt idx="29">
                  <c:v>1.761608576</c:v>
                </c:pt>
                <c:pt idx="30">
                  <c:v>1.767524439</c:v>
                </c:pt>
                <c:pt idx="31">
                  <c:v>1.771848232</c:v>
                </c:pt>
                <c:pt idx="32">
                  <c:v>1.7778798200000001</c:v>
                </c:pt>
                <c:pt idx="33">
                  <c:v>1.783675602</c:v>
                </c:pt>
                <c:pt idx="34">
                  <c:v>1.7897312450000002</c:v>
                </c:pt>
                <c:pt idx="35">
                  <c:v>1.7982909869999999</c:v>
                </c:pt>
                <c:pt idx="36">
                  <c:v>1.808169924</c:v>
                </c:pt>
                <c:pt idx="37">
                  <c:v>1.8174050959999999</c:v>
                </c:pt>
                <c:pt idx="38">
                  <c:v>1.8252747919999999</c:v>
                </c:pt>
                <c:pt idx="39">
                  <c:v>1.8354068130000001</c:v>
                </c:pt>
                <c:pt idx="40">
                  <c:v>1.8486534080000001</c:v>
                </c:pt>
              </c:numCache>
            </c:numRef>
          </c:val>
          <c:smooth val="0"/>
          <c:extLst xmlns:c16r2="http://schemas.microsoft.com/office/drawing/2015/06/chart">
            <c:ext xmlns:c16="http://schemas.microsoft.com/office/drawing/2014/chart" uri="{C3380CC4-5D6E-409C-BE32-E72D297353CC}">
              <c16:uniqueId val="{00000005-69ED-4A38-B5D9-0E3CDC6B0040}"/>
            </c:ext>
          </c:extLst>
        </c:ser>
        <c:ser>
          <c:idx val="5"/>
          <c:order val="2"/>
          <c:tx>
            <c:strRef>
              <c:f>Sheet1!$D$1</c:f>
              <c:strCache>
                <c:ptCount val="1"/>
                <c:pt idx="0">
                  <c:v>industrial</c:v>
                </c:pt>
              </c:strCache>
            </c:strRef>
          </c:tx>
          <c:spPr>
            <a:ln w="22225" cap="rnd">
              <a:solidFill>
                <a:srgbClr val="5D973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0.92408549913746996</c:v>
                </c:pt>
                <c:pt idx="1">
                  <c:v>0.92860955762796116</c:v>
                </c:pt>
                <c:pt idx="2">
                  <c:v>0.94257253146618691</c:v>
                </c:pt>
                <c:pt idx="3">
                  <c:v>0.96303510101371659</c:v>
                </c:pt>
                <c:pt idx="4">
                  <c:v>0.97302851225226716</c:v>
                </c:pt>
                <c:pt idx="5">
                  <c:v>0.955152587426358</c:v>
                </c:pt>
                <c:pt idx="6">
                  <c:v>0.95356054811884816</c:v>
                </c:pt>
                <c:pt idx="7">
                  <c:v>0.9715423695229628</c:v>
                </c:pt>
                <c:pt idx="8">
                  <c:v>1.0016058485414701</c:v>
                </c:pt>
                <c:pt idx="9">
                  <c:v>1.0051342672152599</c:v>
                </c:pt>
                <c:pt idx="10">
                  <c:v>0.94682279260059088</c:v>
                </c:pt>
                <c:pt idx="11">
                  <c:v>0.96583352700000002</c:v>
                </c:pt>
                <c:pt idx="12">
                  <c:v>1.0007916569999999</c:v>
                </c:pt>
                <c:pt idx="13">
                  <c:v>1.0134058530000001</c:v>
                </c:pt>
                <c:pt idx="14">
                  <c:v>1.014254242</c:v>
                </c:pt>
                <c:pt idx="15">
                  <c:v>1.023979218</c:v>
                </c:pt>
                <c:pt idx="16">
                  <c:v>1.0350653990000001</c:v>
                </c:pt>
                <c:pt idx="17">
                  <c:v>1.037464752</c:v>
                </c:pt>
                <c:pt idx="18">
                  <c:v>1.0435703429999998</c:v>
                </c:pt>
                <c:pt idx="19">
                  <c:v>1.049284943</c:v>
                </c:pt>
                <c:pt idx="20">
                  <c:v>1.0558197639999998</c:v>
                </c:pt>
                <c:pt idx="21">
                  <c:v>1.058893219</c:v>
                </c:pt>
                <c:pt idx="22">
                  <c:v>1.067994568</c:v>
                </c:pt>
                <c:pt idx="23">
                  <c:v>1.072980469</c:v>
                </c:pt>
                <c:pt idx="24">
                  <c:v>1.077852448</c:v>
                </c:pt>
                <c:pt idx="25">
                  <c:v>1.0823722220000001</c:v>
                </c:pt>
                <c:pt idx="26">
                  <c:v>1.088000152</c:v>
                </c:pt>
                <c:pt idx="27">
                  <c:v>1.095305024</c:v>
                </c:pt>
                <c:pt idx="28">
                  <c:v>1.1021239009999999</c:v>
                </c:pt>
                <c:pt idx="29">
                  <c:v>1.108593078</c:v>
                </c:pt>
                <c:pt idx="30">
                  <c:v>1.1138711859999999</c:v>
                </c:pt>
                <c:pt idx="31">
                  <c:v>1.120768677</c:v>
                </c:pt>
                <c:pt idx="32">
                  <c:v>1.1285087900000002</c:v>
                </c:pt>
                <c:pt idx="33">
                  <c:v>1.1339489140000001</c:v>
                </c:pt>
                <c:pt idx="34">
                  <c:v>1.141354644</c:v>
                </c:pt>
                <c:pt idx="35">
                  <c:v>1.1467547309999999</c:v>
                </c:pt>
                <c:pt idx="36">
                  <c:v>1.153285186</c:v>
                </c:pt>
                <c:pt idx="37">
                  <c:v>1.1587577509999998</c:v>
                </c:pt>
                <c:pt idx="38">
                  <c:v>1.163443969</c:v>
                </c:pt>
                <c:pt idx="39">
                  <c:v>1.1699859930000001</c:v>
                </c:pt>
                <c:pt idx="40">
                  <c:v>1.1804989320000001</c:v>
                </c:pt>
              </c:numCache>
            </c:numRef>
          </c:val>
          <c:smooth val="0"/>
          <c:extLst xmlns:c16r2="http://schemas.microsoft.com/office/drawing/2015/06/chart">
            <c:ext xmlns:c16="http://schemas.microsoft.com/office/drawing/2014/chart" uri="{C3380CC4-5D6E-409C-BE32-E72D297353CC}">
              <c16:uniqueId val="{00000006-69ED-4A38-B5D9-0E3CDC6B0040}"/>
            </c:ext>
          </c:extLst>
        </c:ser>
        <c:ser>
          <c:idx val="1"/>
          <c:order val="3"/>
          <c:tx>
            <c:strRef>
              <c:f>Sheet1!$E$1</c:f>
              <c:strCache>
                <c:ptCount val="1"/>
                <c:pt idx="0">
                  <c:v>residential</c:v>
                </c:pt>
              </c:strCache>
            </c:strRef>
          </c:tx>
          <c:spPr>
            <a:ln w="22225" cap="rnd">
              <a:solidFill>
                <a:srgbClr val="72242D"/>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0.33611394445940362</c:v>
                </c:pt>
                <c:pt idx="1">
                  <c:v>0.32617649094288592</c:v>
                </c:pt>
                <c:pt idx="2">
                  <c:v>0.28627150707416305</c:v>
                </c:pt>
                <c:pt idx="3">
                  <c:v>0.33251940351856035</c:v>
                </c:pt>
                <c:pt idx="4">
                  <c:v>0.34908867430365026</c:v>
                </c:pt>
                <c:pt idx="5">
                  <c:v>0.32239063929261885</c:v>
                </c:pt>
                <c:pt idx="6">
                  <c:v>0.29865202369097804</c:v>
                </c:pt>
                <c:pt idx="7">
                  <c:v>0.30117781207279631</c:v>
                </c:pt>
                <c:pt idx="8">
                  <c:v>0.34386427965196992</c:v>
                </c:pt>
                <c:pt idx="9">
                  <c:v>0.34666160790091444</c:v>
                </c:pt>
                <c:pt idx="10">
                  <c:v>0.3232567219823817</c:v>
                </c:pt>
                <c:pt idx="11">
                  <c:v>0.32614691200000001</c:v>
                </c:pt>
                <c:pt idx="12">
                  <c:v>0.33134179699999994</c:v>
                </c:pt>
                <c:pt idx="13">
                  <c:v>0.324816467</c:v>
                </c:pt>
                <c:pt idx="14">
                  <c:v>0.32483813499999997</c:v>
                </c:pt>
                <c:pt idx="15">
                  <c:v>0.32500549400000001</c:v>
                </c:pt>
                <c:pt idx="16">
                  <c:v>0.32468432600000002</c:v>
                </c:pt>
                <c:pt idx="17">
                  <c:v>0.32398208700000003</c:v>
                </c:pt>
                <c:pt idx="18">
                  <c:v>0.32291616799999995</c:v>
                </c:pt>
                <c:pt idx="19">
                  <c:v>0.321593872</c:v>
                </c:pt>
                <c:pt idx="20">
                  <c:v>0.32040466300000003</c:v>
                </c:pt>
                <c:pt idx="21">
                  <c:v>0.31881216400000012</c:v>
                </c:pt>
                <c:pt idx="22">
                  <c:v>0.31749914499999998</c:v>
                </c:pt>
                <c:pt idx="23">
                  <c:v>0.31623098800000005</c:v>
                </c:pt>
                <c:pt idx="24">
                  <c:v>0.31521328700000012</c:v>
                </c:pt>
                <c:pt idx="25">
                  <c:v>0.31445053100000009</c:v>
                </c:pt>
                <c:pt idx="26">
                  <c:v>0.31374057000000005</c:v>
                </c:pt>
                <c:pt idx="27">
                  <c:v>0.31295706200000012</c:v>
                </c:pt>
                <c:pt idx="28">
                  <c:v>0.31218456999999999</c:v>
                </c:pt>
                <c:pt idx="29">
                  <c:v>0.31143222000000004</c:v>
                </c:pt>
                <c:pt idx="30">
                  <c:v>0.31077963199999992</c:v>
                </c:pt>
                <c:pt idx="31">
                  <c:v>0.31014550800000001</c:v>
                </c:pt>
                <c:pt idx="32">
                  <c:v>0.30955667199999998</c:v>
                </c:pt>
                <c:pt idx="33">
                  <c:v>0.30897119200000001</c:v>
                </c:pt>
                <c:pt idx="34">
                  <c:v>0.30844339000000004</c:v>
                </c:pt>
                <c:pt idx="35">
                  <c:v>0.30789956600000001</c:v>
                </c:pt>
                <c:pt idx="36">
                  <c:v>0.30735491900000012</c:v>
                </c:pt>
                <c:pt idx="37">
                  <c:v>0.30679006899999994</c:v>
                </c:pt>
                <c:pt idx="38">
                  <c:v>0.30624304200000002</c:v>
                </c:pt>
                <c:pt idx="39">
                  <c:v>0.30565802000000003</c:v>
                </c:pt>
                <c:pt idx="40">
                  <c:v>0.30508099399999999</c:v>
                </c:pt>
              </c:numCache>
            </c:numRef>
          </c:val>
          <c:smooth val="0"/>
          <c:extLst xmlns:c16r2="http://schemas.microsoft.com/office/drawing/2015/06/chart">
            <c:ext xmlns:c16="http://schemas.microsoft.com/office/drawing/2014/chart" uri="{C3380CC4-5D6E-409C-BE32-E72D297353CC}">
              <c16:uniqueId val="{00000007-69ED-4A38-B5D9-0E3CDC6B0040}"/>
            </c:ext>
          </c:extLst>
        </c:ser>
        <c:ser>
          <c:idx val="8"/>
          <c:order val="4"/>
          <c:tx>
            <c:strRef>
              <c:f>Sheet1!$F$1</c:f>
              <c:strCache>
                <c:ptCount val="1"/>
                <c:pt idx="0">
                  <c:v>commercial</c:v>
                </c:pt>
              </c:strCache>
            </c:strRef>
          </c:tx>
          <c:spPr>
            <a:ln w="22225" cap="rnd">
              <a:solidFill>
                <a:srgbClr val="E3A5AC"/>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0.2209052439209587</c:v>
                </c:pt>
                <c:pt idx="1">
                  <c:v>0.22178881075325865</c:v>
                </c:pt>
                <c:pt idx="2">
                  <c:v>0.20104863778384696</c:v>
                </c:pt>
                <c:pt idx="3">
                  <c:v>0.22272126835936276</c:v>
                </c:pt>
                <c:pt idx="4">
                  <c:v>0.23394812650443611</c:v>
                </c:pt>
                <c:pt idx="5">
                  <c:v>0.23957528653218216</c:v>
                </c:pt>
                <c:pt idx="6">
                  <c:v>0.23159096830097697</c:v>
                </c:pt>
                <c:pt idx="7">
                  <c:v>0.23298494576427789</c:v>
                </c:pt>
                <c:pt idx="8">
                  <c:v>0.25376542577120292</c:v>
                </c:pt>
                <c:pt idx="9">
                  <c:v>0.2548590688159651</c:v>
                </c:pt>
                <c:pt idx="10">
                  <c:v>0.2299182137327587</c:v>
                </c:pt>
                <c:pt idx="11">
                  <c:v>0.24528234900000009</c:v>
                </c:pt>
                <c:pt idx="12">
                  <c:v>0.253803161</c:v>
                </c:pt>
                <c:pt idx="13">
                  <c:v>0.25119354199999999</c:v>
                </c:pt>
                <c:pt idx="14">
                  <c:v>0.25136911000000012</c:v>
                </c:pt>
                <c:pt idx="15">
                  <c:v>0.25178888000000005</c:v>
                </c:pt>
                <c:pt idx="16">
                  <c:v>0.25163439900000001</c:v>
                </c:pt>
                <c:pt idx="17">
                  <c:v>0.25259426899999998</c:v>
                </c:pt>
                <c:pt idx="18">
                  <c:v>0.25291519200000001</c:v>
                </c:pt>
                <c:pt idx="19">
                  <c:v>0.25280187900000001</c:v>
                </c:pt>
                <c:pt idx="20">
                  <c:v>0.25276037600000001</c:v>
                </c:pt>
                <c:pt idx="21">
                  <c:v>0.25250115899999998</c:v>
                </c:pt>
                <c:pt idx="22">
                  <c:v>0.25261334200000002</c:v>
                </c:pt>
                <c:pt idx="23">
                  <c:v>0.25270858800000001</c:v>
                </c:pt>
                <c:pt idx="24">
                  <c:v>0.25302496299999999</c:v>
                </c:pt>
                <c:pt idx="25">
                  <c:v>0.25360986400000002</c:v>
                </c:pt>
                <c:pt idx="26">
                  <c:v>0.25417758200000001</c:v>
                </c:pt>
                <c:pt idx="27">
                  <c:v>0.25452841199999998</c:v>
                </c:pt>
                <c:pt idx="28">
                  <c:v>0.25479068000000005</c:v>
                </c:pt>
                <c:pt idx="29">
                  <c:v>0.25505664</c:v>
                </c:pt>
                <c:pt idx="30">
                  <c:v>0.25530380199999997</c:v>
                </c:pt>
                <c:pt idx="31">
                  <c:v>0.25575134300000002</c:v>
                </c:pt>
                <c:pt idx="32">
                  <c:v>0.25620895399999993</c:v>
                </c:pt>
                <c:pt idx="33">
                  <c:v>0.25659094199999999</c:v>
                </c:pt>
                <c:pt idx="34">
                  <c:v>0.25697033699999999</c:v>
                </c:pt>
                <c:pt idx="35">
                  <c:v>0.25732665999999998</c:v>
                </c:pt>
                <c:pt idx="36">
                  <c:v>0.25762799100000011</c:v>
                </c:pt>
                <c:pt idx="37">
                  <c:v>0.25789340199999999</c:v>
                </c:pt>
                <c:pt idx="38">
                  <c:v>0.25820425399999991</c:v>
                </c:pt>
                <c:pt idx="39">
                  <c:v>0.25842114300000002</c:v>
                </c:pt>
                <c:pt idx="40">
                  <c:v>0.25864953600000001</c:v>
                </c:pt>
              </c:numCache>
            </c:numRef>
          </c:val>
          <c:smooth val="0"/>
          <c:extLst xmlns:c16r2="http://schemas.microsoft.com/office/drawing/2015/06/chart">
            <c:ext xmlns:c16="http://schemas.microsoft.com/office/drawing/2014/chart" uri="{C3380CC4-5D6E-409C-BE32-E72D297353CC}">
              <c16:uniqueId val="{00000008-69ED-4A38-B5D9-0E3CDC6B0040}"/>
            </c:ext>
          </c:extLst>
        </c:ser>
        <c:dLbls>
          <c:showLegendKey val="0"/>
          <c:showVal val="0"/>
          <c:showCatName val="0"/>
          <c:showSerName val="0"/>
          <c:showPercent val="0"/>
          <c:showBubbleSize val="0"/>
        </c:dLbls>
        <c:smooth val="0"/>
        <c:axId val="-1173836528"/>
        <c:axId val="-1173840336"/>
      </c:lineChart>
      <c:catAx>
        <c:axId val="-11738365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3840336"/>
        <c:crosses val="autoZero"/>
        <c:auto val="1"/>
        <c:lblAlgn val="ctr"/>
        <c:lblOffset val="100"/>
        <c:tickLblSkip val="10"/>
        <c:tickMarkSkip val="10"/>
        <c:noMultiLvlLbl val="0"/>
      </c:catAx>
      <c:valAx>
        <c:axId val="-1173840336"/>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3836528"/>
        <c:crossesAt val="12"/>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8.0640562983559733E-2"/>
          <c:w val="0.77613002437732093"/>
          <c:h val="0.81172557392726941"/>
        </c:manualLayout>
      </c:layout>
      <c:lineChart>
        <c:grouping val="standard"/>
        <c:varyColors val="0"/>
        <c:ser>
          <c:idx val="0"/>
          <c:order val="0"/>
          <c:tx>
            <c:strRef>
              <c:f>Sheet1!$B$1</c:f>
              <c:strCache>
                <c:ptCount val="1"/>
                <c:pt idx="0">
                  <c:v>electric power</c:v>
                </c:pt>
              </c:strCache>
            </c:strRef>
          </c:tx>
          <c:spPr>
            <a:ln w="22225" cap="rnd">
              <a:solidFill>
                <a:srgbClr val="E1AB76"/>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2.2700631178775601</c:v>
                </c:pt>
                <c:pt idx="1">
                  <c:v>2.1696816119487297</c:v>
                </c:pt>
                <c:pt idx="2">
                  <c:v>2.0346702618885701</c:v>
                </c:pt>
                <c:pt idx="3">
                  <c:v>2.0493121087964501</c:v>
                </c:pt>
                <c:pt idx="4">
                  <c:v>2.0483724600674798</c:v>
                </c:pt>
                <c:pt idx="5">
                  <c:v>1.9118475349996498</c:v>
                </c:pt>
                <c:pt idx="6">
                  <c:v>1.8199952961594497</c:v>
                </c:pt>
                <c:pt idx="7">
                  <c:v>1.7426045154499199</c:v>
                </c:pt>
                <c:pt idx="8">
                  <c:v>1.7636996307315702</c:v>
                </c:pt>
                <c:pt idx="9">
                  <c:v>1.6170888828885801</c:v>
                </c:pt>
                <c:pt idx="10">
                  <c:v>1.4472586290795202</c:v>
                </c:pt>
                <c:pt idx="11">
                  <c:v>1.559968384</c:v>
                </c:pt>
                <c:pt idx="12">
                  <c:v>1.5031292719999998</c:v>
                </c:pt>
                <c:pt idx="13">
                  <c:v>1.4872692870000002</c:v>
                </c:pt>
                <c:pt idx="14">
                  <c:v>1.3848575440000002</c:v>
                </c:pt>
                <c:pt idx="15">
                  <c:v>1.3066405029999999</c:v>
                </c:pt>
                <c:pt idx="16">
                  <c:v>1.2940543210000002</c:v>
                </c:pt>
                <c:pt idx="17">
                  <c:v>1.28882666</c:v>
                </c:pt>
                <c:pt idx="18">
                  <c:v>1.2844954829999999</c:v>
                </c:pt>
                <c:pt idx="19">
                  <c:v>1.254737183</c:v>
                </c:pt>
                <c:pt idx="20">
                  <c:v>1.2331317140000002</c:v>
                </c:pt>
                <c:pt idx="21">
                  <c:v>1.2272847899999999</c:v>
                </c:pt>
                <c:pt idx="22">
                  <c:v>1.21443396</c:v>
                </c:pt>
                <c:pt idx="23">
                  <c:v>1.2214570309999999</c:v>
                </c:pt>
                <c:pt idx="24">
                  <c:v>1.1839663090000001</c:v>
                </c:pt>
                <c:pt idx="25">
                  <c:v>1.160926514</c:v>
                </c:pt>
                <c:pt idx="26">
                  <c:v>1.1381651610000001</c:v>
                </c:pt>
                <c:pt idx="27">
                  <c:v>1.132409424</c:v>
                </c:pt>
                <c:pt idx="28">
                  <c:v>1.1351529539999998</c:v>
                </c:pt>
                <c:pt idx="29">
                  <c:v>1.1440826420000001</c:v>
                </c:pt>
                <c:pt idx="30">
                  <c:v>1.1422188719999999</c:v>
                </c:pt>
                <c:pt idx="31">
                  <c:v>1.1487529299999999</c:v>
                </c:pt>
                <c:pt idx="32">
                  <c:v>1.1547762450000001</c:v>
                </c:pt>
                <c:pt idx="33">
                  <c:v>1.163574463</c:v>
                </c:pt>
                <c:pt idx="34">
                  <c:v>1.158462769</c:v>
                </c:pt>
                <c:pt idx="35">
                  <c:v>1.145518799</c:v>
                </c:pt>
                <c:pt idx="36">
                  <c:v>1.1422001949999998</c:v>
                </c:pt>
                <c:pt idx="37">
                  <c:v>1.1504178469999999</c:v>
                </c:pt>
                <c:pt idx="38">
                  <c:v>1.1574837650000001</c:v>
                </c:pt>
                <c:pt idx="39">
                  <c:v>1.160497192</c:v>
                </c:pt>
                <c:pt idx="40">
                  <c:v>1.1734515379999999</c:v>
                </c:pt>
              </c:numCache>
            </c:numRef>
          </c:val>
          <c:smooth val="0"/>
          <c:extLst xmlns:c16r2="http://schemas.microsoft.com/office/drawing/2015/06/chart">
            <c:ext xmlns:c16="http://schemas.microsoft.com/office/drawing/2014/chart" uri="{C3380CC4-5D6E-409C-BE32-E72D297353CC}">
              <c16:uniqueId val="{00000000-9512-423D-87E0-96196018F710}"/>
            </c:ext>
          </c:extLst>
        </c:ser>
        <c:ser>
          <c:idx val="1"/>
          <c:order val="1"/>
          <c:tx>
            <c:strRef>
              <c:f>Sheet1!$C$1</c:f>
              <c:strCache>
                <c:ptCount val="1"/>
                <c:pt idx="0">
                  <c:v>transportation</c:v>
                </c:pt>
              </c:strCache>
            </c:strRef>
          </c:tx>
          <c:spPr>
            <a:ln w="22225" cap="rnd">
              <a:solidFill>
                <a:srgbClr val="00395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1.84249437770698</c:v>
                </c:pt>
                <c:pt idx="1">
                  <c:v>1.80844000036762</c:v>
                </c:pt>
                <c:pt idx="2">
                  <c:v>1.77175961163232</c:v>
                </c:pt>
                <c:pt idx="3">
                  <c:v>1.7912823497835701</c:v>
                </c:pt>
                <c:pt idx="4">
                  <c:v>1.80944102485654</c:v>
                </c:pt>
                <c:pt idx="5">
                  <c:v>1.8331096675543299</c:v>
                </c:pt>
                <c:pt idx="6">
                  <c:v>1.86569814778984</c:v>
                </c:pt>
                <c:pt idx="7">
                  <c:v>1.8827713378721003</c:v>
                </c:pt>
                <c:pt idx="8">
                  <c:v>1.9142575701565501</c:v>
                </c:pt>
                <c:pt idx="9">
                  <c:v>1.92061695051884</c:v>
                </c:pt>
                <c:pt idx="10">
                  <c:v>1.6279891539258902</c:v>
                </c:pt>
                <c:pt idx="11">
                  <c:v>1.728223931</c:v>
                </c:pt>
                <c:pt idx="12">
                  <c:v>1.7877930350000002</c:v>
                </c:pt>
                <c:pt idx="13">
                  <c:v>1.826039041</c:v>
                </c:pt>
                <c:pt idx="14">
                  <c:v>1.8164410619999998</c:v>
                </c:pt>
                <c:pt idx="15">
                  <c:v>1.8167051090000002</c:v>
                </c:pt>
                <c:pt idx="16">
                  <c:v>1.818287019</c:v>
                </c:pt>
                <c:pt idx="17">
                  <c:v>1.8143392369999998</c:v>
                </c:pt>
                <c:pt idx="18">
                  <c:v>1.810064149</c:v>
                </c:pt>
                <c:pt idx="19">
                  <c:v>1.8037031540000001</c:v>
                </c:pt>
                <c:pt idx="20">
                  <c:v>1.8011015259999998</c:v>
                </c:pt>
                <c:pt idx="21">
                  <c:v>1.799541541</c:v>
                </c:pt>
                <c:pt idx="22">
                  <c:v>1.7976705160000002</c:v>
                </c:pt>
                <c:pt idx="23">
                  <c:v>1.8001957309999999</c:v>
                </c:pt>
                <c:pt idx="24">
                  <c:v>1.802728522</c:v>
                </c:pt>
                <c:pt idx="25">
                  <c:v>1.806191339</c:v>
                </c:pt>
                <c:pt idx="26">
                  <c:v>1.8112473259999999</c:v>
                </c:pt>
                <c:pt idx="27">
                  <c:v>1.8193815080000002</c:v>
                </c:pt>
                <c:pt idx="28">
                  <c:v>1.8285642280000001</c:v>
                </c:pt>
                <c:pt idx="29">
                  <c:v>1.8381987500000001</c:v>
                </c:pt>
                <c:pt idx="30">
                  <c:v>1.8488964290000001</c:v>
                </c:pt>
                <c:pt idx="31">
                  <c:v>1.8602887540000002</c:v>
                </c:pt>
                <c:pt idx="32">
                  <c:v>1.871462513</c:v>
                </c:pt>
                <c:pt idx="33">
                  <c:v>1.8839579660000001</c:v>
                </c:pt>
                <c:pt idx="34">
                  <c:v>1.8964279900000001</c:v>
                </c:pt>
                <c:pt idx="35">
                  <c:v>1.9083539790000001</c:v>
                </c:pt>
                <c:pt idx="36">
                  <c:v>1.9222694130000002</c:v>
                </c:pt>
                <c:pt idx="37">
                  <c:v>1.9370544030000001</c:v>
                </c:pt>
                <c:pt idx="38">
                  <c:v>1.9523603899999999</c:v>
                </c:pt>
                <c:pt idx="39">
                  <c:v>1.968333704</c:v>
                </c:pt>
                <c:pt idx="40">
                  <c:v>1.982264939</c:v>
                </c:pt>
              </c:numCache>
            </c:numRef>
          </c:val>
          <c:smooth val="0"/>
          <c:extLst xmlns:c16r2="http://schemas.microsoft.com/office/drawing/2015/06/chart">
            <c:ext xmlns:c16="http://schemas.microsoft.com/office/drawing/2014/chart" uri="{C3380CC4-5D6E-409C-BE32-E72D297353CC}">
              <c16:uniqueId val="{00000001-9512-423D-87E0-96196018F710}"/>
            </c:ext>
          </c:extLst>
        </c:ser>
        <c:ser>
          <c:idx val="2"/>
          <c:order val="2"/>
          <c:tx>
            <c:strRef>
              <c:f>Sheet1!$D$1</c:f>
              <c:strCache>
                <c:ptCount val="1"/>
                <c:pt idx="0">
                  <c:v>industrial</c:v>
                </c:pt>
              </c:strCache>
            </c:strRef>
          </c:tx>
          <c:spPr>
            <a:ln w="22225" cap="rnd">
              <a:solidFill>
                <a:srgbClr val="5D973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0.92408549913746996</c:v>
                </c:pt>
                <c:pt idx="1">
                  <c:v>0.92860955762796116</c:v>
                </c:pt>
                <c:pt idx="2">
                  <c:v>0.94257253146618691</c:v>
                </c:pt>
                <c:pt idx="3">
                  <c:v>0.96303510101371659</c:v>
                </c:pt>
                <c:pt idx="4">
                  <c:v>0.97302851225226716</c:v>
                </c:pt>
                <c:pt idx="5">
                  <c:v>0.955152587426358</c:v>
                </c:pt>
                <c:pt idx="6">
                  <c:v>0.95356054811884816</c:v>
                </c:pt>
                <c:pt idx="7">
                  <c:v>0.9715423695229628</c:v>
                </c:pt>
                <c:pt idx="8">
                  <c:v>1.0016058485414701</c:v>
                </c:pt>
                <c:pt idx="9">
                  <c:v>1.0051342672152599</c:v>
                </c:pt>
                <c:pt idx="10">
                  <c:v>0.94682279260059088</c:v>
                </c:pt>
                <c:pt idx="11">
                  <c:v>0.96583606</c:v>
                </c:pt>
                <c:pt idx="12">
                  <c:v>0.97230880799999997</c:v>
                </c:pt>
                <c:pt idx="13">
                  <c:v>0.97023916599999993</c:v>
                </c:pt>
                <c:pt idx="14">
                  <c:v>0.96027688599999983</c:v>
                </c:pt>
                <c:pt idx="15">
                  <c:v>0.97033612000000002</c:v>
                </c:pt>
                <c:pt idx="16">
                  <c:v>0.98717041000000005</c:v>
                </c:pt>
                <c:pt idx="17">
                  <c:v>0.9931200859999999</c:v>
                </c:pt>
                <c:pt idx="18">
                  <c:v>0.99900726299999998</c:v>
                </c:pt>
                <c:pt idx="19">
                  <c:v>1.0041048890000002</c:v>
                </c:pt>
                <c:pt idx="20">
                  <c:v>1.0092015990000001</c:v>
                </c:pt>
                <c:pt idx="21">
                  <c:v>1.012880097</c:v>
                </c:pt>
                <c:pt idx="22">
                  <c:v>1.0212949529999999</c:v>
                </c:pt>
                <c:pt idx="23">
                  <c:v>1.0274183349999999</c:v>
                </c:pt>
                <c:pt idx="24">
                  <c:v>1.033333343</c:v>
                </c:pt>
                <c:pt idx="25">
                  <c:v>1.0369046329999998</c:v>
                </c:pt>
                <c:pt idx="26">
                  <c:v>1.0417621459999999</c:v>
                </c:pt>
                <c:pt idx="27">
                  <c:v>1.0488755190000001</c:v>
                </c:pt>
                <c:pt idx="28">
                  <c:v>1.0575412909999999</c:v>
                </c:pt>
                <c:pt idx="29">
                  <c:v>1.0629778740000002</c:v>
                </c:pt>
                <c:pt idx="30">
                  <c:v>1.0676331480000001</c:v>
                </c:pt>
                <c:pt idx="31">
                  <c:v>1.0726430659999999</c:v>
                </c:pt>
                <c:pt idx="32">
                  <c:v>1.0794329830000002</c:v>
                </c:pt>
                <c:pt idx="33">
                  <c:v>1.085312958</c:v>
                </c:pt>
                <c:pt idx="34">
                  <c:v>1.088338104</c:v>
                </c:pt>
                <c:pt idx="35">
                  <c:v>1.0924926450000001</c:v>
                </c:pt>
                <c:pt idx="36">
                  <c:v>1.0959762879999999</c:v>
                </c:pt>
                <c:pt idx="37">
                  <c:v>1.1008551640000002</c:v>
                </c:pt>
                <c:pt idx="38">
                  <c:v>1.1061781309999998</c:v>
                </c:pt>
                <c:pt idx="39">
                  <c:v>1.1112990109999998</c:v>
                </c:pt>
                <c:pt idx="40">
                  <c:v>1.1177394710000002</c:v>
                </c:pt>
              </c:numCache>
            </c:numRef>
          </c:val>
          <c:smooth val="0"/>
          <c:extLst xmlns:c16r2="http://schemas.microsoft.com/office/drawing/2015/06/chart">
            <c:ext xmlns:c16="http://schemas.microsoft.com/office/drawing/2014/chart" uri="{C3380CC4-5D6E-409C-BE32-E72D297353CC}">
              <c16:uniqueId val="{00000002-9512-423D-87E0-96196018F710}"/>
            </c:ext>
          </c:extLst>
        </c:ser>
        <c:ser>
          <c:idx val="3"/>
          <c:order val="3"/>
          <c:tx>
            <c:strRef>
              <c:f>Sheet1!$E$1</c:f>
              <c:strCache>
                <c:ptCount val="1"/>
                <c:pt idx="0">
                  <c:v>residential</c:v>
                </c:pt>
              </c:strCache>
            </c:strRef>
          </c:tx>
          <c:spPr>
            <a:ln w="22225" cap="rnd">
              <a:solidFill>
                <a:srgbClr val="72242D"/>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0.33611394445940362</c:v>
                </c:pt>
                <c:pt idx="1">
                  <c:v>0.32617649094288592</c:v>
                </c:pt>
                <c:pt idx="2">
                  <c:v>0.28627150707416305</c:v>
                </c:pt>
                <c:pt idx="3">
                  <c:v>0.33251940351856035</c:v>
                </c:pt>
                <c:pt idx="4">
                  <c:v>0.34908867430365026</c:v>
                </c:pt>
                <c:pt idx="5">
                  <c:v>0.32239063929261885</c:v>
                </c:pt>
                <c:pt idx="6">
                  <c:v>0.29865202369097804</c:v>
                </c:pt>
                <c:pt idx="7">
                  <c:v>0.30117781207279631</c:v>
                </c:pt>
                <c:pt idx="8">
                  <c:v>0.34386427965196992</c:v>
                </c:pt>
                <c:pt idx="9">
                  <c:v>0.34666160790091444</c:v>
                </c:pt>
                <c:pt idx="10">
                  <c:v>0.3232567219823817</c:v>
                </c:pt>
                <c:pt idx="11">
                  <c:v>0.32614691200000001</c:v>
                </c:pt>
                <c:pt idx="12">
                  <c:v>0.33134179699999994</c:v>
                </c:pt>
                <c:pt idx="13">
                  <c:v>0.32728698799999995</c:v>
                </c:pt>
                <c:pt idx="14">
                  <c:v>0.32730883799999994</c:v>
                </c:pt>
                <c:pt idx="15">
                  <c:v>0.32713873300000013</c:v>
                </c:pt>
                <c:pt idx="16">
                  <c:v>0.32684158299999994</c:v>
                </c:pt>
                <c:pt idx="17">
                  <c:v>0.32641867099999999</c:v>
                </c:pt>
                <c:pt idx="18">
                  <c:v>0.32562411499999999</c:v>
                </c:pt>
                <c:pt idx="19">
                  <c:v>0.32462558000000002</c:v>
                </c:pt>
                <c:pt idx="20">
                  <c:v>0.32370697100000012</c:v>
                </c:pt>
                <c:pt idx="21">
                  <c:v>0.32227612299999991</c:v>
                </c:pt>
                <c:pt idx="22">
                  <c:v>0.32098120099999999</c:v>
                </c:pt>
                <c:pt idx="23">
                  <c:v>0.31971255500000001</c:v>
                </c:pt>
                <c:pt idx="24">
                  <c:v>0.31862112399999998</c:v>
                </c:pt>
                <c:pt idx="25">
                  <c:v>0.317642547</c:v>
                </c:pt>
                <c:pt idx="26">
                  <c:v>0.31679693600000003</c:v>
                </c:pt>
                <c:pt idx="27">
                  <c:v>0.31602941899999998</c:v>
                </c:pt>
                <c:pt idx="28">
                  <c:v>0.31538018800000001</c:v>
                </c:pt>
                <c:pt idx="29">
                  <c:v>0.31486642399999998</c:v>
                </c:pt>
                <c:pt idx="30">
                  <c:v>0.31449539200000004</c:v>
                </c:pt>
                <c:pt idx="31">
                  <c:v>0.31406778000000002</c:v>
                </c:pt>
                <c:pt idx="32">
                  <c:v>0.31358947700000012</c:v>
                </c:pt>
                <c:pt idx="33">
                  <c:v>0.31306305000000001</c:v>
                </c:pt>
                <c:pt idx="34">
                  <c:v>0.31250247199999998</c:v>
                </c:pt>
                <c:pt idx="35">
                  <c:v>0.31190399099999994</c:v>
                </c:pt>
                <c:pt idx="36">
                  <c:v>0.31137313799999994</c:v>
                </c:pt>
                <c:pt idx="37">
                  <c:v>0.31085031099999999</c:v>
                </c:pt>
                <c:pt idx="38">
                  <c:v>0.31032891900000004</c:v>
                </c:pt>
                <c:pt idx="39">
                  <c:v>0.30975009100000012</c:v>
                </c:pt>
                <c:pt idx="40">
                  <c:v>0.30909075899999999</c:v>
                </c:pt>
              </c:numCache>
            </c:numRef>
          </c:val>
          <c:smooth val="0"/>
        </c:ser>
        <c:ser>
          <c:idx val="4"/>
          <c:order val="4"/>
          <c:tx>
            <c:strRef>
              <c:f>Sheet1!$F$1</c:f>
              <c:strCache>
                <c:ptCount val="1"/>
                <c:pt idx="0">
                  <c:v>commercial</c:v>
                </c:pt>
              </c:strCache>
            </c:strRef>
          </c:tx>
          <c:spPr>
            <a:ln w="22225" cap="rnd">
              <a:solidFill>
                <a:srgbClr val="E3A5AC"/>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0.2209052439209587</c:v>
                </c:pt>
                <c:pt idx="1">
                  <c:v>0.22178881075325865</c:v>
                </c:pt>
                <c:pt idx="2">
                  <c:v>0.20104863778384696</c:v>
                </c:pt>
                <c:pt idx="3">
                  <c:v>0.22272126835936276</c:v>
                </c:pt>
                <c:pt idx="4">
                  <c:v>0.23394812650443611</c:v>
                </c:pt>
                <c:pt idx="5">
                  <c:v>0.23957528653218216</c:v>
                </c:pt>
                <c:pt idx="6">
                  <c:v>0.23159096830097697</c:v>
                </c:pt>
                <c:pt idx="7">
                  <c:v>0.23298494576427789</c:v>
                </c:pt>
                <c:pt idx="8">
                  <c:v>0.25376542577120292</c:v>
                </c:pt>
                <c:pt idx="9">
                  <c:v>0.2548590688159651</c:v>
                </c:pt>
                <c:pt idx="10">
                  <c:v>0.2299182137327587</c:v>
                </c:pt>
                <c:pt idx="11">
                  <c:v>0.24528234900000001</c:v>
                </c:pt>
                <c:pt idx="12">
                  <c:v>0.25380316099999994</c:v>
                </c:pt>
                <c:pt idx="13">
                  <c:v>0.25217056199999999</c:v>
                </c:pt>
                <c:pt idx="14">
                  <c:v>0.25240731800000005</c:v>
                </c:pt>
                <c:pt idx="15">
                  <c:v>0.25281689499999993</c:v>
                </c:pt>
                <c:pt idx="16">
                  <c:v>0.25331555199999994</c:v>
                </c:pt>
                <c:pt idx="17">
                  <c:v>0.25483200100000003</c:v>
                </c:pt>
                <c:pt idx="18">
                  <c:v>0.25555456500000001</c:v>
                </c:pt>
                <c:pt idx="19">
                  <c:v>0.25589276100000002</c:v>
                </c:pt>
                <c:pt idx="20">
                  <c:v>0.25621762100000012</c:v>
                </c:pt>
                <c:pt idx="21">
                  <c:v>0.25613525399999998</c:v>
                </c:pt>
                <c:pt idx="22">
                  <c:v>0.25623770100000004</c:v>
                </c:pt>
                <c:pt idx="23">
                  <c:v>0.25629751599999995</c:v>
                </c:pt>
                <c:pt idx="24">
                  <c:v>0.25652575699999997</c:v>
                </c:pt>
                <c:pt idx="25">
                  <c:v>0.25677194199999998</c:v>
                </c:pt>
                <c:pt idx="26">
                  <c:v>0.2571698</c:v>
                </c:pt>
                <c:pt idx="27">
                  <c:v>0.25757198999999997</c:v>
                </c:pt>
                <c:pt idx="28">
                  <c:v>0.25806195100000001</c:v>
                </c:pt>
                <c:pt idx="29">
                  <c:v>0.25868743900000002</c:v>
                </c:pt>
                <c:pt idx="30">
                  <c:v>0.25935296700000005</c:v>
                </c:pt>
                <c:pt idx="31">
                  <c:v>0.25995477300000003</c:v>
                </c:pt>
                <c:pt idx="32">
                  <c:v>0.26043579100000003</c:v>
                </c:pt>
                <c:pt idx="33">
                  <c:v>0.26081567400000005</c:v>
                </c:pt>
                <c:pt idx="34">
                  <c:v>0.26103109800000002</c:v>
                </c:pt>
                <c:pt idx="35">
                  <c:v>0.26121984899999995</c:v>
                </c:pt>
                <c:pt idx="36">
                  <c:v>0.26148391699999995</c:v>
                </c:pt>
                <c:pt idx="37">
                  <c:v>0.26175232000000004</c:v>
                </c:pt>
                <c:pt idx="38">
                  <c:v>0.26201123000000004</c:v>
                </c:pt>
                <c:pt idx="39">
                  <c:v>0.26219399999999998</c:v>
                </c:pt>
                <c:pt idx="40">
                  <c:v>0.26220346100000003</c:v>
                </c:pt>
              </c:numCache>
            </c:numRef>
          </c:val>
          <c:smooth val="0"/>
        </c:ser>
        <c:dLbls>
          <c:showLegendKey val="0"/>
          <c:showVal val="0"/>
          <c:showCatName val="0"/>
          <c:showSerName val="0"/>
          <c:showPercent val="0"/>
          <c:showBubbleSize val="0"/>
        </c:dLbls>
        <c:smooth val="0"/>
        <c:axId val="-1173846320"/>
        <c:axId val="-1173858832"/>
      </c:lineChart>
      <c:catAx>
        <c:axId val="-11738463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3858832"/>
        <c:crosses val="autoZero"/>
        <c:auto val="1"/>
        <c:lblAlgn val="ctr"/>
        <c:lblOffset val="100"/>
        <c:tickLblSkip val="10"/>
        <c:tickMarkSkip val="10"/>
        <c:noMultiLvlLbl val="0"/>
      </c:catAx>
      <c:valAx>
        <c:axId val="-1173858832"/>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3846320"/>
        <c:crossesAt val="12"/>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8339181063749907E-2"/>
          <c:w val="0.77613002437732093"/>
          <c:h val="0.8240269558470793"/>
        </c:manualLayout>
      </c:layout>
      <c:lineChart>
        <c:grouping val="standard"/>
        <c:varyColors val="0"/>
        <c:ser>
          <c:idx val="0"/>
          <c:order val="0"/>
          <c:tx>
            <c:strRef>
              <c:f>Sheet1!$B$1</c:f>
              <c:strCache>
                <c:ptCount val="1"/>
                <c:pt idx="0">
                  <c:v>electric power</c:v>
                </c:pt>
              </c:strCache>
            </c:strRef>
          </c:tx>
          <c:spPr>
            <a:ln w="22225" cap="rnd">
              <a:solidFill>
                <a:srgbClr val="E1AB76"/>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2.2700631178775601</c:v>
                </c:pt>
                <c:pt idx="1">
                  <c:v>2.1696816119487297</c:v>
                </c:pt>
                <c:pt idx="2">
                  <c:v>2.0346702618885701</c:v>
                </c:pt>
                <c:pt idx="3">
                  <c:v>2.0493121087964501</c:v>
                </c:pt>
                <c:pt idx="4">
                  <c:v>2.0483724600674798</c:v>
                </c:pt>
                <c:pt idx="5">
                  <c:v>1.9118475349996498</c:v>
                </c:pt>
                <c:pt idx="6">
                  <c:v>1.8199952961594497</c:v>
                </c:pt>
                <c:pt idx="7">
                  <c:v>1.7426045154499199</c:v>
                </c:pt>
                <c:pt idx="8">
                  <c:v>1.7636996307315702</c:v>
                </c:pt>
                <c:pt idx="9">
                  <c:v>1.6170888828885801</c:v>
                </c:pt>
                <c:pt idx="10">
                  <c:v>1.4472586290795202</c:v>
                </c:pt>
                <c:pt idx="11">
                  <c:v>1.55944751</c:v>
                </c:pt>
                <c:pt idx="12">
                  <c:v>1.4978660890000002</c:v>
                </c:pt>
                <c:pt idx="13">
                  <c:v>1.4308131100000001</c:v>
                </c:pt>
                <c:pt idx="14">
                  <c:v>1.3140233149999998</c:v>
                </c:pt>
                <c:pt idx="15">
                  <c:v>1.2591295170000001</c:v>
                </c:pt>
                <c:pt idx="16">
                  <c:v>1.237071899</c:v>
                </c:pt>
                <c:pt idx="17">
                  <c:v>1.202040649</c:v>
                </c:pt>
                <c:pt idx="18">
                  <c:v>1.2101883539999998</c:v>
                </c:pt>
                <c:pt idx="19">
                  <c:v>1.1962802730000002</c:v>
                </c:pt>
                <c:pt idx="20">
                  <c:v>1.1833994140000001</c:v>
                </c:pt>
                <c:pt idx="21">
                  <c:v>1.1848769530000001</c:v>
                </c:pt>
                <c:pt idx="22">
                  <c:v>1.1733182369999999</c:v>
                </c:pt>
                <c:pt idx="23">
                  <c:v>1.1741994630000001</c:v>
                </c:pt>
                <c:pt idx="24">
                  <c:v>1.112324219</c:v>
                </c:pt>
                <c:pt idx="25">
                  <c:v>1.0667872309999999</c:v>
                </c:pt>
                <c:pt idx="26">
                  <c:v>1.038067139</c:v>
                </c:pt>
                <c:pt idx="27">
                  <c:v>1.0331997070000001</c:v>
                </c:pt>
                <c:pt idx="28">
                  <c:v>1.0371019290000001</c:v>
                </c:pt>
                <c:pt idx="29">
                  <c:v>1.0379527590000002</c:v>
                </c:pt>
                <c:pt idx="30">
                  <c:v>1.0327844240000001</c:v>
                </c:pt>
                <c:pt idx="31">
                  <c:v>1.0380795900000002</c:v>
                </c:pt>
                <c:pt idx="32">
                  <c:v>1.03878125</c:v>
                </c:pt>
                <c:pt idx="33">
                  <c:v>1.051772827</c:v>
                </c:pt>
                <c:pt idx="34">
                  <c:v>1.0563732909999999</c:v>
                </c:pt>
                <c:pt idx="35">
                  <c:v>1.060143311</c:v>
                </c:pt>
                <c:pt idx="36">
                  <c:v>1.066607544</c:v>
                </c:pt>
                <c:pt idx="37">
                  <c:v>1.0714217529999999</c:v>
                </c:pt>
                <c:pt idx="38">
                  <c:v>1.0754124759999999</c:v>
                </c:pt>
                <c:pt idx="39">
                  <c:v>1.0877648929999999</c:v>
                </c:pt>
                <c:pt idx="40">
                  <c:v>1.0927490229999999</c:v>
                </c:pt>
              </c:numCache>
            </c:numRef>
          </c:val>
          <c:smooth val="0"/>
          <c:extLst xmlns:c16r2="http://schemas.microsoft.com/office/drawing/2015/06/chart">
            <c:ext xmlns:c16="http://schemas.microsoft.com/office/drawing/2014/chart" uri="{C3380CC4-5D6E-409C-BE32-E72D297353CC}">
              <c16:uniqueId val="{00000000-BE66-4216-AA3F-03911FD27DD2}"/>
            </c:ext>
          </c:extLst>
        </c:ser>
        <c:ser>
          <c:idx val="1"/>
          <c:order val="1"/>
          <c:tx>
            <c:strRef>
              <c:f>Sheet1!$C$1</c:f>
              <c:strCache>
                <c:ptCount val="1"/>
                <c:pt idx="0">
                  <c:v>transportation</c:v>
                </c:pt>
              </c:strCache>
            </c:strRef>
          </c:tx>
          <c:spPr>
            <a:ln w="22225" cap="rnd">
              <a:solidFill>
                <a:srgbClr val="00395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1.84249437770698</c:v>
                </c:pt>
                <c:pt idx="1">
                  <c:v>1.80844000036762</c:v>
                </c:pt>
                <c:pt idx="2">
                  <c:v>1.77175961163232</c:v>
                </c:pt>
                <c:pt idx="3">
                  <c:v>1.7912823497835701</c:v>
                </c:pt>
                <c:pt idx="4">
                  <c:v>1.80944102485654</c:v>
                </c:pt>
                <c:pt idx="5">
                  <c:v>1.8331096675543299</c:v>
                </c:pt>
                <c:pt idx="6">
                  <c:v>1.86569814778984</c:v>
                </c:pt>
                <c:pt idx="7">
                  <c:v>1.8827713378721003</c:v>
                </c:pt>
                <c:pt idx="8">
                  <c:v>1.9142575701565501</c:v>
                </c:pt>
                <c:pt idx="9">
                  <c:v>1.92061695051884</c:v>
                </c:pt>
                <c:pt idx="10">
                  <c:v>1.6279891539258902</c:v>
                </c:pt>
                <c:pt idx="11">
                  <c:v>1.7272391680000001</c:v>
                </c:pt>
                <c:pt idx="12">
                  <c:v>1.754418276</c:v>
                </c:pt>
                <c:pt idx="13">
                  <c:v>1.7915579610000003</c:v>
                </c:pt>
                <c:pt idx="14">
                  <c:v>1.8024871259999999</c:v>
                </c:pt>
                <c:pt idx="15">
                  <c:v>1.8083610210000001</c:v>
                </c:pt>
                <c:pt idx="16">
                  <c:v>1.8053476440000005</c:v>
                </c:pt>
                <c:pt idx="17">
                  <c:v>1.7891957420000002</c:v>
                </c:pt>
                <c:pt idx="18">
                  <c:v>1.7751227630000002</c:v>
                </c:pt>
                <c:pt idx="19">
                  <c:v>1.7679339540000001</c:v>
                </c:pt>
                <c:pt idx="20">
                  <c:v>1.7652430809999999</c:v>
                </c:pt>
                <c:pt idx="21">
                  <c:v>1.7588677430000002</c:v>
                </c:pt>
                <c:pt idx="22">
                  <c:v>1.7467679709999999</c:v>
                </c:pt>
                <c:pt idx="23">
                  <c:v>1.7373743969999995</c:v>
                </c:pt>
                <c:pt idx="24">
                  <c:v>1.7274979589999999</c:v>
                </c:pt>
                <c:pt idx="25">
                  <c:v>1.7172710759999998</c:v>
                </c:pt>
                <c:pt idx="26">
                  <c:v>1.708674869</c:v>
                </c:pt>
                <c:pt idx="27">
                  <c:v>1.7018414230000001</c:v>
                </c:pt>
                <c:pt idx="28">
                  <c:v>1.6888355899999998</c:v>
                </c:pt>
                <c:pt idx="29">
                  <c:v>1.6812161750000001</c:v>
                </c:pt>
                <c:pt idx="30">
                  <c:v>1.6773111949999999</c:v>
                </c:pt>
                <c:pt idx="31">
                  <c:v>1.674845879</c:v>
                </c:pt>
                <c:pt idx="32">
                  <c:v>1.6717892080000001</c:v>
                </c:pt>
                <c:pt idx="33">
                  <c:v>1.6660045890000001</c:v>
                </c:pt>
                <c:pt idx="34">
                  <c:v>1.669734856</c:v>
                </c:pt>
                <c:pt idx="35">
                  <c:v>1.67211726</c:v>
                </c:pt>
                <c:pt idx="36">
                  <c:v>1.6772965280000001</c:v>
                </c:pt>
                <c:pt idx="37">
                  <c:v>1.681001693</c:v>
                </c:pt>
                <c:pt idx="38">
                  <c:v>1.6811098099999999</c:v>
                </c:pt>
                <c:pt idx="39">
                  <c:v>1.680352311</c:v>
                </c:pt>
                <c:pt idx="40">
                  <c:v>1.6815622939999999</c:v>
                </c:pt>
              </c:numCache>
            </c:numRef>
          </c:val>
          <c:smooth val="0"/>
          <c:extLst xmlns:c16r2="http://schemas.microsoft.com/office/drawing/2015/06/chart">
            <c:ext xmlns:c16="http://schemas.microsoft.com/office/drawing/2014/chart" uri="{C3380CC4-5D6E-409C-BE32-E72D297353CC}">
              <c16:uniqueId val="{00000001-BE66-4216-AA3F-03911FD27DD2}"/>
            </c:ext>
          </c:extLst>
        </c:ser>
        <c:ser>
          <c:idx val="2"/>
          <c:order val="2"/>
          <c:tx>
            <c:strRef>
              <c:f>Sheet1!$D$1</c:f>
              <c:strCache>
                <c:ptCount val="1"/>
                <c:pt idx="0">
                  <c:v>industrial</c:v>
                </c:pt>
              </c:strCache>
            </c:strRef>
          </c:tx>
          <c:spPr>
            <a:ln w="22225" cap="rnd">
              <a:solidFill>
                <a:srgbClr val="5D973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0.92408549913746996</c:v>
                </c:pt>
                <c:pt idx="1">
                  <c:v>0.92860955762796116</c:v>
                </c:pt>
                <c:pt idx="2">
                  <c:v>0.94257253146618691</c:v>
                </c:pt>
                <c:pt idx="3">
                  <c:v>0.96303510101371659</c:v>
                </c:pt>
                <c:pt idx="4">
                  <c:v>0.97302851225226716</c:v>
                </c:pt>
                <c:pt idx="5">
                  <c:v>0.955152587426358</c:v>
                </c:pt>
                <c:pt idx="6">
                  <c:v>0.95356054811884816</c:v>
                </c:pt>
                <c:pt idx="7">
                  <c:v>0.9715423695229628</c:v>
                </c:pt>
                <c:pt idx="8">
                  <c:v>1.0016058485414701</c:v>
                </c:pt>
                <c:pt idx="9">
                  <c:v>1.0051342672152599</c:v>
                </c:pt>
                <c:pt idx="10">
                  <c:v>0.94682279260059088</c:v>
                </c:pt>
                <c:pt idx="11">
                  <c:v>0.96582507299999998</c:v>
                </c:pt>
                <c:pt idx="12">
                  <c:v>0.98870852600000003</c:v>
                </c:pt>
                <c:pt idx="13">
                  <c:v>1.0121667169999999</c:v>
                </c:pt>
                <c:pt idx="14">
                  <c:v>1.0366300959999999</c:v>
                </c:pt>
                <c:pt idx="15">
                  <c:v>1.0511553649999998</c:v>
                </c:pt>
                <c:pt idx="16">
                  <c:v>1.062314515</c:v>
                </c:pt>
                <c:pt idx="17">
                  <c:v>1.0696445620000001</c:v>
                </c:pt>
                <c:pt idx="18">
                  <c:v>1.0796036070000001</c:v>
                </c:pt>
                <c:pt idx="19">
                  <c:v>1.0923975829999999</c:v>
                </c:pt>
                <c:pt idx="20">
                  <c:v>1.1056047669999998</c:v>
                </c:pt>
                <c:pt idx="21">
                  <c:v>1.111667663</c:v>
                </c:pt>
                <c:pt idx="22">
                  <c:v>1.121146057</c:v>
                </c:pt>
                <c:pt idx="23">
                  <c:v>1.128500976</c:v>
                </c:pt>
                <c:pt idx="24">
                  <c:v>1.1390375060000002</c:v>
                </c:pt>
                <c:pt idx="25">
                  <c:v>1.1470154730000002</c:v>
                </c:pt>
                <c:pt idx="26">
                  <c:v>1.156496521</c:v>
                </c:pt>
                <c:pt idx="27">
                  <c:v>1.1688925779999999</c:v>
                </c:pt>
                <c:pt idx="28">
                  <c:v>1.1761028139999998</c:v>
                </c:pt>
                <c:pt idx="29">
                  <c:v>1.185076325</c:v>
                </c:pt>
                <c:pt idx="30">
                  <c:v>1.1941325380000001</c:v>
                </c:pt>
                <c:pt idx="31">
                  <c:v>1.2052131659999998</c:v>
                </c:pt>
                <c:pt idx="32">
                  <c:v>1.2215642089999998</c:v>
                </c:pt>
                <c:pt idx="33">
                  <c:v>1.2367095339999998</c:v>
                </c:pt>
                <c:pt idx="34">
                  <c:v>1.248735138</c:v>
                </c:pt>
                <c:pt idx="35">
                  <c:v>1.2586144709999998</c:v>
                </c:pt>
                <c:pt idx="36">
                  <c:v>1.2708853149999999</c:v>
                </c:pt>
                <c:pt idx="37">
                  <c:v>1.280591553</c:v>
                </c:pt>
                <c:pt idx="38">
                  <c:v>1.2878589170000001</c:v>
                </c:pt>
                <c:pt idx="39">
                  <c:v>1.2933219</c:v>
                </c:pt>
                <c:pt idx="40">
                  <c:v>1.304661133</c:v>
                </c:pt>
              </c:numCache>
            </c:numRef>
          </c:val>
          <c:smooth val="0"/>
          <c:extLst xmlns:c16r2="http://schemas.microsoft.com/office/drawing/2015/06/chart">
            <c:ext xmlns:c16="http://schemas.microsoft.com/office/drawing/2014/chart" uri="{C3380CC4-5D6E-409C-BE32-E72D297353CC}">
              <c16:uniqueId val="{00000002-BE66-4216-AA3F-03911FD27DD2}"/>
            </c:ext>
          </c:extLst>
        </c:ser>
        <c:ser>
          <c:idx val="3"/>
          <c:order val="3"/>
          <c:tx>
            <c:strRef>
              <c:f>Sheet1!$E$1</c:f>
              <c:strCache>
                <c:ptCount val="1"/>
                <c:pt idx="0">
                  <c:v>residential</c:v>
                </c:pt>
              </c:strCache>
            </c:strRef>
          </c:tx>
          <c:spPr>
            <a:ln w="22225" cap="rnd">
              <a:solidFill>
                <a:srgbClr val="72242D"/>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0.33611394445940362</c:v>
                </c:pt>
                <c:pt idx="1">
                  <c:v>0.32617649094288592</c:v>
                </c:pt>
                <c:pt idx="2">
                  <c:v>0.28627150707416305</c:v>
                </c:pt>
                <c:pt idx="3">
                  <c:v>0.33251940351856035</c:v>
                </c:pt>
                <c:pt idx="4">
                  <c:v>0.34908867430365026</c:v>
                </c:pt>
                <c:pt idx="5">
                  <c:v>0.32239063929261885</c:v>
                </c:pt>
                <c:pt idx="6">
                  <c:v>0.29865202369097804</c:v>
                </c:pt>
                <c:pt idx="7">
                  <c:v>0.30117781207279631</c:v>
                </c:pt>
                <c:pt idx="8">
                  <c:v>0.34386427965196992</c:v>
                </c:pt>
                <c:pt idx="9">
                  <c:v>0.34666160790091444</c:v>
                </c:pt>
                <c:pt idx="10">
                  <c:v>0.3232567219823817</c:v>
                </c:pt>
                <c:pt idx="11">
                  <c:v>0.32614691100000004</c:v>
                </c:pt>
                <c:pt idx="12">
                  <c:v>0.33134179700000005</c:v>
                </c:pt>
                <c:pt idx="13">
                  <c:v>0.32241027900000008</c:v>
                </c:pt>
                <c:pt idx="14">
                  <c:v>0.32204348799999999</c:v>
                </c:pt>
                <c:pt idx="15">
                  <c:v>0.322144439</c:v>
                </c:pt>
                <c:pt idx="16">
                  <c:v>0.32179531899999997</c:v>
                </c:pt>
                <c:pt idx="17">
                  <c:v>0.321067718</c:v>
                </c:pt>
                <c:pt idx="18">
                  <c:v>0.32003836000000008</c:v>
                </c:pt>
                <c:pt idx="19">
                  <c:v>0.31871151699999994</c:v>
                </c:pt>
                <c:pt idx="20">
                  <c:v>0.31748788400000005</c:v>
                </c:pt>
                <c:pt idx="21">
                  <c:v>0.31591375799999999</c:v>
                </c:pt>
                <c:pt idx="22">
                  <c:v>0.31450766000000002</c:v>
                </c:pt>
                <c:pt idx="23">
                  <c:v>0.31324655100000004</c:v>
                </c:pt>
                <c:pt idx="24">
                  <c:v>0.31224688700000003</c:v>
                </c:pt>
                <c:pt idx="25">
                  <c:v>0.311440094</c:v>
                </c:pt>
                <c:pt idx="26">
                  <c:v>0.31070031800000003</c:v>
                </c:pt>
                <c:pt idx="27">
                  <c:v>0.30984237600000009</c:v>
                </c:pt>
                <c:pt idx="28">
                  <c:v>0.30892620900000001</c:v>
                </c:pt>
                <c:pt idx="29">
                  <c:v>0.30794699099999995</c:v>
                </c:pt>
                <c:pt idx="30">
                  <c:v>0.30702136200000002</c:v>
                </c:pt>
                <c:pt idx="31">
                  <c:v>0.30605755600000001</c:v>
                </c:pt>
                <c:pt idx="32">
                  <c:v>0.30525051900000005</c:v>
                </c:pt>
                <c:pt idx="33">
                  <c:v>0.30454159600000003</c:v>
                </c:pt>
                <c:pt idx="34">
                  <c:v>0.30391177399999997</c:v>
                </c:pt>
                <c:pt idx="35">
                  <c:v>0.30320590200000003</c:v>
                </c:pt>
                <c:pt idx="36">
                  <c:v>0.30248245200000001</c:v>
                </c:pt>
                <c:pt idx="37">
                  <c:v>0.30172296199999993</c:v>
                </c:pt>
                <c:pt idx="38">
                  <c:v>0.30098492399999999</c:v>
                </c:pt>
                <c:pt idx="39">
                  <c:v>0.30013281299999994</c:v>
                </c:pt>
                <c:pt idx="40">
                  <c:v>0.29924142500000001</c:v>
                </c:pt>
              </c:numCache>
            </c:numRef>
          </c:val>
          <c:smooth val="0"/>
        </c:ser>
        <c:ser>
          <c:idx val="4"/>
          <c:order val="4"/>
          <c:tx>
            <c:strRef>
              <c:f>Sheet1!$F$1</c:f>
              <c:strCache>
                <c:ptCount val="1"/>
                <c:pt idx="0">
                  <c:v>commercial</c:v>
                </c:pt>
              </c:strCache>
            </c:strRef>
          </c:tx>
          <c:spPr>
            <a:ln w="22225" cap="rnd">
              <a:solidFill>
                <a:srgbClr val="E3A5AC"/>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0.2209052439209587</c:v>
                </c:pt>
                <c:pt idx="1">
                  <c:v>0.22178881075325865</c:v>
                </c:pt>
                <c:pt idx="2">
                  <c:v>0.20104863778384696</c:v>
                </c:pt>
                <c:pt idx="3">
                  <c:v>0.22272126835936276</c:v>
                </c:pt>
                <c:pt idx="4">
                  <c:v>0.23394812650443611</c:v>
                </c:pt>
                <c:pt idx="5">
                  <c:v>0.23957528653218216</c:v>
                </c:pt>
                <c:pt idx="6">
                  <c:v>0.23159096830097697</c:v>
                </c:pt>
                <c:pt idx="7">
                  <c:v>0.23298494576427789</c:v>
                </c:pt>
                <c:pt idx="8">
                  <c:v>0.25376542577120292</c:v>
                </c:pt>
                <c:pt idx="9">
                  <c:v>0.2548590688159651</c:v>
                </c:pt>
                <c:pt idx="10">
                  <c:v>0.2299182137327587</c:v>
                </c:pt>
                <c:pt idx="11">
                  <c:v>0.24528234900000001</c:v>
                </c:pt>
                <c:pt idx="12">
                  <c:v>0.25380316099999994</c:v>
                </c:pt>
                <c:pt idx="13">
                  <c:v>0.24969378600000011</c:v>
                </c:pt>
                <c:pt idx="14">
                  <c:v>0.249525787</c:v>
                </c:pt>
                <c:pt idx="15">
                  <c:v>0.24964572199999996</c:v>
                </c:pt>
                <c:pt idx="16">
                  <c:v>0.24909774800000006</c:v>
                </c:pt>
                <c:pt idx="17">
                  <c:v>0.25002880899999996</c:v>
                </c:pt>
                <c:pt idx="18">
                  <c:v>0.25051409899999999</c:v>
                </c:pt>
                <c:pt idx="19">
                  <c:v>0.25050262400000001</c:v>
                </c:pt>
                <c:pt idx="20">
                  <c:v>0.25057824700000003</c:v>
                </c:pt>
                <c:pt idx="21">
                  <c:v>0.25049752800000002</c:v>
                </c:pt>
                <c:pt idx="22">
                  <c:v>0.25060519400000003</c:v>
                </c:pt>
                <c:pt idx="23">
                  <c:v>0.25086605899999997</c:v>
                </c:pt>
                <c:pt idx="24">
                  <c:v>0.25140347299999999</c:v>
                </c:pt>
                <c:pt idx="25">
                  <c:v>0.25203338600000003</c:v>
                </c:pt>
                <c:pt idx="26">
                  <c:v>0.25278466799999999</c:v>
                </c:pt>
                <c:pt idx="27">
                  <c:v>0.25324661300000001</c:v>
                </c:pt>
                <c:pt idx="28">
                  <c:v>0.25354400700000002</c:v>
                </c:pt>
                <c:pt idx="29">
                  <c:v>0.25371414200000003</c:v>
                </c:pt>
                <c:pt idx="30">
                  <c:v>0.25386611899999995</c:v>
                </c:pt>
                <c:pt idx="31">
                  <c:v>0.25400051899999992</c:v>
                </c:pt>
                <c:pt idx="32">
                  <c:v>0.25440771500000003</c:v>
                </c:pt>
                <c:pt idx="33">
                  <c:v>0.25492984000000002</c:v>
                </c:pt>
                <c:pt idx="34">
                  <c:v>0.25551919599999995</c:v>
                </c:pt>
                <c:pt idx="35">
                  <c:v>0.25593844600000004</c:v>
                </c:pt>
                <c:pt idx="36">
                  <c:v>0.25631979399999999</c:v>
                </c:pt>
                <c:pt idx="37">
                  <c:v>0.256610169</c:v>
                </c:pt>
                <c:pt idx="38">
                  <c:v>0.25693658399999997</c:v>
                </c:pt>
                <c:pt idx="39">
                  <c:v>0.25704971300000001</c:v>
                </c:pt>
                <c:pt idx="40">
                  <c:v>0.25705920400000004</c:v>
                </c:pt>
              </c:numCache>
            </c:numRef>
          </c:val>
          <c:smooth val="0"/>
        </c:ser>
        <c:dLbls>
          <c:showLegendKey val="0"/>
          <c:showVal val="0"/>
          <c:showCatName val="0"/>
          <c:showSerName val="0"/>
          <c:showPercent val="0"/>
          <c:showBubbleSize val="0"/>
        </c:dLbls>
        <c:smooth val="0"/>
        <c:axId val="-1173833264"/>
        <c:axId val="-1173861008"/>
      </c:lineChart>
      <c:catAx>
        <c:axId val="-11738332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3861008"/>
        <c:crosses val="autoZero"/>
        <c:auto val="1"/>
        <c:lblAlgn val="ctr"/>
        <c:lblOffset val="100"/>
        <c:tickLblSkip val="10"/>
        <c:tickMarkSkip val="10"/>
        <c:noMultiLvlLbl val="0"/>
      </c:catAx>
      <c:valAx>
        <c:axId val="-1173861008"/>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3833264"/>
        <c:crossesAt val="12"/>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8.0640562983559747E-2"/>
          <c:w val="0.77613002437732093"/>
          <c:h val="0.81172557392726941"/>
        </c:manualLayout>
      </c:layout>
      <c:lineChart>
        <c:grouping val="standard"/>
        <c:varyColors val="0"/>
        <c:ser>
          <c:idx val="1"/>
          <c:order val="0"/>
          <c:tx>
            <c:strRef>
              <c:f>Sheet1!$B$1</c:f>
              <c:strCache>
                <c:ptCount val="1"/>
                <c:pt idx="0">
                  <c:v>high macro</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4.824653809</c:v>
                </c:pt>
                <c:pt idx="12">
                  <c:v>4.9054272460000004</c:v>
                </c:pt>
                <c:pt idx="13">
                  <c:v>4.9194838870000002</c:v>
                </c:pt>
                <c:pt idx="14">
                  <c:v>4.8311894530000004</c:v>
                </c:pt>
                <c:pt idx="15">
                  <c:v>4.8398471680000004</c:v>
                </c:pt>
                <c:pt idx="16">
                  <c:v>4.8551762700000003</c:v>
                </c:pt>
                <c:pt idx="17">
                  <c:v>4.8466508789999994</c:v>
                </c:pt>
                <c:pt idx="18">
                  <c:v>4.8587846680000002</c:v>
                </c:pt>
                <c:pt idx="19">
                  <c:v>4.8471840820000001</c:v>
                </c:pt>
                <c:pt idx="20">
                  <c:v>4.8366435549999984</c:v>
                </c:pt>
                <c:pt idx="21">
                  <c:v>4.8422773440000002</c:v>
                </c:pt>
                <c:pt idx="22">
                  <c:v>4.836875977</c:v>
                </c:pt>
                <c:pt idx="23">
                  <c:v>4.8422080079999992</c:v>
                </c:pt>
                <c:pt idx="24">
                  <c:v>4.8192211910000005</c:v>
                </c:pt>
                <c:pt idx="25">
                  <c:v>4.8082041020000004</c:v>
                </c:pt>
                <c:pt idx="26">
                  <c:v>4.8069970700000004</c:v>
                </c:pt>
                <c:pt idx="27">
                  <c:v>4.818813477</c:v>
                </c:pt>
                <c:pt idx="28">
                  <c:v>4.8342587890000006</c:v>
                </c:pt>
                <c:pt idx="29">
                  <c:v>4.8761352539999994</c:v>
                </c:pt>
                <c:pt idx="30">
                  <c:v>4.8990732420000001</c:v>
                </c:pt>
                <c:pt idx="31">
                  <c:v>4.9382705080000004</c:v>
                </c:pt>
                <c:pt idx="32">
                  <c:v>4.9829619140000005</c:v>
                </c:pt>
                <c:pt idx="33">
                  <c:v>5.025785645</c:v>
                </c:pt>
                <c:pt idx="34">
                  <c:v>5.0657021480000006</c:v>
                </c:pt>
                <c:pt idx="35">
                  <c:v>5.0928017579999993</c:v>
                </c:pt>
                <c:pt idx="36">
                  <c:v>5.1181689450000016</c:v>
                </c:pt>
                <c:pt idx="37">
                  <c:v>5.1629326170000001</c:v>
                </c:pt>
                <c:pt idx="38">
                  <c:v>5.1973642580000003</c:v>
                </c:pt>
                <c:pt idx="39">
                  <c:v>5.2354282230000004</c:v>
                </c:pt>
                <c:pt idx="40">
                  <c:v>5.2797065430000005</c:v>
                </c:pt>
              </c:numCache>
            </c:numRef>
          </c:val>
          <c:smooth val="0"/>
          <c:extLst xmlns:c16r2="http://schemas.microsoft.com/office/drawing/2015/06/chart">
            <c:ext xmlns:c16="http://schemas.microsoft.com/office/drawing/2014/chart" uri="{C3380CC4-5D6E-409C-BE32-E72D297353CC}">
              <c16:uniqueId val="{00000000-D869-48B1-B68D-61DBEFAB27F9}"/>
            </c:ext>
          </c:extLst>
        </c:ser>
        <c:ser>
          <c:idx val="2"/>
          <c:order val="1"/>
          <c:tx>
            <c:strRef>
              <c:f>Sheet1!$C$1</c:f>
              <c:strCache>
                <c:ptCount val="1"/>
                <c:pt idx="0">
                  <c:v>high oil price</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4.8239414060000003</c:v>
                </c:pt>
                <c:pt idx="12">
                  <c:v>4.8261376950000008</c:v>
                </c:pt>
                <c:pt idx="13">
                  <c:v>4.806641602</c:v>
                </c:pt>
                <c:pt idx="14">
                  <c:v>4.7247099609999994</c:v>
                </c:pt>
                <c:pt idx="15">
                  <c:v>4.6904365230000007</c:v>
                </c:pt>
                <c:pt idx="16">
                  <c:v>4.6756274410000005</c:v>
                </c:pt>
                <c:pt idx="17">
                  <c:v>4.6319775390000002</c:v>
                </c:pt>
                <c:pt idx="18">
                  <c:v>4.6354672849999998</c:v>
                </c:pt>
                <c:pt idx="19">
                  <c:v>4.6258256840000005</c:v>
                </c:pt>
                <c:pt idx="20">
                  <c:v>4.622312988</c:v>
                </c:pt>
                <c:pt idx="21">
                  <c:v>4.62182373</c:v>
                </c:pt>
                <c:pt idx="22">
                  <c:v>4.6063452150000002</c:v>
                </c:pt>
                <c:pt idx="23">
                  <c:v>4.6041875000000001</c:v>
                </c:pt>
                <c:pt idx="24">
                  <c:v>4.5425097660000002</c:v>
                </c:pt>
                <c:pt idx="25">
                  <c:v>4.4945468750000002</c:v>
                </c:pt>
                <c:pt idx="26">
                  <c:v>4.466723633</c:v>
                </c:pt>
                <c:pt idx="27">
                  <c:v>4.4670229489999995</c:v>
                </c:pt>
                <c:pt idx="28">
                  <c:v>4.4645107420000008</c:v>
                </c:pt>
                <c:pt idx="29">
                  <c:v>4.4659067379999993</c:v>
                </c:pt>
                <c:pt idx="30">
                  <c:v>4.4651152339999998</c:v>
                </c:pt>
                <c:pt idx="31">
                  <c:v>4.478196777</c:v>
                </c:pt>
                <c:pt idx="32">
                  <c:v>4.49179248</c:v>
                </c:pt>
                <c:pt idx="33">
                  <c:v>4.5139584959999999</c:v>
                </c:pt>
                <c:pt idx="34">
                  <c:v>4.5342744139999995</c:v>
                </c:pt>
                <c:pt idx="35">
                  <c:v>4.5500195310000002</c:v>
                </c:pt>
                <c:pt idx="36">
                  <c:v>4.5735917969999997</c:v>
                </c:pt>
                <c:pt idx="37">
                  <c:v>4.5913481450000004</c:v>
                </c:pt>
                <c:pt idx="38">
                  <c:v>4.6023027339999993</c:v>
                </c:pt>
                <c:pt idx="39">
                  <c:v>4.6186220700000016</c:v>
                </c:pt>
                <c:pt idx="40">
                  <c:v>4.6352734380000005</c:v>
                </c:pt>
              </c:numCache>
            </c:numRef>
          </c:val>
          <c:smooth val="0"/>
          <c:extLst xmlns:c16r2="http://schemas.microsoft.com/office/drawing/2015/06/chart">
            <c:ext xmlns:c16="http://schemas.microsoft.com/office/drawing/2014/chart" uri="{C3380CC4-5D6E-409C-BE32-E72D297353CC}">
              <c16:uniqueId val="{00000001-D869-48B1-B68D-61DBEFAB27F9}"/>
            </c:ext>
          </c:extLst>
        </c:ser>
        <c:ser>
          <c:idx val="4"/>
          <c:order val="2"/>
          <c:tx>
            <c:strRef>
              <c:f>Sheet1!$D$1</c:f>
              <c:strCache>
                <c:ptCount val="1"/>
                <c:pt idx="0">
                  <c:v>high renewable cost</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4.8245483400000015</c:v>
                </c:pt>
                <c:pt idx="12">
                  <c:v>4.8714882810000004</c:v>
                </c:pt>
                <c:pt idx="13">
                  <c:v>4.8532685549999997</c:v>
                </c:pt>
                <c:pt idx="14">
                  <c:v>4.7547309569999996</c:v>
                </c:pt>
                <c:pt idx="15">
                  <c:v>4.73251416</c:v>
                </c:pt>
                <c:pt idx="16">
                  <c:v>4.7297016599999999</c:v>
                </c:pt>
                <c:pt idx="17">
                  <c:v>4.7156083980000005</c:v>
                </c:pt>
                <c:pt idx="18">
                  <c:v>4.7208579099999985</c:v>
                </c:pt>
                <c:pt idx="19">
                  <c:v>4.7123378910000007</c:v>
                </c:pt>
                <c:pt idx="20">
                  <c:v>4.6879394530000003</c:v>
                </c:pt>
                <c:pt idx="21">
                  <c:v>4.6803999019999996</c:v>
                </c:pt>
                <c:pt idx="22">
                  <c:v>4.6842114260000001</c:v>
                </c:pt>
                <c:pt idx="23">
                  <c:v>4.6983940430000004</c:v>
                </c:pt>
                <c:pt idx="24">
                  <c:v>4.679970215</c:v>
                </c:pt>
                <c:pt idx="25">
                  <c:v>4.6680087890000008</c:v>
                </c:pt>
                <c:pt idx="26">
                  <c:v>4.6677041020000001</c:v>
                </c:pt>
                <c:pt idx="27">
                  <c:v>4.6828994139999995</c:v>
                </c:pt>
                <c:pt idx="28">
                  <c:v>4.6917065430000005</c:v>
                </c:pt>
                <c:pt idx="29">
                  <c:v>4.7039975589999994</c:v>
                </c:pt>
                <c:pt idx="30">
                  <c:v>4.7136518550000002</c:v>
                </c:pt>
                <c:pt idx="31">
                  <c:v>4.7306088870000007</c:v>
                </c:pt>
                <c:pt idx="32">
                  <c:v>4.7461303710000005</c:v>
                </c:pt>
                <c:pt idx="33">
                  <c:v>4.7581064450000001</c:v>
                </c:pt>
                <c:pt idx="34">
                  <c:v>4.7693442380000004</c:v>
                </c:pt>
                <c:pt idx="35">
                  <c:v>4.7795561520000005</c:v>
                </c:pt>
                <c:pt idx="36">
                  <c:v>4.8001948240000001</c:v>
                </c:pt>
                <c:pt idx="37">
                  <c:v>4.8205800779999999</c:v>
                </c:pt>
                <c:pt idx="38">
                  <c:v>4.8445034180000004</c:v>
                </c:pt>
                <c:pt idx="39">
                  <c:v>4.8703403319999996</c:v>
                </c:pt>
                <c:pt idx="40">
                  <c:v>4.8958432620000005</c:v>
                </c:pt>
              </c:numCache>
            </c:numRef>
          </c:val>
          <c:smooth val="0"/>
          <c:extLst xmlns:c16r2="http://schemas.microsoft.com/office/drawing/2015/06/chart">
            <c:ext xmlns:c16="http://schemas.microsoft.com/office/drawing/2014/chart" uri="{C3380CC4-5D6E-409C-BE32-E72D297353CC}">
              <c16:uniqueId val="{00000002-D869-48B1-B68D-61DBEFAB27F9}"/>
            </c:ext>
          </c:extLst>
        </c:ser>
        <c:ser>
          <c:idx val="5"/>
          <c:order val="3"/>
          <c:tx>
            <c:strRef>
              <c:f>Sheet1!$E$1</c:f>
              <c:strCache>
                <c:ptCount val="1"/>
                <c:pt idx="0">
                  <c:v>low renewable cost</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4.825233398</c:v>
                </c:pt>
                <c:pt idx="12">
                  <c:v>4.8703159180000002</c:v>
                </c:pt>
                <c:pt idx="13">
                  <c:v>4.8496630860000005</c:v>
                </c:pt>
                <c:pt idx="14">
                  <c:v>4.7271962890000001</c:v>
                </c:pt>
                <c:pt idx="15">
                  <c:v>4.6926352539999998</c:v>
                </c:pt>
                <c:pt idx="16">
                  <c:v>4.674992188</c:v>
                </c:pt>
                <c:pt idx="17">
                  <c:v>4.6381728519999994</c:v>
                </c:pt>
                <c:pt idx="18">
                  <c:v>4.6325024410000006</c:v>
                </c:pt>
                <c:pt idx="19">
                  <c:v>4.6014248049999997</c:v>
                </c:pt>
                <c:pt idx="20">
                  <c:v>4.564604492</c:v>
                </c:pt>
                <c:pt idx="21">
                  <c:v>4.5229575200000003</c:v>
                </c:pt>
                <c:pt idx="22">
                  <c:v>4.492921387</c:v>
                </c:pt>
                <c:pt idx="23">
                  <c:v>4.5122353519999994</c:v>
                </c:pt>
                <c:pt idx="24">
                  <c:v>4.4846899410000001</c:v>
                </c:pt>
                <c:pt idx="25">
                  <c:v>4.4382524410000004</c:v>
                </c:pt>
                <c:pt idx="26">
                  <c:v>4.4111928709999999</c:v>
                </c:pt>
                <c:pt idx="27">
                  <c:v>4.3954433589999997</c:v>
                </c:pt>
                <c:pt idx="28">
                  <c:v>4.402812988</c:v>
                </c:pt>
                <c:pt idx="29">
                  <c:v>4.4110351560000005</c:v>
                </c:pt>
                <c:pt idx="30">
                  <c:v>4.3950136720000001</c:v>
                </c:pt>
                <c:pt idx="31">
                  <c:v>4.3994941409999999</c:v>
                </c:pt>
                <c:pt idx="32">
                  <c:v>4.3987758790000004</c:v>
                </c:pt>
                <c:pt idx="33">
                  <c:v>4.4046982420000003</c:v>
                </c:pt>
                <c:pt idx="34">
                  <c:v>4.4117407230000003</c:v>
                </c:pt>
                <c:pt idx="35">
                  <c:v>4.4106123049999999</c:v>
                </c:pt>
                <c:pt idx="36">
                  <c:v>4.4180664060000003</c:v>
                </c:pt>
                <c:pt idx="37">
                  <c:v>4.4168149409999993</c:v>
                </c:pt>
                <c:pt idx="38">
                  <c:v>4.4223022460000001</c:v>
                </c:pt>
                <c:pt idx="39">
                  <c:v>4.4393452150000003</c:v>
                </c:pt>
                <c:pt idx="40">
                  <c:v>4.4573227539999998</c:v>
                </c:pt>
              </c:numCache>
            </c:numRef>
          </c:val>
          <c:smooth val="0"/>
          <c:extLst xmlns:c16r2="http://schemas.microsoft.com/office/drawing/2015/06/chart">
            <c:ext xmlns:c16="http://schemas.microsoft.com/office/drawing/2014/chart" uri="{C3380CC4-5D6E-409C-BE32-E72D297353CC}">
              <c16:uniqueId val="{00000003-D869-48B1-B68D-61DBEFAB27F9}"/>
            </c:ext>
          </c:extLst>
        </c:ser>
        <c:ser>
          <c:idx val="6"/>
          <c:order val="4"/>
          <c:tx>
            <c:strRef>
              <c:f>Sheet1!$F$1</c:f>
              <c:strCache>
                <c:ptCount val="1"/>
                <c:pt idx="0">
                  <c:v>low macro</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4.8245224609999999</c:v>
                </c:pt>
                <c:pt idx="12">
                  <c:v>4.837442383</c:v>
                </c:pt>
                <c:pt idx="13">
                  <c:v>4.7828525389999994</c:v>
                </c:pt>
                <c:pt idx="14">
                  <c:v>4.6355405269999999</c:v>
                </c:pt>
                <c:pt idx="15">
                  <c:v>4.5835932619999999</c:v>
                </c:pt>
                <c:pt idx="16">
                  <c:v>4.5491372069999993</c:v>
                </c:pt>
                <c:pt idx="17">
                  <c:v>4.4968403319999997</c:v>
                </c:pt>
                <c:pt idx="18">
                  <c:v>4.497333984</c:v>
                </c:pt>
                <c:pt idx="19">
                  <c:v>4.473933594</c:v>
                </c:pt>
                <c:pt idx="20">
                  <c:v>4.4396411130000004</c:v>
                </c:pt>
                <c:pt idx="21">
                  <c:v>4.4172324219999997</c:v>
                </c:pt>
                <c:pt idx="22">
                  <c:v>4.3975844730000002</c:v>
                </c:pt>
                <c:pt idx="23">
                  <c:v>4.4054125979999998</c:v>
                </c:pt>
                <c:pt idx="24">
                  <c:v>4.3531874999999998</c:v>
                </c:pt>
                <c:pt idx="25">
                  <c:v>4.3020390620000004</c:v>
                </c:pt>
                <c:pt idx="26">
                  <c:v>4.2792270510000003</c:v>
                </c:pt>
                <c:pt idx="27">
                  <c:v>4.2715771480000004</c:v>
                </c:pt>
                <c:pt idx="28">
                  <c:v>4.2758847659999999</c:v>
                </c:pt>
                <c:pt idx="29">
                  <c:v>4.2862353519999985</c:v>
                </c:pt>
                <c:pt idx="30">
                  <c:v>4.2833505859999983</c:v>
                </c:pt>
                <c:pt idx="31">
                  <c:v>4.2874726560000003</c:v>
                </c:pt>
                <c:pt idx="32">
                  <c:v>4.2919985349999985</c:v>
                </c:pt>
                <c:pt idx="33">
                  <c:v>4.2990058589999993</c:v>
                </c:pt>
                <c:pt idx="34">
                  <c:v>4.301512207</c:v>
                </c:pt>
                <c:pt idx="35">
                  <c:v>4.3000161129999999</c:v>
                </c:pt>
                <c:pt idx="36">
                  <c:v>4.3153530270000005</c:v>
                </c:pt>
                <c:pt idx="37">
                  <c:v>4.3246552730000003</c:v>
                </c:pt>
                <c:pt idx="38">
                  <c:v>4.3318144529999998</c:v>
                </c:pt>
                <c:pt idx="39">
                  <c:v>4.3434990230000015</c:v>
                </c:pt>
                <c:pt idx="40">
                  <c:v>4.3778842769999997</c:v>
                </c:pt>
              </c:numCache>
            </c:numRef>
          </c:val>
          <c:smooth val="0"/>
          <c:extLst xmlns:c16r2="http://schemas.microsoft.com/office/drawing/2015/06/chart">
            <c:ext xmlns:c16="http://schemas.microsoft.com/office/drawing/2014/chart" uri="{C3380CC4-5D6E-409C-BE32-E72D297353CC}">
              <c16:uniqueId val="{00000004-D869-48B1-B68D-61DBEFAB27F9}"/>
            </c:ext>
          </c:extLst>
        </c:ser>
        <c:ser>
          <c:idx val="7"/>
          <c:order val="5"/>
          <c:tx>
            <c:strRef>
              <c:f>Sheet1!$G$1</c:f>
              <c:strCache>
                <c:ptCount val="1"/>
                <c:pt idx="0">
                  <c:v>low oil price</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4.8254575199999996</c:v>
                </c:pt>
                <c:pt idx="12">
                  <c:v>4.8483759769999999</c:v>
                </c:pt>
                <c:pt idx="13">
                  <c:v>4.8630048830000003</c:v>
                </c:pt>
                <c:pt idx="14">
                  <c:v>4.7412915039999994</c:v>
                </c:pt>
                <c:pt idx="15">
                  <c:v>4.6736372069999996</c:v>
                </c:pt>
                <c:pt idx="16">
                  <c:v>4.6796689450000004</c:v>
                </c:pt>
                <c:pt idx="17">
                  <c:v>4.6775366210000007</c:v>
                </c:pt>
                <c:pt idx="18">
                  <c:v>4.6747451170000005</c:v>
                </c:pt>
                <c:pt idx="19">
                  <c:v>4.6430634770000001</c:v>
                </c:pt>
                <c:pt idx="20">
                  <c:v>4.6233593749999997</c:v>
                </c:pt>
                <c:pt idx="21">
                  <c:v>4.6181181640000002</c:v>
                </c:pt>
                <c:pt idx="22">
                  <c:v>4.6106181640000008</c:v>
                </c:pt>
                <c:pt idx="23">
                  <c:v>4.6250805659999994</c:v>
                </c:pt>
                <c:pt idx="24">
                  <c:v>4.5951748050000001</c:v>
                </c:pt>
                <c:pt idx="25">
                  <c:v>4.5784370120000002</c:v>
                </c:pt>
                <c:pt idx="26">
                  <c:v>4.5651411129999993</c:v>
                </c:pt>
                <c:pt idx="27">
                  <c:v>4.5742680659999992</c:v>
                </c:pt>
                <c:pt idx="28">
                  <c:v>4.5947006840000002</c:v>
                </c:pt>
                <c:pt idx="29">
                  <c:v>4.6188134769999998</c:v>
                </c:pt>
                <c:pt idx="30">
                  <c:v>4.6325966799999998</c:v>
                </c:pt>
                <c:pt idx="31">
                  <c:v>4.65570752</c:v>
                </c:pt>
                <c:pt idx="32">
                  <c:v>4.6796972659999998</c:v>
                </c:pt>
                <c:pt idx="33">
                  <c:v>4.7067241210000006</c:v>
                </c:pt>
                <c:pt idx="34">
                  <c:v>4.7167622070000004</c:v>
                </c:pt>
                <c:pt idx="35">
                  <c:v>4.7194892579999985</c:v>
                </c:pt>
                <c:pt idx="36">
                  <c:v>4.7333027339999996</c:v>
                </c:pt>
                <c:pt idx="37">
                  <c:v>4.7609301760000005</c:v>
                </c:pt>
                <c:pt idx="38">
                  <c:v>4.7883623049999997</c:v>
                </c:pt>
                <c:pt idx="39">
                  <c:v>4.8120737299999998</c:v>
                </c:pt>
                <c:pt idx="40">
                  <c:v>4.8447504879999999</c:v>
                </c:pt>
              </c:numCache>
            </c:numRef>
          </c:val>
          <c:smooth val="0"/>
          <c:extLst xmlns:c16r2="http://schemas.microsoft.com/office/drawing/2015/06/chart">
            <c:ext xmlns:c16="http://schemas.microsoft.com/office/drawing/2014/chart" uri="{C3380CC4-5D6E-409C-BE32-E72D297353CC}">
              <c16:uniqueId val="{00000005-D869-48B1-B68D-61DBEFAB27F9}"/>
            </c:ext>
          </c:extLst>
        </c:ser>
        <c:ser>
          <c:idx val="0"/>
          <c:order val="6"/>
          <c:tx>
            <c:strRef>
              <c:f>Sheet1!$H$1</c:f>
              <c:strCache>
                <c:ptCount val="1"/>
                <c:pt idx="0">
                  <c:v>high oil and gas supply</c:v>
                </c:pt>
              </c:strCache>
            </c:strRef>
          </c:tx>
          <c:spPr>
            <a:ln w="22225" cap="rnd">
              <a:solidFill>
                <a:srgbClr val="8E561F"/>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4.8245400389999995</c:v>
                </c:pt>
                <c:pt idx="12">
                  <c:v>4.8705966799999985</c:v>
                </c:pt>
                <c:pt idx="13">
                  <c:v>4.8463002930000005</c:v>
                </c:pt>
                <c:pt idx="14">
                  <c:v>4.7685449220000002</c:v>
                </c:pt>
                <c:pt idx="15">
                  <c:v>4.7553886720000005</c:v>
                </c:pt>
                <c:pt idx="16">
                  <c:v>4.7547700199999996</c:v>
                </c:pt>
                <c:pt idx="17">
                  <c:v>4.7223842769999997</c:v>
                </c:pt>
                <c:pt idx="18">
                  <c:v>4.7732963870000003</c:v>
                </c:pt>
                <c:pt idx="19">
                  <c:v>4.7471425780000001</c:v>
                </c:pt>
                <c:pt idx="20">
                  <c:v>4.7338374019999998</c:v>
                </c:pt>
                <c:pt idx="21">
                  <c:v>4.7205288090000002</c:v>
                </c:pt>
                <c:pt idx="22">
                  <c:v>4.7184794920000002</c:v>
                </c:pt>
                <c:pt idx="23">
                  <c:v>4.7729614260000002</c:v>
                </c:pt>
                <c:pt idx="24">
                  <c:v>4.7533403319999996</c:v>
                </c:pt>
                <c:pt idx="25">
                  <c:v>4.7388374019999997</c:v>
                </c:pt>
                <c:pt idx="26">
                  <c:v>4.7359394530000003</c:v>
                </c:pt>
                <c:pt idx="27">
                  <c:v>4.7482807620000003</c:v>
                </c:pt>
                <c:pt idx="28">
                  <c:v>4.76821875</c:v>
                </c:pt>
                <c:pt idx="29">
                  <c:v>4.8002695310000005</c:v>
                </c:pt>
                <c:pt idx="30">
                  <c:v>4.8085048830000003</c:v>
                </c:pt>
                <c:pt idx="31">
                  <c:v>4.8328168949999997</c:v>
                </c:pt>
                <c:pt idx="32">
                  <c:v>4.8608320310000002</c:v>
                </c:pt>
                <c:pt idx="33">
                  <c:v>4.876632324</c:v>
                </c:pt>
                <c:pt idx="34">
                  <c:v>4.8977509769999994</c:v>
                </c:pt>
                <c:pt idx="35">
                  <c:v>4.9203613280000003</c:v>
                </c:pt>
                <c:pt idx="36">
                  <c:v>4.9489506840000006</c:v>
                </c:pt>
                <c:pt idx="37">
                  <c:v>4.9884248049999984</c:v>
                </c:pt>
                <c:pt idx="38">
                  <c:v>5.0174985349999996</c:v>
                </c:pt>
                <c:pt idx="39">
                  <c:v>5.0487485349999996</c:v>
                </c:pt>
                <c:pt idx="40">
                  <c:v>5.094744629</c:v>
                </c:pt>
              </c:numCache>
            </c:numRef>
          </c:val>
          <c:smooth val="0"/>
          <c:extLst xmlns:c16r2="http://schemas.microsoft.com/office/drawing/2015/06/chart">
            <c:ext xmlns:c16="http://schemas.microsoft.com/office/drawing/2014/chart" uri="{C3380CC4-5D6E-409C-BE32-E72D297353CC}">
              <c16:uniqueId val="{00000006-D869-48B1-B68D-61DBEFAB27F9}"/>
            </c:ext>
          </c:extLst>
        </c:ser>
        <c:ser>
          <c:idx val="3"/>
          <c:order val="7"/>
          <c:tx>
            <c:strRef>
              <c:f>Sheet1!$I$1</c:f>
              <c:strCache>
                <c:ptCount val="1"/>
                <c:pt idx="0">
                  <c:v>low oil and gas supply</c:v>
                </c:pt>
              </c:strCache>
            </c:strRef>
          </c:tx>
          <c:spPr>
            <a:ln w="22225" cap="rnd">
              <a:solidFill>
                <a:srgbClr val="EBC7A4"/>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Sheet1!$I$2:$I$42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4.8242343749999996</c:v>
                </c:pt>
                <c:pt idx="12">
                  <c:v>4.8618989260000003</c:v>
                </c:pt>
                <c:pt idx="13">
                  <c:v>4.8282768550000004</c:v>
                </c:pt>
                <c:pt idx="14">
                  <c:v>4.6819399410000004</c:v>
                </c:pt>
                <c:pt idx="15">
                  <c:v>4.6110341799999999</c:v>
                </c:pt>
                <c:pt idx="16">
                  <c:v>4.5604619139999993</c:v>
                </c:pt>
                <c:pt idx="17">
                  <c:v>4.517745605</c:v>
                </c:pt>
                <c:pt idx="18">
                  <c:v>4.4645312500000003</c:v>
                </c:pt>
                <c:pt idx="19">
                  <c:v>4.4048945310000001</c:v>
                </c:pt>
                <c:pt idx="20">
                  <c:v>4.353817383</c:v>
                </c:pt>
                <c:pt idx="21">
                  <c:v>4.3258461909999983</c:v>
                </c:pt>
                <c:pt idx="22">
                  <c:v>4.3126645510000001</c:v>
                </c:pt>
                <c:pt idx="23">
                  <c:v>4.3004628910000005</c:v>
                </c:pt>
                <c:pt idx="24">
                  <c:v>4.2887373049999997</c:v>
                </c:pt>
                <c:pt idx="25">
                  <c:v>4.2744204099999985</c:v>
                </c:pt>
                <c:pt idx="26">
                  <c:v>4.2751972660000002</c:v>
                </c:pt>
                <c:pt idx="27">
                  <c:v>4.2759145510000005</c:v>
                </c:pt>
                <c:pt idx="28">
                  <c:v>4.2774731450000001</c:v>
                </c:pt>
                <c:pt idx="29">
                  <c:v>4.2807187500000001</c:v>
                </c:pt>
                <c:pt idx="30">
                  <c:v>4.2745458980000004</c:v>
                </c:pt>
                <c:pt idx="31">
                  <c:v>4.2797465819999996</c:v>
                </c:pt>
                <c:pt idx="32">
                  <c:v>4.2895283200000005</c:v>
                </c:pt>
                <c:pt idx="33">
                  <c:v>4.2987143550000004</c:v>
                </c:pt>
                <c:pt idx="34">
                  <c:v>4.3121206050000005</c:v>
                </c:pt>
                <c:pt idx="35">
                  <c:v>4.3003710939999999</c:v>
                </c:pt>
                <c:pt idx="36">
                  <c:v>4.2952656249999999</c:v>
                </c:pt>
                <c:pt idx="37">
                  <c:v>4.2971635739999998</c:v>
                </c:pt>
                <c:pt idx="38">
                  <c:v>4.3034799799999996</c:v>
                </c:pt>
                <c:pt idx="39">
                  <c:v>4.3150234379999999</c:v>
                </c:pt>
                <c:pt idx="40">
                  <c:v>4.3320629880000006</c:v>
                </c:pt>
              </c:numCache>
            </c:numRef>
          </c:val>
          <c:smooth val="0"/>
          <c:extLst xmlns:c16r2="http://schemas.microsoft.com/office/drawing/2015/06/chart">
            <c:ext xmlns:c16="http://schemas.microsoft.com/office/drawing/2014/chart" uri="{C3380CC4-5D6E-409C-BE32-E72D297353CC}">
              <c16:uniqueId val="{00000007-D869-48B1-B68D-61DBEFAB27F9}"/>
            </c:ext>
          </c:extLst>
        </c:ser>
        <c:ser>
          <c:idx val="8"/>
          <c:order val="8"/>
          <c:tx>
            <c:strRef>
              <c:f>Sheet1!$J$1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Sheet1!$J$2:$J$42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4.8248852539999998</c:v>
                </c:pt>
                <c:pt idx="12">
                  <c:v>4.8836020510000004</c:v>
                </c:pt>
                <c:pt idx="13">
                  <c:v>4.8720019529999998</c:v>
                </c:pt>
                <c:pt idx="14">
                  <c:v>4.7405659180000006</c:v>
                </c:pt>
                <c:pt idx="15">
                  <c:v>4.7090126950000002</c:v>
                </c:pt>
                <c:pt idx="16">
                  <c:v>4.701848633</c:v>
                </c:pt>
                <c:pt idx="17">
                  <c:v>4.6858173829999998</c:v>
                </c:pt>
                <c:pt idx="18">
                  <c:v>4.6802988279999997</c:v>
                </c:pt>
                <c:pt idx="19">
                  <c:v>4.6430556639999994</c:v>
                </c:pt>
                <c:pt idx="20">
                  <c:v>4.6217744140000008</c:v>
                </c:pt>
                <c:pt idx="21">
                  <c:v>4.6071318360000006</c:v>
                </c:pt>
                <c:pt idx="22">
                  <c:v>4.5963364260000006</c:v>
                </c:pt>
                <c:pt idx="23">
                  <c:v>4.6056342770000001</c:v>
                </c:pt>
                <c:pt idx="24">
                  <c:v>4.5677163090000006</c:v>
                </c:pt>
                <c:pt idx="25">
                  <c:v>4.5454213870000002</c:v>
                </c:pt>
                <c:pt idx="26">
                  <c:v>4.5291489260000004</c:v>
                </c:pt>
                <c:pt idx="27">
                  <c:v>4.5327387699999999</c:v>
                </c:pt>
                <c:pt idx="28">
                  <c:v>4.5423041990000002</c:v>
                </c:pt>
                <c:pt idx="29">
                  <c:v>4.5537773439999993</c:v>
                </c:pt>
                <c:pt idx="30">
                  <c:v>4.5606796880000005</c:v>
                </c:pt>
                <c:pt idx="31">
                  <c:v>4.5758208009999999</c:v>
                </c:pt>
                <c:pt idx="32">
                  <c:v>4.5918408200000016</c:v>
                </c:pt>
                <c:pt idx="33">
                  <c:v>4.6007314450000001</c:v>
                </c:pt>
                <c:pt idx="34">
                  <c:v>4.6160908200000002</c:v>
                </c:pt>
                <c:pt idx="35">
                  <c:v>4.6313442380000005</c:v>
                </c:pt>
                <c:pt idx="36">
                  <c:v>4.6509667969999997</c:v>
                </c:pt>
                <c:pt idx="37">
                  <c:v>4.6681669920000015</c:v>
                </c:pt>
                <c:pt idx="38">
                  <c:v>4.6866381839999995</c:v>
                </c:pt>
                <c:pt idx="39">
                  <c:v>4.7070634769999993</c:v>
                </c:pt>
                <c:pt idx="40">
                  <c:v>4.7376791990000005</c:v>
                </c:pt>
              </c:numCache>
            </c:numRef>
          </c:val>
          <c:smooth val="0"/>
          <c:extLst xmlns:c16r2="http://schemas.microsoft.com/office/drawing/2015/06/chart">
            <c:ext xmlns:c16="http://schemas.microsoft.com/office/drawing/2014/chart" uri="{C3380CC4-5D6E-409C-BE32-E72D297353CC}">
              <c16:uniqueId val="{00000008-D869-48B1-B68D-61DBEFAB27F9}"/>
            </c:ext>
          </c:extLst>
        </c:ser>
        <c:dLbls>
          <c:showLegendKey val="0"/>
          <c:showVal val="0"/>
          <c:showCatName val="0"/>
          <c:showSerName val="0"/>
          <c:showPercent val="0"/>
          <c:showBubbleSize val="0"/>
        </c:dLbls>
        <c:smooth val="0"/>
        <c:axId val="-1173834352"/>
        <c:axId val="-1173856112"/>
      </c:lineChart>
      <c:catAx>
        <c:axId val="-11738343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3856112"/>
        <c:crosses val="autoZero"/>
        <c:auto val="1"/>
        <c:lblAlgn val="ctr"/>
        <c:lblOffset val="100"/>
        <c:tickLblSkip val="10"/>
        <c:tickMarkSkip val="10"/>
        <c:noMultiLvlLbl val="0"/>
      </c:catAx>
      <c:valAx>
        <c:axId val="-1173856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3834352"/>
        <c:crossesAt val="12"/>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7.6540102343623115E-2"/>
          <c:w val="0.77613002437732093"/>
          <c:h val="0.81582603456720604"/>
        </c:manualLayout>
      </c:layout>
      <c:lineChart>
        <c:grouping val="standard"/>
        <c:varyColors val="0"/>
        <c:ser>
          <c:idx val="0"/>
          <c:order val="0"/>
          <c:tx>
            <c:strRef>
              <c:f>Sheet1!$B$1</c:f>
              <c:strCache>
                <c:ptCount val="1"/>
                <c:pt idx="0">
                  <c:v>high oil and gas supply</c:v>
                </c:pt>
              </c:strCache>
            </c:strRef>
          </c:tx>
          <c:spPr>
            <a:ln w="22225" cap="rnd">
              <a:solidFill>
                <a:srgbClr val="8E561F"/>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2.7638056855599999</c:v>
                </c:pt>
                <c:pt idx="1">
                  <c:v>2.6723832676300003</c:v>
                </c:pt>
                <c:pt idx="2">
                  <c:v>2.6534196941099997</c:v>
                </c:pt>
                <c:pt idx="3">
                  <c:v>2.6211809332199998</c:v>
                </c:pt>
                <c:pt idx="4">
                  <c:v>2.6299895733700005</c:v>
                </c:pt>
                <c:pt idx="5">
                  <c:v>2.60515465807</c:v>
                </c:pt>
                <c:pt idx="6">
                  <c:v>2.5317530012999998</c:v>
                </c:pt>
                <c:pt idx="7">
                  <c:v>2.4146308157500007</c:v>
                </c:pt>
                <c:pt idx="8">
                  <c:v>2.5319235785799998</c:v>
                </c:pt>
                <c:pt idx="9">
                  <c:v>2.4530913716699998</c:v>
                </c:pt>
                <c:pt idx="10">
                  <c:v>2.2968503414799999</c:v>
                </c:pt>
                <c:pt idx="11">
                  <c:v>2.2729529909999999</c:v>
                </c:pt>
                <c:pt idx="12">
                  <c:v>2.19759853</c:v>
                </c:pt>
                <c:pt idx="13">
                  <c:v>2.2187778460000001</c:v>
                </c:pt>
                <c:pt idx="14">
                  <c:v>2.1727651890000002</c:v>
                </c:pt>
                <c:pt idx="15">
                  <c:v>2.165089966</c:v>
                </c:pt>
                <c:pt idx="16">
                  <c:v>2.1684827800000002</c:v>
                </c:pt>
                <c:pt idx="17">
                  <c:v>2.1754066780000003</c:v>
                </c:pt>
                <c:pt idx="18">
                  <c:v>2.287898947</c:v>
                </c:pt>
                <c:pt idx="19">
                  <c:v>2.2631008370000001</c:v>
                </c:pt>
                <c:pt idx="20">
                  <c:v>2.2492312559999998</c:v>
                </c:pt>
                <c:pt idx="21">
                  <c:v>2.2505158380000001</c:v>
                </c:pt>
                <c:pt idx="22">
                  <c:v>2.2729405640000002</c:v>
                </c:pt>
                <c:pt idx="23">
                  <c:v>2.411952163</c:v>
                </c:pt>
                <c:pt idx="24">
                  <c:v>2.400095232</c:v>
                </c:pt>
                <c:pt idx="25">
                  <c:v>2.3764965869999997</c:v>
                </c:pt>
                <c:pt idx="26">
                  <c:v>2.3681880689999999</c:v>
                </c:pt>
                <c:pt idx="27">
                  <c:v>2.3797752910000001</c:v>
                </c:pt>
                <c:pt idx="28">
                  <c:v>2.4044508369999997</c:v>
                </c:pt>
                <c:pt idx="29">
                  <c:v>2.4476645530000001</c:v>
                </c:pt>
                <c:pt idx="30">
                  <c:v>2.4582841440000003</c:v>
                </c:pt>
                <c:pt idx="31">
                  <c:v>2.4804569019999998</c:v>
                </c:pt>
                <c:pt idx="32">
                  <c:v>2.502920262</c:v>
                </c:pt>
                <c:pt idx="33">
                  <c:v>2.5236358140000004</c:v>
                </c:pt>
                <c:pt idx="34">
                  <c:v>2.537495871</c:v>
                </c:pt>
                <c:pt idx="35">
                  <c:v>2.5509706640000003</c:v>
                </c:pt>
                <c:pt idx="36">
                  <c:v>2.582648888</c:v>
                </c:pt>
                <c:pt idx="37">
                  <c:v>2.6095434150000001</c:v>
                </c:pt>
                <c:pt idx="38">
                  <c:v>2.6404977160000001</c:v>
                </c:pt>
                <c:pt idx="39">
                  <c:v>2.6687189769999997</c:v>
                </c:pt>
                <c:pt idx="40">
                  <c:v>2.7024300330000002</c:v>
                </c:pt>
              </c:numCache>
            </c:numRef>
          </c:val>
          <c:smooth val="0"/>
          <c:extLst xmlns:c16r2="http://schemas.microsoft.com/office/drawing/2015/06/chart">
            <c:ext xmlns:c16="http://schemas.microsoft.com/office/drawing/2014/chart" uri="{C3380CC4-5D6E-409C-BE32-E72D297353CC}">
              <c16:uniqueId val="{00000000-6FB2-40BD-8755-25D8472E1A3C}"/>
            </c:ext>
          </c:extLst>
        </c:ser>
        <c:ser>
          <c:idx val="1"/>
          <c:order val="1"/>
          <c:tx>
            <c:strRef>
              <c:f>Sheet1!$C$1</c:f>
              <c:strCache>
                <c:ptCount val="1"/>
                <c:pt idx="0">
                  <c:v>low oil and gas supply</c:v>
                </c:pt>
              </c:strCache>
            </c:strRef>
          </c:tx>
          <c:spPr>
            <a:ln w="22225" cap="rnd">
              <a:solidFill>
                <a:srgbClr val="EBC7A4"/>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2.7638056855599999</c:v>
                </c:pt>
                <c:pt idx="1">
                  <c:v>2.6723832676300003</c:v>
                </c:pt>
                <c:pt idx="2">
                  <c:v>2.6534196941099997</c:v>
                </c:pt>
                <c:pt idx="3">
                  <c:v>2.6211809332199998</c:v>
                </c:pt>
                <c:pt idx="4">
                  <c:v>2.6299895733700005</c:v>
                </c:pt>
                <c:pt idx="5">
                  <c:v>2.60515465807</c:v>
                </c:pt>
                <c:pt idx="6">
                  <c:v>2.5317530012999998</c:v>
                </c:pt>
                <c:pt idx="7">
                  <c:v>2.4146308157500007</c:v>
                </c:pt>
                <c:pt idx="8">
                  <c:v>2.5319235785799998</c:v>
                </c:pt>
                <c:pt idx="9">
                  <c:v>2.4530913716699998</c:v>
                </c:pt>
                <c:pt idx="10">
                  <c:v>2.2968503414799999</c:v>
                </c:pt>
                <c:pt idx="11">
                  <c:v>2.2733270709999998</c:v>
                </c:pt>
                <c:pt idx="12">
                  <c:v>2.187653858</c:v>
                </c:pt>
                <c:pt idx="13">
                  <c:v>2.1678467330000002</c:v>
                </c:pt>
                <c:pt idx="14">
                  <c:v>1.996001535</c:v>
                </c:pt>
                <c:pt idx="15">
                  <c:v>1.8724009230000001</c:v>
                </c:pt>
                <c:pt idx="16">
                  <c:v>1.789791259</c:v>
                </c:pt>
                <c:pt idx="17">
                  <c:v>1.7282946990000001</c:v>
                </c:pt>
                <c:pt idx="18">
                  <c:v>1.6641324</c:v>
                </c:pt>
                <c:pt idx="19">
                  <c:v>1.5905021640000001</c:v>
                </c:pt>
                <c:pt idx="20">
                  <c:v>1.502218668</c:v>
                </c:pt>
                <c:pt idx="21">
                  <c:v>1.4481582830000002</c:v>
                </c:pt>
                <c:pt idx="22">
                  <c:v>1.4273742969999998</c:v>
                </c:pt>
                <c:pt idx="23">
                  <c:v>1.411662331</c:v>
                </c:pt>
                <c:pt idx="24">
                  <c:v>1.3867072759999999</c:v>
                </c:pt>
                <c:pt idx="25">
                  <c:v>1.3512378350000001</c:v>
                </c:pt>
                <c:pt idx="26">
                  <c:v>1.3426419099999998</c:v>
                </c:pt>
                <c:pt idx="27">
                  <c:v>1.3359944020000001</c:v>
                </c:pt>
                <c:pt idx="28">
                  <c:v>1.342819955</c:v>
                </c:pt>
                <c:pt idx="29">
                  <c:v>1.3471639369999999</c:v>
                </c:pt>
                <c:pt idx="30">
                  <c:v>1.3441738430000001</c:v>
                </c:pt>
                <c:pt idx="31">
                  <c:v>1.3479415589999999</c:v>
                </c:pt>
                <c:pt idx="32">
                  <c:v>1.3586762709999998</c:v>
                </c:pt>
                <c:pt idx="33">
                  <c:v>1.3708487230000002</c:v>
                </c:pt>
                <c:pt idx="34">
                  <c:v>1.3839556770000001</c:v>
                </c:pt>
                <c:pt idx="35">
                  <c:v>1.3808909730000001</c:v>
                </c:pt>
                <c:pt idx="36">
                  <c:v>1.3648938990000001</c:v>
                </c:pt>
                <c:pt idx="37">
                  <c:v>1.3551804719999998</c:v>
                </c:pt>
                <c:pt idx="38">
                  <c:v>1.3576284310000002</c:v>
                </c:pt>
                <c:pt idx="39">
                  <c:v>1.3603607150000001</c:v>
                </c:pt>
                <c:pt idx="40">
                  <c:v>1.371043217</c:v>
                </c:pt>
              </c:numCache>
            </c:numRef>
          </c:val>
          <c:smooth val="0"/>
          <c:extLst xmlns:c16r2="http://schemas.microsoft.com/office/drawing/2015/06/chart">
            <c:ext xmlns:c16="http://schemas.microsoft.com/office/drawing/2014/chart" uri="{C3380CC4-5D6E-409C-BE32-E72D297353CC}">
              <c16:uniqueId val="{00000001-6FB2-40BD-8755-25D8472E1A3C}"/>
            </c:ext>
          </c:extLst>
        </c:ser>
        <c:ser>
          <c:idx val="2"/>
          <c:order val="2"/>
          <c:tx>
            <c:strRef>
              <c:f>Sheet1!$D$1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2.7638056855599999</c:v>
                </c:pt>
                <c:pt idx="1">
                  <c:v>2.6723832676300003</c:v>
                </c:pt>
                <c:pt idx="2">
                  <c:v>2.6534196941099997</c:v>
                </c:pt>
                <c:pt idx="3">
                  <c:v>2.6211809332199998</c:v>
                </c:pt>
                <c:pt idx="4">
                  <c:v>2.6299895733700005</c:v>
                </c:pt>
                <c:pt idx="5">
                  <c:v>2.60515465807</c:v>
                </c:pt>
                <c:pt idx="6">
                  <c:v>2.5317530012999998</c:v>
                </c:pt>
                <c:pt idx="7">
                  <c:v>2.4146308157500007</c:v>
                </c:pt>
                <c:pt idx="8">
                  <c:v>2.5319235785799998</c:v>
                </c:pt>
                <c:pt idx="9">
                  <c:v>2.4530913716699998</c:v>
                </c:pt>
                <c:pt idx="10">
                  <c:v>2.2968503414799999</c:v>
                </c:pt>
                <c:pt idx="11">
                  <c:v>2.2731372790000002</c:v>
                </c:pt>
                <c:pt idx="12">
                  <c:v>2.201258647</c:v>
                </c:pt>
                <c:pt idx="13">
                  <c:v>2.211192923</c:v>
                </c:pt>
                <c:pt idx="14">
                  <c:v>2.097321177</c:v>
                </c:pt>
                <c:pt idx="15">
                  <c:v>2.0468198040000001</c:v>
                </c:pt>
                <c:pt idx="16">
                  <c:v>2.0332236409999997</c:v>
                </c:pt>
                <c:pt idx="17">
                  <c:v>2.0379762220000002</c:v>
                </c:pt>
                <c:pt idx="18">
                  <c:v>2.0496847140000001</c:v>
                </c:pt>
                <c:pt idx="19">
                  <c:v>2.0086043730000003</c:v>
                </c:pt>
                <c:pt idx="20">
                  <c:v>1.974547979</c:v>
                </c:pt>
                <c:pt idx="21">
                  <c:v>1.96511284</c:v>
                </c:pt>
                <c:pt idx="22">
                  <c:v>1.9585750070000001</c:v>
                </c:pt>
                <c:pt idx="23">
                  <c:v>1.9751645099999999</c:v>
                </c:pt>
                <c:pt idx="24">
                  <c:v>1.937476201</c:v>
                </c:pt>
                <c:pt idx="25">
                  <c:v>1.907838736</c:v>
                </c:pt>
                <c:pt idx="26">
                  <c:v>1.89145842</c:v>
                </c:pt>
                <c:pt idx="27">
                  <c:v>1.899602373</c:v>
                </c:pt>
                <c:pt idx="28">
                  <c:v>1.915123065</c:v>
                </c:pt>
                <c:pt idx="29">
                  <c:v>1.924658985</c:v>
                </c:pt>
                <c:pt idx="30">
                  <c:v>1.9332982299999999</c:v>
                </c:pt>
                <c:pt idx="31">
                  <c:v>1.9536308899999999</c:v>
                </c:pt>
                <c:pt idx="32">
                  <c:v>1.968718403</c:v>
                </c:pt>
                <c:pt idx="33">
                  <c:v>1.9754660690000001</c:v>
                </c:pt>
                <c:pt idx="34">
                  <c:v>1.9973710480000002</c:v>
                </c:pt>
                <c:pt idx="35">
                  <c:v>2.0125379890000001</c:v>
                </c:pt>
                <c:pt idx="36">
                  <c:v>2.025537618</c:v>
                </c:pt>
                <c:pt idx="37">
                  <c:v>2.0376556350000001</c:v>
                </c:pt>
                <c:pt idx="38">
                  <c:v>2.0546357749999999</c:v>
                </c:pt>
                <c:pt idx="39">
                  <c:v>2.0671574300000004</c:v>
                </c:pt>
                <c:pt idx="40">
                  <c:v>2.0857137409999997</c:v>
                </c:pt>
              </c:numCache>
            </c:numRef>
          </c:val>
          <c:smooth val="0"/>
          <c:extLst xmlns:c16r2="http://schemas.microsoft.com/office/drawing/2015/06/chart">
            <c:ext xmlns:c16="http://schemas.microsoft.com/office/drawing/2014/chart" uri="{C3380CC4-5D6E-409C-BE32-E72D297353CC}">
              <c16:uniqueId val="{00000002-6FB2-40BD-8755-25D8472E1A3C}"/>
            </c:ext>
          </c:extLst>
        </c:ser>
        <c:dLbls>
          <c:showLegendKey val="0"/>
          <c:showVal val="0"/>
          <c:showCatName val="0"/>
          <c:showSerName val="0"/>
          <c:showPercent val="0"/>
          <c:showBubbleSize val="0"/>
        </c:dLbls>
        <c:smooth val="0"/>
        <c:axId val="-1173844688"/>
        <c:axId val="-1173863184"/>
      </c:lineChart>
      <c:catAx>
        <c:axId val="-11738446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3863184"/>
        <c:crosses val="autoZero"/>
        <c:auto val="1"/>
        <c:lblAlgn val="ctr"/>
        <c:lblOffset val="100"/>
        <c:tickLblSkip val="10"/>
        <c:tickMarkSkip val="10"/>
        <c:noMultiLvlLbl val="0"/>
      </c:catAx>
      <c:valAx>
        <c:axId val="-1173863184"/>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3844688"/>
        <c:crossesAt val="12"/>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7.2439641703686511E-2"/>
          <c:w val="0.77613002437732093"/>
          <c:h val="0.81992649520714267"/>
        </c:manualLayout>
      </c:layout>
      <c:lineChart>
        <c:grouping val="standard"/>
        <c:varyColors val="0"/>
        <c:ser>
          <c:idx val="0"/>
          <c:order val="0"/>
          <c:tx>
            <c:strRef>
              <c:f>Sheet1!$B$1</c:f>
              <c:strCache>
                <c:ptCount val="1"/>
                <c:pt idx="0">
                  <c:v>high oil and gas supply - renewables</c:v>
                </c:pt>
              </c:strCache>
            </c:strRef>
          </c:tx>
          <c:spPr>
            <a:ln w="22225" cap="rnd">
              <a:solidFill>
                <a:srgbClr val="8E561F"/>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0.40161205151999918</c:v>
                </c:pt>
                <c:pt idx="1">
                  <c:v>0.48559857449999932</c:v>
                </c:pt>
                <c:pt idx="2">
                  <c:v>0.46760695221999982</c:v>
                </c:pt>
                <c:pt idx="3">
                  <c:v>0.49351791910999981</c:v>
                </c:pt>
                <c:pt idx="4">
                  <c:v>0.50984771668999995</c:v>
                </c:pt>
                <c:pt idx="5">
                  <c:v>0.51696117977000078</c:v>
                </c:pt>
                <c:pt idx="6">
                  <c:v>0.58063145093000013</c:v>
                </c:pt>
                <c:pt idx="7">
                  <c:v>0.6578722788399991</c:v>
                </c:pt>
                <c:pt idx="8">
                  <c:v>0.67915852143999955</c:v>
                </c:pt>
                <c:pt idx="9">
                  <c:v>0.70312822837999955</c:v>
                </c:pt>
                <c:pt idx="10">
                  <c:v>0.76586481541999996</c:v>
                </c:pt>
                <c:pt idx="11">
                  <c:v>0.78376440400000003</c:v>
                </c:pt>
                <c:pt idx="12">
                  <c:v>0.87000793499999995</c:v>
                </c:pt>
                <c:pt idx="13">
                  <c:v>0.95023614499999998</c:v>
                </c:pt>
                <c:pt idx="14">
                  <c:v>1.031047729</c:v>
                </c:pt>
                <c:pt idx="15">
                  <c:v>1.0941739500000001</c:v>
                </c:pt>
                <c:pt idx="16">
                  <c:v>1.12877771</c:v>
                </c:pt>
                <c:pt idx="17">
                  <c:v>1.157406006</c:v>
                </c:pt>
                <c:pt idx="18">
                  <c:v>1.1860760499999998</c:v>
                </c:pt>
                <c:pt idx="19">
                  <c:v>1.2377537840000001</c:v>
                </c:pt>
                <c:pt idx="20">
                  <c:v>1.2907192380000001</c:v>
                </c:pt>
                <c:pt idx="21">
                  <c:v>1.3196380620000001</c:v>
                </c:pt>
                <c:pt idx="22">
                  <c:v>1.3504888919999998</c:v>
                </c:pt>
                <c:pt idx="23">
                  <c:v>1.3698264160000002</c:v>
                </c:pt>
                <c:pt idx="24">
                  <c:v>1.40455481</c:v>
                </c:pt>
                <c:pt idx="25">
                  <c:v>1.461239014</c:v>
                </c:pt>
                <c:pt idx="26">
                  <c:v>1.5032343749999999</c:v>
                </c:pt>
                <c:pt idx="27">
                  <c:v>1.5286866459999999</c:v>
                </c:pt>
                <c:pt idx="28">
                  <c:v>1.5424460449999999</c:v>
                </c:pt>
                <c:pt idx="29">
                  <c:v>1.554759521</c:v>
                </c:pt>
                <c:pt idx="30">
                  <c:v>1.5766579589999998</c:v>
                </c:pt>
                <c:pt idx="31">
                  <c:v>1.5976909180000001</c:v>
                </c:pt>
                <c:pt idx="32">
                  <c:v>1.6179373779999999</c:v>
                </c:pt>
                <c:pt idx="33">
                  <c:v>1.6470651859999998</c:v>
                </c:pt>
                <c:pt idx="34">
                  <c:v>1.6783623050000001</c:v>
                </c:pt>
                <c:pt idx="35">
                  <c:v>1.712812622</c:v>
                </c:pt>
                <c:pt idx="36">
                  <c:v>1.7468674319999999</c:v>
                </c:pt>
                <c:pt idx="37">
                  <c:v>1.7737983399999999</c:v>
                </c:pt>
                <c:pt idx="38">
                  <c:v>1.7880327150000002</c:v>
                </c:pt>
                <c:pt idx="39">
                  <c:v>1.8046409909999999</c:v>
                </c:pt>
                <c:pt idx="40">
                  <c:v>1.824233032</c:v>
                </c:pt>
              </c:numCache>
            </c:numRef>
          </c:val>
          <c:smooth val="0"/>
          <c:extLst xmlns:c16r2="http://schemas.microsoft.com/office/drawing/2015/06/chart">
            <c:ext xmlns:c16="http://schemas.microsoft.com/office/drawing/2014/chart" uri="{C3380CC4-5D6E-409C-BE32-E72D297353CC}">
              <c16:uniqueId val="{00000000-2B86-4682-8D84-EE468FB7CEC5}"/>
            </c:ext>
          </c:extLst>
        </c:ser>
        <c:ser>
          <c:idx val="1"/>
          <c:order val="1"/>
          <c:tx>
            <c:strRef>
              <c:f>Sheet1!$C$1</c:f>
              <c:strCache>
                <c:ptCount val="1"/>
                <c:pt idx="0">
                  <c:v>low oil and gas supply - renewables</c:v>
                </c:pt>
              </c:strCache>
            </c:strRef>
          </c:tx>
          <c:spPr>
            <a:ln w="22225" cap="rnd">
              <a:solidFill>
                <a:srgbClr val="EBC7A4"/>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0.40161205151999918</c:v>
                </c:pt>
                <c:pt idx="1">
                  <c:v>0.48559857449999932</c:v>
                </c:pt>
                <c:pt idx="2">
                  <c:v>0.46760695221999982</c:v>
                </c:pt>
                <c:pt idx="3">
                  <c:v>0.49351791910999981</c:v>
                </c:pt>
                <c:pt idx="4">
                  <c:v>0.50984771668999995</c:v>
                </c:pt>
                <c:pt idx="5">
                  <c:v>0.51696117977000078</c:v>
                </c:pt>
                <c:pt idx="6">
                  <c:v>0.58063145093000013</c:v>
                </c:pt>
                <c:pt idx="7">
                  <c:v>0.6578722788399991</c:v>
                </c:pt>
                <c:pt idx="8">
                  <c:v>0.67915852143999955</c:v>
                </c:pt>
                <c:pt idx="9">
                  <c:v>0.70312822837999955</c:v>
                </c:pt>
                <c:pt idx="10">
                  <c:v>0.76586481541999996</c:v>
                </c:pt>
                <c:pt idx="11">
                  <c:v>0.78376098599999999</c:v>
                </c:pt>
                <c:pt idx="12">
                  <c:v>0.87265319799999996</c:v>
                </c:pt>
                <c:pt idx="13">
                  <c:v>0.95191351300000004</c:v>
                </c:pt>
                <c:pt idx="14">
                  <c:v>1.1221789550000001</c:v>
                </c:pt>
                <c:pt idx="15">
                  <c:v>1.261490601</c:v>
                </c:pt>
                <c:pt idx="16">
                  <c:v>1.3543873290000001</c:v>
                </c:pt>
                <c:pt idx="17">
                  <c:v>1.4364669190000001</c:v>
                </c:pt>
                <c:pt idx="18">
                  <c:v>1.5078864750000001</c:v>
                </c:pt>
                <c:pt idx="19">
                  <c:v>1.5931619869999998</c:v>
                </c:pt>
                <c:pt idx="20">
                  <c:v>1.691751953</c:v>
                </c:pt>
                <c:pt idx="21">
                  <c:v>1.766208496</c:v>
                </c:pt>
                <c:pt idx="22">
                  <c:v>1.8081910400000001</c:v>
                </c:pt>
                <c:pt idx="23">
                  <c:v>1.8558409419999999</c:v>
                </c:pt>
                <c:pt idx="24">
                  <c:v>1.906284302</c:v>
                </c:pt>
                <c:pt idx="25">
                  <c:v>1.9749243159999998</c:v>
                </c:pt>
                <c:pt idx="26">
                  <c:v>2.01762146</c:v>
                </c:pt>
                <c:pt idx="27">
                  <c:v>2.0604406740000001</c:v>
                </c:pt>
                <c:pt idx="28">
                  <c:v>2.085868896</c:v>
                </c:pt>
                <c:pt idx="29">
                  <c:v>2.1136889650000001</c:v>
                </c:pt>
                <c:pt idx="30">
                  <c:v>2.1476982419999997</c:v>
                </c:pt>
                <c:pt idx="31">
                  <c:v>2.1782436519999999</c:v>
                </c:pt>
                <c:pt idx="32">
                  <c:v>2.2019187009999999</c:v>
                </c:pt>
                <c:pt idx="33">
                  <c:v>2.229859131</c:v>
                </c:pt>
                <c:pt idx="34">
                  <c:v>2.2506130369999999</c:v>
                </c:pt>
                <c:pt idx="35">
                  <c:v>2.2883530270000003</c:v>
                </c:pt>
                <c:pt idx="36">
                  <c:v>2.3385029300000002</c:v>
                </c:pt>
                <c:pt idx="37">
                  <c:v>2.383855225</c:v>
                </c:pt>
                <c:pt idx="38">
                  <c:v>2.4143312990000001</c:v>
                </c:pt>
                <c:pt idx="39">
                  <c:v>2.448252686</c:v>
                </c:pt>
                <c:pt idx="40">
                  <c:v>2.477716553</c:v>
                </c:pt>
              </c:numCache>
            </c:numRef>
          </c:val>
          <c:smooth val="0"/>
          <c:extLst xmlns:c16r2="http://schemas.microsoft.com/office/drawing/2015/06/chart">
            <c:ext xmlns:c16="http://schemas.microsoft.com/office/drawing/2014/chart" uri="{C3380CC4-5D6E-409C-BE32-E72D297353CC}">
              <c16:uniqueId val="{00000001-2B86-4682-8D84-EE468FB7CEC5}"/>
            </c:ext>
          </c:extLst>
        </c:ser>
        <c:ser>
          <c:idx val="2"/>
          <c:order val="2"/>
          <c:tx>
            <c:strRef>
              <c:f>Sheet1!$D$1</c:f>
              <c:strCache>
                <c:ptCount val="1"/>
                <c:pt idx="0">
                  <c:v>Reference - renewables</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0.40161205151999918</c:v>
                </c:pt>
                <c:pt idx="1">
                  <c:v>0.48559857449999932</c:v>
                </c:pt>
                <c:pt idx="2">
                  <c:v>0.46760695221999982</c:v>
                </c:pt>
                <c:pt idx="3">
                  <c:v>0.49351791910999981</c:v>
                </c:pt>
                <c:pt idx="4">
                  <c:v>0.50984771668999995</c:v>
                </c:pt>
                <c:pt idx="5">
                  <c:v>0.51696117977000078</c:v>
                </c:pt>
                <c:pt idx="6">
                  <c:v>0.58063145093000013</c:v>
                </c:pt>
                <c:pt idx="7">
                  <c:v>0.6578722788399991</c:v>
                </c:pt>
                <c:pt idx="8">
                  <c:v>0.67915852143999955</c:v>
                </c:pt>
                <c:pt idx="9">
                  <c:v>0.70312822837999955</c:v>
                </c:pt>
                <c:pt idx="10">
                  <c:v>0.76586481541999996</c:v>
                </c:pt>
                <c:pt idx="11">
                  <c:v>0.78373016400000006</c:v>
                </c:pt>
                <c:pt idx="12">
                  <c:v>0.87176580799999992</c:v>
                </c:pt>
                <c:pt idx="13">
                  <c:v>0.95104229699999998</c:v>
                </c:pt>
                <c:pt idx="14">
                  <c:v>1.0835778810000001</c:v>
                </c:pt>
                <c:pt idx="15">
                  <c:v>1.175593994</c:v>
                </c:pt>
                <c:pt idx="16">
                  <c:v>1.2181445310000001</c:v>
                </c:pt>
                <c:pt idx="17">
                  <c:v>1.2432508539999998</c:v>
                </c:pt>
                <c:pt idx="18">
                  <c:v>1.285007324</c:v>
                </c:pt>
                <c:pt idx="19">
                  <c:v>1.3533247069999998</c:v>
                </c:pt>
                <c:pt idx="20">
                  <c:v>1.4115305180000002</c:v>
                </c:pt>
                <c:pt idx="21">
                  <c:v>1.4429371339999999</c:v>
                </c:pt>
                <c:pt idx="22">
                  <c:v>1.4712429199999999</c:v>
                </c:pt>
                <c:pt idx="23">
                  <c:v>1.517837769</c:v>
                </c:pt>
                <c:pt idx="24">
                  <c:v>1.5780419919999999</c:v>
                </c:pt>
                <c:pt idx="25">
                  <c:v>1.637108032</c:v>
                </c:pt>
                <c:pt idx="26">
                  <c:v>1.6857652590000001</c:v>
                </c:pt>
                <c:pt idx="27">
                  <c:v>1.7203482669999999</c:v>
                </c:pt>
                <c:pt idx="28">
                  <c:v>1.742678833</c:v>
                </c:pt>
                <c:pt idx="29">
                  <c:v>1.7683378909999998</c:v>
                </c:pt>
                <c:pt idx="30">
                  <c:v>1.791152954</c:v>
                </c:pt>
                <c:pt idx="31">
                  <c:v>1.8081788330000002</c:v>
                </c:pt>
                <c:pt idx="32">
                  <c:v>1.831449219</c:v>
                </c:pt>
                <c:pt idx="33">
                  <c:v>1.8638889159999998</c:v>
                </c:pt>
                <c:pt idx="34">
                  <c:v>1.8814348140000001</c:v>
                </c:pt>
                <c:pt idx="35">
                  <c:v>1.9071290279999999</c:v>
                </c:pt>
                <c:pt idx="36">
                  <c:v>1.933584961</c:v>
                </c:pt>
                <c:pt idx="37">
                  <c:v>1.962463013</c:v>
                </c:pt>
                <c:pt idx="38">
                  <c:v>1.992595581</c:v>
                </c:pt>
                <c:pt idx="39">
                  <c:v>2.0235314940000002</c:v>
                </c:pt>
                <c:pt idx="40">
                  <c:v>2.0559030759999999</c:v>
                </c:pt>
              </c:numCache>
            </c:numRef>
          </c:val>
          <c:smooth val="0"/>
          <c:extLst xmlns:c16r2="http://schemas.microsoft.com/office/drawing/2015/06/chart">
            <c:ext xmlns:c16="http://schemas.microsoft.com/office/drawing/2014/chart" uri="{C3380CC4-5D6E-409C-BE32-E72D297353CC}">
              <c16:uniqueId val="{00000002-2B86-4682-8D84-EE468FB7CEC5}"/>
            </c:ext>
          </c:extLst>
        </c:ser>
        <c:dLbls>
          <c:showLegendKey val="0"/>
          <c:showVal val="0"/>
          <c:showCatName val="0"/>
          <c:showSerName val="0"/>
          <c:showPercent val="0"/>
          <c:showBubbleSize val="0"/>
        </c:dLbls>
        <c:smooth val="0"/>
        <c:axId val="-1173853936"/>
        <c:axId val="-1173845776"/>
      </c:lineChart>
      <c:catAx>
        <c:axId val="-117385393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3845776"/>
        <c:crosses val="autoZero"/>
        <c:auto val="1"/>
        <c:lblAlgn val="ctr"/>
        <c:lblOffset val="100"/>
        <c:tickLblSkip val="10"/>
        <c:tickMarkSkip val="10"/>
        <c:noMultiLvlLbl val="0"/>
      </c:catAx>
      <c:valAx>
        <c:axId val="-1173845776"/>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3853936"/>
        <c:crossesAt val="12"/>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0138259783876685E-2"/>
          <c:w val="0.77613002437732093"/>
          <c:h val="0.83222787712695256"/>
        </c:manualLayout>
      </c:layout>
      <c:lineChart>
        <c:grouping val="standard"/>
        <c:varyColors val="0"/>
        <c:ser>
          <c:idx val="0"/>
          <c:order val="0"/>
          <c:tx>
            <c:strRef>
              <c:f>Sheet1!$B$1</c:f>
              <c:strCache>
                <c:ptCount val="1"/>
                <c:pt idx="0">
                  <c:v>high oil and gas supply</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4.8245400389999995</c:v>
                </c:pt>
                <c:pt idx="12">
                  <c:v>4.8705966799999985</c:v>
                </c:pt>
                <c:pt idx="13">
                  <c:v>4.8463002930000005</c:v>
                </c:pt>
                <c:pt idx="14">
                  <c:v>4.7685449220000002</c:v>
                </c:pt>
                <c:pt idx="15">
                  <c:v>4.7553886720000005</c:v>
                </c:pt>
                <c:pt idx="16">
                  <c:v>4.7547700199999996</c:v>
                </c:pt>
                <c:pt idx="17">
                  <c:v>4.7223842769999997</c:v>
                </c:pt>
                <c:pt idx="18">
                  <c:v>4.7732963870000003</c:v>
                </c:pt>
                <c:pt idx="19">
                  <c:v>4.7471425780000001</c:v>
                </c:pt>
                <c:pt idx="20">
                  <c:v>4.7338374019999998</c:v>
                </c:pt>
                <c:pt idx="21">
                  <c:v>4.7205288090000002</c:v>
                </c:pt>
                <c:pt idx="22">
                  <c:v>4.7184794920000002</c:v>
                </c:pt>
                <c:pt idx="23">
                  <c:v>4.7729614260000002</c:v>
                </c:pt>
                <c:pt idx="24">
                  <c:v>4.7533403319999996</c:v>
                </c:pt>
                <c:pt idx="25">
                  <c:v>4.7388374019999997</c:v>
                </c:pt>
                <c:pt idx="26">
                  <c:v>4.7359394530000003</c:v>
                </c:pt>
                <c:pt idx="27">
                  <c:v>4.7482807620000003</c:v>
                </c:pt>
                <c:pt idx="28">
                  <c:v>4.76821875</c:v>
                </c:pt>
                <c:pt idx="29">
                  <c:v>4.8002695310000005</c:v>
                </c:pt>
                <c:pt idx="30">
                  <c:v>4.8085048830000003</c:v>
                </c:pt>
                <c:pt idx="31">
                  <c:v>4.8328168949999997</c:v>
                </c:pt>
                <c:pt idx="32">
                  <c:v>4.8608320310000002</c:v>
                </c:pt>
                <c:pt idx="33">
                  <c:v>4.876632324</c:v>
                </c:pt>
                <c:pt idx="34">
                  <c:v>4.8977509769999994</c:v>
                </c:pt>
                <c:pt idx="35">
                  <c:v>4.9203613280000003</c:v>
                </c:pt>
                <c:pt idx="36">
                  <c:v>4.9489506840000006</c:v>
                </c:pt>
                <c:pt idx="37">
                  <c:v>4.9884248049999984</c:v>
                </c:pt>
                <c:pt idx="38">
                  <c:v>5.0174985349999996</c:v>
                </c:pt>
                <c:pt idx="39">
                  <c:v>5.0487485349999996</c:v>
                </c:pt>
                <c:pt idx="40">
                  <c:v>5.094744629</c:v>
                </c:pt>
              </c:numCache>
            </c:numRef>
          </c:val>
          <c:smooth val="0"/>
          <c:extLst xmlns:c16r2="http://schemas.microsoft.com/office/drawing/2015/06/chart">
            <c:ext xmlns:c16="http://schemas.microsoft.com/office/drawing/2014/chart" uri="{C3380CC4-5D6E-409C-BE32-E72D297353CC}">
              <c16:uniqueId val="{00000000-13A6-421C-800F-1999B29E6AD3}"/>
            </c:ext>
          </c:extLst>
        </c:ser>
        <c:ser>
          <c:idx val="1"/>
          <c:order val="1"/>
          <c:tx>
            <c:strRef>
              <c:f>Sheet1!$C$1</c:f>
              <c:strCache>
                <c:ptCount val="1"/>
                <c:pt idx="0">
                  <c:v>high oil price</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4.8239414060000003</c:v>
                </c:pt>
                <c:pt idx="12">
                  <c:v>4.8261376950000008</c:v>
                </c:pt>
                <c:pt idx="13">
                  <c:v>4.806641602</c:v>
                </c:pt>
                <c:pt idx="14">
                  <c:v>4.7247099609999994</c:v>
                </c:pt>
                <c:pt idx="15">
                  <c:v>4.6904365230000007</c:v>
                </c:pt>
                <c:pt idx="16">
                  <c:v>4.6756274410000005</c:v>
                </c:pt>
                <c:pt idx="17">
                  <c:v>4.6319775390000002</c:v>
                </c:pt>
                <c:pt idx="18">
                  <c:v>4.6354672849999998</c:v>
                </c:pt>
                <c:pt idx="19">
                  <c:v>4.6258256840000005</c:v>
                </c:pt>
                <c:pt idx="20">
                  <c:v>4.622312988</c:v>
                </c:pt>
                <c:pt idx="21">
                  <c:v>4.62182373</c:v>
                </c:pt>
                <c:pt idx="22">
                  <c:v>4.6063452150000002</c:v>
                </c:pt>
                <c:pt idx="23">
                  <c:v>4.6041875000000001</c:v>
                </c:pt>
                <c:pt idx="24">
                  <c:v>4.5425097660000002</c:v>
                </c:pt>
                <c:pt idx="25">
                  <c:v>4.4945468750000002</c:v>
                </c:pt>
                <c:pt idx="26">
                  <c:v>4.466723633</c:v>
                </c:pt>
                <c:pt idx="27">
                  <c:v>4.4670229489999995</c:v>
                </c:pt>
                <c:pt idx="28">
                  <c:v>4.4645107420000008</c:v>
                </c:pt>
                <c:pt idx="29">
                  <c:v>4.4659067379999993</c:v>
                </c:pt>
                <c:pt idx="30">
                  <c:v>4.4651152339999998</c:v>
                </c:pt>
                <c:pt idx="31">
                  <c:v>4.478196777</c:v>
                </c:pt>
                <c:pt idx="32">
                  <c:v>4.49179248</c:v>
                </c:pt>
                <c:pt idx="33">
                  <c:v>4.5139584959999999</c:v>
                </c:pt>
                <c:pt idx="34">
                  <c:v>4.5342744139999995</c:v>
                </c:pt>
                <c:pt idx="35">
                  <c:v>4.5500195310000002</c:v>
                </c:pt>
                <c:pt idx="36">
                  <c:v>4.5735917969999997</c:v>
                </c:pt>
                <c:pt idx="37">
                  <c:v>4.5913481450000004</c:v>
                </c:pt>
                <c:pt idx="38">
                  <c:v>4.6023027339999993</c:v>
                </c:pt>
                <c:pt idx="39">
                  <c:v>4.6186220700000016</c:v>
                </c:pt>
                <c:pt idx="40">
                  <c:v>4.6352734380000005</c:v>
                </c:pt>
              </c:numCache>
            </c:numRef>
          </c:val>
          <c:smooth val="0"/>
          <c:extLst xmlns:c16r2="http://schemas.microsoft.com/office/drawing/2015/06/chart">
            <c:ext xmlns:c16="http://schemas.microsoft.com/office/drawing/2014/chart" uri="{C3380CC4-5D6E-409C-BE32-E72D297353CC}">
              <c16:uniqueId val="{00000001-13A6-421C-800F-1999B29E6AD3}"/>
            </c:ext>
          </c:extLst>
        </c:ser>
        <c:ser>
          <c:idx val="3"/>
          <c:order val="2"/>
          <c:tx>
            <c:strRef>
              <c:f>Sheet1!$D$1</c:f>
              <c:strCache>
                <c:ptCount val="1"/>
                <c:pt idx="0">
                  <c:v>high macro</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4.824653809</c:v>
                </c:pt>
                <c:pt idx="12">
                  <c:v>4.9054272460000004</c:v>
                </c:pt>
                <c:pt idx="13">
                  <c:v>4.9194838870000002</c:v>
                </c:pt>
                <c:pt idx="14">
                  <c:v>4.8311894530000004</c:v>
                </c:pt>
                <c:pt idx="15">
                  <c:v>4.8398471680000004</c:v>
                </c:pt>
                <c:pt idx="16">
                  <c:v>4.8551762700000003</c:v>
                </c:pt>
                <c:pt idx="17">
                  <c:v>4.8466508789999994</c:v>
                </c:pt>
                <c:pt idx="18">
                  <c:v>4.8587846680000002</c:v>
                </c:pt>
                <c:pt idx="19">
                  <c:v>4.8471840820000001</c:v>
                </c:pt>
                <c:pt idx="20">
                  <c:v>4.8366435549999984</c:v>
                </c:pt>
                <c:pt idx="21">
                  <c:v>4.8422773440000002</c:v>
                </c:pt>
                <c:pt idx="22">
                  <c:v>4.836875977</c:v>
                </c:pt>
                <c:pt idx="23">
                  <c:v>4.8422080079999992</c:v>
                </c:pt>
                <c:pt idx="24">
                  <c:v>4.8192211910000005</c:v>
                </c:pt>
                <c:pt idx="25">
                  <c:v>4.8082041020000004</c:v>
                </c:pt>
                <c:pt idx="26">
                  <c:v>4.8069970700000004</c:v>
                </c:pt>
                <c:pt idx="27">
                  <c:v>4.818813477</c:v>
                </c:pt>
                <c:pt idx="28">
                  <c:v>4.8342587890000006</c:v>
                </c:pt>
                <c:pt idx="29">
                  <c:v>4.8761352539999994</c:v>
                </c:pt>
                <c:pt idx="30">
                  <c:v>4.8990732420000001</c:v>
                </c:pt>
                <c:pt idx="31">
                  <c:v>4.9382705080000004</c:v>
                </c:pt>
                <c:pt idx="32">
                  <c:v>4.9829619140000005</c:v>
                </c:pt>
                <c:pt idx="33">
                  <c:v>5.025785645</c:v>
                </c:pt>
                <c:pt idx="34">
                  <c:v>5.0657021480000006</c:v>
                </c:pt>
                <c:pt idx="35">
                  <c:v>5.0928017579999993</c:v>
                </c:pt>
                <c:pt idx="36">
                  <c:v>5.1181689450000016</c:v>
                </c:pt>
                <c:pt idx="37">
                  <c:v>5.1629326170000001</c:v>
                </c:pt>
                <c:pt idx="38">
                  <c:v>5.1973642580000003</c:v>
                </c:pt>
                <c:pt idx="39">
                  <c:v>5.2354282230000004</c:v>
                </c:pt>
                <c:pt idx="40">
                  <c:v>5.2797065430000005</c:v>
                </c:pt>
              </c:numCache>
            </c:numRef>
          </c:val>
          <c:smooth val="0"/>
          <c:extLst xmlns:c16r2="http://schemas.microsoft.com/office/drawing/2015/06/chart">
            <c:ext xmlns:c16="http://schemas.microsoft.com/office/drawing/2014/chart" uri="{C3380CC4-5D6E-409C-BE32-E72D297353CC}">
              <c16:uniqueId val="{00000002-13A6-421C-800F-1999B29E6AD3}"/>
            </c:ext>
          </c:extLst>
        </c:ser>
        <c:ser>
          <c:idx val="5"/>
          <c:order val="3"/>
          <c:tx>
            <c:strRef>
              <c:f>Sheet1!$E$1</c:f>
              <c:strCache>
                <c:ptCount val="1"/>
                <c:pt idx="0">
                  <c:v>low macro</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4.8245224609999999</c:v>
                </c:pt>
                <c:pt idx="12">
                  <c:v>4.837442383</c:v>
                </c:pt>
                <c:pt idx="13">
                  <c:v>4.7828525389999994</c:v>
                </c:pt>
                <c:pt idx="14">
                  <c:v>4.6355405269999999</c:v>
                </c:pt>
                <c:pt idx="15">
                  <c:v>4.5835932619999999</c:v>
                </c:pt>
                <c:pt idx="16">
                  <c:v>4.5491372069999993</c:v>
                </c:pt>
                <c:pt idx="17">
                  <c:v>4.4968403319999997</c:v>
                </c:pt>
                <c:pt idx="18">
                  <c:v>4.497333984</c:v>
                </c:pt>
                <c:pt idx="19">
                  <c:v>4.473933594</c:v>
                </c:pt>
                <c:pt idx="20">
                  <c:v>4.4396411130000004</c:v>
                </c:pt>
                <c:pt idx="21">
                  <c:v>4.4172324219999997</c:v>
                </c:pt>
                <c:pt idx="22">
                  <c:v>4.3975844730000002</c:v>
                </c:pt>
                <c:pt idx="23">
                  <c:v>4.4054125979999998</c:v>
                </c:pt>
                <c:pt idx="24">
                  <c:v>4.3531874999999998</c:v>
                </c:pt>
                <c:pt idx="25">
                  <c:v>4.3020390620000004</c:v>
                </c:pt>
                <c:pt idx="26">
                  <c:v>4.2792270510000003</c:v>
                </c:pt>
                <c:pt idx="27">
                  <c:v>4.2715771480000004</c:v>
                </c:pt>
                <c:pt idx="28">
                  <c:v>4.2758847659999999</c:v>
                </c:pt>
                <c:pt idx="29">
                  <c:v>4.2862353519999985</c:v>
                </c:pt>
                <c:pt idx="30">
                  <c:v>4.2833505859999983</c:v>
                </c:pt>
                <c:pt idx="31">
                  <c:v>4.2874726560000003</c:v>
                </c:pt>
                <c:pt idx="32">
                  <c:v>4.2919985349999985</c:v>
                </c:pt>
                <c:pt idx="33">
                  <c:v>4.2990058589999993</c:v>
                </c:pt>
                <c:pt idx="34">
                  <c:v>4.301512207</c:v>
                </c:pt>
                <c:pt idx="35">
                  <c:v>4.3000161129999999</c:v>
                </c:pt>
                <c:pt idx="36">
                  <c:v>4.3153530270000005</c:v>
                </c:pt>
                <c:pt idx="37">
                  <c:v>4.3246552730000003</c:v>
                </c:pt>
                <c:pt idx="38">
                  <c:v>4.3318144529999998</c:v>
                </c:pt>
                <c:pt idx="39">
                  <c:v>4.3434990230000015</c:v>
                </c:pt>
                <c:pt idx="40">
                  <c:v>4.3778842769999997</c:v>
                </c:pt>
              </c:numCache>
            </c:numRef>
          </c:val>
          <c:smooth val="0"/>
          <c:extLst xmlns:c16r2="http://schemas.microsoft.com/office/drawing/2015/06/chart">
            <c:ext xmlns:c16="http://schemas.microsoft.com/office/drawing/2014/chart" uri="{C3380CC4-5D6E-409C-BE32-E72D297353CC}">
              <c16:uniqueId val="{00000003-13A6-421C-800F-1999B29E6AD3}"/>
            </c:ext>
          </c:extLst>
        </c:ser>
        <c:ser>
          <c:idx val="6"/>
          <c:order val="4"/>
          <c:tx>
            <c:strRef>
              <c:f>Sheet1!$F$1</c:f>
              <c:strCache>
                <c:ptCount val="1"/>
                <c:pt idx="0">
                  <c:v>low oil and gas supply</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4.8242343749999996</c:v>
                </c:pt>
                <c:pt idx="12">
                  <c:v>4.8618989260000003</c:v>
                </c:pt>
                <c:pt idx="13">
                  <c:v>4.8282768550000004</c:v>
                </c:pt>
                <c:pt idx="14">
                  <c:v>4.6819399410000004</c:v>
                </c:pt>
                <c:pt idx="15">
                  <c:v>4.6110341799999999</c:v>
                </c:pt>
                <c:pt idx="16">
                  <c:v>4.5604619139999993</c:v>
                </c:pt>
                <c:pt idx="17">
                  <c:v>4.517745605</c:v>
                </c:pt>
                <c:pt idx="18">
                  <c:v>4.4645312500000003</c:v>
                </c:pt>
                <c:pt idx="19">
                  <c:v>4.4048945310000001</c:v>
                </c:pt>
                <c:pt idx="20">
                  <c:v>4.353817383</c:v>
                </c:pt>
                <c:pt idx="21">
                  <c:v>4.3258461909999983</c:v>
                </c:pt>
                <c:pt idx="22">
                  <c:v>4.3126645510000001</c:v>
                </c:pt>
                <c:pt idx="23">
                  <c:v>4.3004628910000005</c:v>
                </c:pt>
                <c:pt idx="24">
                  <c:v>4.2887373049999997</c:v>
                </c:pt>
                <c:pt idx="25">
                  <c:v>4.2744204099999985</c:v>
                </c:pt>
                <c:pt idx="26">
                  <c:v>4.2751972660000002</c:v>
                </c:pt>
                <c:pt idx="27">
                  <c:v>4.2759145510000005</c:v>
                </c:pt>
                <c:pt idx="28">
                  <c:v>4.2774731450000001</c:v>
                </c:pt>
                <c:pt idx="29">
                  <c:v>4.2807187500000001</c:v>
                </c:pt>
                <c:pt idx="30">
                  <c:v>4.2745458980000004</c:v>
                </c:pt>
                <c:pt idx="31">
                  <c:v>4.2797465819999996</c:v>
                </c:pt>
                <c:pt idx="32">
                  <c:v>4.2895283200000005</c:v>
                </c:pt>
                <c:pt idx="33">
                  <c:v>4.2987143550000004</c:v>
                </c:pt>
                <c:pt idx="34">
                  <c:v>4.3121206050000005</c:v>
                </c:pt>
                <c:pt idx="35">
                  <c:v>4.3003710939999999</c:v>
                </c:pt>
                <c:pt idx="36">
                  <c:v>4.2952656249999999</c:v>
                </c:pt>
                <c:pt idx="37">
                  <c:v>4.2971635739999998</c:v>
                </c:pt>
                <c:pt idx="38">
                  <c:v>4.3034799799999996</c:v>
                </c:pt>
                <c:pt idx="39">
                  <c:v>4.3150234379999999</c:v>
                </c:pt>
                <c:pt idx="40">
                  <c:v>4.3320629880000006</c:v>
                </c:pt>
              </c:numCache>
            </c:numRef>
          </c:val>
          <c:smooth val="0"/>
          <c:extLst xmlns:c16r2="http://schemas.microsoft.com/office/drawing/2015/06/chart">
            <c:ext xmlns:c16="http://schemas.microsoft.com/office/drawing/2014/chart" uri="{C3380CC4-5D6E-409C-BE32-E72D297353CC}">
              <c16:uniqueId val="{00000004-13A6-421C-800F-1999B29E6AD3}"/>
            </c:ext>
          </c:extLst>
        </c:ser>
        <c:ser>
          <c:idx val="7"/>
          <c:order val="5"/>
          <c:tx>
            <c:strRef>
              <c:f>Sheet1!$G$1</c:f>
              <c:strCache>
                <c:ptCount val="1"/>
                <c:pt idx="0">
                  <c:v>low oil price</c:v>
                </c:pt>
              </c:strCache>
            </c:strRef>
          </c:tx>
          <c:spPr>
            <a:ln w="22225" cap="rnd">
              <a:solidFill>
                <a:srgbClr val="D9D9D9"/>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4.8254575199999996</c:v>
                </c:pt>
                <c:pt idx="12">
                  <c:v>4.8483759769999999</c:v>
                </c:pt>
                <c:pt idx="13">
                  <c:v>4.8630048830000003</c:v>
                </c:pt>
                <c:pt idx="14">
                  <c:v>4.7412915039999994</c:v>
                </c:pt>
                <c:pt idx="15">
                  <c:v>4.6736372069999996</c:v>
                </c:pt>
                <c:pt idx="16">
                  <c:v>4.6796689450000004</c:v>
                </c:pt>
                <c:pt idx="17">
                  <c:v>4.6775366210000007</c:v>
                </c:pt>
                <c:pt idx="18">
                  <c:v>4.6747451170000005</c:v>
                </c:pt>
                <c:pt idx="19">
                  <c:v>4.6430634770000001</c:v>
                </c:pt>
                <c:pt idx="20">
                  <c:v>4.6233593749999997</c:v>
                </c:pt>
                <c:pt idx="21">
                  <c:v>4.6181181640000002</c:v>
                </c:pt>
                <c:pt idx="22">
                  <c:v>4.6106181640000008</c:v>
                </c:pt>
                <c:pt idx="23">
                  <c:v>4.6250805659999994</c:v>
                </c:pt>
                <c:pt idx="24">
                  <c:v>4.5951748050000001</c:v>
                </c:pt>
                <c:pt idx="25">
                  <c:v>4.5784370120000002</c:v>
                </c:pt>
                <c:pt idx="26">
                  <c:v>4.5651411129999993</c:v>
                </c:pt>
                <c:pt idx="27">
                  <c:v>4.5742680659999992</c:v>
                </c:pt>
                <c:pt idx="28">
                  <c:v>4.5947006840000002</c:v>
                </c:pt>
                <c:pt idx="29">
                  <c:v>4.6188134769999998</c:v>
                </c:pt>
                <c:pt idx="30">
                  <c:v>4.6325966799999998</c:v>
                </c:pt>
                <c:pt idx="31">
                  <c:v>4.65570752</c:v>
                </c:pt>
                <c:pt idx="32">
                  <c:v>4.6796972659999998</c:v>
                </c:pt>
                <c:pt idx="33">
                  <c:v>4.7067241210000006</c:v>
                </c:pt>
                <c:pt idx="34">
                  <c:v>4.7167622070000004</c:v>
                </c:pt>
                <c:pt idx="35">
                  <c:v>4.7194892579999985</c:v>
                </c:pt>
                <c:pt idx="36">
                  <c:v>4.7333027339999996</c:v>
                </c:pt>
                <c:pt idx="37">
                  <c:v>4.7609301760000005</c:v>
                </c:pt>
                <c:pt idx="38">
                  <c:v>4.7883623049999997</c:v>
                </c:pt>
                <c:pt idx="39">
                  <c:v>4.8120737299999998</c:v>
                </c:pt>
                <c:pt idx="40">
                  <c:v>4.8447504879999999</c:v>
                </c:pt>
              </c:numCache>
            </c:numRef>
          </c:val>
          <c:smooth val="0"/>
          <c:extLst xmlns:c16r2="http://schemas.microsoft.com/office/drawing/2015/06/chart">
            <c:ext xmlns:c16="http://schemas.microsoft.com/office/drawing/2014/chart" uri="{C3380CC4-5D6E-409C-BE32-E72D297353CC}">
              <c16:uniqueId val="{00000005-13A6-421C-800F-1999B29E6AD3}"/>
            </c:ext>
          </c:extLst>
        </c:ser>
        <c:ser>
          <c:idx val="2"/>
          <c:order val="6"/>
          <c:tx>
            <c:strRef>
              <c:f>Sheet1!$H$1</c:f>
              <c:strCache>
                <c:ptCount val="1"/>
                <c:pt idx="0">
                  <c:v>high renewable cost</c:v>
                </c:pt>
              </c:strCache>
            </c:strRef>
          </c:tx>
          <c:spPr>
            <a:ln w="22225" cap="rnd">
              <a:solidFill>
                <a:srgbClr val="467126"/>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4.8245483400000015</c:v>
                </c:pt>
                <c:pt idx="12">
                  <c:v>4.8714882810000004</c:v>
                </c:pt>
                <c:pt idx="13">
                  <c:v>4.8532685549999997</c:v>
                </c:pt>
                <c:pt idx="14">
                  <c:v>4.7547309569999996</c:v>
                </c:pt>
                <c:pt idx="15">
                  <c:v>4.73251416</c:v>
                </c:pt>
                <c:pt idx="16">
                  <c:v>4.7297016599999999</c:v>
                </c:pt>
                <c:pt idx="17">
                  <c:v>4.7156083980000005</c:v>
                </c:pt>
                <c:pt idx="18">
                  <c:v>4.7208579099999985</c:v>
                </c:pt>
                <c:pt idx="19">
                  <c:v>4.7123378910000007</c:v>
                </c:pt>
                <c:pt idx="20">
                  <c:v>4.6879394530000003</c:v>
                </c:pt>
                <c:pt idx="21">
                  <c:v>4.6803999019999996</c:v>
                </c:pt>
                <c:pt idx="22">
                  <c:v>4.6842114260000001</c:v>
                </c:pt>
                <c:pt idx="23">
                  <c:v>4.6983940430000004</c:v>
                </c:pt>
                <c:pt idx="24">
                  <c:v>4.679970215</c:v>
                </c:pt>
                <c:pt idx="25">
                  <c:v>4.6680087890000008</c:v>
                </c:pt>
                <c:pt idx="26">
                  <c:v>4.6677041020000001</c:v>
                </c:pt>
                <c:pt idx="27">
                  <c:v>4.6828994139999995</c:v>
                </c:pt>
                <c:pt idx="28">
                  <c:v>4.6917065430000005</c:v>
                </c:pt>
                <c:pt idx="29">
                  <c:v>4.7039975589999994</c:v>
                </c:pt>
                <c:pt idx="30">
                  <c:v>4.7136518550000002</c:v>
                </c:pt>
                <c:pt idx="31">
                  <c:v>4.7306088870000007</c:v>
                </c:pt>
                <c:pt idx="32">
                  <c:v>4.7461303710000005</c:v>
                </c:pt>
                <c:pt idx="33">
                  <c:v>4.7581064450000001</c:v>
                </c:pt>
                <c:pt idx="34">
                  <c:v>4.7693442380000004</c:v>
                </c:pt>
                <c:pt idx="35">
                  <c:v>4.7795561520000005</c:v>
                </c:pt>
                <c:pt idx="36">
                  <c:v>4.8001948240000001</c:v>
                </c:pt>
                <c:pt idx="37">
                  <c:v>4.8205800779999999</c:v>
                </c:pt>
                <c:pt idx="38">
                  <c:v>4.8445034180000004</c:v>
                </c:pt>
                <c:pt idx="39">
                  <c:v>4.8703403319999996</c:v>
                </c:pt>
                <c:pt idx="40">
                  <c:v>4.8958432620000005</c:v>
                </c:pt>
              </c:numCache>
            </c:numRef>
          </c:val>
          <c:smooth val="0"/>
          <c:extLst xmlns:c16r2="http://schemas.microsoft.com/office/drawing/2015/06/chart">
            <c:ext xmlns:c16="http://schemas.microsoft.com/office/drawing/2014/chart" uri="{C3380CC4-5D6E-409C-BE32-E72D297353CC}">
              <c16:uniqueId val="{00000006-13A6-421C-800F-1999B29E6AD3}"/>
            </c:ext>
          </c:extLst>
        </c:ser>
        <c:ser>
          <c:idx val="4"/>
          <c:order val="7"/>
          <c:tx>
            <c:strRef>
              <c:f>Sheet1!$I$1</c:f>
              <c:strCache>
                <c:ptCount val="1"/>
                <c:pt idx="0">
                  <c:v>low renewable cost</c:v>
                </c:pt>
              </c:strCache>
            </c:strRef>
          </c:tx>
          <c:spPr>
            <a:ln w="22225" cap="rnd">
              <a:solidFill>
                <a:srgbClr val="BDE0A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Sheet1!$I$2:$I$42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4.825233398</c:v>
                </c:pt>
                <c:pt idx="12">
                  <c:v>4.8703159180000002</c:v>
                </c:pt>
                <c:pt idx="13">
                  <c:v>4.8496630860000005</c:v>
                </c:pt>
                <c:pt idx="14">
                  <c:v>4.7271962890000001</c:v>
                </c:pt>
                <c:pt idx="15">
                  <c:v>4.6926352539999998</c:v>
                </c:pt>
                <c:pt idx="16">
                  <c:v>4.674992188</c:v>
                </c:pt>
                <c:pt idx="17">
                  <c:v>4.6381728519999994</c:v>
                </c:pt>
                <c:pt idx="18">
                  <c:v>4.6325024410000006</c:v>
                </c:pt>
                <c:pt idx="19">
                  <c:v>4.6014248049999997</c:v>
                </c:pt>
                <c:pt idx="20">
                  <c:v>4.564604492</c:v>
                </c:pt>
                <c:pt idx="21">
                  <c:v>4.5229575200000003</c:v>
                </c:pt>
                <c:pt idx="22">
                  <c:v>4.492921387</c:v>
                </c:pt>
                <c:pt idx="23">
                  <c:v>4.5122353519999994</c:v>
                </c:pt>
                <c:pt idx="24">
                  <c:v>4.4846899410000001</c:v>
                </c:pt>
                <c:pt idx="25">
                  <c:v>4.4382524410000004</c:v>
                </c:pt>
                <c:pt idx="26">
                  <c:v>4.4111928709999999</c:v>
                </c:pt>
                <c:pt idx="27">
                  <c:v>4.3954433589999997</c:v>
                </c:pt>
                <c:pt idx="28">
                  <c:v>4.402812988</c:v>
                </c:pt>
                <c:pt idx="29">
                  <c:v>4.4110351560000005</c:v>
                </c:pt>
                <c:pt idx="30">
                  <c:v>4.3950136720000001</c:v>
                </c:pt>
                <c:pt idx="31">
                  <c:v>4.3994941409999999</c:v>
                </c:pt>
                <c:pt idx="32">
                  <c:v>4.3987758790000004</c:v>
                </c:pt>
                <c:pt idx="33">
                  <c:v>4.4046982420000003</c:v>
                </c:pt>
                <c:pt idx="34">
                  <c:v>4.4117407230000003</c:v>
                </c:pt>
                <c:pt idx="35">
                  <c:v>4.4106123049999999</c:v>
                </c:pt>
                <c:pt idx="36">
                  <c:v>4.4180664060000003</c:v>
                </c:pt>
                <c:pt idx="37">
                  <c:v>4.4168149409999993</c:v>
                </c:pt>
                <c:pt idx="38">
                  <c:v>4.4223022460000001</c:v>
                </c:pt>
                <c:pt idx="39">
                  <c:v>4.4393452150000003</c:v>
                </c:pt>
                <c:pt idx="40">
                  <c:v>4.4573227539999998</c:v>
                </c:pt>
              </c:numCache>
            </c:numRef>
          </c:val>
          <c:smooth val="0"/>
          <c:extLst xmlns:c16r2="http://schemas.microsoft.com/office/drawing/2015/06/chart">
            <c:ext xmlns:c16="http://schemas.microsoft.com/office/drawing/2014/chart" uri="{C3380CC4-5D6E-409C-BE32-E72D297353CC}">
              <c16:uniqueId val="{00000007-13A6-421C-800F-1999B29E6AD3}"/>
            </c:ext>
          </c:extLst>
        </c:ser>
        <c:ser>
          <c:idx val="8"/>
          <c:order val="8"/>
          <c:tx>
            <c:strRef>
              <c:f>Sheet1!$J$1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Sheet1!$J$2:$J$42</c:f>
              <c:numCache>
                <c:formatCode>General</c:formatCode>
                <c:ptCount val="41"/>
                <c:pt idx="0">
                  <c:v>5.5936621830862805</c:v>
                </c:pt>
                <c:pt idx="1">
                  <c:v>5.45469647162468</c:v>
                </c:pt>
                <c:pt idx="2">
                  <c:v>5.2363225498185404</c:v>
                </c:pt>
                <c:pt idx="3">
                  <c:v>5.3588702314838494</c:v>
                </c:pt>
                <c:pt idx="4">
                  <c:v>5.4138787980156424</c:v>
                </c:pt>
                <c:pt idx="5">
                  <c:v>5.2620757158260716</c:v>
                </c:pt>
                <c:pt idx="6">
                  <c:v>5.1694969840639597</c:v>
                </c:pt>
                <c:pt idx="7">
                  <c:v>5.1310809806970799</c:v>
                </c:pt>
                <c:pt idx="8">
                  <c:v>5.2771927548857995</c:v>
                </c:pt>
                <c:pt idx="9">
                  <c:v>5.1443607773343398</c:v>
                </c:pt>
                <c:pt idx="10">
                  <c:v>4.5752455113150594</c:v>
                </c:pt>
                <c:pt idx="11">
                  <c:v>4.8248852539999998</c:v>
                </c:pt>
                <c:pt idx="12">
                  <c:v>4.8836020510000004</c:v>
                </c:pt>
                <c:pt idx="13">
                  <c:v>4.8720019529999998</c:v>
                </c:pt>
                <c:pt idx="14">
                  <c:v>4.7405659180000006</c:v>
                </c:pt>
                <c:pt idx="15">
                  <c:v>4.7090126950000002</c:v>
                </c:pt>
                <c:pt idx="16">
                  <c:v>4.701848633</c:v>
                </c:pt>
                <c:pt idx="17">
                  <c:v>4.6858173829999998</c:v>
                </c:pt>
                <c:pt idx="18">
                  <c:v>4.6802988279999997</c:v>
                </c:pt>
                <c:pt idx="19">
                  <c:v>4.6430556639999994</c:v>
                </c:pt>
                <c:pt idx="20">
                  <c:v>4.6217744140000008</c:v>
                </c:pt>
                <c:pt idx="21">
                  <c:v>4.6071318360000006</c:v>
                </c:pt>
                <c:pt idx="22">
                  <c:v>4.5963364260000006</c:v>
                </c:pt>
                <c:pt idx="23">
                  <c:v>4.6056342770000001</c:v>
                </c:pt>
                <c:pt idx="24">
                  <c:v>4.5677163090000006</c:v>
                </c:pt>
                <c:pt idx="25">
                  <c:v>4.5454213870000002</c:v>
                </c:pt>
                <c:pt idx="26">
                  <c:v>4.5291489260000004</c:v>
                </c:pt>
                <c:pt idx="27">
                  <c:v>4.5327387699999999</c:v>
                </c:pt>
                <c:pt idx="28">
                  <c:v>4.5423041990000002</c:v>
                </c:pt>
                <c:pt idx="29">
                  <c:v>4.5537773439999993</c:v>
                </c:pt>
                <c:pt idx="30">
                  <c:v>4.5606796880000005</c:v>
                </c:pt>
                <c:pt idx="31">
                  <c:v>4.5758208009999999</c:v>
                </c:pt>
                <c:pt idx="32">
                  <c:v>4.5918408200000016</c:v>
                </c:pt>
                <c:pt idx="33">
                  <c:v>4.6007314450000001</c:v>
                </c:pt>
                <c:pt idx="34">
                  <c:v>4.6160908200000002</c:v>
                </c:pt>
                <c:pt idx="35">
                  <c:v>4.6313442380000005</c:v>
                </c:pt>
                <c:pt idx="36">
                  <c:v>4.6509667969999997</c:v>
                </c:pt>
                <c:pt idx="37">
                  <c:v>4.6681669920000015</c:v>
                </c:pt>
                <c:pt idx="38">
                  <c:v>4.6866381839999995</c:v>
                </c:pt>
                <c:pt idx="39">
                  <c:v>4.7070634769999993</c:v>
                </c:pt>
                <c:pt idx="40">
                  <c:v>4.7376791990000005</c:v>
                </c:pt>
              </c:numCache>
            </c:numRef>
          </c:val>
          <c:smooth val="0"/>
          <c:extLst xmlns:c16r2="http://schemas.microsoft.com/office/drawing/2015/06/chart">
            <c:ext xmlns:c16="http://schemas.microsoft.com/office/drawing/2014/chart" uri="{C3380CC4-5D6E-409C-BE32-E72D297353CC}">
              <c16:uniqueId val="{00000008-13A6-421C-800F-1999B29E6AD3}"/>
            </c:ext>
          </c:extLst>
        </c:ser>
        <c:dLbls>
          <c:showLegendKey val="0"/>
          <c:showVal val="0"/>
          <c:showCatName val="0"/>
          <c:showSerName val="0"/>
          <c:showPercent val="0"/>
          <c:showBubbleSize val="0"/>
        </c:dLbls>
        <c:smooth val="0"/>
        <c:axId val="-1173831632"/>
        <c:axId val="-1173857200"/>
      </c:lineChart>
      <c:catAx>
        <c:axId val="-11738316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3857200"/>
        <c:crosses val="autoZero"/>
        <c:auto val="1"/>
        <c:lblAlgn val="ctr"/>
        <c:lblOffset val="100"/>
        <c:tickLblSkip val="10"/>
        <c:tickMarkSkip val="10"/>
        <c:noMultiLvlLbl val="0"/>
      </c:catAx>
      <c:valAx>
        <c:axId val="-1173857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3831632"/>
        <c:crossesAt val="12"/>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5.653876170372802E-2"/>
          <c:w val="0.77613002437732093"/>
          <c:h val="0.83582751996544946"/>
        </c:manualLayout>
      </c:layout>
      <c:lineChart>
        <c:grouping val="standard"/>
        <c:varyColors val="0"/>
        <c:ser>
          <c:idx val="0"/>
          <c:order val="0"/>
          <c:tx>
            <c:strRef>
              <c:f>Sheet1!$B$1</c:f>
              <c:strCache>
                <c:ptCount val="1"/>
                <c:pt idx="0">
                  <c:v>high renewable cost</c:v>
                </c:pt>
              </c:strCache>
            </c:strRef>
          </c:tx>
          <c:spPr>
            <a:ln w="22225" cap="rnd">
              <a:solidFill>
                <a:srgbClr val="467126"/>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2.7638056855599999</c:v>
                </c:pt>
                <c:pt idx="1">
                  <c:v>2.6723832676300003</c:v>
                </c:pt>
                <c:pt idx="2">
                  <c:v>2.6534196941099997</c:v>
                </c:pt>
                <c:pt idx="3">
                  <c:v>2.6211809332199998</c:v>
                </c:pt>
                <c:pt idx="4">
                  <c:v>2.6299895733700005</c:v>
                </c:pt>
                <c:pt idx="5">
                  <c:v>2.60515465807</c:v>
                </c:pt>
                <c:pt idx="6">
                  <c:v>2.5317530012999998</c:v>
                </c:pt>
                <c:pt idx="7">
                  <c:v>2.4146308157500007</c:v>
                </c:pt>
                <c:pt idx="8">
                  <c:v>2.5319235785799998</c:v>
                </c:pt>
                <c:pt idx="9">
                  <c:v>2.4530913716699998</c:v>
                </c:pt>
                <c:pt idx="10">
                  <c:v>2.2968503414799999</c:v>
                </c:pt>
                <c:pt idx="11">
                  <c:v>2.2728056589999999</c:v>
                </c:pt>
                <c:pt idx="12">
                  <c:v>2.1953292719999999</c:v>
                </c:pt>
                <c:pt idx="13">
                  <c:v>2.2074285260000002</c:v>
                </c:pt>
                <c:pt idx="14">
                  <c:v>2.1397007910000001</c:v>
                </c:pt>
                <c:pt idx="15">
                  <c:v>2.102175752</c:v>
                </c:pt>
                <c:pt idx="16">
                  <c:v>2.0977293090000004</c:v>
                </c:pt>
                <c:pt idx="17">
                  <c:v>2.09647184</c:v>
                </c:pt>
                <c:pt idx="18">
                  <c:v>2.1194972430000001</c:v>
                </c:pt>
                <c:pt idx="19">
                  <c:v>2.1193308340000003</c:v>
                </c:pt>
                <c:pt idx="20">
                  <c:v>2.0949199330000003</c:v>
                </c:pt>
                <c:pt idx="21">
                  <c:v>2.0982668830000004</c:v>
                </c:pt>
                <c:pt idx="22">
                  <c:v>2.1099063830000002</c:v>
                </c:pt>
                <c:pt idx="23">
                  <c:v>2.1474378839999999</c:v>
                </c:pt>
                <c:pt idx="24">
                  <c:v>2.140531878</c:v>
                </c:pt>
                <c:pt idx="25">
                  <c:v>2.1290585159999997</c:v>
                </c:pt>
                <c:pt idx="26">
                  <c:v>2.1391720150000002</c:v>
                </c:pt>
                <c:pt idx="27">
                  <c:v>2.1583798559999998</c:v>
                </c:pt>
                <c:pt idx="28">
                  <c:v>2.1835568460000001</c:v>
                </c:pt>
                <c:pt idx="29">
                  <c:v>2.2068936800000003</c:v>
                </c:pt>
                <c:pt idx="30">
                  <c:v>2.2252881850000001</c:v>
                </c:pt>
                <c:pt idx="31">
                  <c:v>2.2457168909999998</c:v>
                </c:pt>
                <c:pt idx="32">
                  <c:v>2.2629104450000002</c:v>
                </c:pt>
                <c:pt idx="33">
                  <c:v>2.2802681159999998</c:v>
                </c:pt>
                <c:pt idx="34">
                  <c:v>2.2917467089999999</c:v>
                </c:pt>
                <c:pt idx="35">
                  <c:v>2.3032828599999999</c:v>
                </c:pt>
                <c:pt idx="36">
                  <c:v>2.3203459190000002</c:v>
                </c:pt>
                <c:pt idx="37">
                  <c:v>2.341012798</c:v>
                </c:pt>
                <c:pt idx="38">
                  <c:v>2.366747825</c:v>
                </c:pt>
                <c:pt idx="39">
                  <c:v>2.3956051119999997</c:v>
                </c:pt>
                <c:pt idx="40">
                  <c:v>2.4212343960000005</c:v>
                </c:pt>
              </c:numCache>
            </c:numRef>
          </c:val>
          <c:smooth val="0"/>
          <c:extLst xmlns:c16r2="http://schemas.microsoft.com/office/drawing/2015/06/chart">
            <c:ext xmlns:c16="http://schemas.microsoft.com/office/drawing/2014/chart" uri="{C3380CC4-5D6E-409C-BE32-E72D297353CC}">
              <c16:uniqueId val="{00000000-9A7B-4C5D-BFF3-69A81ACCFEC2}"/>
            </c:ext>
          </c:extLst>
        </c:ser>
        <c:ser>
          <c:idx val="1"/>
          <c:order val="1"/>
          <c:tx>
            <c:strRef>
              <c:f>Sheet1!$C$1</c:f>
              <c:strCache>
                <c:ptCount val="1"/>
                <c:pt idx="0">
                  <c:v>low renewable cost</c:v>
                </c:pt>
              </c:strCache>
            </c:strRef>
          </c:tx>
          <c:spPr>
            <a:ln w="22225" cap="rnd">
              <a:solidFill>
                <a:srgbClr val="BDE0A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2.7638056855599999</c:v>
                </c:pt>
                <c:pt idx="1">
                  <c:v>2.6723832676300003</c:v>
                </c:pt>
                <c:pt idx="2">
                  <c:v>2.6534196941099997</c:v>
                </c:pt>
                <c:pt idx="3">
                  <c:v>2.6211809332199998</c:v>
                </c:pt>
                <c:pt idx="4">
                  <c:v>2.6299895733700005</c:v>
                </c:pt>
                <c:pt idx="5">
                  <c:v>2.60515465807</c:v>
                </c:pt>
                <c:pt idx="6">
                  <c:v>2.5317530012999998</c:v>
                </c:pt>
                <c:pt idx="7">
                  <c:v>2.4146308157500007</c:v>
                </c:pt>
                <c:pt idx="8">
                  <c:v>2.5319235785799998</c:v>
                </c:pt>
                <c:pt idx="9">
                  <c:v>2.4530913716699998</c:v>
                </c:pt>
                <c:pt idx="10">
                  <c:v>2.2968503414799999</c:v>
                </c:pt>
                <c:pt idx="11">
                  <c:v>2.272601286</c:v>
                </c:pt>
                <c:pt idx="12">
                  <c:v>2.194603426</c:v>
                </c:pt>
                <c:pt idx="13">
                  <c:v>2.2076319480000004</c:v>
                </c:pt>
                <c:pt idx="14">
                  <c:v>2.0951057899999999</c:v>
                </c:pt>
                <c:pt idx="15">
                  <c:v>2.0389227969999997</c:v>
                </c:pt>
                <c:pt idx="16">
                  <c:v>2.007381729</c:v>
                </c:pt>
                <c:pt idx="17">
                  <c:v>1.9634486099999999</c:v>
                </c:pt>
                <c:pt idx="18">
                  <c:v>1.9981918440000002</c:v>
                </c:pt>
                <c:pt idx="19">
                  <c:v>1.957355103</c:v>
                </c:pt>
                <c:pt idx="20">
                  <c:v>1.8911372969999998</c:v>
                </c:pt>
                <c:pt idx="21">
                  <c:v>1.825256765</c:v>
                </c:pt>
                <c:pt idx="22">
                  <c:v>1.7839748439999998</c:v>
                </c:pt>
                <c:pt idx="23">
                  <c:v>1.8154483029999999</c:v>
                </c:pt>
                <c:pt idx="24">
                  <c:v>1.7970949009999999</c:v>
                </c:pt>
                <c:pt idx="25">
                  <c:v>1.7254964319999999</c:v>
                </c:pt>
                <c:pt idx="26">
                  <c:v>1.673912404</c:v>
                </c:pt>
                <c:pt idx="27">
                  <c:v>1.6625049669999998</c:v>
                </c:pt>
                <c:pt idx="28">
                  <c:v>1.675581609</c:v>
                </c:pt>
                <c:pt idx="29">
                  <c:v>1.6840753900000001</c:v>
                </c:pt>
                <c:pt idx="30">
                  <c:v>1.6493759249999995</c:v>
                </c:pt>
                <c:pt idx="31">
                  <c:v>1.6582848990000001</c:v>
                </c:pt>
                <c:pt idx="32">
                  <c:v>1.6402126450000001</c:v>
                </c:pt>
                <c:pt idx="33">
                  <c:v>1.6335000980000001</c:v>
                </c:pt>
                <c:pt idx="34">
                  <c:v>1.6286547830000002</c:v>
                </c:pt>
                <c:pt idx="35">
                  <c:v>1.6285658509999998</c:v>
                </c:pt>
                <c:pt idx="36">
                  <c:v>1.6256498490000002</c:v>
                </c:pt>
                <c:pt idx="37">
                  <c:v>1.5997050290000001</c:v>
                </c:pt>
                <c:pt idx="38">
                  <c:v>1.6005189779999998</c:v>
                </c:pt>
                <c:pt idx="39">
                  <c:v>1.6022808430000002</c:v>
                </c:pt>
                <c:pt idx="40">
                  <c:v>1.6106886380000001</c:v>
                </c:pt>
              </c:numCache>
            </c:numRef>
          </c:val>
          <c:smooth val="0"/>
          <c:extLst xmlns:c16r2="http://schemas.microsoft.com/office/drawing/2015/06/chart">
            <c:ext xmlns:c16="http://schemas.microsoft.com/office/drawing/2014/chart" uri="{C3380CC4-5D6E-409C-BE32-E72D297353CC}">
              <c16:uniqueId val="{00000001-9A7B-4C5D-BFF3-69A81ACCFEC2}"/>
            </c:ext>
          </c:extLst>
        </c:ser>
        <c:ser>
          <c:idx val="2"/>
          <c:order val="2"/>
          <c:tx>
            <c:strRef>
              <c:f>Sheet1!$D$1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2.7638056855599999</c:v>
                </c:pt>
                <c:pt idx="1">
                  <c:v>2.6723832676300003</c:v>
                </c:pt>
                <c:pt idx="2">
                  <c:v>2.6534196941099997</c:v>
                </c:pt>
                <c:pt idx="3">
                  <c:v>2.6211809332199998</c:v>
                </c:pt>
                <c:pt idx="4">
                  <c:v>2.6299895733700005</c:v>
                </c:pt>
                <c:pt idx="5">
                  <c:v>2.60515465807</c:v>
                </c:pt>
                <c:pt idx="6">
                  <c:v>2.5317530012999998</c:v>
                </c:pt>
                <c:pt idx="7">
                  <c:v>2.4146308157500007</c:v>
                </c:pt>
                <c:pt idx="8">
                  <c:v>2.5319235785799998</c:v>
                </c:pt>
                <c:pt idx="9">
                  <c:v>2.4530913716699998</c:v>
                </c:pt>
                <c:pt idx="10">
                  <c:v>2.2968503414799999</c:v>
                </c:pt>
                <c:pt idx="11">
                  <c:v>2.2731372790000002</c:v>
                </c:pt>
                <c:pt idx="12">
                  <c:v>2.201258647</c:v>
                </c:pt>
                <c:pt idx="13">
                  <c:v>2.211192923</c:v>
                </c:pt>
                <c:pt idx="14">
                  <c:v>2.097321177</c:v>
                </c:pt>
                <c:pt idx="15">
                  <c:v>2.0468198040000001</c:v>
                </c:pt>
                <c:pt idx="16">
                  <c:v>2.0332236409999997</c:v>
                </c:pt>
                <c:pt idx="17">
                  <c:v>2.0379762220000002</c:v>
                </c:pt>
                <c:pt idx="18">
                  <c:v>2.0496847140000001</c:v>
                </c:pt>
                <c:pt idx="19">
                  <c:v>2.0086043730000003</c:v>
                </c:pt>
                <c:pt idx="20">
                  <c:v>1.974547979</c:v>
                </c:pt>
                <c:pt idx="21">
                  <c:v>1.96511284</c:v>
                </c:pt>
                <c:pt idx="22">
                  <c:v>1.9585750070000001</c:v>
                </c:pt>
                <c:pt idx="23">
                  <c:v>1.9751645099999999</c:v>
                </c:pt>
                <c:pt idx="24">
                  <c:v>1.937476201</c:v>
                </c:pt>
                <c:pt idx="25">
                  <c:v>1.907838736</c:v>
                </c:pt>
                <c:pt idx="26">
                  <c:v>1.89145842</c:v>
                </c:pt>
                <c:pt idx="27">
                  <c:v>1.899602373</c:v>
                </c:pt>
                <c:pt idx="28">
                  <c:v>1.915123065</c:v>
                </c:pt>
                <c:pt idx="29">
                  <c:v>1.924658985</c:v>
                </c:pt>
                <c:pt idx="30">
                  <c:v>1.9332982299999999</c:v>
                </c:pt>
                <c:pt idx="31">
                  <c:v>1.9536308899999999</c:v>
                </c:pt>
                <c:pt idx="32">
                  <c:v>1.968718403</c:v>
                </c:pt>
                <c:pt idx="33">
                  <c:v>1.9754660690000001</c:v>
                </c:pt>
                <c:pt idx="34">
                  <c:v>1.9973710480000002</c:v>
                </c:pt>
                <c:pt idx="35">
                  <c:v>2.0125379890000001</c:v>
                </c:pt>
                <c:pt idx="36">
                  <c:v>2.025537618</c:v>
                </c:pt>
                <c:pt idx="37">
                  <c:v>2.0376556350000001</c:v>
                </c:pt>
                <c:pt idx="38">
                  <c:v>2.0546357749999999</c:v>
                </c:pt>
                <c:pt idx="39">
                  <c:v>2.0671574300000004</c:v>
                </c:pt>
                <c:pt idx="40">
                  <c:v>2.0857137409999997</c:v>
                </c:pt>
              </c:numCache>
            </c:numRef>
          </c:val>
          <c:smooth val="0"/>
          <c:extLst xmlns:c16r2="http://schemas.microsoft.com/office/drawing/2015/06/chart">
            <c:ext xmlns:c16="http://schemas.microsoft.com/office/drawing/2014/chart" uri="{C3380CC4-5D6E-409C-BE32-E72D297353CC}">
              <c16:uniqueId val="{00000002-9A7B-4C5D-BFF3-69A81ACCFEC2}"/>
            </c:ext>
          </c:extLst>
        </c:ser>
        <c:dLbls>
          <c:showLegendKey val="0"/>
          <c:showVal val="0"/>
          <c:showCatName val="0"/>
          <c:showSerName val="0"/>
          <c:showPercent val="0"/>
          <c:showBubbleSize val="0"/>
        </c:dLbls>
        <c:smooth val="0"/>
        <c:axId val="-1173838704"/>
        <c:axId val="-1173843600"/>
      </c:lineChart>
      <c:catAx>
        <c:axId val="-11738387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3843600"/>
        <c:crosses val="autoZero"/>
        <c:auto val="1"/>
        <c:lblAlgn val="ctr"/>
        <c:lblOffset val="100"/>
        <c:tickLblSkip val="10"/>
        <c:tickMarkSkip val="10"/>
        <c:noMultiLvlLbl val="0"/>
      </c:catAx>
      <c:valAx>
        <c:axId val="-1173843600"/>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3838704"/>
        <c:crossesAt val="12"/>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33691635590673"/>
          <c:y val="5.653876170372802E-2"/>
          <c:w val="0.77613002437732093"/>
          <c:h val="0.83582751996544946"/>
        </c:manualLayout>
      </c:layout>
      <c:lineChart>
        <c:grouping val="standard"/>
        <c:varyColors val="0"/>
        <c:ser>
          <c:idx val="0"/>
          <c:order val="0"/>
          <c:tx>
            <c:strRef>
              <c:f>Sheet1!$B$1</c:f>
              <c:strCache>
                <c:ptCount val="1"/>
                <c:pt idx="0">
                  <c:v>high renewable cost - renewables</c:v>
                </c:pt>
              </c:strCache>
            </c:strRef>
          </c:tx>
          <c:spPr>
            <a:ln w="22225" cap="rnd">
              <a:solidFill>
                <a:srgbClr val="467126"/>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0.40161205151999918</c:v>
                </c:pt>
                <c:pt idx="1">
                  <c:v>0.48559857449999932</c:v>
                </c:pt>
                <c:pt idx="2">
                  <c:v>0.46760695221999982</c:v>
                </c:pt>
                <c:pt idx="3">
                  <c:v>0.49351791910999981</c:v>
                </c:pt>
                <c:pt idx="4">
                  <c:v>0.50984771668999995</c:v>
                </c:pt>
                <c:pt idx="5">
                  <c:v>0.51696117977000078</c:v>
                </c:pt>
                <c:pt idx="6">
                  <c:v>0.58063145093000013</c:v>
                </c:pt>
                <c:pt idx="7">
                  <c:v>0.6578722788399991</c:v>
                </c:pt>
                <c:pt idx="8">
                  <c:v>0.67915852143999955</c:v>
                </c:pt>
                <c:pt idx="9">
                  <c:v>0.70312822837999955</c:v>
                </c:pt>
                <c:pt idx="10">
                  <c:v>0.76586481541999996</c:v>
                </c:pt>
                <c:pt idx="11">
                  <c:v>0.78366107200000001</c:v>
                </c:pt>
                <c:pt idx="12">
                  <c:v>0.87008709699999998</c:v>
                </c:pt>
                <c:pt idx="13">
                  <c:v>0.94906243899999998</c:v>
                </c:pt>
                <c:pt idx="14">
                  <c:v>1.034831665</c:v>
                </c:pt>
                <c:pt idx="15">
                  <c:v>1.1103325199999998</c:v>
                </c:pt>
                <c:pt idx="16">
                  <c:v>1.144720703</c:v>
                </c:pt>
                <c:pt idx="17">
                  <c:v>1.1764039309999998</c:v>
                </c:pt>
                <c:pt idx="18">
                  <c:v>1.2049338380000001</c:v>
                </c:pt>
                <c:pt idx="19">
                  <c:v>1.2257911379999999</c:v>
                </c:pt>
                <c:pt idx="20">
                  <c:v>1.26675</c:v>
                </c:pt>
                <c:pt idx="21">
                  <c:v>1.284731201</c:v>
                </c:pt>
                <c:pt idx="22">
                  <c:v>1.293508423</c:v>
                </c:pt>
                <c:pt idx="23">
                  <c:v>1.301761841</c:v>
                </c:pt>
                <c:pt idx="24">
                  <c:v>1.331575806</c:v>
                </c:pt>
                <c:pt idx="25">
                  <c:v>1.3719954829999998</c:v>
                </c:pt>
                <c:pt idx="26">
                  <c:v>1.3939163819999998</c:v>
                </c:pt>
                <c:pt idx="27">
                  <c:v>1.41012085</c:v>
                </c:pt>
                <c:pt idx="28">
                  <c:v>1.4210860600000002</c:v>
                </c:pt>
                <c:pt idx="29">
                  <c:v>1.4307850340000001</c:v>
                </c:pt>
                <c:pt idx="30">
                  <c:v>1.4426286620000002</c:v>
                </c:pt>
                <c:pt idx="31">
                  <c:v>1.459080811</c:v>
                </c:pt>
                <c:pt idx="32">
                  <c:v>1.479501465</c:v>
                </c:pt>
                <c:pt idx="33">
                  <c:v>1.5004608149999998</c:v>
                </c:pt>
                <c:pt idx="34">
                  <c:v>1.5275892329999998</c:v>
                </c:pt>
                <c:pt idx="35">
                  <c:v>1.5545354</c:v>
                </c:pt>
                <c:pt idx="36">
                  <c:v>1.577511597</c:v>
                </c:pt>
                <c:pt idx="37">
                  <c:v>1.5971351319999998</c:v>
                </c:pt>
                <c:pt idx="38">
                  <c:v>1.612525269</c:v>
                </c:pt>
                <c:pt idx="39">
                  <c:v>1.6290141600000001</c:v>
                </c:pt>
                <c:pt idx="40">
                  <c:v>1.6484569090000001</c:v>
                </c:pt>
              </c:numCache>
            </c:numRef>
          </c:val>
          <c:smooth val="0"/>
          <c:extLst xmlns:c16r2="http://schemas.microsoft.com/office/drawing/2015/06/chart">
            <c:ext xmlns:c16="http://schemas.microsoft.com/office/drawing/2014/chart" uri="{C3380CC4-5D6E-409C-BE32-E72D297353CC}">
              <c16:uniqueId val="{00000000-4954-4291-890E-31F48C1A5AC9}"/>
            </c:ext>
          </c:extLst>
        </c:ser>
        <c:ser>
          <c:idx val="1"/>
          <c:order val="1"/>
          <c:tx>
            <c:strRef>
              <c:f>Sheet1!$C$1</c:f>
              <c:strCache>
                <c:ptCount val="1"/>
                <c:pt idx="0">
                  <c:v>low renewable cost - renewables</c:v>
                </c:pt>
              </c:strCache>
            </c:strRef>
          </c:tx>
          <c:spPr>
            <a:ln w="22225" cap="rnd">
              <a:solidFill>
                <a:srgbClr val="BDE0A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0.40161205151999918</c:v>
                </c:pt>
                <c:pt idx="1">
                  <c:v>0.48559857449999932</c:v>
                </c:pt>
                <c:pt idx="2">
                  <c:v>0.46760695221999982</c:v>
                </c:pt>
                <c:pt idx="3">
                  <c:v>0.49351791910999981</c:v>
                </c:pt>
                <c:pt idx="4">
                  <c:v>0.50984771668999995</c:v>
                </c:pt>
                <c:pt idx="5">
                  <c:v>0.51696117977000078</c:v>
                </c:pt>
                <c:pt idx="6">
                  <c:v>0.58063145093000013</c:v>
                </c:pt>
                <c:pt idx="7">
                  <c:v>0.6578722788399991</c:v>
                </c:pt>
                <c:pt idx="8">
                  <c:v>0.67915852143999955</c:v>
                </c:pt>
                <c:pt idx="9">
                  <c:v>0.70312822837999955</c:v>
                </c:pt>
                <c:pt idx="10">
                  <c:v>0.76586481541999996</c:v>
                </c:pt>
                <c:pt idx="11">
                  <c:v>0.78373779300000002</c:v>
                </c:pt>
                <c:pt idx="12">
                  <c:v>0.87103008999999998</c:v>
                </c:pt>
                <c:pt idx="13">
                  <c:v>0.94935376000000005</c:v>
                </c:pt>
                <c:pt idx="14">
                  <c:v>1.082412476</c:v>
                </c:pt>
                <c:pt idx="15">
                  <c:v>1.179242065</c:v>
                </c:pt>
                <c:pt idx="16">
                  <c:v>1.2416489259999999</c:v>
                </c:pt>
                <c:pt idx="17">
                  <c:v>1.3176416020000001</c:v>
                </c:pt>
                <c:pt idx="18">
                  <c:v>1.367351929</c:v>
                </c:pt>
                <c:pt idx="19">
                  <c:v>1.4282172849999999</c:v>
                </c:pt>
                <c:pt idx="20">
                  <c:v>1.5163941649999999</c:v>
                </c:pt>
                <c:pt idx="21">
                  <c:v>1.600562134</c:v>
                </c:pt>
                <c:pt idx="22">
                  <c:v>1.66984668</c:v>
                </c:pt>
                <c:pt idx="23">
                  <c:v>1.7193293459999999</c:v>
                </c:pt>
                <c:pt idx="24">
                  <c:v>1.792811401</c:v>
                </c:pt>
                <c:pt idx="25">
                  <c:v>1.9130856930000002</c:v>
                </c:pt>
                <c:pt idx="26">
                  <c:v>2.0033679200000001</c:v>
                </c:pt>
                <c:pt idx="27">
                  <c:v>2.055241943</c:v>
                </c:pt>
                <c:pt idx="28">
                  <c:v>2.092885254</c:v>
                </c:pt>
                <c:pt idx="29">
                  <c:v>2.1263193359999999</c:v>
                </c:pt>
                <c:pt idx="30">
                  <c:v>2.1876391599999998</c:v>
                </c:pt>
                <c:pt idx="31">
                  <c:v>2.258657227</c:v>
                </c:pt>
                <c:pt idx="32">
                  <c:v>2.3141564940000001</c:v>
                </c:pt>
                <c:pt idx="33">
                  <c:v>2.357666504</c:v>
                </c:pt>
                <c:pt idx="34">
                  <c:v>2.4358334960000003</c:v>
                </c:pt>
                <c:pt idx="35">
                  <c:v>2.491745361</c:v>
                </c:pt>
                <c:pt idx="36">
                  <c:v>2.5506582030000002</c:v>
                </c:pt>
                <c:pt idx="37">
                  <c:v>2.6346660159999997</c:v>
                </c:pt>
                <c:pt idx="38">
                  <c:v>2.692822998</c:v>
                </c:pt>
                <c:pt idx="39">
                  <c:v>2.7418591310000004</c:v>
                </c:pt>
                <c:pt idx="40">
                  <c:v>2.8061066890000004</c:v>
                </c:pt>
              </c:numCache>
            </c:numRef>
          </c:val>
          <c:smooth val="0"/>
          <c:extLst xmlns:c16r2="http://schemas.microsoft.com/office/drawing/2015/06/chart">
            <c:ext xmlns:c16="http://schemas.microsoft.com/office/drawing/2014/chart" uri="{C3380CC4-5D6E-409C-BE32-E72D297353CC}">
              <c16:uniqueId val="{00000001-4954-4291-890E-31F48C1A5AC9}"/>
            </c:ext>
          </c:extLst>
        </c:ser>
        <c:ser>
          <c:idx val="2"/>
          <c:order val="2"/>
          <c:tx>
            <c:strRef>
              <c:f>Sheet1!$D$1</c:f>
              <c:strCache>
                <c:ptCount val="1"/>
                <c:pt idx="0">
                  <c:v>Reference - renewables</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0.40161205151999918</c:v>
                </c:pt>
                <c:pt idx="1">
                  <c:v>0.48559857449999932</c:v>
                </c:pt>
                <c:pt idx="2">
                  <c:v>0.46760695221999982</c:v>
                </c:pt>
                <c:pt idx="3">
                  <c:v>0.49351791910999981</c:v>
                </c:pt>
                <c:pt idx="4">
                  <c:v>0.50984771668999995</c:v>
                </c:pt>
                <c:pt idx="5">
                  <c:v>0.51696117977000078</c:v>
                </c:pt>
                <c:pt idx="6">
                  <c:v>0.58063145093000013</c:v>
                </c:pt>
                <c:pt idx="7">
                  <c:v>0.6578722788399991</c:v>
                </c:pt>
                <c:pt idx="8">
                  <c:v>0.67915852143999955</c:v>
                </c:pt>
                <c:pt idx="9">
                  <c:v>0.70312822837999955</c:v>
                </c:pt>
                <c:pt idx="10">
                  <c:v>0.76586481541999996</c:v>
                </c:pt>
                <c:pt idx="11">
                  <c:v>0.78373016400000006</c:v>
                </c:pt>
                <c:pt idx="12">
                  <c:v>0.87176580799999992</c:v>
                </c:pt>
                <c:pt idx="13">
                  <c:v>0.95104229699999998</c:v>
                </c:pt>
                <c:pt idx="14">
                  <c:v>1.0835778810000001</c:v>
                </c:pt>
                <c:pt idx="15">
                  <c:v>1.175593994</c:v>
                </c:pt>
                <c:pt idx="16">
                  <c:v>1.2181445310000001</c:v>
                </c:pt>
                <c:pt idx="17">
                  <c:v>1.2432508539999998</c:v>
                </c:pt>
                <c:pt idx="18">
                  <c:v>1.285007324</c:v>
                </c:pt>
                <c:pt idx="19">
                  <c:v>1.3533247069999998</c:v>
                </c:pt>
                <c:pt idx="20">
                  <c:v>1.4115305180000002</c:v>
                </c:pt>
                <c:pt idx="21">
                  <c:v>1.4429371339999999</c:v>
                </c:pt>
                <c:pt idx="22">
                  <c:v>1.4712429199999999</c:v>
                </c:pt>
                <c:pt idx="23">
                  <c:v>1.517837769</c:v>
                </c:pt>
                <c:pt idx="24">
                  <c:v>1.5780419919999999</c:v>
                </c:pt>
                <c:pt idx="25">
                  <c:v>1.637108032</c:v>
                </c:pt>
                <c:pt idx="26">
                  <c:v>1.6857652590000001</c:v>
                </c:pt>
                <c:pt idx="27">
                  <c:v>1.7203482669999999</c:v>
                </c:pt>
                <c:pt idx="28">
                  <c:v>1.742678833</c:v>
                </c:pt>
                <c:pt idx="29">
                  <c:v>1.7683378909999998</c:v>
                </c:pt>
                <c:pt idx="30">
                  <c:v>1.791152954</c:v>
                </c:pt>
                <c:pt idx="31">
                  <c:v>1.8081788330000002</c:v>
                </c:pt>
                <c:pt idx="32">
                  <c:v>1.831449219</c:v>
                </c:pt>
                <c:pt idx="33">
                  <c:v>1.8638889159999998</c:v>
                </c:pt>
                <c:pt idx="34">
                  <c:v>1.8814348140000001</c:v>
                </c:pt>
                <c:pt idx="35">
                  <c:v>1.9071290279999999</c:v>
                </c:pt>
                <c:pt idx="36">
                  <c:v>1.933584961</c:v>
                </c:pt>
                <c:pt idx="37">
                  <c:v>1.962463013</c:v>
                </c:pt>
                <c:pt idx="38">
                  <c:v>1.992595581</c:v>
                </c:pt>
                <c:pt idx="39">
                  <c:v>2.0235314940000002</c:v>
                </c:pt>
                <c:pt idx="40">
                  <c:v>2.0559030759999999</c:v>
                </c:pt>
              </c:numCache>
            </c:numRef>
          </c:val>
          <c:smooth val="0"/>
          <c:extLst xmlns:c16r2="http://schemas.microsoft.com/office/drawing/2015/06/chart">
            <c:ext xmlns:c16="http://schemas.microsoft.com/office/drawing/2014/chart" uri="{C3380CC4-5D6E-409C-BE32-E72D297353CC}">
              <c16:uniqueId val="{00000002-4954-4291-890E-31F48C1A5AC9}"/>
            </c:ext>
          </c:extLst>
        </c:ser>
        <c:dLbls>
          <c:showLegendKey val="0"/>
          <c:showVal val="0"/>
          <c:showCatName val="0"/>
          <c:showSerName val="0"/>
          <c:showPercent val="0"/>
          <c:showBubbleSize val="0"/>
        </c:dLbls>
        <c:smooth val="0"/>
        <c:axId val="-1173843056"/>
        <c:axId val="-1173838160"/>
      </c:lineChart>
      <c:catAx>
        <c:axId val="-11738430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3838160"/>
        <c:crosses val="autoZero"/>
        <c:auto val="1"/>
        <c:lblAlgn val="ctr"/>
        <c:lblOffset val="100"/>
        <c:tickLblSkip val="10"/>
        <c:tickMarkSkip val="10"/>
        <c:noMultiLvlLbl val="0"/>
      </c:catAx>
      <c:valAx>
        <c:axId val="-1173838160"/>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3843056"/>
        <c:crossesAt val="12"/>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64057260197077"/>
          <c:y val="0.18285616173756275"/>
          <c:w val="0.700420439940317"/>
          <c:h val="0.77779121066499479"/>
        </c:manualLayout>
      </c:layout>
      <c:lineChart>
        <c:grouping val="standard"/>
        <c:varyColors val="0"/>
        <c:ser>
          <c:idx val="2"/>
          <c:order val="0"/>
          <c:tx>
            <c:strRef>
              <c:f>Sheet1!$B$1</c:f>
              <c:strCache>
                <c:ptCount val="1"/>
                <c:pt idx="0">
                  <c:v>commercial sector delivered energy intensity - consumption per square foot of floorspace</c:v>
                </c:pt>
              </c:strCache>
            </c:strRef>
          </c:tx>
          <c:spPr>
            <a:ln w="22225" cap="rnd">
              <a:solidFill>
                <a:schemeClr val="accent5">
                  <a:lumMod val="60000"/>
                  <a:lumOff val="40000"/>
                </a:schemeClr>
              </a:solidFill>
              <a:round/>
            </a:ln>
            <a:effectLst/>
          </c:spPr>
          <c:marker>
            <c:symbol val="none"/>
          </c:marker>
          <c:dPt>
            <c:idx val="1"/>
            <c:marker>
              <c:symbol val="none"/>
            </c:marker>
            <c:bubble3D val="0"/>
            <c:spPr>
              <a:ln w="22225" cap="rnd">
                <a:solidFill>
                  <a:schemeClr val="tx1"/>
                </a:solidFill>
                <a:round/>
              </a:ln>
              <a:effectLst/>
            </c:spPr>
          </c:dPt>
          <c:dPt>
            <c:idx val="2"/>
            <c:marker>
              <c:symbol val="none"/>
            </c:marker>
            <c:bubble3D val="0"/>
            <c:spPr>
              <a:ln w="22225" cap="rnd">
                <a:solidFill>
                  <a:schemeClr val="tx1"/>
                </a:solidFill>
                <a:round/>
              </a:ln>
              <a:effectLst/>
            </c:spPr>
          </c:dPt>
          <c:dPt>
            <c:idx val="3"/>
            <c:marker>
              <c:symbol val="none"/>
            </c:marker>
            <c:bubble3D val="0"/>
            <c:spPr>
              <a:ln w="22225" cap="rnd">
                <a:solidFill>
                  <a:schemeClr val="tx1"/>
                </a:solidFill>
                <a:round/>
              </a:ln>
              <a:effectLst/>
            </c:spPr>
          </c:dPt>
          <c:dPt>
            <c:idx val="4"/>
            <c:marker>
              <c:symbol val="none"/>
            </c:marker>
            <c:bubble3D val="0"/>
            <c:spPr>
              <a:ln w="22225" cap="rnd">
                <a:solidFill>
                  <a:schemeClr val="tx1"/>
                </a:solidFill>
                <a:round/>
              </a:ln>
              <a:effectLst/>
            </c:spPr>
          </c:dPt>
          <c:dPt>
            <c:idx val="5"/>
            <c:marker>
              <c:symbol val="none"/>
            </c:marker>
            <c:bubble3D val="0"/>
            <c:spPr>
              <a:ln w="22225" cap="rnd">
                <a:solidFill>
                  <a:schemeClr val="tx1"/>
                </a:solidFill>
                <a:round/>
              </a:ln>
              <a:effectLst/>
            </c:spPr>
          </c:dPt>
          <c:dPt>
            <c:idx val="6"/>
            <c:marker>
              <c:symbol val="none"/>
            </c:marker>
            <c:bubble3D val="0"/>
            <c:spPr>
              <a:ln w="22225" cap="rnd">
                <a:solidFill>
                  <a:schemeClr val="tx1"/>
                </a:solidFill>
                <a:round/>
              </a:ln>
              <a:effectLst/>
            </c:spPr>
          </c:dPt>
          <c:dPt>
            <c:idx val="7"/>
            <c:marker>
              <c:symbol val="none"/>
            </c:marker>
            <c:bubble3D val="0"/>
            <c:spPr>
              <a:ln w="22225" cap="rnd">
                <a:solidFill>
                  <a:schemeClr val="tx1"/>
                </a:solidFill>
                <a:round/>
              </a:ln>
              <a:effectLst/>
            </c:spPr>
          </c:dPt>
          <c:dPt>
            <c:idx val="8"/>
            <c:marker>
              <c:symbol val="none"/>
            </c:marker>
            <c:bubble3D val="0"/>
            <c:spPr>
              <a:ln w="22225" cap="rnd">
                <a:solidFill>
                  <a:schemeClr val="tx1"/>
                </a:solidFill>
                <a:round/>
              </a:ln>
              <a:effectLst/>
            </c:spPr>
          </c:dPt>
          <c:dPt>
            <c:idx val="9"/>
            <c:marker>
              <c:symbol val="none"/>
            </c:marker>
            <c:bubble3D val="0"/>
            <c:spPr>
              <a:ln w="22225" cap="rnd">
                <a:solidFill>
                  <a:schemeClr val="tx1"/>
                </a:solidFill>
                <a:round/>
              </a:ln>
              <a:effectLst/>
            </c:spPr>
          </c:dPt>
          <c:dPt>
            <c:idx val="10"/>
            <c:marker>
              <c:symbol val="none"/>
            </c:marker>
            <c:bubble3D val="0"/>
            <c:spPr>
              <a:ln w="22225" cap="rnd">
                <a:solidFill>
                  <a:schemeClr val="tx1"/>
                </a:solidFill>
                <a:round/>
              </a:ln>
              <a:effectLst/>
            </c:spPr>
          </c:dPt>
          <c:dPt>
            <c:idx val="11"/>
            <c:marker>
              <c:symbol val="none"/>
            </c:marker>
            <c:bubble3D val="0"/>
            <c:spPr>
              <a:ln w="22225" cap="rnd">
                <a:solidFill>
                  <a:schemeClr val="tx1"/>
                </a:solidFill>
                <a:round/>
              </a:ln>
              <a:effectLst/>
            </c:spPr>
          </c:dPt>
          <c:dPt>
            <c:idx val="12"/>
            <c:marker>
              <c:symbol val="none"/>
            </c:marker>
            <c:bubble3D val="0"/>
            <c:spPr>
              <a:ln w="22225" cap="rnd">
                <a:solidFill>
                  <a:schemeClr val="tx1"/>
                </a:solidFill>
                <a:round/>
              </a:ln>
              <a:effectLst/>
            </c:spPr>
          </c:dPt>
          <c:dPt>
            <c:idx val="13"/>
            <c:marker>
              <c:symbol val="none"/>
            </c:marker>
            <c:bubble3D val="0"/>
            <c:spPr>
              <a:ln w="22225" cap="rnd">
                <a:solidFill>
                  <a:schemeClr val="tx1"/>
                </a:solidFill>
                <a:round/>
              </a:ln>
              <a:effectLst/>
            </c:spPr>
          </c:dPt>
          <c:dPt>
            <c:idx val="14"/>
            <c:marker>
              <c:symbol val="none"/>
            </c:marker>
            <c:bubble3D val="0"/>
            <c:spPr>
              <a:ln w="22225" cap="rnd">
                <a:solidFill>
                  <a:schemeClr val="tx1"/>
                </a:solidFill>
                <a:round/>
              </a:ln>
              <a:effectLst/>
            </c:spPr>
          </c:dPt>
          <c:dPt>
            <c:idx val="15"/>
            <c:marker>
              <c:symbol val="none"/>
            </c:marker>
            <c:bubble3D val="0"/>
            <c:spPr>
              <a:ln w="22225" cap="rnd">
                <a:solidFill>
                  <a:schemeClr val="tx1"/>
                </a:solidFill>
                <a:round/>
              </a:ln>
              <a:effectLst/>
            </c:spPr>
          </c:dPt>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15">
                  <c:v>1.06860947225411</c:v>
                </c:pt>
                <c:pt idx="16">
                  <c:v>1.045899906267443</c:v>
                </c:pt>
                <c:pt idx="17">
                  <c:v>1.033851860433276</c:v>
                </c:pt>
                <c:pt idx="18">
                  <c:v>1.0779776621625889</c:v>
                </c:pt>
                <c:pt idx="19">
                  <c:v>1.057925382565744</c:v>
                </c:pt>
                <c:pt idx="20">
                  <c:v>0.96618831818516937</c:v>
                </c:pt>
                <c:pt idx="21">
                  <c:v>1.0000015692304449</c:v>
                </c:pt>
                <c:pt idx="22">
                  <c:v>1.010720055607629</c:v>
                </c:pt>
                <c:pt idx="23">
                  <c:v>0.9981567966635424</c:v>
                </c:pt>
                <c:pt idx="24">
                  <c:v>0.98697002664532241</c:v>
                </c:pt>
                <c:pt idx="25">
                  <c:v>0.97693323924971842</c:v>
                </c:pt>
                <c:pt idx="26">
                  <c:v>0.96457784541500358</c:v>
                </c:pt>
                <c:pt idx="27">
                  <c:v>0.95644931596297045</c:v>
                </c:pt>
                <c:pt idx="28">
                  <c:v>0.94733326663226292</c:v>
                </c:pt>
                <c:pt idx="29">
                  <c:v>0.9377218565365294</c:v>
                </c:pt>
                <c:pt idx="30">
                  <c:v>0.92790089625175098</c:v>
                </c:pt>
                <c:pt idx="31">
                  <c:v>0.91825942854735598</c:v>
                </c:pt>
                <c:pt idx="32">
                  <c:v>0.91011909300586624</c:v>
                </c:pt>
                <c:pt idx="33">
                  <c:v>0.90208183168160438</c:v>
                </c:pt>
                <c:pt idx="34">
                  <c:v>0.89494418173584278</c:v>
                </c:pt>
                <c:pt idx="35">
                  <c:v>0.88940013270002427</c:v>
                </c:pt>
                <c:pt idx="36">
                  <c:v>0.88406122105085794</c:v>
                </c:pt>
                <c:pt idx="37">
                  <c:v>0.8787422354688208</c:v>
                </c:pt>
                <c:pt idx="38">
                  <c:v>0.87378612126254585</c:v>
                </c:pt>
                <c:pt idx="39">
                  <c:v>0.86854345925793308</c:v>
                </c:pt>
                <c:pt idx="40">
                  <c:v>0.86306699244873675</c:v>
                </c:pt>
                <c:pt idx="41">
                  <c:v>0.85862094132763223</c:v>
                </c:pt>
                <c:pt idx="42">
                  <c:v>0.8543418500068457</c:v>
                </c:pt>
                <c:pt idx="43">
                  <c:v>0.85015316321049794</c:v>
                </c:pt>
                <c:pt idx="44">
                  <c:v>0.846644237554107</c:v>
                </c:pt>
                <c:pt idx="45">
                  <c:v>0.84288221293088028</c:v>
                </c:pt>
                <c:pt idx="46">
                  <c:v>0.83891874756453322</c:v>
                </c:pt>
                <c:pt idx="47">
                  <c:v>0.83550736695769412</c:v>
                </c:pt>
                <c:pt idx="48">
                  <c:v>0.83199916799191176</c:v>
                </c:pt>
                <c:pt idx="49">
                  <c:v>0.82863407441733106</c:v>
                </c:pt>
                <c:pt idx="50">
                  <c:v>0.82579816958220564</c:v>
                </c:pt>
              </c:numCache>
            </c:numRef>
          </c:val>
          <c:smooth val="0"/>
        </c:ser>
        <c:dLbls>
          <c:showLegendKey val="0"/>
          <c:showVal val="0"/>
          <c:showCatName val="0"/>
          <c:showSerName val="0"/>
          <c:showPercent val="0"/>
          <c:showBubbleSize val="0"/>
        </c:dLbls>
        <c:smooth val="0"/>
        <c:axId val="-1239636256"/>
        <c:axId val="-1239635712"/>
      </c:lineChart>
      <c:catAx>
        <c:axId val="-1239636256"/>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9635712"/>
        <c:crosses val="autoZero"/>
        <c:auto val="1"/>
        <c:lblAlgn val="ctr"/>
        <c:lblOffset val="100"/>
        <c:tickMarkSkip val="10"/>
        <c:noMultiLvlLbl val="0"/>
      </c:catAx>
      <c:valAx>
        <c:axId val="-1239635712"/>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9636256"/>
        <c:crossesAt val="22"/>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5676509008782191E-2"/>
          <c:w val="0.81925934258217736"/>
          <c:h val="0.82668981467193248"/>
        </c:manualLayout>
      </c:layout>
      <c:lineChart>
        <c:grouping val="standard"/>
        <c:varyColors val="0"/>
        <c:ser>
          <c:idx val="0"/>
          <c:order val="0"/>
          <c:tx>
            <c:strRef>
              <c:f>Sheet1!$B$1</c:f>
              <c:strCache>
                <c:ptCount val="1"/>
                <c:pt idx="0">
                  <c:v>transportation</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70.776506681997006</c:v>
                </c:pt>
                <c:pt idx="1">
                  <c:v>70.846334324617629</c:v>
                </c:pt>
                <c:pt idx="2">
                  <c:v>70.960959478998447</c:v>
                </c:pt>
                <c:pt idx="3">
                  <c:v>70.74635632599788</c:v>
                </c:pt>
                <c:pt idx="4">
                  <c:v>70.503524709156736</c:v>
                </c:pt>
                <c:pt idx="5">
                  <c:v>70.492144295232578</c:v>
                </c:pt>
                <c:pt idx="6">
                  <c:v>70.788711169037541</c:v>
                </c:pt>
                <c:pt idx="7">
                  <c:v>70.693010679362189</c:v>
                </c:pt>
                <c:pt idx="8">
                  <c:v>70.774540936058003</c:v>
                </c:pt>
                <c:pt idx="9">
                  <c:v>70.68254725641097</c:v>
                </c:pt>
                <c:pt idx="10">
                  <c:v>71.191064923650188</c:v>
                </c:pt>
                <c:pt idx="11">
                  <c:v>70.855370575107969</c:v>
                </c:pt>
                <c:pt idx="12">
                  <c:v>70.827610742255274</c:v>
                </c:pt>
                <c:pt idx="13">
                  <c:v>71.298805401216626</c:v>
                </c:pt>
                <c:pt idx="14">
                  <c:v>70.853407372441126</c:v>
                </c:pt>
                <c:pt idx="15">
                  <c:v>70.49954381552412</c:v>
                </c:pt>
                <c:pt idx="16">
                  <c:v>70.50591437868529</c:v>
                </c:pt>
                <c:pt idx="17">
                  <c:v>70.321718995435234</c:v>
                </c:pt>
                <c:pt idx="18">
                  <c:v>69.125928961527933</c:v>
                </c:pt>
                <c:pt idx="19">
                  <c:v>68.875690928508064</c:v>
                </c:pt>
                <c:pt idx="20">
                  <c:v>68.468613651844137</c:v>
                </c:pt>
                <c:pt idx="21">
                  <c:v>68.137401884503134</c:v>
                </c:pt>
                <c:pt idx="22">
                  <c:v>67.946961495196504</c:v>
                </c:pt>
                <c:pt idx="23">
                  <c:v>67.447668492281892</c:v>
                </c:pt>
                <c:pt idx="24">
                  <c:v>67.470406965730319</c:v>
                </c:pt>
                <c:pt idx="25">
                  <c:v>67.398727536159271</c:v>
                </c:pt>
                <c:pt idx="26">
                  <c:v>67.212878243468907</c:v>
                </c:pt>
                <c:pt idx="27">
                  <c:v>67.249024583091284</c:v>
                </c:pt>
                <c:pt idx="28">
                  <c:v>67.277939217418393</c:v>
                </c:pt>
                <c:pt idx="29">
                  <c:v>67.101252991635022</c:v>
                </c:pt>
                <c:pt idx="30">
                  <c:v>66.727278722576997</c:v>
                </c:pt>
                <c:pt idx="31">
                  <c:v>65.622859495493842</c:v>
                </c:pt>
                <c:pt idx="32">
                  <c:v>65.807264634121978</c:v>
                </c:pt>
                <c:pt idx="33">
                  <c:v>64.88600035165409</c:v>
                </c:pt>
                <c:pt idx="34">
                  <c:v>64.820544972265679</c:v>
                </c:pt>
                <c:pt idx="35">
                  <c:v>64.767377281543759</c:v>
                </c:pt>
                <c:pt idx="36">
                  <c:v>64.720533274740589</c:v>
                </c:pt>
                <c:pt idx="37">
                  <c:v>64.677467321301322</c:v>
                </c:pt>
                <c:pt idx="38">
                  <c:v>64.614768864966962</c:v>
                </c:pt>
                <c:pt idx="39">
                  <c:v>64.52955860841378</c:v>
                </c:pt>
                <c:pt idx="40">
                  <c:v>64.469865949394787</c:v>
                </c:pt>
                <c:pt idx="41">
                  <c:v>64.367436950564013</c:v>
                </c:pt>
                <c:pt idx="42">
                  <c:v>64.28749811943068</c:v>
                </c:pt>
                <c:pt idx="43">
                  <c:v>64.230358889539772</c:v>
                </c:pt>
                <c:pt idx="44">
                  <c:v>64.149000851163791</c:v>
                </c:pt>
                <c:pt idx="45">
                  <c:v>64.023650370216515</c:v>
                </c:pt>
                <c:pt idx="46">
                  <c:v>63.954656552331073</c:v>
                </c:pt>
                <c:pt idx="47">
                  <c:v>63.864469111609495</c:v>
                </c:pt>
                <c:pt idx="48">
                  <c:v>63.715536575622252</c:v>
                </c:pt>
                <c:pt idx="49">
                  <c:v>63.644578778806277</c:v>
                </c:pt>
                <c:pt idx="50">
                  <c:v>63.621770698740043</c:v>
                </c:pt>
                <c:pt idx="51">
                  <c:v>63.537271267019293</c:v>
                </c:pt>
                <c:pt idx="52">
                  <c:v>63.473633108087022</c:v>
                </c:pt>
                <c:pt idx="53">
                  <c:v>63.373999037655132</c:v>
                </c:pt>
                <c:pt idx="54">
                  <c:v>63.279932069793027</c:v>
                </c:pt>
                <c:pt idx="55">
                  <c:v>63.214587235447816</c:v>
                </c:pt>
                <c:pt idx="56">
                  <c:v>63.141150468161001</c:v>
                </c:pt>
                <c:pt idx="57">
                  <c:v>63.078184468620073</c:v>
                </c:pt>
                <c:pt idx="58">
                  <c:v>62.987069452792902</c:v>
                </c:pt>
                <c:pt idx="59">
                  <c:v>62.902046663158359</c:v>
                </c:pt>
                <c:pt idx="60">
                  <c:v>62.834963710148543</c:v>
                </c:pt>
              </c:numCache>
            </c:numRef>
          </c:val>
          <c:smooth val="0"/>
          <c:extLst xmlns:c16r2="http://schemas.microsoft.com/office/drawing/2015/06/chart">
            <c:ext xmlns:c16="http://schemas.microsoft.com/office/drawing/2014/chart" uri="{C3380CC4-5D6E-409C-BE32-E72D297353CC}">
              <c16:uniqueId val="{00000000-13A6-421C-800F-1999B29E6AD3}"/>
            </c:ext>
          </c:extLst>
        </c:ser>
        <c:ser>
          <c:idx val="1"/>
          <c:order val="1"/>
          <c:tx>
            <c:strRef>
              <c:f>Sheet1!$C$1</c:f>
              <c:strCache>
                <c:ptCount val="1"/>
                <c:pt idx="0">
                  <c:v>commercial</c:v>
                </c:pt>
              </c:strCache>
            </c:strRef>
          </c:tx>
          <c:spPr>
            <a:ln w="22225" cap="rnd">
              <a:solidFill>
                <a:srgbClr val="E3A5AC"/>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59.33944300509846</c:v>
                </c:pt>
                <c:pt idx="1">
                  <c:v>58.67492607769308</c:v>
                </c:pt>
                <c:pt idx="2">
                  <c:v>59.07284780396229</c:v>
                </c:pt>
                <c:pt idx="3">
                  <c:v>59.168876403649286</c:v>
                </c:pt>
                <c:pt idx="4">
                  <c:v>59.000685081360423</c:v>
                </c:pt>
                <c:pt idx="5">
                  <c:v>57.875378248853856</c:v>
                </c:pt>
                <c:pt idx="6">
                  <c:v>58.094426375539292</c:v>
                </c:pt>
                <c:pt idx="7">
                  <c:v>58.969194161314185</c:v>
                </c:pt>
                <c:pt idx="8">
                  <c:v>59.174068615594784</c:v>
                </c:pt>
                <c:pt idx="9">
                  <c:v>58.546542880453437</c:v>
                </c:pt>
                <c:pt idx="10">
                  <c:v>59.449213080357936</c:v>
                </c:pt>
                <c:pt idx="11">
                  <c:v>59.868407533986385</c:v>
                </c:pt>
                <c:pt idx="12">
                  <c:v>59.12239056589187</c:v>
                </c:pt>
                <c:pt idx="13">
                  <c:v>59.716962580604793</c:v>
                </c:pt>
                <c:pt idx="14">
                  <c:v>59.574663871732177</c:v>
                </c:pt>
                <c:pt idx="15">
                  <c:v>59.770089834495103</c:v>
                </c:pt>
                <c:pt idx="16">
                  <c:v>58.852507168333553</c:v>
                </c:pt>
                <c:pt idx="17">
                  <c:v>58.982401404790103</c:v>
                </c:pt>
                <c:pt idx="18">
                  <c:v>58.38043272072877</c:v>
                </c:pt>
                <c:pt idx="19">
                  <c:v>56.282142898575223</c:v>
                </c:pt>
                <c:pt idx="20">
                  <c:v>56.764711709908866</c:v>
                </c:pt>
                <c:pt idx="21">
                  <c:v>55.068077452240935</c:v>
                </c:pt>
                <c:pt idx="22">
                  <c:v>53.490879382292214</c:v>
                </c:pt>
                <c:pt idx="23">
                  <c:v>53.450170119822005</c:v>
                </c:pt>
                <c:pt idx="24">
                  <c:v>53.089208356428671</c:v>
                </c:pt>
                <c:pt idx="25">
                  <c:v>51.311685084453011</c:v>
                </c:pt>
                <c:pt idx="26">
                  <c:v>49.523814390918396</c:v>
                </c:pt>
                <c:pt idx="27">
                  <c:v>48.389388224645536</c:v>
                </c:pt>
                <c:pt idx="28">
                  <c:v>48.007437603711345</c:v>
                </c:pt>
                <c:pt idx="29">
                  <c:v>46.204311038486736</c:v>
                </c:pt>
                <c:pt idx="30">
                  <c:v>43.646287545671044</c:v>
                </c:pt>
                <c:pt idx="31">
                  <c:v>44.952492059373405</c:v>
                </c:pt>
                <c:pt idx="32">
                  <c:v>43.710549994883699</c:v>
                </c:pt>
                <c:pt idx="33">
                  <c:v>42.903231939717763</c:v>
                </c:pt>
                <c:pt idx="34">
                  <c:v>40.510860830864857</c:v>
                </c:pt>
                <c:pt idx="35">
                  <c:v>39.814139397226782</c:v>
                </c:pt>
                <c:pt idx="36">
                  <c:v>39.5428651214581</c:v>
                </c:pt>
                <c:pt idx="37">
                  <c:v>39.478380063900673</c:v>
                </c:pt>
                <c:pt idx="38">
                  <c:v>39.563248791544169</c:v>
                </c:pt>
                <c:pt idx="39">
                  <c:v>38.885003685754683</c:v>
                </c:pt>
                <c:pt idx="40">
                  <c:v>38.524554140925396</c:v>
                </c:pt>
                <c:pt idx="41">
                  <c:v>38.217178953330738</c:v>
                </c:pt>
                <c:pt idx="42">
                  <c:v>37.917762710892532</c:v>
                </c:pt>
                <c:pt idx="43">
                  <c:v>38.056105634247253</c:v>
                </c:pt>
                <c:pt idx="44">
                  <c:v>37.312839903879215</c:v>
                </c:pt>
                <c:pt idx="45">
                  <c:v>36.780955342869284</c:v>
                </c:pt>
                <c:pt idx="46">
                  <c:v>36.290404434624527</c:v>
                </c:pt>
                <c:pt idx="47">
                  <c:v>36.122013960080579</c:v>
                </c:pt>
                <c:pt idx="48">
                  <c:v>36.062651351759932</c:v>
                </c:pt>
                <c:pt idx="49">
                  <c:v>35.949641231149791</c:v>
                </c:pt>
                <c:pt idx="50">
                  <c:v>35.756081735442102</c:v>
                </c:pt>
                <c:pt idx="51">
                  <c:v>35.702844528030774</c:v>
                </c:pt>
                <c:pt idx="52">
                  <c:v>35.589216794411762</c:v>
                </c:pt>
                <c:pt idx="53">
                  <c:v>35.384851922208036</c:v>
                </c:pt>
                <c:pt idx="54">
                  <c:v>35.278382971261564</c:v>
                </c:pt>
                <c:pt idx="55">
                  <c:v>35.153004350733909</c:v>
                </c:pt>
                <c:pt idx="56">
                  <c:v>35.04654331918011</c:v>
                </c:pt>
                <c:pt idx="57">
                  <c:v>34.902341792535054</c:v>
                </c:pt>
                <c:pt idx="58">
                  <c:v>34.853545918589617</c:v>
                </c:pt>
                <c:pt idx="59">
                  <c:v>34.724429015547045</c:v>
                </c:pt>
                <c:pt idx="60">
                  <c:v>34.610877894338081</c:v>
                </c:pt>
              </c:numCache>
            </c:numRef>
          </c:val>
          <c:smooth val="0"/>
          <c:extLst xmlns:c16r2="http://schemas.microsoft.com/office/drawing/2015/06/chart">
            <c:ext xmlns:c16="http://schemas.microsoft.com/office/drawing/2014/chart" uri="{C3380CC4-5D6E-409C-BE32-E72D297353CC}">
              <c16:uniqueId val="{00000001-13A6-421C-800F-1999B29E6AD3}"/>
            </c:ext>
          </c:extLst>
        </c:ser>
        <c:ser>
          <c:idx val="3"/>
          <c:order val="2"/>
          <c:tx>
            <c:strRef>
              <c:f>Sheet1!$D$1</c:f>
              <c:strCache>
                <c:ptCount val="1"/>
                <c:pt idx="0">
                  <c:v>residential</c:v>
                </c:pt>
              </c:strCache>
            </c:strRef>
          </c:tx>
          <c:spPr>
            <a:ln w="22225" cap="rnd">
              <a:solidFill>
                <a:srgbClr val="72242D"/>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56.778303420692929</c:v>
                </c:pt>
                <c:pt idx="1">
                  <c:v>56.186895181867882</c:v>
                </c:pt>
                <c:pt idx="2">
                  <c:v>56.490615327178823</c:v>
                </c:pt>
                <c:pt idx="3">
                  <c:v>57.016903131488618</c:v>
                </c:pt>
                <c:pt idx="4">
                  <c:v>56.946717930639259</c:v>
                </c:pt>
                <c:pt idx="5">
                  <c:v>56.092737578894614</c:v>
                </c:pt>
                <c:pt idx="6">
                  <c:v>56.333919927075364</c:v>
                </c:pt>
                <c:pt idx="7">
                  <c:v>57.437354407092819</c:v>
                </c:pt>
                <c:pt idx="8">
                  <c:v>57.824597803523332</c:v>
                </c:pt>
                <c:pt idx="9">
                  <c:v>57.305298464358131</c:v>
                </c:pt>
                <c:pt idx="10">
                  <c:v>58.031199268665475</c:v>
                </c:pt>
                <c:pt idx="11">
                  <c:v>58.437242742116823</c:v>
                </c:pt>
                <c:pt idx="12">
                  <c:v>57.860690171991173</c:v>
                </c:pt>
                <c:pt idx="13">
                  <c:v>58.319271898057274</c:v>
                </c:pt>
                <c:pt idx="14">
                  <c:v>58.207702892828209</c:v>
                </c:pt>
                <c:pt idx="15">
                  <c:v>58.316350483085955</c:v>
                </c:pt>
                <c:pt idx="16">
                  <c:v>57.630852810833595</c:v>
                </c:pt>
                <c:pt idx="17">
                  <c:v>57.631134663932642</c:v>
                </c:pt>
                <c:pt idx="18">
                  <c:v>56.965676805797074</c:v>
                </c:pt>
                <c:pt idx="19">
                  <c:v>54.880083223141682</c:v>
                </c:pt>
                <c:pt idx="20">
                  <c:v>55.2707793897589</c:v>
                </c:pt>
                <c:pt idx="21">
                  <c:v>53.756572423997184</c:v>
                </c:pt>
                <c:pt idx="22">
                  <c:v>52.502323690608605</c:v>
                </c:pt>
                <c:pt idx="23">
                  <c:v>52.247522962973044</c:v>
                </c:pt>
                <c:pt idx="24">
                  <c:v>51.980417014074447</c:v>
                </c:pt>
                <c:pt idx="25">
                  <c:v>50.273890002709905</c:v>
                </c:pt>
                <c:pt idx="26">
                  <c:v>48.626551696005862</c:v>
                </c:pt>
                <c:pt idx="27">
                  <c:v>47.590823426355961</c:v>
                </c:pt>
                <c:pt idx="28">
                  <c:v>47.201408270766876</c:v>
                </c:pt>
                <c:pt idx="29">
                  <c:v>45.452250564055483</c:v>
                </c:pt>
                <c:pt idx="30">
                  <c:v>43.140086915092851</c:v>
                </c:pt>
                <c:pt idx="31">
                  <c:v>44.845583070690616</c:v>
                </c:pt>
                <c:pt idx="32">
                  <c:v>43.763267186398814</c:v>
                </c:pt>
                <c:pt idx="33">
                  <c:v>42.841695227010788</c:v>
                </c:pt>
                <c:pt idx="34">
                  <c:v>40.480843223843848</c:v>
                </c:pt>
                <c:pt idx="35">
                  <c:v>39.767456910056367</c:v>
                </c:pt>
                <c:pt idx="36">
                  <c:v>39.491023107690062</c:v>
                </c:pt>
                <c:pt idx="37">
                  <c:v>39.371798198332549</c:v>
                </c:pt>
                <c:pt idx="38">
                  <c:v>39.400872478871406</c:v>
                </c:pt>
                <c:pt idx="39">
                  <c:v>38.781797042386906</c:v>
                </c:pt>
                <c:pt idx="40">
                  <c:v>38.396230357092207</c:v>
                </c:pt>
                <c:pt idx="41">
                  <c:v>38.102199328815502</c:v>
                </c:pt>
                <c:pt idx="42">
                  <c:v>37.794343824165814</c:v>
                </c:pt>
                <c:pt idx="43">
                  <c:v>37.9005336698159</c:v>
                </c:pt>
                <c:pt idx="44">
                  <c:v>37.128614933978064</c:v>
                </c:pt>
                <c:pt idx="45">
                  <c:v>36.611471225981063</c:v>
                </c:pt>
                <c:pt idx="46">
                  <c:v>36.086666786823891</c:v>
                </c:pt>
                <c:pt idx="47">
                  <c:v>35.896503194635422</c:v>
                </c:pt>
                <c:pt idx="48">
                  <c:v>35.823223677012258</c:v>
                </c:pt>
                <c:pt idx="49">
                  <c:v>35.692305070114898</c:v>
                </c:pt>
                <c:pt idx="50">
                  <c:v>35.506491403991596</c:v>
                </c:pt>
                <c:pt idx="51">
                  <c:v>35.434224979469704</c:v>
                </c:pt>
                <c:pt idx="52">
                  <c:v>35.310200121805899</c:v>
                </c:pt>
                <c:pt idx="53">
                  <c:v>35.102611091256058</c:v>
                </c:pt>
                <c:pt idx="54">
                  <c:v>34.985102281333212</c:v>
                </c:pt>
                <c:pt idx="55">
                  <c:v>34.851752243331106</c:v>
                </c:pt>
                <c:pt idx="56">
                  <c:v>34.748087588618205</c:v>
                </c:pt>
                <c:pt idx="57">
                  <c:v>34.605575533985125</c:v>
                </c:pt>
                <c:pt idx="58">
                  <c:v>34.551708049123057</c:v>
                </c:pt>
                <c:pt idx="59">
                  <c:v>34.43763139371864</c:v>
                </c:pt>
                <c:pt idx="60">
                  <c:v>34.346737891030195</c:v>
                </c:pt>
              </c:numCache>
            </c:numRef>
          </c:val>
          <c:smooth val="0"/>
          <c:extLst xmlns:c16r2="http://schemas.microsoft.com/office/drawing/2015/06/chart">
            <c:ext xmlns:c16="http://schemas.microsoft.com/office/drawing/2014/chart" uri="{C3380CC4-5D6E-409C-BE32-E72D297353CC}">
              <c16:uniqueId val="{00000002-13A6-421C-800F-1999B29E6AD3}"/>
            </c:ext>
          </c:extLst>
        </c:ser>
        <c:ser>
          <c:idx val="5"/>
          <c:order val="3"/>
          <c:tx>
            <c:strRef>
              <c:f>Sheet1!$E$1</c:f>
              <c:strCache>
                <c:ptCount val="1"/>
                <c:pt idx="0">
                  <c:v>industrial</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53.514691130960884</c:v>
                </c:pt>
                <c:pt idx="1">
                  <c:v>52.799231550846741</c:v>
                </c:pt>
                <c:pt idx="2">
                  <c:v>53.174563737027242</c:v>
                </c:pt>
                <c:pt idx="3">
                  <c:v>53.002294128701656</c:v>
                </c:pt>
                <c:pt idx="4">
                  <c:v>52.462631131741851</c:v>
                </c:pt>
                <c:pt idx="5">
                  <c:v>51.812729497707842</c:v>
                </c:pt>
                <c:pt idx="6">
                  <c:v>51.938765165396937</c:v>
                </c:pt>
                <c:pt idx="7">
                  <c:v>52.021194700138217</c:v>
                </c:pt>
                <c:pt idx="8">
                  <c:v>52.062860370459937</c:v>
                </c:pt>
                <c:pt idx="9">
                  <c:v>51.571580343852332</c:v>
                </c:pt>
                <c:pt idx="10">
                  <c:v>51.890845034221314</c:v>
                </c:pt>
                <c:pt idx="11">
                  <c:v>52.72036232062522</c:v>
                </c:pt>
                <c:pt idx="12">
                  <c:v>51.949590167151392</c:v>
                </c:pt>
                <c:pt idx="13">
                  <c:v>52.395591300411724</c:v>
                </c:pt>
                <c:pt idx="14">
                  <c:v>52.121962598656033</c:v>
                </c:pt>
                <c:pt idx="15">
                  <c:v>52.112798950736149</c:v>
                </c:pt>
                <c:pt idx="16">
                  <c:v>51.757215072819349</c:v>
                </c:pt>
                <c:pt idx="17">
                  <c:v>51.767095957361938</c:v>
                </c:pt>
                <c:pt idx="18">
                  <c:v>51.786656831866139</c:v>
                </c:pt>
                <c:pt idx="19">
                  <c:v>49.624884761955528</c:v>
                </c:pt>
                <c:pt idx="20">
                  <c:v>49.428985232636883</c:v>
                </c:pt>
                <c:pt idx="21">
                  <c:v>48.625717900974607</c:v>
                </c:pt>
                <c:pt idx="22">
                  <c:v>47.987005075213226</c:v>
                </c:pt>
                <c:pt idx="23">
                  <c:v>47.744935547712835</c:v>
                </c:pt>
                <c:pt idx="24">
                  <c:v>47.830325444533727</c:v>
                </c:pt>
                <c:pt idx="25">
                  <c:v>46.456375029251149</c:v>
                </c:pt>
                <c:pt idx="26">
                  <c:v>45.491752049350005</c:v>
                </c:pt>
                <c:pt idx="27">
                  <c:v>45.041468952847502</c:v>
                </c:pt>
                <c:pt idx="28">
                  <c:v>44.53853995214449</c:v>
                </c:pt>
                <c:pt idx="29">
                  <c:v>43.781929274396155</c:v>
                </c:pt>
                <c:pt idx="30">
                  <c:v>42.265417400110813</c:v>
                </c:pt>
                <c:pt idx="31">
                  <c:v>42.680658688468753</c:v>
                </c:pt>
                <c:pt idx="32">
                  <c:v>42.378955923511974</c:v>
                </c:pt>
                <c:pt idx="33">
                  <c:v>42.010215411875059</c:v>
                </c:pt>
                <c:pt idx="34">
                  <c:v>40.946696445986682</c:v>
                </c:pt>
                <c:pt idx="35">
                  <c:v>40.557207739802692</c:v>
                </c:pt>
                <c:pt idx="36">
                  <c:v>40.440051797883612</c:v>
                </c:pt>
                <c:pt idx="37">
                  <c:v>40.325426241896977</c:v>
                </c:pt>
                <c:pt idx="38">
                  <c:v>40.303520075255648</c:v>
                </c:pt>
                <c:pt idx="39">
                  <c:v>40.010364914566175</c:v>
                </c:pt>
                <c:pt idx="40">
                  <c:v>39.779466607069672</c:v>
                </c:pt>
                <c:pt idx="41">
                  <c:v>39.616870322178571</c:v>
                </c:pt>
                <c:pt idx="42">
                  <c:v>39.481042720108391</c:v>
                </c:pt>
                <c:pt idx="43">
                  <c:v>39.541972963701788</c:v>
                </c:pt>
                <c:pt idx="44">
                  <c:v>39.184974164362451</c:v>
                </c:pt>
                <c:pt idx="45">
                  <c:v>38.988499654513461</c:v>
                </c:pt>
                <c:pt idx="46">
                  <c:v>38.799871939473846</c:v>
                </c:pt>
                <c:pt idx="47">
                  <c:v>38.708987583230822</c:v>
                </c:pt>
                <c:pt idx="48">
                  <c:v>38.650147049185968</c:v>
                </c:pt>
                <c:pt idx="49">
                  <c:v>38.609882367245973</c:v>
                </c:pt>
                <c:pt idx="50">
                  <c:v>38.506989566737019</c:v>
                </c:pt>
                <c:pt idx="51">
                  <c:v>38.461102793720841</c:v>
                </c:pt>
                <c:pt idx="52">
                  <c:v>38.407004538870147</c:v>
                </c:pt>
                <c:pt idx="53">
                  <c:v>38.279657073016352</c:v>
                </c:pt>
                <c:pt idx="54">
                  <c:v>38.232568510040174</c:v>
                </c:pt>
                <c:pt idx="55">
                  <c:v>38.161198627267645</c:v>
                </c:pt>
                <c:pt idx="56">
                  <c:v>38.096924025404704</c:v>
                </c:pt>
                <c:pt idx="57">
                  <c:v>38.044578258805863</c:v>
                </c:pt>
                <c:pt idx="58">
                  <c:v>38.042057934069881</c:v>
                </c:pt>
                <c:pt idx="59">
                  <c:v>37.967404009254594</c:v>
                </c:pt>
                <c:pt idx="60">
                  <c:v>37.883965144830903</c:v>
                </c:pt>
              </c:numCache>
            </c:numRef>
          </c:val>
          <c:smooth val="0"/>
          <c:extLst xmlns:c16r2="http://schemas.microsoft.com/office/drawing/2015/06/chart">
            <c:ext xmlns:c16="http://schemas.microsoft.com/office/drawing/2014/chart" uri="{C3380CC4-5D6E-409C-BE32-E72D297353CC}">
              <c16:uniqueId val="{00000003-13A6-421C-800F-1999B29E6AD3}"/>
            </c:ext>
          </c:extLst>
        </c:ser>
        <c:dLbls>
          <c:showLegendKey val="0"/>
          <c:showVal val="0"/>
          <c:showCatName val="0"/>
          <c:showSerName val="0"/>
          <c:showPercent val="0"/>
          <c:showBubbleSize val="0"/>
        </c:dLbls>
        <c:smooth val="0"/>
        <c:axId val="-1173851216"/>
        <c:axId val="-1173854480"/>
      </c:lineChart>
      <c:catAx>
        <c:axId val="-11738512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3854480"/>
        <c:crosses val="autoZero"/>
        <c:auto val="1"/>
        <c:lblAlgn val="ctr"/>
        <c:lblOffset val="100"/>
        <c:tickLblSkip val="10"/>
        <c:tickMarkSkip val="10"/>
        <c:noMultiLvlLbl val="0"/>
      </c:catAx>
      <c:valAx>
        <c:axId val="-1173854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73851216"/>
        <c:crossesAt val="32"/>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64057260197077"/>
          <c:y val="0.18285616173756275"/>
          <c:w val="0.700420439940317"/>
          <c:h val="0.77779121066499479"/>
        </c:manualLayout>
      </c:layout>
      <c:lineChart>
        <c:grouping val="standard"/>
        <c:varyColors val="0"/>
        <c:ser>
          <c:idx val="1"/>
          <c:order val="0"/>
          <c:tx>
            <c:strRef>
              <c:f>Sheet1!$B$1</c:f>
              <c:strCache>
                <c:ptCount val="1"/>
                <c:pt idx="0">
                  <c:v>industrial sector delivered energy intensity - consumption per 2012 dollar value of shipments</c:v>
                </c:pt>
              </c:strCache>
            </c:strRef>
          </c:tx>
          <c:spPr>
            <a:ln w="22225" cap="rnd">
              <a:solidFill>
                <a:schemeClr val="accent3"/>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18">
                  <c:v>1.0281744515215849</c:v>
                </c:pt>
                <c:pt idx="19">
                  <c:v>1.023654281670205</c:v>
                </c:pt>
                <c:pt idx="20">
                  <c:v>1.0308556263269639</c:v>
                </c:pt>
                <c:pt idx="21">
                  <c:v>0.99993099787685757</c:v>
                </c:pt>
                <c:pt idx="22">
                  <c:v>1.0024858457183301</c:v>
                </c:pt>
                <c:pt idx="23">
                  <c:v>0.99788358103326236</c:v>
                </c:pt>
                <c:pt idx="24">
                  <c:v>0.99361146496815278</c:v>
                </c:pt>
                <c:pt idx="25">
                  <c:v>0.99411889596602965</c:v>
                </c:pt>
                <c:pt idx="26">
                  <c:v>0.99533581033262564</c:v>
                </c:pt>
                <c:pt idx="27">
                  <c:v>0.99320842179759361</c:v>
                </c:pt>
                <c:pt idx="28">
                  <c:v>0.99105095541401278</c:v>
                </c:pt>
                <c:pt idx="29">
                  <c:v>0.98718188251946215</c:v>
                </c:pt>
                <c:pt idx="30">
                  <c:v>0.98371302193913657</c:v>
                </c:pt>
                <c:pt idx="31">
                  <c:v>0.97845046001415437</c:v>
                </c:pt>
                <c:pt idx="32">
                  <c:v>0.97602653927813166</c:v>
                </c:pt>
                <c:pt idx="33">
                  <c:v>0.97011535739561217</c:v>
                </c:pt>
                <c:pt idx="34">
                  <c:v>0.96436588818117475</c:v>
                </c:pt>
                <c:pt idx="35">
                  <c:v>0.95818294409058757</c:v>
                </c:pt>
                <c:pt idx="36">
                  <c:v>0.95222186836518041</c:v>
                </c:pt>
                <c:pt idx="37">
                  <c:v>0.94667763623496115</c:v>
                </c:pt>
                <c:pt idx="38">
                  <c:v>0.94062845010615692</c:v>
                </c:pt>
                <c:pt idx="39">
                  <c:v>0.93433474876150024</c:v>
                </c:pt>
                <c:pt idx="40">
                  <c:v>0.92782165605095557</c:v>
                </c:pt>
                <c:pt idx="41">
                  <c:v>0.92211394196744523</c:v>
                </c:pt>
                <c:pt idx="42">
                  <c:v>0.91637862703467798</c:v>
                </c:pt>
                <c:pt idx="43">
                  <c:v>0.90964861995753721</c:v>
                </c:pt>
                <c:pt idx="44">
                  <c:v>0.90367975937721157</c:v>
                </c:pt>
                <c:pt idx="45">
                  <c:v>0.89708209483368717</c:v>
                </c:pt>
                <c:pt idx="46">
                  <c:v>0.89079087048832262</c:v>
                </c:pt>
                <c:pt idx="47">
                  <c:v>0.88458917197452236</c:v>
                </c:pt>
                <c:pt idx="48">
                  <c:v>0.87845859872611465</c:v>
                </c:pt>
                <c:pt idx="49">
                  <c:v>0.87290445859872612</c:v>
                </c:pt>
                <c:pt idx="50">
                  <c:v>0.86891896673743807</c:v>
                </c:pt>
              </c:numCache>
            </c:numRef>
          </c:val>
          <c:smooth val="0"/>
        </c:ser>
        <c:dLbls>
          <c:showLegendKey val="0"/>
          <c:showVal val="0"/>
          <c:showCatName val="0"/>
          <c:showSerName val="0"/>
          <c:showPercent val="0"/>
          <c:showBubbleSize val="0"/>
        </c:dLbls>
        <c:smooth val="0"/>
        <c:axId val="-1239625920"/>
        <c:axId val="-1239632992"/>
      </c:lineChart>
      <c:catAx>
        <c:axId val="-1239625920"/>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9632992"/>
        <c:crossesAt val="0"/>
        <c:auto val="1"/>
        <c:lblAlgn val="ctr"/>
        <c:lblOffset val="100"/>
        <c:tickMarkSkip val="10"/>
        <c:noMultiLvlLbl val="0"/>
      </c:catAx>
      <c:valAx>
        <c:axId val="-1239632992"/>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solidFill>
            <a:schemeClr val="bg1"/>
          </a:solid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9625920"/>
        <c:crossesAt val="22"/>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66881738928911"/>
          <c:y val="0.18545511059470141"/>
          <c:w val="0.700420439940317"/>
          <c:h val="0.77779121066499479"/>
        </c:manualLayout>
      </c:layout>
      <c:lineChart>
        <c:grouping val="standard"/>
        <c:varyColors val="0"/>
        <c:ser>
          <c:idx val="1"/>
          <c:order val="0"/>
          <c:tx>
            <c:strRef>
              <c:f>Sheet1!$B$1</c:f>
              <c:strCache>
                <c:ptCount val="1"/>
                <c:pt idx="0">
                  <c:v>transportation sector LDV and HDV energy intensity - consumption per vehicle mile traveled</c:v>
                </c:pt>
              </c:strCache>
            </c:strRef>
          </c:tx>
          <c:spPr>
            <a:ln w="22225" cap="rnd">
              <a:solidFill>
                <a:schemeClr val="accent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15">
                  <c:v>1.0667541929407369</c:v>
                </c:pt>
                <c:pt idx="16">
                  <c:v>1.0516836090180299</c:v>
                </c:pt>
                <c:pt idx="17">
                  <c:v>1.0424482943604361</c:v>
                </c:pt>
                <c:pt idx="18">
                  <c:v>1.0350258153248699</c:v>
                </c:pt>
                <c:pt idx="19">
                  <c:v>1.023184278112256</c:v>
                </c:pt>
                <c:pt idx="20">
                  <c:v>1.0249251739478911</c:v>
                </c:pt>
                <c:pt idx="21">
                  <c:v>1.0004346355206899</c:v>
                </c:pt>
                <c:pt idx="22">
                  <c:v>0.98135015127700242</c:v>
                </c:pt>
                <c:pt idx="23">
                  <c:v>0.96305437593059617</c:v>
                </c:pt>
                <c:pt idx="24">
                  <c:v>0.94736715353851564</c:v>
                </c:pt>
                <c:pt idx="25">
                  <c:v>0.93245513058649576</c:v>
                </c:pt>
                <c:pt idx="26">
                  <c:v>0.91774607004499797</c:v>
                </c:pt>
                <c:pt idx="27">
                  <c:v>0.90364435251436903</c:v>
                </c:pt>
                <c:pt idx="28">
                  <c:v>0.89094270955296184</c:v>
                </c:pt>
                <c:pt idx="29">
                  <c:v>0.8791560942218285</c:v>
                </c:pt>
                <c:pt idx="30">
                  <c:v>0.8680927328269501</c:v>
                </c:pt>
                <c:pt idx="31">
                  <c:v>0.85788054093423294</c:v>
                </c:pt>
                <c:pt idx="32">
                  <c:v>0.84882008899914452</c:v>
                </c:pt>
                <c:pt idx="33">
                  <c:v>0.84094809853814634</c:v>
                </c:pt>
                <c:pt idx="34">
                  <c:v>0.83394142825723838</c:v>
                </c:pt>
                <c:pt idx="35">
                  <c:v>0.82757408017656975</c:v>
                </c:pt>
                <c:pt idx="36">
                  <c:v>0.82189629279638254</c:v>
                </c:pt>
                <c:pt idx="37">
                  <c:v>0.81698594630609922</c:v>
                </c:pt>
                <c:pt idx="38">
                  <c:v>0.81259861921021681</c:v>
                </c:pt>
                <c:pt idx="39">
                  <c:v>0.8084473102238624</c:v>
                </c:pt>
                <c:pt idx="40">
                  <c:v>0.80477489555210069</c:v>
                </c:pt>
                <c:pt idx="41">
                  <c:v>0.80165716009430288</c:v>
                </c:pt>
                <c:pt idx="42">
                  <c:v>0.7988946354840466</c:v>
                </c:pt>
                <c:pt idx="43">
                  <c:v>0.79645192745379523</c:v>
                </c:pt>
                <c:pt idx="44">
                  <c:v>0.79453949528298506</c:v>
                </c:pt>
                <c:pt idx="45">
                  <c:v>0.79284106687114464</c:v>
                </c:pt>
                <c:pt idx="46">
                  <c:v>0.79138525735376752</c:v>
                </c:pt>
                <c:pt idx="47">
                  <c:v>0.78976180388702644</c:v>
                </c:pt>
                <c:pt idx="48">
                  <c:v>0.78802293252699307</c:v>
                </c:pt>
                <c:pt idx="49">
                  <c:v>0.78666667684322167</c:v>
                </c:pt>
                <c:pt idx="50">
                  <c:v>0.78564871780081968</c:v>
                </c:pt>
              </c:numCache>
            </c:numRef>
          </c:val>
          <c:smooth val="0"/>
        </c:ser>
        <c:dLbls>
          <c:showLegendKey val="0"/>
          <c:showVal val="0"/>
          <c:showCatName val="0"/>
          <c:showSerName val="0"/>
          <c:showPercent val="0"/>
          <c:showBubbleSize val="0"/>
        </c:dLbls>
        <c:smooth val="0"/>
        <c:axId val="-1239628640"/>
        <c:axId val="-1239626464"/>
        <c:extLst/>
      </c:lineChart>
      <c:catAx>
        <c:axId val="-1239628640"/>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9626464"/>
        <c:crosses val="autoZero"/>
        <c:auto val="1"/>
        <c:lblAlgn val="ctr"/>
        <c:lblOffset val="100"/>
        <c:tickMarkSkip val="10"/>
        <c:noMultiLvlLbl val="0"/>
      </c:catAx>
      <c:valAx>
        <c:axId val="-1239626464"/>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9628640"/>
        <c:crossesAt val="22"/>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64057260197077"/>
          <c:y val="0.18285616173756275"/>
          <c:w val="0.700420439940317"/>
          <c:h val="0.77779121066499479"/>
        </c:manualLayout>
      </c:layout>
      <c:lineChart>
        <c:grouping val="standard"/>
        <c:varyColors val="0"/>
        <c:ser>
          <c:idx val="0"/>
          <c:order val="0"/>
          <c:tx>
            <c:strRef>
              <c:f>Sheet1!$B$1</c:f>
              <c:strCache>
                <c:ptCount val="1"/>
                <c:pt idx="0">
                  <c:v>transportation sector passenger travel energy intensity - consumption per passenger mile traveled</c:v>
                </c:pt>
              </c:strCache>
            </c:strRef>
          </c:tx>
          <c:spPr>
            <a:ln w="22225" cap="rnd">
              <a:solidFill>
                <a:schemeClr val="accent1">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15">
                  <c:v>0.8412806884635089</c:v>
                </c:pt>
                <c:pt idx="16">
                  <c:v>0.83623796287822061</c:v>
                </c:pt>
                <c:pt idx="17">
                  <c:v>0.82492317668859194</c:v>
                </c:pt>
                <c:pt idx="18">
                  <c:v>0.82165538900429713</c:v>
                </c:pt>
                <c:pt idx="19">
                  <c:v>0.79660468631218673</c:v>
                </c:pt>
                <c:pt idx="20">
                  <c:v>1.251702791695912</c:v>
                </c:pt>
                <c:pt idx="21">
                  <c:v>1.0003931559697139</c:v>
                </c:pt>
                <c:pt idx="22">
                  <c:v>0.89042985776716344</c:v>
                </c:pt>
                <c:pt idx="23">
                  <c:v>0.83712893612522654</c:v>
                </c:pt>
                <c:pt idx="24">
                  <c:v>0.80196026668601716</c:v>
                </c:pt>
                <c:pt idx="25">
                  <c:v>0.7876846982307032</c:v>
                </c:pt>
                <c:pt idx="26">
                  <c:v>0.78147172458606629</c:v>
                </c:pt>
                <c:pt idx="27">
                  <c:v>0.77592915292347653</c:v>
                </c:pt>
                <c:pt idx="28">
                  <c:v>0.77025633347742306</c:v>
                </c:pt>
                <c:pt idx="29">
                  <c:v>0.76390941990695327</c:v>
                </c:pt>
                <c:pt idx="30">
                  <c:v>0.75705099662154762</c:v>
                </c:pt>
                <c:pt idx="31">
                  <c:v>0.74972554100718825</c:v>
                </c:pt>
                <c:pt idx="32">
                  <c:v>0.73786429961112754</c:v>
                </c:pt>
                <c:pt idx="33">
                  <c:v>0.72976727301945754</c:v>
                </c:pt>
                <c:pt idx="34">
                  <c:v>0.72155185256499588</c:v>
                </c:pt>
                <c:pt idx="35">
                  <c:v>0.7145085139231746</c:v>
                </c:pt>
                <c:pt idx="36">
                  <c:v>0.70826142964614214</c:v>
                </c:pt>
                <c:pt idx="37">
                  <c:v>0.70234815426547126</c:v>
                </c:pt>
                <c:pt idx="38">
                  <c:v>0.69633633501643388</c:v>
                </c:pt>
                <c:pt idx="39">
                  <c:v>0.69077869872727327</c:v>
                </c:pt>
                <c:pt idx="40">
                  <c:v>0.68538538111127678</c:v>
                </c:pt>
                <c:pt idx="41">
                  <c:v>0.68031541675078389</c:v>
                </c:pt>
                <c:pt idx="42">
                  <c:v>0.67539976206566743</c:v>
                </c:pt>
                <c:pt idx="43">
                  <c:v>0.67036507114523469</c:v>
                </c:pt>
                <c:pt idx="44">
                  <c:v>0.66505138844251344</c:v>
                </c:pt>
                <c:pt idx="45">
                  <c:v>0.66003941770950569</c:v>
                </c:pt>
                <c:pt idx="46">
                  <c:v>0.65474616970187716</c:v>
                </c:pt>
                <c:pt idx="47">
                  <c:v>0.64962233417370396</c:v>
                </c:pt>
                <c:pt idx="48">
                  <c:v>0.64435391753288918</c:v>
                </c:pt>
                <c:pt idx="49">
                  <c:v>0.63886379401793836</c:v>
                </c:pt>
                <c:pt idx="50">
                  <c:v>0.63353619084278923</c:v>
                </c:pt>
              </c:numCache>
            </c:numRef>
          </c:val>
          <c:smooth val="0"/>
        </c:ser>
        <c:dLbls>
          <c:showLegendKey val="0"/>
          <c:showVal val="0"/>
          <c:showCatName val="0"/>
          <c:showSerName val="0"/>
          <c:showPercent val="0"/>
          <c:showBubbleSize val="0"/>
        </c:dLbls>
        <c:smooth val="0"/>
        <c:axId val="-1239636800"/>
        <c:axId val="-1239624832"/>
        <c:extLst/>
      </c:lineChart>
      <c:catAx>
        <c:axId val="-1239636800"/>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9624832"/>
        <c:crosses val="autoZero"/>
        <c:auto val="1"/>
        <c:lblAlgn val="ctr"/>
        <c:lblOffset val="100"/>
        <c:tickMarkSkip val="10"/>
        <c:noMultiLvlLbl val="0"/>
      </c:catAx>
      <c:valAx>
        <c:axId val="-1239624832"/>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solidFill>
            <a:schemeClr val="bg1"/>
          </a:solid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9636800"/>
        <c:crossesAt val="22"/>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631296087989E-2"/>
          <c:y val="6.2042875320489743E-2"/>
          <c:w val="0.69157523817810063"/>
          <c:h val="0.84711803805550345"/>
        </c:manualLayout>
      </c:layout>
      <c:lineChart>
        <c:grouping val="standard"/>
        <c:varyColors val="0"/>
        <c:ser>
          <c:idx val="2"/>
          <c:order val="0"/>
          <c:tx>
            <c:strRef>
              <c:f>Sheet1!$B$1</c:f>
              <c:strCache>
                <c:ptCount val="1"/>
                <c:pt idx="0">
                  <c:v>Low Oil Price</c:v>
                </c:pt>
              </c:strCache>
            </c:strRef>
          </c:tx>
          <c:spPr>
            <a:ln w="22225" cap="rnd">
              <a:solidFill>
                <a:srgbClr val="A33340">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5.4843985095890417</c:v>
                </c:pt>
                <c:pt idx="1">
                  <c:v>5.6742065726027384</c:v>
                </c:pt>
                <c:pt idx="2">
                  <c:v>6.523118202185791</c:v>
                </c:pt>
                <c:pt idx="3">
                  <c:v>7.4975564547945215</c:v>
                </c:pt>
                <c:pt idx="4">
                  <c:v>8.7920725753424662</c:v>
                </c:pt>
                <c:pt idx="5">
                  <c:v>9.4410749123287658</c:v>
                </c:pt>
                <c:pt idx="6">
                  <c:v>8.844415661202186</c:v>
                </c:pt>
                <c:pt idx="7">
                  <c:v>9.3568671561643821</c:v>
                </c:pt>
                <c:pt idx="8">
                  <c:v>10.940515189041095</c:v>
                </c:pt>
                <c:pt idx="9">
                  <c:v>12.289461391780824</c:v>
                </c:pt>
                <c:pt idx="10">
                  <c:v>11.282958860655739</c:v>
                </c:pt>
                <c:pt idx="11">
                  <c:v>11.13137</c:v>
                </c:pt>
                <c:pt idx="12">
                  <c:v>10.596515</c:v>
                </c:pt>
                <c:pt idx="13">
                  <c:v>11.375622999999999</c:v>
                </c:pt>
                <c:pt idx="14">
                  <c:v>11.238278999999999</c:v>
                </c:pt>
                <c:pt idx="15">
                  <c:v>11.380773</c:v>
                </c:pt>
                <c:pt idx="16">
                  <c:v>11.375468</c:v>
                </c:pt>
                <c:pt idx="17">
                  <c:v>11.256226</c:v>
                </c:pt>
                <c:pt idx="18">
                  <c:v>11.274732999999999</c:v>
                </c:pt>
                <c:pt idx="19">
                  <c:v>11.236509</c:v>
                </c:pt>
                <c:pt idx="20">
                  <c:v>11.115639999999999</c:v>
                </c:pt>
                <c:pt idx="21">
                  <c:v>10.924488</c:v>
                </c:pt>
                <c:pt idx="22">
                  <c:v>10.78342</c:v>
                </c:pt>
                <c:pt idx="23">
                  <c:v>10.764327</c:v>
                </c:pt>
                <c:pt idx="24">
                  <c:v>10.46306</c:v>
                </c:pt>
                <c:pt idx="25">
                  <c:v>10.230827</c:v>
                </c:pt>
                <c:pt idx="26">
                  <c:v>10.073957999999999</c:v>
                </c:pt>
                <c:pt idx="27">
                  <c:v>9.8603249999999996</c:v>
                </c:pt>
                <c:pt idx="28">
                  <c:v>9.7149199999999993</c:v>
                </c:pt>
                <c:pt idx="29">
                  <c:v>9.7205929999999992</c:v>
                </c:pt>
                <c:pt idx="30">
                  <c:v>9.7182370000000002</c:v>
                </c:pt>
                <c:pt idx="31">
                  <c:v>9.6053829999999998</c:v>
                </c:pt>
                <c:pt idx="32">
                  <c:v>9.6330799999999996</c:v>
                </c:pt>
                <c:pt idx="33">
                  <c:v>9.4841039999999985</c:v>
                </c:pt>
                <c:pt idx="34">
                  <c:v>9.3514569999999999</c:v>
                </c:pt>
                <c:pt idx="35">
                  <c:v>9.2190619999999992</c:v>
                </c:pt>
                <c:pt idx="36">
                  <c:v>9.1515899999999988</c:v>
                </c:pt>
                <c:pt idx="37">
                  <c:v>9.1301810000000003</c:v>
                </c:pt>
                <c:pt idx="38">
                  <c:v>9.0994320000000002</c:v>
                </c:pt>
                <c:pt idx="39">
                  <c:v>8.9927220000000005</c:v>
                </c:pt>
                <c:pt idx="40">
                  <c:v>8.8829119999999993</c:v>
                </c:pt>
              </c:numCache>
            </c:numRef>
          </c:val>
          <c:smooth val="0"/>
        </c:ser>
        <c:ser>
          <c:idx val="3"/>
          <c:order val="1"/>
          <c:tx>
            <c:strRef>
              <c:f>Sheet1!$C$1</c:f>
              <c:strCache>
                <c:ptCount val="1"/>
                <c:pt idx="0">
                  <c:v>High Oil Price</c:v>
                </c:pt>
              </c:strCache>
            </c:strRef>
          </c:tx>
          <c:spPr>
            <a:ln w="22225" cap="rnd">
              <a:solidFill>
                <a:srgbClr val="A33340">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5.4843985095890417</c:v>
                </c:pt>
                <c:pt idx="1">
                  <c:v>5.6742065726027384</c:v>
                </c:pt>
                <c:pt idx="2">
                  <c:v>6.523118202185791</c:v>
                </c:pt>
                <c:pt idx="3">
                  <c:v>7.4975564547945215</c:v>
                </c:pt>
                <c:pt idx="4">
                  <c:v>8.7920725753424662</c:v>
                </c:pt>
                <c:pt idx="5">
                  <c:v>9.4410749123287658</c:v>
                </c:pt>
                <c:pt idx="6">
                  <c:v>8.844415661202186</c:v>
                </c:pt>
                <c:pt idx="7">
                  <c:v>9.3568671561643821</c:v>
                </c:pt>
                <c:pt idx="8">
                  <c:v>10.940515189041095</c:v>
                </c:pt>
                <c:pt idx="9">
                  <c:v>12.289461391780824</c:v>
                </c:pt>
                <c:pt idx="10">
                  <c:v>11.282958860655739</c:v>
                </c:pt>
                <c:pt idx="11">
                  <c:v>11.13137</c:v>
                </c:pt>
                <c:pt idx="12">
                  <c:v>12.395033</c:v>
                </c:pt>
                <c:pt idx="13">
                  <c:v>14.743805999999999</c:v>
                </c:pt>
                <c:pt idx="14">
                  <c:v>15.707986999999999</c:v>
                </c:pt>
                <c:pt idx="15">
                  <c:v>16.12867</c:v>
                </c:pt>
                <c:pt idx="16">
                  <c:v>16.568732999999998</c:v>
                </c:pt>
                <c:pt idx="17">
                  <c:v>16.804801999999999</c:v>
                </c:pt>
                <c:pt idx="18">
                  <c:v>17.269242999999999</c:v>
                </c:pt>
                <c:pt idx="19">
                  <c:v>17.661208999999999</c:v>
                </c:pt>
                <c:pt idx="20">
                  <c:v>18.104454</c:v>
                </c:pt>
                <c:pt idx="21">
                  <c:v>18.394880000000001</c:v>
                </c:pt>
                <c:pt idx="22">
                  <c:v>18.556126000000003</c:v>
                </c:pt>
                <c:pt idx="23">
                  <c:v>18.824954999999999</c:v>
                </c:pt>
                <c:pt idx="24">
                  <c:v>19.076248</c:v>
                </c:pt>
                <c:pt idx="25">
                  <c:v>19.289358</c:v>
                </c:pt>
                <c:pt idx="26">
                  <c:v>19.659182000000001</c:v>
                </c:pt>
                <c:pt idx="27">
                  <c:v>19.748224</c:v>
                </c:pt>
                <c:pt idx="28">
                  <c:v>19.672771000000001</c:v>
                </c:pt>
                <c:pt idx="29">
                  <c:v>19.617217999999998</c:v>
                </c:pt>
                <c:pt idx="30">
                  <c:v>19.894138000000002</c:v>
                </c:pt>
                <c:pt idx="31">
                  <c:v>20.111792000000001</c:v>
                </c:pt>
                <c:pt idx="32">
                  <c:v>20.290634000000001</c:v>
                </c:pt>
                <c:pt idx="33">
                  <c:v>20.522784999999999</c:v>
                </c:pt>
                <c:pt idx="34">
                  <c:v>20.476292000000001</c:v>
                </c:pt>
                <c:pt idx="35">
                  <c:v>20.241849999999999</c:v>
                </c:pt>
                <c:pt idx="36">
                  <c:v>20.202005</c:v>
                </c:pt>
                <c:pt idx="37">
                  <c:v>19.918289000000001</c:v>
                </c:pt>
                <c:pt idx="38">
                  <c:v>19.345375000000001</c:v>
                </c:pt>
                <c:pt idx="39">
                  <c:v>18.667625000000001</c:v>
                </c:pt>
                <c:pt idx="40">
                  <c:v>18.270681</c:v>
                </c:pt>
              </c:numCache>
            </c:numRef>
          </c:val>
          <c:smooth val="0"/>
        </c:ser>
        <c:ser>
          <c:idx val="0"/>
          <c:order val="2"/>
          <c:tx>
            <c:strRef>
              <c:f>Sheet1!$D$1</c:f>
              <c:strCache>
                <c:ptCount val="1"/>
                <c:pt idx="0">
                  <c:v>High Oil 
and Gas 
Resource 
and 
Technology
</c:v>
                </c:pt>
              </c:strCache>
            </c:strRef>
          </c:tx>
          <c:spPr>
            <a:ln w="22225" cap="rnd">
              <a:solidFill>
                <a:srgbClr val="BD732A">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5.4843985095890417</c:v>
                </c:pt>
                <c:pt idx="1">
                  <c:v>5.6742065726027384</c:v>
                </c:pt>
                <c:pt idx="2">
                  <c:v>6.523118202185791</c:v>
                </c:pt>
                <c:pt idx="3">
                  <c:v>7.4975564547945215</c:v>
                </c:pt>
                <c:pt idx="4">
                  <c:v>8.7920725753424662</c:v>
                </c:pt>
                <c:pt idx="5">
                  <c:v>9.4410749123287658</c:v>
                </c:pt>
                <c:pt idx="6">
                  <c:v>8.844415661202186</c:v>
                </c:pt>
                <c:pt idx="7">
                  <c:v>9.3568671561643821</c:v>
                </c:pt>
                <c:pt idx="8">
                  <c:v>10.940515189041095</c:v>
                </c:pt>
                <c:pt idx="9">
                  <c:v>12.289461391780824</c:v>
                </c:pt>
                <c:pt idx="10">
                  <c:v>11.282958860655739</c:v>
                </c:pt>
                <c:pt idx="11">
                  <c:v>11.13137</c:v>
                </c:pt>
                <c:pt idx="12">
                  <c:v>11.886398</c:v>
                </c:pt>
                <c:pt idx="13">
                  <c:v>12.760116999999999</c:v>
                </c:pt>
                <c:pt idx="14">
                  <c:v>14.382277999999999</c:v>
                </c:pt>
                <c:pt idx="15">
                  <c:v>15.575901999999999</c:v>
                </c:pt>
                <c:pt idx="16">
                  <c:v>16.229759000000001</c:v>
                </c:pt>
                <c:pt idx="17">
                  <c:v>16.612238000000001</c:v>
                </c:pt>
                <c:pt idx="18">
                  <c:v>17.120815</c:v>
                </c:pt>
                <c:pt idx="19">
                  <c:v>17.404419000000001</c:v>
                </c:pt>
                <c:pt idx="20">
                  <c:v>17.623062000000001</c:v>
                </c:pt>
                <c:pt idx="21">
                  <c:v>17.727066000000001</c:v>
                </c:pt>
                <c:pt idx="22">
                  <c:v>17.830448000000001</c:v>
                </c:pt>
                <c:pt idx="23">
                  <c:v>17.933249</c:v>
                </c:pt>
                <c:pt idx="24">
                  <c:v>17.922829</c:v>
                </c:pt>
                <c:pt idx="25">
                  <c:v>18.001850000000001</c:v>
                </c:pt>
                <c:pt idx="26">
                  <c:v>18.033208999999999</c:v>
                </c:pt>
                <c:pt idx="27">
                  <c:v>18.040329</c:v>
                </c:pt>
                <c:pt idx="28">
                  <c:v>17.979921000000001</c:v>
                </c:pt>
                <c:pt idx="29">
                  <c:v>17.934967</c:v>
                </c:pt>
                <c:pt idx="30">
                  <c:v>18.069261999999998</c:v>
                </c:pt>
                <c:pt idx="31">
                  <c:v>18.094454000000002</c:v>
                </c:pt>
                <c:pt idx="32">
                  <c:v>18.130600000000001</c:v>
                </c:pt>
                <c:pt idx="33">
                  <c:v>18.073629</c:v>
                </c:pt>
                <c:pt idx="34">
                  <c:v>18.132985999999999</c:v>
                </c:pt>
                <c:pt idx="35">
                  <c:v>18.235469999999999</c:v>
                </c:pt>
                <c:pt idx="36">
                  <c:v>18.371054000000001</c:v>
                </c:pt>
                <c:pt idx="37">
                  <c:v>18.685883999999998</c:v>
                </c:pt>
                <c:pt idx="38">
                  <c:v>18.558761999999998</c:v>
                </c:pt>
                <c:pt idx="39">
                  <c:v>18.287948999999998</c:v>
                </c:pt>
                <c:pt idx="40">
                  <c:v>18.136967000000002</c:v>
                </c:pt>
              </c:numCache>
            </c:numRef>
          </c:val>
          <c:smooth val="0"/>
        </c:ser>
        <c:ser>
          <c:idx val="6"/>
          <c:order val="3"/>
          <c:tx>
            <c:strRef>
              <c:f>Sheet1!$E$1</c:f>
              <c:strCache>
                <c:ptCount val="1"/>
                <c:pt idx="0">
                  <c:v>Low Oil and Gas Supply</c:v>
                </c:pt>
              </c:strCache>
            </c:strRef>
          </c:tx>
          <c:spPr>
            <a:ln w="22225" cap="rnd">
              <a:solidFill>
                <a:srgbClr val="BD732A">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5.4843985095890417</c:v>
                </c:pt>
                <c:pt idx="1">
                  <c:v>5.6742065726027384</c:v>
                </c:pt>
                <c:pt idx="2">
                  <c:v>6.523118202185791</c:v>
                </c:pt>
                <c:pt idx="3">
                  <c:v>7.4975564547945215</c:v>
                </c:pt>
                <c:pt idx="4">
                  <c:v>8.7920725753424662</c:v>
                </c:pt>
                <c:pt idx="5">
                  <c:v>9.4410749123287658</c:v>
                </c:pt>
                <c:pt idx="6">
                  <c:v>8.844415661202186</c:v>
                </c:pt>
                <c:pt idx="7">
                  <c:v>9.3568671561643821</c:v>
                </c:pt>
                <c:pt idx="8">
                  <c:v>10.940515189041095</c:v>
                </c:pt>
                <c:pt idx="9">
                  <c:v>12.289461391780824</c:v>
                </c:pt>
                <c:pt idx="10">
                  <c:v>11.282958860655739</c:v>
                </c:pt>
                <c:pt idx="11">
                  <c:v>11.13137</c:v>
                </c:pt>
                <c:pt idx="12">
                  <c:v>11.483302999999999</c:v>
                </c:pt>
                <c:pt idx="13">
                  <c:v>11.291370000000001</c:v>
                </c:pt>
                <c:pt idx="14">
                  <c:v>10.592580999999999</c:v>
                </c:pt>
                <c:pt idx="15">
                  <c:v>10.260655999999999</c:v>
                </c:pt>
                <c:pt idx="16">
                  <c:v>10.176283999999999</c:v>
                </c:pt>
                <c:pt idx="17">
                  <c:v>10.003680000000001</c:v>
                </c:pt>
                <c:pt idx="18">
                  <c:v>9.8194820000000007</c:v>
                </c:pt>
                <c:pt idx="19">
                  <c:v>9.5276040000000002</c:v>
                </c:pt>
                <c:pt idx="20">
                  <c:v>9.2772039999999993</c:v>
                </c:pt>
                <c:pt idx="21">
                  <c:v>9.0029179999999993</c:v>
                </c:pt>
                <c:pt idx="22">
                  <c:v>8.733098</c:v>
                </c:pt>
                <c:pt idx="23">
                  <c:v>8.5103850000000012</c:v>
                </c:pt>
                <c:pt idx="24">
                  <c:v>8.2975560000000002</c:v>
                </c:pt>
                <c:pt idx="25">
                  <c:v>8.3073049999999995</c:v>
                </c:pt>
                <c:pt idx="26">
                  <c:v>8.2214030000000005</c:v>
                </c:pt>
                <c:pt idx="27">
                  <c:v>8.0619300000000003</c:v>
                </c:pt>
                <c:pt idx="28">
                  <c:v>7.9412529999999997</c:v>
                </c:pt>
                <c:pt idx="29">
                  <c:v>7.786414999999999</c:v>
                </c:pt>
                <c:pt idx="30">
                  <c:v>7.599628</c:v>
                </c:pt>
                <c:pt idx="31">
                  <c:v>7.6286020000000008</c:v>
                </c:pt>
                <c:pt idx="32">
                  <c:v>7.6819860000000002</c:v>
                </c:pt>
                <c:pt idx="33">
                  <c:v>7.5034609999999997</c:v>
                </c:pt>
                <c:pt idx="34">
                  <c:v>7.3585619999999992</c:v>
                </c:pt>
                <c:pt idx="35">
                  <c:v>7.0966250000000004</c:v>
                </c:pt>
                <c:pt idx="36">
                  <c:v>6.9897490000000007</c:v>
                </c:pt>
                <c:pt idx="37">
                  <c:v>6.892542999999999</c:v>
                </c:pt>
                <c:pt idx="38">
                  <c:v>6.9880750000000003</c:v>
                </c:pt>
                <c:pt idx="39">
                  <c:v>7.0331770000000002</c:v>
                </c:pt>
                <c:pt idx="40">
                  <c:v>6.8101050000000001</c:v>
                </c:pt>
              </c:numCache>
            </c:numRef>
          </c:val>
          <c:smooth val="0"/>
        </c:ser>
        <c:ser>
          <c:idx val="1"/>
          <c:order val="4"/>
          <c:tx>
            <c:strRef>
              <c:f>Sheet1!$F$1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5.4843985095890417</c:v>
                </c:pt>
                <c:pt idx="1">
                  <c:v>5.6742065726027384</c:v>
                </c:pt>
                <c:pt idx="2">
                  <c:v>6.523118202185791</c:v>
                </c:pt>
                <c:pt idx="3">
                  <c:v>7.4975564547945215</c:v>
                </c:pt>
                <c:pt idx="4">
                  <c:v>8.7920725753424662</c:v>
                </c:pt>
                <c:pt idx="5">
                  <c:v>9.4410749123287658</c:v>
                </c:pt>
                <c:pt idx="6">
                  <c:v>8.844415661202186</c:v>
                </c:pt>
                <c:pt idx="7">
                  <c:v>9.3568671561643821</c:v>
                </c:pt>
                <c:pt idx="8">
                  <c:v>10.940515189041095</c:v>
                </c:pt>
                <c:pt idx="9">
                  <c:v>12.289461391780824</c:v>
                </c:pt>
                <c:pt idx="10">
                  <c:v>11.282958860655739</c:v>
                </c:pt>
                <c:pt idx="11">
                  <c:v>11.13137</c:v>
                </c:pt>
                <c:pt idx="12">
                  <c:v>11.890215</c:v>
                </c:pt>
                <c:pt idx="13">
                  <c:v>12.277072</c:v>
                </c:pt>
                <c:pt idx="14">
                  <c:v>12.60923</c:v>
                </c:pt>
                <c:pt idx="15">
                  <c:v>13.052892</c:v>
                </c:pt>
                <c:pt idx="16">
                  <c:v>13.243160999999999</c:v>
                </c:pt>
                <c:pt idx="17">
                  <c:v>13.200738000000001</c:v>
                </c:pt>
                <c:pt idx="18">
                  <c:v>13.394472</c:v>
                </c:pt>
                <c:pt idx="19">
                  <c:v>13.354988000000001</c:v>
                </c:pt>
                <c:pt idx="20">
                  <c:v>13.289125</c:v>
                </c:pt>
                <c:pt idx="21">
                  <c:v>13.172335</c:v>
                </c:pt>
                <c:pt idx="22">
                  <c:v>13.044161000000001</c:v>
                </c:pt>
                <c:pt idx="23">
                  <c:v>13.102449</c:v>
                </c:pt>
                <c:pt idx="24">
                  <c:v>12.941919</c:v>
                </c:pt>
                <c:pt idx="25">
                  <c:v>12.818296</c:v>
                </c:pt>
                <c:pt idx="26">
                  <c:v>12.711107999999999</c:v>
                </c:pt>
                <c:pt idx="27">
                  <c:v>12.578856</c:v>
                </c:pt>
                <c:pt idx="28">
                  <c:v>12.520988000000001</c:v>
                </c:pt>
                <c:pt idx="29">
                  <c:v>12.528874</c:v>
                </c:pt>
                <c:pt idx="30">
                  <c:v>12.640373</c:v>
                </c:pt>
                <c:pt idx="31">
                  <c:v>12.661778999999999</c:v>
                </c:pt>
                <c:pt idx="32">
                  <c:v>12.691896</c:v>
                </c:pt>
                <c:pt idx="33">
                  <c:v>12.618269</c:v>
                </c:pt>
                <c:pt idx="34">
                  <c:v>12.646999000000001</c:v>
                </c:pt>
                <c:pt idx="35">
                  <c:v>12.717350999999999</c:v>
                </c:pt>
                <c:pt idx="36">
                  <c:v>12.783121000000001</c:v>
                </c:pt>
                <c:pt idx="37">
                  <c:v>12.696424</c:v>
                </c:pt>
                <c:pt idx="38">
                  <c:v>12.650297</c:v>
                </c:pt>
                <c:pt idx="39">
                  <c:v>12.814805</c:v>
                </c:pt>
                <c:pt idx="40">
                  <c:v>12.960039</c:v>
                </c:pt>
              </c:numCache>
            </c:numRef>
          </c:val>
          <c:smooth val="0"/>
        </c:ser>
        <c:dLbls>
          <c:showLegendKey val="0"/>
          <c:showVal val="0"/>
          <c:showCatName val="0"/>
          <c:showSerName val="0"/>
          <c:showPercent val="0"/>
          <c:showBubbleSize val="0"/>
        </c:dLbls>
        <c:smooth val="0"/>
        <c:axId val="-1239637888"/>
        <c:axId val="-1239630272"/>
        <c:extLst/>
      </c:lineChart>
      <c:catAx>
        <c:axId val="-12396378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9630272"/>
        <c:crosses val="autoZero"/>
        <c:auto val="1"/>
        <c:lblAlgn val="ctr"/>
        <c:lblOffset val="100"/>
        <c:tickLblSkip val="10"/>
        <c:tickMarkSkip val="10"/>
        <c:noMultiLvlLbl val="0"/>
      </c:catAx>
      <c:valAx>
        <c:axId val="-1239630272"/>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9637888"/>
        <c:crossesAt val="12"/>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90800455109787"/>
          <c:y val="6.0735248108541452E-2"/>
          <c:w val="0.65330760752528216"/>
          <c:h val="0.84842566526745178"/>
        </c:manualLayout>
      </c:layout>
      <c:lineChart>
        <c:grouping val="standard"/>
        <c:varyColors val="0"/>
        <c:ser>
          <c:idx val="0"/>
          <c:order val="0"/>
          <c:tx>
            <c:strRef>
              <c:f>Sheet1!$B$1</c:f>
              <c:strCache>
                <c:ptCount val="1"/>
                <c:pt idx="0">
                  <c:v>Low Oil Price</c:v>
                </c:pt>
              </c:strCache>
            </c:strRef>
          </c:tx>
          <c:spPr>
            <a:ln w="22225" cap="rnd">
              <a:solidFill>
                <a:srgbClr val="A33340">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2.0740246575342467</c:v>
                </c:pt>
                <c:pt idx="1">
                  <c:v>2.2160684931506847</c:v>
                </c:pt>
                <c:pt idx="2">
                  <c:v>2.4079398907103817</c:v>
                </c:pt>
                <c:pt idx="3">
                  <c:v>2.6056356164383558</c:v>
                </c:pt>
                <c:pt idx="4">
                  <c:v>3.0145150684931505</c:v>
                </c:pt>
                <c:pt idx="5">
                  <c:v>3.3423260273972595</c:v>
                </c:pt>
                <c:pt idx="6">
                  <c:v>3.5091721311475408</c:v>
                </c:pt>
                <c:pt idx="7">
                  <c:v>3.7827452054794515</c:v>
                </c:pt>
                <c:pt idx="8">
                  <c:v>4.3693506849315069</c:v>
                </c:pt>
                <c:pt idx="9">
                  <c:v>4.8245068493150685</c:v>
                </c:pt>
                <c:pt idx="10">
                  <c:v>5.1745737704918016</c:v>
                </c:pt>
                <c:pt idx="11">
                  <c:v>5.3522449999999999</c:v>
                </c:pt>
                <c:pt idx="12">
                  <c:v>5.101763</c:v>
                </c:pt>
                <c:pt idx="13">
                  <c:v>5.165743</c:v>
                </c:pt>
                <c:pt idx="14">
                  <c:v>4.9648879999999993</c:v>
                </c:pt>
                <c:pt idx="15">
                  <c:v>5.3560879999999997</c:v>
                </c:pt>
                <c:pt idx="16">
                  <c:v>5.3615129999999995</c:v>
                </c:pt>
                <c:pt idx="17">
                  <c:v>5.2479149999999999</c:v>
                </c:pt>
                <c:pt idx="18">
                  <c:v>5.169232</c:v>
                </c:pt>
                <c:pt idx="19">
                  <c:v>5.1586030000000003</c:v>
                </c:pt>
                <c:pt idx="20">
                  <c:v>5.1717069999999996</c:v>
                </c:pt>
                <c:pt idx="21">
                  <c:v>5.1381079999999999</c:v>
                </c:pt>
                <c:pt idx="22">
                  <c:v>5.1490150000000003</c:v>
                </c:pt>
                <c:pt idx="23">
                  <c:v>5.1726460000000003</c:v>
                </c:pt>
                <c:pt idx="24">
                  <c:v>5.1465480000000001</c:v>
                </c:pt>
                <c:pt idx="25">
                  <c:v>5.1381420000000002</c:v>
                </c:pt>
                <c:pt idx="26">
                  <c:v>5.1310529999999996</c:v>
                </c:pt>
                <c:pt idx="27">
                  <c:v>5.1233930000000001</c:v>
                </c:pt>
                <c:pt idx="28">
                  <c:v>5.129416</c:v>
                </c:pt>
                <c:pt idx="29">
                  <c:v>5.2266589999999997</c:v>
                </c:pt>
                <c:pt idx="30">
                  <c:v>5.2553070000000002</c:v>
                </c:pt>
                <c:pt idx="31">
                  <c:v>5.2443089999999994</c:v>
                </c:pt>
                <c:pt idx="32">
                  <c:v>5.2674760000000003</c:v>
                </c:pt>
                <c:pt idx="33">
                  <c:v>5.2466379999999999</c:v>
                </c:pt>
                <c:pt idx="34">
                  <c:v>5.2386569999999999</c:v>
                </c:pt>
                <c:pt idx="35">
                  <c:v>5.2102789999999999</c:v>
                </c:pt>
                <c:pt idx="36">
                  <c:v>5.2455910000000001</c:v>
                </c:pt>
                <c:pt idx="37">
                  <c:v>5.230442</c:v>
                </c:pt>
                <c:pt idx="38">
                  <c:v>5.2299030000000002</c:v>
                </c:pt>
                <c:pt idx="39">
                  <c:v>5.2250230000000002</c:v>
                </c:pt>
                <c:pt idx="40">
                  <c:v>5.2208690000000004</c:v>
                </c:pt>
              </c:numCache>
            </c:numRef>
          </c:val>
          <c:smooth val="0"/>
        </c:ser>
        <c:ser>
          <c:idx val="1"/>
          <c:order val="1"/>
          <c:tx>
            <c:strRef>
              <c:f>Sheet1!$C$1</c:f>
              <c:strCache>
                <c:ptCount val="1"/>
                <c:pt idx="0">
                  <c:v>High Oil Price</c:v>
                </c:pt>
              </c:strCache>
            </c:strRef>
          </c:tx>
          <c:spPr>
            <a:ln w="22225" cap="rnd">
              <a:solidFill>
                <a:srgbClr val="BD732A">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2.0740246575342467</c:v>
                </c:pt>
                <c:pt idx="1">
                  <c:v>2.2160684931506847</c:v>
                </c:pt>
                <c:pt idx="2">
                  <c:v>2.4079398907103817</c:v>
                </c:pt>
                <c:pt idx="3">
                  <c:v>2.6056356164383558</c:v>
                </c:pt>
                <c:pt idx="4">
                  <c:v>3.0145150684931505</c:v>
                </c:pt>
                <c:pt idx="5">
                  <c:v>3.3423260273972595</c:v>
                </c:pt>
                <c:pt idx="6">
                  <c:v>3.5091721311475408</c:v>
                </c:pt>
                <c:pt idx="7">
                  <c:v>3.7827452054794515</c:v>
                </c:pt>
                <c:pt idx="8">
                  <c:v>4.3693506849315069</c:v>
                </c:pt>
                <c:pt idx="9">
                  <c:v>4.8245068493150685</c:v>
                </c:pt>
                <c:pt idx="10">
                  <c:v>5.1745737704918016</c:v>
                </c:pt>
                <c:pt idx="11">
                  <c:v>5.3522449999999999</c:v>
                </c:pt>
                <c:pt idx="12">
                  <c:v>6.0348629999999996</c:v>
                </c:pt>
                <c:pt idx="13">
                  <c:v>7.1619720000000004</c:v>
                </c:pt>
                <c:pt idx="14">
                  <c:v>7.2172109999999998</c:v>
                </c:pt>
                <c:pt idx="15">
                  <c:v>7.3074190000000003</c:v>
                </c:pt>
                <c:pt idx="16">
                  <c:v>7.3873770000000007</c:v>
                </c:pt>
                <c:pt idx="17">
                  <c:v>7.4219359999999996</c:v>
                </c:pt>
                <c:pt idx="18">
                  <c:v>7.5265339999999998</c:v>
                </c:pt>
                <c:pt idx="19">
                  <c:v>7.6980070000000005</c:v>
                </c:pt>
                <c:pt idx="20">
                  <c:v>7.9083309999999996</c:v>
                </c:pt>
                <c:pt idx="21">
                  <c:v>8.1026929999999986</c:v>
                </c:pt>
                <c:pt idx="22">
                  <c:v>8.2615649999999992</c:v>
                </c:pt>
                <c:pt idx="23">
                  <c:v>8.431578</c:v>
                </c:pt>
                <c:pt idx="24">
                  <c:v>8.5611709999999999</c:v>
                </c:pt>
                <c:pt idx="25">
                  <c:v>8.6387210000000003</c:v>
                </c:pt>
                <c:pt idx="26">
                  <c:v>8.7160759999999993</c:v>
                </c:pt>
                <c:pt idx="27">
                  <c:v>8.7665210000000009</c:v>
                </c:pt>
                <c:pt idx="28">
                  <c:v>8.8083240000000007</c:v>
                </c:pt>
                <c:pt idx="29">
                  <c:v>8.9107320000000012</c:v>
                </c:pt>
                <c:pt idx="30">
                  <c:v>8.9686979999999998</c:v>
                </c:pt>
                <c:pt idx="31">
                  <c:v>9.1486780000000003</c:v>
                </c:pt>
                <c:pt idx="32">
                  <c:v>9.3710240000000002</c:v>
                </c:pt>
                <c:pt idx="33">
                  <c:v>9.565118</c:v>
                </c:pt>
                <c:pt idx="34">
                  <c:v>9.7210260000000002</c:v>
                </c:pt>
                <c:pt idx="35">
                  <c:v>9.7668669999999995</c:v>
                </c:pt>
                <c:pt idx="36">
                  <c:v>9.8556170000000005</c:v>
                </c:pt>
                <c:pt idx="37">
                  <c:v>9.9262460000000008</c:v>
                </c:pt>
                <c:pt idx="38">
                  <c:v>9.9193740000000012</c:v>
                </c:pt>
                <c:pt idx="39">
                  <c:v>9.8968980000000002</c:v>
                </c:pt>
                <c:pt idx="40">
                  <c:v>9.9330479999999994</c:v>
                </c:pt>
              </c:numCache>
            </c:numRef>
          </c:val>
          <c:smooth val="0"/>
        </c:ser>
        <c:ser>
          <c:idx val="2"/>
          <c:order val="2"/>
          <c:tx>
            <c:strRef>
              <c:f>Sheet1!$D$1</c:f>
              <c:strCache>
                <c:ptCount val="1"/>
                <c:pt idx="0">
                  <c:v>High Oil and Gas Supply</c:v>
                </c:pt>
              </c:strCache>
            </c:strRef>
          </c:tx>
          <c:spPr>
            <a:ln w="22225" cap="rnd">
              <a:solidFill>
                <a:srgbClr val="A33340">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2.0740246575342467</c:v>
                </c:pt>
                <c:pt idx="1">
                  <c:v>2.2160684931506847</c:v>
                </c:pt>
                <c:pt idx="2">
                  <c:v>2.4079398907103817</c:v>
                </c:pt>
                <c:pt idx="3">
                  <c:v>2.6056356164383558</c:v>
                </c:pt>
                <c:pt idx="4">
                  <c:v>3.0145150684931505</c:v>
                </c:pt>
                <c:pt idx="5">
                  <c:v>3.3423260273972595</c:v>
                </c:pt>
                <c:pt idx="6">
                  <c:v>3.5091721311475408</c:v>
                </c:pt>
                <c:pt idx="7">
                  <c:v>3.7827452054794515</c:v>
                </c:pt>
                <c:pt idx="8">
                  <c:v>4.3693506849315069</c:v>
                </c:pt>
                <c:pt idx="9">
                  <c:v>4.8245068493150685</c:v>
                </c:pt>
                <c:pt idx="10">
                  <c:v>5.1745737704918016</c:v>
                </c:pt>
                <c:pt idx="11">
                  <c:v>5.3522449999999999</c:v>
                </c:pt>
                <c:pt idx="12">
                  <c:v>6.160984</c:v>
                </c:pt>
                <c:pt idx="13">
                  <c:v>6.5672149999999991</c:v>
                </c:pt>
                <c:pt idx="14">
                  <c:v>7.0366300000000006</c:v>
                </c:pt>
                <c:pt idx="15">
                  <c:v>7.3922240000000006</c:v>
                </c:pt>
                <c:pt idx="16">
                  <c:v>7.4739509999999996</c:v>
                </c:pt>
                <c:pt idx="17">
                  <c:v>7.5700710000000004</c:v>
                </c:pt>
                <c:pt idx="18">
                  <c:v>7.7038759999999993</c:v>
                </c:pt>
                <c:pt idx="19">
                  <c:v>7.8713649999999991</c:v>
                </c:pt>
                <c:pt idx="20">
                  <c:v>7.9957259999999994</c:v>
                </c:pt>
                <c:pt idx="21">
                  <c:v>8.1204820000000009</c:v>
                </c:pt>
                <c:pt idx="22">
                  <c:v>8.2051549999999995</c:v>
                </c:pt>
                <c:pt idx="23">
                  <c:v>8.3460660000000004</c:v>
                </c:pt>
                <c:pt idx="24">
                  <c:v>8.4898179999999996</c:v>
                </c:pt>
                <c:pt idx="25">
                  <c:v>8.5904249999999998</c:v>
                </c:pt>
                <c:pt idx="26">
                  <c:v>8.613669999999999</c:v>
                </c:pt>
                <c:pt idx="27">
                  <c:v>8.6528410000000004</c:v>
                </c:pt>
                <c:pt idx="28">
                  <c:v>8.7389559999999999</c:v>
                </c:pt>
                <c:pt idx="29">
                  <c:v>8.791977000000001</c:v>
                </c:pt>
                <c:pt idx="30">
                  <c:v>8.8783200000000004</c:v>
                </c:pt>
                <c:pt idx="31">
                  <c:v>8.9496990000000007</c:v>
                </c:pt>
                <c:pt idx="32">
                  <c:v>9.0336759999999998</c:v>
                </c:pt>
                <c:pt idx="33">
                  <c:v>9.1004059999999996</c:v>
                </c:pt>
                <c:pt idx="34">
                  <c:v>9.1987710000000007</c:v>
                </c:pt>
                <c:pt idx="35">
                  <c:v>9.2762729999999998</c:v>
                </c:pt>
                <c:pt idx="36">
                  <c:v>9.4128919999999994</c:v>
                </c:pt>
                <c:pt idx="37">
                  <c:v>9.5446170000000006</c:v>
                </c:pt>
                <c:pt idx="38">
                  <c:v>9.5780130000000003</c:v>
                </c:pt>
                <c:pt idx="39">
                  <c:v>9.6119690000000002</c:v>
                </c:pt>
                <c:pt idx="40">
                  <c:v>9.6686969999999999</c:v>
                </c:pt>
              </c:numCache>
            </c:numRef>
          </c:val>
          <c:smooth val="0"/>
        </c:ser>
        <c:ser>
          <c:idx val="3"/>
          <c:order val="3"/>
          <c:tx>
            <c:strRef>
              <c:f>Sheet1!$E$1</c:f>
              <c:strCache>
                <c:ptCount val="1"/>
                <c:pt idx="0">
                  <c:v>Low Oil and Gas Supply</c:v>
                </c:pt>
              </c:strCache>
            </c:strRef>
          </c:tx>
          <c:spPr>
            <a:ln w="22225" cap="rnd">
              <a:solidFill>
                <a:srgbClr val="BD732A">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2.0740246575342467</c:v>
                </c:pt>
                <c:pt idx="1">
                  <c:v>2.2160684931506847</c:v>
                </c:pt>
                <c:pt idx="2">
                  <c:v>2.4079398907103817</c:v>
                </c:pt>
                <c:pt idx="3">
                  <c:v>2.6056356164383558</c:v>
                </c:pt>
                <c:pt idx="4">
                  <c:v>3.0145150684931505</c:v>
                </c:pt>
                <c:pt idx="5">
                  <c:v>3.3423260273972595</c:v>
                </c:pt>
                <c:pt idx="6">
                  <c:v>3.5091721311475408</c:v>
                </c:pt>
                <c:pt idx="7">
                  <c:v>3.7827452054794515</c:v>
                </c:pt>
                <c:pt idx="8">
                  <c:v>4.3693506849315069</c:v>
                </c:pt>
                <c:pt idx="9">
                  <c:v>4.8245068493150685</c:v>
                </c:pt>
                <c:pt idx="10">
                  <c:v>5.1745737704918016</c:v>
                </c:pt>
                <c:pt idx="11">
                  <c:v>5.3522449999999999</c:v>
                </c:pt>
                <c:pt idx="12">
                  <c:v>5.3827970000000001</c:v>
                </c:pt>
                <c:pt idx="13">
                  <c:v>5.3516849999999998</c:v>
                </c:pt>
                <c:pt idx="14">
                  <c:v>5.2068989999999999</c:v>
                </c:pt>
                <c:pt idx="15">
                  <c:v>5.1126370000000003</c:v>
                </c:pt>
                <c:pt idx="16">
                  <c:v>4.9434569999999995</c:v>
                </c:pt>
                <c:pt idx="17">
                  <c:v>4.8698879999999996</c:v>
                </c:pt>
                <c:pt idx="18">
                  <c:v>4.7132019999999999</c:v>
                </c:pt>
                <c:pt idx="19">
                  <c:v>4.6480930000000003</c:v>
                </c:pt>
                <c:pt idx="20">
                  <c:v>4.5800980000000004</c:v>
                </c:pt>
                <c:pt idx="21">
                  <c:v>4.4998500000000003</c:v>
                </c:pt>
                <c:pt idx="22">
                  <c:v>4.4383970000000001</c:v>
                </c:pt>
                <c:pt idx="23">
                  <c:v>4.3933609999999996</c:v>
                </c:pt>
                <c:pt idx="24">
                  <c:v>4.3365349999999996</c:v>
                </c:pt>
                <c:pt idx="25">
                  <c:v>4.3219519999999996</c:v>
                </c:pt>
                <c:pt idx="26">
                  <c:v>4.2825350000000002</c:v>
                </c:pt>
                <c:pt idx="27">
                  <c:v>4.2759559999999999</c:v>
                </c:pt>
                <c:pt idx="28">
                  <c:v>4.2800640000000003</c:v>
                </c:pt>
                <c:pt idx="29">
                  <c:v>4.248297</c:v>
                </c:pt>
                <c:pt idx="30">
                  <c:v>4.2160679999999999</c:v>
                </c:pt>
                <c:pt idx="31">
                  <c:v>4.2602880000000001</c:v>
                </c:pt>
                <c:pt idx="32">
                  <c:v>4.2920169999999995</c:v>
                </c:pt>
                <c:pt idx="33">
                  <c:v>4.2573620000000005</c:v>
                </c:pt>
                <c:pt idx="34">
                  <c:v>4.2251589999999997</c:v>
                </c:pt>
                <c:pt idx="35">
                  <c:v>4.1868499999999997</c:v>
                </c:pt>
                <c:pt idx="36">
                  <c:v>4.1745010000000002</c:v>
                </c:pt>
                <c:pt idx="37">
                  <c:v>4.1597499999999998</c:v>
                </c:pt>
                <c:pt idx="38">
                  <c:v>4.1378949999999994</c:v>
                </c:pt>
                <c:pt idx="39">
                  <c:v>4.1109470000000004</c:v>
                </c:pt>
                <c:pt idx="40">
                  <c:v>4.1110030000000002</c:v>
                </c:pt>
              </c:numCache>
            </c:numRef>
          </c:val>
          <c:smooth val="0"/>
        </c:ser>
        <c:ser>
          <c:idx val="4"/>
          <c:order val="4"/>
          <c:tx>
            <c:strRef>
              <c:f>Sheet1!$F$1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2.0740246575342467</c:v>
                </c:pt>
                <c:pt idx="1">
                  <c:v>2.2160684931506847</c:v>
                </c:pt>
                <c:pt idx="2">
                  <c:v>2.4079398907103817</c:v>
                </c:pt>
                <c:pt idx="3">
                  <c:v>2.6056356164383558</c:v>
                </c:pt>
                <c:pt idx="4">
                  <c:v>3.0145150684931505</c:v>
                </c:pt>
                <c:pt idx="5">
                  <c:v>3.3423260273972595</c:v>
                </c:pt>
                <c:pt idx="6">
                  <c:v>3.5091721311475408</c:v>
                </c:pt>
                <c:pt idx="7">
                  <c:v>3.7827452054794515</c:v>
                </c:pt>
                <c:pt idx="8">
                  <c:v>4.3693506849315069</c:v>
                </c:pt>
                <c:pt idx="9">
                  <c:v>4.8245068493150685</c:v>
                </c:pt>
                <c:pt idx="10">
                  <c:v>5.1745737704918016</c:v>
                </c:pt>
                <c:pt idx="11">
                  <c:v>5.3522449999999999</c:v>
                </c:pt>
                <c:pt idx="12">
                  <c:v>5.8358550000000005</c:v>
                </c:pt>
                <c:pt idx="13">
                  <c:v>6.119605</c:v>
                </c:pt>
                <c:pt idx="14">
                  <c:v>6.2450260000000002</c:v>
                </c:pt>
                <c:pt idx="15">
                  <c:v>6.3657500000000002</c:v>
                </c:pt>
                <c:pt idx="16">
                  <c:v>6.3242900000000004</c:v>
                </c:pt>
                <c:pt idx="17">
                  <c:v>6.2793640000000002</c:v>
                </c:pt>
                <c:pt idx="18">
                  <c:v>6.2969470000000003</c:v>
                </c:pt>
                <c:pt idx="19">
                  <c:v>6.3555109999999999</c:v>
                </c:pt>
                <c:pt idx="20">
                  <c:v>6.3971269999999993</c:v>
                </c:pt>
                <c:pt idx="21">
                  <c:v>6.4230939999999999</c:v>
                </c:pt>
                <c:pt idx="22">
                  <c:v>6.4837370000000005</c:v>
                </c:pt>
                <c:pt idx="23">
                  <c:v>6.478205</c:v>
                </c:pt>
                <c:pt idx="24">
                  <c:v>6.5184620000000004</c:v>
                </c:pt>
                <c:pt idx="25">
                  <c:v>6.523917</c:v>
                </c:pt>
                <c:pt idx="26">
                  <c:v>6.5120000000000005</c:v>
                </c:pt>
                <c:pt idx="27">
                  <c:v>6.5322519999999997</c:v>
                </c:pt>
                <c:pt idx="28">
                  <c:v>6.5472609999999998</c:v>
                </c:pt>
                <c:pt idx="29">
                  <c:v>6.6178889999999999</c:v>
                </c:pt>
                <c:pt idx="30">
                  <c:v>6.6640280000000001</c:v>
                </c:pt>
                <c:pt idx="31">
                  <c:v>6.732469</c:v>
                </c:pt>
                <c:pt idx="32">
                  <c:v>6.7679460000000002</c:v>
                </c:pt>
                <c:pt idx="33">
                  <c:v>6.778511</c:v>
                </c:pt>
                <c:pt idx="34">
                  <c:v>6.8585500000000001</c:v>
                </c:pt>
                <c:pt idx="35">
                  <c:v>6.9098229999999994</c:v>
                </c:pt>
                <c:pt idx="36">
                  <c:v>6.9370970000000005</c:v>
                </c:pt>
                <c:pt idx="37">
                  <c:v>6.9619770000000001</c:v>
                </c:pt>
                <c:pt idx="38">
                  <c:v>6.9167880000000004</c:v>
                </c:pt>
                <c:pt idx="39">
                  <c:v>6.9578100000000003</c:v>
                </c:pt>
                <c:pt idx="40">
                  <c:v>6.9796889999999996</c:v>
                </c:pt>
              </c:numCache>
            </c:numRef>
          </c:val>
          <c:smooth val="0"/>
        </c:ser>
        <c:dLbls>
          <c:showLegendKey val="0"/>
          <c:showVal val="0"/>
          <c:showCatName val="0"/>
          <c:showSerName val="0"/>
          <c:showPercent val="0"/>
          <c:showBubbleSize val="0"/>
        </c:dLbls>
        <c:smooth val="0"/>
        <c:axId val="-1239632448"/>
        <c:axId val="-1239627552"/>
        <c:extLst/>
      </c:lineChart>
      <c:catAx>
        <c:axId val="-123963244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9627552"/>
        <c:crossesAt val="0"/>
        <c:auto val="1"/>
        <c:lblAlgn val="ctr"/>
        <c:lblOffset val="100"/>
        <c:tickLblSkip val="10"/>
        <c:tickMarkSkip val="10"/>
        <c:noMultiLvlLbl val="0"/>
      </c:catAx>
      <c:valAx>
        <c:axId val="-1239627552"/>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9632448"/>
        <c:crossesAt val="12"/>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4786897817386538"/>
          <c:w val="0.60568968612784868"/>
          <c:h val="0.66245509390034096"/>
        </c:manualLayout>
      </c:layout>
      <c:lineChart>
        <c:grouping val="standard"/>
        <c:varyColors val="0"/>
        <c:ser>
          <c:idx val="0"/>
          <c:order val="1"/>
          <c:tx>
            <c:strRef>
              <c:f>Sheet1!$B$1</c:f>
              <c:strCache>
                <c:ptCount val="1"/>
                <c:pt idx="0">
                  <c:v>High Economic Growth</c:v>
                </c:pt>
              </c:strCache>
            </c:strRef>
          </c:tx>
          <c:spPr>
            <a:ln w="22225" cap="rnd">
              <a:solidFill>
                <a:srgbClr val="0096D7">
                  <a:lumMod val="75000"/>
                </a:srgb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19.680824645153841</c:v>
                </c:pt>
                <c:pt idx="1">
                  <c:v>19.57209319128452</c:v>
                </c:pt>
                <c:pt idx="2">
                  <c:v>19.67061475602334</c:v>
                </c:pt>
                <c:pt idx="3">
                  <c:v>19.911111274418442</c:v>
                </c:pt>
                <c:pt idx="4">
                  <c:v>20.632374535968751</c:v>
                </c:pt>
                <c:pt idx="5">
                  <c:v>20.625679371885809</c:v>
                </c:pt>
                <c:pt idx="6">
                  <c:v>20.449129860520198</c:v>
                </c:pt>
                <c:pt idx="7">
                  <c:v>20.3771925094822</c:v>
                </c:pt>
                <c:pt idx="8">
                  <c:v>19.122633831965341</c:v>
                </c:pt>
                <c:pt idx="9">
                  <c:v>18.260893293599349</c:v>
                </c:pt>
                <c:pt idx="10">
                  <c:v>18.595027308540899</c:v>
                </c:pt>
                <c:pt idx="11">
                  <c:v>18.274956221785569</c:v>
                </c:pt>
                <c:pt idx="12">
                  <c:v>17.90830335435318</c:v>
                </c:pt>
                <c:pt idx="13">
                  <c:v>18.274363043128801</c:v>
                </c:pt>
                <c:pt idx="14">
                  <c:v>18.39816914026029</c:v>
                </c:pt>
                <c:pt idx="15">
                  <c:v>18.800733080194281</c:v>
                </c:pt>
                <c:pt idx="16">
                  <c:v>18.95772716903225</c:v>
                </c:pt>
                <c:pt idx="17">
                  <c:v>19.163278291194761</c:v>
                </c:pt>
                <c:pt idx="18">
                  <c:v>19.733205546601891</c:v>
                </c:pt>
                <c:pt idx="19">
                  <c:v>19.762039407812662</c:v>
                </c:pt>
                <c:pt idx="20">
                  <c:v>17.52641358710801</c:v>
                </c:pt>
                <c:pt idx="21">
                  <c:v>18.064439</c:v>
                </c:pt>
                <c:pt idx="22">
                  <c:v>18.806138000000001</c:v>
                </c:pt>
                <c:pt idx="23">
                  <c:v>19.429794999999999</c:v>
                </c:pt>
                <c:pt idx="24">
                  <c:v>19.634024</c:v>
                </c:pt>
                <c:pt idx="25">
                  <c:v>19.896744000000002</c:v>
                </c:pt>
                <c:pt idx="26">
                  <c:v>20.071261</c:v>
                </c:pt>
                <c:pt idx="27">
                  <c:v>20.138983</c:v>
                </c:pt>
                <c:pt idx="28">
                  <c:v>20.193584999999999</c:v>
                </c:pt>
                <c:pt idx="29">
                  <c:v>20.243998999999999</c:v>
                </c:pt>
                <c:pt idx="30">
                  <c:v>20.326129000000002</c:v>
                </c:pt>
                <c:pt idx="31">
                  <c:v>20.418254999999998</c:v>
                </c:pt>
                <c:pt idx="32">
                  <c:v>20.496865</c:v>
                </c:pt>
                <c:pt idx="33">
                  <c:v>20.619236999999998</c:v>
                </c:pt>
                <c:pt idx="34">
                  <c:v>20.706612</c:v>
                </c:pt>
                <c:pt idx="35">
                  <c:v>20.814861000000001</c:v>
                </c:pt>
                <c:pt idx="36">
                  <c:v>20.957386</c:v>
                </c:pt>
                <c:pt idx="37">
                  <c:v>21.134264999999999</c:v>
                </c:pt>
                <c:pt idx="38">
                  <c:v>21.307956999999998</c:v>
                </c:pt>
                <c:pt idx="39">
                  <c:v>21.497083</c:v>
                </c:pt>
                <c:pt idx="40">
                  <c:v>21.619430000000001</c:v>
                </c:pt>
                <c:pt idx="41">
                  <c:v>21.795044000000001</c:v>
                </c:pt>
                <c:pt idx="42">
                  <c:v>21.985140000000001</c:v>
                </c:pt>
                <c:pt idx="43">
                  <c:v>22.169591</c:v>
                </c:pt>
                <c:pt idx="44">
                  <c:v>22.388102</c:v>
                </c:pt>
                <c:pt idx="45">
                  <c:v>22.605730000000001</c:v>
                </c:pt>
                <c:pt idx="46">
                  <c:v>22.804548</c:v>
                </c:pt>
                <c:pt idx="47">
                  <c:v>23.086584999999999</c:v>
                </c:pt>
                <c:pt idx="48">
                  <c:v>23.318017999999999</c:v>
                </c:pt>
                <c:pt idx="49">
                  <c:v>23.568598000000001</c:v>
                </c:pt>
                <c:pt idx="50">
                  <c:v>23.867415999999999</c:v>
                </c:pt>
              </c:numCache>
            </c:numRef>
          </c:val>
          <c:smooth val="0"/>
        </c:ser>
        <c:ser>
          <c:idx val="1"/>
          <c:order val="5"/>
          <c:tx>
            <c:strRef>
              <c:f>Sheet1!$C$1</c:f>
              <c:strCache>
                <c:ptCount val="1"/>
                <c:pt idx="0">
                  <c:v>Low Economic Growth</c:v>
                </c:pt>
              </c:strCache>
            </c:strRef>
          </c:tx>
          <c:spPr>
            <a:ln w="22225" cap="rnd">
              <a:solidFill>
                <a:srgbClr val="0096D7">
                  <a:lumMod val="40000"/>
                  <a:lumOff val="60000"/>
                </a:srgbClr>
              </a:solidFill>
              <a:round/>
            </a:ln>
            <a:effectLst/>
          </c:spPr>
          <c:marker>
            <c:symbol val="none"/>
          </c:marker>
          <c:dPt>
            <c:idx val="85"/>
            <c:marker>
              <c:symbol val="none"/>
            </c:marker>
            <c:bubble3D val="0"/>
          </c:dPt>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19.680824645153841</c:v>
                </c:pt>
                <c:pt idx="1">
                  <c:v>19.57209319128452</c:v>
                </c:pt>
                <c:pt idx="2">
                  <c:v>19.67061475602334</c:v>
                </c:pt>
                <c:pt idx="3">
                  <c:v>19.911111274418442</c:v>
                </c:pt>
                <c:pt idx="4">
                  <c:v>20.632374535968751</c:v>
                </c:pt>
                <c:pt idx="5">
                  <c:v>20.625679371885809</c:v>
                </c:pt>
                <c:pt idx="6">
                  <c:v>20.449129860520198</c:v>
                </c:pt>
                <c:pt idx="7">
                  <c:v>20.3771925094822</c:v>
                </c:pt>
                <c:pt idx="8">
                  <c:v>19.122633831965341</c:v>
                </c:pt>
                <c:pt idx="9">
                  <c:v>18.260893293599349</c:v>
                </c:pt>
                <c:pt idx="10">
                  <c:v>18.595027308540899</c:v>
                </c:pt>
                <c:pt idx="11">
                  <c:v>18.274956221785569</c:v>
                </c:pt>
                <c:pt idx="12">
                  <c:v>17.90830335435318</c:v>
                </c:pt>
                <c:pt idx="13">
                  <c:v>18.274363043128801</c:v>
                </c:pt>
                <c:pt idx="14">
                  <c:v>18.39816914026029</c:v>
                </c:pt>
                <c:pt idx="15">
                  <c:v>18.800733080194281</c:v>
                </c:pt>
                <c:pt idx="16">
                  <c:v>18.95772716903225</c:v>
                </c:pt>
                <c:pt idx="17">
                  <c:v>19.163278291194761</c:v>
                </c:pt>
                <c:pt idx="18">
                  <c:v>19.733205546601891</c:v>
                </c:pt>
                <c:pt idx="19">
                  <c:v>19.762039407812662</c:v>
                </c:pt>
                <c:pt idx="20">
                  <c:v>17.52641358710801</c:v>
                </c:pt>
                <c:pt idx="21">
                  <c:v>18.064281999999999</c:v>
                </c:pt>
                <c:pt idx="22">
                  <c:v>18.789297999999999</c:v>
                </c:pt>
                <c:pt idx="23">
                  <c:v>18.870508000000001</c:v>
                </c:pt>
                <c:pt idx="24">
                  <c:v>18.766819999999999</c:v>
                </c:pt>
                <c:pt idx="25">
                  <c:v>18.805441999999999</c:v>
                </c:pt>
                <c:pt idx="26">
                  <c:v>18.812180999999999</c:v>
                </c:pt>
                <c:pt idx="27">
                  <c:v>18.757771000000002</c:v>
                </c:pt>
                <c:pt idx="28">
                  <c:v>18.718316000000002</c:v>
                </c:pt>
                <c:pt idx="29">
                  <c:v>18.629635</c:v>
                </c:pt>
                <c:pt idx="30">
                  <c:v>18.574356000000002</c:v>
                </c:pt>
                <c:pt idx="31">
                  <c:v>18.559028999999999</c:v>
                </c:pt>
                <c:pt idx="32">
                  <c:v>18.616254999999999</c:v>
                </c:pt>
                <c:pt idx="33">
                  <c:v>18.606028999999999</c:v>
                </c:pt>
                <c:pt idx="34">
                  <c:v>18.543101</c:v>
                </c:pt>
                <c:pt idx="35">
                  <c:v>18.494613000000001</c:v>
                </c:pt>
                <c:pt idx="36">
                  <c:v>18.448485999999999</c:v>
                </c:pt>
                <c:pt idx="37">
                  <c:v>18.439812</c:v>
                </c:pt>
                <c:pt idx="38">
                  <c:v>18.429027999999999</c:v>
                </c:pt>
                <c:pt idx="39">
                  <c:v>18.461838</c:v>
                </c:pt>
                <c:pt idx="40">
                  <c:v>18.443197999999999</c:v>
                </c:pt>
                <c:pt idx="41">
                  <c:v>18.455323</c:v>
                </c:pt>
                <c:pt idx="42">
                  <c:v>18.48983500000001</c:v>
                </c:pt>
                <c:pt idx="43">
                  <c:v>18.531601999999999</c:v>
                </c:pt>
                <c:pt idx="44">
                  <c:v>18.528212</c:v>
                </c:pt>
                <c:pt idx="45">
                  <c:v>18.562221000000001</c:v>
                </c:pt>
                <c:pt idx="46">
                  <c:v>18.650932000000001</c:v>
                </c:pt>
                <c:pt idx="47">
                  <c:v>18.711100999999999</c:v>
                </c:pt>
                <c:pt idx="48">
                  <c:v>18.734116</c:v>
                </c:pt>
                <c:pt idx="49">
                  <c:v>18.782696999999999</c:v>
                </c:pt>
                <c:pt idx="50">
                  <c:v>18.917513</c:v>
                </c:pt>
              </c:numCache>
            </c:numRef>
          </c:val>
          <c:smooth val="0"/>
        </c:ser>
        <c:ser>
          <c:idx val="6"/>
          <c:order val="6"/>
          <c:tx>
            <c:strRef>
              <c:f>Sheet1!$D$1</c:f>
              <c:strCache>
                <c:ptCount val="1"/>
                <c:pt idx="0">
                  <c:v>Reference</c:v>
                </c:pt>
              </c:strCache>
            </c:strRef>
          </c:tx>
          <c:spPr>
            <a:ln w="22225" cap="rnd">
              <a:solidFill>
                <a:srgbClr val="000000"/>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19.680824645153841</c:v>
                </c:pt>
                <c:pt idx="1">
                  <c:v>19.57209319128452</c:v>
                </c:pt>
                <c:pt idx="2">
                  <c:v>19.67061475602334</c:v>
                </c:pt>
                <c:pt idx="3">
                  <c:v>19.911111274418442</c:v>
                </c:pt>
                <c:pt idx="4">
                  <c:v>20.632374535968751</c:v>
                </c:pt>
                <c:pt idx="5">
                  <c:v>20.625679371885809</c:v>
                </c:pt>
                <c:pt idx="6">
                  <c:v>20.449129860520198</c:v>
                </c:pt>
                <c:pt idx="7">
                  <c:v>20.3771925094822</c:v>
                </c:pt>
                <c:pt idx="8">
                  <c:v>19.122633831965341</c:v>
                </c:pt>
                <c:pt idx="9">
                  <c:v>18.260893293599349</c:v>
                </c:pt>
                <c:pt idx="10">
                  <c:v>18.595027308540899</c:v>
                </c:pt>
                <c:pt idx="11">
                  <c:v>18.274956221785569</c:v>
                </c:pt>
                <c:pt idx="12">
                  <c:v>17.90830335435318</c:v>
                </c:pt>
                <c:pt idx="13">
                  <c:v>18.274363043128801</c:v>
                </c:pt>
                <c:pt idx="14">
                  <c:v>18.39816914026029</c:v>
                </c:pt>
                <c:pt idx="15">
                  <c:v>18.800733080194281</c:v>
                </c:pt>
                <c:pt idx="16">
                  <c:v>18.95772716903225</c:v>
                </c:pt>
                <c:pt idx="17">
                  <c:v>19.163278291194761</c:v>
                </c:pt>
                <c:pt idx="18">
                  <c:v>19.733205546601891</c:v>
                </c:pt>
                <c:pt idx="19">
                  <c:v>19.762039407812662</c:v>
                </c:pt>
                <c:pt idx="20">
                  <c:v>17.52641358710801</c:v>
                </c:pt>
                <c:pt idx="21">
                  <c:v>18.064437999999999</c:v>
                </c:pt>
                <c:pt idx="22">
                  <c:v>18.796139</c:v>
                </c:pt>
                <c:pt idx="23">
                  <c:v>19.181961000000001</c:v>
                </c:pt>
                <c:pt idx="24">
                  <c:v>19.219017000000001</c:v>
                </c:pt>
                <c:pt idx="25">
                  <c:v>19.339572</c:v>
                </c:pt>
                <c:pt idx="26">
                  <c:v>19.424098999999998</c:v>
                </c:pt>
                <c:pt idx="27">
                  <c:v>19.41712200000001</c:v>
                </c:pt>
                <c:pt idx="28">
                  <c:v>19.408349000000001</c:v>
                </c:pt>
                <c:pt idx="29">
                  <c:v>19.399736999999998</c:v>
                </c:pt>
                <c:pt idx="30">
                  <c:v>19.406673000000001</c:v>
                </c:pt>
                <c:pt idx="31">
                  <c:v>19.456406000000001</c:v>
                </c:pt>
                <c:pt idx="32">
                  <c:v>19.480042999999998</c:v>
                </c:pt>
                <c:pt idx="33">
                  <c:v>19.509834999999999</c:v>
                </c:pt>
                <c:pt idx="34">
                  <c:v>19.534513</c:v>
                </c:pt>
                <c:pt idx="35">
                  <c:v>19.540095000000001</c:v>
                </c:pt>
                <c:pt idx="36">
                  <c:v>19.573205000000002</c:v>
                </c:pt>
                <c:pt idx="37">
                  <c:v>19.637584</c:v>
                </c:pt>
                <c:pt idx="38">
                  <c:v>19.668209000000001</c:v>
                </c:pt>
                <c:pt idx="39">
                  <c:v>19.743141000000001</c:v>
                </c:pt>
                <c:pt idx="40">
                  <c:v>19.796702</c:v>
                </c:pt>
                <c:pt idx="41">
                  <c:v>19.868936000000001</c:v>
                </c:pt>
                <c:pt idx="42">
                  <c:v>19.945685999999998</c:v>
                </c:pt>
                <c:pt idx="43">
                  <c:v>20.017779000000001</c:v>
                </c:pt>
                <c:pt idx="44">
                  <c:v>20.102488999999998</c:v>
                </c:pt>
                <c:pt idx="45">
                  <c:v>20.199088</c:v>
                </c:pt>
                <c:pt idx="46">
                  <c:v>20.309332999999999</c:v>
                </c:pt>
                <c:pt idx="47">
                  <c:v>20.400521999999999</c:v>
                </c:pt>
                <c:pt idx="48">
                  <c:v>20.457336000000002</c:v>
                </c:pt>
                <c:pt idx="49">
                  <c:v>20.568663999999998</c:v>
                </c:pt>
                <c:pt idx="50">
                  <c:v>20.741878</c:v>
                </c:pt>
              </c:numCache>
            </c:numRef>
          </c:val>
          <c:smooth val="0"/>
        </c:ser>
        <c:dLbls>
          <c:showLegendKey val="0"/>
          <c:showVal val="0"/>
          <c:showCatName val="0"/>
          <c:showSerName val="0"/>
          <c:showPercent val="0"/>
          <c:showBubbleSize val="0"/>
        </c:dLbls>
        <c:smooth val="0"/>
        <c:axId val="-1239629184"/>
        <c:axId val="-1239631904"/>
        <c:extLst>
          <c:ext xmlns:c15="http://schemas.microsoft.com/office/drawing/2012/chart" uri="{02D57815-91ED-43cb-92C2-25804820EDAC}">
            <c15:filteredLineSeries>
              <c15:ser>
                <c:idx val="3"/>
                <c:order val="0"/>
                <c:tx>
                  <c:strRef>
                    <c:extLst>
                      <c:ext uri="{02D57815-91ED-43cb-92C2-25804820EDAC}">
                        <c15:formulaRef>
                          <c15:sqref>Sheet1!$B$1</c15:sqref>
                        </c15:formulaRef>
                      </c:ext>
                    </c:extLst>
                    <c:strCache>
                      <c:ptCount val="1"/>
                      <c:pt idx="0">
                        <c:v>High Economic Growth</c:v>
                      </c:pt>
                    </c:strCache>
                  </c:strRef>
                </c:tx>
                <c:spPr>
                  <a:ln w="22225" cap="rnd">
                    <a:solidFill>
                      <a:srgbClr val="BD732A">
                        <a:lumMod val="75000"/>
                      </a:srgbClr>
                    </a:solidFill>
                    <a:round/>
                  </a:ln>
                  <a:effectLst/>
                </c:spPr>
                <c:marker>
                  <c:symbol val="none"/>
                </c:marker>
                <c:cat>
                  <c:strRef>
                    <c:extLst>
                      <c:ex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c:ext uri="{02D57815-91ED-43cb-92C2-25804820EDAC}">
                        <c15:formulaRef>
                          <c15:sqref>Sheet1!$B$2:$B$52</c15:sqref>
                        </c15:formulaRef>
                      </c:ext>
                    </c:extLst>
                    <c:numCache>
                      <c:formatCode>General</c:formatCode>
                      <c:ptCount val="51"/>
                      <c:pt idx="0">
                        <c:v>19.680824645153841</c:v>
                      </c:pt>
                      <c:pt idx="1">
                        <c:v>19.57209319128452</c:v>
                      </c:pt>
                      <c:pt idx="2">
                        <c:v>19.67061475602334</c:v>
                      </c:pt>
                      <c:pt idx="3">
                        <c:v>19.911111274418442</c:v>
                      </c:pt>
                      <c:pt idx="4">
                        <c:v>20.632374535968751</c:v>
                      </c:pt>
                      <c:pt idx="5">
                        <c:v>20.625679371885809</c:v>
                      </c:pt>
                      <c:pt idx="6">
                        <c:v>20.449129860520198</c:v>
                      </c:pt>
                      <c:pt idx="7">
                        <c:v>20.3771925094822</c:v>
                      </c:pt>
                      <c:pt idx="8">
                        <c:v>19.122633831965341</c:v>
                      </c:pt>
                      <c:pt idx="9">
                        <c:v>18.260893293599349</c:v>
                      </c:pt>
                      <c:pt idx="10">
                        <c:v>18.595027308540899</c:v>
                      </c:pt>
                      <c:pt idx="11">
                        <c:v>18.274956221785569</c:v>
                      </c:pt>
                      <c:pt idx="12">
                        <c:v>17.90830335435318</c:v>
                      </c:pt>
                      <c:pt idx="13">
                        <c:v>18.274363043128801</c:v>
                      </c:pt>
                      <c:pt idx="14">
                        <c:v>18.39816914026029</c:v>
                      </c:pt>
                      <c:pt idx="15">
                        <c:v>18.800733080194281</c:v>
                      </c:pt>
                      <c:pt idx="16">
                        <c:v>18.95772716903225</c:v>
                      </c:pt>
                      <c:pt idx="17">
                        <c:v>19.163278291194761</c:v>
                      </c:pt>
                      <c:pt idx="18">
                        <c:v>19.733205546601891</c:v>
                      </c:pt>
                      <c:pt idx="19">
                        <c:v>19.762039407812662</c:v>
                      </c:pt>
                      <c:pt idx="20">
                        <c:v>17.52641358710801</c:v>
                      </c:pt>
                      <c:pt idx="21">
                        <c:v>18.064439</c:v>
                      </c:pt>
                      <c:pt idx="22">
                        <c:v>18.806138000000001</c:v>
                      </c:pt>
                      <c:pt idx="23">
                        <c:v>19.429794999999999</c:v>
                      </c:pt>
                      <c:pt idx="24">
                        <c:v>19.634024</c:v>
                      </c:pt>
                      <c:pt idx="25">
                        <c:v>19.896744000000002</c:v>
                      </c:pt>
                      <c:pt idx="26">
                        <c:v>20.071261</c:v>
                      </c:pt>
                      <c:pt idx="27">
                        <c:v>20.138983</c:v>
                      </c:pt>
                      <c:pt idx="28">
                        <c:v>20.193584999999999</c:v>
                      </c:pt>
                      <c:pt idx="29">
                        <c:v>20.243998999999999</c:v>
                      </c:pt>
                      <c:pt idx="30">
                        <c:v>20.326129000000002</c:v>
                      </c:pt>
                      <c:pt idx="31">
                        <c:v>20.418254999999998</c:v>
                      </c:pt>
                      <c:pt idx="32">
                        <c:v>20.496865</c:v>
                      </c:pt>
                      <c:pt idx="33">
                        <c:v>20.619236999999998</c:v>
                      </c:pt>
                      <c:pt idx="34">
                        <c:v>20.706612</c:v>
                      </c:pt>
                      <c:pt idx="35">
                        <c:v>20.814861000000001</c:v>
                      </c:pt>
                      <c:pt idx="36">
                        <c:v>20.957386</c:v>
                      </c:pt>
                      <c:pt idx="37">
                        <c:v>21.134264999999999</c:v>
                      </c:pt>
                      <c:pt idx="38">
                        <c:v>21.307956999999998</c:v>
                      </c:pt>
                      <c:pt idx="39">
                        <c:v>21.497083</c:v>
                      </c:pt>
                      <c:pt idx="40">
                        <c:v>21.619430000000001</c:v>
                      </c:pt>
                      <c:pt idx="41">
                        <c:v>21.795044000000001</c:v>
                      </c:pt>
                      <c:pt idx="42">
                        <c:v>21.985140000000001</c:v>
                      </c:pt>
                      <c:pt idx="43">
                        <c:v>22.169591</c:v>
                      </c:pt>
                      <c:pt idx="44">
                        <c:v>22.388102</c:v>
                      </c:pt>
                      <c:pt idx="45">
                        <c:v>22.605730000000001</c:v>
                      </c:pt>
                      <c:pt idx="46">
                        <c:v>22.804548</c:v>
                      </c:pt>
                      <c:pt idx="47">
                        <c:v>23.086584999999999</c:v>
                      </c:pt>
                      <c:pt idx="48">
                        <c:v>23.318017999999999</c:v>
                      </c:pt>
                      <c:pt idx="49">
                        <c:v>23.568598000000001</c:v>
                      </c:pt>
                      <c:pt idx="50">
                        <c:v>23.867415999999999</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Sheet1!$E$1</c15:sqref>
                        </c15:formulaRef>
                      </c:ext>
                    </c:extLst>
                    <c:strCache>
                      <c:ptCount val="1"/>
                    </c:strCache>
                  </c:strRef>
                </c:tx>
                <c:spPr>
                  <a:ln w="22225" cap="rnd">
                    <a:solidFill>
                      <a:srgbClr val="A33340">
                        <a:lumMod val="40000"/>
                        <a:lumOff val="60000"/>
                      </a:srgbClr>
                    </a:solidFill>
                    <a:prstDash val="solid"/>
                    <a:round/>
                  </a:ln>
                  <a:effectLst/>
                </c:spPr>
                <c:marker>
                  <c:symbol val="none"/>
                </c:marker>
                <c:cat>
                  <c:strRef>
                    <c:extLst xmlns:c15="http://schemas.microsoft.com/office/drawing/2012/chart">
                      <c:ext xmlns:c15="http://schemas.microsoft.com/office/drawing/2012/char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xmlns:c15="http://schemas.microsoft.com/office/drawing/2012/chart">
                      <c:ext xmlns:c15="http://schemas.microsoft.com/office/drawing/2012/chart" uri="{02D57815-91ED-43cb-92C2-25804820EDAC}">
                        <c15:formulaRef>
                          <c15:sqref>Sheet1!$E$2:$E$52</c15:sqref>
                        </c15:formulaRef>
                      </c:ext>
                    </c:extLst>
                    <c:numCache>
                      <c:formatCode>General</c:formatCode>
                      <c:ptCount val="51"/>
                    </c:numCache>
                  </c:numRef>
                </c:val>
                <c:smooth val="0"/>
              </c15:ser>
            </c15:filteredLineSeries>
            <c15:filteredLineSeries>
              <c15:ser>
                <c:idx val="4"/>
                <c:order val="3"/>
                <c:tx>
                  <c:strRef>
                    <c:extLst xmlns:c15="http://schemas.microsoft.com/office/drawing/2012/chart">
                      <c:ext xmlns:c15="http://schemas.microsoft.com/office/drawing/2012/chart" uri="{02D57815-91ED-43cb-92C2-25804820EDAC}">
                        <c15:formulaRef>
                          <c15:sqref>Sheet1!$F$1</c15:sqref>
                        </c15:formulaRef>
                      </c:ext>
                    </c:extLst>
                    <c:strCache>
                      <c:ptCount val="1"/>
                    </c:strCache>
                  </c:strRef>
                </c:tx>
                <c:spPr>
                  <a:ln w="22225" cap="rnd">
                    <a:solidFill>
                      <a:srgbClr val="A33340">
                        <a:lumMod val="75000"/>
                      </a:srgbClr>
                    </a:solidFill>
                    <a:prstDash val="solid"/>
                    <a:round/>
                  </a:ln>
                  <a:effectLst/>
                </c:spPr>
                <c:marker>
                  <c:symbol val="none"/>
                </c:marker>
                <c:cat>
                  <c:strRef>
                    <c:extLst xmlns:c15="http://schemas.microsoft.com/office/drawing/2012/chart">
                      <c:ext xmlns:c15="http://schemas.microsoft.com/office/drawing/2012/char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xmlns:c15="http://schemas.microsoft.com/office/drawing/2012/chart">
                      <c:ext xmlns:c15="http://schemas.microsoft.com/office/drawing/2012/chart" uri="{02D57815-91ED-43cb-92C2-25804820EDAC}">
                        <c15:formulaRef>
                          <c15:sqref>Sheet1!$F$2:$F$52</c15:sqref>
                        </c15:formulaRef>
                      </c:ext>
                    </c:extLst>
                    <c:numCache>
                      <c:formatCode>General</c:formatCode>
                      <c:ptCount val="51"/>
                    </c:numCache>
                  </c:numRef>
                </c:val>
                <c:smooth val="0"/>
              </c15:ser>
            </c15:filteredLineSeries>
            <c15:filteredLineSeries>
              <c15:ser>
                <c:idx val="5"/>
                <c:order val="4"/>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spPr>
                  <a:ln w="22225" cap="rnd">
                    <a:solidFill>
                      <a:srgbClr val="BD732A">
                        <a:lumMod val="40000"/>
                        <a:lumOff val="60000"/>
                      </a:srgbClr>
                    </a:solidFill>
                    <a:prstDash val="solid"/>
                    <a:round/>
                  </a:ln>
                  <a:effectLst/>
                </c:spPr>
                <c:marker>
                  <c:symbol val="none"/>
                </c:marker>
                <c:cat>
                  <c:strRef>
                    <c:extLst xmlns:c15="http://schemas.microsoft.com/office/drawing/2012/chart">
                      <c:ext xmlns:c15="http://schemas.microsoft.com/office/drawing/2012/char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xmlns:c15="http://schemas.microsoft.com/office/drawing/2012/chart">
                      <c:ext xmlns:c15="http://schemas.microsoft.com/office/drawing/2012/chart" uri="{02D57815-91ED-43cb-92C2-25804820EDAC}">
                        <c15:formulaRef>
                          <c15:sqref>Sheet1!$G$2:$G$52</c15:sqref>
                        </c15:formulaRef>
                      </c:ext>
                    </c:extLst>
                    <c:numCache>
                      <c:formatCode>General</c:formatCode>
                      <c:ptCount val="51"/>
                    </c:numCache>
                  </c:numRef>
                </c:val>
                <c:smooth val="0"/>
              </c15:ser>
            </c15:filteredLineSeries>
          </c:ext>
        </c:extLst>
      </c:lineChart>
      <c:catAx>
        <c:axId val="-123962918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9631904"/>
        <c:crosses val="autoZero"/>
        <c:auto val="1"/>
        <c:lblAlgn val="ctr"/>
        <c:lblOffset val="100"/>
        <c:tickLblSkip val="10"/>
        <c:tickMarkSkip val="10"/>
        <c:noMultiLvlLbl val="0"/>
      </c:catAx>
      <c:valAx>
        <c:axId val="-1239631904"/>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9629184"/>
        <c:crossesAt val="22"/>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4703658136482939"/>
          <c:w val="0.58820998203953789"/>
          <c:h val="0.66328712817147861"/>
        </c:manualLayout>
      </c:layout>
      <c:lineChart>
        <c:grouping val="standard"/>
        <c:varyColors val="0"/>
        <c:ser>
          <c:idx val="5"/>
          <c:order val="4"/>
          <c:tx>
            <c:strRef>
              <c:f>Sheet1!$B$1</c:f>
              <c:strCache>
                <c:ptCount val="1"/>
                <c:pt idx="0">
                  <c:v>High Oil 
and Gas 
Resource 
and 
Technology
</c:v>
                </c:pt>
              </c:strCache>
            </c:strRef>
          </c:tx>
          <c:spPr>
            <a:ln w="22225" cap="rnd">
              <a:solidFill>
                <a:srgbClr val="BD732A">
                  <a:lumMod val="75000"/>
                </a:srgb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7.7325730901639345</c:v>
                </c:pt>
                <c:pt idx="1">
                  <c:v>7.6697955534246613</c:v>
                </c:pt>
                <c:pt idx="2">
                  <c:v>7.6243189123287669</c:v>
                </c:pt>
                <c:pt idx="3">
                  <c:v>7.3685056383561625</c:v>
                </c:pt>
                <c:pt idx="4">
                  <c:v>7.2501233770491806</c:v>
                </c:pt>
                <c:pt idx="5">
                  <c:v>6.900816958904108</c:v>
                </c:pt>
                <c:pt idx="6">
                  <c:v>6.8246422876712334</c:v>
                </c:pt>
                <c:pt idx="7">
                  <c:v>6.8568973945205451</c:v>
                </c:pt>
                <c:pt idx="8">
                  <c:v>6.7833378661202204</c:v>
                </c:pt>
                <c:pt idx="9">
                  <c:v>7.2666248273972585</c:v>
                </c:pt>
                <c:pt idx="10">
                  <c:v>7.5584231671232853</c:v>
                </c:pt>
                <c:pt idx="11">
                  <c:v>7.8902750657534257</c:v>
                </c:pt>
                <c:pt idx="12">
                  <c:v>8.9310580928961727</c:v>
                </c:pt>
                <c:pt idx="13">
                  <c:v>10.103192071232877</c:v>
                </c:pt>
                <c:pt idx="14">
                  <c:v>11.806587643835616</c:v>
                </c:pt>
                <c:pt idx="15">
                  <c:v>12.783400939726029</c:v>
                </c:pt>
                <c:pt idx="16">
                  <c:v>12.353587792349726</c:v>
                </c:pt>
                <c:pt idx="17">
                  <c:v>13.139612361643838</c:v>
                </c:pt>
                <c:pt idx="18">
                  <c:v>15.309865873972587</c:v>
                </c:pt>
                <c:pt idx="19">
                  <c:v>17.1139682410959</c:v>
                </c:pt>
                <c:pt idx="20">
                  <c:v>16.457532631147547</c:v>
                </c:pt>
                <c:pt idx="21">
                  <c:v>16.483615</c:v>
                </c:pt>
                <c:pt idx="22">
                  <c:v>18.047383</c:v>
                </c:pt>
                <c:pt idx="23">
                  <c:v>19.327332000000002</c:v>
                </c:pt>
                <c:pt idx="24">
                  <c:v>21.41891</c:v>
                </c:pt>
                <c:pt idx="25">
                  <c:v>22.968126999999999</c:v>
                </c:pt>
                <c:pt idx="26">
                  <c:v>23.703710000000001</c:v>
                </c:pt>
                <c:pt idx="27">
                  <c:v>24.182307000000002</c:v>
                </c:pt>
                <c:pt idx="28">
                  <c:v>24.824689000000003</c:v>
                </c:pt>
                <c:pt idx="29">
                  <c:v>25.275786</c:v>
                </c:pt>
                <c:pt idx="30">
                  <c:v>25.618792000000006</c:v>
                </c:pt>
                <c:pt idx="31">
                  <c:v>25.847548000000003</c:v>
                </c:pt>
                <c:pt idx="32">
                  <c:v>26.035599000000001</c:v>
                </c:pt>
                <c:pt idx="33">
                  <c:v>26.279315000000004</c:v>
                </c:pt>
                <c:pt idx="34">
                  <c:v>26.412645000000001</c:v>
                </c:pt>
                <c:pt idx="35">
                  <c:v>26.592275000000001</c:v>
                </c:pt>
                <c:pt idx="36">
                  <c:v>26.646878999999998</c:v>
                </c:pt>
                <c:pt idx="37">
                  <c:v>26.693169999999999</c:v>
                </c:pt>
                <c:pt idx="38">
                  <c:v>26.718878999999998</c:v>
                </c:pt>
                <c:pt idx="39">
                  <c:v>26.726942000000001</c:v>
                </c:pt>
                <c:pt idx="40">
                  <c:v>26.947582000000001</c:v>
                </c:pt>
                <c:pt idx="41">
                  <c:v>27.044155000000003</c:v>
                </c:pt>
                <c:pt idx="42">
                  <c:v>27.164273999999999</c:v>
                </c:pt>
                <c:pt idx="43">
                  <c:v>27.174034999999996</c:v>
                </c:pt>
                <c:pt idx="44">
                  <c:v>27.331754999999998</c:v>
                </c:pt>
                <c:pt idx="45">
                  <c:v>27.511742999999999</c:v>
                </c:pt>
                <c:pt idx="46">
                  <c:v>27.783947999999999</c:v>
                </c:pt>
                <c:pt idx="47">
                  <c:v>28.230501000000004</c:v>
                </c:pt>
                <c:pt idx="48">
                  <c:v>28.136776999999999</c:v>
                </c:pt>
                <c:pt idx="49">
                  <c:v>27.899921000000003</c:v>
                </c:pt>
                <c:pt idx="50">
                  <c:v>27.805662000000002</c:v>
                </c:pt>
              </c:numCache>
            </c:numRef>
          </c:val>
          <c:smooth val="0"/>
        </c:ser>
        <c:ser>
          <c:idx val="7"/>
          <c:order val="5"/>
          <c:tx>
            <c:strRef>
              <c:f>Sheet1!$C$1</c:f>
              <c:strCache>
                <c:ptCount val="1"/>
                <c:pt idx="0">
                  <c:v>Low Oil 
and Gas 
Resource 
and 
Technology
</c:v>
                </c:pt>
              </c:strCache>
            </c:strRef>
          </c:tx>
          <c:spPr>
            <a:ln w="22225" cap="rnd">
              <a:solidFill>
                <a:srgbClr val="BD732A">
                  <a:lumMod val="40000"/>
                  <a:lumOff val="60000"/>
                </a:srgbClr>
              </a:solidFill>
              <a:prstDash val="solid"/>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7.7325730901639345</c:v>
                </c:pt>
                <c:pt idx="1">
                  <c:v>7.6697955534246613</c:v>
                </c:pt>
                <c:pt idx="2">
                  <c:v>7.6243189123287669</c:v>
                </c:pt>
                <c:pt idx="3">
                  <c:v>7.3685056383561625</c:v>
                </c:pt>
                <c:pt idx="4">
                  <c:v>7.2501233770491806</c:v>
                </c:pt>
                <c:pt idx="5">
                  <c:v>6.900816958904108</c:v>
                </c:pt>
                <c:pt idx="6">
                  <c:v>6.8246422876712334</c:v>
                </c:pt>
                <c:pt idx="7">
                  <c:v>6.8568973945205451</c:v>
                </c:pt>
                <c:pt idx="8">
                  <c:v>6.7833378661202204</c:v>
                </c:pt>
                <c:pt idx="9">
                  <c:v>7.2666248273972585</c:v>
                </c:pt>
                <c:pt idx="10">
                  <c:v>7.5584231671232853</c:v>
                </c:pt>
                <c:pt idx="11">
                  <c:v>7.8902750657534257</c:v>
                </c:pt>
                <c:pt idx="12">
                  <c:v>8.9310580928961727</c:v>
                </c:pt>
                <c:pt idx="13">
                  <c:v>10.103192071232877</c:v>
                </c:pt>
                <c:pt idx="14">
                  <c:v>11.806587643835616</c:v>
                </c:pt>
                <c:pt idx="15">
                  <c:v>12.783400939726029</c:v>
                </c:pt>
                <c:pt idx="16">
                  <c:v>12.353587792349726</c:v>
                </c:pt>
                <c:pt idx="17">
                  <c:v>13.139612361643838</c:v>
                </c:pt>
                <c:pt idx="18">
                  <c:v>15.309865873972587</c:v>
                </c:pt>
                <c:pt idx="19">
                  <c:v>17.1139682410959</c:v>
                </c:pt>
                <c:pt idx="20">
                  <c:v>16.457532631147547</c:v>
                </c:pt>
                <c:pt idx="21">
                  <c:v>16.483615</c:v>
                </c:pt>
                <c:pt idx="22">
                  <c:v>16.866098999999998</c:v>
                </c:pt>
                <c:pt idx="23">
                  <c:v>16.643053000000002</c:v>
                </c:pt>
                <c:pt idx="24">
                  <c:v>15.799479000000002</c:v>
                </c:pt>
                <c:pt idx="25">
                  <c:v>15.373292999999999</c:v>
                </c:pt>
                <c:pt idx="26">
                  <c:v>15.11974</c:v>
                </c:pt>
                <c:pt idx="27">
                  <c:v>14.873567</c:v>
                </c:pt>
                <c:pt idx="28">
                  <c:v>14.532683</c:v>
                </c:pt>
                <c:pt idx="29">
                  <c:v>14.175698000000001</c:v>
                </c:pt>
                <c:pt idx="30">
                  <c:v>13.857301000000001</c:v>
                </c:pt>
                <c:pt idx="31">
                  <c:v>13.502767</c:v>
                </c:pt>
                <c:pt idx="32">
                  <c:v>13.171495999999999</c:v>
                </c:pt>
                <c:pt idx="33">
                  <c:v>12.903744999999999</c:v>
                </c:pt>
                <c:pt idx="34">
                  <c:v>12.63409</c:v>
                </c:pt>
                <c:pt idx="35">
                  <c:v>12.629257000000001</c:v>
                </c:pt>
                <c:pt idx="36">
                  <c:v>12.503939000000001</c:v>
                </c:pt>
                <c:pt idx="37">
                  <c:v>12.337885999999999</c:v>
                </c:pt>
                <c:pt idx="38">
                  <c:v>12.221316000000002</c:v>
                </c:pt>
                <c:pt idx="39">
                  <c:v>12.034712000000001</c:v>
                </c:pt>
                <c:pt idx="40">
                  <c:v>11.815697</c:v>
                </c:pt>
                <c:pt idx="41">
                  <c:v>11.888889000000001</c:v>
                </c:pt>
                <c:pt idx="42">
                  <c:v>11.974003</c:v>
                </c:pt>
                <c:pt idx="43">
                  <c:v>11.760822999999998</c:v>
                </c:pt>
                <c:pt idx="44">
                  <c:v>11.583721000000001</c:v>
                </c:pt>
                <c:pt idx="45">
                  <c:v>11.283474999999999</c:v>
                </c:pt>
                <c:pt idx="46">
                  <c:v>11.164249999999999</c:v>
                </c:pt>
                <c:pt idx="47">
                  <c:v>11.052291</c:v>
                </c:pt>
                <c:pt idx="48">
                  <c:v>11.125971</c:v>
                </c:pt>
                <c:pt idx="49">
                  <c:v>11.144124</c:v>
                </c:pt>
                <c:pt idx="50">
                  <c:v>10.921109</c:v>
                </c:pt>
              </c:numCache>
            </c:numRef>
          </c:val>
          <c:smooth val="0"/>
        </c:ser>
        <c:ser>
          <c:idx val="0"/>
          <c:order val="6"/>
          <c:tx>
            <c:strRef>
              <c:f>Sheet1!$D$1</c:f>
              <c:strCache>
                <c:ptCount val="1"/>
                <c:pt idx="0">
                  <c:v>Reference Case crude only</c:v>
                </c:pt>
              </c:strCache>
            </c:strRef>
          </c:tx>
          <c:spPr>
            <a:ln w="22225" cap="rnd">
              <a:solidFill>
                <a:srgbClr val="FFFFFF">
                  <a:lumMod val="50000"/>
                </a:srgbClr>
              </a:solidFill>
              <a:prstDash val="dash"/>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5.8216038251366129</c:v>
                </c:pt>
                <c:pt idx="1">
                  <c:v>5.8014010328767105</c:v>
                </c:pt>
                <c:pt idx="2">
                  <c:v>5.7440778164383568</c:v>
                </c:pt>
                <c:pt idx="3">
                  <c:v>5.6493001589041105</c:v>
                </c:pt>
                <c:pt idx="4">
                  <c:v>5.4409676393442634</c:v>
                </c:pt>
                <c:pt idx="5">
                  <c:v>5.1838224383561649</c:v>
                </c:pt>
                <c:pt idx="6">
                  <c:v>5.0858642054794521</c:v>
                </c:pt>
                <c:pt idx="7">
                  <c:v>5.0739001342465766</c:v>
                </c:pt>
                <c:pt idx="8">
                  <c:v>4.9996711994535508</c:v>
                </c:pt>
                <c:pt idx="9">
                  <c:v>5.3566960602739728</c:v>
                </c:pt>
                <c:pt idx="10">
                  <c:v>5.4843985095890417</c:v>
                </c:pt>
                <c:pt idx="11">
                  <c:v>5.6742065726027384</c:v>
                </c:pt>
                <c:pt idx="12">
                  <c:v>6.523118202185791</c:v>
                </c:pt>
                <c:pt idx="13">
                  <c:v>7.4975564547945215</c:v>
                </c:pt>
                <c:pt idx="14">
                  <c:v>8.7920725753424662</c:v>
                </c:pt>
                <c:pt idx="15">
                  <c:v>9.4410749123287658</c:v>
                </c:pt>
                <c:pt idx="16">
                  <c:v>8.844415661202186</c:v>
                </c:pt>
                <c:pt idx="17">
                  <c:v>9.3568671561643821</c:v>
                </c:pt>
                <c:pt idx="18">
                  <c:v>10.940515189041095</c:v>
                </c:pt>
                <c:pt idx="19">
                  <c:v>12.289461391780824</c:v>
                </c:pt>
                <c:pt idx="20">
                  <c:v>11.282958860655739</c:v>
                </c:pt>
                <c:pt idx="21">
                  <c:v>11.13137</c:v>
                </c:pt>
                <c:pt idx="22">
                  <c:v>11.890216000000001</c:v>
                </c:pt>
                <c:pt idx="23">
                  <c:v>12.277072</c:v>
                </c:pt>
                <c:pt idx="24">
                  <c:v>12.609228999999999</c:v>
                </c:pt>
                <c:pt idx="25">
                  <c:v>13.052891000000001</c:v>
                </c:pt>
                <c:pt idx="26">
                  <c:v>13.243160999999999</c:v>
                </c:pt>
                <c:pt idx="27">
                  <c:v>13.200739000000002</c:v>
                </c:pt>
                <c:pt idx="28">
                  <c:v>13.394473999999999</c:v>
                </c:pt>
                <c:pt idx="29">
                  <c:v>13.354986999999999</c:v>
                </c:pt>
                <c:pt idx="30">
                  <c:v>13.289125</c:v>
                </c:pt>
                <c:pt idx="31">
                  <c:v>13.172335999999998</c:v>
                </c:pt>
                <c:pt idx="32">
                  <c:v>13.044161000000001</c:v>
                </c:pt>
                <c:pt idx="33">
                  <c:v>13.102449</c:v>
                </c:pt>
                <c:pt idx="34">
                  <c:v>12.94192</c:v>
                </c:pt>
                <c:pt idx="35">
                  <c:v>12.818299</c:v>
                </c:pt>
                <c:pt idx="36">
                  <c:v>12.711107</c:v>
                </c:pt>
                <c:pt idx="37">
                  <c:v>12.578856</c:v>
                </c:pt>
                <c:pt idx="38">
                  <c:v>12.520987</c:v>
                </c:pt>
                <c:pt idx="39">
                  <c:v>12.528874</c:v>
                </c:pt>
                <c:pt idx="40">
                  <c:v>12.640373</c:v>
                </c:pt>
                <c:pt idx="41">
                  <c:v>12.661778999999999</c:v>
                </c:pt>
                <c:pt idx="42">
                  <c:v>12.691895000000001</c:v>
                </c:pt>
                <c:pt idx="43">
                  <c:v>12.618269999999999</c:v>
                </c:pt>
                <c:pt idx="44">
                  <c:v>12.646999000000001</c:v>
                </c:pt>
                <c:pt idx="45">
                  <c:v>12.717352</c:v>
                </c:pt>
                <c:pt idx="46">
                  <c:v>12.783121000000001</c:v>
                </c:pt>
                <c:pt idx="47">
                  <c:v>12.696425999999999</c:v>
                </c:pt>
                <c:pt idx="48">
                  <c:v>12.650297999999999</c:v>
                </c:pt>
                <c:pt idx="49">
                  <c:v>12.814805</c:v>
                </c:pt>
                <c:pt idx="50">
                  <c:v>12.960039999999999</c:v>
                </c:pt>
              </c:numCache>
            </c:numRef>
          </c:val>
          <c:smooth val="0"/>
        </c:ser>
        <c:ser>
          <c:idx val="6"/>
          <c:order val="7"/>
          <c:tx>
            <c:strRef>
              <c:f>Sheet1!$E$1</c:f>
              <c:strCache>
                <c:ptCount val="1"/>
                <c:pt idx="0">
                  <c:v>Reference</c:v>
                </c:pt>
              </c:strCache>
            </c:strRef>
          </c:tx>
          <c:spPr>
            <a:ln w="22225" cap="rnd">
              <a:solidFill>
                <a:srgbClr val="000000"/>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7.7325730901639345</c:v>
                </c:pt>
                <c:pt idx="1">
                  <c:v>7.6697955534246613</c:v>
                </c:pt>
                <c:pt idx="2">
                  <c:v>7.6243189123287669</c:v>
                </c:pt>
                <c:pt idx="3">
                  <c:v>7.3685056383561625</c:v>
                </c:pt>
                <c:pt idx="4">
                  <c:v>7.2501233770491806</c:v>
                </c:pt>
                <c:pt idx="5">
                  <c:v>6.900816958904108</c:v>
                </c:pt>
                <c:pt idx="6">
                  <c:v>6.8246422876712334</c:v>
                </c:pt>
                <c:pt idx="7">
                  <c:v>6.8568973945205451</c:v>
                </c:pt>
                <c:pt idx="8">
                  <c:v>6.7833378661202204</c:v>
                </c:pt>
                <c:pt idx="9">
                  <c:v>7.2666248273972585</c:v>
                </c:pt>
                <c:pt idx="10">
                  <c:v>7.5584231671232853</c:v>
                </c:pt>
                <c:pt idx="11">
                  <c:v>7.8902750657534257</c:v>
                </c:pt>
                <c:pt idx="12">
                  <c:v>8.9310580928961727</c:v>
                </c:pt>
                <c:pt idx="13">
                  <c:v>10.103192071232877</c:v>
                </c:pt>
                <c:pt idx="14">
                  <c:v>11.806587643835616</c:v>
                </c:pt>
                <c:pt idx="15">
                  <c:v>12.783400939726029</c:v>
                </c:pt>
                <c:pt idx="16">
                  <c:v>12.353587792349726</c:v>
                </c:pt>
                <c:pt idx="17">
                  <c:v>13.139612361643838</c:v>
                </c:pt>
                <c:pt idx="18">
                  <c:v>15.309865873972587</c:v>
                </c:pt>
                <c:pt idx="19">
                  <c:v>17.1139682410959</c:v>
                </c:pt>
                <c:pt idx="20">
                  <c:v>16.457532631147547</c:v>
                </c:pt>
                <c:pt idx="21">
                  <c:v>16.483615</c:v>
                </c:pt>
                <c:pt idx="22">
                  <c:v>17.726070999999997</c:v>
                </c:pt>
                <c:pt idx="23">
                  <c:v>18.396677</c:v>
                </c:pt>
                <c:pt idx="24">
                  <c:v>18.854254999999998</c:v>
                </c:pt>
                <c:pt idx="25">
                  <c:v>19.418641000000001</c:v>
                </c:pt>
                <c:pt idx="26">
                  <c:v>19.567450999999998</c:v>
                </c:pt>
                <c:pt idx="27">
                  <c:v>19.480103</c:v>
                </c:pt>
                <c:pt idx="28">
                  <c:v>19.691420999999998</c:v>
                </c:pt>
                <c:pt idx="29">
                  <c:v>19.710498000000001</c:v>
                </c:pt>
                <c:pt idx="30">
                  <c:v>19.686252</c:v>
                </c:pt>
                <c:pt idx="31">
                  <c:v>19.59543</c:v>
                </c:pt>
                <c:pt idx="32">
                  <c:v>19.527898</c:v>
                </c:pt>
                <c:pt idx="33">
                  <c:v>19.580653999999999</c:v>
                </c:pt>
                <c:pt idx="34">
                  <c:v>19.460381999999999</c:v>
                </c:pt>
                <c:pt idx="35">
                  <c:v>19.342216000000001</c:v>
                </c:pt>
                <c:pt idx="36">
                  <c:v>19.223107000000002</c:v>
                </c:pt>
                <c:pt idx="37">
                  <c:v>19.111107999999998</c:v>
                </c:pt>
                <c:pt idx="38">
                  <c:v>19.068248000000001</c:v>
                </c:pt>
                <c:pt idx="39">
                  <c:v>19.146763</c:v>
                </c:pt>
                <c:pt idx="40">
                  <c:v>19.304401000000002</c:v>
                </c:pt>
                <c:pt idx="41">
                  <c:v>19.394248000000001</c:v>
                </c:pt>
                <c:pt idx="42">
                  <c:v>19.459841000000001</c:v>
                </c:pt>
                <c:pt idx="43">
                  <c:v>19.396781000000001</c:v>
                </c:pt>
                <c:pt idx="44">
                  <c:v>19.505548999999998</c:v>
                </c:pt>
                <c:pt idx="45">
                  <c:v>19.627175000000001</c:v>
                </c:pt>
                <c:pt idx="46">
                  <c:v>19.720217999999999</c:v>
                </c:pt>
                <c:pt idx="47">
                  <c:v>19.658403</c:v>
                </c:pt>
                <c:pt idx="48">
                  <c:v>19.567086</c:v>
                </c:pt>
                <c:pt idx="49">
                  <c:v>19.772614999999998</c:v>
                </c:pt>
                <c:pt idx="50">
                  <c:v>19.939729</c:v>
                </c:pt>
              </c:numCache>
            </c:numRef>
          </c:val>
          <c:smooth val="0"/>
        </c:ser>
        <c:dLbls>
          <c:showLegendKey val="0"/>
          <c:showVal val="0"/>
          <c:showCatName val="0"/>
          <c:showSerName val="0"/>
          <c:showPercent val="0"/>
          <c:showBubbleSize val="0"/>
        </c:dLbls>
        <c:smooth val="0"/>
        <c:axId val="-1239635168"/>
        <c:axId val="-1239634080"/>
        <c:extLst>
          <c:ext xmlns:c15="http://schemas.microsoft.com/office/drawing/2012/chart" uri="{02D57815-91ED-43cb-92C2-25804820EDAC}">
            <c15:filteredLineSeries>
              <c15:ser>
                <c:idx val="1"/>
                <c:order val="0"/>
                <c:tx>
                  <c:strRef>
                    <c:extLst>
                      <c:ext uri="{02D57815-91ED-43cb-92C2-25804820EDAC}">
                        <c15:formulaRef>
                          <c15:sqref>Sheet1!$B$1</c15:sqref>
                        </c15:formulaRef>
                      </c:ext>
                    </c:extLst>
                    <c:strCache>
                      <c:ptCount val="1"/>
                      <c:pt idx="0">
                        <c:v>High Oil 
and Gas 
Resource 
and 
Technology
</c:v>
                      </c:pt>
                    </c:strCache>
                  </c:strRef>
                </c:tx>
                <c:spPr>
                  <a:ln w="22225" cap="rnd">
                    <a:solidFill>
                      <a:srgbClr val="A33340">
                        <a:lumMod val="40000"/>
                        <a:lumOff val="60000"/>
                      </a:srgbClr>
                    </a:solidFill>
                    <a:round/>
                  </a:ln>
                  <a:effectLst/>
                </c:spPr>
                <c:marker>
                  <c:symbol val="none"/>
                </c:marker>
                <c:cat>
                  <c:strRef>
                    <c:extLst>
                      <c:ex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c:ext uri="{02D57815-91ED-43cb-92C2-25804820EDAC}">
                        <c15:formulaRef>
                          <c15:sqref>Sheet1!$B$2:$B$52</c15:sqref>
                        </c15:formulaRef>
                      </c:ext>
                    </c:extLst>
                    <c:numCache>
                      <c:formatCode>General</c:formatCode>
                      <c:ptCount val="51"/>
                      <c:pt idx="0">
                        <c:v>7.7325730901639336</c:v>
                      </c:pt>
                      <c:pt idx="1">
                        <c:v>7.6697955534246613</c:v>
                      </c:pt>
                      <c:pt idx="2">
                        <c:v>7.6243189123287669</c:v>
                      </c:pt>
                      <c:pt idx="3">
                        <c:v>7.3685056383561616</c:v>
                      </c:pt>
                      <c:pt idx="4">
                        <c:v>7.2501233770491806</c:v>
                      </c:pt>
                      <c:pt idx="5">
                        <c:v>6.900816958904108</c:v>
                      </c:pt>
                      <c:pt idx="6">
                        <c:v>6.8246422876712334</c:v>
                      </c:pt>
                      <c:pt idx="7">
                        <c:v>6.8568973945205451</c:v>
                      </c:pt>
                      <c:pt idx="8">
                        <c:v>6.7833378661202204</c:v>
                      </c:pt>
                      <c:pt idx="9">
                        <c:v>7.2666248273972576</c:v>
                      </c:pt>
                      <c:pt idx="10">
                        <c:v>7.5584231671232853</c:v>
                      </c:pt>
                      <c:pt idx="11">
                        <c:v>7.8902750657534257</c:v>
                      </c:pt>
                      <c:pt idx="12">
                        <c:v>8.9310580928961727</c:v>
                      </c:pt>
                      <c:pt idx="13">
                        <c:v>10.103192071232881</c:v>
                      </c:pt>
                      <c:pt idx="14">
                        <c:v>11.80658764383562</c:v>
                      </c:pt>
                      <c:pt idx="15">
                        <c:v>12.783400939726031</c:v>
                      </c:pt>
                      <c:pt idx="16">
                        <c:v>12.35358779234973</c:v>
                      </c:pt>
                      <c:pt idx="17">
                        <c:v>13.13961236164384</c:v>
                      </c:pt>
                      <c:pt idx="18">
                        <c:v>15.309865873972591</c:v>
                      </c:pt>
                      <c:pt idx="19">
                        <c:v>17.1139682410959</c:v>
                      </c:pt>
                      <c:pt idx="20">
                        <c:v>16.457532631147551</c:v>
                      </c:pt>
                      <c:pt idx="21">
                        <c:v>16.483615</c:v>
                      </c:pt>
                      <c:pt idx="22">
                        <c:v>17.603785000000009</c:v>
                      </c:pt>
                      <c:pt idx="23">
                        <c:v>18.850714</c:v>
                      </c:pt>
                      <c:pt idx="24">
                        <c:v>21.400936999999999</c:v>
                      </c:pt>
                      <c:pt idx="25">
                        <c:v>23.095472000000001</c:v>
                      </c:pt>
                      <c:pt idx="26">
                        <c:v>23.843585000000001</c:v>
                      </c:pt>
                      <c:pt idx="27">
                        <c:v>24.347994</c:v>
                      </c:pt>
                      <c:pt idx="28">
                        <c:v>24.989908</c:v>
                      </c:pt>
                      <c:pt idx="29">
                        <c:v>25.409367</c:v>
                      </c:pt>
                      <c:pt idx="30">
                        <c:v>25.741842999999999</c:v>
                      </c:pt>
                      <c:pt idx="31">
                        <c:v>26.002534000000001</c:v>
                      </c:pt>
                      <c:pt idx="32">
                        <c:v>26.22971900000001</c:v>
                      </c:pt>
                      <c:pt idx="33">
                        <c:v>26.445385999999999</c:v>
                      </c:pt>
                      <c:pt idx="34">
                        <c:v>26.638608000000001</c:v>
                      </c:pt>
                      <c:pt idx="35">
                        <c:v>3</c:v>
                      </c:pt>
                      <c:pt idx="36">
                        <c:v>26.900652999999998</c:v>
                      </c:pt>
                      <c:pt idx="37">
                        <c:v>26.966401000000001</c:v>
                      </c:pt>
                      <c:pt idx="38">
                        <c:v>27.011116999999999</c:v>
                      </c:pt>
                      <c:pt idx="39">
                        <c:v>27.027559</c:v>
                      </c:pt>
                      <c:pt idx="40">
                        <c:v>27.144003000000001</c:v>
                      </c:pt>
                      <c:pt idx="41">
                        <c:v>27.309518000000001</c:v>
                      </c:pt>
                      <c:pt idx="42">
                        <c:v>27.540967999999999</c:v>
                      </c:pt>
                      <c:pt idx="43">
                        <c:v>27.543901000000002</c:v>
                      </c:pt>
                      <c:pt idx="44">
                        <c:v>27.699693</c:v>
                      </c:pt>
                      <c:pt idx="45">
                        <c:v>27.795666000000001</c:v>
                      </c:pt>
                      <c:pt idx="46">
                        <c:v>28.079305000000002</c:v>
                      </c:pt>
                      <c:pt idx="47">
                        <c:v>28.409600000000001</c:v>
                      </c:pt>
                      <c:pt idx="48">
                        <c:v>28.636994999999999</c:v>
                      </c:pt>
                      <c:pt idx="49">
                        <c:v>28.463144</c:v>
                      </c:pt>
                      <c:pt idx="50">
                        <c:v>28.447140999999998</c:v>
                      </c:pt>
                    </c:numCache>
                  </c:numRef>
                </c:val>
                <c:smooth val="0"/>
              </c15:ser>
            </c15:filteredLineSeries>
            <c15:filteredLineSeries>
              <c15:ser>
                <c:idx val="2"/>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Low Oil 
and Gas 
Resource 
and 
Technology
</c:v>
                      </c:pt>
                    </c:strCache>
                  </c:strRef>
                </c:tx>
                <c:spPr>
                  <a:ln w="22225" cap="rnd">
                    <a:solidFill>
                      <a:srgbClr val="A33340">
                        <a:lumMod val="75000"/>
                      </a:srgbClr>
                    </a:solidFill>
                    <a:round/>
                  </a:ln>
                  <a:effectLst/>
                </c:spPr>
                <c:marker>
                  <c:symbol val="none"/>
                </c:marker>
                <c:cat>
                  <c:strRef>
                    <c:extLst xmlns:c15="http://schemas.microsoft.com/office/drawing/2012/chart">
                      <c:ext xmlns:c15="http://schemas.microsoft.com/office/drawing/2012/char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xmlns:c15="http://schemas.microsoft.com/office/drawing/2012/chart">
                      <c:ext xmlns:c15="http://schemas.microsoft.com/office/drawing/2012/chart" uri="{02D57815-91ED-43cb-92C2-25804820EDAC}">
                        <c15:formulaRef>
                          <c15:sqref>Sheet1!$C$2:$C$52</c15:sqref>
                        </c15:formulaRef>
                      </c:ext>
                    </c:extLst>
                    <c:numCache>
                      <c:formatCode>General</c:formatCode>
                      <c:ptCount val="51"/>
                      <c:pt idx="0">
                        <c:v>7.7325730901639336</c:v>
                      </c:pt>
                      <c:pt idx="1">
                        <c:v>7.6697955534246613</c:v>
                      </c:pt>
                      <c:pt idx="2">
                        <c:v>7.6243189123287669</c:v>
                      </c:pt>
                      <c:pt idx="3">
                        <c:v>7.3685056383561616</c:v>
                      </c:pt>
                      <c:pt idx="4">
                        <c:v>7.2501233770491806</c:v>
                      </c:pt>
                      <c:pt idx="5">
                        <c:v>6.900816958904108</c:v>
                      </c:pt>
                      <c:pt idx="6">
                        <c:v>6.8246422876712334</c:v>
                      </c:pt>
                      <c:pt idx="7">
                        <c:v>6.8568973945205451</c:v>
                      </c:pt>
                      <c:pt idx="8">
                        <c:v>6.7833378661202204</c:v>
                      </c:pt>
                      <c:pt idx="9">
                        <c:v>7.2666248273972576</c:v>
                      </c:pt>
                      <c:pt idx="10">
                        <c:v>7.5584231671232853</c:v>
                      </c:pt>
                      <c:pt idx="11">
                        <c:v>7.8902750657534257</c:v>
                      </c:pt>
                      <c:pt idx="12">
                        <c:v>8.9310580928961727</c:v>
                      </c:pt>
                      <c:pt idx="13">
                        <c:v>10.103192071232881</c:v>
                      </c:pt>
                      <c:pt idx="14">
                        <c:v>11.80658764383562</c:v>
                      </c:pt>
                      <c:pt idx="15">
                        <c:v>12.783400939726031</c:v>
                      </c:pt>
                      <c:pt idx="16">
                        <c:v>12.35358779234973</c:v>
                      </c:pt>
                      <c:pt idx="17">
                        <c:v>13.13961236164384</c:v>
                      </c:pt>
                      <c:pt idx="18">
                        <c:v>15.309865873972591</c:v>
                      </c:pt>
                      <c:pt idx="19">
                        <c:v>17.1139682410959</c:v>
                      </c:pt>
                      <c:pt idx="20">
                        <c:v>16.457532631147551</c:v>
                      </c:pt>
                      <c:pt idx="21">
                        <c:v>16.483615</c:v>
                      </c:pt>
                      <c:pt idx="22">
                        <c:v>16.825904999999999</c:v>
                      </c:pt>
                      <c:pt idx="23">
                        <c:v>16.52314299999999</c:v>
                      </c:pt>
                      <c:pt idx="24">
                        <c:v>15.738333000000001</c:v>
                      </c:pt>
                      <c:pt idx="25">
                        <c:v>15.334139</c:v>
                      </c:pt>
                      <c:pt idx="26">
                        <c:v>15.125292999999999</c:v>
                      </c:pt>
                      <c:pt idx="27">
                        <c:v>14.884812999999999</c:v>
                      </c:pt>
                      <c:pt idx="28">
                        <c:v>14.480662000000001</c:v>
                      </c:pt>
                      <c:pt idx="29">
                        <c:v>14.133395</c:v>
                      </c:pt>
                      <c:pt idx="30">
                        <c:v>13.872590000000001</c:v>
                      </c:pt>
                      <c:pt idx="31">
                        <c:v>13.551921</c:v>
                      </c:pt>
                      <c:pt idx="32">
                        <c:v>13.203465</c:v>
                      </c:pt>
                      <c:pt idx="33">
                        <c:v>12.947813999999999</c:v>
                      </c:pt>
                      <c:pt idx="34">
                        <c:v>12.669991</c:v>
                      </c:pt>
                      <c:pt idx="35">
                        <c:v>3</c:v>
                      </c:pt>
                      <c:pt idx="36">
                        <c:v>12.528079</c:v>
                      </c:pt>
                      <c:pt idx="37">
                        <c:v>12.367245</c:v>
                      </c:pt>
                      <c:pt idx="38">
                        <c:v>12.257766999999999</c:v>
                      </c:pt>
                      <c:pt idx="39">
                        <c:v>12.10102</c:v>
                      </c:pt>
                      <c:pt idx="40">
                        <c:v>11.885092</c:v>
                      </c:pt>
                      <c:pt idx="41">
                        <c:v>11.958774</c:v>
                      </c:pt>
                      <c:pt idx="42">
                        <c:v>12.021806</c:v>
                      </c:pt>
                      <c:pt idx="43">
                        <c:v>11.789792</c:v>
                      </c:pt>
                      <c:pt idx="44">
                        <c:v>11.613322999999999</c:v>
                      </c:pt>
                      <c:pt idx="45">
                        <c:v>11.302139</c:v>
                      </c:pt>
                      <c:pt idx="46">
                        <c:v>11.208921</c:v>
                      </c:pt>
                      <c:pt idx="47">
                        <c:v>11.106263</c:v>
                      </c:pt>
                      <c:pt idx="48">
                        <c:v>11.026127000000001</c:v>
                      </c:pt>
                      <c:pt idx="49">
                        <c:v>11.07572</c:v>
                      </c:pt>
                      <c:pt idx="50">
                        <c:v>10.987705999999999</c:v>
                      </c:pt>
                    </c:numCache>
                  </c:numRef>
                </c:val>
                <c:smooth val="0"/>
              </c15:ser>
            </c15:filteredLineSeries>
            <c15:filteredLineSeries>
              <c15:ser>
                <c:idx val="3"/>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Reference Case crude only</c:v>
                      </c:pt>
                    </c:strCache>
                  </c:strRef>
                </c:tx>
                <c:spPr>
                  <a:ln w="22225" cap="rnd">
                    <a:solidFill>
                      <a:srgbClr val="0096D7">
                        <a:lumMod val="40000"/>
                        <a:lumOff val="60000"/>
                      </a:srgbClr>
                    </a:solidFill>
                    <a:round/>
                  </a:ln>
                  <a:effectLst/>
                </c:spPr>
                <c:marker>
                  <c:symbol val="none"/>
                </c:marker>
                <c:cat>
                  <c:strRef>
                    <c:extLst xmlns:c15="http://schemas.microsoft.com/office/drawing/2012/chart">
                      <c:ext xmlns:c15="http://schemas.microsoft.com/office/drawing/2012/char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xmlns:c15="http://schemas.microsoft.com/office/drawing/2012/chart">
                      <c:ext xmlns:c15="http://schemas.microsoft.com/office/drawing/2012/chart" uri="{02D57815-91ED-43cb-92C2-25804820EDAC}">
                        <c15:formulaRef>
                          <c15:sqref>Sheet1!$D$2:$D$52</c15:sqref>
                        </c15:formulaRef>
                      </c:ext>
                    </c:extLst>
                    <c:numCache>
                      <c:formatCode>General</c:formatCode>
                      <c:ptCount val="51"/>
                      <c:pt idx="0">
                        <c:v>5.8216038251366129</c:v>
                      </c:pt>
                      <c:pt idx="1">
                        <c:v>5.8014010328767096</c:v>
                      </c:pt>
                      <c:pt idx="2">
                        <c:v>5.7440778164383568</c:v>
                      </c:pt>
                      <c:pt idx="3">
                        <c:v>5.6493001589041114</c:v>
                      </c:pt>
                      <c:pt idx="4">
                        <c:v>5.4409676393442634</c:v>
                      </c:pt>
                      <c:pt idx="5">
                        <c:v>5.1838224383561649</c:v>
                      </c:pt>
                      <c:pt idx="6">
                        <c:v>5.0858642054794521</c:v>
                      </c:pt>
                      <c:pt idx="7">
                        <c:v>5.0739001342465766</c:v>
                      </c:pt>
                      <c:pt idx="8">
                        <c:v>4.9996711994535508</c:v>
                      </c:pt>
                      <c:pt idx="9">
                        <c:v>5.3566960602739728</c:v>
                      </c:pt>
                      <c:pt idx="10">
                        <c:v>5.4843985095890417</c:v>
                      </c:pt>
                      <c:pt idx="11">
                        <c:v>5.6742065726027384</c:v>
                      </c:pt>
                      <c:pt idx="12">
                        <c:v>6.523118202185791</c:v>
                      </c:pt>
                      <c:pt idx="13">
                        <c:v>7.4975564547945206</c:v>
                      </c:pt>
                      <c:pt idx="14">
                        <c:v>8.7920725753424662</c:v>
                      </c:pt>
                      <c:pt idx="15">
                        <c:v>9.4410749123287658</c:v>
                      </c:pt>
                      <c:pt idx="16">
                        <c:v>8.844415661202186</c:v>
                      </c:pt>
                      <c:pt idx="17">
                        <c:v>9.3568671561643821</c:v>
                      </c:pt>
                      <c:pt idx="18">
                        <c:v>10.940515189041101</c:v>
                      </c:pt>
                      <c:pt idx="19">
                        <c:v>12.28946139178082</c:v>
                      </c:pt>
                      <c:pt idx="20">
                        <c:v>11.282958860655739</c:v>
                      </c:pt>
                      <c:pt idx="21">
                        <c:v>11.13137</c:v>
                      </c:pt>
                      <c:pt idx="22">
                        <c:v>11.891712</c:v>
                      </c:pt>
                      <c:pt idx="23">
                        <c:v>12.278134</c:v>
                      </c:pt>
                      <c:pt idx="24">
                        <c:v>12.616097</c:v>
                      </c:pt>
                      <c:pt idx="25">
                        <c:v>13.065037</c:v>
                      </c:pt>
                      <c:pt idx="26">
                        <c:v>13.265216000000001</c:v>
                      </c:pt>
                      <c:pt idx="27">
                        <c:v>13.220756</c:v>
                      </c:pt>
                      <c:pt idx="28">
                        <c:v>13.408059</c:v>
                      </c:pt>
                      <c:pt idx="29">
                        <c:v>13.361879</c:v>
                      </c:pt>
                      <c:pt idx="30">
                        <c:v>13.296061</c:v>
                      </c:pt>
                      <c:pt idx="31">
                        <c:v>13.14682</c:v>
                      </c:pt>
                      <c:pt idx="32">
                        <c:v>13.019879</c:v>
                      </c:pt>
                      <c:pt idx="33">
                        <c:v>13.076706</c:v>
                      </c:pt>
                      <c:pt idx="34">
                        <c:v>12.94801</c:v>
                      </c:pt>
                      <c:pt idx="35">
                        <c:v>3</c:v>
                      </c:pt>
                      <c:pt idx="36">
                        <c:v>12.715268</c:v>
                      </c:pt>
                      <c:pt idx="37">
                        <c:v>12.588194</c:v>
                      </c:pt>
                      <c:pt idx="38">
                        <c:v>12.534943999999999</c:v>
                      </c:pt>
                      <c:pt idx="39">
                        <c:v>12.531060999999999</c:v>
                      </c:pt>
                      <c:pt idx="40">
                        <c:v>12.64081</c:v>
                      </c:pt>
                      <c:pt idx="41">
                        <c:v>12.635861</c:v>
                      </c:pt>
                      <c:pt idx="42">
                        <c:v>12.64893</c:v>
                      </c:pt>
                      <c:pt idx="43">
                        <c:v>12.596645000000001</c:v>
                      </c:pt>
                      <c:pt idx="44">
                        <c:v>12.641913000000001</c:v>
                      </c:pt>
                      <c:pt idx="45">
                        <c:v>12.714814000000001</c:v>
                      </c:pt>
                      <c:pt idx="46">
                        <c:v>12.792437</c:v>
                      </c:pt>
                      <c:pt idx="47">
                        <c:v>12.699655</c:v>
                      </c:pt>
                      <c:pt idx="48">
                        <c:v>12.654372</c:v>
                      </c:pt>
                      <c:pt idx="49">
                        <c:v>12.819209000000001</c:v>
                      </c:pt>
                      <c:pt idx="50">
                        <c:v>12.971311</c:v>
                      </c:pt>
                    </c:numCache>
                  </c:numRef>
                </c:val>
                <c:smooth val="0"/>
              </c15:ser>
            </c15:filteredLineSeries>
            <c15:filteredLineSeries>
              <c15:ser>
                <c:idx val="4"/>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Reference</c:v>
                      </c:pt>
                    </c:strCache>
                  </c:strRef>
                </c:tx>
                <c:spPr>
                  <a:ln w="22225" cap="rnd">
                    <a:solidFill>
                      <a:srgbClr val="0096D7">
                        <a:lumMod val="75000"/>
                      </a:srgbClr>
                    </a:solidFill>
                    <a:round/>
                  </a:ln>
                  <a:effectLst/>
                </c:spPr>
                <c:marker>
                  <c:symbol val="none"/>
                </c:marker>
                <c:cat>
                  <c:strRef>
                    <c:extLst xmlns:c15="http://schemas.microsoft.com/office/drawing/2012/chart">
                      <c:ext xmlns:c15="http://schemas.microsoft.com/office/drawing/2012/char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xmlns:c15="http://schemas.microsoft.com/office/drawing/2012/chart">
                      <c:ext xmlns:c15="http://schemas.microsoft.com/office/drawing/2012/chart" uri="{02D57815-91ED-43cb-92C2-25804820EDAC}">
                        <c15:formulaRef>
                          <c15:sqref>Sheet1!$E$2:$E$52</c15:sqref>
                        </c15:formulaRef>
                      </c:ext>
                    </c:extLst>
                    <c:numCache>
                      <c:formatCode>General</c:formatCode>
                      <c:ptCount val="51"/>
                      <c:pt idx="0">
                        <c:v>7.7325730901639336</c:v>
                      </c:pt>
                      <c:pt idx="1">
                        <c:v>7.6697955534246613</c:v>
                      </c:pt>
                      <c:pt idx="2">
                        <c:v>7.6243189123287669</c:v>
                      </c:pt>
                      <c:pt idx="3">
                        <c:v>7.3685056383561616</c:v>
                      </c:pt>
                      <c:pt idx="4">
                        <c:v>7.2501233770491806</c:v>
                      </c:pt>
                      <c:pt idx="5">
                        <c:v>6.900816958904108</c:v>
                      </c:pt>
                      <c:pt idx="6">
                        <c:v>6.8246422876712334</c:v>
                      </c:pt>
                      <c:pt idx="7">
                        <c:v>6.8568973945205451</c:v>
                      </c:pt>
                      <c:pt idx="8">
                        <c:v>6.7833378661202204</c:v>
                      </c:pt>
                      <c:pt idx="9">
                        <c:v>7.2666248273972576</c:v>
                      </c:pt>
                      <c:pt idx="10">
                        <c:v>7.5584231671232853</c:v>
                      </c:pt>
                      <c:pt idx="11">
                        <c:v>7.8902750657534257</c:v>
                      </c:pt>
                      <c:pt idx="12">
                        <c:v>8.9310580928961727</c:v>
                      </c:pt>
                      <c:pt idx="13">
                        <c:v>10.103192071232881</c:v>
                      </c:pt>
                      <c:pt idx="14">
                        <c:v>11.80658764383562</c:v>
                      </c:pt>
                      <c:pt idx="15">
                        <c:v>12.783400939726031</c:v>
                      </c:pt>
                      <c:pt idx="16">
                        <c:v>12.35358779234973</c:v>
                      </c:pt>
                      <c:pt idx="17">
                        <c:v>13.13961236164384</c:v>
                      </c:pt>
                      <c:pt idx="18">
                        <c:v>15.309865873972591</c:v>
                      </c:pt>
                      <c:pt idx="19">
                        <c:v>17.1139682410959</c:v>
                      </c:pt>
                      <c:pt idx="20">
                        <c:v>16.457532631147551</c:v>
                      </c:pt>
                      <c:pt idx="21">
                        <c:v>16.483615</c:v>
                      </c:pt>
                      <c:pt idx="22">
                        <c:v>17.756276</c:v>
                      </c:pt>
                      <c:pt idx="23">
                        <c:v>18.431950000000001</c:v>
                      </c:pt>
                      <c:pt idx="24">
                        <c:v>18.884913999999998</c:v>
                      </c:pt>
                      <c:pt idx="25">
                        <c:v>19.4468</c:v>
                      </c:pt>
                      <c:pt idx="26">
                        <c:v>19.605632</c:v>
                      </c:pt>
                      <c:pt idx="27">
                        <c:v>19.510103999999998</c:v>
                      </c:pt>
                      <c:pt idx="28">
                        <c:v>19.705566000000001</c:v>
                      </c:pt>
                      <c:pt idx="29">
                        <c:v>19.715876000000002</c:v>
                      </c:pt>
                      <c:pt idx="30">
                        <c:v>19.673373999999999</c:v>
                      </c:pt>
                      <c:pt idx="31">
                        <c:v>19.554589</c:v>
                      </c:pt>
                      <c:pt idx="32">
                        <c:v>19.486678999999999</c:v>
                      </c:pt>
                      <c:pt idx="33">
                        <c:v>19.526</c:v>
                      </c:pt>
                      <c:pt idx="34">
                        <c:v>19.433661000000001</c:v>
                      </c:pt>
                      <c:pt idx="35">
                        <c:v>3</c:v>
                      </c:pt>
                      <c:pt idx="36">
                        <c:v>19.200094</c:v>
                      </c:pt>
                      <c:pt idx="37">
                        <c:v>19.071815999999998</c:v>
                      </c:pt>
                      <c:pt idx="38">
                        <c:v>19.032675000000001</c:v>
                      </c:pt>
                      <c:pt idx="39">
                        <c:v>19.105150999999999</c:v>
                      </c:pt>
                      <c:pt idx="40">
                        <c:v>19.261816</c:v>
                      </c:pt>
                      <c:pt idx="41">
                        <c:v>19.323972000000001</c:v>
                      </c:pt>
                      <c:pt idx="42">
                        <c:v>19.363610000000001</c:v>
                      </c:pt>
                      <c:pt idx="43">
                        <c:v>19.343247000000002</c:v>
                      </c:pt>
                      <c:pt idx="44">
                        <c:v>19.443943000000001</c:v>
                      </c:pt>
                      <c:pt idx="45">
                        <c:v>19.578161999999999</c:v>
                      </c:pt>
                      <c:pt idx="46">
                        <c:v>19.685594999999999</c:v>
                      </c:pt>
                      <c:pt idx="47">
                        <c:v>19.591999000000001</c:v>
                      </c:pt>
                      <c:pt idx="48">
                        <c:v>19.538112999999999</c:v>
                      </c:pt>
                      <c:pt idx="49">
                        <c:v>19.739422000000001</c:v>
                      </c:pt>
                      <c:pt idx="50">
                        <c:v>19.920850000000002</c:v>
                      </c:pt>
                    </c:numCache>
                  </c:numRef>
                </c:val>
                <c:smooth val="0"/>
              </c15:ser>
            </c15:filteredLineSeries>
          </c:ext>
        </c:extLst>
      </c:lineChart>
      <c:catAx>
        <c:axId val="-123963516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9634080"/>
        <c:crosses val="autoZero"/>
        <c:auto val="1"/>
        <c:lblAlgn val="ctr"/>
        <c:lblOffset val="100"/>
        <c:tickLblSkip val="10"/>
        <c:tickMarkSkip val="10"/>
        <c:noMultiLvlLbl val="0"/>
      </c:catAx>
      <c:valAx>
        <c:axId val="-1239634080"/>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9635168"/>
        <c:crossesAt val="22"/>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26588319425223E-2"/>
          <c:y val="3.5239423313798569E-2"/>
          <c:w val="0.84252784292303762"/>
          <c:h val="0.86186613578078097"/>
        </c:manualLayout>
      </c:layout>
      <c:lineChart>
        <c:grouping val="standard"/>
        <c:varyColors val="0"/>
        <c:ser>
          <c:idx val="1"/>
          <c:order val="0"/>
          <c:tx>
            <c:strRef>
              <c:f>Sheet1!$B$1</c:f>
              <c:strCache>
                <c:ptCount val="1"/>
                <c:pt idx="0">
                  <c:v>total energy intensity of U.S. economy - consumption per GDP</c:v>
                </c:pt>
              </c:strCache>
            </c:strRef>
          </c:tx>
          <c:spPr>
            <a:ln w="28575" cap="rnd">
              <a:solidFill>
                <a:schemeClr val="tx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1.5063593186372748</c:v>
                </c:pt>
                <c:pt idx="1">
                  <c:v>1.4515987975951905</c:v>
                </c:pt>
                <c:pt idx="2">
                  <c:v>1.4486048096192388</c:v>
                </c:pt>
                <c:pt idx="3">
                  <c:v>1.4126396793587177</c:v>
                </c:pt>
                <c:pt idx="4">
                  <c:v>1.3910869739478962</c:v>
                </c:pt>
                <c:pt idx="5">
                  <c:v>1.3452094188376755</c:v>
                </c:pt>
                <c:pt idx="6">
                  <c:v>1.2985887775551104</c:v>
                </c:pt>
                <c:pt idx="7">
                  <c:v>1.2939402805611224</c:v>
                </c:pt>
                <c:pt idx="8">
                  <c:v>1.2682282565130258</c:v>
                </c:pt>
                <c:pt idx="9">
                  <c:v>1.2378422845691384</c:v>
                </c:pt>
                <c:pt idx="10">
                  <c:v>1.2527681362725451</c:v>
                </c:pt>
                <c:pt idx="11">
                  <c:v>1.2255046092184372</c:v>
                </c:pt>
                <c:pt idx="12">
                  <c:v>1.1677763527054108</c:v>
                </c:pt>
                <c:pt idx="13">
                  <c:v>1.1799627254509022</c:v>
                </c:pt>
                <c:pt idx="14">
                  <c:v>1.1646761523046094</c:v>
                </c:pt>
                <c:pt idx="15">
                  <c:v>1.1196188376753509</c:v>
                </c:pt>
                <c:pt idx="16">
                  <c:v>1.1004591182364731</c:v>
                </c:pt>
                <c:pt idx="17">
                  <c:v>1.0783605210420839</c:v>
                </c:pt>
                <c:pt idx="18">
                  <c:v>1.0852665330661322</c:v>
                </c:pt>
                <c:pt idx="19">
                  <c:v>1.0542312625250505</c:v>
                </c:pt>
                <c:pt idx="20">
                  <c:v>1.0131152304609219</c:v>
                </c:pt>
                <c:pt idx="21">
                  <c:v>0.99999050763530395</c:v>
                </c:pt>
                <c:pt idx="22">
                  <c:v>0.97542309470235222</c:v>
                </c:pt>
                <c:pt idx="23">
                  <c:v>0.95808986843071242</c:v>
                </c:pt>
                <c:pt idx="24">
                  <c:v>0.92940306484406565</c:v>
                </c:pt>
                <c:pt idx="25">
                  <c:v>0.90693452498354599</c:v>
                </c:pt>
                <c:pt idx="26">
                  <c:v>0.88677794079711758</c:v>
                </c:pt>
                <c:pt idx="27">
                  <c:v>0.86834753598599324</c:v>
                </c:pt>
                <c:pt idx="28">
                  <c:v>0.85080602050607779</c:v>
                </c:pt>
                <c:pt idx="29">
                  <c:v>0.83341422713024671</c:v>
                </c:pt>
                <c:pt idx="30">
                  <c:v>0.81576749956816352</c:v>
                </c:pt>
                <c:pt idx="31">
                  <c:v>0.79992460640471319</c:v>
                </c:pt>
                <c:pt idx="32">
                  <c:v>0.78476779538243613</c:v>
                </c:pt>
                <c:pt idx="33">
                  <c:v>0.76875941686117111</c:v>
                </c:pt>
                <c:pt idx="34">
                  <c:v>0.75382235324575242</c:v>
                </c:pt>
                <c:pt idx="35">
                  <c:v>0.74021025497646287</c:v>
                </c:pt>
                <c:pt idx="36">
                  <c:v>0.72792084527969136</c:v>
                </c:pt>
                <c:pt idx="37">
                  <c:v>0.71601776242033077</c:v>
                </c:pt>
                <c:pt idx="38">
                  <c:v>0.70516588595369345</c:v>
                </c:pt>
                <c:pt idx="39">
                  <c:v>0.69431773723948975</c:v>
                </c:pt>
                <c:pt idx="40">
                  <c:v>0.68300111841505839</c:v>
                </c:pt>
                <c:pt idx="41">
                  <c:v>0.67354740113641387</c:v>
                </c:pt>
                <c:pt idx="42">
                  <c:v>0.66428310486111009</c:v>
                </c:pt>
                <c:pt idx="43">
                  <c:v>0.65496092317041776</c:v>
                </c:pt>
                <c:pt idx="44">
                  <c:v>0.64586256715284052</c:v>
                </c:pt>
                <c:pt idx="45">
                  <c:v>0.63624865398500885</c:v>
                </c:pt>
                <c:pt idx="46">
                  <c:v>0.62705587341278468</c:v>
                </c:pt>
                <c:pt idx="47">
                  <c:v>0.61869629856591202</c:v>
                </c:pt>
                <c:pt idx="48">
                  <c:v>0.61000124248935272</c:v>
                </c:pt>
                <c:pt idx="49">
                  <c:v>0.60162380426085593</c:v>
                </c:pt>
                <c:pt idx="50">
                  <c:v>0.59422101681174622</c:v>
                </c:pt>
              </c:numCache>
            </c:numRef>
          </c:val>
          <c:smooth val="0"/>
        </c:ser>
        <c:dLbls>
          <c:showLegendKey val="0"/>
          <c:showVal val="0"/>
          <c:showCatName val="0"/>
          <c:showSerName val="0"/>
          <c:showPercent val="0"/>
          <c:showBubbleSize val="0"/>
        </c:dLbls>
        <c:smooth val="0"/>
        <c:axId val="-1453877792"/>
        <c:axId val="-1453881056"/>
      </c:lineChart>
      <c:catAx>
        <c:axId val="-145387779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53881056"/>
        <c:crossesAt val="0"/>
        <c:auto val="1"/>
        <c:lblAlgn val="ctr"/>
        <c:lblOffset val="100"/>
        <c:tickLblSkip val="10"/>
        <c:tickMarkSkip val="10"/>
        <c:noMultiLvlLbl val="0"/>
      </c:catAx>
      <c:valAx>
        <c:axId val="-14538810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75000"/>
              </a:schemeClr>
            </a:solidFill>
            <a:prstDash val="lg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53877792"/>
        <c:crossesAt val="22"/>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15728368975154E-2"/>
          <c:y val="0.22504533364544166"/>
          <c:w val="0.82983404622398749"/>
          <c:h val="0.68527882445239752"/>
        </c:manualLayout>
      </c:layout>
      <c:lineChart>
        <c:grouping val="standard"/>
        <c:varyColors val="0"/>
        <c:ser>
          <c:idx val="0"/>
          <c:order val="0"/>
          <c:tx>
            <c:strRef>
              <c:f>Sheet1!$B$1</c:f>
              <c:strCache>
                <c:ptCount val="1"/>
                <c:pt idx="0">
                  <c:v>Production</c:v>
                </c:pt>
              </c:strCache>
            </c:strRef>
          </c:tx>
          <c:spPr>
            <a:ln w="22225" cap="rnd">
              <a:solidFill>
                <a:srgbClr val="BD732A"/>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formatCode="#,##0.00">
                  <c:v>8.9434120000000004</c:v>
                </c:pt>
                <c:pt idx="1">
                  <c:v>8.9727580000000007</c:v>
                </c:pt>
                <c:pt idx="2">
                  <c:v>8.9305599999999998</c:v>
                </c:pt>
                <c:pt idx="3">
                  <c:v>8.7608630000000005</c:v>
                </c:pt>
                <c:pt idx="4">
                  <c:v>8.8693040000000014</c:v>
                </c:pt>
                <c:pt idx="5">
                  <c:v>8.4195769999999985</c:v>
                </c:pt>
                <c:pt idx="6">
                  <c:v>8.2614079999999994</c:v>
                </c:pt>
                <c:pt idx="7">
                  <c:v>8.3863770000000013</c:v>
                </c:pt>
                <c:pt idx="8">
                  <c:v>8.6849880000000006</c:v>
                </c:pt>
                <c:pt idx="9">
                  <c:v>9.2540809999999976</c:v>
                </c:pt>
                <c:pt idx="10">
                  <c:v>9.7494119999999995</c:v>
                </c:pt>
                <c:pt idx="11">
                  <c:v>10.151254999999999</c:v>
                </c:pt>
                <c:pt idx="12">
                  <c:v>11.265475999999998</c:v>
                </c:pt>
                <c:pt idx="13">
                  <c:v>12.510738999999999</c:v>
                </c:pt>
                <c:pt idx="14">
                  <c:v>14.331068999999999</c:v>
                </c:pt>
                <c:pt idx="15">
                  <c:v>15.452882000000001</c:v>
                </c:pt>
                <c:pt idx="16">
                  <c:v>15.062961000000001</c:v>
                </c:pt>
                <c:pt idx="17">
                  <c:v>15.511735999999999</c:v>
                </c:pt>
                <c:pt idx="18">
                  <c:v>18.186488000000001</c:v>
                </c:pt>
                <c:pt idx="19">
                  <c:v>19.865842999999998</c:v>
                </c:pt>
                <c:pt idx="20">
                  <c:v>19.181831999999996</c:v>
                </c:pt>
                <c:pt idx="21">
                  <c:v>19.513465999999998</c:v>
                </c:pt>
                <c:pt idx="22">
                  <c:v>20.402075000000004</c:v>
                </c:pt>
                <c:pt idx="23">
                  <c:v>20.967621000000001</c:v>
                </c:pt>
                <c:pt idx="24">
                  <c:v>21.401933000000003</c:v>
                </c:pt>
                <c:pt idx="25">
                  <c:v>21.932939999999999</c:v>
                </c:pt>
                <c:pt idx="26">
                  <c:v>22.153036</c:v>
                </c:pt>
                <c:pt idx="27">
                  <c:v>22.052629</c:v>
                </c:pt>
                <c:pt idx="28">
                  <c:v>22.244251000000002</c:v>
                </c:pt>
                <c:pt idx="29">
                  <c:v>22.261391000000007</c:v>
                </c:pt>
                <c:pt idx="30">
                  <c:v>22.267204</c:v>
                </c:pt>
                <c:pt idx="31">
                  <c:v>22.165571</c:v>
                </c:pt>
                <c:pt idx="32">
                  <c:v>22.062179000000004</c:v>
                </c:pt>
                <c:pt idx="33">
                  <c:v>22.120109000000003</c:v>
                </c:pt>
                <c:pt idx="34">
                  <c:v>22.032714000000006</c:v>
                </c:pt>
                <c:pt idx="35">
                  <c:v>21.935486999999998</c:v>
                </c:pt>
                <c:pt idx="36">
                  <c:v>21.836071999999998</c:v>
                </c:pt>
                <c:pt idx="37">
                  <c:v>21.741828999999996</c:v>
                </c:pt>
                <c:pt idx="38">
                  <c:v>21.729960000000002</c:v>
                </c:pt>
                <c:pt idx="39">
                  <c:v>21.820335</c:v>
                </c:pt>
                <c:pt idx="40">
                  <c:v>21.990848</c:v>
                </c:pt>
                <c:pt idx="41">
                  <c:v>22.098517999999999</c:v>
                </c:pt>
                <c:pt idx="42">
                  <c:v>22.179288999999997</c:v>
                </c:pt>
                <c:pt idx="43">
                  <c:v>22.121914</c:v>
                </c:pt>
                <c:pt idx="44">
                  <c:v>22.255084999999998</c:v>
                </c:pt>
                <c:pt idx="45">
                  <c:v>22.381800000000002</c:v>
                </c:pt>
                <c:pt idx="46">
                  <c:v>22.479583000000002</c:v>
                </c:pt>
                <c:pt idx="47">
                  <c:v>22.442045999999998</c:v>
                </c:pt>
                <c:pt idx="48">
                  <c:v>22.393372000000003</c:v>
                </c:pt>
                <c:pt idx="49">
                  <c:v>22.619502000000001</c:v>
                </c:pt>
                <c:pt idx="50">
                  <c:v>22.798425000000002</c:v>
                </c:pt>
              </c:numCache>
            </c:numRef>
          </c:val>
          <c:smooth val="0"/>
        </c:ser>
        <c:ser>
          <c:idx val="1"/>
          <c:order val="1"/>
          <c:tx>
            <c:strRef>
              <c:f>Sheet1!$C$1</c:f>
              <c:strCache>
                <c:ptCount val="1"/>
                <c:pt idx="0">
                  <c:v>Consumption</c:v>
                </c:pt>
              </c:strCache>
            </c:strRef>
          </c:tx>
          <c:spPr>
            <a:ln w="22225" cap="rnd">
              <a:solidFill>
                <a:srgbClr val="0096D7"/>
              </a:solidFill>
              <a:round/>
            </a:ln>
            <a:effectLst/>
          </c:spPr>
          <c:marker>
            <c:symbol val="none"/>
          </c:marker>
          <c:dPt>
            <c:idx val="85"/>
            <c:marker>
              <c:symbol val="none"/>
            </c:marker>
            <c:bubble3D val="0"/>
          </c:dPt>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#,##0.00</c:formatCode>
                <c:ptCount val="51"/>
                <c:pt idx="0">
                  <c:v>19.886863999999999</c:v>
                </c:pt>
                <c:pt idx="1">
                  <c:v>19.682030000000001</c:v>
                </c:pt>
                <c:pt idx="2">
                  <c:v>19.829305999999999</c:v>
                </c:pt>
                <c:pt idx="3">
                  <c:v>20.056480000000001</c:v>
                </c:pt>
                <c:pt idx="4">
                  <c:v>20.759981</c:v>
                </c:pt>
                <c:pt idx="5">
                  <c:v>20.797014000000001</c:v>
                </c:pt>
                <c:pt idx="6">
                  <c:v>20.654045</c:v>
                </c:pt>
                <c:pt idx="7">
                  <c:v>20.649031000000001</c:v>
                </c:pt>
                <c:pt idx="8">
                  <c:v>19.522974000000001</c:v>
                </c:pt>
                <c:pt idx="9">
                  <c:v>18.807963999999998</c:v>
                </c:pt>
                <c:pt idx="10">
                  <c:v>19.164014999999999</c:v>
                </c:pt>
                <c:pt idx="11">
                  <c:v>18.869026000000002</c:v>
                </c:pt>
                <c:pt idx="12">
                  <c:v>18.453028</c:v>
                </c:pt>
                <c:pt idx="13">
                  <c:v>18.958008</c:v>
                </c:pt>
                <c:pt idx="14">
                  <c:v>19.135963</c:v>
                </c:pt>
                <c:pt idx="15">
                  <c:v>19.537994000000001</c:v>
                </c:pt>
                <c:pt idx="16">
                  <c:v>19.685005</c:v>
                </c:pt>
                <c:pt idx="17">
                  <c:v>19.916035000000001</c:v>
                </c:pt>
                <c:pt idx="18">
                  <c:v>20.498013</c:v>
                </c:pt>
                <c:pt idx="19">
                  <c:v>20.478064</c:v>
                </c:pt>
                <c:pt idx="20">
                  <c:v>18.097090000000001</c:v>
                </c:pt>
                <c:pt idx="21">
                  <c:v>19.339001</c:v>
                </c:pt>
                <c:pt idx="22">
                  <c:v>20.148997999999999</c:v>
                </c:pt>
                <c:pt idx="23">
                  <c:v>20.570250999999999</c:v>
                </c:pt>
                <c:pt idx="24">
                  <c:v>20.603399</c:v>
                </c:pt>
                <c:pt idx="25">
                  <c:v>20.724585000000001</c:v>
                </c:pt>
                <c:pt idx="26">
                  <c:v>20.812984</c:v>
                </c:pt>
                <c:pt idx="27">
                  <c:v>20.799517000000002</c:v>
                </c:pt>
                <c:pt idx="28">
                  <c:v>20.790891999999999</c:v>
                </c:pt>
                <c:pt idx="29">
                  <c:v>20.782326000000001</c:v>
                </c:pt>
                <c:pt idx="30">
                  <c:v>20.790334999999999</c:v>
                </c:pt>
                <c:pt idx="31">
                  <c:v>20.83503</c:v>
                </c:pt>
                <c:pt idx="32">
                  <c:v>20.860887999999999</c:v>
                </c:pt>
                <c:pt idx="33">
                  <c:v>20.890841000000002</c:v>
                </c:pt>
                <c:pt idx="34">
                  <c:v>20.917905999999999</c:v>
                </c:pt>
                <c:pt idx="35">
                  <c:v>20.934968999999999</c:v>
                </c:pt>
                <c:pt idx="36">
                  <c:v>20.968561000000001</c:v>
                </c:pt>
                <c:pt idx="37">
                  <c:v>21.041236999999999</c:v>
                </c:pt>
                <c:pt idx="38">
                  <c:v>21.09234</c:v>
                </c:pt>
                <c:pt idx="39">
                  <c:v>21.172257999999999</c:v>
                </c:pt>
                <c:pt idx="40">
                  <c:v>21.226559000000002</c:v>
                </c:pt>
                <c:pt idx="41">
                  <c:v>21.311754000000001</c:v>
                </c:pt>
                <c:pt idx="42">
                  <c:v>21.397272000000001</c:v>
                </c:pt>
                <c:pt idx="43">
                  <c:v>21.482948</c:v>
                </c:pt>
                <c:pt idx="44">
                  <c:v>21.579792000000001</c:v>
                </c:pt>
                <c:pt idx="45">
                  <c:v>21.685268000000001</c:v>
                </c:pt>
                <c:pt idx="46">
                  <c:v>21.806384999999999</c:v>
                </c:pt>
                <c:pt idx="47">
                  <c:v>21.908241</c:v>
                </c:pt>
                <c:pt idx="48">
                  <c:v>21.979755000000001</c:v>
                </c:pt>
                <c:pt idx="49">
                  <c:v>22.107033000000001</c:v>
                </c:pt>
                <c:pt idx="50">
                  <c:v>22.292318000000002</c:v>
                </c:pt>
              </c:numCache>
            </c:numRef>
          </c:val>
          <c:smooth val="0"/>
        </c:ser>
        <c:dLbls>
          <c:showLegendKey val="0"/>
          <c:showVal val="0"/>
          <c:showCatName val="0"/>
          <c:showSerName val="0"/>
          <c:showPercent val="0"/>
          <c:showBubbleSize val="0"/>
        </c:dLbls>
        <c:smooth val="0"/>
        <c:axId val="-1239633536"/>
        <c:axId val="-1239627008"/>
        <c:extLst/>
      </c:lineChart>
      <c:catAx>
        <c:axId val="-123963353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9627008"/>
        <c:crosses val="autoZero"/>
        <c:auto val="1"/>
        <c:lblAlgn val="ctr"/>
        <c:lblOffset val="100"/>
        <c:tickLblSkip val="10"/>
        <c:tickMarkSkip val="10"/>
        <c:noMultiLvlLbl val="0"/>
      </c:catAx>
      <c:valAx>
        <c:axId val="-1239627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9633536"/>
        <c:crossesAt val="22"/>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2125527371053993"/>
          <c:w val="0.8588500904197498"/>
          <c:h val="0.68906839994734126"/>
        </c:manualLayout>
      </c:layout>
      <c:lineChart>
        <c:grouping val="standard"/>
        <c:varyColors val="0"/>
        <c:ser>
          <c:idx val="5"/>
          <c:order val="0"/>
          <c:tx>
            <c:strRef>
              <c:f>Sheet1!$B$1</c:f>
              <c:strCache>
                <c:ptCount val="1"/>
                <c:pt idx="0">
                  <c:v>Production</c:v>
                </c:pt>
              </c:strCache>
            </c:strRef>
          </c:tx>
          <c:spPr>
            <a:ln w="22225" cap="rnd">
              <a:solidFill>
                <a:srgbClr val="BD732A"/>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19.181979900000002</c:v>
                </c:pt>
                <c:pt idx="1">
                  <c:v>19.616310559999999</c:v>
                </c:pt>
                <c:pt idx="2">
                  <c:v>18.927788249999999</c:v>
                </c:pt>
                <c:pt idx="3">
                  <c:v>19.09854447</c:v>
                </c:pt>
                <c:pt idx="4">
                  <c:v>18.590890550000001</c:v>
                </c:pt>
                <c:pt idx="5">
                  <c:v>18.05059777</c:v>
                </c:pt>
                <c:pt idx="6">
                  <c:v>18.503604769999999</c:v>
                </c:pt>
                <c:pt idx="7">
                  <c:v>19.266025809999999</c:v>
                </c:pt>
                <c:pt idx="8">
                  <c:v>20.158601650000001</c:v>
                </c:pt>
                <c:pt idx="9">
                  <c:v>20.62385403</c:v>
                </c:pt>
                <c:pt idx="10">
                  <c:v>21.31550682</c:v>
                </c:pt>
                <c:pt idx="11">
                  <c:v>22.9018786</c:v>
                </c:pt>
                <c:pt idx="12">
                  <c:v>24.03326624</c:v>
                </c:pt>
                <c:pt idx="13">
                  <c:v>24.205523289999999</c:v>
                </c:pt>
                <c:pt idx="14">
                  <c:v>25.889605159999999</c:v>
                </c:pt>
                <c:pt idx="15">
                  <c:v>27.06545989</c:v>
                </c:pt>
                <c:pt idx="16">
                  <c:v>26.592115010000001</c:v>
                </c:pt>
                <c:pt idx="17">
                  <c:v>27.306307969999999</c:v>
                </c:pt>
                <c:pt idx="18">
                  <c:v>30.77427415</c:v>
                </c:pt>
                <c:pt idx="19">
                  <c:v>33.899020589999999</c:v>
                </c:pt>
                <c:pt idx="20">
                  <c:v>33.485264049999998</c:v>
                </c:pt>
                <c:pt idx="21">
                  <c:v>34.404159999999997</c:v>
                </c:pt>
                <c:pt idx="22">
                  <c:v>35.685917000000003</c:v>
                </c:pt>
                <c:pt idx="23">
                  <c:v>36.052287999999997</c:v>
                </c:pt>
                <c:pt idx="24">
                  <c:v>36.409576000000001</c:v>
                </c:pt>
                <c:pt idx="25">
                  <c:v>36.484558</c:v>
                </c:pt>
                <c:pt idx="26">
                  <c:v>36.570492000000002</c:v>
                </c:pt>
                <c:pt idx="27">
                  <c:v>36.719749</c:v>
                </c:pt>
                <c:pt idx="28">
                  <c:v>37.260258</c:v>
                </c:pt>
                <c:pt idx="29">
                  <c:v>37.513241000000001</c:v>
                </c:pt>
                <c:pt idx="30">
                  <c:v>37.622047000000002</c:v>
                </c:pt>
                <c:pt idx="31">
                  <c:v>37.932322999999997</c:v>
                </c:pt>
                <c:pt idx="32">
                  <c:v>38.346469999999997</c:v>
                </c:pt>
                <c:pt idx="33">
                  <c:v>38.504116000000003</c:v>
                </c:pt>
                <c:pt idx="34">
                  <c:v>38.598717000000001</c:v>
                </c:pt>
                <c:pt idx="35">
                  <c:v>38.595486000000001</c:v>
                </c:pt>
                <c:pt idx="36">
                  <c:v>38.704979000000002</c:v>
                </c:pt>
                <c:pt idx="37">
                  <c:v>38.893676999999997</c:v>
                </c:pt>
                <c:pt idx="38">
                  <c:v>39.146178999999997</c:v>
                </c:pt>
                <c:pt idx="39">
                  <c:v>39.350257999999997</c:v>
                </c:pt>
                <c:pt idx="40">
                  <c:v>39.641002999999998</c:v>
                </c:pt>
                <c:pt idx="41">
                  <c:v>39.966675000000002</c:v>
                </c:pt>
                <c:pt idx="42">
                  <c:v>40.267516999999998</c:v>
                </c:pt>
                <c:pt idx="43">
                  <c:v>40.517673000000002</c:v>
                </c:pt>
                <c:pt idx="44">
                  <c:v>41.030318999999999</c:v>
                </c:pt>
                <c:pt idx="45">
                  <c:v>41.324978000000002</c:v>
                </c:pt>
                <c:pt idx="46">
                  <c:v>41.571018000000002</c:v>
                </c:pt>
                <c:pt idx="47">
                  <c:v>41.819954000000003</c:v>
                </c:pt>
                <c:pt idx="48">
                  <c:v>42.058750000000003</c:v>
                </c:pt>
                <c:pt idx="49">
                  <c:v>42.259594</c:v>
                </c:pt>
                <c:pt idx="50">
                  <c:v>42.582272000000003</c:v>
                </c:pt>
              </c:numCache>
            </c:numRef>
          </c:val>
          <c:smooth val="0"/>
        </c:ser>
        <c:ser>
          <c:idx val="7"/>
          <c:order val="1"/>
          <c:tx>
            <c:strRef>
              <c:f>Sheet1!$C$1</c:f>
              <c:strCache>
                <c:ptCount val="1"/>
                <c:pt idx="0">
                  <c:v>Consumption</c:v>
                </c:pt>
              </c:strCache>
            </c:strRef>
          </c:tx>
          <c:spPr>
            <a:ln w="22225" cap="rnd">
              <a:solidFill>
                <a:srgbClr val="0096D7"/>
              </a:solidFill>
              <a:prstDash val="solid"/>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23.333120749999999</c:v>
                </c:pt>
                <c:pt idx="1">
                  <c:v>22.23862389</c:v>
                </c:pt>
                <c:pt idx="2">
                  <c:v>23.027021139999999</c:v>
                </c:pt>
                <c:pt idx="3">
                  <c:v>22.276501929999998</c:v>
                </c:pt>
                <c:pt idx="4">
                  <c:v>22.402545549999999</c:v>
                </c:pt>
                <c:pt idx="5">
                  <c:v>22.014434170000001</c:v>
                </c:pt>
                <c:pt idx="6">
                  <c:v>21.69907122</c:v>
                </c:pt>
                <c:pt idx="7">
                  <c:v>23.103793190000001</c:v>
                </c:pt>
                <c:pt idx="8">
                  <c:v>23.27700677</c:v>
                </c:pt>
                <c:pt idx="9">
                  <c:v>22.910078290000001</c:v>
                </c:pt>
                <c:pt idx="10">
                  <c:v>24.086796700000001</c:v>
                </c:pt>
                <c:pt idx="11">
                  <c:v>24.477425100000001</c:v>
                </c:pt>
                <c:pt idx="12">
                  <c:v>25.538486679999998</c:v>
                </c:pt>
                <c:pt idx="13">
                  <c:v>26.155071299999999</c:v>
                </c:pt>
                <c:pt idx="14">
                  <c:v>26.593374799999999</c:v>
                </c:pt>
                <c:pt idx="15">
                  <c:v>27.24385685</c:v>
                </c:pt>
                <c:pt idx="16">
                  <c:v>27.444220489999999</c:v>
                </c:pt>
                <c:pt idx="17">
                  <c:v>27.145893430000001</c:v>
                </c:pt>
                <c:pt idx="18">
                  <c:v>30.140217969999998</c:v>
                </c:pt>
                <c:pt idx="19">
                  <c:v>31.132040499999999</c:v>
                </c:pt>
                <c:pt idx="20">
                  <c:v>30.472212079999998</c:v>
                </c:pt>
                <c:pt idx="21">
                  <c:v>30.245094000000002</c:v>
                </c:pt>
                <c:pt idx="22">
                  <c:v>30.462454000000001</c:v>
                </c:pt>
                <c:pt idx="23">
                  <c:v>30.539615999999999</c:v>
                </c:pt>
                <c:pt idx="24">
                  <c:v>30.698634999999999</c:v>
                </c:pt>
                <c:pt idx="25">
                  <c:v>30.477105999999999</c:v>
                </c:pt>
                <c:pt idx="26">
                  <c:v>30.515730000000001</c:v>
                </c:pt>
                <c:pt idx="27">
                  <c:v>30.516953999999998</c:v>
                </c:pt>
                <c:pt idx="28">
                  <c:v>30.696867000000001</c:v>
                </c:pt>
                <c:pt idx="29">
                  <c:v>30.535585000000001</c:v>
                </c:pt>
                <c:pt idx="30">
                  <c:v>30.412838000000001</c:v>
                </c:pt>
                <c:pt idx="31">
                  <c:v>30.382398999999999</c:v>
                </c:pt>
                <c:pt idx="32">
                  <c:v>30.513207999999999</c:v>
                </c:pt>
                <c:pt idx="33">
                  <c:v>30.590966999999999</c:v>
                </c:pt>
                <c:pt idx="34">
                  <c:v>30.614218000000001</c:v>
                </c:pt>
                <c:pt idx="35">
                  <c:v>30.56954</c:v>
                </c:pt>
                <c:pt idx="36">
                  <c:v>30.663971</c:v>
                </c:pt>
                <c:pt idx="37">
                  <c:v>30.857599</c:v>
                </c:pt>
                <c:pt idx="38">
                  <c:v>31.078120999999999</c:v>
                </c:pt>
                <c:pt idx="39">
                  <c:v>31.228867000000001</c:v>
                </c:pt>
                <c:pt idx="40">
                  <c:v>31.467243</c:v>
                </c:pt>
                <c:pt idx="41">
                  <c:v>31.754408000000002</c:v>
                </c:pt>
                <c:pt idx="42">
                  <c:v>32.035007</c:v>
                </c:pt>
                <c:pt idx="43">
                  <c:v>32.260361000000003</c:v>
                </c:pt>
                <c:pt idx="44">
                  <c:v>32.591338999999998</c:v>
                </c:pt>
                <c:pt idx="45">
                  <c:v>32.857815000000002</c:v>
                </c:pt>
                <c:pt idx="46">
                  <c:v>33.089897000000001</c:v>
                </c:pt>
                <c:pt idx="47">
                  <c:v>33.304080999999996</c:v>
                </c:pt>
                <c:pt idx="48">
                  <c:v>33.530334000000003</c:v>
                </c:pt>
                <c:pt idx="49">
                  <c:v>33.726863999999999</c:v>
                </c:pt>
                <c:pt idx="50">
                  <c:v>34.018954999999998</c:v>
                </c:pt>
              </c:numCache>
            </c:numRef>
          </c:val>
          <c:smooth val="0"/>
        </c:ser>
        <c:dLbls>
          <c:showLegendKey val="0"/>
          <c:showVal val="0"/>
          <c:showCatName val="0"/>
          <c:showSerName val="0"/>
          <c:showPercent val="0"/>
          <c:showBubbleSize val="0"/>
        </c:dLbls>
        <c:smooth val="0"/>
        <c:axId val="-1239625376"/>
        <c:axId val="-1239628096"/>
        <c:extLst/>
      </c:lineChart>
      <c:catAx>
        <c:axId val="-123962537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9628096"/>
        <c:crosses val="autoZero"/>
        <c:auto val="1"/>
        <c:lblAlgn val="ctr"/>
        <c:lblOffset val="100"/>
        <c:tickLblSkip val="10"/>
        <c:tickMarkSkip val="10"/>
        <c:noMultiLvlLbl val="0"/>
      </c:catAx>
      <c:valAx>
        <c:axId val="-1239628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9625376"/>
        <c:crossesAt val="22"/>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40990126746136"/>
          <c:y val="5.6475612106755328E-2"/>
          <c:w val="0.78202650671210405"/>
          <c:h val="0.85268530126923781"/>
        </c:manualLayout>
      </c:layout>
      <c:areaChart>
        <c:grouping val="stacked"/>
        <c:varyColors val="0"/>
        <c:ser>
          <c:idx val="2"/>
          <c:order val="0"/>
          <c:tx>
            <c:strRef>
              <c:f>Sheet1!$B$1</c:f>
              <c:strCache>
                <c:ptCount val="1"/>
                <c:pt idx="0">
                  <c:v>Other oil production</c:v>
                </c:pt>
              </c:strCache>
            </c:strRef>
          </c:tx>
          <c:spPr>
            <a:solidFill>
              <a:srgbClr val="675005"/>
            </a:solidFill>
            <a:ln>
              <a:solidFill>
                <a:schemeClr val="accent6"/>
              </a:solid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2.0905949999999995</c:v>
                </c:pt>
                <c:pt idx="1">
                  <c:v>2.0760360000000002</c:v>
                </c:pt>
                <c:pt idx="2">
                  <c:v>2.115761</c:v>
                </c:pt>
                <c:pt idx="3">
                  <c:v>2.1731310000000001</c:v>
                </c:pt>
                <c:pt idx="4">
                  <c:v>2.2539029999999998</c:v>
                </c:pt>
                <c:pt idx="5">
                  <c:v>2.158128</c:v>
                </c:pt>
                <c:pt idx="6">
                  <c:v>1.8986760000000005</c:v>
                </c:pt>
                <c:pt idx="7">
                  <c:v>1.8168990000000005</c:v>
                </c:pt>
                <c:pt idx="8">
                  <c:v>1.8091780000000008</c:v>
                </c:pt>
                <c:pt idx="9">
                  <c:v>1.830489</c:v>
                </c:pt>
                <c:pt idx="10">
                  <c:v>1.5333910000000006</c:v>
                </c:pt>
                <c:pt idx="11">
                  <c:v>1.5887280000000004</c:v>
                </c:pt>
                <c:pt idx="12">
                  <c:v>1.4854880000000008</c:v>
                </c:pt>
                <c:pt idx="13">
                  <c:v>1.4099170000000003</c:v>
                </c:pt>
                <c:pt idx="14">
                  <c:v>1.3770269999999991</c:v>
                </c:pt>
                <c:pt idx="15">
                  <c:v>1.3782190000000016</c:v>
                </c:pt>
                <c:pt idx="16">
                  <c:v>1.3896260000000014</c:v>
                </c:pt>
                <c:pt idx="17">
                  <c:v>1.4005140000000014</c:v>
                </c:pt>
                <c:pt idx="18">
                  <c:v>1.4620260000000007</c:v>
                </c:pt>
                <c:pt idx="19">
                  <c:v>1.5036169999999998</c:v>
                </c:pt>
                <c:pt idx="20">
                  <c:v>1.5441170000000008</c:v>
                </c:pt>
                <c:pt idx="21">
                  <c:v>1.6127399999999987</c:v>
                </c:pt>
                <c:pt idx="22">
                  <c:v>1.6250980000000004</c:v>
                </c:pt>
                <c:pt idx="23">
                  <c:v>1.6595380000000008</c:v>
                </c:pt>
                <c:pt idx="24">
                  <c:v>1.675828000000001</c:v>
                </c:pt>
                <c:pt idx="25">
                  <c:v>1.7049189999999987</c:v>
                </c:pt>
                <c:pt idx="26">
                  <c:v>1.7282810000000004</c:v>
                </c:pt>
                <c:pt idx="27">
                  <c:v>1.7356080000000005</c:v>
                </c:pt>
                <c:pt idx="28">
                  <c:v>1.7662429999999998</c:v>
                </c:pt>
                <c:pt idx="29">
                  <c:v>1.7908300000000006</c:v>
                </c:pt>
                <c:pt idx="30">
                  <c:v>1.8412100000000009</c:v>
                </c:pt>
                <c:pt idx="31">
                  <c:v>1.8496950000000001</c:v>
                </c:pt>
                <c:pt idx="32">
                  <c:v>1.8608419999999999</c:v>
                </c:pt>
                <c:pt idx="33">
                  <c:v>1.8564910000000008</c:v>
                </c:pt>
                <c:pt idx="34">
                  <c:v>1.8359479999999992</c:v>
                </c:pt>
                <c:pt idx="35">
                  <c:v>1.8023629999999995</c:v>
                </c:pt>
                <c:pt idx="36">
                  <c:v>1.7851609999999989</c:v>
                </c:pt>
                <c:pt idx="37">
                  <c:v>1.7620260000000014</c:v>
                </c:pt>
                <c:pt idx="38">
                  <c:v>1.8621779999999992</c:v>
                </c:pt>
                <c:pt idx="39">
                  <c:v>1.8441459999999996</c:v>
                </c:pt>
                <c:pt idx="40">
                  <c:v>1.814535999999999</c:v>
                </c:pt>
              </c:numCache>
            </c:numRef>
          </c:val>
        </c:ser>
        <c:ser>
          <c:idx val="1"/>
          <c:order val="1"/>
          <c:tx>
            <c:strRef>
              <c:f>Sheet1!$C$1</c:f>
              <c:strCache>
                <c:ptCount val="1"/>
                <c:pt idx="0">
                  <c:v>GOM offshore production</c:v>
                </c:pt>
              </c:strCache>
            </c:strRef>
          </c:tx>
          <c:spPr>
            <a:solidFill>
              <a:srgbClr val="F4C019"/>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1.552405</c:v>
                </c:pt>
                <c:pt idx="1">
                  <c:v>1.316964</c:v>
                </c:pt>
                <c:pt idx="2">
                  <c:v>1.269239</c:v>
                </c:pt>
                <c:pt idx="3">
                  <c:v>1.254869</c:v>
                </c:pt>
                <c:pt idx="4">
                  <c:v>1.3970959999999999</c:v>
                </c:pt>
                <c:pt idx="5">
                  <c:v>1.5148710000000001</c:v>
                </c:pt>
                <c:pt idx="6">
                  <c:v>1.6043240000000001</c:v>
                </c:pt>
                <c:pt idx="7">
                  <c:v>1.6811010000000002</c:v>
                </c:pt>
                <c:pt idx="8">
                  <c:v>1.7588220000000001</c:v>
                </c:pt>
                <c:pt idx="9">
                  <c:v>1.8975099999999998</c:v>
                </c:pt>
                <c:pt idx="10">
                  <c:v>1.6486080000000001</c:v>
                </c:pt>
                <c:pt idx="11">
                  <c:v>1.604357</c:v>
                </c:pt>
                <c:pt idx="12">
                  <c:v>1.77921</c:v>
                </c:pt>
                <c:pt idx="13">
                  <c:v>1.846441</c:v>
                </c:pt>
                <c:pt idx="14">
                  <c:v>1.9208799999999999</c:v>
                </c:pt>
                <c:pt idx="15">
                  <c:v>1.9506150000000002</c:v>
                </c:pt>
                <c:pt idx="16">
                  <c:v>2.0011740000000002</c:v>
                </c:pt>
                <c:pt idx="17">
                  <c:v>1.9766810000000001</c:v>
                </c:pt>
                <c:pt idx="18">
                  <c:v>2.1146470000000002</c:v>
                </c:pt>
                <c:pt idx="19">
                  <c:v>2.0980919999999998</c:v>
                </c:pt>
                <c:pt idx="20">
                  <c:v>2.0638730000000001</c:v>
                </c:pt>
                <c:pt idx="21">
                  <c:v>2.0196459999999998</c:v>
                </c:pt>
                <c:pt idx="22">
                  <c:v>1.9036120000000001</c:v>
                </c:pt>
                <c:pt idx="23">
                  <c:v>1.9236830000000003</c:v>
                </c:pt>
                <c:pt idx="24">
                  <c:v>1.8363449999999999</c:v>
                </c:pt>
                <c:pt idx="25">
                  <c:v>1.7341119999999999</c:v>
                </c:pt>
                <c:pt idx="26">
                  <c:v>1.6594349999999998</c:v>
                </c:pt>
                <c:pt idx="27">
                  <c:v>1.516777</c:v>
                </c:pt>
                <c:pt idx="28">
                  <c:v>1.4532</c:v>
                </c:pt>
                <c:pt idx="29">
                  <c:v>1.3728770000000001</c:v>
                </c:pt>
                <c:pt idx="30">
                  <c:v>1.3340459999999998</c:v>
                </c:pt>
                <c:pt idx="31">
                  <c:v>1.2540750000000001</c:v>
                </c:pt>
                <c:pt idx="32">
                  <c:v>1.2177770000000001</c:v>
                </c:pt>
                <c:pt idx="33">
                  <c:v>1.129232</c:v>
                </c:pt>
                <c:pt idx="34">
                  <c:v>1.2030400000000001</c:v>
                </c:pt>
                <c:pt idx="35">
                  <c:v>1.2794530000000002</c:v>
                </c:pt>
                <c:pt idx="36">
                  <c:v>1.2906200000000001</c:v>
                </c:pt>
                <c:pt idx="37">
                  <c:v>1.2013040000000001</c:v>
                </c:pt>
                <c:pt idx="38">
                  <c:v>0.98875900000000005</c:v>
                </c:pt>
                <c:pt idx="39">
                  <c:v>1.1084360000000002</c:v>
                </c:pt>
                <c:pt idx="40">
                  <c:v>1.214917</c:v>
                </c:pt>
              </c:numCache>
            </c:numRef>
          </c:val>
        </c:ser>
        <c:ser>
          <c:idx val="0"/>
          <c:order val="2"/>
          <c:tx>
            <c:strRef>
              <c:f>Sheet1!$D$1</c:f>
              <c:strCache>
                <c:ptCount val="1"/>
                <c:pt idx="0">
                  <c:v>Alaska production</c:v>
                </c:pt>
              </c:strCache>
            </c:strRef>
          </c:tx>
          <c:spPr>
            <a:solidFill>
              <a:srgbClr val="EBC7A4"/>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0.6</c:v>
                </c:pt>
                <c:pt idx="1">
                  <c:v>0.56100000000000005</c:v>
                </c:pt>
                <c:pt idx="2">
                  <c:v>0.52500000000000002</c:v>
                </c:pt>
                <c:pt idx="3">
                  <c:v>0.51400000000000001</c:v>
                </c:pt>
                <c:pt idx="4">
                  <c:v>0.496</c:v>
                </c:pt>
                <c:pt idx="5">
                  <c:v>0.48299999999999998</c:v>
                </c:pt>
                <c:pt idx="6">
                  <c:v>0.49</c:v>
                </c:pt>
                <c:pt idx="7">
                  <c:v>0.495</c:v>
                </c:pt>
                <c:pt idx="8">
                  <c:v>0.47899999999999998</c:v>
                </c:pt>
                <c:pt idx="9">
                  <c:v>0.46600000000000003</c:v>
                </c:pt>
                <c:pt idx="10">
                  <c:v>0.44799999999999995</c:v>
                </c:pt>
                <c:pt idx="11">
                  <c:v>0.44028500000000004</c:v>
                </c:pt>
                <c:pt idx="12">
                  <c:v>0.41328300000000001</c:v>
                </c:pt>
                <c:pt idx="13">
                  <c:v>0.39399999999999996</c:v>
                </c:pt>
                <c:pt idx="14">
                  <c:v>0.41007500000000002</c:v>
                </c:pt>
                <c:pt idx="15">
                  <c:v>0.45656999999999998</c:v>
                </c:pt>
                <c:pt idx="16">
                  <c:v>0.48005200000000003</c:v>
                </c:pt>
                <c:pt idx="17">
                  <c:v>0.50985400000000003</c:v>
                </c:pt>
                <c:pt idx="18">
                  <c:v>0.55565600000000004</c:v>
                </c:pt>
                <c:pt idx="19">
                  <c:v>0.56595099999999998</c:v>
                </c:pt>
                <c:pt idx="20">
                  <c:v>0.60359300000000005</c:v>
                </c:pt>
                <c:pt idx="21">
                  <c:v>0.60308200000000001</c:v>
                </c:pt>
                <c:pt idx="22">
                  <c:v>0.63263100000000005</c:v>
                </c:pt>
                <c:pt idx="23">
                  <c:v>0.65583400000000003</c:v>
                </c:pt>
                <c:pt idx="24">
                  <c:v>0.60842099999999999</c:v>
                </c:pt>
                <c:pt idx="25">
                  <c:v>0.56258699999999995</c:v>
                </c:pt>
                <c:pt idx="26">
                  <c:v>0.52347500000000002</c:v>
                </c:pt>
                <c:pt idx="27">
                  <c:v>0.48912899999999998</c:v>
                </c:pt>
                <c:pt idx="28">
                  <c:v>0.45771300000000004</c:v>
                </c:pt>
                <c:pt idx="29">
                  <c:v>0.42731099999999994</c:v>
                </c:pt>
                <c:pt idx="30">
                  <c:v>0.43665100000000001</c:v>
                </c:pt>
                <c:pt idx="31">
                  <c:v>0.48536899999999994</c:v>
                </c:pt>
                <c:pt idx="32">
                  <c:v>0.53725000000000001</c:v>
                </c:pt>
                <c:pt idx="33">
                  <c:v>0.57772600000000007</c:v>
                </c:pt>
                <c:pt idx="34">
                  <c:v>0.57481700000000002</c:v>
                </c:pt>
                <c:pt idx="35">
                  <c:v>0.57446799999999998</c:v>
                </c:pt>
                <c:pt idx="36">
                  <c:v>0.63388699999999998</c:v>
                </c:pt>
                <c:pt idx="37">
                  <c:v>0.66683300000000001</c:v>
                </c:pt>
                <c:pt idx="38">
                  <c:v>0.72990900000000003</c:v>
                </c:pt>
                <c:pt idx="39">
                  <c:v>0.76528099999999999</c:v>
                </c:pt>
                <c:pt idx="40">
                  <c:v>0.79184500000000002</c:v>
                </c:pt>
              </c:numCache>
            </c:numRef>
          </c:val>
        </c:ser>
        <c:ser>
          <c:idx val="3"/>
          <c:order val="3"/>
          <c:tx>
            <c:strRef>
              <c:f>Sheet1!$E$1</c:f>
              <c:strCache>
                <c:ptCount val="1"/>
                <c:pt idx="0">
                  <c:v>Tight oil production</c:v>
                </c:pt>
              </c:strCache>
            </c:strRef>
          </c:tx>
          <c:spPr>
            <a:solidFill>
              <a:srgbClr val="BD732A"/>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1.24</c:v>
                </c:pt>
                <c:pt idx="1">
                  <c:v>1.7180000000000002</c:v>
                </c:pt>
                <c:pt idx="2">
                  <c:v>2.6110000000000002</c:v>
                </c:pt>
                <c:pt idx="3">
                  <c:v>3.5550000000000002</c:v>
                </c:pt>
                <c:pt idx="4">
                  <c:v>4.6459999999999999</c:v>
                </c:pt>
                <c:pt idx="5">
                  <c:v>5.2860000000000005</c:v>
                </c:pt>
                <c:pt idx="6">
                  <c:v>4.8499999999999996</c:v>
                </c:pt>
                <c:pt idx="7">
                  <c:v>5.3650000000000002</c:v>
                </c:pt>
                <c:pt idx="8">
                  <c:v>6.8940000000000001</c:v>
                </c:pt>
                <c:pt idx="9">
                  <c:v>8.0960000000000001</c:v>
                </c:pt>
                <c:pt idx="10">
                  <c:v>7.6540009999999992</c:v>
                </c:pt>
                <c:pt idx="11">
                  <c:v>7.4979999999999993</c:v>
                </c:pt>
                <c:pt idx="12">
                  <c:v>8.2122349999999997</c:v>
                </c:pt>
                <c:pt idx="13">
                  <c:v>8.6267139999999998</c:v>
                </c:pt>
                <c:pt idx="14">
                  <c:v>8.9012469999999997</c:v>
                </c:pt>
                <c:pt idx="15">
                  <c:v>9.2674869999999991</c:v>
                </c:pt>
                <c:pt idx="16">
                  <c:v>9.3723089999999996</c:v>
                </c:pt>
                <c:pt idx="17">
                  <c:v>9.3136899999999994</c:v>
                </c:pt>
                <c:pt idx="18">
                  <c:v>9.2621450000000003</c:v>
                </c:pt>
                <c:pt idx="19">
                  <c:v>9.1873269999999998</c:v>
                </c:pt>
                <c:pt idx="20">
                  <c:v>9.0775419999999993</c:v>
                </c:pt>
                <c:pt idx="21">
                  <c:v>8.9368679999999987</c:v>
                </c:pt>
                <c:pt idx="22">
                  <c:v>8.8828199999999988</c:v>
                </c:pt>
                <c:pt idx="23">
                  <c:v>8.8633939999999996</c:v>
                </c:pt>
                <c:pt idx="24">
                  <c:v>8.8213259999999991</c:v>
                </c:pt>
                <c:pt idx="25">
                  <c:v>8.8166809999999991</c:v>
                </c:pt>
                <c:pt idx="26">
                  <c:v>8.7999159999999996</c:v>
                </c:pt>
                <c:pt idx="27">
                  <c:v>8.8373419999999996</c:v>
                </c:pt>
                <c:pt idx="28">
                  <c:v>8.8438309999999998</c:v>
                </c:pt>
                <c:pt idx="29">
                  <c:v>8.937856</c:v>
                </c:pt>
                <c:pt idx="30">
                  <c:v>9.0284659999999999</c:v>
                </c:pt>
                <c:pt idx="31">
                  <c:v>9.0726399999999998</c:v>
                </c:pt>
                <c:pt idx="32">
                  <c:v>9.0760259999999988</c:v>
                </c:pt>
                <c:pt idx="33">
                  <c:v>9.0548210000000005</c:v>
                </c:pt>
                <c:pt idx="34">
                  <c:v>9.0331939999999999</c:v>
                </c:pt>
                <c:pt idx="35">
                  <c:v>9.0610679999999988</c:v>
                </c:pt>
                <c:pt idx="36">
                  <c:v>9.0734530000000007</c:v>
                </c:pt>
                <c:pt idx="37">
                  <c:v>9.0662630000000011</c:v>
                </c:pt>
                <c:pt idx="38">
                  <c:v>9.0694520000000001</c:v>
                </c:pt>
                <c:pt idx="39">
                  <c:v>9.0969420000000003</c:v>
                </c:pt>
                <c:pt idx="40">
                  <c:v>9.1387420000000006</c:v>
                </c:pt>
              </c:numCache>
            </c:numRef>
          </c:val>
        </c:ser>
        <c:dLbls>
          <c:showLegendKey val="0"/>
          <c:showVal val="0"/>
          <c:showCatName val="0"/>
          <c:showSerName val="0"/>
          <c:showPercent val="0"/>
          <c:showBubbleSize val="0"/>
        </c:dLbls>
        <c:axId val="-1239624288"/>
        <c:axId val="-1239623744"/>
      </c:areaChart>
      <c:catAx>
        <c:axId val="-123962428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9623744"/>
        <c:crosses val="autoZero"/>
        <c:auto val="1"/>
        <c:lblAlgn val="ctr"/>
        <c:lblOffset val="100"/>
        <c:tickLblSkip val="10"/>
        <c:tickMarkSkip val="10"/>
        <c:noMultiLvlLbl val="0"/>
      </c:catAx>
      <c:valAx>
        <c:axId val="-1239623744"/>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9624288"/>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95785108002423"/>
          <c:y val="5.6475484725197332E-2"/>
          <c:w val="0.76247849227179931"/>
          <c:h val="0.85268530126923781"/>
        </c:manualLayout>
      </c:layout>
      <c:areaChart>
        <c:grouping val="stacked"/>
        <c:varyColors val="0"/>
        <c:ser>
          <c:idx val="2"/>
          <c:order val="0"/>
          <c:tx>
            <c:strRef>
              <c:f>Sheet1!$B$1</c:f>
              <c:strCache>
                <c:ptCount val="1"/>
                <c:pt idx="0">
                  <c:v>Other oil production</c:v>
                </c:pt>
              </c:strCache>
            </c:strRef>
          </c:tx>
          <c:spPr>
            <a:solidFill>
              <a:srgbClr val="675005"/>
            </a:solidFill>
            <a:ln>
              <a:solidFill>
                <a:schemeClr val="accent6"/>
              </a:solid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2.0905949999999995</c:v>
                </c:pt>
                <c:pt idx="1">
                  <c:v>2.0760360000000002</c:v>
                </c:pt>
                <c:pt idx="2">
                  <c:v>2.115761</c:v>
                </c:pt>
                <c:pt idx="3">
                  <c:v>2.1731310000000001</c:v>
                </c:pt>
                <c:pt idx="4">
                  <c:v>2.2539029999999998</c:v>
                </c:pt>
                <c:pt idx="5">
                  <c:v>2.158128</c:v>
                </c:pt>
                <c:pt idx="6">
                  <c:v>1.8986760000000005</c:v>
                </c:pt>
                <c:pt idx="7">
                  <c:v>1.8168990000000005</c:v>
                </c:pt>
                <c:pt idx="8">
                  <c:v>1.8091780000000008</c:v>
                </c:pt>
                <c:pt idx="9">
                  <c:v>1.830489</c:v>
                </c:pt>
                <c:pt idx="10">
                  <c:v>1.5333910000000006</c:v>
                </c:pt>
                <c:pt idx="11">
                  <c:v>1.5887269999999991</c:v>
                </c:pt>
                <c:pt idx="12">
                  <c:v>1.4822520000000006</c:v>
                </c:pt>
                <c:pt idx="13">
                  <c:v>1.4072639999999998</c:v>
                </c:pt>
                <c:pt idx="14">
                  <c:v>1.3325990000000008</c:v>
                </c:pt>
                <c:pt idx="15">
                  <c:v>1.3129049999999998</c:v>
                </c:pt>
                <c:pt idx="16">
                  <c:v>1.3050489999999999</c:v>
                </c:pt>
                <c:pt idx="17">
                  <c:v>1.3064349999999998</c:v>
                </c:pt>
                <c:pt idx="18">
                  <c:v>1.307636</c:v>
                </c:pt>
                <c:pt idx="19">
                  <c:v>1.3221620000000001</c:v>
                </c:pt>
                <c:pt idx="20">
                  <c:v>1.3304220000000004</c:v>
                </c:pt>
                <c:pt idx="21">
                  <c:v>1.3385819999999995</c:v>
                </c:pt>
                <c:pt idx="22">
                  <c:v>1.3356010000000005</c:v>
                </c:pt>
                <c:pt idx="23">
                  <c:v>1.3415470000000005</c:v>
                </c:pt>
                <c:pt idx="24">
                  <c:v>1.340738</c:v>
                </c:pt>
                <c:pt idx="25">
                  <c:v>1.3366270000000002</c:v>
                </c:pt>
                <c:pt idx="26">
                  <c:v>1.3449459999999993</c:v>
                </c:pt>
                <c:pt idx="27">
                  <c:v>1.3481680000000007</c:v>
                </c:pt>
                <c:pt idx="28">
                  <c:v>1.393667</c:v>
                </c:pt>
                <c:pt idx="29">
                  <c:v>1.4445850000000002</c:v>
                </c:pt>
                <c:pt idx="30">
                  <c:v>1.5052820000000002</c:v>
                </c:pt>
                <c:pt idx="31">
                  <c:v>1.5117350000000014</c:v>
                </c:pt>
                <c:pt idx="32">
                  <c:v>1.5472150000000002</c:v>
                </c:pt>
                <c:pt idx="33">
                  <c:v>1.540961</c:v>
                </c:pt>
                <c:pt idx="34">
                  <c:v>1.5448570000000004</c:v>
                </c:pt>
                <c:pt idx="35">
                  <c:v>1.5627820000000003</c:v>
                </c:pt>
                <c:pt idx="36">
                  <c:v>1.5507510000000004</c:v>
                </c:pt>
                <c:pt idx="37">
                  <c:v>1.5638960000000006</c:v>
                </c:pt>
                <c:pt idx="38">
                  <c:v>1.5582249999999989</c:v>
                </c:pt>
                <c:pt idx="39">
                  <c:v>1.5167190000000002</c:v>
                </c:pt>
                <c:pt idx="40">
                  <c:v>1.4885270000000004</c:v>
                </c:pt>
              </c:numCache>
            </c:numRef>
          </c:val>
        </c:ser>
        <c:ser>
          <c:idx val="1"/>
          <c:order val="1"/>
          <c:tx>
            <c:strRef>
              <c:f>Sheet1!$C$1</c:f>
              <c:strCache>
                <c:ptCount val="1"/>
                <c:pt idx="0">
                  <c:v>GOM offshore production</c:v>
                </c:pt>
              </c:strCache>
            </c:strRef>
          </c:tx>
          <c:spPr>
            <a:solidFill>
              <a:srgbClr val="F4C019"/>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1.552405</c:v>
                </c:pt>
                <c:pt idx="1">
                  <c:v>1.316964</c:v>
                </c:pt>
                <c:pt idx="2">
                  <c:v>1.269239</c:v>
                </c:pt>
                <c:pt idx="3">
                  <c:v>1.254869</c:v>
                </c:pt>
                <c:pt idx="4">
                  <c:v>1.3970959999999999</c:v>
                </c:pt>
                <c:pt idx="5">
                  <c:v>1.5148710000000001</c:v>
                </c:pt>
                <c:pt idx="6">
                  <c:v>1.6043240000000001</c:v>
                </c:pt>
                <c:pt idx="7">
                  <c:v>1.6811010000000002</c:v>
                </c:pt>
                <c:pt idx="8">
                  <c:v>1.7588220000000001</c:v>
                </c:pt>
                <c:pt idx="9">
                  <c:v>1.8975099999999998</c:v>
                </c:pt>
                <c:pt idx="10">
                  <c:v>1.6486080000000001</c:v>
                </c:pt>
                <c:pt idx="11">
                  <c:v>1.604357</c:v>
                </c:pt>
                <c:pt idx="12">
                  <c:v>1.77921</c:v>
                </c:pt>
                <c:pt idx="13">
                  <c:v>1.846441</c:v>
                </c:pt>
                <c:pt idx="14">
                  <c:v>1.868906</c:v>
                </c:pt>
                <c:pt idx="15">
                  <c:v>1.8566029999999998</c:v>
                </c:pt>
                <c:pt idx="16">
                  <c:v>1.8474660000000001</c:v>
                </c:pt>
                <c:pt idx="17">
                  <c:v>1.7814000000000001</c:v>
                </c:pt>
                <c:pt idx="18">
                  <c:v>1.8807009999999997</c:v>
                </c:pt>
                <c:pt idx="19">
                  <c:v>1.9326240000000001</c:v>
                </c:pt>
                <c:pt idx="20">
                  <c:v>1.911708</c:v>
                </c:pt>
                <c:pt idx="21">
                  <c:v>1.8304490000000002</c:v>
                </c:pt>
                <c:pt idx="22">
                  <c:v>1.7533290000000001</c:v>
                </c:pt>
                <c:pt idx="23">
                  <c:v>1.787663</c:v>
                </c:pt>
                <c:pt idx="24">
                  <c:v>1.655052</c:v>
                </c:pt>
                <c:pt idx="25">
                  <c:v>1.5749709999999999</c:v>
                </c:pt>
                <c:pt idx="26">
                  <c:v>1.489206</c:v>
                </c:pt>
                <c:pt idx="27">
                  <c:v>1.3358540000000001</c:v>
                </c:pt>
                <c:pt idx="28">
                  <c:v>1.244065</c:v>
                </c:pt>
                <c:pt idx="29">
                  <c:v>1.280149</c:v>
                </c:pt>
                <c:pt idx="30">
                  <c:v>1.3060149999999999</c:v>
                </c:pt>
                <c:pt idx="31">
                  <c:v>1.2435240000000001</c:v>
                </c:pt>
                <c:pt idx="32">
                  <c:v>1.2722040000000001</c:v>
                </c:pt>
                <c:pt idx="33">
                  <c:v>1.178876</c:v>
                </c:pt>
                <c:pt idx="34">
                  <c:v>1.092077</c:v>
                </c:pt>
                <c:pt idx="35">
                  <c:v>1.0379529999999999</c:v>
                </c:pt>
                <c:pt idx="36">
                  <c:v>0.98834599999999995</c:v>
                </c:pt>
                <c:pt idx="37">
                  <c:v>0.94847199999999998</c:v>
                </c:pt>
                <c:pt idx="38">
                  <c:v>0.90622800000000003</c:v>
                </c:pt>
                <c:pt idx="39">
                  <c:v>0.85573700000000008</c:v>
                </c:pt>
                <c:pt idx="40">
                  <c:v>0.80123900000000003</c:v>
                </c:pt>
              </c:numCache>
            </c:numRef>
          </c:val>
        </c:ser>
        <c:ser>
          <c:idx val="0"/>
          <c:order val="2"/>
          <c:tx>
            <c:strRef>
              <c:f>Sheet1!$D$1</c:f>
              <c:strCache>
                <c:ptCount val="1"/>
                <c:pt idx="0">
                  <c:v>Alaska production</c:v>
                </c:pt>
              </c:strCache>
            </c:strRef>
          </c:tx>
          <c:spPr>
            <a:solidFill>
              <a:srgbClr val="EBC7A4"/>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0.6</c:v>
                </c:pt>
                <c:pt idx="1">
                  <c:v>0.56100000000000005</c:v>
                </c:pt>
                <c:pt idx="2">
                  <c:v>0.52500000000000002</c:v>
                </c:pt>
                <c:pt idx="3">
                  <c:v>0.51400000000000001</c:v>
                </c:pt>
                <c:pt idx="4">
                  <c:v>0.496</c:v>
                </c:pt>
                <c:pt idx="5">
                  <c:v>0.48299999999999998</c:v>
                </c:pt>
                <c:pt idx="6">
                  <c:v>0.49</c:v>
                </c:pt>
                <c:pt idx="7">
                  <c:v>0.495</c:v>
                </c:pt>
                <c:pt idx="8">
                  <c:v>0.47899999999999998</c:v>
                </c:pt>
                <c:pt idx="9">
                  <c:v>0.46600000000000003</c:v>
                </c:pt>
                <c:pt idx="10">
                  <c:v>0.44799999999999995</c:v>
                </c:pt>
                <c:pt idx="11">
                  <c:v>0.44028500000000004</c:v>
                </c:pt>
                <c:pt idx="12">
                  <c:v>0.41328300000000001</c:v>
                </c:pt>
                <c:pt idx="13">
                  <c:v>0.39399999999999996</c:v>
                </c:pt>
                <c:pt idx="14">
                  <c:v>0.41007500000000002</c:v>
                </c:pt>
                <c:pt idx="15">
                  <c:v>0.45656999999999998</c:v>
                </c:pt>
                <c:pt idx="16">
                  <c:v>0.48005200000000003</c:v>
                </c:pt>
                <c:pt idx="17">
                  <c:v>0.50985400000000003</c:v>
                </c:pt>
                <c:pt idx="18">
                  <c:v>0.55565600000000004</c:v>
                </c:pt>
                <c:pt idx="19">
                  <c:v>0.56595099999999998</c:v>
                </c:pt>
                <c:pt idx="20">
                  <c:v>0.60359300000000005</c:v>
                </c:pt>
                <c:pt idx="21">
                  <c:v>0.60308200000000001</c:v>
                </c:pt>
                <c:pt idx="22">
                  <c:v>0.63263100000000005</c:v>
                </c:pt>
                <c:pt idx="23">
                  <c:v>0.65583400000000003</c:v>
                </c:pt>
                <c:pt idx="24">
                  <c:v>0.60842099999999999</c:v>
                </c:pt>
                <c:pt idx="25">
                  <c:v>0.56258699999999995</c:v>
                </c:pt>
                <c:pt idx="26">
                  <c:v>0.52347500000000002</c:v>
                </c:pt>
                <c:pt idx="27">
                  <c:v>0.48912899999999998</c:v>
                </c:pt>
                <c:pt idx="28">
                  <c:v>0.45771300000000004</c:v>
                </c:pt>
                <c:pt idx="29">
                  <c:v>0.42731099999999994</c:v>
                </c:pt>
                <c:pt idx="30">
                  <c:v>0.399117</c:v>
                </c:pt>
                <c:pt idx="31">
                  <c:v>0.37276599999999999</c:v>
                </c:pt>
                <c:pt idx="32">
                  <c:v>0.349578</c:v>
                </c:pt>
                <c:pt idx="33">
                  <c:v>0.32772600000000002</c:v>
                </c:pt>
                <c:pt idx="34">
                  <c:v>0.30563899999999999</c:v>
                </c:pt>
                <c:pt idx="35">
                  <c:v>0.28611199999999998</c:v>
                </c:pt>
                <c:pt idx="36">
                  <c:v>0.26881900000000003</c:v>
                </c:pt>
                <c:pt idx="37">
                  <c:v>0.25347700000000001</c:v>
                </c:pt>
                <c:pt idx="38">
                  <c:v>0.239841</c:v>
                </c:pt>
                <c:pt idx="39">
                  <c:v>0.22692499999999999</c:v>
                </c:pt>
                <c:pt idx="40">
                  <c:v>0.21474299999999999</c:v>
                </c:pt>
              </c:numCache>
            </c:numRef>
          </c:val>
        </c:ser>
        <c:ser>
          <c:idx val="3"/>
          <c:order val="3"/>
          <c:tx>
            <c:strRef>
              <c:f>Sheet1!$E$1</c:f>
              <c:strCache>
                <c:ptCount val="1"/>
                <c:pt idx="0">
                  <c:v>Tight oil production</c:v>
                </c:pt>
              </c:strCache>
            </c:strRef>
          </c:tx>
          <c:spPr>
            <a:solidFill>
              <a:srgbClr val="BD732A"/>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1.24</c:v>
                </c:pt>
                <c:pt idx="1">
                  <c:v>1.7180000000000002</c:v>
                </c:pt>
                <c:pt idx="2">
                  <c:v>2.6110000000000002</c:v>
                </c:pt>
                <c:pt idx="3">
                  <c:v>3.5550000000000002</c:v>
                </c:pt>
                <c:pt idx="4">
                  <c:v>4.6459999999999999</c:v>
                </c:pt>
                <c:pt idx="5">
                  <c:v>5.2860000000000005</c:v>
                </c:pt>
                <c:pt idx="6">
                  <c:v>4.8499999999999996</c:v>
                </c:pt>
                <c:pt idx="7">
                  <c:v>5.3650000000000002</c:v>
                </c:pt>
                <c:pt idx="8">
                  <c:v>6.8940000000000001</c:v>
                </c:pt>
                <c:pt idx="9">
                  <c:v>8.0960000000000001</c:v>
                </c:pt>
                <c:pt idx="10">
                  <c:v>7.6540009999999992</c:v>
                </c:pt>
                <c:pt idx="11">
                  <c:v>7.4979999999999993</c:v>
                </c:pt>
                <c:pt idx="12">
                  <c:v>6.9217690000000003</c:v>
                </c:pt>
                <c:pt idx="13">
                  <c:v>7.7279169999999997</c:v>
                </c:pt>
                <c:pt idx="14">
                  <c:v>7.6267009999999997</c:v>
                </c:pt>
                <c:pt idx="15">
                  <c:v>7.7546949999999999</c:v>
                </c:pt>
                <c:pt idx="16">
                  <c:v>7.7429009999999998</c:v>
                </c:pt>
                <c:pt idx="17">
                  <c:v>7.6585369999999999</c:v>
                </c:pt>
                <c:pt idx="18">
                  <c:v>7.5307399999999998</c:v>
                </c:pt>
                <c:pt idx="19">
                  <c:v>7.4157740000000008</c:v>
                </c:pt>
                <c:pt idx="20">
                  <c:v>7.2699169999999995</c:v>
                </c:pt>
                <c:pt idx="21">
                  <c:v>7.1523729999999999</c:v>
                </c:pt>
                <c:pt idx="22">
                  <c:v>7.0618600000000002</c:v>
                </c:pt>
                <c:pt idx="23">
                  <c:v>6.9792830000000006</c:v>
                </c:pt>
                <c:pt idx="24">
                  <c:v>6.8588469999999999</c:v>
                </c:pt>
                <c:pt idx="25">
                  <c:v>6.7566429999999995</c:v>
                </c:pt>
                <c:pt idx="26">
                  <c:v>6.7163309999999994</c:v>
                </c:pt>
                <c:pt idx="27">
                  <c:v>6.6871749999999999</c:v>
                </c:pt>
                <c:pt idx="28">
                  <c:v>6.6194740000000003</c:v>
                </c:pt>
                <c:pt idx="29">
                  <c:v>6.5685490000000009</c:v>
                </c:pt>
                <c:pt idx="30">
                  <c:v>6.5078230000000001</c:v>
                </c:pt>
                <c:pt idx="31">
                  <c:v>6.4773569999999996</c:v>
                </c:pt>
                <c:pt idx="32">
                  <c:v>6.4640830000000005</c:v>
                </c:pt>
                <c:pt idx="33">
                  <c:v>6.4365410000000001</c:v>
                </c:pt>
                <c:pt idx="34">
                  <c:v>6.4088859999999999</c:v>
                </c:pt>
                <c:pt idx="35">
                  <c:v>6.3322160000000007</c:v>
                </c:pt>
                <c:pt idx="36">
                  <c:v>6.3436769999999996</c:v>
                </c:pt>
                <c:pt idx="37">
                  <c:v>6.3643359999999998</c:v>
                </c:pt>
                <c:pt idx="38">
                  <c:v>6.3951370000000001</c:v>
                </c:pt>
                <c:pt idx="39">
                  <c:v>6.3933410000000004</c:v>
                </c:pt>
                <c:pt idx="40">
                  <c:v>6.3784039999999997</c:v>
                </c:pt>
              </c:numCache>
            </c:numRef>
          </c:val>
        </c:ser>
        <c:dLbls>
          <c:showLegendKey val="0"/>
          <c:showVal val="0"/>
          <c:showCatName val="0"/>
          <c:showSerName val="0"/>
          <c:showPercent val="0"/>
          <c:showBubbleSize val="0"/>
        </c:dLbls>
        <c:axId val="-1239623200"/>
        <c:axId val="-1239634624"/>
      </c:areaChart>
      <c:catAx>
        <c:axId val="-123962320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9634624"/>
        <c:crosses val="autoZero"/>
        <c:auto val="1"/>
        <c:lblAlgn val="ctr"/>
        <c:lblOffset val="100"/>
        <c:tickLblSkip val="10"/>
        <c:tickMarkSkip val="10"/>
        <c:noMultiLvlLbl val="0"/>
      </c:catAx>
      <c:valAx>
        <c:axId val="-1239634624"/>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9623200"/>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lgn="ct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externalData r:id="rId4">
    <c:autoUpdate val="0"/>
  </c:externalData>
  <c:userShapes r:id="rId5"/>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7687210394997"/>
          <c:y val="5.6475612106755328E-2"/>
          <c:w val="0.76247849227179931"/>
          <c:h val="0.85268530126923781"/>
        </c:manualLayout>
      </c:layout>
      <c:areaChart>
        <c:grouping val="stacked"/>
        <c:varyColors val="0"/>
        <c:ser>
          <c:idx val="2"/>
          <c:order val="0"/>
          <c:tx>
            <c:strRef>
              <c:f>Sheet1!$B$1</c:f>
              <c:strCache>
                <c:ptCount val="1"/>
                <c:pt idx="0">
                  <c:v>Other oil production</c:v>
                </c:pt>
              </c:strCache>
            </c:strRef>
          </c:tx>
          <c:spPr>
            <a:solidFill>
              <a:srgbClr val="675005"/>
            </a:solidFill>
            <a:ln>
              <a:solidFill>
                <a:schemeClr val="accent6"/>
              </a:solid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2.0905949999999995</c:v>
                </c:pt>
                <c:pt idx="1">
                  <c:v>2.0760360000000002</c:v>
                </c:pt>
                <c:pt idx="2">
                  <c:v>2.115761</c:v>
                </c:pt>
                <c:pt idx="3">
                  <c:v>2.1731310000000001</c:v>
                </c:pt>
                <c:pt idx="4">
                  <c:v>2.2539029999999998</c:v>
                </c:pt>
                <c:pt idx="5">
                  <c:v>2.158128</c:v>
                </c:pt>
                <c:pt idx="6">
                  <c:v>1.8986760000000005</c:v>
                </c:pt>
                <c:pt idx="7">
                  <c:v>1.8168990000000005</c:v>
                </c:pt>
                <c:pt idx="8">
                  <c:v>1.8091780000000008</c:v>
                </c:pt>
                <c:pt idx="9">
                  <c:v>1.830489</c:v>
                </c:pt>
                <c:pt idx="10">
                  <c:v>1.5333910000000006</c:v>
                </c:pt>
                <c:pt idx="11">
                  <c:v>1.5887269999999991</c:v>
                </c:pt>
                <c:pt idx="12">
                  <c:v>1.5200599999999995</c:v>
                </c:pt>
                <c:pt idx="13">
                  <c:v>1.4927409999999992</c:v>
                </c:pt>
                <c:pt idx="14">
                  <c:v>1.4767970000000006</c:v>
                </c:pt>
                <c:pt idx="15">
                  <c:v>1.5183820000000008</c:v>
                </c:pt>
                <c:pt idx="16">
                  <c:v>1.5563489999999989</c:v>
                </c:pt>
                <c:pt idx="17">
                  <c:v>1.5983959999999986</c:v>
                </c:pt>
                <c:pt idx="18">
                  <c:v>1.7423879999999996</c:v>
                </c:pt>
                <c:pt idx="19">
                  <c:v>1.8509159999999996</c:v>
                </c:pt>
                <c:pt idx="20">
                  <c:v>1.9390010000000009</c:v>
                </c:pt>
                <c:pt idx="21">
                  <c:v>2.0337149999999991</c:v>
                </c:pt>
                <c:pt idx="22">
                  <c:v>2.0971640000000007</c:v>
                </c:pt>
                <c:pt idx="23">
                  <c:v>2.1220209999999997</c:v>
                </c:pt>
                <c:pt idx="24">
                  <c:v>2.1651510000000016</c:v>
                </c:pt>
                <c:pt idx="25">
                  <c:v>2.1602409999999992</c:v>
                </c:pt>
                <c:pt idx="26">
                  <c:v>2.2240160000000007</c:v>
                </c:pt>
                <c:pt idx="27">
                  <c:v>2.2462650000000002</c:v>
                </c:pt>
                <c:pt idx="28">
                  <c:v>2.2625369999999991</c:v>
                </c:pt>
                <c:pt idx="29">
                  <c:v>2.2815790000000002</c:v>
                </c:pt>
                <c:pt idx="30">
                  <c:v>2.3142560000000003</c:v>
                </c:pt>
                <c:pt idx="31">
                  <c:v>2.3198549999999991</c:v>
                </c:pt>
                <c:pt idx="32">
                  <c:v>2.3471959999999998</c:v>
                </c:pt>
                <c:pt idx="33">
                  <c:v>2.3602469999999998</c:v>
                </c:pt>
                <c:pt idx="34">
                  <c:v>2.2885789999999995</c:v>
                </c:pt>
                <c:pt idx="35">
                  <c:v>2.2110340000000024</c:v>
                </c:pt>
                <c:pt idx="36">
                  <c:v>2.1523829999999968</c:v>
                </c:pt>
                <c:pt idx="37">
                  <c:v>2.0520890000000001</c:v>
                </c:pt>
                <c:pt idx="38">
                  <c:v>1.9806839999999979</c:v>
                </c:pt>
                <c:pt idx="39">
                  <c:v>1.8789620000000009</c:v>
                </c:pt>
                <c:pt idx="40">
                  <c:v>1.8231040000000007</c:v>
                </c:pt>
              </c:numCache>
            </c:numRef>
          </c:val>
        </c:ser>
        <c:ser>
          <c:idx val="1"/>
          <c:order val="1"/>
          <c:tx>
            <c:strRef>
              <c:f>Sheet1!$C$1</c:f>
              <c:strCache>
                <c:ptCount val="1"/>
                <c:pt idx="0">
                  <c:v>GOM offshore production</c:v>
                </c:pt>
              </c:strCache>
            </c:strRef>
          </c:tx>
          <c:spPr>
            <a:solidFill>
              <a:srgbClr val="F4C019"/>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1.552405</c:v>
                </c:pt>
                <c:pt idx="1">
                  <c:v>1.316964</c:v>
                </c:pt>
                <c:pt idx="2">
                  <c:v>1.269239</c:v>
                </c:pt>
                <c:pt idx="3">
                  <c:v>1.254869</c:v>
                </c:pt>
                <c:pt idx="4">
                  <c:v>1.3970959999999999</c:v>
                </c:pt>
                <c:pt idx="5">
                  <c:v>1.5148710000000001</c:v>
                </c:pt>
                <c:pt idx="6">
                  <c:v>1.6043240000000001</c:v>
                </c:pt>
                <c:pt idx="7">
                  <c:v>1.6811010000000002</c:v>
                </c:pt>
                <c:pt idx="8">
                  <c:v>1.7588220000000001</c:v>
                </c:pt>
                <c:pt idx="9">
                  <c:v>1.8975099999999998</c:v>
                </c:pt>
                <c:pt idx="10">
                  <c:v>1.6486080000000001</c:v>
                </c:pt>
                <c:pt idx="11">
                  <c:v>1.604357</c:v>
                </c:pt>
                <c:pt idx="12">
                  <c:v>1.77921</c:v>
                </c:pt>
                <c:pt idx="13">
                  <c:v>1.846441</c:v>
                </c:pt>
                <c:pt idx="14">
                  <c:v>1.9208799999999999</c:v>
                </c:pt>
                <c:pt idx="15">
                  <c:v>1.9784709999999999</c:v>
                </c:pt>
                <c:pt idx="16">
                  <c:v>2.082147</c:v>
                </c:pt>
                <c:pt idx="17">
                  <c:v>2.0464000000000002</c:v>
                </c:pt>
                <c:pt idx="18">
                  <c:v>2.184876</c:v>
                </c:pt>
                <c:pt idx="19">
                  <c:v>2.2917050000000003</c:v>
                </c:pt>
                <c:pt idx="20">
                  <c:v>2.3362130000000003</c:v>
                </c:pt>
                <c:pt idx="21">
                  <c:v>2.2587009999999998</c:v>
                </c:pt>
                <c:pt idx="22">
                  <c:v>2.0683229999999999</c:v>
                </c:pt>
                <c:pt idx="23">
                  <c:v>2.0500729999999998</c:v>
                </c:pt>
                <c:pt idx="24">
                  <c:v>2.0989</c:v>
                </c:pt>
                <c:pt idx="25">
                  <c:v>2.1035200000000001</c:v>
                </c:pt>
                <c:pt idx="26">
                  <c:v>2.0119180000000001</c:v>
                </c:pt>
                <c:pt idx="27">
                  <c:v>1.8748209999999998</c:v>
                </c:pt>
                <c:pt idx="28">
                  <c:v>1.7152480000000001</c:v>
                </c:pt>
                <c:pt idx="29">
                  <c:v>1.5757730000000001</c:v>
                </c:pt>
                <c:pt idx="30">
                  <c:v>1.601297</c:v>
                </c:pt>
                <c:pt idx="31">
                  <c:v>1.6331079999999998</c:v>
                </c:pt>
                <c:pt idx="32">
                  <c:v>1.5520989999999999</c:v>
                </c:pt>
                <c:pt idx="33">
                  <c:v>1.52596</c:v>
                </c:pt>
                <c:pt idx="34">
                  <c:v>1.4826489999999999</c:v>
                </c:pt>
                <c:pt idx="35">
                  <c:v>1.4391600000000002</c:v>
                </c:pt>
                <c:pt idx="36">
                  <c:v>1.581107</c:v>
                </c:pt>
                <c:pt idx="37">
                  <c:v>1.5880879999999999</c:v>
                </c:pt>
                <c:pt idx="38">
                  <c:v>1.5887410000000002</c:v>
                </c:pt>
                <c:pt idx="39">
                  <c:v>1.4598239999999998</c:v>
                </c:pt>
                <c:pt idx="40">
                  <c:v>1.403351</c:v>
                </c:pt>
              </c:numCache>
            </c:numRef>
          </c:val>
        </c:ser>
        <c:ser>
          <c:idx val="0"/>
          <c:order val="2"/>
          <c:tx>
            <c:strRef>
              <c:f>Sheet1!$D$1</c:f>
              <c:strCache>
                <c:ptCount val="1"/>
                <c:pt idx="0">
                  <c:v>Alaska production</c:v>
                </c:pt>
              </c:strCache>
            </c:strRef>
          </c:tx>
          <c:spPr>
            <a:solidFill>
              <a:srgbClr val="EBC7A4"/>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0.6</c:v>
                </c:pt>
                <c:pt idx="1">
                  <c:v>0.56100000000000005</c:v>
                </c:pt>
                <c:pt idx="2">
                  <c:v>0.52500000000000002</c:v>
                </c:pt>
                <c:pt idx="3">
                  <c:v>0.51400000000000001</c:v>
                </c:pt>
                <c:pt idx="4">
                  <c:v>0.496</c:v>
                </c:pt>
                <c:pt idx="5">
                  <c:v>0.48299999999999998</c:v>
                </c:pt>
                <c:pt idx="6">
                  <c:v>0.49</c:v>
                </c:pt>
                <c:pt idx="7">
                  <c:v>0.495</c:v>
                </c:pt>
                <c:pt idx="8">
                  <c:v>0.47899999999999998</c:v>
                </c:pt>
                <c:pt idx="9">
                  <c:v>0.46600000000000003</c:v>
                </c:pt>
                <c:pt idx="10">
                  <c:v>0.44799999999999995</c:v>
                </c:pt>
                <c:pt idx="11">
                  <c:v>0.44028500000000004</c:v>
                </c:pt>
                <c:pt idx="12">
                  <c:v>0.41328300000000001</c:v>
                </c:pt>
                <c:pt idx="13">
                  <c:v>0.39399999999999996</c:v>
                </c:pt>
                <c:pt idx="14">
                  <c:v>0.41007500000000002</c:v>
                </c:pt>
                <c:pt idx="15">
                  <c:v>0.45656999999999998</c:v>
                </c:pt>
                <c:pt idx="16">
                  <c:v>0.48005200000000003</c:v>
                </c:pt>
                <c:pt idx="17">
                  <c:v>0.50985400000000003</c:v>
                </c:pt>
                <c:pt idx="18">
                  <c:v>0.58442299999999991</c:v>
                </c:pt>
                <c:pt idx="19">
                  <c:v>0.66184100000000001</c:v>
                </c:pt>
                <c:pt idx="20">
                  <c:v>0.76660699999999993</c:v>
                </c:pt>
                <c:pt idx="21">
                  <c:v>0.79486299999999999</c:v>
                </c:pt>
                <c:pt idx="22">
                  <c:v>0.82441200000000003</c:v>
                </c:pt>
                <c:pt idx="23">
                  <c:v>0.86240899999999998</c:v>
                </c:pt>
                <c:pt idx="24">
                  <c:v>0.87705100000000003</c:v>
                </c:pt>
                <c:pt idx="25">
                  <c:v>0.9136479999999999</c:v>
                </c:pt>
                <c:pt idx="26">
                  <c:v>1.0037</c:v>
                </c:pt>
                <c:pt idx="27">
                  <c:v>1.1275250000000001</c:v>
                </c:pt>
                <c:pt idx="28">
                  <c:v>1.1793290000000001</c:v>
                </c:pt>
                <c:pt idx="29">
                  <c:v>1.2164729999999999</c:v>
                </c:pt>
                <c:pt idx="30">
                  <c:v>1.277369</c:v>
                </c:pt>
                <c:pt idx="31">
                  <c:v>1.2852370000000002</c:v>
                </c:pt>
                <c:pt idx="32">
                  <c:v>1.350997</c:v>
                </c:pt>
                <c:pt idx="33">
                  <c:v>1.386274</c:v>
                </c:pt>
                <c:pt idx="34">
                  <c:v>1.3340259999999999</c:v>
                </c:pt>
                <c:pt idx="35">
                  <c:v>1.275042</c:v>
                </c:pt>
                <c:pt idx="36">
                  <c:v>1.2155180000000001</c:v>
                </c:pt>
                <c:pt idx="37">
                  <c:v>1.1471370000000001</c:v>
                </c:pt>
                <c:pt idx="38">
                  <c:v>1.0799299999999998</c:v>
                </c:pt>
                <c:pt idx="39">
                  <c:v>1.0188999999999999</c:v>
                </c:pt>
                <c:pt idx="40">
                  <c:v>0.95749099999999998</c:v>
                </c:pt>
              </c:numCache>
            </c:numRef>
          </c:val>
        </c:ser>
        <c:ser>
          <c:idx val="3"/>
          <c:order val="3"/>
          <c:tx>
            <c:strRef>
              <c:f>Sheet1!$E$1</c:f>
              <c:strCache>
                <c:ptCount val="1"/>
                <c:pt idx="0">
                  <c:v>Tight oil production</c:v>
                </c:pt>
              </c:strCache>
            </c:strRef>
          </c:tx>
          <c:spPr>
            <a:solidFill>
              <a:srgbClr val="BD732A"/>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1.24</c:v>
                </c:pt>
                <c:pt idx="1">
                  <c:v>1.7180000000000002</c:v>
                </c:pt>
                <c:pt idx="2">
                  <c:v>2.6110000000000002</c:v>
                </c:pt>
                <c:pt idx="3">
                  <c:v>3.5550000000000002</c:v>
                </c:pt>
                <c:pt idx="4">
                  <c:v>4.6459999999999999</c:v>
                </c:pt>
                <c:pt idx="5">
                  <c:v>5.2860000000000005</c:v>
                </c:pt>
                <c:pt idx="6">
                  <c:v>4.8499999999999996</c:v>
                </c:pt>
                <c:pt idx="7">
                  <c:v>5.3650000000000002</c:v>
                </c:pt>
                <c:pt idx="8">
                  <c:v>6.8940000000000001</c:v>
                </c:pt>
                <c:pt idx="9">
                  <c:v>8.0960000000000001</c:v>
                </c:pt>
                <c:pt idx="10">
                  <c:v>7.6540009999999992</c:v>
                </c:pt>
                <c:pt idx="11">
                  <c:v>7.4979999999999993</c:v>
                </c:pt>
                <c:pt idx="12">
                  <c:v>8.6824829999999995</c:v>
                </c:pt>
                <c:pt idx="13">
                  <c:v>11.010626</c:v>
                </c:pt>
                <c:pt idx="14">
                  <c:v>11.900233</c:v>
                </c:pt>
                <c:pt idx="15">
                  <c:v>12.175249000000001</c:v>
                </c:pt>
                <c:pt idx="16">
                  <c:v>12.450183000000001</c:v>
                </c:pt>
                <c:pt idx="17">
                  <c:v>12.650155999999999</c:v>
                </c:pt>
                <c:pt idx="18">
                  <c:v>12.75756</c:v>
                </c:pt>
                <c:pt idx="19">
                  <c:v>12.856743</c:v>
                </c:pt>
                <c:pt idx="20">
                  <c:v>13.062633</c:v>
                </c:pt>
                <c:pt idx="21">
                  <c:v>13.307603</c:v>
                </c:pt>
                <c:pt idx="22">
                  <c:v>13.566229000000002</c:v>
                </c:pt>
                <c:pt idx="23">
                  <c:v>13.790451999999998</c:v>
                </c:pt>
                <c:pt idx="24">
                  <c:v>13.935148000000002</c:v>
                </c:pt>
                <c:pt idx="25">
                  <c:v>14.111951000000001</c:v>
                </c:pt>
                <c:pt idx="26">
                  <c:v>14.419548000000001</c:v>
                </c:pt>
                <c:pt idx="27">
                  <c:v>14.499609</c:v>
                </c:pt>
                <c:pt idx="28">
                  <c:v>14.515658999999999</c:v>
                </c:pt>
                <c:pt idx="29">
                  <c:v>14.543395</c:v>
                </c:pt>
                <c:pt idx="30">
                  <c:v>14.701217999999999</c:v>
                </c:pt>
                <c:pt idx="31">
                  <c:v>14.873594000000001</c:v>
                </c:pt>
                <c:pt idx="32">
                  <c:v>15.040344000000001</c:v>
                </c:pt>
                <c:pt idx="33">
                  <c:v>15.250304000000002</c:v>
                </c:pt>
                <c:pt idx="34">
                  <c:v>15.371039999999999</c:v>
                </c:pt>
                <c:pt idx="35">
                  <c:v>15.316611999999999</c:v>
                </c:pt>
                <c:pt idx="36">
                  <c:v>15.252998999999999</c:v>
                </c:pt>
                <c:pt idx="37">
                  <c:v>15.130977</c:v>
                </c:pt>
                <c:pt idx="38">
                  <c:v>14.696017999999999</c:v>
                </c:pt>
                <c:pt idx="39">
                  <c:v>14.309939000000002</c:v>
                </c:pt>
                <c:pt idx="40">
                  <c:v>14.086732999999999</c:v>
                </c:pt>
              </c:numCache>
            </c:numRef>
          </c:val>
        </c:ser>
        <c:dLbls>
          <c:showLegendKey val="0"/>
          <c:showVal val="0"/>
          <c:showCatName val="0"/>
          <c:showSerName val="0"/>
          <c:showPercent val="0"/>
          <c:showBubbleSize val="0"/>
        </c:dLbls>
        <c:axId val="-1239622656"/>
        <c:axId val="-1237311952"/>
      </c:areaChart>
      <c:catAx>
        <c:axId val="-123962265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7311952"/>
        <c:crosses val="autoZero"/>
        <c:auto val="1"/>
        <c:lblAlgn val="ctr"/>
        <c:lblOffset val="100"/>
        <c:tickLblSkip val="10"/>
        <c:tickMarkSkip val="10"/>
        <c:noMultiLvlLbl val="0"/>
      </c:catAx>
      <c:valAx>
        <c:axId val="-1237311952"/>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9622656"/>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36415494047524E-2"/>
          <c:y val="7.6782095019011634E-2"/>
          <c:w val="0.84335542499773208"/>
          <c:h val="0.82503726947364897"/>
        </c:manualLayout>
      </c:layout>
      <c:areaChart>
        <c:grouping val="stacked"/>
        <c:varyColors val="0"/>
        <c:ser>
          <c:idx val="2"/>
          <c:order val="0"/>
          <c:tx>
            <c:strRef>
              <c:f>Sheet1!$B$1</c:f>
              <c:strCache>
                <c:ptCount val="1"/>
                <c:pt idx="0">
                  <c:v>Other oil production</c:v>
                </c:pt>
              </c:strCache>
            </c:strRef>
          </c:tx>
          <c:spPr>
            <a:solidFill>
              <a:srgbClr val="675005"/>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2.431179999999999</c:v>
                </c:pt>
                <c:pt idx="1">
                  <c:v>2.3549999999999995</c:v>
                </c:pt>
                <c:pt idx="2">
                  <c:v>2.2770010000000003</c:v>
                </c:pt>
                <c:pt idx="3">
                  <c:v>2.2130000000000001</c:v>
                </c:pt>
                <c:pt idx="4">
                  <c:v>2.1460470000000007</c:v>
                </c:pt>
                <c:pt idx="5">
                  <c:v>2.1059999999999999</c:v>
                </c:pt>
                <c:pt idx="6">
                  <c:v>2.0980000000000003</c:v>
                </c:pt>
                <c:pt idx="7">
                  <c:v>2.0689999999999995</c:v>
                </c:pt>
                <c:pt idx="8">
                  <c:v>2.0570000000000004</c:v>
                </c:pt>
                <c:pt idx="9">
                  <c:v>1.974</c:v>
                </c:pt>
                <c:pt idx="10">
                  <c:v>1.9649999999999996</c:v>
                </c:pt>
                <c:pt idx="11">
                  <c:v>1.9570000000000001</c:v>
                </c:pt>
                <c:pt idx="12">
                  <c:v>2.0059999999999998</c:v>
                </c:pt>
                <c:pt idx="13">
                  <c:v>2.0529999999999999</c:v>
                </c:pt>
                <c:pt idx="14">
                  <c:v>2.1359990000000004</c:v>
                </c:pt>
                <c:pt idx="15">
                  <c:v>2.0659989999999997</c:v>
                </c:pt>
                <c:pt idx="16">
                  <c:v>1.8319999999999999</c:v>
                </c:pt>
                <c:pt idx="17">
                  <c:v>1.7529999999999999</c:v>
                </c:pt>
                <c:pt idx="18">
                  <c:v>1.7510000000000003</c:v>
                </c:pt>
                <c:pt idx="19">
                  <c:v>1.7729989999999998</c:v>
                </c:pt>
                <c:pt idx="20">
                  <c:v>1.4859990000000007</c:v>
                </c:pt>
                <c:pt idx="21">
                  <c:v>1.4341780000000002</c:v>
                </c:pt>
                <c:pt idx="22">
                  <c:v>1.3899940000000008</c:v>
                </c:pt>
                <c:pt idx="23">
                  <c:v>1.3398530000000006</c:v>
                </c:pt>
                <c:pt idx="24">
                  <c:v>1.3360759999999994</c:v>
                </c:pt>
                <c:pt idx="25">
                  <c:v>1.3391300000000017</c:v>
                </c:pt>
                <c:pt idx="26">
                  <c:v>1.352197000000001</c:v>
                </c:pt>
                <c:pt idx="27">
                  <c:v>1.3645770000000013</c:v>
                </c:pt>
                <c:pt idx="28">
                  <c:v>1.3823940000000006</c:v>
                </c:pt>
                <c:pt idx="29">
                  <c:v>1.4018589999999995</c:v>
                </c:pt>
                <c:pt idx="30">
                  <c:v>1.4165820000000009</c:v>
                </c:pt>
                <c:pt idx="31">
                  <c:v>1.4350259999999988</c:v>
                </c:pt>
                <c:pt idx="32">
                  <c:v>1.4447889999999999</c:v>
                </c:pt>
                <c:pt idx="33">
                  <c:v>1.4669930000000004</c:v>
                </c:pt>
                <c:pt idx="34">
                  <c:v>1.4785200000000005</c:v>
                </c:pt>
                <c:pt idx="35">
                  <c:v>1.4881659999999983</c:v>
                </c:pt>
                <c:pt idx="36">
                  <c:v>1.5055260000000006</c:v>
                </c:pt>
                <c:pt idx="37">
                  <c:v>1.5191420000000009</c:v>
                </c:pt>
                <c:pt idx="38">
                  <c:v>1.5447860000000002</c:v>
                </c:pt>
                <c:pt idx="39">
                  <c:v>1.571367</c:v>
                </c:pt>
                <c:pt idx="40">
                  <c:v>1.6000260000000006</c:v>
                </c:pt>
                <c:pt idx="41">
                  <c:v>1.6158609999999991</c:v>
                </c:pt>
                <c:pt idx="42">
                  <c:v>1.611667</c:v>
                </c:pt>
                <c:pt idx="43">
                  <c:v>1.5998210000000006</c:v>
                </c:pt>
                <c:pt idx="44">
                  <c:v>1.5866139999999995</c:v>
                </c:pt>
                <c:pt idx="45">
                  <c:v>1.5683009999999995</c:v>
                </c:pt>
                <c:pt idx="46">
                  <c:v>1.5504749999999987</c:v>
                </c:pt>
                <c:pt idx="47">
                  <c:v>1.5395990000000013</c:v>
                </c:pt>
                <c:pt idx="48">
                  <c:v>1.5314279999999991</c:v>
                </c:pt>
                <c:pt idx="49">
                  <c:v>1.5213789999999996</c:v>
                </c:pt>
                <c:pt idx="50">
                  <c:v>1.5104399999999989</c:v>
                </c:pt>
              </c:numCache>
            </c:numRef>
          </c:val>
        </c:ser>
        <c:ser>
          <c:idx val="1"/>
          <c:order val="1"/>
          <c:tx>
            <c:strRef>
              <c:f>Sheet1!$C$1</c:f>
              <c:strCache>
                <c:ptCount val="1"/>
                <c:pt idx="0">
                  <c:v>GOM offshore production</c:v>
                </c:pt>
              </c:strCache>
            </c:strRef>
          </c:tx>
          <c:spPr>
            <a:solidFill>
              <a:srgbClr val="F4C019"/>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1.6195629999999999</c:v>
                </c:pt>
                <c:pt idx="1">
                  <c:v>1.7190000000000001</c:v>
                </c:pt>
                <c:pt idx="2">
                  <c:v>1.7330000000000001</c:v>
                </c:pt>
                <c:pt idx="3">
                  <c:v>1.7109999999999999</c:v>
                </c:pt>
                <c:pt idx="4">
                  <c:v>1.6175680000000001</c:v>
                </c:pt>
                <c:pt idx="5">
                  <c:v>1.425</c:v>
                </c:pt>
                <c:pt idx="6">
                  <c:v>1.4330000000000001</c:v>
                </c:pt>
                <c:pt idx="7">
                  <c:v>1.423</c:v>
                </c:pt>
                <c:pt idx="8">
                  <c:v>1.29</c:v>
                </c:pt>
                <c:pt idx="9">
                  <c:v>1.69</c:v>
                </c:pt>
                <c:pt idx="10">
                  <c:v>1.6780000000000002</c:v>
                </c:pt>
                <c:pt idx="11">
                  <c:v>1.4359999999999999</c:v>
                </c:pt>
                <c:pt idx="12">
                  <c:v>1.379</c:v>
                </c:pt>
                <c:pt idx="13">
                  <c:v>1.375</c:v>
                </c:pt>
                <c:pt idx="14">
                  <c:v>1.5149999999999999</c:v>
                </c:pt>
                <c:pt idx="15">
                  <c:v>1.607</c:v>
                </c:pt>
                <c:pt idx="16">
                  <c:v>1.671</c:v>
                </c:pt>
                <c:pt idx="17">
                  <c:v>1.7450000000000001</c:v>
                </c:pt>
                <c:pt idx="18">
                  <c:v>1.8169999999999999</c:v>
                </c:pt>
                <c:pt idx="19">
                  <c:v>1.9550000000000001</c:v>
                </c:pt>
                <c:pt idx="20">
                  <c:v>1.696</c:v>
                </c:pt>
                <c:pt idx="21">
                  <c:v>1.758907</c:v>
                </c:pt>
                <c:pt idx="22">
                  <c:v>1.8747040000000001</c:v>
                </c:pt>
                <c:pt idx="23">
                  <c:v>1.9165049999999999</c:v>
                </c:pt>
                <c:pt idx="24">
                  <c:v>1.9618310000000001</c:v>
                </c:pt>
                <c:pt idx="25">
                  <c:v>1.9897040000000001</c:v>
                </c:pt>
                <c:pt idx="26">
                  <c:v>2.0386029999999997</c:v>
                </c:pt>
                <c:pt idx="27">
                  <c:v>2.0126180000000002</c:v>
                </c:pt>
                <c:pt idx="28">
                  <c:v>2.1942789999999999</c:v>
                </c:pt>
                <c:pt idx="29">
                  <c:v>2.1998500000000001</c:v>
                </c:pt>
                <c:pt idx="30">
                  <c:v>2.191408</c:v>
                </c:pt>
                <c:pt idx="31">
                  <c:v>2.1973599999999998</c:v>
                </c:pt>
                <c:pt idx="32">
                  <c:v>2.0839210000000001</c:v>
                </c:pt>
                <c:pt idx="33">
                  <c:v>2.116228</c:v>
                </c:pt>
                <c:pt idx="34">
                  <c:v>2.0336529999999997</c:v>
                </c:pt>
                <c:pt idx="35">
                  <c:v>1.9508650000000001</c:v>
                </c:pt>
                <c:pt idx="36">
                  <c:v>1.8821900000000003</c:v>
                </c:pt>
                <c:pt idx="37">
                  <c:v>1.7332430000000001</c:v>
                </c:pt>
                <c:pt idx="38">
                  <c:v>1.6746570000000001</c:v>
                </c:pt>
                <c:pt idx="39">
                  <c:v>1.5923399999999999</c:v>
                </c:pt>
                <c:pt idx="40">
                  <c:v>1.5752299999999999</c:v>
                </c:pt>
                <c:pt idx="41">
                  <c:v>1.4879089999999999</c:v>
                </c:pt>
                <c:pt idx="42">
                  <c:v>1.466952</c:v>
                </c:pt>
                <c:pt idx="43">
                  <c:v>1.385902</c:v>
                </c:pt>
                <c:pt idx="44">
                  <c:v>1.4523740000000001</c:v>
                </c:pt>
                <c:pt idx="45">
                  <c:v>1.5135149999999999</c:v>
                </c:pt>
                <c:pt idx="46">
                  <c:v>1.5253060000000001</c:v>
                </c:pt>
                <c:pt idx="47">
                  <c:v>1.4237309999999999</c:v>
                </c:pt>
                <c:pt idx="48">
                  <c:v>1.319509</c:v>
                </c:pt>
                <c:pt idx="49">
                  <c:v>1.431203</c:v>
                </c:pt>
                <c:pt idx="50">
                  <c:v>1.5190129999999999</c:v>
                </c:pt>
              </c:numCache>
            </c:numRef>
          </c:val>
        </c:ser>
        <c:ser>
          <c:idx val="0"/>
          <c:order val="2"/>
          <c:tx>
            <c:strRef>
              <c:f>Sheet1!$D$1</c:f>
              <c:strCache>
                <c:ptCount val="1"/>
                <c:pt idx="0">
                  <c:v>Alaska production</c:v>
                </c:pt>
              </c:strCache>
            </c:strRef>
          </c:tx>
          <c:spPr>
            <a:solidFill>
              <a:srgbClr val="E1AB76"/>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0.96834699999999996</c:v>
                </c:pt>
                <c:pt idx="1">
                  <c:v>0.96299999999999997</c:v>
                </c:pt>
                <c:pt idx="2">
                  <c:v>0.98499999999999999</c:v>
                </c:pt>
                <c:pt idx="3">
                  <c:v>0.97400000000000009</c:v>
                </c:pt>
                <c:pt idx="4">
                  <c:v>0.90651599999999999</c:v>
                </c:pt>
                <c:pt idx="5">
                  <c:v>0.8640000000000001</c:v>
                </c:pt>
                <c:pt idx="6">
                  <c:v>0.74099999999999999</c:v>
                </c:pt>
                <c:pt idx="7">
                  <c:v>0.72199999999999998</c:v>
                </c:pt>
                <c:pt idx="8">
                  <c:v>0.68299999999999994</c:v>
                </c:pt>
                <c:pt idx="9">
                  <c:v>0.64500000000000002</c:v>
                </c:pt>
                <c:pt idx="10">
                  <c:v>0.6</c:v>
                </c:pt>
                <c:pt idx="11">
                  <c:v>0.56100000000000005</c:v>
                </c:pt>
                <c:pt idx="12">
                  <c:v>0.52500000000000002</c:v>
                </c:pt>
                <c:pt idx="13">
                  <c:v>0.51400000000000001</c:v>
                </c:pt>
                <c:pt idx="14">
                  <c:v>0.496</c:v>
                </c:pt>
                <c:pt idx="15">
                  <c:v>0.48299999999999998</c:v>
                </c:pt>
                <c:pt idx="16">
                  <c:v>0.49</c:v>
                </c:pt>
                <c:pt idx="17">
                  <c:v>0.495</c:v>
                </c:pt>
                <c:pt idx="18">
                  <c:v>0.47899999999999998</c:v>
                </c:pt>
                <c:pt idx="19">
                  <c:v>0.46600000000000003</c:v>
                </c:pt>
                <c:pt idx="20">
                  <c:v>0.44799999999999995</c:v>
                </c:pt>
                <c:pt idx="21">
                  <c:v>0.44028500000000004</c:v>
                </c:pt>
                <c:pt idx="22">
                  <c:v>0.41328300000000001</c:v>
                </c:pt>
                <c:pt idx="23">
                  <c:v>0.39399999999999996</c:v>
                </c:pt>
                <c:pt idx="24">
                  <c:v>0.41007500000000002</c:v>
                </c:pt>
                <c:pt idx="25">
                  <c:v>0.45656999999999998</c:v>
                </c:pt>
                <c:pt idx="26">
                  <c:v>0.48005200000000003</c:v>
                </c:pt>
                <c:pt idx="27">
                  <c:v>0.50985400000000003</c:v>
                </c:pt>
                <c:pt idx="28">
                  <c:v>0.55565600000000004</c:v>
                </c:pt>
                <c:pt idx="29">
                  <c:v>0.56595099999999998</c:v>
                </c:pt>
                <c:pt idx="30">
                  <c:v>0.60359300000000005</c:v>
                </c:pt>
                <c:pt idx="31">
                  <c:v>0.60308200000000001</c:v>
                </c:pt>
                <c:pt idx="32">
                  <c:v>0.63263100000000005</c:v>
                </c:pt>
                <c:pt idx="33">
                  <c:v>0.65583400000000003</c:v>
                </c:pt>
                <c:pt idx="34">
                  <c:v>0.60842099999999999</c:v>
                </c:pt>
                <c:pt idx="35">
                  <c:v>0.56258699999999995</c:v>
                </c:pt>
                <c:pt idx="36">
                  <c:v>0.52347500000000002</c:v>
                </c:pt>
                <c:pt idx="37">
                  <c:v>0.48912899999999998</c:v>
                </c:pt>
                <c:pt idx="38">
                  <c:v>0.45771300000000004</c:v>
                </c:pt>
                <c:pt idx="39">
                  <c:v>0.42731099999999994</c:v>
                </c:pt>
                <c:pt idx="40">
                  <c:v>0.43665100000000001</c:v>
                </c:pt>
                <c:pt idx="41">
                  <c:v>0.48536899999999994</c:v>
                </c:pt>
                <c:pt idx="42">
                  <c:v>0.53725000000000001</c:v>
                </c:pt>
                <c:pt idx="43">
                  <c:v>0.57772600000000007</c:v>
                </c:pt>
                <c:pt idx="44">
                  <c:v>0.57481700000000002</c:v>
                </c:pt>
                <c:pt idx="45">
                  <c:v>0.57446799999999998</c:v>
                </c:pt>
                <c:pt idx="46">
                  <c:v>0.63388699999999998</c:v>
                </c:pt>
                <c:pt idx="47">
                  <c:v>0.66683300000000001</c:v>
                </c:pt>
                <c:pt idx="48">
                  <c:v>0.72990900000000003</c:v>
                </c:pt>
                <c:pt idx="49">
                  <c:v>0.76528099999999999</c:v>
                </c:pt>
                <c:pt idx="50">
                  <c:v>0.79184500000000002</c:v>
                </c:pt>
              </c:numCache>
            </c:numRef>
          </c:val>
        </c:ser>
        <c:ser>
          <c:idx val="12"/>
          <c:order val="3"/>
          <c:tx>
            <c:strRef>
              <c:f>Sheet1!$E$1</c:f>
              <c:strCache>
                <c:ptCount val="1"/>
                <c:pt idx="0">
                  <c:v>Other tight</c:v>
                </c:pt>
              </c:strCache>
            </c:strRef>
          </c:tx>
          <c:spPr>
            <a:solidFill>
              <a:srgbClr val="BD732A"/>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0.62799999999999989</c:v>
                </c:pt>
                <c:pt idx="1">
                  <c:v>0.6080000000000001</c:v>
                </c:pt>
                <c:pt idx="2">
                  <c:v>0.59600000000000009</c:v>
                </c:pt>
                <c:pt idx="3">
                  <c:v>0.59000000000000008</c:v>
                </c:pt>
                <c:pt idx="4">
                  <c:v>0.58499999999999996</c:v>
                </c:pt>
                <c:pt idx="5">
                  <c:v>0.59000000000000008</c:v>
                </c:pt>
                <c:pt idx="6">
                  <c:v>0.59600000000000009</c:v>
                </c:pt>
                <c:pt idx="7">
                  <c:v>0.6120000000000001</c:v>
                </c:pt>
                <c:pt idx="8">
                  <c:v>0.64200000000000013</c:v>
                </c:pt>
                <c:pt idx="9">
                  <c:v>0.63700000000000012</c:v>
                </c:pt>
                <c:pt idx="10">
                  <c:v>0.65700000000000003</c:v>
                </c:pt>
                <c:pt idx="11">
                  <c:v>0.72900000000000009</c:v>
                </c:pt>
                <c:pt idx="12">
                  <c:v>0.84000000000000008</c:v>
                </c:pt>
                <c:pt idx="13">
                  <c:v>0.96199999999999997</c:v>
                </c:pt>
                <c:pt idx="14">
                  <c:v>1.0740000000000001</c:v>
                </c:pt>
                <c:pt idx="15">
                  <c:v>1.139</c:v>
                </c:pt>
                <c:pt idx="16">
                  <c:v>0.996</c:v>
                </c:pt>
                <c:pt idx="17">
                  <c:v>1.0369999999999999</c:v>
                </c:pt>
                <c:pt idx="18">
                  <c:v>1.1730000000000005</c:v>
                </c:pt>
                <c:pt idx="19">
                  <c:v>1.2150000000000001</c:v>
                </c:pt>
                <c:pt idx="20">
                  <c:v>1.115</c:v>
                </c:pt>
                <c:pt idx="21">
                  <c:v>0.92</c:v>
                </c:pt>
                <c:pt idx="22">
                  <c:v>1.1031719999999998</c:v>
                </c:pt>
                <c:pt idx="23">
                  <c:v>1.189233</c:v>
                </c:pt>
                <c:pt idx="24">
                  <c:v>1.22797</c:v>
                </c:pt>
                <c:pt idx="25">
                  <c:v>1.298543</c:v>
                </c:pt>
                <c:pt idx="26">
                  <c:v>1.3051070000000002</c:v>
                </c:pt>
                <c:pt idx="27">
                  <c:v>1.3026470000000001</c:v>
                </c:pt>
                <c:pt idx="28">
                  <c:v>1.309769</c:v>
                </c:pt>
                <c:pt idx="29">
                  <c:v>1.3310179999999998</c:v>
                </c:pt>
                <c:pt idx="30">
                  <c:v>1.330786</c:v>
                </c:pt>
                <c:pt idx="31">
                  <c:v>1.3278099999999999</c:v>
                </c:pt>
                <c:pt idx="32">
                  <c:v>1.3336610000000002</c:v>
                </c:pt>
                <c:pt idx="33">
                  <c:v>1.3940780000000002</c:v>
                </c:pt>
                <c:pt idx="34">
                  <c:v>1.430579</c:v>
                </c:pt>
                <c:pt idx="35">
                  <c:v>1.4667239999999999</c:v>
                </c:pt>
                <c:pt idx="36">
                  <c:v>1.503811</c:v>
                </c:pt>
                <c:pt idx="37">
                  <c:v>1.5516000000000001</c:v>
                </c:pt>
                <c:pt idx="38">
                  <c:v>1.5872219999999999</c:v>
                </c:pt>
                <c:pt idx="39">
                  <c:v>1.6331979999999999</c:v>
                </c:pt>
                <c:pt idx="40">
                  <c:v>1.7317799999999999</c:v>
                </c:pt>
                <c:pt idx="41">
                  <c:v>1.7901260000000001</c:v>
                </c:pt>
                <c:pt idx="42">
                  <c:v>1.8261669999999999</c:v>
                </c:pt>
                <c:pt idx="43">
                  <c:v>1.855953</c:v>
                </c:pt>
                <c:pt idx="44">
                  <c:v>1.8975340000000001</c:v>
                </c:pt>
                <c:pt idx="45">
                  <c:v>1.9334910000000001</c:v>
                </c:pt>
                <c:pt idx="46">
                  <c:v>1.9711399999999999</c:v>
                </c:pt>
                <c:pt idx="47">
                  <c:v>2.0017590000000003</c:v>
                </c:pt>
                <c:pt idx="48">
                  <c:v>2.0409860000000002</c:v>
                </c:pt>
                <c:pt idx="49">
                  <c:v>2.0769570000000002</c:v>
                </c:pt>
                <c:pt idx="50">
                  <c:v>2.1320589999999999</c:v>
                </c:pt>
              </c:numCache>
            </c:numRef>
          </c:val>
        </c:ser>
        <c:ser>
          <c:idx val="9"/>
          <c:order val="4"/>
          <c:tx>
            <c:strRef>
              <c:f>Sheet1!$F$1</c:f>
              <c:strCache>
                <c:ptCount val="1"/>
                <c:pt idx="0">
                  <c:v>Niobrara</c:v>
                </c:pt>
              </c:strCache>
            </c:strRef>
          </c:tx>
          <c:spPr>
            <a:solidFill>
              <a:srgbClr val="A33340">
                <a:lumMod val="75000"/>
              </a:srgbClr>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Sheet1!$F$2:$F$52</c:f>
              <c:numCache>
                <c:formatCode>General</c:formatCode>
                <c:ptCount val="51"/>
                <c:pt idx="0">
                  <c:v>1.4999999999999999E-2</c:v>
                </c:pt>
                <c:pt idx="1">
                  <c:v>1.7000000000000001E-2</c:v>
                </c:pt>
                <c:pt idx="2">
                  <c:v>1.9E-2</c:v>
                </c:pt>
                <c:pt idx="3">
                  <c:v>2.2000000000000002E-2</c:v>
                </c:pt>
                <c:pt idx="4">
                  <c:v>2.6000000000000002E-2</c:v>
                </c:pt>
                <c:pt idx="5">
                  <c:v>2.7999999999999997E-2</c:v>
                </c:pt>
                <c:pt idx="6">
                  <c:v>3.2000000000000001E-2</c:v>
                </c:pt>
                <c:pt idx="7">
                  <c:v>3.6000000000000004E-2</c:v>
                </c:pt>
                <c:pt idx="8">
                  <c:v>4.4999999999999998E-2</c:v>
                </c:pt>
                <c:pt idx="9">
                  <c:v>4.7E-2</c:v>
                </c:pt>
                <c:pt idx="10">
                  <c:v>5.2999999999999999E-2</c:v>
                </c:pt>
                <c:pt idx="11">
                  <c:v>7.0000000000000007E-2</c:v>
                </c:pt>
                <c:pt idx="12">
                  <c:v>9.8000000000000004E-2</c:v>
                </c:pt>
                <c:pt idx="13">
                  <c:v>0.14599999999999999</c:v>
                </c:pt>
                <c:pt idx="14">
                  <c:v>0.23100000000000001</c:v>
                </c:pt>
                <c:pt idx="15">
                  <c:v>0.309</c:v>
                </c:pt>
                <c:pt idx="16">
                  <c:v>0.29100000000000004</c:v>
                </c:pt>
                <c:pt idx="17">
                  <c:v>0.33500000000000002</c:v>
                </c:pt>
                <c:pt idx="18">
                  <c:v>0.44400000000000001</c:v>
                </c:pt>
                <c:pt idx="19">
                  <c:v>0.51300000000000001</c:v>
                </c:pt>
                <c:pt idx="20">
                  <c:v>0.45299999999999996</c:v>
                </c:pt>
                <c:pt idx="21">
                  <c:v>0.44</c:v>
                </c:pt>
                <c:pt idx="22">
                  <c:v>0.54275299999999993</c:v>
                </c:pt>
                <c:pt idx="23">
                  <c:v>0.57191999999999998</c:v>
                </c:pt>
                <c:pt idx="24">
                  <c:v>0.58917799999999998</c:v>
                </c:pt>
                <c:pt idx="25">
                  <c:v>0.63555499999999998</c:v>
                </c:pt>
                <c:pt idx="26">
                  <c:v>0.64706400000000008</c:v>
                </c:pt>
                <c:pt idx="27">
                  <c:v>0.65484100000000001</c:v>
                </c:pt>
                <c:pt idx="28">
                  <c:v>0.65867799999999999</c:v>
                </c:pt>
                <c:pt idx="29">
                  <c:v>0.65889500000000001</c:v>
                </c:pt>
                <c:pt idx="30">
                  <c:v>0.65491699999999997</c:v>
                </c:pt>
                <c:pt idx="31">
                  <c:v>0.65032900000000005</c:v>
                </c:pt>
                <c:pt idx="32">
                  <c:v>0.64883800000000003</c:v>
                </c:pt>
                <c:pt idx="33">
                  <c:v>0.64614700000000003</c:v>
                </c:pt>
                <c:pt idx="34">
                  <c:v>0.64855200000000002</c:v>
                </c:pt>
                <c:pt idx="35">
                  <c:v>0.64564699999999997</c:v>
                </c:pt>
                <c:pt idx="36">
                  <c:v>0.64165000000000005</c:v>
                </c:pt>
                <c:pt idx="37">
                  <c:v>0.63980800000000004</c:v>
                </c:pt>
                <c:pt idx="38">
                  <c:v>0.63741599999999998</c:v>
                </c:pt>
                <c:pt idx="39">
                  <c:v>0.635988</c:v>
                </c:pt>
                <c:pt idx="40">
                  <c:v>0.63754600000000006</c:v>
                </c:pt>
                <c:pt idx="41">
                  <c:v>0.634853</c:v>
                </c:pt>
                <c:pt idx="42">
                  <c:v>0.63371299999999997</c:v>
                </c:pt>
                <c:pt idx="43">
                  <c:v>0.63036199999999998</c:v>
                </c:pt>
                <c:pt idx="44">
                  <c:v>0.62960499999999997</c:v>
                </c:pt>
                <c:pt idx="45">
                  <c:v>0.62828000000000006</c:v>
                </c:pt>
                <c:pt idx="46">
                  <c:v>0.63241999999999998</c:v>
                </c:pt>
                <c:pt idx="47">
                  <c:v>0.63028799999999996</c:v>
                </c:pt>
                <c:pt idx="48">
                  <c:v>0.62731599999999998</c:v>
                </c:pt>
                <c:pt idx="49">
                  <c:v>0.62464600000000003</c:v>
                </c:pt>
                <c:pt idx="50">
                  <c:v>0.62132399999999999</c:v>
                </c:pt>
              </c:numCache>
            </c:numRef>
          </c:val>
        </c:ser>
        <c:ser>
          <c:idx val="6"/>
          <c:order val="5"/>
          <c:tx>
            <c:strRef>
              <c:f>Sheet1!$G$1</c:f>
              <c:strCache>
                <c:ptCount val="1"/>
                <c:pt idx="0">
                  <c:v>Bakken</c:v>
                </c:pt>
              </c:strCache>
            </c:strRef>
          </c:tx>
          <c:spPr>
            <a:solidFill>
              <a:srgbClr val="A33340"/>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Sheet1!$G$2:$G$52</c:f>
              <c:numCache>
                <c:formatCode>General</c:formatCode>
                <c:ptCount val="51"/>
                <c:pt idx="0">
                  <c:v>1.9E-2</c:v>
                </c:pt>
                <c:pt idx="1">
                  <c:v>1.7000000000000001E-2</c:v>
                </c:pt>
                <c:pt idx="2">
                  <c:v>1.7000000000000001E-2</c:v>
                </c:pt>
                <c:pt idx="3">
                  <c:v>0.02</c:v>
                </c:pt>
                <c:pt idx="4">
                  <c:v>3.1E-2</c:v>
                </c:pt>
                <c:pt idx="5">
                  <c:v>5.2999999999999999E-2</c:v>
                </c:pt>
                <c:pt idx="6">
                  <c:v>6.3E-2</c:v>
                </c:pt>
                <c:pt idx="7">
                  <c:v>7.2999999999999995E-2</c:v>
                </c:pt>
                <c:pt idx="8">
                  <c:v>0.12</c:v>
                </c:pt>
                <c:pt idx="9">
                  <c:v>0.17499999999999999</c:v>
                </c:pt>
                <c:pt idx="10">
                  <c:v>0.27</c:v>
                </c:pt>
                <c:pt idx="11">
                  <c:v>0.38700000000000001</c:v>
                </c:pt>
                <c:pt idx="12">
                  <c:v>0.6409999999999999</c:v>
                </c:pt>
                <c:pt idx="13">
                  <c:v>0.84799999999999998</c:v>
                </c:pt>
                <c:pt idx="14">
                  <c:v>1.0780000000000001</c:v>
                </c:pt>
                <c:pt idx="15">
                  <c:v>1.177</c:v>
                </c:pt>
                <c:pt idx="16">
                  <c:v>1.024</c:v>
                </c:pt>
                <c:pt idx="17">
                  <c:v>1.0590000000000002</c:v>
                </c:pt>
                <c:pt idx="18">
                  <c:v>1.2549999999999999</c:v>
                </c:pt>
                <c:pt idx="19">
                  <c:v>1.4169999999999998</c:v>
                </c:pt>
                <c:pt idx="20">
                  <c:v>1.1819999999999999</c:v>
                </c:pt>
                <c:pt idx="21">
                  <c:v>1.1159999999999999</c:v>
                </c:pt>
                <c:pt idx="22">
                  <c:v>1.1770149999999999</c:v>
                </c:pt>
                <c:pt idx="23">
                  <c:v>1.284764</c:v>
                </c:pt>
                <c:pt idx="24">
                  <c:v>1.4580549999999999</c:v>
                </c:pt>
                <c:pt idx="25">
                  <c:v>1.5908169999999999</c:v>
                </c:pt>
                <c:pt idx="26">
                  <c:v>1.6137649999999999</c:v>
                </c:pt>
                <c:pt idx="27">
                  <c:v>1.6009679999999999</c:v>
                </c:pt>
                <c:pt idx="28">
                  <c:v>1.599423</c:v>
                </c:pt>
                <c:pt idx="29">
                  <c:v>1.578719</c:v>
                </c:pt>
                <c:pt idx="30">
                  <c:v>1.5497179999999999</c:v>
                </c:pt>
                <c:pt idx="31">
                  <c:v>1.5040850000000001</c:v>
                </c:pt>
                <c:pt idx="32">
                  <c:v>1.4916260000000001</c:v>
                </c:pt>
                <c:pt idx="33">
                  <c:v>1.4868920000000001</c:v>
                </c:pt>
                <c:pt idx="34">
                  <c:v>1.487927</c:v>
                </c:pt>
                <c:pt idx="35">
                  <c:v>1.4872069999999999</c:v>
                </c:pt>
                <c:pt idx="36">
                  <c:v>1.4873299999999998</c:v>
                </c:pt>
                <c:pt idx="37">
                  <c:v>1.483563</c:v>
                </c:pt>
                <c:pt idx="38">
                  <c:v>1.4794579999999999</c:v>
                </c:pt>
                <c:pt idx="39">
                  <c:v>1.514265</c:v>
                </c:pt>
                <c:pt idx="40">
                  <c:v>1.5341340000000001</c:v>
                </c:pt>
                <c:pt idx="41">
                  <c:v>1.5550079999999999</c:v>
                </c:pt>
                <c:pt idx="42">
                  <c:v>1.5617829999999999</c:v>
                </c:pt>
                <c:pt idx="43">
                  <c:v>1.5509059999999999</c:v>
                </c:pt>
                <c:pt idx="44">
                  <c:v>1.5359940000000001</c:v>
                </c:pt>
                <c:pt idx="45">
                  <c:v>1.5211079999999999</c:v>
                </c:pt>
                <c:pt idx="46">
                  <c:v>1.5134639999999999</c:v>
                </c:pt>
                <c:pt idx="47">
                  <c:v>1.494211</c:v>
                </c:pt>
                <c:pt idx="48">
                  <c:v>1.4777790000000002</c:v>
                </c:pt>
                <c:pt idx="49">
                  <c:v>1.485681</c:v>
                </c:pt>
                <c:pt idx="50">
                  <c:v>1.486883</c:v>
                </c:pt>
              </c:numCache>
            </c:numRef>
          </c:val>
        </c:ser>
        <c:ser>
          <c:idx val="7"/>
          <c:order val="6"/>
          <c:tx>
            <c:strRef>
              <c:f>Sheet1!$H$1</c:f>
              <c:strCache>
                <c:ptCount val="1"/>
                <c:pt idx="0">
                  <c:v>Eagle Ford</c:v>
                </c:pt>
              </c:strCache>
            </c:strRef>
          </c:tx>
          <c:spPr>
            <a:solidFill>
              <a:srgbClr val="5D9732"/>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Sheet1!$H$2:$H$52</c:f>
              <c:numCache>
                <c:formatCode>General</c:formatCode>
                <c:ptCount val="51"/>
                <c:pt idx="0">
                  <c:v>0</c:v>
                </c:pt>
                <c:pt idx="1">
                  <c:v>0</c:v>
                </c:pt>
                <c:pt idx="2">
                  <c:v>0</c:v>
                </c:pt>
                <c:pt idx="3">
                  <c:v>0</c:v>
                </c:pt>
                <c:pt idx="4">
                  <c:v>0</c:v>
                </c:pt>
                <c:pt idx="5">
                  <c:v>0</c:v>
                </c:pt>
                <c:pt idx="6">
                  <c:v>0</c:v>
                </c:pt>
                <c:pt idx="7">
                  <c:v>0</c:v>
                </c:pt>
                <c:pt idx="8">
                  <c:v>1E-3</c:v>
                </c:pt>
                <c:pt idx="9">
                  <c:v>3.0000000000000001E-3</c:v>
                </c:pt>
                <c:pt idx="10">
                  <c:v>3.3000000000000002E-2</c:v>
                </c:pt>
                <c:pt idx="11">
                  <c:v>0.21</c:v>
                </c:pt>
                <c:pt idx="12">
                  <c:v>0.56499999999999995</c:v>
                </c:pt>
                <c:pt idx="13">
                  <c:v>0.97400000000000009</c:v>
                </c:pt>
                <c:pt idx="14">
                  <c:v>1.3730000000000002</c:v>
                </c:pt>
                <c:pt idx="15">
                  <c:v>1.5</c:v>
                </c:pt>
                <c:pt idx="16">
                  <c:v>1.175</c:v>
                </c:pt>
                <c:pt idx="17">
                  <c:v>1.093</c:v>
                </c:pt>
                <c:pt idx="18">
                  <c:v>1.1850000000000001</c:v>
                </c:pt>
                <c:pt idx="19">
                  <c:v>1.2350000000000001</c:v>
                </c:pt>
                <c:pt idx="20">
                  <c:v>1.052</c:v>
                </c:pt>
                <c:pt idx="21">
                  <c:v>1.0090000000000001</c:v>
                </c:pt>
                <c:pt idx="22">
                  <c:v>1.012769</c:v>
                </c:pt>
                <c:pt idx="23">
                  <c:v>1.0280320000000001</c:v>
                </c:pt>
                <c:pt idx="24">
                  <c:v>1.0314649999999999</c:v>
                </c:pt>
                <c:pt idx="25">
                  <c:v>1.140107</c:v>
                </c:pt>
                <c:pt idx="26">
                  <c:v>1.1831989999999999</c:v>
                </c:pt>
                <c:pt idx="27">
                  <c:v>1.1913959999999999</c:v>
                </c:pt>
                <c:pt idx="28">
                  <c:v>1.1917629999999999</c:v>
                </c:pt>
                <c:pt idx="29">
                  <c:v>1.183924</c:v>
                </c:pt>
                <c:pt idx="30">
                  <c:v>1.1745889999999999</c:v>
                </c:pt>
                <c:pt idx="31">
                  <c:v>1.1603030000000001</c:v>
                </c:pt>
                <c:pt idx="32">
                  <c:v>1.1514229999999999</c:v>
                </c:pt>
                <c:pt idx="33">
                  <c:v>1.1402290000000002</c:v>
                </c:pt>
                <c:pt idx="34">
                  <c:v>1.099218</c:v>
                </c:pt>
                <c:pt idx="35">
                  <c:v>1.0804069999999999</c:v>
                </c:pt>
                <c:pt idx="36">
                  <c:v>1.0648770000000001</c:v>
                </c:pt>
                <c:pt idx="37">
                  <c:v>1.0541479999999999</c:v>
                </c:pt>
                <c:pt idx="38">
                  <c:v>1.0433940000000002</c:v>
                </c:pt>
                <c:pt idx="39">
                  <c:v>1.0376399999999999</c:v>
                </c:pt>
                <c:pt idx="40">
                  <c:v>1.0224879999999998</c:v>
                </c:pt>
                <c:pt idx="41">
                  <c:v>1.0169569999999999</c:v>
                </c:pt>
                <c:pt idx="42">
                  <c:v>1.0066440000000001</c:v>
                </c:pt>
                <c:pt idx="43">
                  <c:v>0.99712800000000001</c:v>
                </c:pt>
                <c:pt idx="44">
                  <c:v>0.98489099999999996</c:v>
                </c:pt>
                <c:pt idx="45">
                  <c:v>0.97634900000000002</c:v>
                </c:pt>
                <c:pt idx="46">
                  <c:v>0.96655400000000014</c:v>
                </c:pt>
                <c:pt idx="47">
                  <c:v>0.95903799999999995</c:v>
                </c:pt>
                <c:pt idx="48">
                  <c:v>0.950075</c:v>
                </c:pt>
                <c:pt idx="49">
                  <c:v>0.94272999999999996</c:v>
                </c:pt>
                <c:pt idx="50">
                  <c:v>0.93457800000000002</c:v>
                </c:pt>
              </c:numCache>
            </c:numRef>
          </c:val>
        </c:ser>
        <c:ser>
          <c:idx val="14"/>
          <c:order val="7"/>
          <c:tx>
            <c:strRef>
              <c:f>Sheet1!$I$1</c:f>
              <c:strCache>
                <c:ptCount val="1"/>
                <c:pt idx="0">
                  <c:v>Spraberry</c:v>
                </c:pt>
              </c:strCache>
            </c:strRef>
          </c:tx>
          <c:spPr>
            <a:solidFill>
              <a:srgbClr val="0096D7">
                <a:lumMod val="50000"/>
              </a:srgbClr>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Sheet1!$I$2:$I$52</c:f>
              <c:numCache>
                <c:formatCode>General</c:formatCode>
                <c:ptCount val="51"/>
                <c:pt idx="0">
                  <c:v>6.5000000000000002E-2</c:v>
                </c:pt>
                <c:pt idx="1">
                  <c:v>6.6000000000000003E-2</c:v>
                </c:pt>
                <c:pt idx="2">
                  <c:v>6.3E-2</c:v>
                </c:pt>
                <c:pt idx="3">
                  <c:v>6.4000000000000001E-2</c:v>
                </c:pt>
                <c:pt idx="4">
                  <c:v>6.5000000000000002E-2</c:v>
                </c:pt>
                <c:pt idx="5">
                  <c:v>6.9000000000000006E-2</c:v>
                </c:pt>
                <c:pt idx="6">
                  <c:v>7.2999999999999995E-2</c:v>
                </c:pt>
                <c:pt idx="7">
                  <c:v>8.3000000000000004E-2</c:v>
                </c:pt>
                <c:pt idx="8">
                  <c:v>0.10199999999999999</c:v>
                </c:pt>
                <c:pt idx="9">
                  <c:v>0.11900000000000001</c:v>
                </c:pt>
                <c:pt idx="10">
                  <c:v>0.14899999999999999</c:v>
                </c:pt>
                <c:pt idx="11">
                  <c:v>0.2</c:v>
                </c:pt>
                <c:pt idx="12">
                  <c:v>0.251</c:v>
                </c:pt>
                <c:pt idx="13">
                  <c:v>0.27500000000000002</c:v>
                </c:pt>
                <c:pt idx="14">
                  <c:v>0.29199999999999998</c:v>
                </c:pt>
                <c:pt idx="15">
                  <c:v>0.29699999999999999</c:v>
                </c:pt>
                <c:pt idx="16">
                  <c:v>0.318</c:v>
                </c:pt>
                <c:pt idx="17">
                  <c:v>0.39399999999999996</c:v>
                </c:pt>
                <c:pt idx="18">
                  <c:v>0.57399999999999995</c:v>
                </c:pt>
                <c:pt idx="19">
                  <c:v>0.74400000000000011</c:v>
                </c:pt>
                <c:pt idx="20">
                  <c:v>0.85199999999999998</c:v>
                </c:pt>
                <c:pt idx="21">
                  <c:v>0.90900000000000003</c:v>
                </c:pt>
                <c:pt idx="22">
                  <c:v>0.94542999999999988</c:v>
                </c:pt>
                <c:pt idx="23">
                  <c:v>0.93689800000000001</c:v>
                </c:pt>
                <c:pt idx="24">
                  <c:v>0.91462600000000005</c:v>
                </c:pt>
                <c:pt idx="25">
                  <c:v>0.90052700000000008</c:v>
                </c:pt>
                <c:pt idx="26">
                  <c:v>0.8406610000000001</c:v>
                </c:pt>
                <c:pt idx="27">
                  <c:v>0.81380799999999998</c:v>
                </c:pt>
                <c:pt idx="28">
                  <c:v>0.78795000000000004</c:v>
                </c:pt>
                <c:pt idx="29">
                  <c:v>0.77431499999999998</c:v>
                </c:pt>
                <c:pt idx="30">
                  <c:v>0.76019899999999996</c:v>
                </c:pt>
                <c:pt idx="31">
                  <c:v>0.74055400000000005</c:v>
                </c:pt>
                <c:pt idx="32">
                  <c:v>0.71574199999999999</c:v>
                </c:pt>
                <c:pt idx="33">
                  <c:v>0.68988100000000008</c:v>
                </c:pt>
                <c:pt idx="34">
                  <c:v>0.66662299999999997</c:v>
                </c:pt>
                <c:pt idx="35">
                  <c:v>0.64348100000000008</c:v>
                </c:pt>
                <c:pt idx="36">
                  <c:v>0.62117500000000003</c:v>
                </c:pt>
                <c:pt idx="37">
                  <c:v>0.59982100000000005</c:v>
                </c:pt>
                <c:pt idx="38">
                  <c:v>0.57878399999999997</c:v>
                </c:pt>
                <c:pt idx="39">
                  <c:v>0.55893000000000004</c:v>
                </c:pt>
                <c:pt idx="40">
                  <c:v>0.54042000000000001</c:v>
                </c:pt>
                <c:pt idx="41">
                  <c:v>0.52385899999999996</c:v>
                </c:pt>
                <c:pt idx="42">
                  <c:v>0.50435699999999994</c:v>
                </c:pt>
                <c:pt idx="43">
                  <c:v>0.48875299999999999</c:v>
                </c:pt>
                <c:pt idx="44">
                  <c:v>0.47166099999999994</c:v>
                </c:pt>
                <c:pt idx="45">
                  <c:v>0.45653900000000003</c:v>
                </c:pt>
                <c:pt idx="46">
                  <c:v>0.44107600000000002</c:v>
                </c:pt>
                <c:pt idx="47">
                  <c:v>0.42733900000000002</c:v>
                </c:pt>
                <c:pt idx="48">
                  <c:v>0.41376099999999999</c:v>
                </c:pt>
                <c:pt idx="49">
                  <c:v>0.402283</c:v>
                </c:pt>
                <c:pt idx="50">
                  <c:v>0.390766</c:v>
                </c:pt>
              </c:numCache>
            </c:numRef>
          </c:val>
        </c:ser>
        <c:ser>
          <c:idx val="4"/>
          <c:order val="8"/>
          <c:tx>
            <c:strRef>
              <c:f>Sheet1!$J$1</c:f>
              <c:strCache>
                <c:ptCount val="1"/>
                <c:pt idx="0">
                  <c:v>Bone Springs/ Avalon</c:v>
                </c:pt>
              </c:strCache>
            </c:strRef>
          </c:tx>
          <c:spPr>
            <a:solidFill>
              <a:srgbClr val="0096D7">
                <a:lumMod val="75000"/>
              </a:srgbClr>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Sheet1!$J$2:$J$52</c:f>
              <c:numCache>
                <c:formatCode>General</c:formatCode>
                <c:ptCount val="51"/>
                <c:pt idx="0">
                  <c:v>0.01</c:v>
                </c:pt>
                <c:pt idx="1">
                  <c:v>0.01</c:v>
                </c:pt>
                <c:pt idx="2">
                  <c:v>9.0000000000000011E-3</c:v>
                </c:pt>
                <c:pt idx="3">
                  <c:v>9.0000000000000011E-3</c:v>
                </c:pt>
                <c:pt idx="4">
                  <c:v>0.01</c:v>
                </c:pt>
                <c:pt idx="5">
                  <c:v>0.01</c:v>
                </c:pt>
                <c:pt idx="6">
                  <c:v>0.01</c:v>
                </c:pt>
                <c:pt idx="7">
                  <c:v>1.3000000000000001E-2</c:v>
                </c:pt>
                <c:pt idx="8">
                  <c:v>1.4999999999999999E-2</c:v>
                </c:pt>
                <c:pt idx="9">
                  <c:v>0.02</c:v>
                </c:pt>
                <c:pt idx="10">
                  <c:v>2.7000000000000003E-2</c:v>
                </c:pt>
                <c:pt idx="11">
                  <c:v>4.4000000000000004E-2</c:v>
                </c:pt>
                <c:pt idx="12">
                  <c:v>8.1000000000000003E-2</c:v>
                </c:pt>
                <c:pt idx="13">
                  <c:v>0.13900000000000001</c:v>
                </c:pt>
                <c:pt idx="14">
                  <c:v>0.20399999999999999</c:v>
                </c:pt>
                <c:pt idx="15">
                  <c:v>0.25700000000000001</c:v>
                </c:pt>
                <c:pt idx="16">
                  <c:v>0.24600000000000002</c:v>
                </c:pt>
                <c:pt idx="17">
                  <c:v>0.27600000000000002</c:v>
                </c:pt>
                <c:pt idx="18">
                  <c:v>0.40399999999999997</c:v>
                </c:pt>
                <c:pt idx="19">
                  <c:v>0.504</c:v>
                </c:pt>
                <c:pt idx="20">
                  <c:v>0.53400000000000003</c:v>
                </c:pt>
                <c:pt idx="21">
                  <c:v>0.55500000000000005</c:v>
                </c:pt>
                <c:pt idx="22">
                  <c:v>0.60104099999999994</c:v>
                </c:pt>
                <c:pt idx="23">
                  <c:v>0.66259899999999994</c:v>
                </c:pt>
                <c:pt idx="24">
                  <c:v>0.714036</c:v>
                </c:pt>
                <c:pt idx="25">
                  <c:v>0.74614199999999997</c:v>
                </c:pt>
                <c:pt idx="26">
                  <c:v>0.81572700000000009</c:v>
                </c:pt>
                <c:pt idx="27">
                  <c:v>0.85282999999999998</c:v>
                </c:pt>
                <c:pt idx="28">
                  <c:v>0.87607600000000008</c:v>
                </c:pt>
                <c:pt idx="29">
                  <c:v>0.88318099999999999</c:v>
                </c:pt>
                <c:pt idx="30">
                  <c:v>0.88894300000000004</c:v>
                </c:pt>
                <c:pt idx="31">
                  <c:v>0.89415800000000001</c:v>
                </c:pt>
                <c:pt idx="32">
                  <c:v>0.91067900000000013</c:v>
                </c:pt>
                <c:pt idx="33">
                  <c:v>0.91531499999999999</c:v>
                </c:pt>
                <c:pt idx="34">
                  <c:v>0.92198199999999997</c:v>
                </c:pt>
                <c:pt idx="35">
                  <c:v>0.92446299999999992</c:v>
                </c:pt>
                <c:pt idx="36">
                  <c:v>0.92510300000000012</c:v>
                </c:pt>
                <c:pt idx="37">
                  <c:v>0.92275200000000002</c:v>
                </c:pt>
                <c:pt idx="38">
                  <c:v>0.91967800000000011</c:v>
                </c:pt>
                <c:pt idx="39">
                  <c:v>0.93414400000000009</c:v>
                </c:pt>
                <c:pt idx="40">
                  <c:v>0.93334400000000006</c:v>
                </c:pt>
                <c:pt idx="41">
                  <c:v>0.92922000000000005</c:v>
                </c:pt>
                <c:pt idx="42">
                  <c:v>0.92518400000000001</c:v>
                </c:pt>
                <c:pt idx="43">
                  <c:v>0.92080200000000001</c:v>
                </c:pt>
                <c:pt idx="44">
                  <c:v>0.90487600000000001</c:v>
                </c:pt>
                <c:pt idx="45">
                  <c:v>0.91307800000000006</c:v>
                </c:pt>
                <c:pt idx="46">
                  <c:v>0.91250799999999999</c:v>
                </c:pt>
                <c:pt idx="47">
                  <c:v>0.911659</c:v>
                </c:pt>
                <c:pt idx="48">
                  <c:v>0.91034599999999988</c:v>
                </c:pt>
                <c:pt idx="49">
                  <c:v>0.90982000000000007</c:v>
                </c:pt>
                <c:pt idx="50">
                  <c:v>0.90815400000000013</c:v>
                </c:pt>
              </c:numCache>
            </c:numRef>
          </c:val>
        </c:ser>
        <c:ser>
          <c:idx val="3"/>
          <c:order val="9"/>
          <c:tx>
            <c:strRef>
              <c:f>Sheet1!$K$1</c:f>
              <c:strCache>
                <c:ptCount val="1"/>
                <c:pt idx="0">
                  <c:v>Wolfcamp</c:v>
                </c:pt>
              </c:strCache>
            </c:strRef>
          </c:tx>
          <c:spPr>
            <a:solidFill>
              <a:srgbClr val="0096D7">
                <a:lumMod val="60000"/>
                <a:lumOff val="40000"/>
              </a:srgbClr>
            </a:solidFill>
            <a:ln w="25400">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Sheet1!$K$2:$K$52</c:f>
              <c:numCache>
                <c:formatCode>General</c:formatCode>
                <c:ptCount val="51"/>
                <c:pt idx="0">
                  <c:v>5.0999999999999997E-2</c:v>
                </c:pt>
                <c:pt idx="1">
                  <c:v>4.7E-2</c:v>
                </c:pt>
                <c:pt idx="2">
                  <c:v>4.5999999999999999E-2</c:v>
                </c:pt>
                <c:pt idx="3">
                  <c:v>4.4000000000000004E-2</c:v>
                </c:pt>
                <c:pt idx="4">
                  <c:v>0.04</c:v>
                </c:pt>
                <c:pt idx="5">
                  <c:v>4.0999999999999995E-2</c:v>
                </c:pt>
                <c:pt idx="6">
                  <c:v>0.04</c:v>
                </c:pt>
                <c:pt idx="7">
                  <c:v>4.2999999999999997E-2</c:v>
                </c:pt>
                <c:pt idx="8">
                  <c:v>4.4999999999999998E-2</c:v>
                </c:pt>
                <c:pt idx="9">
                  <c:v>4.4999999999999998E-2</c:v>
                </c:pt>
                <c:pt idx="10">
                  <c:v>5.0999999999999997E-2</c:v>
                </c:pt>
                <c:pt idx="11">
                  <c:v>7.8E-2</c:v>
                </c:pt>
                <c:pt idx="12">
                  <c:v>0.13500000000000001</c:v>
                </c:pt>
                <c:pt idx="13">
                  <c:v>0.21100000000000002</c:v>
                </c:pt>
                <c:pt idx="14">
                  <c:v>0.39399999999999996</c:v>
                </c:pt>
                <c:pt idx="15">
                  <c:v>0.60699999999999998</c:v>
                </c:pt>
                <c:pt idx="16">
                  <c:v>0.8</c:v>
                </c:pt>
                <c:pt idx="17">
                  <c:v>1.171</c:v>
                </c:pt>
                <c:pt idx="18">
                  <c:v>1.859</c:v>
                </c:pt>
                <c:pt idx="19">
                  <c:v>2.468</c:v>
                </c:pt>
                <c:pt idx="20">
                  <c:v>2.4659999999999997</c:v>
                </c:pt>
                <c:pt idx="21">
                  <c:v>2.5489999999999999</c:v>
                </c:pt>
                <c:pt idx="22">
                  <c:v>2.8300560000000003</c:v>
                </c:pt>
                <c:pt idx="23">
                  <c:v>2.9532660000000002</c:v>
                </c:pt>
                <c:pt idx="24">
                  <c:v>2.965916</c:v>
                </c:pt>
                <c:pt idx="25">
                  <c:v>2.9557959999999999</c:v>
                </c:pt>
                <c:pt idx="26">
                  <c:v>2.9667849999999998</c:v>
                </c:pt>
                <c:pt idx="27">
                  <c:v>2.8972009999999999</c:v>
                </c:pt>
                <c:pt idx="28">
                  <c:v>2.8384860000000001</c:v>
                </c:pt>
                <c:pt idx="29">
                  <c:v>2.7772759999999996</c:v>
                </c:pt>
                <c:pt idx="30">
                  <c:v>2.7183889999999997</c:v>
                </c:pt>
                <c:pt idx="31">
                  <c:v>2.6596290000000002</c:v>
                </c:pt>
                <c:pt idx="32">
                  <c:v>2.630852</c:v>
                </c:pt>
                <c:pt idx="33">
                  <c:v>2.5908549999999999</c:v>
                </c:pt>
                <c:pt idx="34">
                  <c:v>2.566443</c:v>
                </c:pt>
                <c:pt idx="35">
                  <c:v>2.5687519999999999</c:v>
                </c:pt>
                <c:pt idx="36">
                  <c:v>2.5559699999999999</c:v>
                </c:pt>
                <c:pt idx="37">
                  <c:v>2.5856520000000001</c:v>
                </c:pt>
                <c:pt idx="38">
                  <c:v>2.59788</c:v>
                </c:pt>
                <c:pt idx="39">
                  <c:v>2.623691</c:v>
                </c:pt>
                <c:pt idx="40">
                  <c:v>2.628755</c:v>
                </c:pt>
                <c:pt idx="41">
                  <c:v>2.6226189999999998</c:v>
                </c:pt>
                <c:pt idx="42">
                  <c:v>2.6181760000000001</c:v>
                </c:pt>
                <c:pt idx="43">
                  <c:v>2.610916</c:v>
                </c:pt>
                <c:pt idx="44">
                  <c:v>2.6086330000000002</c:v>
                </c:pt>
                <c:pt idx="45">
                  <c:v>2.6322229999999998</c:v>
                </c:pt>
                <c:pt idx="46">
                  <c:v>2.6362909999999999</c:v>
                </c:pt>
                <c:pt idx="47">
                  <c:v>2.6419679999999999</c:v>
                </c:pt>
                <c:pt idx="48">
                  <c:v>2.6491899999999999</c:v>
                </c:pt>
                <c:pt idx="49">
                  <c:v>2.6548240000000001</c:v>
                </c:pt>
                <c:pt idx="50">
                  <c:v>2.6649790000000002</c:v>
                </c:pt>
              </c:numCache>
            </c:numRef>
          </c:val>
        </c:ser>
        <c:dLbls>
          <c:showLegendKey val="0"/>
          <c:showVal val="0"/>
          <c:showCatName val="0"/>
          <c:showSerName val="0"/>
          <c:showPercent val="0"/>
          <c:showBubbleSize val="0"/>
        </c:dLbls>
        <c:axId val="-1237311408"/>
        <c:axId val="-1237315760"/>
        <c:extLst/>
      </c:areaChart>
      <c:catAx>
        <c:axId val="-123731140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7315760"/>
        <c:crosses val="autoZero"/>
        <c:auto val="1"/>
        <c:lblAlgn val="ctr"/>
        <c:lblOffset val="100"/>
        <c:tickLblSkip val="10"/>
        <c:tickMarkSkip val="10"/>
        <c:noMultiLvlLbl val="0"/>
      </c:catAx>
      <c:valAx>
        <c:axId val="-1237315760"/>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7311408"/>
        <c:crossesAt val="22"/>
        <c:crossBetween val="midCat"/>
        <c:majorUnit val="5"/>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lgn="ct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externalData r:id="rId4">
    <c:autoUpdate val="0"/>
  </c:externalData>
  <c:userShapes r:id="rId5"/>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320709911261092E-2"/>
          <c:y val="6.8005820354542626E-2"/>
          <c:w val="0.65146981627296585"/>
          <c:h val="0.83646707468058057"/>
        </c:manualLayout>
      </c:layout>
      <c:lineChart>
        <c:grouping val="standard"/>
        <c:varyColors val="0"/>
        <c:ser>
          <c:idx val="2"/>
          <c:order val="0"/>
          <c:tx>
            <c:strRef>
              <c:f>Sheet1!$B$1</c:f>
              <c:strCache>
                <c:ptCount val="1"/>
                <c:pt idx="0">
                  <c:v>East</c:v>
                </c:pt>
              </c:strCache>
            </c:strRef>
          </c:tx>
          <c:spPr>
            <a:ln w="22225" cap="rnd">
              <a:solidFill>
                <a:schemeClr val="accent3">
                  <a:lumMod val="50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9.8000000000000004E-2</c:v>
                </c:pt>
                <c:pt idx="1">
                  <c:v>8.6999999999999994E-2</c:v>
                </c:pt>
                <c:pt idx="2">
                  <c:v>0.09</c:v>
                </c:pt>
                <c:pt idx="3">
                  <c:v>8.900000000000001E-2</c:v>
                </c:pt>
                <c:pt idx="4">
                  <c:v>8.6999999999999994E-2</c:v>
                </c:pt>
                <c:pt idx="5">
                  <c:v>8.4000000000000005E-2</c:v>
                </c:pt>
                <c:pt idx="6">
                  <c:v>8.4000000000000005E-2</c:v>
                </c:pt>
                <c:pt idx="7">
                  <c:v>8.3000000000000004E-2</c:v>
                </c:pt>
                <c:pt idx="8">
                  <c:v>8.5000000000000006E-2</c:v>
                </c:pt>
                <c:pt idx="9">
                  <c:v>8.1000000000000003E-2</c:v>
                </c:pt>
                <c:pt idx="10">
                  <c:v>8.5000000000000006E-2</c:v>
                </c:pt>
                <c:pt idx="11">
                  <c:v>8.5999999999999993E-2</c:v>
                </c:pt>
                <c:pt idx="12">
                  <c:v>9.6999999999999989E-2</c:v>
                </c:pt>
                <c:pt idx="13">
                  <c:v>0.11900000000000001</c:v>
                </c:pt>
                <c:pt idx="14">
                  <c:v>0.151</c:v>
                </c:pt>
                <c:pt idx="15">
                  <c:v>0.184</c:v>
                </c:pt>
                <c:pt idx="16">
                  <c:v>0.14899999999999999</c:v>
                </c:pt>
                <c:pt idx="17">
                  <c:v>0.14699999999999999</c:v>
                </c:pt>
                <c:pt idx="18">
                  <c:v>0.16500000000000001</c:v>
                </c:pt>
                <c:pt idx="19">
                  <c:v>0.191</c:v>
                </c:pt>
                <c:pt idx="20">
                  <c:v>0.17499999999999999</c:v>
                </c:pt>
                <c:pt idx="21">
                  <c:v>0.17790400000000001</c:v>
                </c:pt>
                <c:pt idx="22">
                  <c:v>0.21963000000000002</c:v>
                </c:pt>
                <c:pt idx="23">
                  <c:v>0.247529</c:v>
                </c:pt>
                <c:pt idx="24">
                  <c:v>0.26669699999999996</c:v>
                </c:pt>
                <c:pt idx="25">
                  <c:v>0.26721100000000003</c:v>
                </c:pt>
                <c:pt idx="26">
                  <c:v>0.26532699999999998</c:v>
                </c:pt>
                <c:pt idx="27">
                  <c:v>0.26341199999999998</c:v>
                </c:pt>
                <c:pt idx="28">
                  <c:v>0.26383800000000002</c:v>
                </c:pt>
                <c:pt idx="29">
                  <c:v>0.26358500000000001</c:v>
                </c:pt>
                <c:pt idx="30">
                  <c:v>0.26099099999999997</c:v>
                </c:pt>
                <c:pt idx="31">
                  <c:v>0.25906399999999996</c:v>
                </c:pt>
                <c:pt idx="32">
                  <c:v>0.25482199999999999</c:v>
                </c:pt>
                <c:pt idx="33">
                  <c:v>0.25159100000000001</c:v>
                </c:pt>
                <c:pt idx="34">
                  <c:v>0.25392300000000001</c:v>
                </c:pt>
                <c:pt idx="35">
                  <c:v>0.25557199999999997</c:v>
                </c:pt>
                <c:pt idx="36">
                  <c:v>0.26081700000000002</c:v>
                </c:pt>
                <c:pt idx="37">
                  <c:v>0.268457</c:v>
                </c:pt>
                <c:pt idx="38">
                  <c:v>0.27179799999999998</c:v>
                </c:pt>
                <c:pt idx="39">
                  <c:v>0.28781499999999999</c:v>
                </c:pt>
                <c:pt idx="40">
                  <c:v>0.29393200000000003</c:v>
                </c:pt>
                <c:pt idx="41">
                  <c:v>0.30022399999999999</c:v>
                </c:pt>
                <c:pt idx="42">
                  <c:v>0.30485999999999996</c:v>
                </c:pt>
                <c:pt idx="43">
                  <c:v>0.30795900000000004</c:v>
                </c:pt>
                <c:pt idx="44">
                  <c:v>0.31225199999999997</c:v>
                </c:pt>
                <c:pt idx="45">
                  <c:v>0.31465500000000002</c:v>
                </c:pt>
                <c:pt idx="46">
                  <c:v>0.32087199999999999</c:v>
                </c:pt>
                <c:pt idx="47">
                  <c:v>0.32916499999999999</c:v>
                </c:pt>
                <c:pt idx="48">
                  <c:v>0.33447100000000002</c:v>
                </c:pt>
                <c:pt idx="49">
                  <c:v>0.33997500000000003</c:v>
                </c:pt>
                <c:pt idx="50">
                  <c:v>0.343912</c:v>
                </c:pt>
              </c:numCache>
            </c:numRef>
          </c:val>
          <c:smooth val="0"/>
        </c:ser>
        <c:ser>
          <c:idx val="0"/>
          <c:order val="1"/>
          <c:tx>
            <c:strRef>
              <c:f>Sheet1!$C$1</c:f>
              <c:strCache>
                <c:ptCount val="1"/>
                <c:pt idx="0">
                  <c:v>Gulf Coast</c:v>
                </c:pt>
              </c:strCache>
            </c:strRef>
          </c:tx>
          <c:spPr>
            <a:ln w="22225" cap="rnd">
              <a:solidFill>
                <a:schemeClr val="accent3"/>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0.64400000000000002</c:v>
                </c:pt>
                <c:pt idx="1">
                  <c:v>0.62</c:v>
                </c:pt>
                <c:pt idx="2">
                  <c:v>0.57799999999999996</c:v>
                </c:pt>
                <c:pt idx="3">
                  <c:v>0.56000000000000005</c:v>
                </c:pt>
                <c:pt idx="4">
                  <c:v>0.53600000000000003</c:v>
                </c:pt>
                <c:pt idx="5">
                  <c:v>0.51900000000000002</c:v>
                </c:pt>
                <c:pt idx="6">
                  <c:v>0.51600000000000001</c:v>
                </c:pt>
                <c:pt idx="7">
                  <c:v>0.52500000000000002</c:v>
                </c:pt>
                <c:pt idx="8">
                  <c:v>0.52200000000000002</c:v>
                </c:pt>
                <c:pt idx="9">
                  <c:v>0.496</c:v>
                </c:pt>
                <c:pt idx="10">
                  <c:v>0.52800000000000002</c:v>
                </c:pt>
                <c:pt idx="11">
                  <c:v>0.70099999999999996</c:v>
                </c:pt>
                <c:pt idx="12">
                  <c:v>1.07</c:v>
                </c:pt>
                <c:pt idx="13">
                  <c:v>1.5</c:v>
                </c:pt>
                <c:pt idx="14">
                  <c:v>1.9080000000000001</c:v>
                </c:pt>
                <c:pt idx="15">
                  <c:v>2.0180000000000002</c:v>
                </c:pt>
                <c:pt idx="16">
                  <c:v>1.6180000000000001</c:v>
                </c:pt>
                <c:pt idx="17">
                  <c:v>1.528</c:v>
                </c:pt>
                <c:pt idx="18">
                  <c:v>1.64</c:v>
                </c:pt>
                <c:pt idx="19">
                  <c:v>1.6859999999999999</c:v>
                </c:pt>
                <c:pt idx="20">
                  <c:v>1.4330000000000001</c:v>
                </c:pt>
                <c:pt idx="21">
                  <c:v>1.2982989999999999</c:v>
                </c:pt>
                <c:pt idx="22">
                  <c:v>1.441692</c:v>
                </c:pt>
                <c:pt idx="23">
                  <c:v>1.4847110000000001</c:v>
                </c:pt>
                <c:pt idx="24">
                  <c:v>1.557456</c:v>
                </c:pt>
                <c:pt idx="25">
                  <c:v>1.660693</c:v>
                </c:pt>
                <c:pt idx="26">
                  <c:v>1.6951750000000001</c:v>
                </c:pt>
                <c:pt idx="27">
                  <c:v>1.6956349999999998</c:v>
                </c:pt>
                <c:pt idx="28">
                  <c:v>1.692577</c:v>
                </c:pt>
                <c:pt idx="29">
                  <c:v>1.709932</c:v>
                </c:pt>
                <c:pt idx="30">
                  <c:v>1.704005</c:v>
                </c:pt>
                <c:pt idx="31">
                  <c:v>1.688396</c:v>
                </c:pt>
                <c:pt idx="32">
                  <c:v>1.6830740000000002</c:v>
                </c:pt>
                <c:pt idx="33">
                  <c:v>1.682912</c:v>
                </c:pt>
                <c:pt idx="34">
                  <c:v>1.6468880000000001</c:v>
                </c:pt>
                <c:pt idx="35">
                  <c:v>1.6258540000000001</c:v>
                </c:pt>
                <c:pt idx="36">
                  <c:v>1.621402</c:v>
                </c:pt>
                <c:pt idx="37">
                  <c:v>1.6204069999999999</c:v>
                </c:pt>
                <c:pt idx="38">
                  <c:v>1.6104430000000001</c:v>
                </c:pt>
                <c:pt idx="39">
                  <c:v>1.6043430000000001</c:v>
                </c:pt>
                <c:pt idx="40">
                  <c:v>1.609178</c:v>
                </c:pt>
                <c:pt idx="41">
                  <c:v>1.6186940000000001</c:v>
                </c:pt>
                <c:pt idx="42">
                  <c:v>1.6152790000000001</c:v>
                </c:pt>
                <c:pt idx="43">
                  <c:v>1.609953</c:v>
                </c:pt>
                <c:pt idx="44">
                  <c:v>1.611915</c:v>
                </c:pt>
                <c:pt idx="45">
                  <c:v>1.616225</c:v>
                </c:pt>
                <c:pt idx="46">
                  <c:v>1.6168959999999999</c:v>
                </c:pt>
                <c:pt idx="47">
                  <c:v>1.618519</c:v>
                </c:pt>
                <c:pt idx="48">
                  <c:v>1.6279870000000001</c:v>
                </c:pt>
                <c:pt idx="49">
                  <c:v>1.633964</c:v>
                </c:pt>
                <c:pt idx="50">
                  <c:v>1.6390290000000001</c:v>
                </c:pt>
              </c:numCache>
            </c:numRef>
          </c:val>
          <c:smooth val="0"/>
        </c:ser>
        <c:ser>
          <c:idx val="1"/>
          <c:order val="2"/>
          <c:tx>
            <c:strRef>
              <c:f>Sheet1!$D$1</c:f>
              <c:strCache>
                <c:ptCount val="1"/>
                <c:pt idx="0">
                  <c:v>Midcontinent</c:v>
                </c:pt>
              </c:strCache>
            </c:strRef>
          </c:tx>
          <c:spPr>
            <a:ln w="22225" cap="rnd">
              <a:solidFill>
                <a:schemeClr val="accent4"/>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0.33500000000000002</c:v>
                </c:pt>
                <c:pt idx="1">
                  <c:v>0.33100000000000002</c:v>
                </c:pt>
                <c:pt idx="2">
                  <c:v>0.32100000000000001</c:v>
                </c:pt>
                <c:pt idx="3">
                  <c:v>0.318</c:v>
                </c:pt>
                <c:pt idx="4">
                  <c:v>0.314</c:v>
                </c:pt>
                <c:pt idx="5">
                  <c:v>0.308</c:v>
                </c:pt>
                <c:pt idx="6">
                  <c:v>0.32400000000000001</c:v>
                </c:pt>
                <c:pt idx="7">
                  <c:v>0.32600000000000001</c:v>
                </c:pt>
                <c:pt idx="8">
                  <c:v>0.35299999999999998</c:v>
                </c:pt>
                <c:pt idx="9">
                  <c:v>0.35499999999999998</c:v>
                </c:pt>
                <c:pt idx="10">
                  <c:v>0.377</c:v>
                </c:pt>
                <c:pt idx="11">
                  <c:v>0.44500000000000001</c:v>
                </c:pt>
                <c:pt idx="12">
                  <c:v>0.53</c:v>
                </c:pt>
                <c:pt idx="13">
                  <c:v>0.61299999999999999</c:v>
                </c:pt>
                <c:pt idx="14">
                  <c:v>0.68700000000000006</c:v>
                </c:pt>
                <c:pt idx="15">
                  <c:v>0.69700000000000006</c:v>
                </c:pt>
                <c:pt idx="16">
                  <c:v>0.61499999999999999</c:v>
                </c:pt>
                <c:pt idx="17">
                  <c:v>0.63200000000000001</c:v>
                </c:pt>
                <c:pt idx="18">
                  <c:v>0.72</c:v>
                </c:pt>
                <c:pt idx="19">
                  <c:v>0.75</c:v>
                </c:pt>
                <c:pt idx="20">
                  <c:v>0.6</c:v>
                </c:pt>
                <c:pt idx="21">
                  <c:v>0.49673199999999995</c:v>
                </c:pt>
                <c:pt idx="22">
                  <c:v>0.44917099999999999</c:v>
                </c:pt>
                <c:pt idx="23">
                  <c:v>0.42146800000000001</c:v>
                </c:pt>
                <c:pt idx="24">
                  <c:v>0.399673</c:v>
                </c:pt>
                <c:pt idx="25">
                  <c:v>0.41752399999999995</c:v>
                </c:pt>
                <c:pt idx="26">
                  <c:v>0.42789700000000003</c:v>
                </c:pt>
                <c:pt idx="27">
                  <c:v>0.43796299999999999</c:v>
                </c:pt>
                <c:pt idx="28">
                  <c:v>0.45776099999999997</c:v>
                </c:pt>
                <c:pt idx="29">
                  <c:v>0.47376000000000001</c:v>
                </c:pt>
                <c:pt idx="30">
                  <c:v>0.48352899999999999</c:v>
                </c:pt>
                <c:pt idx="31">
                  <c:v>0.49816099999999996</c:v>
                </c:pt>
                <c:pt idx="32">
                  <c:v>0.50675200000000009</c:v>
                </c:pt>
                <c:pt idx="33">
                  <c:v>0.51874700000000007</c:v>
                </c:pt>
                <c:pt idx="34">
                  <c:v>0.526528</c:v>
                </c:pt>
                <c:pt idx="35">
                  <c:v>0.53771899999999995</c:v>
                </c:pt>
                <c:pt idx="36">
                  <c:v>0.54606699999999997</c:v>
                </c:pt>
                <c:pt idx="37">
                  <c:v>0.55926699999999996</c:v>
                </c:pt>
                <c:pt idx="38">
                  <c:v>0.57567900000000005</c:v>
                </c:pt>
                <c:pt idx="39">
                  <c:v>0.59376600000000002</c:v>
                </c:pt>
                <c:pt idx="40">
                  <c:v>0.61585900000000005</c:v>
                </c:pt>
                <c:pt idx="41">
                  <c:v>0.633266</c:v>
                </c:pt>
                <c:pt idx="42">
                  <c:v>0.64810800000000002</c:v>
                </c:pt>
                <c:pt idx="43">
                  <c:v>0.65567799999999998</c:v>
                </c:pt>
                <c:pt idx="44">
                  <c:v>0.66419099999999998</c:v>
                </c:pt>
                <c:pt idx="45">
                  <c:v>0.66138200000000003</c:v>
                </c:pt>
                <c:pt idx="46">
                  <c:v>0.65863000000000005</c:v>
                </c:pt>
                <c:pt idx="47">
                  <c:v>0.65485499999999996</c:v>
                </c:pt>
                <c:pt idx="48">
                  <c:v>0.649733</c:v>
                </c:pt>
                <c:pt idx="49">
                  <c:v>0.64416800000000007</c:v>
                </c:pt>
                <c:pt idx="50">
                  <c:v>0.64122299999999999</c:v>
                </c:pt>
              </c:numCache>
            </c:numRef>
          </c:val>
          <c:smooth val="0"/>
        </c:ser>
        <c:ser>
          <c:idx val="3"/>
          <c:order val="3"/>
          <c:tx>
            <c:strRef>
              <c:f>Sheet1!$E$1</c:f>
              <c:strCache>
                <c:ptCount val="1"/>
                <c:pt idx="0">
                  <c:v>Southwest</c:v>
                </c:pt>
              </c:strCache>
            </c:strRef>
          </c:tx>
          <c:spPr>
            <a:ln w="22225" cap="rnd">
              <a:solidFill>
                <a:schemeClr val="accent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1.0549999999999999</c:v>
                </c:pt>
                <c:pt idx="1">
                  <c:v>1.0249999999999999</c:v>
                </c:pt>
                <c:pt idx="2">
                  <c:v>0.98799999999999999</c:v>
                </c:pt>
                <c:pt idx="3">
                  <c:v>0.97299999999999998</c:v>
                </c:pt>
                <c:pt idx="4">
                  <c:v>0.95200000000000007</c:v>
                </c:pt>
                <c:pt idx="5">
                  <c:v>0.94599999999999995</c:v>
                </c:pt>
                <c:pt idx="6">
                  <c:v>0.93599999999999994</c:v>
                </c:pt>
                <c:pt idx="7">
                  <c:v>0.93099999999999994</c:v>
                </c:pt>
                <c:pt idx="8">
                  <c:v>0.96299999999999997</c:v>
                </c:pt>
                <c:pt idx="9">
                  <c:v>0.96299999999999997</c:v>
                </c:pt>
                <c:pt idx="10">
                  <c:v>1.0070000000000001</c:v>
                </c:pt>
                <c:pt idx="11">
                  <c:v>1.115</c:v>
                </c:pt>
                <c:pt idx="12">
                  <c:v>1.294</c:v>
                </c:pt>
                <c:pt idx="13">
                  <c:v>1.4669999999999999</c:v>
                </c:pt>
                <c:pt idx="14">
                  <c:v>1.7450000000000001</c:v>
                </c:pt>
                <c:pt idx="15">
                  <c:v>1.9769999999999999</c:v>
                </c:pt>
                <c:pt idx="16">
                  <c:v>2.1040000000000001</c:v>
                </c:pt>
                <c:pt idx="17">
                  <c:v>2.5529999999999999</c:v>
                </c:pt>
                <c:pt idx="18">
                  <c:v>3.552</c:v>
                </c:pt>
                <c:pt idx="19">
                  <c:v>4.423</c:v>
                </c:pt>
                <c:pt idx="20">
                  <c:v>4.5129999999999999</c:v>
                </c:pt>
                <c:pt idx="21">
                  <c:v>4.7404410000000006</c:v>
                </c:pt>
                <c:pt idx="22">
                  <c:v>5.0845789999999997</c:v>
                </c:pt>
                <c:pt idx="23">
                  <c:v>5.22492</c:v>
                </c:pt>
                <c:pt idx="24">
                  <c:v>5.2778980000000004</c:v>
                </c:pt>
                <c:pt idx="25">
                  <c:v>5.3307820000000001</c:v>
                </c:pt>
                <c:pt idx="26">
                  <c:v>5.3700150000000004</c:v>
                </c:pt>
                <c:pt idx="27">
                  <c:v>5.3250599999999997</c:v>
                </c:pt>
                <c:pt idx="28">
                  <c:v>5.2759429999999998</c:v>
                </c:pt>
                <c:pt idx="29">
                  <c:v>5.2162030000000001</c:v>
                </c:pt>
                <c:pt idx="30">
                  <c:v>5.1549849999999999</c:v>
                </c:pt>
                <c:pt idx="31">
                  <c:v>5.0862800000000004</c:v>
                </c:pt>
                <c:pt idx="32">
                  <c:v>5.0581620000000003</c:v>
                </c:pt>
                <c:pt idx="33">
                  <c:v>5.0032019999999999</c:v>
                </c:pt>
                <c:pt idx="34">
                  <c:v>4.9666050000000004</c:v>
                </c:pt>
                <c:pt idx="35">
                  <c:v>4.9545980000000007</c:v>
                </c:pt>
                <c:pt idx="36">
                  <c:v>4.9254699999999998</c:v>
                </c:pt>
                <c:pt idx="37">
                  <c:v>4.9393250000000002</c:v>
                </c:pt>
                <c:pt idx="38">
                  <c:v>4.946332</c:v>
                </c:pt>
                <c:pt idx="39">
                  <c:v>4.9881219999999997</c:v>
                </c:pt>
                <c:pt idx="40">
                  <c:v>5.0064150000000005</c:v>
                </c:pt>
                <c:pt idx="41">
                  <c:v>4.9955790000000002</c:v>
                </c:pt>
                <c:pt idx="42">
                  <c:v>4.9798770000000001</c:v>
                </c:pt>
                <c:pt idx="43">
                  <c:v>4.963476</c:v>
                </c:pt>
                <c:pt idx="44">
                  <c:v>4.9425509999999999</c:v>
                </c:pt>
                <c:pt idx="45">
                  <c:v>4.9774730000000007</c:v>
                </c:pt>
                <c:pt idx="46">
                  <c:v>4.9843269999999995</c:v>
                </c:pt>
                <c:pt idx="47">
                  <c:v>4.9931640000000002</c:v>
                </c:pt>
                <c:pt idx="48">
                  <c:v>5.0098570000000002</c:v>
                </c:pt>
                <c:pt idx="49">
                  <c:v>5.0242500000000003</c:v>
                </c:pt>
                <c:pt idx="50">
                  <c:v>5.057423</c:v>
                </c:pt>
              </c:numCache>
            </c:numRef>
          </c:val>
          <c:smooth val="0"/>
        </c:ser>
        <c:ser>
          <c:idx val="4"/>
          <c:order val="4"/>
          <c:tx>
            <c:strRef>
              <c:f>Sheet1!$F$1</c:f>
              <c:strCache>
                <c:ptCount val="1"/>
                <c:pt idx="0">
                  <c:v>Rocky Mountains</c:v>
                </c:pt>
              </c:strCache>
            </c:strRef>
          </c:tx>
          <c:spPr>
            <a:ln w="22225" cap="rnd">
              <a:solidFill>
                <a:schemeClr val="accent2"/>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Sheet1!$F$2:$F$52</c:f>
              <c:numCache>
                <c:formatCode>General</c:formatCode>
                <c:ptCount val="51"/>
                <c:pt idx="0">
                  <c:v>0.27</c:v>
                </c:pt>
                <c:pt idx="1">
                  <c:v>0.255</c:v>
                </c:pt>
                <c:pt idx="2">
                  <c:v>0.254</c:v>
                </c:pt>
                <c:pt idx="3">
                  <c:v>0.249</c:v>
                </c:pt>
                <c:pt idx="4">
                  <c:v>0.253</c:v>
                </c:pt>
                <c:pt idx="5">
                  <c:v>0.26</c:v>
                </c:pt>
                <c:pt idx="6">
                  <c:v>0.27</c:v>
                </c:pt>
                <c:pt idx="7">
                  <c:v>0.28199999999999997</c:v>
                </c:pt>
                <c:pt idx="8">
                  <c:v>0.29499999999999998</c:v>
                </c:pt>
                <c:pt idx="9">
                  <c:v>0.29499999999999998</c:v>
                </c:pt>
                <c:pt idx="10">
                  <c:v>0.313</c:v>
                </c:pt>
                <c:pt idx="11">
                  <c:v>0.33700000000000002</c:v>
                </c:pt>
                <c:pt idx="12">
                  <c:v>0.38400000000000001</c:v>
                </c:pt>
                <c:pt idx="13">
                  <c:v>0.46200000000000002</c:v>
                </c:pt>
                <c:pt idx="14">
                  <c:v>0.60099999999999998</c:v>
                </c:pt>
                <c:pt idx="15">
                  <c:v>0.7</c:v>
                </c:pt>
                <c:pt idx="16">
                  <c:v>0.62</c:v>
                </c:pt>
                <c:pt idx="17">
                  <c:v>0.68099999999999994</c:v>
                </c:pt>
                <c:pt idx="18">
                  <c:v>0.83099999999999996</c:v>
                </c:pt>
                <c:pt idx="19">
                  <c:v>0.93200000000000005</c:v>
                </c:pt>
                <c:pt idx="20">
                  <c:v>0.80900000000000005</c:v>
                </c:pt>
                <c:pt idx="21">
                  <c:v>0.73560300000000001</c:v>
                </c:pt>
                <c:pt idx="22">
                  <c:v>0.86631900000000006</c:v>
                </c:pt>
                <c:pt idx="23">
                  <c:v>0.93867099999999992</c:v>
                </c:pt>
                <c:pt idx="24">
                  <c:v>0.96483600000000003</c:v>
                </c:pt>
                <c:pt idx="25">
                  <c:v>1.0344249999999999</c:v>
                </c:pt>
                <c:pt idx="26">
                  <c:v>1.053204</c:v>
                </c:pt>
                <c:pt idx="27">
                  <c:v>1.061555</c:v>
                </c:pt>
                <c:pt idx="28">
                  <c:v>1.0654889999999999</c:v>
                </c:pt>
                <c:pt idx="29">
                  <c:v>1.061588</c:v>
                </c:pt>
                <c:pt idx="30">
                  <c:v>1.0580120000000002</c:v>
                </c:pt>
                <c:pt idx="31">
                  <c:v>1.050959</c:v>
                </c:pt>
                <c:pt idx="32">
                  <c:v>1.0453920000000001</c:v>
                </c:pt>
                <c:pt idx="33">
                  <c:v>1.0890540000000002</c:v>
                </c:pt>
                <c:pt idx="34">
                  <c:v>1.1128670000000001</c:v>
                </c:pt>
                <c:pt idx="35">
                  <c:v>1.13174</c:v>
                </c:pt>
                <c:pt idx="36">
                  <c:v>1.1460459999999999</c:v>
                </c:pt>
                <c:pt idx="37">
                  <c:v>1.1624809999999999</c:v>
                </c:pt>
                <c:pt idx="38">
                  <c:v>1.1777790000000001</c:v>
                </c:pt>
                <c:pt idx="39">
                  <c:v>1.191748</c:v>
                </c:pt>
                <c:pt idx="40">
                  <c:v>1.2426110000000001</c:v>
                </c:pt>
                <c:pt idx="41">
                  <c:v>1.2616180000000001</c:v>
                </c:pt>
                <c:pt idx="42">
                  <c:v>1.2639</c:v>
                </c:pt>
                <c:pt idx="43">
                  <c:v>1.2621009999999999</c:v>
                </c:pt>
                <c:pt idx="44">
                  <c:v>1.258046</c:v>
                </c:pt>
                <c:pt idx="45">
                  <c:v>1.2532379999999999</c:v>
                </c:pt>
                <c:pt idx="46">
                  <c:v>1.2577499999999999</c:v>
                </c:pt>
                <c:pt idx="47">
                  <c:v>1.255333</c:v>
                </c:pt>
                <c:pt idx="48">
                  <c:v>1.25265</c:v>
                </c:pt>
                <c:pt idx="49">
                  <c:v>1.2523879999999998</c:v>
                </c:pt>
                <c:pt idx="50">
                  <c:v>1.2515969999999998</c:v>
                </c:pt>
              </c:numCache>
            </c:numRef>
          </c:val>
          <c:smooth val="0"/>
        </c:ser>
        <c:ser>
          <c:idx val="5"/>
          <c:order val="5"/>
          <c:tx>
            <c:strRef>
              <c:f>Sheet1!$G$1</c:f>
              <c:strCache>
                <c:ptCount val="1"/>
                <c:pt idx="0">
                  <c:v>West Coast</c:v>
                </c:pt>
              </c:strCache>
            </c:strRef>
          </c:tx>
          <c:spPr>
            <a:ln w="22225" cap="rnd">
              <a:solidFill>
                <a:schemeClr val="accent5"/>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Sheet1!$G$2:$G$52</c:f>
              <c:numCache>
                <c:formatCode>General</c:formatCode>
                <c:ptCount val="51"/>
                <c:pt idx="0">
                  <c:v>0.69099999999999995</c:v>
                </c:pt>
                <c:pt idx="1">
                  <c:v>0.66799999999999993</c:v>
                </c:pt>
                <c:pt idx="2">
                  <c:v>0.66200000000000003</c:v>
                </c:pt>
                <c:pt idx="3">
                  <c:v>0.63600000000000001</c:v>
                </c:pt>
                <c:pt idx="4">
                  <c:v>0.61299999999999999</c:v>
                </c:pt>
                <c:pt idx="5">
                  <c:v>0.58899999999999997</c:v>
                </c:pt>
                <c:pt idx="6">
                  <c:v>0.56999999999999995</c:v>
                </c:pt>
                <c:pt idx="7">
                  <c:v>0.55899999999999994</c:v>
                </c:pt>
                <c:pt idx="8">
                  <c:v>0.54799999999999993</c:v>
                </c:pt>
                <c:pt idx="9">
                  <c:v>0.53100000000000003</c:v>
                </c:pt>
                <c:pt idx="10">
                  <c:v>0.51300000000000001</c:v>
                </c:pt>
                <c:pt idx="11">
                  <c:v>0.503</c:v>
                </c:pt>
                <c:pt idx="12">
                  <c:v>0.503</c:v>
                </c:pt>
                <c:pt idx="13">
                  <c:v>0.50600000000000001</c:v>
                </c:pt>
                <c:pt idx="14">
                  <c:v>0.52200000000000002</c:v>
                </c:pt>
                <c:pt idx="15">
                  <c:v>0.51600000000000001</c:v>
                </c:pt>
                <c:pt idx="16">
                  <c:v>0.47700000000000004</c:v>
                </c:pt>
                <c:pt idx="17">
                  <c:v>0.44600000000000001</c:v>
                </c:pt>
                <c:pt idx="18">
                  <c:v>0.41299999999999998</c:v>
                </c:pt>
                <c:pt idx="19">
                  <c:v>0.40299999999999997</c:v>
                </c:pt>
                <c:pt idx="20">
                  <c:v>0.36700000000000005</c:v>
                </c:pt>
                <c:pt idx="21">
                  <c:v>0.33681800000000001</c:v>
                </c:pt>
                <c:pt idx="22">
                  <c:v>0.303757</c:v>
                </c:pt>
                <c:pt idx="23">
                  <c:v>0.28290300000000002</c:v>
                </c:pt>
                <c:pt idx="24">
                  <c:v>0.23885599999999998</c:v>
                </c:pt>
                <c:pt idx="25">
                  <c:v>0.23199099999999998</c:v>
                </c:pt>
                <c:pt idx="26">
                  <c:v>0.22622199999999998</c:v>
                </c:pt>
                <c:pt idx="27">
                  <c:v>0.2205</c:v>
                </c:pt>
                <c:pt idx="28">
                  <c:v>0.21588499999999999</c:v>
                </c:pt>
                <c:pt idx="29">
                  <c:v>0.21212300000000001</c:v>
                </c:pt>
                <c:pt idx="30">
                  <c:v>0.21022299999999999</c:v>
                </c:pt>
                <c:pt idx="31">
                  <c:v>0.21218899999999999</c:v>
                </c:pt>
                <c:pt idx="32">
                  <c:v>0.21452100000000002</c:v>
                </c:pt>
                <c:pt idx="33">
                  <c:v>0.218996</c:v>
                </c:pt>
                <c:pt idx="34">
                  <c:v>0.220108</c:v>
                </c:pt>
                <c:pt idx="35">
                  <c:v>0.21963600000000003</c:v>
                </c:pt>
                <c:pt idx="36">
                  <c:v>0.21924200000000002</c:v>
                </c:pt>
                <c:pt idx="37">
                  <c:v>0.21801399999999999</c:v>
                </c:pt>
                <c:pt idx="38">
                  <c:v>0.21646500000000002</c:v>
                </c:pt>
                <c:pt idx="39">
                  <c:v>0.21257699999999999</c:v>
                </c:pt>
                <c:pt idx="40">
                  <c:v>0.20335300000000001</c:v>
                </c:pt>
                <c:pt idx="41">
                  <c:v>0.19614000000000001</c:v>
                </c:pt>
                <c:pt idx="42">
                  <c:v>0.183832</c:v>
                </c:pt>
                <c:pt idx="43">
                  <c:v>0.17239300000000002</c:v>
                </c:pt>
                <c:pt idx="44">
                  <c:v>0.16115099999999999</c:v>
                </c:pt>
                <c:pt idx="45">
                  <c:v>0.150532</c:v>
                </c:pt>
                <c:pt idx="46">
                  <c:v>0.1411</c:v>
                </c:pt>
                <c:pt idx="47">
                  <c:v>0.13270399999999999</c:v>
                </c:pt>
                <c:pt idx="48">
                  <c:v>0.124652</c:v>
                </c:pt>
                <c:pt idx="49">
                  <c:v>0.118072</c:v>
                </c:pt>
                <c:pt idx="50">
                  <c:v>0.11262899999999999</c:v>
                </c:pt>
              </c:numCache>
            </c:numRef>
          </c:val>
          <c:smooth val="0"/>
        </c:ser>
        <c:ser>
          <c:idx val="6"/>
          <c:order val="6"/>
          <c:tx>
            <c:strRef>
              <c:f>Sheet1!$H$1</c:f>
              <c:strCache>
                <c:ptCount val="1"/>
                <c:pt idx="0">
                  <c:v>Northern Great Plains</c:v>
                </c:pt>
              </c:strCache>
            </c:strRef>
          </c:tx>
          <c:spPr>
            <a:ln w="22225" cap="rnd">
              <a:solidFill>
                <a:schemeClr val="accent2">
                  <a:lumMod val="60000"/>
                  <a:lumOff val="40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Sheet1!$H$2:$H$52</c:f>
              <c:numCache>
                <c:formatCode>General</c:formatCode>
                <c:ptCount val="51"/>
                <c:pt idx="0">
                  <c:v>0.13500000000000001</c:v>
                </c:pt>
                <c:pt idx="1">
                  <c:v>0.13400000000000001</c:v>
                </c:pt>
                <c:pt idx="2">
                  <c:v>0.13400000000000001</c:v>
                </c:pt>
                <c:pt idx="3">
                  <c:v>0.13699999999999998</c:v>
                </c:pt>
                <c:pt idx="4">
                  <c:v>0.156</c:v>
                </c:pt>
                <c:pt idx="5">
                  <c:v>0.191</c:v>
                </c:pt>
                <c:pt idx="6">
                  <c:v>0.21199999999999999</c:v>
                </c:pt>
                <c:pt idx="7">
                  <c:v>0.223</c:v>
                </c:pt>
                <c:pt idx="8">
                  <c:v>0.26100000000000001</c:v>
                </c:pt>
                <c:pt idx="9">
                  <c:v>0.29899999999999999</c:v>
                </c:pt>
                <c:pt idx="10">
                  <c:v>0.38200000000000001</c:v>
                </c:pt>
                <c:pt idx="11">
                  <c:v>0.48799999999999999</c:v>
                </c:pt>
                <c:pt idx="12">
                  <c:v>0.7390000000000001</c:v>
                </c:pt>
                <c:pt idx="13">
                  <c:v>0.94099999999999995</c:v>
                </c:pt>
                <c:pt idx="14">
                  <c:v>1.1679999999999999</c:v>
                </c:pt>
                <c:pt idx="15">
                  <c:v>1.26</c:v>
                </c:pt>
                <c:pt idx="16">
                  <c:v>1.099</c:v>
                </c:pt>
                <c:pt idx="17">
                  <c:v>1.131</c:v>
                </c:pt>
                <c:pt idx="18">
                  <c:v>1.3240000000000001</c:v>
                </c:pt>
                <c:pt idx="19">
                  <c:v>1.484</c:v>
                </c:pt>
                <c:pt idx="20">
                  <c:v>1.2429999999999999</c:v>
                </c:pt>
                <c:pt idx="21">
                  <c:v>1.1463809999999999</c:v>
                </c:pt>
                <c:pt idx="22">
                  <c:v>1.23708</c:v>
                </c:pt>
                <c:pt idx="23">
                  <c:v>1.3663650000000001</c:v>
                </c:pt>
                <c:pt idx="24">
                  <c:v>1.531906</c:v>
                </c:pt>
                <c:pt idx="25">
                  <c:v>1.6639919999999999</c:v>
                </c:pt>
                <c:pt idx="26">
                  <c:v>1.6866680000000001</c:v>
                </c:pt>
                <c:pt idx="27">
                  <c:v>1.6741419999999998</c:v>
                </c:pt>
                <c:pt idx="28">
                  <c:v>1.6730450000000001</c:v>
                </c:pt>
                <c:pt idx="29">
                  <c:v>1.6519970000000002</c:v>
                </c:pt>
                <c:pt idx="30">
                  <c:v>1.6223780000000001</c:v>
                </c:pt>
                <c:pt idx="31">
                  <c:v>1.5768440000000001</c:v>
                </c:pt>
                <c:pt idx="32">
                  <c:v>1.5648870000000001</c:v>
                </c:pt>
                <c:pt idx="33">
                  <c:v>1.5658840000000001</c:v>
                </c:pt>
                <c:pt idx="34">
                  <c:v>1.5729280000000001</c:v>
                </c:pt>
                <c:pt idx="35">
                  <c:v>1.5797290000000002</c:v>
                </c:pt>
                <c:pt idx="36">
                  <c:v>1.5863989999999999</c:v>
                </c:pt>
                <c:pt idx="37">
                  <c:v>1.588533</c:v>
                </c:pt>
                <c:pt idx="38">
                  <c:v>1.5901239999999999</c:v>
                </c:pt>
                <c:pt idx="39">
                  <c:v>1.6308530000000001</c:v>
                </c:pt>
                <c:pt idx="40">
                  <c:v>1.657143</c:v>
                </c:pt>
                <c:pt idx="41">
                  <c:v>1.6829810000000001</c:v>
                </c:pt>
                <c:pt idx="42">
                  <c:v>1.6918380000000002</c:v>
                </c:pt>
                <c:pt idx="43">
                  <c:v>1.683079</c:v>
                </c:pt>
                <c:pt idx="44">
                  <c:v>1.6697040000000001</c:v>
                </c:pt>
                <c:pt idx="45">
                  <c:v>1.655864</c:v>
                </c:pt>
                <c:pt idx="46">
                  <c:v>1.644353</c:v>
                </c:pt>
                <c:pt idx="47">
                  <c:v>1.6221219999999998</c:v>
                </c:pt>
                <c:pt idx="48">
                  <c:v>1.6015299999999999</c:v>
                </c:pt>
                <c:pt idx="49">
                  <c:v>1.605505</c:v>
                </c:pt>
                <c:pt idx="50">
                  <c:v>1.60337</c:v>
                </c:pt>
              </c:numCache>
            </c:numRef>
          </c:val>
          <c:smooth val="0"/>
        </c:ser>
        <c:dLbls>
          <c:showLegendKey val="0"/>
          <c:showVal val="0"/>
          <c:showCatName val="0"/>
          <c:showSerName val="0"/>
          <c:showPercent val="0"/>
          <c:showBubbleSize val="0"/>
        </c:dLbls>
        <c:smooth val="0"/>
        <c:axId val="-1237309232"/>
        <c:axId val="-1237309776"/>
      </c:lineChart>
      <c:catAx>
        <c:axId val="-123730923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lang="en-US" sz="1200" b="0" i="0" u="none" strike="noStrike" kern="1200" baseline="0">
                <a:solidFill>
                  <a:sysClr val="windowText" lastClr="000000"/>
                </a:solidFill>
                <a:latin typeface="+mn-lt"/>
                <a:ea typeface="+mn-ea"/>
                <a:cs typeface="+mn-cs"/>
              </a:defRPr>
            </a:pPr>
            <a:endParaRPr lang="en-US"/>
          </a:p>
        </c:txPr>
        <c:crossAx val="-1237309776"/>
        <c:crosses val="autoZero"/>
        <c:auto val="1"/>
        <c:lblAlgn val="ctr"/>
        <c:lblOffset val="100"/>
        <c:tickLblSkip val="10"/>
        <c:tickMarkSkip val="10"/>
        <c:noMultiLvlLbl val="0"/>
      </c:catAx>
      <c:valAx>
        <c:axId val="-1237309776"/>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mn-lt"/>
                <a:ea typeface="+mn-ea"/>
                <a:cs typeface="+mn-cs"/>
              </a:defRPr>
            </a:pPr>
            <a:endParaRPr lang="en-US"/>
          </a:p>
        </c:txPr>
        <c:crossAx val="-1237309232"/>
        <c:crossesAt val="2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lgn="ctr">
        <a:defRPr lang="en-US" sz="1200" b="0" i="0" u="none" strike="noStrike" kern="1200" baseline="0">
          <a:solidFill>
            <a:sysClr val="windowText" lastClr="000000"/>
          </a:solidFill>
          <a:latin typeface="+mn-lt"/>
          <a:ea typeface="+mn-ea"/>
          <a:cs typeface="+mn-cs"/>
        </a:defRPr>
      </a:pPr>
      <a:endParaRPr lang="en-US"/>
    </a:p>
  </c:txPr>
  <c:externalData r:id="rId4">
    <c:autoUpdate val="0"/>
  </c:externalData>
  <c:userShapes r:id="rId5"/>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968091961880234E-2"/>
          <c:y val="0.21395045211069341"/>
          <c:w val="0.69685507337043184"/>
          <c:h val="0.69719549258949065"/>
        </c:manualLayout>
      </c:layout>
      <c:areaChart>
        <c:grouping val="stacked"/>
        <c:varyColors val="0"/>
        <c:ser>
          <c:idx val="3"/>
          <c:order val="1"/>
          <c:tx>
            <c:strRef>
              <c:f>Sheet1!$B$1</c:f>
              <c:strCache>
                <c:ptCount val="1"/>
                <c:pt idx="0">
                  <c:v>Other U.S. </c:v>
                </c:pt>
              </c:strCache>
            </c:strRef>
          </c:tx>
          <c:spPr>
            <a:solidFill>
              <a:schemeClr val="bg2">
                <a:lumMod val="40000"/>
                <a:lumOff val="60000"/>
              </a:schemeClr>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1.3931830000000001</c:v>
                </c:pt>
                <c:pt idx="1">
                  <c:v>1.3195459999999999</c:v>
                </c:pt>
                <c:pt idx="2">
                  <c:v>1.3094049999999999</c:v>
                </c:pt>
                <c:pt idx="3">
                  <c:v>1.167149</c:v>
                </c:pt>
                <c:pt idx="4">
                  <c:v>1.2399199999999999</c:v>
                </c:pt>
                <c:pt idx="5">
                  <c:v>1.1602189999999999</c:v>
                </c:pt>
                <c:pt idx="6">
                  <c:v>1.1735409999999999</c:v>
                </c:pt>
                <c:pt idx="7">
                  <c:v>1.207757</c:v>
                </c:pt>
                <c:pt idx="8">
                  <c:v>1.2114509999999998</c:v>
                </c:pt>
                <c:pt idx="9">
                  <c:v>1.286778</c:v>
                </c:pt>
                <c:pt idx="10">
                  <c:v>1.3988959999999997</c:v>
                </c:pt>
                <c:pt idx="11">
                  <c:v>1.4933899999999998</c:v>
                </c:pt>
                <c:pt idx="12">
                  <c:v>1.5918459999999999</c:v>
                </c:pt>
                <c:pt idx="13">
                  <c:v>1.7382300000000002</c:v>
                </c:pt>
                <c:pt idx="14">
                  <c:v>1.9374169999999999</c:v>
                </c:pt>
                <c:pt idx="15">
                  <c:v>2.1263559999999999</c:v>
                </c:pt>
                <c:pt idx="16">
                  <c:v>2.188183</c:v>
                </c:pt>
                <c:pt idx="17">
                  <c:v>2.2225080000000004</c:v>
                </c:pt>
                <c:pt idx="18">
                  <c:v>2.3969869999999998</c:v>
                </c:pt>
                <c:pt idx="19">
                  <c:v>2.5789430000000002</c:v>
                </c:pt>
                <c:pt idx="20">
                  <c:v>2.6762270000000004</c:v>
                </c:pt>
                <c:pt idx="21">
                  <c:v>2.8651270000000002</c:v>
                </c:pt>
                <c:pt idx="22">
                  <c:v>2.7535849999999997</c:v>
                </c:pt>
                <c:pt idx="23">
                  <c:v>2.7810490000000003</c:v>
                </c:pt>
                <c:pt idx="24">
                  <c:v>2.7690680000000003</c:v>
                </c:pt>
                <c:pt idx="25">
                  <c:v>2.7606500000000014</c:v>
                </c:pt>
                <c:pt idx="26">
                  <c:v>2.7107679999999998</c:v>
                </c:pt>
                <c:pt idx="27">
                  <c:v>2.6575090000000001</c:v>
                </c:pt>
                <c:pt idx="28">
                  <c:v>2.6466360000000009</c:v>
                </c:pt>
                <c:pt idx="29">
                  <c:v>2.6389689999999995</c:v>
                </c:pt>
                <c:pt idx="30">
                  <c:v>2.6255960000000007</c:v>
                </c:pt>
                <c:pt idx="31">
                  <c:v>2.6108189999999998</c:v>
                </c:pt>
                <c:pt idx="32">
                  <c:v>2.6358679999999999</c:v>
                </c:pt>
                <c:pt idx="33">
                  <c:v>2.6355080000000002</c:v>
                </c:pt>
                <c:pt idx="34">
                  <c:v>2.6033690000000007</c:v>
                </c:pt>
                <c:pt idx="35">
                  <c:v>2.5843010000000004</c:v>
                </c:pt>
                <c:pt idx="36">
                  <c:v>2.559871999999999</c:v>
                </c:pt>
                <c:pt idx="37">
                  <c:v>2.5475080000000001</c:v>
                </c:pt>
                <c:pt idx="38">
                  <c:v>2.5389669999999995</c:v>
                </c:pt>
                <c:pt idx="39">
                  <c:v>2.5265419999999996</c:v>
                </c:pt>
                <c:pt idx="40">
                  <c:v>2.516848</c:v>
                </c:pt>
                <c:pt idx="41">
                  <c:v>2.5172460000000001</c:v>
                </c:pt>
                <c:pt idx="42">
                  <c:v>2.5315660000000002</c:v>
                </c:pt>
                <c:pt idx="43">
                  <c:v>2.51458</c:v>
                </c:pt>
                <c:pt idx="44">
                  <c:v>2.5697910000000004</c:v>
                </c:pt>
                <c:pt idx="45">
                  <c:v>2.6151320000000009</c:v>
                </c:pt>
                <c:pt idx="46">
                  <c:v>2.6339719999999995</c:v>
                </c:pt>
                <c:pt idx="47">
                  <c:v>2.6283340000000002</c:v>
                </c:pt>
                <c:pt idx="48">
                  <c:v>2.580219</c:v>
                </c:pt>
                <c:pt idx="49">
                  <c:v>2.5870520000000004</c:v>
                </c:pt>
                <c:pt idx="50">
                  <c:v>2.5911369999999998</c:v>
                </c:pt>
              </c:numCache>
            </c:numRef>
          </c:val>
        </c:ser>
        <c:ser>
          <c:idx val="2"/>
          <c:order val="2"/>
          <c:tx>
            <c:strRef>
              <c:f>Sheet1!$C$1</c:f>
              <c:strCache>
                <c:ptCount val="1"/>
                <c:pt idx="0">
                  <c:v>Southwest</c:v>
                </c:pt>
              </c:strCache>
            </c:strRef>
          </c:tx>
          <c:spPr>
            <a:solidFill>
              <a:schemeClr val="accent1"/>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0.481817</c:v>
                </c:pt>
                <c:pt idx="1">
                  <c:v>0.46745399999999998</c:v>
                </c:pt>
                <c:pt idx="2">
                  <c:v>0.483595</c:v>
                </c:pt>
                <c:pt idx="3">
                  <c:v>0.46985100000000002</c:v>
                </c:pt>
                <c:pt idx="4">
                  <c:v>0.47508</c:v>
                </c:pt>
                <c:pt idx="5">
                  <c:v>0.46678100000000006</c:v>
                </c:pt>
                <c:pt idx="6">
                  <c:v>0.47345900000000002</c:v>
                </c:pt>
                <c:pt idx="7">
                  <c:v>0.48124300000000003</c:v>
                </c:pt>
                <c:pt idx="8">
                  <c:v>0.48654899999999995</c:v>
                </c:pt>
                <c:pt idx="9">
                  <c:v>0.52822200000000008</c:v>
                </c:pt>
                <c:pt idx="10">
                  <c:v>0.56410400000000005</c:v>
                </c:pt>
                <c:pt idx="11">
                  <c:v>0.59661000000000008</c:v>
                </c:pt>
                <c:pt idx="12">
                  <c:v>0.68915400000000004</c:v>
                </c:pt>
                <c:pt idx="13">
                  <c:v>0.69677</c:v>
                </c:pt>
                <c:pt idx="14">
                  <c:v>0.750583</c:v>
                </c:pt>
                <c:pt idx="15">
                  <c:v>0.76164399999999999</c:v>
                </c:pt>
                <c:pt idx="16">
                  <c:v>0.76681699999999997</c:v>
                </c:pt>
                <c:pt idx="17">
                  <c:v>0.93549199999999999</c:v>
                </c:pt>
                <c:pt idx="18">
                  <c:v>1.289013</c:v>
                </c:pt>
                <c:pt idx="19">
                  <c:v>1.5190569999999999</c:v>
                </c:pt>
                <c:pt idx="20">
                  <c:v>1.707773</c:v>
                </c:pt>
                <c:pt idx="21">
                  <c:v>1.6830830000000001</c:v>
                </c:pt>
                <c:pt idx="22">
                  <c:v>2.0884070000000001</c:v>
                </c:pt>
                <c:pt idx="23">
                  <c:v>2.012454</c:v>
                </c:pt>
                <c:pt idx="24">
                  <c:v>2.0127509999999997</c:v>
                </c:pt>
                <c:pt idx="25">
                  <c:v>2.1786220000000003</c:v>
                </c:pt>
                <c:pt idx="26">
                  <c:v>2.2352910000000001</c:v>
                </c:pt>
                <c:pt idx="27">
                  <c:v>2.2375500000000001</c:v>
                </c:pt>
                <c:pt idx="28">
                  <c:v>2.2377359999999999</c:v>
                </c:pt>
                <c:pt idx="29">
                  <c:v>2.2347950000000001</c:v>
                </c:pt>
                <c:pt idx="30">
                  <c:v>2.220675</c:v>
                </c:pt>
                <c:pt idx="31">
                  <c:v>2.1994959999999999</c:v>
                </c:pt>
                <c:pt idx="32">
                  <c:v>2.1963180000000002</c:v>
                </c:pt>
                <c:pt idx="33">
                  <c:v>2.1772019999999999</c:v>
                </c:pt>
                <c:pt idx="34">
                  <c:v>2.1728480000000001</c:v>
                </c:pt>
                <c:pt idx="35">
                  <c:v>2.1726139999999998</c:v>
                </c:pt>
                <c:pt idx="36">
                  <c:v>2.1688740000000002</c:v>
                </c:pt>
                <c:pt idx="37">
                  <c:v>2.174966</c:v>
                </c:pt>
                <c:pt idx="38">
                  <c:v>2.1853530000000001</c:v>
                </c:pt>
                <c:pt idx="39">
                  <c:v>2.2070509999999999</c:v>
                </c:pt>
                <c:pt idx="40">
                  <c:v>2.2173689999999997</c:v>
                </c:pt>
                <c:pt idx="41">
                  <c:v>2.2216320000000001</c:v>
                </c:pt>
                <c:pt idx="42">
                  <c:v>2.2282700000000002</c:v>
                </c:pt>
                <c:pt idx="43">
                  <c:v>2.235525</c:v>
                </c:pt>
                <c:pt idx="44">
                  <c:v>2.2485499999999998</c:v>
                </c:pt>
                <c:pt idx="45">
                  <c:v>2.2710249999999998</c:v>
                </c:pt>
                <c:pt idx="46">
                  <c:v>2.2844549999999999</c:v>
                </c:pt>
                <c:pt idx="47">
                  <c:v>2.3042560000000001</c:v>
                </c:pt>
                <c:pt idx="48">
                  <c:v>2.3226299999999998</c:v>
                </c:pt>
                <c:pt idx="49">
                  <c:v>2.3501380000000003</c:v>
                </c:pt>
                <c:pt idx="50">
                  <c:v>2.3727339999999999</c:v>
                </c:pt>
              </c:numCache>
            </c:numRef>
          </c:val>
        </c:ser>
        <c:ser>
          <c:idx val="1"/>
          <c:order val="3"/>
          <c:tx>
            <c:strRef>
              <c:f>Sheet1!$D$1</c:f>
              <c:strCache>
                <c:ptCount val="1"/>
                <c:pt idx="0">
                  <c:v>East</c:v>
                </c:pt>
              </c:strCache>
            </c:strRef>
          </c:tx>
          <c:spPr>
            <a:solidFill>
              <a:schemeClr val="accent3">
                <a:lumMod val="50000"/>
              </a:schemeClr>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3.6000000000000004E-2</c:v>
                </c:pt>
                <c:pt idx="1">
                  <c:v>7.9000000000000001E-2</c:v>
                </c:pt>
                <c:pt idx="2">
                  <c:v>8.5999999999999993E-2</c:v>
                </c:pt>
                <c:pt idx="3">
                  <c:v>8.5000000000000006E-2</c:v>
                </c:pt>
                <c:pt idx="4">
                  <c:v>9.5000000000000001E-2</c:v>
                </c:pt>
                <c:pt idx="5">
                  <c:v>9.0999999999999998E-2</c:v>
                </c:pt>
                <c:pt idx="6">
                  <c:v>9.5000000000000001E-2</c:v>
                </c:pt>
                <c:pt idx="7">
                  <c:v>9.3000000000000013E-2</c:v>
                </c:pt>
                <c:pt idx="8">
                  <c:v>8.5000000000000006E-2</c:v>
                </c:pt>
                <c:pt idx="9">
                  <c:v>9.6000000000000002E-2</c:v>
                </c:pt>
                <c:pt idx="10">
                  <c:v>0.111</c:v>
                </c:pt>
                <c:pt idx="11">
                  <c:v>0.12300000000000001</c:v>
                </c:pt>
                <c:pt idx="12">
                  <c:v>0.13</c:v>
                </c:pt>
                <c:pt idx="13">
                  <c:v>0.17100000000000001</c:v>
                </c:pt>
                <c:pt idx="14">
                  <c:v>0.32700000000000001</c:v>
                </c:pt>
                <c:pt idx="15">
                  <c:v>0.45100000000000001</c:v>
                </c:pt>
                <c:pt idx="16">
                  <c:v>0.55200000000000005</c:v>
                </c:pt>
                <c:pt idx="17">
                  <c:v>0.61899999999999999</c:v>
                </c:pt>
                <c:pt idx="18">
                  <c:v>0.68200000000000005</c:v>
                </c:pt>
                <c:pt idx="19">
                  <c:v>0.72699999999999998</c:v>
                </c:pt>
                <c:pt idx="20">
                  <c:v>0.78099999999999992</c:v>
                </c:pt>
                <c:pt idx="21">
                  <c:v>0.80403500000000006</c:v>
                </c:pt>
                <c:pt idx="22">
                  <c:v>0.99386299999999994</c:v>
                </c:pt>
                <c:pt idx="23">
                  <c:v>1.3261020000000001</c:v>
                </c:pt>
                <c:pt idx="24">
                  <c:v>1.4632069999999999</c:v>
                </c:pt>
                <c:pt idx="25">
                  <c:v>1.4264780000000001</c:v>
                </c:pt>
                <c:pt idx="26">
                  <c:v>1.378231</c:v>
                </c:pt>
                <c:pt idx="27">
                  <c:v>1.3843049999999999</c:v>
                </c:pt>
                <c:pt idx="28">
                  <c:v>1.4125749999999999</c:v>
                </c:pt>
                <c:pt idx="29">
                  <c:v>1.4817469999999999</c:v>
                </c:pt>
                <c:pt idx="30">
                  <c:v>1.5508569999999999</c:v>
                </c:pt>
                <c:pt idx="31">
                  <c:v>1.6127799999999999</c:v>
                </c:pt>
                <c:pt idx="32">
                  <c:v>1.6515509999999998</c:v>
                </c:pt>
                <c:pt idx="33">
                  <c:v>1.6654950000000002</c:v>
                </c:pt>
                <c:pt idx="34">
                  <c:v>1.742245</c:v>
                </c:pt>
                <c:pt idx="35">
                  <c:v>1.767002</c:v>
                </c:pt>
                <c:pt idx="36">
                  <c:v>1.7832540000000001</c:v>
                </c:pt>
                <c:pt idx="37">
                  <c:v>1.8097779999999999</c:v>
                </c:pt>
                <c:pt idx="38">
                  <c:v>1.8229409999999999</c:v>
                </c:pt>
                <c:pt idx="39">
                  <c:v>1.884296</c:v>
                </c:pt>
                <c:pt idx="40">
                  <c:v>1.9298110000000002</c:v>
                </c:pt>
                <c:pt idx="41">
                  <c:v>1.9935900000000002</c:v>
                </c:pt>
                <c:pt idx="42">
                  <c:v>2.0081090000000001</c:v>
                </c:pt>
                <c:pt idx="43">
                  <c:v>2.0284070000000001</c:v>
                </c:pt>
                <c:pt idx="44">
                  <c:v>2.0402099999999996</c:v>
                </c:pt>
                <c:pt idx="45">
                  <c:v>2.0236669999999997</c:v>
                </c:pt>
                <c:pt idx="46">
                  <c:v>2.0186709999999999</c:v>
                </c:pt>
                <c:pt idx="47">
                  <c:v>2.0293869999999998</c:v>
                </c:pt>
                <c:pt idx="48">
                  <c:v>2.0139400000000003</c:v>
                </c:pt>
                <c:pt idx="49">
                  <c:v>2.0206200000000001</c:v>
                </c:pt>
                <c:pt idx="50">
                  <c:v>2.015819</c:v>
                </c:pt>
              </c:numCache>
            </c:numRef>
          </c:val>
        </c:ser>
        <c:dLbls>
          <c:showLegendKey val="0"/>
          <c:showVal val="0"/>
          <c:showCatName val="0"/>
          <c:showSerName val="0"/>
          <c:showPercent val="0"/>
          <c:showBubbleSize val="0"/>
        </c:dLbls>
        <c:axId val="-1237308688"/>
        <c:axId val="-1237318480"/>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'[1]NGPL_region2@'!$BC$1:$DA$1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cat>
                <c:val>
                  <c:numRef>
                    <c:extLst>
                      <c:ext uri="{02D57815-91ED-43cb-92C2-25804820EDAC}">
                        <c15:formulaRef>
                          <c15:sqref>'[1]NGPL_region2@'!$BC$1:$DA$1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15:ser>
            </c15:filteredAreaSeries>
          </c:ext>
        </c:extLst>
      </c:areaChart>
      <c:catAx>
        <c:axId val="-123730868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7318480"/>
        <c:crosses val="autoZero"/>
        <c:auto val="1"/>
        <c:lblAlgn val="ctr"/>
        <c:lblOffset val="100"/>
        <c:tickLblSkip val="10"/>
        <c:tickMarkSkip val="10"/>
        <c:noMultiLvlLbl val="0"/>
      </c:catAx>
      <c:valAx>
        <c:axId val="-1237318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7308688"/>
        <c:crossesAt val="22"/>
        <c:crossBetween val="midCat"/>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2416386757301351"/>
          <c:w val="0.88913183056824308"/>
          <c:h val="0.68698207712717063"/>
        </c:manualLayout>
      </c:layout>
      <c:areaChart>
        <c:grouping val="stacked"/>
        <c:varyColors val="0"/>
        <c:ser>
          <c:idx val="3"/>
          <c:order val="0"/>
          <c:tx>
            <c:strRef>
              <c:f>Sheet1!$B$1</c:f>
              <c:strCache>
                <c:ptCount val="1"/>
                <c:pt idx="0">
                  <c:v>ethane</c:v>
                </c:pt>
              </c:strCache>
            </c:strRef>
          </c:tx>
          <c:spPr>
            <a:solidFill>
              <a:srgbClr val="A33340"/>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0.71599999999999997</c:v>
                </c:pt>
                <c:pt idx="1">
                  <c:v>0.69099999999999995</c:v>
                </c:pt>
                <c:pt idx="2">
                  <c:v>0.7</c:v>
                </c:pt>
                <c:pt idx="3">
                  <c:v>0.626</c:v>
                </c:pt>
                <c:pt idx="4">
                  <c:v>0.68500000000000005</c:v>
                </c:pt>
                <c:pt idx="5">
                  <c:v>0.64800000000000002</c:v>
                </c:pt>
                <c:pt idx="6">
                  <c:v>0.67599999999999993</c:v>
                </c:pt>
                <c:pt idx="7">
                  <c:v>0.70799999999999996</c:v>
                </c:pt>
                <c:pt idx="8">
                  <c:v>0.70200000000000007</c:v>
                </c:pt>
                <c:pt idx="9">
                  <c:v>0.76700000000000002</c:v>
                </c:pt>
                <c:pt idx="10">
                  <c:v>0.86799999999999999</c:v>
                </c:pt>
                <c:pt idx="11">
                  <c:v>0.92599999999999993</c:v>
                </c:pt>
                <c:pt idx="12">
                  <c:v>0.97499999999999998</c:v>
                </c:pt>
                <c:pt idx="13">
                  <c:v>0.97</c:v>
                </c:pt>
                <c:pt idx="14">
                  <c:v>1.091</c:v>
                </c:pt>
                <c:pt idx="15">
                  <c:v>1.129</c:v>
                </c:pt>
                <c:pt idx="16">
                  <c:v>1.272</c:v>
                </c:pt>
                <c:pt idx="17">
                  <c:v>1.425</c:v>
                </c:pt>
                <c:pt idx="18">
                  <c:v>1.712</c:v>
                </c:pt>
                <c:pt idx="19">
                  <c:v>1.8280000000000001</c:v>
                </c:pt>
                <c:pt idx="20">
                  <c:v>2.0110000000000001</c:v>
                </c:pt>
                <c:pt idx="21">
                  <c:v>2.1030000000000002</c:v>
                </c:pt>
                <c:pt idx="22">
                  <c:v>2.43086</c:v>
                </c:pt>
                <c:pt idx="23">
                  <c:v>2.6057350000000001</c:v>
                </c:pt>
                <c:pt idx="24">
                  <c:v>2.664307</c:v>
                </c:pt>
                <c:pt idx="25">
                  <c:v>2.7176420000000001</c:v>
                </c:pt>
                <c:pt idx="26">
                  <c:v>2.689038</c:v>
                </c:pt>
                <c:pt idx="27">
                  <c:v>2.6651310000000001</c:v>
                </c:pt>
                <c:pt idx="28">
                  <c:v>2.6692010000000002</c:v>
                </c:pt>
                <c:pt idx="29">
                  <c:v>2.6989260000000002</c:v>
                </c:pt>
                <c:pt idx="30">
                  <c:v>2.7199819999999999</c:v>
                </c:pt>
                <c:pt idx="31">
                  <c:v>2.7325110000000001</c:v>
                </c:pt>
                <c:pt idx="32">
                  <c:v>2.7582810000000002</c:v>
                </c:pt>
                <c:pt idx="33">
                  <c:v>2.7544170000000001</c:v>
                </c:pt>
                <c:pt idx="34">
                  <c:v>2.782753</c:v>
                </c:pt>
                <c:pt idx="35">
                  <c:v>2.7904409999999999</c:v>
                </c:pt>
                <c:pt idx="36">
                  <c:v>2.7933859999999999</c:v>
                </c:pt>
                <c:pt idx="37">
                  <c:v>2.8096019999999999</c:v>
                </c:pt>
                <c:pt idx="38">
                  <c:v>2.8186710000000001</c:v>
                </c:pt>
                <c:pt idx="39">
                  <c:v>2.858349</c:v>
                </c:pt>
                <c:pt idx="40">
                  <c:v>2.8833039999999999</c:v>
                </c:pt>
                <c:pt idx="41">
                  <c:v>2.9184269999999999</c:v>
                </c:pt>
                <c:pt idx="42">
                  <c:v>2.937586</c:v>
                </c:pt>
                <c:pt idx="43">
                  <c:v>2.9472109999999998</c:v>
                </c:pt>
                <c:pt idx="44">
                  <c:v>2.9879989999999998</c:v>
                </c:pt>
                <c:pt idx="45">
                  <c:v>3.0155850000000002</c:v>
                </c:pt>
                <c:pt idx="46">
                  <c:v>3.027946</c:v>
                </c:pt>
                <c:pt idx="47">
                  <c:v>3.042907</c:v>
                </c:pt>
                <c:pt idx="48">
                  <c:v>3.0180280000000002</c:v>
                </c:pt>
                <c:pt idx="49">
                  <c:v>3.0349529999999998</c:v>
                </c:pt>
                <c:pt idx="50">
                  <c:v>3.045633</c:v>
                </c:pt>
              </c:numCache>
            </c:numRef>
          </c:val>
        </c:ser>
        <c:ser>
          <c:idx val="0"/>
          <c:order val="1"/>
          <c:tx>
            <c:strRef>
              <c:f>Sheet1!$C$1</c:f>
              <c:strCache>
                <c:ptCount val="1"/>
                <c:pt idx="0">
                  <c:v>propane</c:v>
                </c:pt>
              </c:strCache>
            </c:strRef>
          </c:tx>
          <c:spPr>
            <a:solidFill>
              <a:schemeClr val="accent4"/>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0.53900000000000003</c:v>
                </c:pt>
                <c:pt idx="1">
                  <c:v>0.53900000000000003</c:v>
                </c:pt>
                <c:pt idx="2">
                  <c:v>0.54700000000000004</c:v>
                </c:pt>
                <c:pt idx="3">
                  <c:v>0.505</c:v>
                </c:pt>
                <c:pt idx="4">
                  <c:v>0.52500000000000002</c:v>
                </c:pt>
                <c:pt idx="5">
                  <c:v>0.499</c:v>
                </c:pt>
                <c:pt idx="6">
                  <c:v>0.503</c:v>
                </c:pt>
                <c:pt idx="7">
                  <c:v>0.50600000000000001</c:v>
                </c:pt>
                <c:pt idx="8">
                  <c:v>0.51100000000000001</c:v>
                </c:pt>
                <c:pt idx="9">
                  <c:v>0.54700000000000004</c:v>
                </c:pt>
                <c:pt idx="10">
                  <c:v>0.58599999999999997</c:v>
                </c:pt>
                <c:pt idx="11">
                  <c:v>0.629</c:v>
                </c:pt>
                <c:pt idx="12">
                  <c:v>0.71200000000000008</c:v>
                </c:pt>
                <c:pt idx="13">
                  <c:v>0.82299999999999995</c:v>
                </c:pt>
                <c:pt idx="14">
                  <c:v>0.98499999999999999</c:v>
                </c:pt>
                <c:pt idx="15">
                  <c:v>1.1439999999999999</c:v>
                </c:pt>
                <c:pt idx="16">
                  <c:v>1.165</c:v>
                </c:pt>
                <c:pt idx="17">
                  <c:v>1.2350000000000001</c:v>
                </c:pt>
                <c:pt idx="18">
                  <c:v>1.4019999999999999</c:v>
                </c:pt>
                <c:pt idx="19">
                  <c:v>1.59</c:v>
                </c:pt>
                <c:pt idx="20">
                  <c:v>1.6779999999999999</c:v>
                </c:pt>
                <c:pt idx="21">
                  <c:v>1.7370000000000001</c:v>
                </c:pt>
                <c:pt idx="22">
                  <c:v>1.821091</c:v>
                </c:pt>
                <c:pt idx="23">
                  <c:v>1.8809610000000001</c:v>
                </c:pt>
                <c:pt idx="24">
                  <c:v>1.938089</c:v>
                </c:pt>
                <c:pt idx="25">
                  <c:v>1.9735689999999999</c:v>
                </c:pt>
                <c:pt idx="26">
                  <c:v>1.9653879999999999</c:v>
                </c:pt>
                <c:pt idx="27">
                  <c:v>1.95218</c:v>
                </c:pt>
                <c:pt idx="28">
                  <c:v>1.9557720000000001</c:v>
                </c:pt>
                <c:pt idx="29">
                  <c:v>1.9709859999999999</c:v>
                </c:pt>
                <c:pt idx="30">
                  <c:v>1.9808460000000001</c:v>
                </c:pt>
                <c:pt idx="31">
                  <c:v>1.9870950000000001</c:v>
                </c:pt>
                <c:pt idx="32">
                  <c:v>2.003603</c:v>
                </c:pt>
                <c:pt idx="33">
                  <c:v>2.0007510000000002</c:v>
                </c:pt>
                <c:pt idx="34">
                  <c:v>2.0103490000000002</c:v>
                </c:pt>
                <c:pt idx="35">
                  <c:v>2.010691</c:v>
                </c:pt>
                <c:pt idx="36">
                  <c:v>2.0044179999999998</c:v>
                </c:pt>
                <c:pt idx="37">
                  <c:v>2.0086330000000001</c:v>
                </c:pt>
                <c:pt idx="38">
                  <c:v>2.011536</c:v>
                </c:pt>
                <c:pt idx="39">
                  <c:v>2.0297869999999998</c:v>
                </c:pt>
                <c:pt idx="40">
                  <c:v>2.0413139999999999</c:v>
                </c:pt>
                <c:pt idx="41">
                  <c:v>2.0590899999999999</c:v>
                </c:pt>
                <c:pt idx="42">
                  <c:v>2.065839</c:v>
                </c:pt>
                <c:pt idx="43">
                  <c:v>2.065591</c:v>
                </c:pt>
                <c:pt idx="44">
                  <c:v>2.0873699999999999</c:v>
                </c:pt>
                <c:pt idx="45">
                  <c:v>2.0993279999999999</c:v>
                </c:pt>
                <c:pt idx="46">
                  <c:v>2.104616</c:v>
                </c:pt>
                <c:pt idx="47">
                  <c:v>2.109159</c:v>
                </c:pt>
                <c:pt idx="48">
                  <c:v>2.0943990000000001</c:v>
                </c:pt>
                <c:pt idx="49">
                  <c:v>2.1041219999999998</c:v>
                </c:pt>
                <c:pt idx="50">
                  <c:v>2.1074679999999999</c:v>
                </c:pt>
              </c:numCache>
            </c:numRef>
          </c:val>
        </c:ser>
        <c:ser>
          <c:idx val="1"/>
          <c:order val="2"/>
          <c:tx>
            <c:strRef>
              <c:f>Sheet1!$D$1</c:f>
              <c:strCache>
                <c:ptCount val="1"/>
                <c:pt idx="0">
                  <c:v>normal butane</c:v>
                </c:pt>
              </c:strCache>
            </c:strRef>
          </c:tx>
          <c:spPr>
            <a:solidFill>
              <a:schemeClr val="accent6"/>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0.161</c:v>
                </c:pt>
                <c:pt idx="1">
                  <c:v>0.13100000000000001</c:v>
                </c:pt>
                <c:pt idx="2">
                  <c:v>0.13100000000000001</c:v>
                </c:pt>
                <c:pt idx="3">
                  <c:v>0.13100000000000001</c:v>
                </c:pt>
                <c:pt idx="4">
                  <c:v>0.152</c:v>
                </c:pt>
                <c:pt idx="5">
                  <c:v>0.13600000000000001</c:v>
                </c:pt>
                <c:pt idx="6">
                  <c:v>0.13600000000000001</c:v>
                </c:pt>
                <c:pt idx="7">
                  <c:v>0.128</c:v>
                </c:pt>
                <c:pt idx="8">
                  <c:v>0.13300000000000001</c:v>
                </c:pt>
                <c:pt idx="9">
                  <c:v>0.13700000000000001</c:v>
                </c:pt>
                <c:pt idx="10">
                  <c:v>0.156</c:v>
                </c:pt>
                <c:pt idx="11">
                  <c:v>0.157</c:v>
                </c:pt>
                <c:pt idx="12">
                  <c:v>0.17899999999999999</c:v>
                </c:pt>
                <c:pt idx="13">
                  <c:v>0.22</c:v>
                </c:pt>
                <c:pt idx="14">
                  <c:v>0.27700000000000002</c:v>
                </c:pt>
                <c:pt idx="15">
                  <c:v>0.33300000000000002</c:v>
                </c:pt>
                <c:pt idx="16">
                  <c:v>0.29399999999999998</c:v>
                </c:pt>
                <c:pt idx="17">
                  <c:v>0.314</c:v>
                </c:pt>
                <c:pt idx="18">
                  <c:v>0.36399999999999999</c:v>
                </c:pt>
                <c:pt idx="19">
                  <c:v>0.433</c:v>
                </c:pt>
                <c:pt idx="20">
                  <c:v>0.46</c:v>
                </c:pt>
                <c:pt idx="21">
                  <c:v>0.43111500000000003</c:v>
                </c:pt>
                <c:pt idx="22">
                  <c:v>0.45372299999999988</c:v>
                </c:pt>
                <c:pt idx="23">
                  <c:v>0.46943099999999999</c:v>
                </c:pt>
                <c:pt idx="24">
                  <c:v>0.55483800000000005</c:v>
                </c:pt>
                <c:pt idx="25">
                  <c:v>0.57476800000000006</c:v>
                </c:pt>
                <c:pt idx="26">
                  <c:v>0.57875100000000002</c:v>
                </c:pt>
                <c:pt idx="27">
                  <c:v>0.58040999999999998</c:v>
                </c:pt>
                <c:pt idx="28">
                  <c:v>0.58604400000000001</c:v>
                </c:pt>
                <c:pt idx="29">
                  <c:v>0.59348000000000001</c:v>
                </c:pt>
                <c:pt idx="30">
                  <c:v>0.59902500000000003</c:v>
                </c:pt>
                <c:pt idx="31">
                  <c:v>0.602626</c:v>
                </c:pt>
                <c:pt idx="32">
                  <c:v>0.61144900000000002</c:v>
                </c:pt>
                <c:pt idx="33">
                  <c:v>0.61262399999999995</c:v>
                </c:pt>
                <c:pt idx="34">
                  <c:v>0.61731499999999995</c:v>
                </c:pt>
                <c:pt idx="35">
                  <c:v>0.61932500000000001</c:v>
                </c:pt>
                <c:pt idx="36">
                  <c:v>0.61834999999999996</c:v>
                </c:pt>
                <c:pt idx="37">
                  <c:v>0.62106700000000004</c:v>
                </c:pt>
                <c:pt idx="38">
                  <c:v>0.62317900000000004</c:v>
                </c:pt>
                <c:pt idx="39">
                  <c:v>0.629525</c:v>
                </c:pt>
                <c:pt idx="40">
                  <c:v>0.63480200000000009</c:v>
                </c:pt>
                <c:pt idx="41">
                  <c:v>0.64273500000000006</c:v>
                </c:pt>
                <c:pt idx="42">
                  <c:v>0.64630500000000002</c:v>
                </c:pt>
                <c:pt idx="43">
                  <c:v>0.648698</c:v>
                </c:pt>
                <c:pt idx="44">
                  <c:v>0.65381999999999996</c:v>
                </c:pt>
                <c:pt idx="45">
                  <c:v>0.65541400000000005</c:v>
                </c:pt>
                <c:pt idx="46">
                  <c:v>0.65876400000000002</c:v>
                </c:pt>
                <c:pt idx="47">
                  <c:v>0.66179900000000003</c:v>
                </c:pt>
                <c:pt idx="48">
                  <c:v>0.66231800000000007</c:v>
                </c:pt>
                <c:pt idx="49">
                  <c:v>0.66675699999999993</c:v>
                </c:pt>
                <c:pt idx="50">
                  <c:v>0.66906499999999991</c:v>
                </c:pt>
              </c:numCache>
            </c:numRef>
          </c:val>
        </c:ser>
        <c:ser>
          <c:idx val="2"/>
          <c:order val="3"/>
          <c:tx>
            <c:strRef>
              <c:f>Sheet1!$E$1</c:f>
              <c:strCache>
                <c:ptCount val="1"/>
                <c:pt idx="0">
                  <c:v>isobutane</c:v>
                </c:pt>
              </c:strCache>
            </c:strRef>
          </c:tx>
          <c:spPr>
            <a:solidFill>
              <a:schemeClr val="accent2"/>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0.189</c:v>
                </c:pt>
                <c:pt idx="1">
                  <c:v>0.19900000000000001</c:v>
                </c:pt>
                <c:pt idx="2">
                  <c:v>0.20100000000000001</c:v>
                </c:pt>
                <c:pt idx="3">
                  <c:v>0.184</c:v>
                </c:pt>
                <c:pt idx="4">
                  <c:v>0.16900000000000001</c:v>
                </c:pt>
                <c:pt idx="5">
                  <c:v>0.16900000000000001</c:v>
                </c:pt>
                <c:pt idx="6">
                  <c:v>0.16400000000000001</c:v>
                </c:pt>
                <c:pt idx="7">
                  <c:v>0.17599999999999999</c:v>
                </c:pt>
                <c:pt idx="8">
                  <c:v>0.17299999999999999</c:v>
                </c:pt>
                <c:pt idx="9">
                  <c:v>0.189</c:v>
                </c:pt>
                <c:pt idx="10">
                  <c:v>0.187</c:v>
                </c:pt>
                <c:pt idx="11">
                  <c:v>0.20899999999999999</c:v>
                </c:pt>
                <c:pt idx="12">
                  <c:v>0.22600000000000001</c:v>
                </c:pt>
                <c:pt idx="13">
                  <c:v>0.245</c:v>
                </c:pt>
                <c:pt idx="14">
                  <c:v>0.26700000000000002</c:v>
                </c:pt>
                <c:pt idx="15">
                  <c:v>0.3</c:v>
                </c:pt>
                <c:pt idx="16">
                  <c:v>0.34200000000000003</c:v>
                </c:pt>
                <c:pt idx="17">
                  <c:v>0.35099999999999998</c:v>
                </c:pt>
                <c:pt idx="18">
                  <c:v>0.38600000000000001</c:v>
                </c:pt>
                <c:pt idx="19">
                  <c:v>0.41899999999999998</c:v>
                </c:pt>
                <c:pt idx="20">
                  <c:v>0.43200000000000011</c:v>
                </c:pt>
                <c:pt idx="21">
                  <c:v>0.48412899999999998</c:v>
                </c:pt>
                <c:pt idx="22">
                  <c:v>0.51146800000000003</c:v>
                </c:pt>
                <c:pt idx="23">
                  <c:v>0.52761400000000003</c:v>
                </c:pt>
                <c:pt idx="24">
                  <c:v>0.40830499999999997</c:v>
                </c:pt>
                <c:pt idx="25">
                  <c:v>0.41023700000000002</c:v>
                </c:pt>
                <c:pt idx="26">
                  <c:v>0.40575600000000001</c:v>
                </c:pt>
                <c:pt idx="27">
                  <c:v>0.40083000000000002</c:v>
                </c:pt>
                <c:pt idx="28">
                  <c:v>0.40195599999999998</c:v>
                </c:pt>
                <c:pt idx="29">
                  <c:v>0.40444000000000002</c:v>
                </c:pt>
                <c:pt idx="30">
                  <c:v>0.40626299999999999</c:v>
                </c:pt>
                <c:pt idx="31">
                  <c:v>0.40815400000000002</c:v>
                </c:pt>
                <c:pt idx="32">
                  <c:v>0.41034900000000002</c:v>
                </c:pt>
                <c:pt idx="33">
                  <c:v>0.41100900000000001</c:v>
                </c:pt>
                <c:pt idx="34">
                  <c:v>0.41038999999999998</c:v>
                </c:pt>
                <c:pt idx="35">
                  <c:v>0.40825600000000001</c:v>
                </c:pt>
                <c:pt idx="36">
                  <c:v>0.405418</c:v>
                </c:pt>
                <c:pt idx="37">
                  <c:v>0.40414899999999998</c:v>
                </c:pt>
                <c:pt idx="38">
                  <c:v>0.40428599999999998</c:v>
                </c:pt>
                <c:pt idx="39">
                  <c:v>0.40653400000000001</c:v>
                </c:pt>
                <c:pt idx="40">
                  <c:v>0.40743299999999999</c:v>
                </c:pt>
                <c:pt idx="41">
                  <c:v>0.40874300000000002</c:v>
                </c:pt>
                <c:pt idx="42">
                  <c:v>0.41093099999999999</c:v>
                </c:pt>
                <c:pt idx="43">
                  <c:v>0.40934799999999999</c:v>
                </c:pt>
                <c:pt idx="44">
                  <c:v>0.41657899999999998</c:v>
                </c:pt>
                <c:pt idx="45">
                  <c:v>0.42307400000000001</c:v>
                </c:pt>
                <c:pt idx="46">
                  <c:v>0.424788</c:v>
                </c:pt>
                <c:pt idx="47">
                  <c:v>0.42478300000000002</c:v>
                </c:pt>
                <c:pt idx="48">
                  <c:v>0.41820499999999999</c:v>
                </c:pt>
                <c:pt idx="49">
                  <c:v>0.42124600000000001</c:v>
                </c:pt>
                <c:pt idx="50">
                  <c:v>0.422788</c:v>
                </c:pt>
              </c:numCache>
            </c:numRef>
          </c:val>
        </c:ser>
        <c:ser>
          <c:idx val="4"/>
          <c:order val="4"/>
          <c:tx>
            <c:strRef>
              <c:f>Sheet1!$F$1</c:f>
              <c:strCache>
                <c:ptCount val="1"/>
                <c:pt idx="0">
                  <c:v>natural gasoline</c:v>
                </c:pt>
              </c:strCache>
            </c:strRef>
          </c:tx>
          <c:spPr>
            <a:solidFill>
              <a:schemeClr val="accent3"/>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Sheet1!$F$2:$F$52</c:f>
              <c:numCache>
                <c:formatCode>General</c:formatCode>
                <c:ptCount val="51"/>
                <c:pt idx="0">
                  <c:v>0.30599999999999999</c:v>
                </c:pt>
                <c:pt idx="1">
                  <c:v>0.30599999999999999</c:v>
                </c:pt>
                <c:pt idx="2">
                  <c:v>0.3</c:v>
                </c:pt>
                <c:pt idx="3">
                  <c:v>0.27600000000000002</c:v>
                </c:pt>
                <c:pt idx="4">
                  <c:v>0.27900000000000003</c:v>
                </c:pt>
                <c:pt idx="5">
                  <c:v>0.26600000000000001</c:v>
                </c:pt>
                <c:pt idx="6">
                  <c:v>0.26300000000000001</c:v>
                </c:pt>
                <c:pt idx="7">
                  <c:v>0.26400000000000001</c:v>
                </c:pt>
                <c:pt idx="8">
                  <c:v>0.26400000000000001</c:v>
                </c:pt>
                <c:pt idx="9">
                  <c:v>0.27100000000000002</c:v>
                </c:pt>
                <c:pt idx="10">
                  <c:v>0.27700000000000002</c:v>
                </c:pt>
                <c:pt idx="11">
                  <c:v>0.29199999999999998</c:v>
                </c:pt>
                <c:pt idx="12">
                  <c:v>0.31900000000000001</c:v>
                </c:pt>
                <c:pt idx="13">
                  <c:v>0.34799999999999998</c:v>
                </c:pt>
                <c:pt idx="14">
                  <c:v>0.39500000000000002</c:v>
                </c:pt>
                <c:pt idx="15">
                  <c:v>0.433</c:v>
                </c:pt>
                <c:pt idx="16">
                  <c:v>0.434</c:v>
                </c:pt>
                <c:pt idx="17">
                  <c:v>0.45200000000000001</c:v>
                </c:pt>
                <c:pt idx="18">
                  <c:v>0.504</c:v>
                </c:pt>
                <c:pt idx="19">
                  <c:v>0.55500000000000005</c:v>
                </c:pt>
                <c:pt idx="20">
                  <c:v>0.58399999999999996</c:v>
                </c:pt>
                <c:pt idx="21">
                  <c:v>0.59699999999999998</c:v>
                </c:pt>
                <c:pt idx="22">
                  <c:v>0.61874099999999999</c:v>
                </c:pt>
                <c:pt idx="23">
                  <c:v>0.63587499999999997</c:v>
                </c:pt>
                <c:pt idx="24">
                  <c:v>0.677871</c:v>
                </c:pt>
                <c:pt idx="25">
                  <c:v>0.687832</c:v>
                </c:pt>
                <c:pt idx="26">
                  <c:v>0.68355900000000003</c:v>
                </c:pt>
                <c:pt idx="27">
                  <c:v>0.67900499999999997</c:v>
                </c:pt>
                <c:pt idx="28">
                  <c:v>0.68209200000000003</c:v>
                </c:pt>
                <c:pt idx="29">
                  <c:v>0.685755</c:v>
                </c:pt>
                <c:pt idx="30">
                  <c:v>0.68903599999999998</c:v>
                </c:pt>
                <c:pt idx="31">
                  <c:v>0.69064999999999999</c:v>
                </c:pt>
                <c:pt idx="32">
                  <c:v>0.69807200000000003</c:v>
                </c:pt>
                <c:pt idx="33">
                  <c:v>0.69717200000000001</c:v>
                </c:pt>
                <c:pt idx="34">
                  <c:v>0.69535400000000003</c:v>
                </c:pt>
                <c:pt idx="35">
                  <c:v>0.69293500000000008</c:v>
                </c:pt>
                <c:pt idx="36">
                  <c:v>0.68820999999999999</c:v>
                </c:pt>
                <c:pt idx="37">
                  <c:v>0.68665500000000002</c:v>
                </c:pt>
                <c:pt idx="38">
                  <c:v>0.68751200000000001</c:v>
                </c:pt>
                <c:pt idx="39">
                  <c:v>0.69160100000000002</c:v>
                </c:pt>
                <c:pt idx="40">
                  <c:v>0.69506599999999996</c:v>
                </c:pt>
                <c:pt idx="41">
                  <c:v>0.70145800000000003</c:v>
                </c:pt>
                <c:pt idx="42">
                  <c:v>0.70516699999999999</c:v>
                </c:pt>
                <c:pt idx="43">
                  <c:v>0.70560100000000003</c:v>
                </c:pt>
                <c:pt idx="44">
                  <c:v>0.710345</c:v>
                </c:pt>
                <c:pt idx="45">
                  <c:v>0.71371300000000004</c:v>
                </c:pt>
                <c:pt idx="46">
                  <c:v>0.71826800000000002</c:v>
                </c:pt>
                <c:pt idx="47">
                  <c:v>0.720665</c:v>
                </c:pt>
                <c:pt idx="48">
                  <c:v>0.72159399999999996</c:v>
                </c:pt>
                <c:pt idx="49">
                  <c:v>0.72848999999999997</c:v>
                </c:pt>
                <c:pt idx="50">
                  <c:v>0.73248999999999997</c:v>
                </c:pt>
              </c:numCache>
            </c:numRef>
          </c:val>
        </c:ser>
        <c:dLbls>
          <c:showLegendKey val="0"/>
          <c:showVal val="0"/>
          <c:showCatName val="0"/>
          <c:showSerName val="0"/>
          <c:showPercent val="0"/>
          <c:showBubbleSize val="0"/>
        </c:dLbls>
        <c:axId val="-1237308144"/>
        <c:axId val="-1237307600"/>
      </c:areaChart>
      <c:catAx>
        <c:axId val="-123730814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7307600"/>
        <c:crosses val="autoZero"/>
        <c:auto val="1"/>
        <c:lblAlgn val="ctr"/>
        <c:lblOffset val="100"/>
        <c:tickLblSkip val="10"/>
        <c:tickMarkSkip val="10"/>
        <c:noMultiLvlLbl val="0"/>
      </c:catAx>
      <c:valAx>
        <c:axId val="-12373076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mn-lt"/>
                <a:ea typeface="+mn-ea"/>
                <a:cs typeface="+mn-cs"/>
              </a:defRPr>
            </a:pPr>
            <a:endParaRPr lang="en-US"/>
          </a:p>
        </c:txPr>
        <c:crossAx val="-1237308144"/>
        <c:crossesAt val="22"/>
        <c:crossBetween val="midCat"/>
      </c:valAx>
      <c:spPr>
        <a:noFill/>
        <a:ln>
          <a:noFill/>
        </a:ln>
        <a:effectLst/>
      </c:spPr>
    </c:plotArea>
    <c:plotVisOnly val="1"/>
    <c:dispBlanksAs val="zero"/>
    <c:showDLblsOverMax val="0"/>
  </c:chart>
  <c:spPr>
    <a:no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366516685414326E-2"/>
          <c:y val="4.167908374399823E-2"/>
          <c:w val="0.87081794706468607"/>
          <c:h val="0.8635505848227305"/>
        </c:manualLayout>
      </c:layout>
      <c:lineChart>
        <c:grouping val="standard"/>
        <c:varyColors val="0"/>
        <c:ser>
          <c:idx val="0"/>
          <c:order val="0"/>
          <c:tx>
            <c:strRef>
              <c:f>Sheet1!$B$1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17.575001</c:v>
                </c:pt>
                <c:pt idx="1">
                  <c:v>17.736000000000001</c:v>
                </c:pt>
                <c:pt idx="2">
                  <c:v>17.327998999999998</c:v>
                </c:pt>
                <c:pt idx="3">
                  <c:v>17.818001000000002</c:v>
                </c:pt>
                <c:pt idx="4">
                  <c:v>17.872999</c:v>
                </c:pt>
                <c:pt idx="5">
                  <c:v>18.058001000000001</c:v>
                </c:pt>
                <c:pt idx="6">
                  <c:v>18.402000000000001</c:v>
                </c:pt>
                <c:pt idx="7">
                  <c:v>18.565001000000002</c:v>
                </c:pt>
                <c:pt idx="8">
                  <c:v>18.600000000000001</c:v>
                </c:pt>
                <c:pt idx="9">
                  <c:v>18.808001000000001</c:v>
                </c:pt>
                <c:pt idx="10">
                  <c:v>18.662001</c:v>
                </c:pt>
                <c:pt idx="11">
                  <c:v>18.124001</c:v>
                </c:pt>
                <c:pt idx="12">
                  <c:v>18.129998999999998</c:v>
                </c:pt>
                <c:pt idx="13">
                  <c:v>18.592608999999999</c:v>
                </c:pt>
                <c:pt idx="14">
                  <c:v>18.665119000000001</c:v>
                </c:pt>
                <c:pt idx="15">
                  <c:v>18.737631</c:v>
                </c:pt>
                <c:pt idx="16">
                  <c:v>18.810141000000002</c:v>
                </c:pt>
                <c:pt idx="17">
                  <c:v>18.810141000000002</c:v>
                </c:pt>
                <c:pt idx="18">
                  <c:v>18.810141000000002</c:v>
                </c:pt>
                <c:pt idx="19">
                  <c:v>18.810141000000002</c:v>
                </c:pt>
                <c:pt idx="20">
                  <c:v>18.810141000000002</c:v>
                </c:pt>
                <c:pt idx="21">
                  <c:v>18.810141000000002</c:v>
                </c:pt>
                <c:pt idx="22">
                  <c:v>18.810141000000002</c:v>
                </c:pt>
                <c:pt idx="23">
                  <c:v>18.810141000000002</c:v>
                </c:pt>
                <c:pt idx="24">
                  <c:v>18.810141000000002</c:v>
                </c:pt>
                <c:pt idx="25">
                  <c:v>18.810141000000002</c:v>
                </c:pt>
                <c:pt idx="26">
                  <c:v>18.810141000000002</c:v>
                </c:pt>
                <c:pt idx="27">
                  <c:v>18.810141000000002</c:v>
                </c:pt>
                <c:pt idx="28">
                  <c:v>18.810141000000002</c:v>
                </c:pt>
                <c:pt idx="29">
                  <c:v>18.810141000000002</c:v>
                </c:pt>
                <c:pt idx="30">
                  <c:v>18.810141000000002</c:v>
                </c:pt>
                <c:pt idx="31">
                  <c:v>18.810141000000002</c:v>
                </c:pt>
                <c:pt idx="32">
                  <c:v>18.810141000000002</c:v>
                </c:pt>
                <c:pt idx="33">
                  <c:v>18.810141000000002</c:v>
                </c:pt>
                <c:pt idx="34">
                  <c:v>18.810141000000002</c:v>
                </c:pt>
                <c:pt idx="35">
                  <c:v>18.810141000000002</c:v>
                </c:pt>
                <c:pt idx="36">
                  <c:v>18.810141000000002</c:v>
                </c:pt>
                <c:pt idx="37">
                  <c:v>18.810141000000002</c:v>
                </c:pt>
                <c:pt idx="38">
                  <c:v>18.810141000000002</c:v>
                </c:pt>
                <c:pt idx="39">
                  <c:v>18.810141000000002</c:v>
                </c:pt>
                <c:pt idx="40">
                  <c:v>18.810141000000002</c:v>
                </c:pt>
              </c:numCache>
            </c:numRef>
          </c:val>
          <c:smooth val="0"/>
        </c:ser>
        <c:dLbls>
          <c:showLegendKey val="0"/>
          <c:showVal val="0"/>
          <c:showCatName val="0"/>
          <c:showSerName val="0"/>
          <c:showPercent val="0"/>
          <c:showBubbleSize val="0"/>
        </c:dLbls>
        <c:smooth val="0"/>
        <c:axId val="-1237317392"/>
        <c:axId val="-1237317936"/>
      </c:lineChart>
      <c:catAx>
        <c:axId val="-12373173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7317936"/>
        <c:crosses val="autoZero"/>
        <c:auto val="1"/>
        <c:lblAlgn val="ctr"/>
        <c:lblOffset val="100"/>
        <c:tickLblSkip val="10"/>
        <c:tickMarkSkip val="10"/>
        <c:noMultiLvlLbl val="0"/>
      </c:catAx>
      <c:valAx>
        <c:axId val="-1237317936"/>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7317392"/>
        <c:crossesAt val="12"/>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6.5432374202226307E-2"/>
          <c:w val="0.63550379406994018"/>
          <c:h val="0.84163956434381471"/>
        </c:manualLayout>
      </c:layout>
      <c:lineChart>
        <c:grouping val="standard"/>
        <c:varyColors val="0"/>
        <c:ser>
          <c:idx val="5"/>
          <c:order val="0"/>
          <c:tx>
            <c:strRef>
              <c:f>Sheet1!$B$1</c:f>
              <c:strCache>
                <c:ptCount val="1"/>
                <c:pt idx="0">
                  <c:v>industrial</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21.119541000000002</c:v>
                </c:pt>
                <c:pt idx="1">
                  <c:v>20.766888999999999</c:v>
                </c:pt>
                <c:pt idx="2">
                  <c:v>21.698429999999998</c:v>
                </c:pt>
                <c:pt idx="3">
                  <c:v>21.683681</c:v>
                </c:pt>
                <c:pt idx="4">
                  <c:v>22.333573999999999</c:v>
                </c:pt>
                <c:pt idx="5">
                  <c:v>22.657025999999998</c:v>
                </c:pt>
                <c:pt idx="6">
                  <c:v>23.342116000000001</c:v>
                </c:pt>
                <c:pt idx="7">
                  <c:v>23.620059000000001</c:v>
                </c:pt>
                <c:pt idx="8">
                  <c:v>23.113159</c:v>
                </c:pt>
                <c:pt idx="9">
                  <c:v>22.877873000000001</c:v>
                </c:pt>
                <c:pt idx="10">
                  <c:v>22.747976999999999</c:v>
                </c:pt>
                <c:pt idx="11">
                  <c:v>21.726185999999998</c:v>
                </c:pt>
                <c:pt idx="12">
                  <c:v>21.727218000000001</c:v>
                </c:pt>
                <c:pt idx="13">
                  <c:v>21.469225000000002</c:v>
                </c:pt>
                <c:pt idx="14">
                  <c:v>22.339541000000001</c:v>
                </c:pt>
                <c:pt idx="15">
                  <c:v>21.343003</c:v>
                </c:pt>
                <c:pt idx="16">
                  <c:v>21.455058000000001</c:v>
                </c:pt>
                <c:pt idx="17">
                  <c:v>21.283967000000001</c:v>
                </c:pt>
                <c:pt idx="18">
                  <c:v>20.454863</c:v>
                </c:pt>
                <c:pt idx="19">
                  <c:v>18.670213</c:v>
                </c:pt>
                <c:pt idx="20">
                  <c:v>20.326544999999999</c:v>
                </c:pt>
                <c:pt idx="21">
                  <c:v>20.505416</c:v>
                </c:pt>
                <c:pt idx="22">
                  <c:v>20.781285</c:v>
                </c:pt>
                <c:pt idx="23">
                  <c:v>21.378139999999998</c:v>
                </c:pt>
                <c:pt idx="24">
                  <c:v>21.455307999999999</c:v>
                </c:pt>
                <c:pt idx="25">
                  <c:v>21.416815</c:v>
                </c:pt>
                <c:pt idx="26">
                  <c:v>21.553204000000001</c:v>
                </c:pt>
                <c:pt idx="27">
                  <c:v>21.952688999999999</c:v>
                </c:pt>
                <c:pt idx="28">
                  <c:v>22.861052000000001</c:v>
                </c:pt>
                <c:pt idx="29">
                  <c:v>22.969090999999999</c:v>
                </c:pt>
                <c:pt idx="30">
                  <c:v>22.158753000000001</c:v>
                </c:pt>
                <c:pt idx="31">
                  <c:v>22.861698000000001</c:v>
                </c:pt>
                <c:pt idx="32">
                  <c:v>23.542007000000002</c:v>
                </c:pt>
                <c:pt idx="33">
                  <c:v>23.851113000000002</c:v>
                </c:pt>
                <c:pt idx="34">
                  <c:v>24.007068</c:v>
                </c:pt>
                <c:pt idx="35">
                  <c:v>24.311442</c:v>
                </c:pt>
                <c:pt idx="36">
                  <c:v>24.609749000000001</c:v>
                </c:pt>
                <c:pt idx="37">
                  <c:v>24.724104000000001</c:v>
                </c:pt>
                <c:pt idx="38">
                  <c:v>24.902573</c:v>
                </c:pt>
                <c:pt idx="39">
                  <c:v>25.071567999999999</c:v>
                </c:pt>
                <c:pt idx="40">
                  <c:v>25.239065</c:v>
                </c:pt>
                <c:pt idx="41">
                  <c:v>25.366299000000001</c:v>
                </c:pt>
                <c:pt idx="42">
                  <c:v>25.611003</c:v>
                </c:pt>
                <c:pt idx="43">
                  <c:v>25.766808000000001</c:v>
                </c:pt>
                <c:pt idx="44">
                  <c:v>25.919228</c:v>
                </c:pt>
                <c:pt idx="45">
                  <c:v>26.057158000000001</c:v>
                </c:pt>
                <c:pt idx="46">
                  <c:v>26.215071999999999</c:v>
                </c:pt>
                <c:pt idx="47">
                  <c:v>26.395828000000002</c:v>
                </c:pt>
                <c:pt idx="48">
                  <c:v>26.578498</c:v>
                </c:pt>
                <c:pt idx="49">
                  <c:v>26.749753999999999</c:v>
                </c:pt>
                <c:pt idx="50">
                  <c:v>26.908649</c:v>
                </c:pt>
                <c:pt idx="51">
                  <c:v>27.090647000000001</c:v>
                </c:pt>
                <c:pt idx="52">
                  <c:v>27.298705999999999</c:v>
                </c:pt>
                <c:pt idx="53">
                  <c:v>27.490628999999998</c:v>
                </c:pt>
                <c:pt idx="54">
                  <c:v>27.688431000000001</c:v>
                </c:pt>
                <c:pt idx="55">
                  <c:v>27.869095000000002</c:v>
                </c:pt>
                <c:pt idx="56">
                  <c:v>28.060234999999999</c:v>
                </c:pt>
                <c:pt idx="57">
                  <c:v>28.220958</c:v>
                </c:pt>
                <c:pt idx="58">
                  <c:v>28.341528</c:v>
                </c:pt>
                <c:pt idx="59">
                  <c:v>28.527922</c:v>
                </c:pt>
                <c:pt idx="60">
                  <c:v>28.859876</c:v>
                </c:pt>
              </c:numCache>
            </c:numRef>
          </c:val>
          <c:smooth val="0"/>
          <c:extLst xmlns:c16r2="http://schemas.microsoft.com/office/drawing/2015/06/chart">
            <c:ext xmlns:c16="http://schemas.microsoft.com/office/drawing/2014/chart" uri="{C3380CC4-5D6E-409C-BE32-E72D297353CC}">
              <c16:uniqueId val="{00000000-9546-4224-9C59-535C31A9156B}"/>
            </c:ext>
          </c:extLst>
        </c:ser>
        <c:ser>
          <c:idx val="1"/>
          <c:order val="1"/>
          <c:tx>
            <c:strRef>
              <c:f>Sheet1!$C$1</c:f>
              <c:strCache>
                <c:ptCount val="1"/>
                <c:pt idx="0">
                  <c:v>residential</c:v>
                </c:pt>
              </c:strCache>
            </c:strRef>
          </c:tx>
          <c:spPr>
            <a:ln w="22225" cap="rnd">
              <a:solidFill>
                <a:srgbClr val="72242D"/>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6.5525256049426401</c:v>
                </c:pt>
                <c:pt idx="1">
                  <c:v>6.7462698767373803</c:v>
                </c:pt>
                <c:pt idx="2">
                  <c:v>6.949599614534022</c:v>
                </c:pt>
                <c:pt idx="3">
                  <c:v>7.1405409518592524</c:v>
                </c:pt>
                <c:pt idx="4">
                  <c:v>6.9767316328748086</c:v>
                </c:pt>
                <c:pt idx="5">
                  <c:v>6.9345631112243353</c:v>
                </c:pt>
                <c:pt idx="6">
                  <c:v>7.4646130423030934</c:v>
                </c:pt>
                <c:pt idx="7">
                  <c:v>7.030834343631108</c:v>
                </c:pt>
                <c:pt idx="8">
                  <c:v>6.4109755040093166</c:v>
                </c:pt>
                <c:pt idx="9">
                  <c:v>6.7724739802648912</c:v>
                </c:pt>
                <c:pt idx="10">
                  <c:v>7.156311432613415</c:v>
                </c:pt>
                <c:pt idx="11">
                  <c:v>6.8644519584880106</c:v>
                </c:pt>
                <c:pt idx="12">
                  <c:v>6.9074735180989411</c:v>
                </c:pt>
                <c:pt idx="13">
                  <c:v>7.2330566905007219</c:v>
                </c:pt>
                <c:pt idx="14">
                  <c:v>6.9872444597924206</c:v>
                </c:pt>
                <c:pt idx="15">
                  <c:v>6.9013366661222193</c:v>
                </c:pt>
                <c:pt idx="16">
                  <c:v>6.1549745744799651</c:v>
                </c:pt>
                <c:pt idx="17">
                  <c:v>6.5894375038861641</c:v>
                </c:pt>
                <c:pt idx="18">
                  <c:v>6.8894076644335422</c:v>
                </c:pt>
                <c:pt idx="19">
                  <c:v>6.6373906321610256</c:v>
                </c:pt>
                <c:pt idx="20">
                  <c:v>6.6405923122673212</c:v>
                </c:pt>
                <c:pt idx="21">
                  <c:v>6.4730677832273891</c:v>
                </c:pt>
                <c:pt idx="22">
                  <c:v>5.6842532205244831</c:v>
                </c:pt>
                <c:pt idx="23">
                  <c:v>6.6888006903056212</c:v>
                </c:pt>
                <c:pt idx="24">
                  <c:v>7.0062862562580621</c:v>
                </c:pt>
                <c:pt idx="25">
                  <c:v>6.4646280957176199</c:v>
                </c:pt>
                <c:pt idx="26">
                  <c:v>6.029784122842532</c:v>
                </c:pt>
                <c:pt idx="27">
                  <c:v>6.0971772705849521</c:v>
                </c:pt>
                <c:pt idx="28">
                  <c:v>6.9815319939830482</c:v>
                </c:pt>
                <c:pt idx="29">
                  <c:v>7.0882115927667133</c:v>
                </c:pt>
                <c:pt idx="30">
                  <c:v>6.6168417408850528</c:v>
                </c:pt>
                <c:pt idx="31">
                  <c:v>6.3693869999999988</c:v>
                </c:pt>
                <c:pt idx="32">
                  <c:v>6.4780100000000003</c:v>
                </c:pt>
                <c:pt idx="33">
                  <c:v>6.3387789999999997</c:v>
                </c:pt>
                <c:pt idx="34">
                  <c:v>6.3414170000000016</c:v>
                </c:pt>
                <c:pt idx="35">
                  <c:v>6.3469980000000001</c:v>
                </c:pt>
                <c:pt idx="36">
                  <c:v>6.3427429999999996</c:v>
                </c:pt>
                <c:pt idx="37">
                  <c:v>6.329974</c:v>
                </c:pt>
                <c:pt idx="38">
                  <c:v>6.3090870000000008</c:v>
                </c:pt>
                <c:pt idx="39">
                  <c:v>6.2816330000000002</c:v>
                </c:pt>
                <c:pt idx="40">
                  <c:v>6.2547110000000012</c:v>
                </c:pt>
                <c:pt idx="41">
                  <c:v>6.2210509999999992</c:v>
                </c:pt>
                <c:pt idx="42">
                  <c:v>6.1926249999999996</c:v>
                </c:pt>
                <c:pt idx="43">
                  <c:v>6.1644500000000004</c:v>
                </c:pt>
                <c:pt idx="44">
                  <c:v>6.1404389999999998</c:v>
                </c:pt>
                <c:pt idx="45">
                  <c:v>6.1211919999999997</c:v>
                </c:pt>
                <c:pt idx="46">
                  <c:v>6.1031570000000004</c:v>
                </c:pt>
                <c:pt idx="47">
                  <c:v>6.0845739999999999</c:v>
                </c:pt>
                <c:pt idx="48">
                  <c:v>6.0663610000000006</c:v>
                </c:pt>
                <c:pt idx="49">
                  <c:v>6.048152</c:v>
                </c:pt>
                <c:pt idx="50">
                  <c:v>6.0322319999999996</c:v>
                </c:pt>
                <c:pt idx="51">
                  <c:v>6.0168280000000003</c:v>
                </c:pt>
                <c:pt idx="52">
                  <c:v>6.0022480000000016</c:v>
                </c:pt>
                <c:pt idx="53">
                  <c:v>5.9886059999999999</c:v>
                </c:pt>
                <c:pt idx="54">
                  <c:v>5.9770220000000016</c:v>
                </c:pt>
                <c:pt idx="55">
                  <c:v>5.9651579999999989</c:v>
                </c:pt>
                <c:pt idx="56">
                  <c:v>5.9536269999999991</c:v>
                </c:pt>
                <c:pt idx="57">
                  <c:v>5.9411239999999994</c:v>
                </c:pt>
                <c:pt idx="58">
                  <c:v>5.928249000000001</c:v>
                </c:pt>
                <c:pt idx="59">
                  <c:v>5.9143969999999992</c:v>
                </c:pt>
                <c:pt idx="60">
                  <c:v>5.9004899999999996</c:v>
                </c:pt>
              </c:numCache>
            </c:numRef>
          </c:val>
          <c:smooth val="0"/>
          <c:extLst xmlns:c16r2="http://schemas.microsoft.com/office/drawing/2015/06/chart">
            <c:ext xmlns:c16="http://schemas.microsoft.com/office/drawing/2014/chart" uri="{C3380CC4-5D6E-409C-BE32-E72D297353CC}">
              <c16:uniqueId val="{00000001-9546-4224-9C59-535C31A9156B}"/>
            </c:ext>
          </c:extLst>
        </c:ser>
        <c:ser>
          <c:idx val="4"/>
          <c:order val="2"/>
          <c:tx>
            <c:strRef>
              <c:f>Sheet1!$D$1</c:f>
              <c:strCache>
                <c:ptCount val="1"/>
                <c:pt idx="0">
                  <c:v>commercial</c:v>
                </c:pt>
              </c:strCache>
            </c:strRef>
          </c:tx>
          <c:spPr>
            <a:ln w="22225" cap="rnd">
              <a:solidFill>
                <a:srgbClr val="E3A5AC"/>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3.893566360510881</c:v>
                </c:pt>
                <c:pt idx="1">
                  <c:v>3.945669722590853</c:v>
                </c:pt>
                <c:pt idx="2">
                  <c:v>3.990962675194341</c:v>
                </c:pt>
                <c:pt idx="3">
                  <c:v>3.9701058135564882</c:v>
                </c:pt>
                <c:pt idx="4">
                  <c:v>4.0163627277836387</c:v>
                </c:pt>
                <c:pt idx="5">
                  <c:v>4.1005168863726391</c:v>
                </c:pt>
                <c:pt idx="6">
                  <c:v>4.2734890538663564</c:v>
                </c:pt>
                <c:pt idx="7">
                  <c:v>4.2955406297292864</c:v>
                </c:pt>
                <c:pt idx="8">
                  <c:v>4.0048696536515234</c:v>
                </c:pt>
                <c:pt idx="9">
                  <c:v>4.0535525279242064</c:v>
                </c:pt>
                <c:pt idx="10">
                  <c:v>4.2782580788758144</c:v>
                </c:pt>
                <c:pt idx="11">
                  <c:v>4.0846557224305293</c:v>
                </c:pt>
                <c:pt idx="12">
                  <c:v>4.1321702178440294</c:v>
                </c:pt>
                <c:pt idx="13">
                  <c:v>4.298490477575875</c:v>
                </c:pt>
                <c:pt idx="14">
                  <c:v>4.2324009137132768</c:v>
                </c:pt>
                <c:pt idx="15">
                  <c:v>4.0524382832496526</c:v>
                </c:pt>
                <c:pt idx="16">
                  <c:v>3.7475688075947171</c:v>
                </c:pt>
                <c:pt idx="17">
                  <c:v>3.9226304007330448</c:v>
                </c:pt>
                <c:pt idx="18">
                  <c:v>4.1001508681517018</c:v>
                </c:pt>
                <c:pt idx="19">
                  <c:v>4.0559379400526483</c:v>
                </c:pt>
                <c:pt idx="20">
                  <c:v>4.0233407884473058</c:v>
                </c:pt>
                <c:pt idx="21">
                  <c:v>4.0655146055257116</c:v>
                </c:pt>
                <c:pt idx="22">
                  <c:v>3.7250133142588382</c:v>
                </c:pt>
                <c:pt idx="23">
                  <c:v>4.1611609576039639</c:v>
                </c:pt>
                <c:pt idx="24">
                  <c:v>4.3902431334080454</c:v>
                </c:pt>
                <c:pt idx="25">
                  <c:v>4.440930912290117</c:v>
                </c:pt>
                <c:pt idx="26">
                  <c:v>4.3214618355844534</c:v>
                </c:pt>
                <c:pt idx="27">
                  <c:v>4.3682436012348349</c:v>
                </c:pt>
                <c:pt idx="28">
                  <c:v>4.7758742330708932</c:v>
                </c:pt>
                <c:pt idx="29">
                  <c:v>4.8001087154391309</c:v>
                </c:pt>
                <c:pt idx="30">
                  <c:v>4.3675755432044836</c:v>
                </c:pt>
                <c:pt idx="31">
                  <c:v>4.4685789999999992</c:v>
                </c:pt>
                <c:pt idx="32">
                  <c:v>4.6246249999999991</c:v>
                </c:pt>
                <c:pt idx="33">
                  <c:v>4.5738490000000009</c:v>
                </c:pt>
                <c:pt idx="34">
                  <c:v>4.5785339999999994</c:v>
                </c:pt>
                <c:pt idx="35">
                  <c:v>4.5877440000000016</c:v>
                </c:pt>
                <c:pt idx="36">
                  <c:v>4.5859159999999992</c:v>
                </c:pt>
                <c:pt idx="37">
                  <c:v>4.603324999999999</c:v>
                </c:pt>
                <c:pt idx="38">
                  <c:v>4.609629</c:v>
                </c:pt>
                <c:pt idx="39">
                  <c:v>4.6078819999999991</c:v>
                </c:pt>
                <c:pt idx="40">
                  <c:v>4.607348</c:v>
                </c:pt>
                <c:pt idx="41">
                  <c:v>4.603089999999999</c:v>
                </c:pt>
                <c:pt idx="42">
                  <c:v>4.6055960000000002</c:v>
                </c:pt>
                <c:pt idx="43">
                  <c:v>4.607666</c:v>
                </c:pt>
                <c:pt idx="44">
                  <c:v>4.6137139999999999</c:v>
                </c:pt>
                <c:pt idx="45">
                  <c:v>4.6246619999999998</c:v>
                </c:pt>
                <c:pt idx="46">
                  <c:v>4.6355660000000016</c:v>
                </c:pt>
                <c:pt idx="47">
                  <c:v>4.6425160000000014</c:v>
                </c:pt>
                <c:pt idx="48">
                  <c:v>4.6478370000000009</c:v>
                </c:pt>
                <c:pt idx="49">
                  <c:v>4.6530450000000014</c:v>
                </c:pt>
                <c:pt idx="50">
                  <c:v>4.6580969999999997</c:v>
                </c:pt>
                <c:pt idx="51">
                  <c:v>4.6659720000000009</c:v>
                </c:pt>
                <c:pt idx="52">
                  <c:v>4.6744990000000008</c:v>
                </c:pt>
                <c:pt idx="53">
                  <c:v>4.6819620000000004</c:v>
                </c:pt>
                <c:pt idx="54">
                  <c:v>4.6896000000000004</c:v>
                </c:pt>
                <c:pt idx="55">
                  <c:v>4.696631</c:v>
                </c:pt>
                <c:pt idx="56">
                  <c:v>4.7026440000000003</c:v>
                </c:pt>
                <c:pt idx="57">
                  <c:v>4.7078110000000004</c:v>
                </c:pt>
                <c:pt idx="58">
                  <c:v>4.7136709999999997</c:v>
                </c:pt>
                <c:pt idx="59">
                  <c:v>4.7177330000000008</c:v>
                </c:pt>
                <c:pt idx="60">
                  <c:v>4.7219529999999992</c:v>
                </c:pt>
              </c:numCache>
            </c:numRef>
          </c:val>
          <c:smooth val="0"/>
          <c:extLst xmlns:c16r2="http://schemas.microsoft.com/office/drawing/2015/06/chart">
            <c:ext xmlns:c16="http://schemas.microsoft.com/office/drawing/2014/chart" uri="{C3380CC4-5D6E-409C-BE32-E72D297353CC}">
              <c16:uniqueId val="{00000002-9546-4224-9C59-535C31A9156B}"/>
            </c:ext>
          </c:extLst>
        </c:ser>
        <c:ser>
          <c:idx val="7"/>
          <c:order val="3"/>
          <c:tx>
            <c:strRef>
              <c:f>Sheet1!$E$1</c:f>
              <c:strCache>
                <c:ptCount val="1"/>
                <c:pt idx="0">
                  <c:v>transportation</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22.365580445653599</c:v>
                </c:pt>
                <c:pt idx="1">
                  <c:v>22.06485481462018</c:v>
                </c:pt>
                <c:pt idx="2">
                  <c:v>22.36278017531335</c:v>
                </c:pt>
                <c:pt idx="3">
                  <c:v>22.61766807749661</c:v>
                </c:pt>
                <c:pt idx="4">
                  <c:v>23.263550089000042</c:v>
                </c:pt>
                <c:pt idx="5">
                  <c:v>23.756633764286889</c:v>
                </c:pt>
                <c:pt idx="6">
                  <c:v>24.364550345893139</c:v>
                </c:pt>
                <c:pt idx="7">
                  <c:v>24.66812956285564</c:v>
                </c:pt>
                <c:pt idx="8">
                  <c:v>25.16944148756032</c:v>
                </c:pt>
                <c:pt idx="9">
                  <c:v>25.858776688327101</c:v>
                </c:pt>
                <c:pt idx="10">
                  <c:v>26.455612411049671</c:v>
                </c:pt>
                <c:pt idx="11">
                  <c:v>26.179346323577921</c:v>
                </c:pt>
                <c:pt idx="12">
                  <c:v>26.747257645317571</c:v>
                </c:pt>
                <c:pt idx="13">
                  <c:v>26.806886027929909</c:v>
                </c:pt>
                <c:pt idx="14">
                  <c:v>27.74764514967697</c:v>
                </c:pt>
                <c:pt idx="15">
                  <c:v>28.17944762337677</c:v>
                </c:pt>
                <c:pt idx="16">
                  <c:v>28.617761041318321</c:v>
                </c:pt>
                <c:pt idx="17">
                  <c:v>28.72742315004125</c:v>
                </c:pt>
                <c:pt idx="18">
                  <c:v>27.339489827857559</c:v>
                </c:pt>
                <c:pt idx="19">
                  <c:v>26.50993414207624</c:v>
                </c:pt>
                <c:pt idx="20">
                  <c:v>26.89678107345879</c:v>
                </c:pt>
                <c:pt idx="21">
                  <c:v>26.52583402433471</c:v>
                </c:pt>
                <c:pt idx="22">
                  <c:v>26.059408068052701</c:v>
                </c:pt>
                <c:pt idx="23">
                  <c:v>26.541785374810068</c:v>
                </c:pt>
                <c:pt idx="24">
                  <c:v>26.801250388936602</c:v>
                </c:pt>
                <c:pt idx="25">
                  <c:v>27.178638995006452</c:v>
                </c:pt>
                <c:pt idx="26">
                  <c:v>27.736828046235271</c:v>
                </c:pt>
                <c:pt idx="27">
                  <c:v>27.974118254380841</c:v>
                </c:pt>
                <c:pt idx="28">
                  <c:v>28.429246392798941</c:v>
                </c:pt>
                <c:pt idx="29">
                  <c:v>28.596827507323891</c:v>
                </c:pt>
                <c:pt idx="30">
                  <c:v>24.372597341177968</c:v>
                </c:pt>
                <c:pt idx="31">
                  <c:v>26.273904000000002</c:v>
                </c:pt>
                <c:pt idx="32">
                  <c:v>27.263051000000001</c:v>
                </c:pt>
                <c:pt idx="33">
                  <c:v>27.769542000000001</c:v>
                </c:pt>
                <c:pt idx="34">
                  <c:v>27.785520000000002</c:v>
                </c:pt>
                <c:pt idx="35">
                  <c:v>27.813489000000001</c:v>
                </c:pt>
                <c:pt idx="36">
                  <c:v>27.775231000000002</c:v>
                </c:pt>
                <c:pt idx="37">
                  <c:v>27.642253</c:v>
                </c:pt>
                <c:pt idx="38">
                  <c:v>27.526710000000001</c:v>
                </c:pt>
                <c:pt idx="39">
                  <c:v>27.420034999999999</c:v>
                </c:pt>
                <c:pt idx="40">
                  <c:v>27.339807</c:v>
                </c:pt>
                <c:pt idx="41">
                  <c:v>27.274284000000002</c:v>
                </c:pt>
                <c:pt idx="42">
                  <c:v>27.186354999999999</c:v>
                </c:pt>
                <c:pt idx="43">
                  <c:v>27.151070000000001</c:v>
                </c:pt>
                <c:pt idx="44">
                  <c:v>27.112753000000001</c:v>
                </c:pt>
                <c:pt idx="45">
                  <c:v>27.087764</c:v>
                </c:pt>
                <c:pt idx="46">
                  <c:v>27.078692</c:v>
                </c:pt>
                <c:pt idx="47">
                  <c:v>27.113430000000001</c:v>
                </c:pt>
                <c:pt idx="48">
                  <c:v>27.152398000000002</c:v>
                </c:pt>
                <c:pt idx="49">
                  <c:v>27.213007000000001</c:v>
                </c:pt>
                <c:pt idx="50">
                  <c:v>27.290057999999998</c:v>
                </c:pt>
                <c:pt idx="51">
                  <c:v>27.372665999999999</c:v>
                </c:pt>
                <c:pt idx="52">
                  <c:v>27.471416000000001</c:v>
                </c:pt>
                <c:pt idx="53">
                  <c:v>27.580074</c:v>
                </c:pt>
                <c:pt idx="54">
                  <c:v>27.693199</c:v>
                </c:pt>
                <c:pt idx="55">
                  <c:v>27.831771</c:v>
                </c:pt>
                <c:pt idx="56">
                  <c:v>27.995252000000001</c:v>
                </c:pt>
                <c:pt idx="57">
                  <c:v>28.143408999999998</c:v>
                </c:pt>
                <c:pt idx="58">
                  <c:v>28.285799999999998</c:v>
                </c:pt>
                <c:pt idx="59">
                  <c:v>28.457561999999999</c:v>
                </c:pt>
                <c:pt idx="60">
                  <c:v>28.669929</c:v>
                </c:pt>
              </c:numCache>
            </c:numRef>
          </c:val>
          <c:smooth val="0"/>
          <c:extLst xmlns:c16r2="http://schemas.microsoft.com/office/drawing/2015/06/chart">
            <c:ext xmlns:c16="http://schemas.microsoft.com/office/drawing/2014/chart" uri="{C3380CC4-5D6E-409C-BE32-E72D297353CC}">
              <c16:uniqueId val="{00000003-9546-4224-9C59-535C31A9156B}"/>
            </c:ext>
          </c:extLst>
        </c:ser>
        <c:ser>
          <c:idx val="0"/>
          <c:order val="4"/>
          <c:tx>
            <c:strRef>
              <c:f>Sheet1!$F$1</c:f>
              <c:strCache>
                <c:ptCount val="1"/>
                <c:pt idx="0">
                  <c:v>electric power</c:v>
                </c:pt>
              </c:strCache>
            </c:strRef>
          </c:tx>
          <c:spPr>
            <a:ln w="22225" cap="rnd">
              <a:solidFill>
                <a:srgbClr val="E1AB76"/>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30.495053077640009</c:v>
                </c:pt>
                <c:pt idx="1">
                  <c:v>30.856021278367109</c:v>
                </c:pt>
                <c:pt idx="2">
                  <c:v>30.722757164472899</c:v>
                </c:pt>
                <c:pt idx="3">
                  <c:v>31.847064846930198</c:v>
                </c:pt>
                <c:pt idx="4">
                  <c:v>32.3987144373069</c:v>
                </c:pt>
                <c:pt idx="5">
                  <c:v>33.4788178225187</c:v>
                </c:pt>
                <c:pt idx="6">
                  <c:v>34.485400073478402</c:v>
                </c:pt>
                <c:pt idx="7">
                  <c:v>34.886290951225703</c:v>
                </c:pt>
                <c:pt idx="8">
                  <c:v>36.225117475592391</c:v>
                </c:pt>
                <c:pt idx="9">
                  <c:v>36.975566670729997</c:v>
                </c:pt>
                <c:pt idx="10">
                  <c:v>38.061758919406593</c:v>
                </c:pt>
                <c:pt idx="11">
                  <c:v>37.215173564597002</c:v>
                </c:pt>
                <c:pt idx="12">
                  <c:v>38.016153905800799</c:v>
                </c:pt>
                <c:pt idx="13">
                  <c:v>38.028287114351293</c:v>
                </c:pt>
                <c:pt idx="14">
                  <c:v>38.701055451770607</c:v>
                </c:pt>
                <c:pt idx="15">
                  <c:v>39.625525805065521</c:v>
                </c:pt>
                <c:pt idx="16">
                  <c:v>39.416563884469348</c:v>
                </c:pt>
                <c:pt idx="17">
                  <c:v>40.370589141207319</c:v>
                </c:pt>
                <c:pt idx="18">
                  <c:v>39.969265989079197</c:v>
                </c:pt>
                <c:pt idx="19">
                  <c:v>38.068718249185999</c:v>
                </c:pt>
                <c:pt idx="20">
                  <c:v>39.618856395207288</c:v>
                </c:pt>
                <c:pt idx="21">
                  <c:v>39.292761122550743</c:v>
                </c:pt>
                <c:pt idx="22">
                  <c:v>38.131096269543413</c:v>
                </c:pt>
                <c:pt idx="23">
                  <c:v>38.356584832555583</c:v>
                </c:pt>
                <c:pt idx="24">
                  <c:v>38.629408835713413</c:v>
                </c:pt>
                <c:pt idx="25">
                  <c:v>37.889578408400823</c:v>
                </c:pt>
                <c:pt idx="26">
                  <c:v>37.726556396168959</c:v>
                </c:pt>
                <c:pt idx="27">
                  <c:v>37.241097485623179</c:v>
                </c:pt>
                <c:pt idx="28">
                  <c:v>38.162700407077622</c:v>
                </c:pt>
                <c:pt idx="29">
                  <c:v>37.003282801283902</c:v>
                </c:pt>
                <c:pt idx="30">
                  <c:v>35.744049455632037</c:v>
                </c:pt>
                <c:pt idx="31">
                  <c:v>36.906292000000001</c:v>
                </c:pt>
                <c:pt idx="32">
                  <c:v>36.944229</c:v>
                </c:pt>
                <c:pt idx="33">
                  <c:v>37.430767000000003</c:v>
                </c:pt>
                <c:pt idx="34">
                  <c:v>37.153964999999999</c:v>
                </c:pt>
                <c:pt idx="35">
                  <c:v>37.008082999999999</c:v>
                </c:pt>
                <c:pt idx="36">
                  <c:v>36.961136000000003</c:v>
                </c:pt>
                <c:pt idx="37">
                  <c:v>36.847724999999997</c:v>
                </c:pt>
                <c:pt idx="38">
                  <c:v>36.722183000000001</c:v>
                </c:pt>
                <c:pt idx="39">
                  <c:v>36.720996999999997</c:v>
                </c:pt>
                <c:pt idx="40">
                  <c:v>36.736953999999997</c:v>
                </c:pt>
                <c:pt idx="41">
                  <c:v>36.853740999999999</c:v>
                </c:pt>
                <c:pt idx="42">
                  <c:v>36.944920000000003</c:v>
                </c:pt>
                <c:pt idx="43">
                  <c:v>36.949038999999999</c:v>
                </c:pt>
                <c:pt idx="44">
                  <c:v>37.000197999999997</c:v>
                </c:pt>
                <c:pt idx="45">
                  <c:v>37.097095000000003</c:v>
                </c:pt>
                <c:pt idx="46">
                  <c:v>37.242538000000003</c:v>
                </c:pt>
                <c:pt idx="47">
                  <c:v>37.399920999999999</c:v>
                </c:pt>
                <c:pt idx="48">
                  <c:v>37.624648999999998</c:v>
                </c:pt>
                <c:pt idx="49">
                  <c:v>37.860087999999998</c:v>
                </c:pt>
                <c:pt idx="50">
                  <c:v>38.050940999999987</c:v>
                </c:pt>
                <c:pt idx="51">
                  <c:v>38.268742000000003</c:v>
                </c:pt>
                <c:pt idx="52">
                  <c:v>38.520035</c:v>
                </c:pt>
                <c:pt idx="53">
                  <c:v>38.788283999999997</c:v>
                </c:pt>
                <c:pt idx="54">
                  <c:v>39.024895000000001</c:v>
                </c:pt>
                <c:pt idx="55">
                  <c:v>39.268265</c:v>
                </c:pt>
                <c:pt idx="56">
                  <c:v>39.534804999999999</c:v>
                </c:pt>
                <c:pt idx="57">
                  <c:v>39.833697999999998</c:v>
                </c:pt>
                <c:pt idx="58">
                  <c:v>40.084518000000003</c:v>
                </c:pt>
                <c:pt idx="59">
                  <c:v>40.413887000000003</c:v>
                </c:pt>
                <c:pt idx="60">
                  <c:v>40.790260000000004</c:v>
                </c:pt>
              </c:numCache>
            </c:numRef>
          </c:val>
          <c:smooth val="0"/>
          <c:extLst xmlns:c16r2="http://schemas.microsoft.com/office/drawing/2015/06/chart">
            <c:ext xmlns:c16="http://schemas.microsoft.com/office/drawing/2014/chart" uri="{C3380CC4-5D6E-409C-BE32-E72D297353CC}">
              <c16:uniqueId val="{00000004-9546-4224-9C59-535C31A9156B}"/>
            </c:ext>
          </c:extLst>
        </c:ser>
        <c:dLbls>
          <c:showLegendKey val="0"/>
          <c:showVal val="0"/>
          <c:showCatName val="0"/>
          <c:showSerName val="0"/>
          <c:showPercent val="0"/>
          <c:showBubbleSize val="0"/>
        </c:dLbls>
        <c:smooth val="0"/>
        <c:axId val="-1453880512"/>
        <c:axId val="-1538090592"/>
      </c:lineChart>
      <c:catAx>
        <c:axId val="-145388051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8090592"/>
        <c:crosses val="autoZero"/>
        <c:auto val="1"/>
        <c:lblAlgn val="ctr"/>
        <c:lblOffset val="100"/>
        <c:tickLblSkip val="10"/>
        <c:tickMarkSkip val="10"/>
        <c:noMultiLvlLbl val="0"/>
      </c:catAx>
      <c:valAx>
        <c:axId val="-153809059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53880512"/>
        <c:crossesAt val="3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366516685414326E-2"/>
          <c:y val="3.7578623419269389E-2"/>
          <c:w val="0.89124046994125738"/>
          <c:h val="0.84562869756712511"/>
        </c:manualLayout>
      </c:layout>
      <c:lineChart>
        <c:grouping val="standard"/>
        <c:varyColors val="0"/>
        <c:ser>
          <c:idx val="2"/>
          <c:order val="0"/>
          <c:tx>
            <c:strRef>
              <c:f>Sheet1!$D$1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14.747999999999999</c:v>
                </c:pt>
                <c:pt idx="1">
                  <c:v>14.615</c:v>
                </c:pt>
                <c:pt idx="2">
                  <c:v>15.154999999999999</c:v>
                </c:pt>
                <c:pt idx="3">
                  <c:v>15.257999999999999</c:v>
                </c:pt>
                <c:pt idx="4">
                  <c:v>16.007000000000001</c:v>
                </c:pt>
                <c:pt idx="5">
                  <c:v>16.695</c:v>
                </c:pt>
                <c:pt idx="6">
                  <c:v>16.379002</c:v>
                </c:pt>
                <c:pt idx="7">
                  <c:v>16.068998000000001</c:v>
                </c:pt>
                <c:pt idx="8">
                  <c:v>17.009001000000001</c:v>
                </c:pt>
                <c:pt idx="9">
                  <c:v>16.432998999999999</c:v>
                </c:pt>
                <c:pt idx="10">
                  <c:v>14.517999</c:v>
                </c:pt>
                <c:pt idx="11">
                  <c:v>15.109508999999999</c:v>
                </c:pt>
                <c:pt idx="12">
                  <c:v>16.287372999999999</c:v>
                </c:pt>
                <c:pt idx="13">
                  <c:v>16.835678000000001</c:v>
                </c:pt>
                <c:pt idx="14">
                  <c:v>16.944604999999999</c:v>
                </c:pt>
                <c:pt idx="15">
                  <c:v>17.043697000000002</c:v>
                </c:pt>
                <c:pt idx="16">
                  <c:v>17.127227999999999</c:v>
                </c:pt>
                <c:pt idx="17">
                  <c:v>17.133185999999998</c:v>
                </c:pt>
                <c:pt idx="18">
                  <c:v>17.105063999999999</c:v>
                </c:pt>
                <c:pt idx="19">
                  <c:v>17.094866</c:v>
                </c:pt>
                <c:pt idx="20">
                  <c:v>17.109490999999998</c:v>
                </c:pt>
                <c:pt idx="21">
                  <c:v>17.087847</c:v>
                </c:pt>
                <c:pt idx="22">
                  <c:v>17.084506999999999</c:v>
                </c:pt>
                <c:pt idx="23">
                  <c:v>17.048082000000001</c:v>
                </c:pt>
                <c:pt idx="24">
                  <c:v>17.052402000000001</c:v>
                </c:pt>
                <c:pt idx="25">
                  <c:v>17.045601000000001</c:v>
                </c:pt>
                <c:pt idx="26">
                  <c:v>17.02412</c:v>
                </c:pt>
                <c:pt idx="27">
                  <c:v>16.993297999999999</c:v>
                </c:pt>
                <c:pt idx="28">
                  <c:v>17.040203000000002</c:v>
                </c:pt>
                <c:pt idx="29">
                  <c:v>17.025981999999999</c:v>
                </c:pt>
                <c:pt idx="30">
                  <c:v>17.002424000000001</c:v>
                </c:pt>
                <c:pt idx="31">
                  <c:v>17.004524</c:v>
                </c:pt>
                <c:pt idx="32">
                  <c:v>16.984286999999998</c:v>
                </c:pt>
                <c:pt idx="33">
                  <c:v>16.984888000000002</c:v>
                </c:pt>
                <c:pt idx="34">
                  <c:v>16.959986000000001</c:v>
                </c:pt>
                <c:pt idx="35">
                  <c:v>16.944694999999999</c:v>
                </c:pt>
                <c:pt idx="36">
                  <c:v>16.958824</c:v>
                </c:pt>
                <c:pt idx="37">
                  <c:v>16.935842999999998</c:v>
                </c:pt>
                <c:pt idx="38">
                  <c:v>16.943462</c:v>
                </c:pt>
                <c:pt idx="39">
                  <c:v>16.924901999999999</c:v>
                </c:pt>
                <c:pt idx="40">
                  <c:v>16.934172</c:v>
                </c:pt>
              </c:numCache>
            </c:numRef>
          </c:val>
          <c:smooth val="0"/>
        </c:ser>
        <c:dLbls>
          <c:showLegendKey val="0"/>
          <c:showVal val="0"/>
          <c:showCatName val="0"/>
          <c:showSerName val="0"/>
          <c:showPercent val="0"/>
          <c:showBubbleSize val="0"/>
        </c:dLbls>
        <c:smooth val="0"/>
        <c:axId val="-1237304880"/>
        <c:axId val="-1237305968"/>
      </c:lineChart>
      <c:catAx>
        <c:axId val="-12373048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7305968"/>
        <c:crosses val="autoZero"/>
        <c:auto val="1"/>
        <c:lblAlgn val="ctr"/>
        <c:lblOffset val="100"/>
        <c:tickLblSkip val="10"/>
        <c:tickMarkSkip val="10"/>
        <c:noMultiLvlLbl val="0"/>
      </c:catAx>
      <c:valAx>
        <c:axId val="-1237305968"/>
        <c:scaling>
          <c:orientation val="minMax"/>
          <c:min val="1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7304880"/>
        <c:crossesAt val="12"/>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72540379966319"/>
          <c:y val="4.167908374399823E-2"/>
          <c:w val="0.77418516055658793"/>
          <c:h val="0.8635505848227305"/>
        </c:manualLayout>
      </c:layout>
      <c:lineChart>
        <c:grouping val="standard"/>
        <c:varyColors val="0"/>
        <c:ser>
          <c:idx val="4"/>
          <c:order val="0"/>
          <c:tx>
            <c:strRef>
              <c:f>Sheet1!$F$1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86.400002000000001</c:v>
                </c:pt>
                <c:pt idx="1">
                  <c:v>86.199996999999996</c:v>
                </c:pt>
                <c:pt idx="2">
                  <c:v>88.699996999999996</c:v>
                </c:pt>
                <c:pt idx="3">
                  <c:v>88.300003000000004</c:v>
                </c:pt>
                <c:pt idx="4">
                  <c:v>90.400002000000001</c:v>
                </c:pt>
                <c:pt idx="5">
                  <c:v>91</c:v>
                </c:pt>
                <c:pt idx="6">
                  <c:v>89.699996999999996</c:v>
                </c:pt>
                <c:pt idx="7">
                  <c:v>91.099997999999999</c:v>
                </c:pt>
                <c:pt idx="8">
                  <c:v>93.099997999999999</c:v>
                </c:pt>
                <c:pt idx="9">
                  <c:v>90.400002000000001</c:v>
                </c:pt>
                <c:pt idx="10">
                  <c:v>78.900002000000001</c:v>
                </c:pt>
                <c:pt idx="11">
                  <c:v>86.334000000000003</c:v>
                </c:pt>
                <c:pt idx="12">
                  <c:v>90.825995999999989</c:v>
                </c:pt>
                <c:pt idx="13">
                  <c:v>91.684981999999991</c:v>
                </c:pt>
                <c:pt idx="14">
                  <c:v>91.935867000000002</c:v>
                </c:pt>
                <c:pt idx="15">
                  <c:v>92.108283999999998</c:v>
                </c:pt>
                <c:pt idx="16">
                  <c:v>92.113876000000005</c:v>
                </c:pt>
                <c:pt idx="17">
                  <c:v>92.142257999999998</c:v>
                </c:pt>
                <c:pt idx="18">
                  <c:v>91.989470999999995</c:v>
                </c:pt>
                <c:pt idx="19">
                  <c:v>91.916671999999991</c:v>
                </c:pt>
                <c:pt idx="20">
                  <c:v>91.991973999999999</c:v>
                </c:pt>
                <c:pt idx="21">
                  <c:v>91.873809999999992</c:v>
                </c:pt>
                <c:pt idx="22">
                  <c:v>91.852920999999995</c:v>
                </c:pt>
                <c:pt idx="23">
                  <c:v>91.656234999999995</c:v>
                </c:pt>
                <c:pt idx="24">
                  <c:v>91.676193000000012</c:v>
                </c:pt>
                <c:pt idx="25">
                  <c:v>91.636971000000003</c:v>
                </c:pt>
                <c:pt idx="26">
                  <c:v>91.519683999999998</c:v>
                </c:pt>
                <c:pt idx="27">
                  <c:v>91.35284399999999</c:v>
                </c:pt>
                <c:pt idx="28">
                  <c:v>91.591431</c:v>
                </c:pt>
                <c:pt idx="29">
                  <c:v>91.494629000000003</c:v>
                </c:pt>
                <c:pt idx="30">
                  <c:v>91.393517000000003</c:v>
                </c:pt>
                <c:pt idx="31">
                  <c:v>91.401352000000003</c:v>
                </c:pt>
                <c:pt idx="32">
                  <c:v>91.291054000000003</c:v>
                </c:pt>
                <c:pt idx="33">
                  <c:v>91.291313000000002</c:v>
                </c:pt>
                <c:pt idx="34">
                  <c:v>91.156265000000005</c:v>
                </c:pt>
                <c:pt idx="35">
                  <c:v>91.072601000000006</c:v>
                </c:pt>
                <c:pt idx="36">
                  <c:v>91.145302000000001</c:v>
                </c:pt>
                <c:pt idx="37">
                  <c:v>91.020247999999995</c:v>
                </c:pt>
                <c:pt idx="38">
                  <c:v>91.058707999999996</c:v>
                </c:pt>
                <c:pt idx="39">
                  <c:v>90.957581000000005</c:v>
                </c:pt>
                <c:pt idx="40">
                  <c:v>91.003394999999998</c:v>
                </c:pt>
              </c:numCache>
            </c:numRef>
          </c:val>
          <c:smooth val="0"/>
        </c:ser>
        <c:dLbls>
          <c:showLegendKey val="0"/>
          <c:showVal val="0"/>
          <c:showCatName val="0"/>
          <c:showSerName val="0"/>
          <c:showPercent val="0"/>
          <c:showBubbleSize val="0"/>
        </c:dLbls>
        <c:smooth val="0"/>
        <c:axId val="-1237312496"/>
        <c:axId val="-1237319568"/>
      </c:lineChart>
      <c:catAx>
        <c:axId val="-12373124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7319568"/>
        <c:crosses val="autoZero"/>
        <c:auto val="1"/>
        <c:lblAlgn val="ctr"/>
        <c:lblOffset val="100"/>
        <c:tickLblSkip val="10"/>
        <c:tickMarkSkip val="10"/>
        <c:noMultiLvlLbl val="0"/>
      </c:catAx>
      <c:valAx>
        <c:axId val="-1237319568"/>
        <c:scaling>
          <c:orientation val="minMax"/>
          <c:min val="75"/>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7312496"/>
        <c:crossesAt val="12"/>
        <c:crossBetween val="midCat"/>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631296087989E-2"/>
          <c:y val="6.2042875320489743E-2"/>
          <c:w val="0.87782112871250206"/>
          <c:h val="0.84711803805550345"/>
        </c:manualLayout>
      </c:layout>
      <c:lineChart>
        <c:grouping val="standard"/>
        <c:varyColors val="0"/>
        <c:ser>
          <c:idx val="2"/>
          <c:order val="0"/>
          <c:tx>
            <c:strRef>
              <c:f>Sheet1!$B$1</c:f>
              <c:strCache>
                <c:ptCount val="1"/>
                <c:pt idx="0">
                  <c:v>Exports</c:v>
                </c:pt>
              </c:strCache>
            </c:strRef>
          </c:tx>
          <c:spPr>
            <a:ln w="22225" cap="rnd">
              <a:solidFill>
                <a:srgbClr val="0096D7"/>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-2.386091</c:v>
                </c:pt>
                <c:pt idx="1">
                  <c:v>-3.0687890000000002</c:v>
                </c:pt>
                <c:pt idx="2">
                  <c:v>-3.2613729999999999</c:v>
                </c:pt>
                <c:pt idx="3">
                  <c:v>-3.6728079999999999</c:v>
                </c:pt>
                <c:pt idx="4">
                  <c:v>-4.236408</c:v>
                </c:pt>
                <c:pt idx="5">
                  <c:v>-4.7977290000000004</c:v>
                </c:pt>
                <c:pt idx="6">
                  <c:v>-5.3427480000000003</c:v>
                </c:pt>
                <c:pt idx="7">
                  <c:v>-6.4731040000000002</c:v>
                </c:pt>
                <c:pt idx="8">
                  <c:v>-7.7187679999999999</c:v>
                </c:pt>
                <c:pt idx="9">
                  <c:v>-8.5744790000000002</c:v>
                </c:pt>
                <c:pt idx="10">
                  <c:v>-8.5934740000000005</c:v>
                </c:pt>
                <c:pt idx="11">
                  <c:v>-8.6984840000000005</c:v>
                </c:pt>
                <c:pt idx="12">
                  <c:v>-9.6034649999999999</c:v>
                </c:pt>
                <c:pt idx="13">
                  <c:v>-9.9824389999999994</c:v>
                </c:pt>
                <c:pt idx="14">
                  <c:v>-10.153382000000001</c:v>
                </c:pt>
                <c:pt idx="15">
                  <c:v>-10.362973999999999</c:v>
                </c:pt>
                <c:pt idx="16">
                  <c:v>-10.237954999999999</c:v>
                </c:pt>
                <c:pt idx="17">
                  <c:v>-10.208586</c:v>
                </c:pt>
                <c:pt idx="18">
                  <c:v>-10.220254000000001</c:v>
                </c:pt>
                <c:pt idx="19">
                  <c:v>-10.199095</c:v>
                </c:pt>
                <c:pt idx="20">
                  <c:v>-10.258969</c:v>
                </c:pt>
                <c:pt idx="21">
                  <c:v>-10.173781</c:v>
                </c:pt>
                <c:pt idx="22">
                  <c:v>-10.210756999999999</c:v>
                </c:pt>
                <c:pt idx="23">
                  <c:v>-10.089852</c:v>
                </c:pt>
                <c:pt idx="24">
                  <c:v>-10.169485999999999</c:v>
                </c:pt>
                <c:pt idx="25">
                  <c:v>-10.194326</c:v>
                </c:pt>
                <c:pt idx="26">
                  <c:v>-10.11975</c:v>
                </c:pt>
                <c:pt idx="27">
                  <c:v>-10.031413000000001</c:v>
                </c:pt>
                <c:pt idx="28">
                  <c:v>-10.050091999999999</c:v>
                </c:pt>
                <c:pt idx="29">
                  <c:v>-10.091965</c:v>
                </c:pt>
                <c:pt idx="30">
                  <c:v>-10.088701</c:v>
                </c:pt>
                <c:pt idx="31">
                  <c:v>-10.115543000000001</c:v>
                </c:pt>
                <c:pt idx="32">
                  <c:v>-10.049128</c:v>
                </c:pt>
                <c:pt idx="33">
                  <c:v>-9.8657690000000002</c:v>
                </c:pt>
                <c:pt idx="34">
                  <c:v>-9.9377960000000005</c:v>
                </c:pt>
                <c:pt idx="35">
                  <c:v>-9.8051010000000005</c:v>
                </c:pt>
                <c:pt idx="36">
                  <c:v>-9.6194640000000007</c:v>
                </c:pt>
                <c:pt idx="37">
                  <c:v>-9.6306360000000009</c:v>
                </c:pt>
                <c:pt idx="38">
                  <c:v>-9.5954660000000001</c:v>
                </c:pt>
                <c:pt idx="39">
                  <c:v>-9.5881129999999999</c:v>
                </c:pt>
                <c:pt idx="40">
                  <c:v>-9.4217759999999995</c:v>
                </c:pt>
              </c:numCache>
            </c:numRef>
          </c:val>
          <c:smooth val="0"/>
        </c:ser>
        <c:ser>
          <c:idx val="3"/>
          <c:order val="1"/>
          <c:tx>
            <c:strRef>
              <c:f>Sheet1!$C$1</c:f>
              <c:strCache>
                <c:ptCount val="1"/>
                <c:pt idx="0">
                  <c:v>Gross Imports</c:v>
                </c:pt>
              </c:strCache>
            </c:strRef>
          </c:tx>
          <c:spPr>
            <a:ln w="22225" cap="rnd">
              <a:solidFill>
                <a:srgbClr val="BD732A"/>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11.789523000000001</c:v>
                </c:pt>
                <c:pt idx="1">
                  <c:v>11.430351999999999</c:v>
                </c:pt>
                <c:pt idx="2">
                  <c:v>10.594995000000001</c:v>
                </c:pt>
                <c:pt idx="3">
                  <c:v>9.8568169999999995</c:v>
                </c:pt>
                <c:pt idx="4">
                  <c:v>9.2384129999999995</c:v>
                </c:pt>
                <c:pt idx="5">
                  <c:v>9.4473640000000003</c:v>
                </c:pt>
                <c:pt idx="6">
                  <c:v>10.051776</c:v>
                </c:pt>
                <c:pt idx="7">
                  <c:v>10.139035</c:v>
                </c:pt>
                <c:pt idx="8">
                  <c:v>9.9381719999999998</c:v>
                </c:pt>
                <c:pt idx="9">
                  <c:v>9.1410029999999995</c:v>
                </c:pt>
                <c:pt idx="10">
                  <c:v>7.8630740000000001</c:v>
                </c:pt>
                <c:pt idx="11">
                  <c:v>8.4773370000000003</c:v>
                </c:pt>
                <c:pt idx="12">
                  <c:v>9.5235059999999994</c:v>
                </c:pt>
                <c:pt idx="13">
                  <c:v>9.5629559999999998</c:v>
                </c:pt>
                <c:pt idx="14">
                  <c:v>9.3367719999999998</c:v>
                </c:pt>
                <c:pt idx="15">
                  <c:v>9.1336770000000005</c:v>
                </c:pt>
                <c:pt idx="16">
                  <c:v>8.8755039999999994</c:v>
                </c:pt>
                <c:pt idx="17">
                  <c:v>8.9336800000000007</c:v>
                </c:pt>
                <c:pt idx="18">
                  <c:v>8.7451340000000002</c:v>
                </c:pt>
                <c:pt idx="19">
                  <c:v>8.6979489999999995</c:v>
                </c:pt>
                <c:pt idx="20">
                  <c:v>8.7591579999999993</c:v>
                </c:pt>
                <c:pt idx="21">
                  <c:v>8.8215120000000002</c:v>
                </c:pt>
                <c:pt idx="22">
                  <c:v>8.9869529999999997</c:v>
                </c:pt>
                <c:pt idx="23">
                  <c:v>8.8378420000000002</c:v>
                </c:pt>
                <c:pt idx="24">
                  <c:v>9.0312040000000007</c:v>
                </c:pt>
                <c:pt idx="25">
                  <c:v>9.1695700000000002</c:v>
                </c:pt>
                <c:pt idx="26">
                  <c:v>9.2271140000000003</c:v>
                </c:pt>
                <c:pt idx="27">
                  <c:v>9.3047579999999996</c:v>
                </c:pt>
                <c:pt idx="28">
                  <c:v>9.3864820000000009</c:v>
                </c:pt>
                <c:pt idx="29">
                  <c:v>9.4172989999999999</c:v>
                </c:pt>
                <c:pt idx="30">
                  <c:v>9.2977729999999994</c:v>
                </c:pt>
                <c:pt idx="31">
                  <c:v>9.3020200000000006</c:v>
                </c:pt>
                <c:pt idx="32">
                  <c:v>9.24024</c:v>
                </c:pt>
                <c:pt idx="33">
                  <c:v>9.2009989999999995</c:v>
                </c:pt>
                <c:pt idx="34">
                  <c:v>9.2359519999999993</c:v>
                </c:pt>
                <c:pt idx="35">
                  <c:v>9.0821950000000005</c:v>
                </c:pt>
                <c:pt idx="36">
                  <c:v>8.9202639999999995</c:v>
                </c:pt>
                <c:pt idx="37">
                  <c:v>9.0702569999999998</c:v>
                </c:pt>
                <c:pt idx="38">
                  <c:v>9.1544279999999993</c:v>
                </c:pt>
                <c:pt idx="39">
                  <c:v>9.0480809999999998</c:v>
                </c:pt>
                <c:pt idx="40">
                  <c:v>8.8879009999999994</c:v>
                </c:pt>
              </c:numCache>
            </c:numRef>
          </c:val>
          <c:smooth val="0"/>
        </c:ser>
        <c:ser>
          <c:idx val="0"/>
          <c:order val="2"/>
          <c:tx>
            <c:strRef>
              <c:f>Sheet1!$D$1</c:f>
              <c:strCache>
                <c:ptCount val="1"/>
                <c:pt idx="0">
                  <c:v>Net Imports</c:v>
                </c:pt>
              </c:strCache>
            </c:strRef>
          </c:tx>
          <c:spPr>
            <a:ln w="22225" cap="rnd">
              <a:solidFill>
                <a:srgbClr val="008000"/>
              </a:solidFill>
              <a:prstDash val="dash"/>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#,##0.00</c:formatCode>
                <c:ptCount val="41"/>
                <c:pt idx="0">
                  <c:v>9.4034329999999997</c:v>
                </c:pt>
                <c:pt idx="1">
                  <c:v>8.3615639999999996</c:v>
                </c:pt>
                <c:pt idx="2">
                  <c:v>7.3336220000000001</c:v>
                </c:pt>
                <c:pt idx="3">
                  <c:v>6.1840089999999996</c:v>
                </c:pt>
                <c:pt idx="4">
                  <c:v>5.0020049999999996</c:v>
                </c:pt>
                <c:pt idx="5">
                  <c:v>4.649635</c:v>
                </c:pt>
                <c:pt idx="6">
                  <c:v>4.709028</c:v>
                </c:pt>
                <c:pt idx="7">
                  <c:v>3.6659310000000001</c:v>
                </c:pt>
                <c:pt idx="8">
                  <c:v>2.2194050000000001</c:v>
                </c:pt>
                <c:pt idx="9">
                  <c:v>0.56652400000000003</c:v>
                </c:pt>
                <c:pt idx="10">
                  <c:v>-0.73040099999999997</c:v>
                </c:pt>
                <c:pt idx="11">
                  <c:v>-0.22114800000000001</c:v>
                </c:pt>
                <c:pt idx="12">
                  <c:v>-7.9959000000000002E-2</c:v>
                </c:pt>
                <c:pt idx="13">
                  <c:v>-0.41948299999999999</c:v>
                </c:pt>
                <c:pt idx="14">
                  <c:v>-0.81660999999999995</c:v>
                </c:pt>
                <c:pt idx="15">
                  <c:v>-1.2292970000000001</c:v>
                </c:pt>
                <c:pt idx="16">
                  <c:v>-1.3624510000000001</c:v>
                </c:pt>
                <c:pt idx="17">
                  <c:v>-1.2749060000000001</c:v>
                </c:pt>
                <c:pt idx="18">
                  <c:v>-1.47512</c:v>
                </c:pt>
                <c:pt idx="19">
                  <c:v>-1.501145</c:v>
                </c:pt>
                <c:pt idx="20">
                  <c:v>-1.499811</c:v>
                </c:pt>
                <c:pt idx="21">
                  <c:v>-1.3522689999999999</c:v>
                </c:pt>
                <c:pt idx="22">
                  <c:v>-1.2238039999999999</c:v>
                </c:pt>
                <c:pt idx="23">
                  <c:v>-1.2520100000000001</c:v>
                </c:pt>
                <c:pt idx="24">
                  <c:v>-1.138282</c:v>
                </c:pt>
                <c:pt idx="25">
                  <c:v>-1.024756</c:v>
                </c:pt>
                <c:pt idx="26">
                  <c:v>-0.89263599999999999</c:v>
                </c:pt>
                <c:pt idx="27">
                  <c:v>-0.72665500000000005</c:v>
                </c:pt>
                <c:pt idx="28">
                  <c:v>-0.66361000000000003</c:v>
                </c:pt>
                <c:pt idx="29">
                  <c:v>-0.67466499999999996</c:v>
                </c:pt>
                <c:pt idx="30">
                  <c:v>-0.79092799999999996</c:v>
                </c:pt>
                <c:pt idx="31">
                  <c:v>-0.813523</c:v>
                </c:pt>
                <c:pt idx="32">
                  <c:v>-0.80888700000000002</c:v>
                </c:pt>
                <c:pt idx="33">
                  <c:v>-0.66476999999999997</c:v>
                </c:pt>
                <c:pt idx="34">
                  <c:v>-0.70184299999999999</c:v>
                </c:pt>
                <c:pt idx="35">
                  <c:v>-0.72290600000000005</c:v>
                </c:pt>
                <c:pt idx="36">
                  <c:v>-0.69920000000000004</c:v>
                </c:pt>
                <c:pt idx="37">
                  <c:v>-0.56037899999999996</c:v>
                </c:pt>
                <c:pt idx="38">
                  <c:v>-0.44103700000000001</c:v>
                </c:pt>
                <c:pt idx="39">
                  <c:v>-0.54003100000000004</c:v>
                </c:pt>
                <c:pt idx="40">
                  <c:v>-0.53387499999999999</c:v>
                </c:pt>
              </c:numCache>
            </c:numRef>
          </c:val>
          <c:smooth val="0"/>
        </c:ser>
        <c:dLbls>
          <c:showLegendKey val="0"/>
          <c:showVal val="0"/>
          <c:showCatName val="0"/>
          <c:showSerName val="0"/>
          <c:showPercent val="0"/>
          <c:showBubbleSize val="0"/>
        </c:dLbls>
        <c:smooth val="0"/>
        <c:axId val="-1237316848"/>
        <c:axId val="-1237319024"/>
        <c:extLst/>
      </c:lineChart>
      <c:catAx>
        <c:axId val="-12373168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7319024"/>
        <c:crosses val="autoZero"/>
        <c:auto val="1"/>
        <c:lblAlgn val="ctr"/>
        <c:lblOffset val="100"/>
        <c:tickLblSkip val="10"/>
        <c:tickMarkSkip val="10"/>
        <c:noMultiLvlLbl val="0"/>
      </c:catAx>
      <c:valAx>
        <c:axId val="-1237319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7316848"/>
        <c:crossesAt val="12"/>
        <c:crossBetween val="midCat"/>
        <c:majorUnit val="4"/>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631296087989E-2"/>
          <c:y val="6.2042875320489743E-2"/>
          <c:w val="0.87782112871250206"/>
          <c:h val="0.84711803805550345"/>
        </c:manualLayout>
      </c:layout>
      <c:lineChart>
        <c:grouping val="standard"/>
        <c:varyColors val="0"/>
        <c:ser>
          <c:idx val="2"/>
          <c:order val="0"/>
          <c:tx>
            <c:strRef>
              <c:f>Sheet1!$B$1</c:f>
              <c:strCache>
                <c:ptCount val="1"/>
                <c:pt idx="0">
                  <c:v>Exports</c:v>
                </c:pt>
              </c:strCache>
            </c:strRef>
          </c:tx>
          <c:spPr>
            <a:ln w="22225" cap="rnd">
              <a:solidFill>
                <a:srgbClr val="0096D7"/>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-4.2000000000000003E-2</c:v>
                </c:pt>
                <c:pt idx="1">
                  <c:v>-4.7E-2</c:v>
                </c:pt>
                <c:pt idx="2">
                  <c:v>-6.7000000000000004E-2</c:v>
                </c:pt>
                <c:pt idx="3">
                  <c:v>-0.13400000000000001</c:v>
                </c:pt>
                <c:pt idx="4">
                  <c:v>-0.35100000000000003</c:v>
                </c:pt>
                <c:pt idx="5">
                  <c:v>-0.46500000000000002</c:v>
                </c:pt>
                <c:pt idx="6">
                  <c:v>-0.59099999999999997</c:v>
                </c:pt>
                <c:pt idx="7">
                  <c:v>-1.1579999999999999</c:v>
                </c:pt>
                <c:pt idx="8">
                  <c:v>-2.048</c:v>
                </c:pt>
                <c:pt idx="9">
                  <c:v>-2.9819999999999998</c:v>
                </c:pt>
                <c:pt idx="10">
                  <c:v>-3.2060000000000004</c:v>
                </c:pt>
                <c:pt idx="11">
                  <c:v>-3.0258599999999998</c:v>
                </c:pt>
                <c:pt idx="12">
                  <c:v>-3.24884</c:v>
                </c:pt>
                <c:pt idx="13">
                  <c:v>-3.2864260000000001</c:v>
                </c:pt>
                <c:pt idx="14">
                  <c:v>-3.256364</c:v>
                </c:pt>
                <c:pt idx="15">
                  <c:v>-3.2882269999999996</c:v>
                </c:pt>
                <c:pt idx="16">
                  <c:v>-3.208075</c:v>
                </c:pt>
                <c:pt idx="17">
                  <c:v>-3.2487110000000001</c:v>
                </c:pt>
                <c:pt idx="18">
                  <c:v>-3.2876730000000003</c:v>
                </c:pt>
                <c:pt idx="19">
                  <c:v>-3.2534560000000003</c:v>
                </c:pt>
                <c:pt idx="20">
                  <c:v>-3.2469779999999999</c:v>
                </c:pt>
                <c:pt idx="21">
                  <c:v>-3.23054</c:v>
                </c:pt>
                <c:pt idx="22">
                  <c:v>-3.2288930000000002</c:v>
                </c:pt>
                <c:pt idx="23">
                  <c:v>-3.1949730000000001</c:v>
                </c:pt>
                <c:pt idx="24">
                  <c:v>-3.2350140000000001</c:v>
                </c:pt>
                <c:pt idx="25">
                  <c:v>-3.264694</c:v>
                </c:pt>
                <c:pt idx="26">
                  <c:v>-3.2415159999999998</c:v>
                </c:pt>
                <c:pt idx="27">
                  <c:v>-3.2130990000000001</c:v>
                </c:pt>
                <c:pt idx="28">
                  <c:v>-3.1932299999999998</c:v>
                </c:pt>
                <c:pt idx="29">
                  <c:v>-3.256348</c:v>
                </c:pt>
                <c:pt idx="30">
                  <c:v>-3.2539029999999998</c:v>
                </c:pt>
                <c:pt idx="31">
                  <c:v>-3.272443</c:v>
                </c:pt>
                <c:pt idx="32">
                  <c:v>-3.2584209999999998</c:v>
                </c:pt>
                <c:pt idx="33">
                  <c:v>-3.1421139999999999</c:v>
                </c:pt>
                <c:pt idx="34">
                  <c:v>-3.2300869999999997</c:v>
                </c:pt>
                <c:pt idx="35">
                  <c:v>-3.160453</c:v>
                </c:pt>
                <c:pt idx="36">
                  <c:v>-3.0534479999999999</c:v>
                </c:pt>
                <c:pt idx="37">
                  <c:v>-3.1198290000000002</c:v>
                </c:pt>
                <c:pt idx="38">
                  <c:v>-3.11355</c:v>
                </c:pt>
                <c:pt idx="39">
                  <c:v>-3.1827919999999996</c:v>
                </c:pt>
                <c:pt idx="40">
                  <c:v>-3.1870660000000002</c:v>
                </c:pt>
              </c:numCache>
            </c:numRef>
          </c:val>
          <c:smooth val="0"/>
        </c:ser>
        <c:ser>
          <c:idx val="3"/>
          <c:order val="1"/>
          <c:tx>
            <c:strRef>
              <c:f>Sheet1!$C$1</c:f>
              <c:strCache>
                <c:ptCount val="1"/>
                <c:pt idx="0">
                  <c:v>Gross Imports</c:v>
                </c:pt>
              </c:strCache>
            </c:strRef>
          </c:tx>
          <c:spPr>
            <a:ln w="22225" cap="rnd">
              <a:solidFill>
                <a:srgbClr val="BD732A"/>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9.2129999999999992</c:v>
                </c:pt>
                <c:pt idx="1">
                  <c:v>8.9350000000000005</c:v>
                </c:pt>
                <c:pt idx="2">
                  <c:v>8.527000000000001</c:v>
                </c:pt>
                <c:pt idx="3">
                  <c:v>7.73</c:v>
                </c:pt>
                <c:pt idx="4">
                  <c:v>7.3439999999999994</c:v>
                </c:pt>
                <c:pt idx="5">
                  <c:v>7.3629999999999995</c:v>
                </c:pt>
                <c:pt idx="6">
                  <c:v>7.85</c:v>
                </c:pt>
                <c:pt idx="7">
                  <c:v>7.9689999999999994</c:v>
                </c:pt>
                <c:pt idx="8">
                  <c:v>7.7679999999999998</c:v>
                </c:pt>
                <c:pt idx="9">
                  <c:v>6.8010000000000002</c:v>
                </c:pt>
                <c:pt idx="10">
                  <c:v>5.875</c:v>
                </c:pt>
                <c:pt idx="11">
                  <c:v>6.2629999999999999</c:v>
                </c:pt>
                <c:pt idx="12">
                  <c:v>7.4429999999999996</c:v>
                </c:pt>
                <c:pt idx="13">
                  <c:v>7.7470829999999999</c:v>
                </c:pt>
                <c:pt idx="14">
                  <c:v>7.4807389999999998</c:v>
                </c:pt>
                <c:pt idx="15">
                  <c:v>7.2249240000000006</c:v>
                </c:pt>
                <c:pt idx="16">
                  <c:v>6.98597</c:v>
                </c:pt>
                <c:pt idx="17">
                  <c:v>7.0756809999999994</c:v>
                </c:pt>
                <c:pt idx="18">
                  <c:v>6.9281850000000009</c:v>
                </c:pt>
                <c:pt idx="19">
                  <c:v>6.9333339999999994</c:v>
                </c:pt>
                <c:pt idx="20">
                  <c:v>7.0073449999999999</c:v>
                </c:pt>
                <c:pt idx="21">
                  <c:v>7.0860529999999997</c:v>
                </c:pt>
                <c:pt idx="22">
                  <c:v>7.2692380000000005</c:v>
                </c:pt>
                <c:pt idx="23">
                  <c:v>7.1406049999999999</c:v>
                </c:pt>
                <c:pt idx="24">
                  <c:v>7.3454969999999999</c:v>
                </c:pt>
                <c:pt idx="25">
                  <c:v>7.4920000000000009</c:v>
                </c:pt>
                <c:pt idx="26">
                  <c:v>7.5545279999999995</c:v>
                </c:pt>
                <c:pt idx="27">
                  <c:v>7.627542</c:v>
                </c:pt>
                <c:pt idx="28">
                  <c:v>7.7124449999999998</c:v>
                </c:pt>
                <c:pt idx="29">
                  <c:v>7.7534559999999999</c:v>
                </c:pt>
                <c:pt idx="30">
                  <c:v>7.6159539999999994</c:v>
                </c:pt>
                <c:pt idx="31">
                  <c:v>7.6151880000000007</c:v>
                </c:pt>
                <c:pt idx="32">
                  <c:v>7.5508119999999996</c:v>
                </c:pt>
                <c:pt idx="33">
                  <c:v>7.5087320000000011</c:v>
                </c:pt>
                <c:pt idx="34">
                  <c:v>7.5430740000000007</c:v>
                </c:pt>
                <c:pt idx="35">
                  <c:v>7.3877969999999999</c:v>
                </c:pt>
                <c:pt idx="36">
                  <c:v>7.229152</c:v>
                </c:pt>
                <c:pt idx="37">
                  <c:v>7.3592469999999999</c:v>
                </c:pt>
                <c:pt idx="38">
                  <c:v>7.4067149999999993</c:v>
                </c:pt>
                <c:pt idx="39">
                  <c:v>7.2928880000000005</c:v>
                </c:pt>
                <c:pt idx="40">
                  <c:v>7.1611990000000008</c:v>
                </c:pt>
              </c:numCache>
            </c:numRef>
          </c:val>
          <c:smooth val="0"/>
        </c:ser>
        <c:ser>
          <c:idx val="0"/>
          <c:order val="2"/>
          <c:tx>
            <c:strRef>
              <c:f>Sheet1!$D$1</c:f>
              <c:strCache>
                <c:ptCount val="1"/>
                <c:pt idx="0">
                  <c:v>Net Imports</c:v>
                </c:pt>
              </c:strCache>
            </c:strRef>
          </c:tx>
          <c:spPr>
            <a:ln w="22225" cap="rnd">
              <a:solidFill>
                <a:srgbClr val="008000"/>
              </a:solidFill>
              <a:prstDash val="dash"/>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9.1709999999999994</c:v>
                </c:pt>
                <c:pt idx="1">
                  <c:v>8.8879999999999999</c:v>
                </c:pt>
                <c:pt idx="2">
                  <c:v>8.4600000000000009</c:v>
                </c:pt>
                <c:pt idx="3">
                  <c:v>7.5960000000000001</c:v>
                </c:pt>
                <c:pt idx="4">
                  <c:v>6.9929999999999994</c:v>
                </c:pt>
                <c:pt idx="5">
                  <c:v>6.8979999999999997</c:v>
                </c:pt>
                <c:pt idx="6">
                  <c:v>7.2589999999999995</c:v>
                </c:pt>
                <c:pt idx="7">
                  <c:v>6.8109999999999999</c:v>
                </c:pt>
                <c:pt idx="8">
                  <c:v>5.72</c:v>
                </c:pt>
                <c:pt idx="9">
                  <c:v>3.819</c:v>
                </c:pt>
                <c:pt idx="10">
                  <c:v>2.6689999999999996</c:v>
                </c:pt>
                <c:pt idx="11">
                  <c:v>3.2371400000000001</c:v>
                </c:pt>
                <c:pt idx="12">
                  <c:v>4.1941600000000001</c:v>
                </c:pt>
                <c:pt idx="13">
                  <c:v>4.4606570000000003</c:v>
                </c:pt>
                <c:pt idx="14">
                  <c:v>4.2243750000000002</c:v>
                </c:pt>
                <c:pt idx="15">
                  <c:v>3.9366970000000001</c:v>
                </c:pt>
                <c:pt idx="16">
                  <c:v>3.7778949999999996</c:v>
                </c:pt>
                <c:pt idx="17">
                  <c:v>3.8269690000000001</c:v>
                </c:pt>
                <c:pt idx="18">
                  <c:v>3.6405120000000002</c:v>
                </c:pt>
                <c:pt idx="19">
                  <c:v>3.679878</c:v>
                </c:pt>
                <c:pt idx="20">
                  <c:v>3.760367</c:v>
                </c:pt>
                <c:pt idx="21">
                  <c:v>3.8555129999999997</c:v>
                </c:pt>
                <c:pt idx="22">
                  <c:v>4.0403449999999994</c:v>
                </c:pt>
                <c:pt idx="23">
                  <c:v>3.9456330000000004</c:v>
                </c:pt>
                <c:pt idx="24">
                  <c:v>4.1104830000000003</c:v>
                </c:pt>
                <c:pt idx="25">
                  <c:v>4.2273050000000003</c:v>
                </c:pt>
                <c:pt idx="26">
                  <c:v>4.3130120000000005</c:v>
                </c:pt>
                <c:pt idx="27">
                  <c:v>4.4144430000000003</c:v>
                </c:pt>
                <c:pt idx="28">
                  <c:v>4.519215</c:v>
                </c:pt>
                <c:pt idx="29">
                  <c:v>4.4971079999999999</c:v>
                </c:pt>
                <c:pt idx="30">
                  <c:v>4.3620510000000001</c:v>
                </c:pt>
                <c:pt idx="31">
                  <c:v>4.3427440000000006</c:v>
                </c:pt>
                <c:pt idx="32">
                  <c:v>4.2923910000000003</c:v>
                </c:pt>
                <c:pt idx="33">
                  <c:v>4.366619</c:v>
                </c:pt>
                <c:pt idx="34">
                  <c:v>4.3129870000000006</c:v>
                </c:pt>
                <c:pt idx="35">
                  <c:v>4.2273449999999997</c:v>
                </c:pt>
                <c:pt idx="36">
                  <c:v>4.1757040000000005</c:v>
                </c:pt>
                <c:pt idx="37">
                  <c:v>4.2394179999999997</c:v>
                </c:pt>
                <c:pt idx="38">
                  <c:v>4.2931650000000001</c:v>
                </c:pt>
                <c:pt idx="39">
                  <c:v>4.1100959999999995</c:v>
                </c:pt>
                <c:pt idx="40">
                  <c:v>3.974132</c:v>
                </c:pt>
              </c:numCache>
            </c:numRef>
          </c:val>
          <c:smooth val="0"/>
        </c:ser>
        <c:dLbls>
          <c:showLegendKey val="0"/>
          <c:showVal val="0"/>
          <c:showCatName val="0"/>
          <c:showSerName val="0"/>
          <c:showPercent val="0"/>
          <c:showBubbleSize val="0"/>
        </c:dLbls>
        <c:smooth val="0"/>
        <c:axId val="-1237316304"/>
        <c:axId val="-1237314672"/>
        <c:extLst/>
      </c:lineChart>
      <c:catAx>
        <c:axId val="-12373163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7314672"/>
        <c:crosses val="autoZero"/>
        <c:auto val="1"/>
        <c:lblAlgn val="ctr"/>
        <c:lblOffset val="100"/>
        <c:tickLblSkip val="10"/>
        <c:tickMarkSkip val="10"/>
        <c:noMultiLvlLbl val="0"/>
      </c:catAx>
      <c:valAx>
        <c:axId val="-1237314672"/>
        <c:scaling>
          <c:orientation val="minMax"/>
          <c:max val="16"/>
          <c:min val="-1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7316304"/>
        <c:crossesAt val="12"/>
        <c:crossBetween val="midCat"/>
        <c:majorUnit val="4"/>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9.4815316797713448E-2"/>
          <c:w val="0.74812685914260713"/>
          <c:h val="0.81378341562808731"/>
        </c:manualLayout>
      </c:layout>
      <c:lineChart>
        <c:grouping val="standard"/>
        <c:varyColors val="0"/>
        <c:ser>
          <c:idx val="0"/>
          <c:order val="0"/>
          <c:tx>
            <c:strRef>
              <c:f>Sheet1!$B$1</c:f>
              <c:strCache>
                <c:ptCount val="1"/>
                <c:pt idx="0">
                  <c:v>High Oil and Gas Supply_exports
</c:v>
                </c:pt>
              </c:strCache>
            </c:strRef>
          </c:tx>
          <c:spPr>
            <a:ln w="22225" cap="rnd">
              <a:solidFill>
                <a:srgbClr val="8E561F"/>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-10.419061439890713</c:v>
                </c:pt>
                <c:pt idx="1">
                  <c:v>-10.900323287671242</c:v>
                </c:pt>
                <c:pt idx="2">
                  <c:v>-10.546468493150678</c:v>
                </c:pt>
                <c:pt idx="3">
                  <c:v>-11.237789041095905</c:v>
                </c:pt>
                <c:pt idx="4">
                  <c:v>-12.096912568306015</c:v>
                </c:pt>
                <c:pt idx="5">
                  <c:v>-12.548907556164382</c:v>
                </c:pt>
                <c:pt idx="6">
                  <c:v>-12.390468421917815</c:v>
                </c:pt>
                <c:pt idx="7">
                  <c:v>-12.035829534246568</c:v>
                </c:pt>
                <c:pt idx="8">
                  <c:v>-11.113667062841538</c:v>
                </c:pt>
                <c:pt idx="9">
                  <c:v>-9.6665937863013678</c:v>
                </c:pt>
                <c:pt idx="10">
                  <c:v>-9.4406805972602648</c:v>
                </c:pt>
                <c:pt idx="11">
                  <c:v>-8.450307794520544</c:v>
                </c:pt>
                <c:pt idx="12">
                  <c:v>-7.3931337595628479</c:v>
                </c:pt>
                <c:pt idx="13">
                  <c:v>-6.2374432027397262</c:v>
                </c:pt>
                <c:pt idx="14">
                  <c:v>-5.0650236219178089</c:v>
                </c:pt>
                <c:pt idx="15">
                  <c:v>-4.7105647369863011</c:v>
                </c:pt>
                <c:pt idx="16">
                  <c:v>-4.7946940710382462</c:v>
                </c:pt>
                <c:pt idx="17">
                  <c:v>-3.7684500027397188</c:v>
                </c:pt>
                <c:pt idx="18">
                  <c:v>-2.3413444082191743</c:v>
                </c:pt>
                <c:pt idx="19">
                  <c:v>-0.66984420000000333</c:v>
                </c:pt>
                <c:pt idx="20">
                  <c:v>0.63486626229508225</c:v>
                </c:pt>
                <c:pt idx="21">
                  <c:v>0.22114800000000001</c:v>
                </c:pt>
                <c:pt idx="22">
                  <c:v>7.9959000000000002E-2</c:v>
                </c:pt>
                <c:pt idx="23">
                  <c:v>1.3466799999999999</c:v>
                </c:pt>
                <c:pt idx="24">
                  <c:v>3.1627689999999999</c:v>
                </c:pt>
                <c:pt idx="25">
                  <c:v>4.3754629999999999</c:v>
                </c:pt>
                <c:pt idx="26">
                  <c:v>5.0450019999999993</c:v>
                </c:pt>
                <c:pt idx="27">
                  <c:v>5.4708059999999996</c:v>
                </c:pt>
                <c:pt idx="28">
                  <c:v>6.0472099999999998</c:v>
                </c:pt>
                <c:pt idx="29">
                  <c:v>6.4646160000000004</c:v>
                </c:pt>
                <c:pt idx="30">
                  <c:v>6.7786649999999993</c:v>
                </c:pt>
                <c:pt idx="31">
                  <c:v>6.8993979999999997</c:v>
                </c:pt>
                <c:pt idx="32">
                  <c:v>6.9471030000000003</c:v>
                </c:pt>
                <c:pt idx="33">
                  <c:v>7.1064920000000003</c:v>
                </c:pt>
                <c:pt idx="34">
                  <c:v>7.1804460000000008</c:v>
                </c:pt>
                <c:pt idx="35">
                  <c:v>7.2772960000000007</c:v>
                </c:pt>
                <c:pt idx="36">
                  <c:v>7.2379880000000005</c:v>
                </c:pt>
                <c:pt idx="37">
                  <c:v>7.1524399999999995</c:v>
                </c:pt>
                <c:pt idx="38">
                  <c:v>7.0406300000000002</c:v>
                </c:pt>
                <c:pt idx="39">
                  <c:v>6.9366880000000002</c:v>
                </c:pt>
                <c:pt idx="40">
                  <c:v>7.058110000000001</c:v>
                </c:pt>
                <c:pt idx="41">
                  <c:v>7.0107800000000005</c:v>
                </c:pt>
                <c:pt idx="42">
                  <c:v>6.9801779999999995</c:v>
                </c:pt>
                <c:pt idx="43">
                  <c:v>6.8723880000000008</c:v>
                </c:pt>
                <c:pt idx="44">
                  <c:v>6.8563539999999996</c:v>
                </c:pt>
                <c:pt idx="45">
                  <c:v>6.872064</c:v>
                </c:pt>
                <c:pt idx="46">
                  <c:v>6.9632360000000002</c:v>
                </c:pt>
                <c:pt idx="47">
                  <c:v>7.1468990000000003</c:v>
                </c:pt>
                <c:pt idx="48">
                  <c:v>6.8761839999999994</c:v>
                </c:pt>
                <c:pt idx="49">
                  <c:v>6.5070769999999998</c:v>
                </c:pt>
                <c:pt idx="50">
                  <c:v>6.1686610000000002</c:v>
                </c:pt>
              </c:numCache>
            </c:numRef>
          </c:val>
          <c:smooth val="0"/>
        </c:ser>
        <c:ser>
          <c:idx val="4"/>
          <c:order val="1"/>
          <c:tx>
            <c:strRef>
              <c:f>Sheet1!$C$1</c:f>
              <c:strCache>
                <c:ptCount val="1"/>
                <c:pt idx="0">
                  <c:v>Low Oil 
and Gas 
Supply_exports
</c:v>
                </c:pt>
              </c:strCache>
            </c:strRef>
          </c:tx>
          <c:spPr>
            <a:ln w="22225" cap="rnd">
              <a:solidFill>
                <a:srgbClr val="BD732A">
                  <a:lumMod val="40000"/>
                  <a:lumOff val="60000"/>
                </a:srgb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-10.419061439890713</c:v>
                </c:pt>
                <c:pt idx="1">
                  <c:v>-10.900323287671242</c:v>
                </c:pt>
                <c:pt idx="2">
                  <c:v>-10.546468493150678</c:v>
                </c:pt>
                <c:pt idx="3">
                  <c:v>-11.237789041095905</c:v>
                </c:pt>
                <c:pt idx="4">
                  <c:v>-12.096912568306015</c:v>
                </c:pt>
                <c:pt idx="5">
                  <c:v>-12.548907556164382</c:v>
                </c:pt>
                <c:pt idx="6">
                  <c:v>-12.390468421917815</c:v>
                </c:pt>
                <c:pt idx="7">
                  <c:v>-12.035829534246568</c:v>
                </c:pt>
                <c:pt idx="8">
                  <c:v>-11.113667062841538</c:v>
                </c:pt>
                <c:pt idx="9">
                  <c:v>-9.6665937863013678</c:v>
                </c:pt>
                <c:pt idx="10">
                  <c:v>-9.4406805972602648</c:v>
                </c:pt>
                <c:pt idx="11">
                  <c:v>-8.450307794520544</c:v>
                </c:pt>
                <c:pt idx="12">
                  <c:v>-7.3931337595628479</c:v>
                </c:pt>
                <c:pt idx="13">
                  <c:v>-6.2374432027397262</c:v>
                </c:pt>
                <c:pt idx="14">
                  <c:v>-5.0650236219178089</c:v>
                </c:pt>
                <c:pt idx="15">
                  <c:v>-4.7105647369863011</c:v>
                </c:pt>
                <c:pt idx="16">
                  <c:v>-4.7946940710382462</c:v>
                </c:pt>
                <c:pt idx="17">
                  <c:v>-3.7684500027397188</c:v>
                </c:pt>
                <c:pt idx="18">
                  <c:v>-2.3413444082191743</c:v>
                </c:pt>
                <c:pt idx="19">
                  <c:v>-0.66984420000000333</c:v>
                </c:pt>
                <c:pt idx="20">
                  <c:v>0.63486626229508225</c:v>
                </c:pt>
                <c:pt idx="21">
                  <c:v>0.22114800000000001</c:v>
                </c:pt>
                <c:pt idx="22">
                  <c:v>7.9959000000000002E-2</c:v>
                </c:pt>
                <c:pt idx="23">
                  <c:v>-1.1741489999999999</c:v>
                </c:pt>
                <c:pt idx="24">
                  <c:v>-1.9281740000000001</c:v>
                </c:pt>
                <c:pt idx="25">
                  <c:v>-2.3337750000000002</c:v>
                </c:pt>
                <c:pt idx="26">
                  <c:v>-2.4627680000000001</c:v>
                </c:pt>
                <c:pt idx="27">
                  <c:v>-2.6585040000000002</c:v>
                </c:pt>
                <c:pt idx="28">
                  <c:v>-2.9206650000000001</c:v>
                </c:pt>
                <c:pt idx="29">
                  <c:v>-3.1983000000000001</c:v>
                </c:pt>
                <c:pt idx="30">
                  <c:v>-3.464496</c:v>
                </c:pt>
                <c:pt idx="31">
                  <c:v>-3.840103</c:v>
                </c:pt>
                <c:pt idx="32">
                  <c:v>-4.2545459999999995</c:v>
                </c:pt>
                <c:pt idx="33">
                  <c:v>-4.5486010000000006</c:v>
                </c:pt>
                <c:pt idx="34">
                  <c:v>-4.8194800000000004</c:v>
                </c:pt>
                <c:pt idx="35">
                  <c:v>-4.8447830000000005</c:v>
                </c:pt>
                <c:pt idx="36">
                  <c:v>-4.9818670000000003</c:v>
                </c:pt>
                <c:pt idx="37">
                  <c:v>-5.1823120000000005</c:v>
                </c:pt>
                <c:pt idx="38">
                  <c:v>-5.3152860000000004</c:v>
                </c:pt>
                <c:pt idx="39">
                  <c:v>-5.5163039999999999</c:v>
                </c:pt>
                <c:pt idx="40">
                  <c:v>-5.760694</c:v>
                </c:pt>
                <c:pt idx="41">
                  <c:v>-5.7408589999999995</c:v>
                </c:pt>
                <c:pt idx="42">
                  <c:v>-5.7119720000000003</c:v>
                </c:pt>
                <c:pt idx="43">
                  <c:v>-5.9669629999999998</c:v>
                </c:pt>
                <c:pt idx="44">
                  <c:v>-6.1725699999999994</c:v>
                </c:pt>
                <c:pt idx="45">
                  <c:v>-6.4812760000000003</c:v>
                </c:pt>
                <c:pt idx="46">
                  <c:v>-6.6400940000000004</c:v>
                </c:pt>
                <c:pt idx="47">
                  <c:v>-6.7962749999999996</c:v>
                </c:pt>
                <c:pt idx="48">
                  <c:v>-6.7589039999999994</c:v>
                </c:pt>
                <c:pt idx="49">
                  <c:v>-6.8053270000000001</c:v>
                </c:pt>
                <c:pt idx="50">
                  <c:v>-7.1484579999999998</c:v>
                </c:pt>
              </c:numCache>
            </c:numRef>
          </c:val>
          <c:smooth val="0"/>
        </c:ser>
        <c:ser>
          <c:idx val="3"/>
          <c:order val="2"/>
          <c:tx>
            <c:strRef>
              <c:f>Sheet1!$D$1</c:f>
              <c:strCache>
                <c:ptCount val="1"/>
                <c:pt idx="0">
                  <c:v>Low Oil Prices_exports</c:v>
                </c:pt>
              </c:strCache>
            </c:strRef>
          </c:tx>
          <c:spPr>
            <a:ln w="22225" cap="rnd">
              <a:solidFill>
                <a:srgbClr val="A33340">
                  <a:lumMod val="40000"/>
                  <a:lumOff val="60000"/>
                </a:srgb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-10.419061439890713</c:v>
                </c:pt>
                <c:pt idx="1">
                  <c:v>-10.900323287671242</c:v>
                </c:pt>
                <c:pt idx="2">
                  <c:v>-10.546468493150678</c:v>
                </c:pt>
                <c:pt idx="3">
                  <c:v>-11.237789041095905</c:v>
                </c:pt>
                <c:pt idx="4">
                  <c:v>-12.096912568306015</c:v>
                </c:pt>
                <c:pt idx="5">
                  <c:v>-12.548907556164382</c:v>
                </c:pt>
                <c:pt idx="6">
                  <c:v>-12.390468421917815</c:v>
                </c:pt>
                <c:pt idx="7">
                  <c:v>-12.035829534246568</c:v>
                </c:pt>
                <c:pt idx="8">
                  <c:v>-11.113667062841538</c:v>
                </c:pt>
                <c:pt idx="9">
                  <c:v>-9.6665937863013678</c:v>
                </c:pt>
                <c:pt idx="10">
                  <c:v>-9.4406805972602648</c:v>
                </c:pt>
                <c:pt idx="11">
                  <c:v>-8.450307794520544</c:v>
                </c:pt>
                <c:pt idx="12">
                  <c:v>-7.3931337595628479</c:v>
                </c:pt>
                <c:pt idx="13">
                  <c:v>-6.2374432027397262</c:v>
                </c:pt>
                <c:pt idx="14">
                  <c:v>-5.0650236219178089</c:v>
                </c:pt>
                <c:pt idx="15">
                  <c:v>-4.7105647369863011</c:v>
                </c:pt>
                <c:pt idx="16">
                  <c:v>-4.7946940710382462</c:v>
                </c:pt>
                <c:pt idx="17">
                  <c:v>-3.7684500027397188</c:v>
                </c:pt>
                <c:pt idx="18">
                  <c:v>-2.3413444082191743</c:v>
                </c:pt>
                <c:pt idx="19">
                  <c:v>-0.66984420000000333</c:v>
                </c:pt>
                <c:pt idx="20">
                  <c:v>0.63486626229508225</c:v>
                </c:pt>
                <c:pt idx="21">
                  <c:v>0.22114800000000001</c:v>
                </c:pt>
                <c:pt idx="22">
                  <c:v>-2.2382200000000001</c:v>
                </c:pt>
                <c:pt idx="23">
                  <c:v>-1.8393299999999999</c:v>
                </c:pt>
                <c:pt idx="24">
                  <c:v>-2.0196269999999998</c:v>
                </c:pt>
                <c:pt idx="25">
                  <c:v>-1.66031</c:v>
                </c:pt>
                <c:pt idx="26">
                  <c:v>-1.6696409999999999</c:v>
                </c:pt>
                <c:pt idx="27">
                  <c:v>-1.9067720000000001</c:v>
                </c:pt>
                <c:pt idx="28">
                  <c:v>-1.9773639999999999</c:v>
                </c:pt>
                <c:pt idx="29">
                  <c:v>-2.0174289999999999</c:v>
                </c:pt>
                <c:pt idx="30">
                  <c:v>-2.1359369999999998</c:v>
                </c:pt>
                <c:pt idx="31">
                  <c:v>-2.3934490000000004</c:v>
                </c:pt>
                <c:pt idx="32">
                  <c:v>-2.6086960000000001</c:v>
                </c:pt>
                <c:pt idx="33">
                  <c:v>-2.6665999999999999</c:v>
                </c:pt>
                <c:pt idx="34">
                  <c:v>-3.0342820000000001</c:v>
                </c:pt>
                <c:pt idx="35">
                  <c:v>-3.3070140000000001</c:v>
                </c:pt>
                <c:pt idx="36">
                  <c:v>-3.5336510000000003</c:v>
                </c:pt>
                <c:pt idx="37">
                  <c:v>-3.8488809999999996</c:v>
                </c:pt>
                <c:pt idx="38">
                  <c:v>-4.0740860000000003</c:v>
                </c:pt>
                <c:pt idx="39">
                  <c:v>-4.0822209999999997</c:v>
                </c:pt>
                <c:pt idx="40">
                  <c:v>-4.1609660000000002</c:v>
                </c:pt>
                <c:pt idx="41">
                  <c:v>-4.3920440000000003</c:v>
                </c:pt>
                <c:pt idx="42">
                  <c:v>-4.4167800000000002</c:v>
                </c:pt>
                <c:pt idx="43">
                  <c:v>-4.7178330000000006</c:v>
                </c:pt>
                <c:pt idx="44">
                  <c:v>-4.9732019999999997</c:v>
                </c:pt>
                <c:pt idx="45">
                  <c:v>-5.2372529999999999</c:v>
                </c:pt>
                <c:pt idx="46">
                  <c:v>-5.4036230000000005</c:v>
                </c:pt>
                <c:pt idx="47">
                  <c:v>-5.5634589999999999</c:v>
                </c:pt>
                <c:pt idx="48">
                  <c:v>-5.7302249999999999</c:v>
                </c:pt>
                <c:pt idx="49">
                  <c:v>-5.9849129999999997</c:v>
                </c:pt>
                <c:pt idx="50">
                  <c:v>-6.218146</c:v>
                </c:pt>
              </c:numCache>
            </c:numRef>
          </c:val>
          <c:smooth val="0"/>
        </c:ser>
        <c:ser>
          <c:idx val="1"/>
          <c:order val="3"/>
          <c:tx>
            <c:strRef>
              <c:f>Sheet1!$E$1</c:f>
              <c:strCache>
                <c:ptCount val="1"/>
                <c:pt idx="0">
                  <c:v>High Oil Prices_exports</c:v>
                </c:pt>
              </c:strCache>
            </c:strRef>
          </c:tx>
          <c:spPr>
            <a:ln w="22225" cap="rnd">
              <a:solidFill>
                <a:srgbClr val="A33340">
                  <a:lumMod val="75000"/>
                </a:srgb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-10.419061439890713</c:v>
                </c:pt>
                <c:pt idx="1">
                  <c:v>-10.900323287671242</c:v>
                </c:pt>
                <c:pt idx="2">
                  <c:v>-10.546468493150678</c:v>
                </c:pt>
                <c:pt idx="3">
                  <c:v>-11.237789041095905</c:v>
                </c:pt>
                <c:pt idx="4">
                  <c:v>-12.096912568306015</c:v>
                </c:pt>
                <c:pt idx="5">
                  <c:v>-12.548907556164382</c:v>
                </c:pt>
                <c:pt idx="6">
                  <c:v>-12.390468421917815</c:v>
                </c:pt>
                <c:pt idx="7">
                  <c:v>-12.035829534246568</c:v>
                </c:pt>
                <c:pt idx="8">
                  <c:v>-11.113667062841538</c:v>
                </c:pt>
                <c:pt idx="9">
                  <c:v>-9.6665937863013678</c:v>
                </c:pt>
                <c:pt idx="10">
                  <c:v>-9.4406805972602648</c:v>
                </c:pt>
                <c:pt idx="11">
                  <c:v>-8.450307794520544</c:v>
                </c:pt>
                <c:pt idx="12">
                  <c:v>-7.3931337595628479</c:v>
                </c:pt>
                <c:pt idx="13">
                  <c:v>-6.2374432027397262</c:v>
                </c:pt>
                <c:pt idx="14">
                  <c:v>-5.0650236219178089</c:v>
                </c:pt>
                <c:pt idx="15">
                  <c:v>-4.7105647369863011</c:v>
                </c:pt>
                <c:pt idx="16">
                  <c:v>-4.7946940710382462</c:v>
                </c:pt>
                <c:pt idx="17">
                  <c:v>-3.7684500027397188</c:v>
                </c:pt>
                <c:pt idx="18">
                  <c:v>-2.3413444082191743</c:v>
                </c:pt>
                <c:pt idx="19">
                  <c:v>-0.66984420000000333</c:v>
                </c:pt>
                <c:pt idx="20">
                  <c:v>0.63486626229508225</c:v>
                </c:pt>
                <c:pt idx="21">
                  <c:v>0.22114800000000001</c:v>
                </c:pt>
                <c:pt idx="22">
                  <c:v>1.308805</c:v>
                </c:pt>
                <c:pt idx="23">
                  <c:v>4.4595500000000001</c:v>
                </c:pt>
                <c:pt idx="24">
                  <c:v>5.2986250000000004</c:v>
                </c:pt>
                <c:pt idx="25">
                  <c:v>5.6037160000000004</c:v>
                </c:pt>
                <c:pt idx="26">
                  <c:v>6.1110530000000001</c:v>
                </c:pt>
                <c:pt idx="27">
                  <c:v>6.3968410000000002</c:v>
                </c:pt>
                <c:pt idx="28">
                  <c:v>6.9619470000000003</c:v>
                </c:pt>
                <c:pt idx="29">
                  <c:v>7.5052259999999995</c:v>
                </c:pt>
                <c:pt idx="30">
                  <c:v>8.0866399999999992</c:v>
                </c:pt>
                <c:pt idx="31">
                  <c:v>8.4645520000000012</c:v>
                </c:pt>
                <c:pt idx="32">
                  <c:v>8.666893</c:v>
                </c:pt>
                <c:pt idx="33">
                  <c:v>9.056305</c:v>
                </c:pt>
                <c:pt idx="34">
                  <c:v>9.443169000000001</c:v>
                </c:pt>
                <c:pt idx="35">
                  <c:v>9.7072830000000003</c:v>
                </c:pt>
                <c:pt idx="36">
                  <c:v>10.118297</c:v>
                </c:pt>
                <c:pt idx="37">
                  <c:v>10.207286999999999</c:v>
                </c:pt>
                <c:pt idx="38">
                  <c:v>10.164263</c:v>
                </c:pt>
                <c:pt idx="39">
                  <c:v>10.207144</c:v>
                </c:pt>
                <c:pt idx="40">
                  <c:v>10.505611</c:v>
                </c:pt>
                <c:pt idx="41">
                  <c:v>10.809325999999999</c:v>
                </c:pt>
                <c:pt idx="42">
                  <c:v>11.124241</c:v>
                </c:pt>
                <c:pt idx="43">
                  <c:v>11.470037</c:v>
                </c:pt>
                <c:pt idx="44">
                  <c:v>11.460436</c:v>
                </c:pt>
                <c:pt idx="45">
                  <c:v>11.189351</c:v>
                </c:pt>
                <c:pt idx="46">
                  <c:v>11.119498</c:v>
                </c:pt>
                <c:pt idx="47">
                  <c:v>10.803550999999999</c:v>
                </c:pt>
                <c:pt idx="48">
                  <c:v>10.174232</c:v>
                </c:pt>
                <c:pt idx="49">
                  <c:v>9.4614410000000007</c:v>
                </c:pt>
                <c:pt idx="50">
                  <c:v>8.9945149999999998</c:v>
                </c:pt>
              </c:numCache>
            </c:numRef>
          </c:val>
          <c:smooth val="0"/>
        </c:ser>
        <c:ser>
          <c:idx val="2"/>
          <c:order val="4"/>
          <c:tx>
            <c:strRef>
              <c:f>Sheet1!$F$1</c:f>
              <c:strCache>
                <c:ptCount val="1"/>
                <c:pt idx="0">
                  <c:v>Reference_exports</c:v>
                </c:pt>
              </c:strCache>
            </c:strRef>
          </c:tx>
          <c:spPr>
            <a:ln w="22225" cap="rnd">
              <a:solidFill>
                <a:srgbClr val="000000"/>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Sheet1!$F$2:$F$52</c:f>
              <c:numCache>
                <c:formatCode>General</c:formatCode>
                <c:ptCount val="51"/>
                <c:pt idx="0">
                  <c:v>-10.419061439890713</c:v>
                </c:pt>
                <c:pt idx="1">
                  <c:v>-10.900323287671242</c:v>
                </c:pt>
                <c:pt idx="2">
                  <c:v>-10.546468493150678</c:v>
                </c:pt>
                <c:pt idx="3">
                  <c:v>-11.237789041095905</c:v>
                </c:pt>
                <c:pt idx="4">
                  <c:v>-12.096912568306015</c:v>
                </c:pt>
                <c:pt idx="5">
                  <c:v>-12.548907556164382</c:v>
                </c:pt>
                <c:pt idx="6">
                  <c:v>-12.390468421917815</c:v>
                </c:pt>
                <c:pt idx="7">
                  <c:v>-12.035829534246568</c:v>
                </c:pt>
                <c:pt idx="8">
                  <c:v>-11.113667062841538</c:v>
                </c:pt>
                <c:pt idx="9">
                  <c:v>-9.6665937863013678</c:v>
                </c:pt>
                <c:pt idx="10">
                  <c:v>-9.4406805972602648</c:v>
                </c:pt>
                <c:pt idx="11">
                  <c:v>-8.450307794520544</c:v>
                </c:pt>
                <c:pt idx="12">
                  <c:v>-7.3931337595628479</c:v>
                </c:pt>
                <c:pt idx="13">
                  <c:v>-6.2374432027397262</c:v>
                </c:pt>
                <c:pt idx="14">
                  <c:v>-5.0650236219178089</c:v>
                </c:pt>
                <c:pt idx="15">
                  <c:v>-4.7105647369863011</c:v>
                </c:pt>
                <c:pt idx="16">
                  <c:v>-4.7946940710382462</c:v>
                </c:pt>
                <c:pt idx="17">
                  <c:v>-3.7684500027397188</c:v>
                </c:pt>
                <c:pt idx="18">
                  <c:v>-2.3413444082191743</c:v>
                </c:pt>
                <c:pt idx="19">
                  <c:v>-0.66984420000000333</c:v>
                </c:pt>
                <c:pt idx="20">
                  <c:v>0.63486626229508225</c:v>
                </c:pt>
                <c:pt idx="21">
                  <c:v>0.22114800000000001</c:v>
                </c:pt>
                <c:pt idx="22">
                  <c:v>7.9959000000000002E-2</c:v>
                </c:pt>
                <c:pt idx="23">
                  <c:v>0.41948299999999999</c:v>
                </c:pt>
                <c:pt idx="24">
                  <c:v>0.81661000000000006</c:v>
                </c:pt>
                <c:pt idx="25">
                  <c:v>1.2292969999999999</c:v>
                </c:pt>
                <c:pt idx="26">
                  <c:v>1.3624510000000001</c:v>
                </c:pt>
                <c:pt idx="27">
                  <c:v>1.2749059999999999</c:v>
                </c:pt>
                <c:pt idx="28">
                  <c:v>1.47512</c:v>
                </c:pt>
                <c:pt idx="29">
                  <c:v>1.5011450000000002</c:v>
                </c:pt>
                <c:pt idx="30">
                  <c:v>1.499811</c:v>
                </c:pt>
                <c:pt idx="31">
                  <c:v>1.3522689999999999</c:v>
                </c:pt>
                <c:pt idx="32">
                  <c:v>1.2238040000000001</c:v>
                </c:pt>
                <c:pt idx="33">
                  <c:v>1.2520100000000001</c:v>
                </c:pt>
                <c:pt idx="34">
                  <c:v>1.138282</c:v>
                </c:pt>
                <c:pt idx="35">
                  <c:v>1.024756</c:v>
                </c:pt>
                <c:pt idx="36">
                  <c:v>0.8926360000000001</c:v>
                </c:pt>
                <c:pt idx="37">
                  <c:v>0.72665500000000005</c:v>
                </c:pt>
                <c:pt idx="38">
                  <c:v>0.66361000000000003</c:v>
                </c:pt>
                <c:pt idx="39">
                  <c:v>0.67466499999999996</c:v>
                </c:pt>
                <c:pt idx="40">
                  <c:v>0.79092799999999996</c:v>
                </c:pt>
                <c:pt idx="41">
                  <c:v>0.813523</c:v>
                </c:pt>
                <c:pt idx="42">
                  <c:v>0.80888700000000002</c:v>
                </c:pt>
                <c:pt idx="43">
                  <c:v>0.66476999999999997</c:v>
                </c:pt>
                <c:pt idx="44">
                  <c:v>0.70184299999999999</c:v>
                </c:pt>
                <c:pt idx="45">
                  <c:v>0.72290600000000005</c:v>
                </c:pt>
                <c:pt idx="46">
                  <c:v>0.69920000000000004</c:v>
                </c:pt>
                <c:pt idx="47">
                  <c:v>0.56037899999999996</c:v>
                </c:pt>
                <c:pt idx="48">
                  <c:v>0.44103700000000001</c:v>
                </c:pt>
                <c:pt idx="49">
                  <c:v>0.54003100000000004</c:v>
                </c:pt>
                <c:pt idx="50">
                  <c:v>0.53387499999999999</c:v>
                </c:pt>
              </c:numCache>
            </c:numRef>
          </c:val>
          <c:smooth val="0"/>
        </c:ser>
        <c:dLbls>
          <c:showLegendKey val="0"/>
          <c:showVal val="0"/>
          <c:showCatName val="0"/>
          <c:showSerName val="0"/>
          <c:showPercent val="0"/>
          <c:showBubbleSize val="0"/>
        </c:dLbls>
        <c:smooth val="0"/>
        <c:axId val="-1237314128"/>
        <c:axId val="-1237313584"/>
      </c:lineChart>
      <c:catAx>
        <c:axId val="-1237314128"/>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7313584"/>
        <c:crosses val="autoZero"/>
        <c:auto val="1"/>
        <c:lblAlgn val="ctr"/>
        <c:lblOffset val="100"/>
        <c:tickLblSkip val="10"/>
        <c:tickMarkSkip val="10"/>
        <c:noMultiLvlLbl val="0"/>
      </c:catAx>
      <c:valAx>
        <c:axId val="-1237313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7314128"/>
        <c:crossesAt val="22"/>
        <c:crossBetween val="midCat"/>
      </c:valAx>
      <c:spPr>
        <a:noFill/>
        <a:ln>
          <a:noFill/>
        </a:ln>
        <a:effectLst/>
      </c:spPr>
    </c:plotArea>
    <c:plotVisOnly val="1"/>
    <c:dispBlanksAs val="gap"/>
    <c:showDLblsOverMax val="0"/>
  </c:chart>
  <c:spPr>
    <a:solidFill>
      <a:schemeClr val="bg1"/>
    </a:solidFill>
    <a:ln w="0"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8498356425599399E-2"/>
          <c:w val="0.86010681379444742"/>
          <c:h val="0.8406625569503936"/>
        </c:manualLayout>
      </c:layout>
      <c:lineChart>
        <c:grouping val="standard"/>
        <c:varyColors val="0"/>
        <c:ser>
          <c:idx val="2"/>
          <c:order val="0"/>
          <c:tx>
            <c:strRef>
              <c:f>Sheet1!$B$1</c:f>
              <c:strCache>
                <c:ptCount val="1"/>
                <c:pt idx="0">
                  <c:v>High Oil Price_gasoline</c:v>
                </c:pt>
              </c:strCache>
            </c:strRef>
          </c:tx>
          <c:spPr>
            <a:ln w="22225" cap="rnd">
              <a:solidFill>
                <a:srgbClr val="A33340">
                  <a:lumMod val="75000"/>
                </a:srgbClr>
              </a:solidFill>
              <a:prstDash val="solid"/>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2.2688763275186354</c:v>
                </c:pt>
                <c:pt idx="1">
                  <c:v>2.1747395450557714</c:v>
                </c:pt>
                <c:pt idx="2">
                  <c:v>2.0150265422198097</c:v>
                </c:pt>
                <c:pt idx="3">
                  <c:v>2.2487466041643955</c:v>
                </c:pt>
                <c:pt idx="4">
                  <c:v>2.5707887933474884</c:v>
                </c:pt>
                <c:pt idx="5">
                  <c:v>3.0311628029878404</c:v>
                </c:pt>
                <c:pt idx="6">
                  <c:v>3.3158911853529638</c:v>
                </c:pt>
                <c:pt idx="7">
                  <c:v>3.4913788649092834</c:v>
                </c:pt>
                <c:pt idx="8">
                  <c:v>3.9873411263721694</c:v>
                </c:pt>
                <c:pt idx="9">
                  <c:v>2.8643810713233124</c:v>
                </c:pt>
                <c:pt idx="10">
                  <c:v>3.3443648989189585</c:v>
                </c:pt>
                <c:pt idx="11">
                  <c:v>4.1319092939114128</c:v>
                </c:pt>
                <c:pt idx="12">
                  <c:v>4.1878871350000004</c:v>
                </c:pt>
                <c:pt idx="13">
                  <c:v>3.9920205513242601</c:v>
                </c:pt>
                <c:pt idx="14">
                  <c:v>3.7456058829772862</c:v>
                </c:pt>
                <c:pt idx="15">
                  <c:v>2.7190858980731001</c:v>
                </c:pt>
                <c:pt idx="16">
                  <c:v>2.3627988233291086</c:v>
                </c:pt>
                <c:pt idx="17">
                  <c:v>2.5980385451675798</c:v>
                </c:pt>
                <c:pt idx="18">
                  <c:v>2.8710923714368608</c:v>
                </c:pt>
                <c:pt idx="19">
                  <c:v>2.7238180323342096</c:v>
                </c:pt>
                <c:pt idx="20">
                  <c:v>2.2363430077623083</c:v>
                </c:pt>
                <c:pt idx="21">
                  <c:v>3.1081029999999998</c:v>
                </c:pt>
                <c:pt idx="22">
                  <c:v>3.986021</c:v>
                </c:pt>
                <c:pt idx="23">
                  <c:v>4.0236359999999998</c:v>
                </c:pt>
                <c:pt idx="24">
                  <c:v>4.0500730000000003</c:v>
                </c:pt>
                <c:pt idx="25">
                  <c:v>4.0396359999999998</c:v>
                </c:pt>
                <c:pt idx="26">
                  <c:v>4.1291949999999993</c:v>
                </c:pt>
                <c:pt idx="27">
                  <c:v>4.1742309999999998</c:v>
                </c:pt>
                <c:pt idx="28">
                  <c:v>4.2071889999999996</c:v>
                </c:pt>
                <c:pt idx="29">
                  <c:v>4.234839</c:v>
                </c:pt>
                <c:pt idx="30">
                  <c:v>4.230105</c:v>
                </c:pt>
                <c:pt idx="31">
                  <c:v>4.2642449999999998</c:v>
                </c:pt>
                <c:pt idx="32">
                  <c:v>4.2935850000000002</c:v>
                </c:pt>
                <c:pt idx="33">
                  <c:v>4.2606699999999993</c:v>
                </c:pt>
                <c:pt idx="34">
                  <c:v>4.2975580000000004</c:v>
                </c:pt>
                <c:pt idx="35">
                  <c:v>4.3374269999999999</c:v>
                </c:pt>
                <c:pt idx="36">
                  <c:v>4.3433250000000001</c:v>
                </c:pt>
                <c:pt idx="37">
                  <c:v>4.3621339999999993</c:v>
                </c:pt>
                <c:pt idx="38">
                  <c:v>4.3571569999999999</c:v>
                </c:pt>
                <c:pt idx="39">
                  <c:v>4.3866680000000002</c:v>
                </c:pt>
                <c:pt idx="40">
                  <c:v>4.3897599999999999</c:v>
                </c:pt>
                <c:pt idx="41">
                  <c:v>4.3651780000000002</c:v>
                </c:pt>
                <c:pt idx="42">
                  <c:v>4.3972639999999998</c:v>
                </c:pt>
                <c:pt idx="43">
                  <c:v>4.4147449999999999</c:v>
                </c:pt>
                <c:pt idx="44">
                  <c:v>4.4083550000000002</c:v>
                </c:pt>
                <c:pt idx="45">
                  <c:v>4.4724360000000001</c:v>
                </c:pt>
                <c:pt idx="46">
                  <c:v>4.4857139999999998</c:v>
                </c:pt>
                <c:pt idx="47">
                  <c:v>4.5318040000000002</c:v>
                </c:pt>
                <c:pt idx="48">
                  <c:v>4.5757149999999998</c:v>
                </c:pt>
                <c:pt idx="49">
                  <c:v>4.6178839999999992</c:v>
                </c:pt>
                <c:pt idx="50">
                  <c:v>4.6782570000000003</c:v>
                </c:pt>
              </c:numCache>
            </c:numRef>
          </c:val>
          <c:smooth val="0"/>
        </c:ser>
        <c:ser>
          <c:idx val="4"/>
          <c:order val="1"/>
          <c:tx>
            <c:strRef>
              <c:f>Sheet1!$C$1</c:f>
              <c:strCache>
                <c:ptCount val="1"/>
                <c:pt idx="0">
                  <c:v>Low Oil Price_gasoline</c:v>
                </c:pt>
              </c:strCache>
            </c:strRef>
          </c:tx>
          <c:spPr>
            <a:ln w="22225" cap="rnd">
              <a:solidFill>
                <a:srgbClr val="A33340">
                  <a:lumMod val="40000"/>
                  <a:lumOff val="60000"/>
                </a:srgbClr>
              </a:solidFill>
              <a:prstDash val="solid"/>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2.2688763275186354</c:v>
                </c:pt>
                <c:pt idx="1">
                  <c:v>2.1747395450557714</c:v>
                </c:pt>
                <c:pt idx="2">
                  <c:v>2.0150265422198097</c:v>
                </c:pt>
                <c:pt idx="3">
                  <c:v>2.2487466041643955</c:v>
                </c:pt>
                <c:pt idx="4">
                  <c:v>2.5707887933474884</c:v>
                </c:pt>
                <c:pt idx="5">
                  <c:v>3.0311628029878404</c:v>
                </c:pt>
                <c:pt idx="6">
                  <c:v>3.3158911853529638</c:v>
                </c:pt>
                <c:pt idx="7">
                  <c:v>3.4913788649092834</c:v>
                </c:pt>
                <c:pt idx="8">
                  <c:v>3.9873411263721694</c:v>
                </c:pt>
                <c:pt idx="9">
                  <c:v>2.8643810713233124</c:v>
                </c:pt>
                <c:pt idx="10">
                  <c:v>3.3443648989189585</c:v>
                </c:pt>
                <c:pt idx="11">
                  <c:v>4.1319092939114128</c:v>
                </c:pt>
                <c:pt idx="12">
                  <c:v>4.1878871350000004</c:v>
                </c:pt>
                <c:pt idx="13">
                  <c:v>3.9920205513242601</c:v>
                </c:pt>
                <c:pt idx="14">
                  <c:v>3.7456058829772862</c:v>
                </c:pt>
                <c:pt idx="15">
                  <c:v>2.7190858980731001</c:v>
                </c:pt>
                <c:pt idx="16">
                  <c:v>2.3627988233291086</c:v>
                </c:pt>
                <c:pt idx="17">
                  <c:v>2.5980385451675798</c:v>
                </c:pt>
                <c:pt idx="18">
                  <c:v>2.8710923714368608</c:v>
                </c:pt>
                <c:pt idx="19">
                  <c:v>2.7238180323342096</c:v>
                </c:pt>
                <c:pt idx="20">
                  <c:v>2.2363430077623083</c:v>
                </c:pt>
                <c:pt idx="21">
                  <c:v>3.108104</c:v>
                </c:pt>
                <c:pt idx="22">
                  <c:v>2.2874249999999998</c:v>
                </c:pt>
                <c:pt idx="23">
                  <c:v>2.1263400000000003</c:v>
                </c:pt>
                <c:pt idx="24">
                  <c:v>2.0660259999999999</c:v>
                </c:pt>
                <c:pt idx="25">
                  <c:v>2.0446260000000001</c:v>
                </c:pt>
                <c:pt idx="26">
                  <c:v>2.04304</c:v>
                </c:pt>
                <c:pt idx="27">
                  <c:v>2.021039</c:v>
                </c:pt>
                <c:pt idx="28">
                  <c:v>2.044524</c:v>
                </c:pt>
                <c:pt idx="29">
                  <c:v>2.0540940000000001</c:v>
                </c:pt>
                <c:pt idx="30">
                  <c:v>2.0687669999999998</c:v>
                </c:pt>
                <c:pt idx="31">
                  <c:v>2.1572869999999997</c:v>
                </c:pt>
                <c:pt idx="32">
                  <c:v>2.1745669999999997</c:v>
                </c:pt>
                <c:pt idx="33">
                  <c:v>2.1987400000000004</c:v>
                </c:pt>
                <c:pt idx="34">
                  <c:v>2.2099540000000002</c:v>
                </c:pt>
                <c:pt idx="35">
                  <c:v>2.2357419999999997</c:v>
                </c:pt>
                <c:pt idx="36">
                  <c:v>2.2462590000000002</c:v>
                </c:pt>
                <c:pt idx="37">
                  <c:v>2.2588110000000001</c:v>
                </c:pt>
                <c:pt idx="38">
                  <c:v>2.2675200000000002</c:v>
                </c:pt>
                <c:pt idx="39">
                  <c:v>2.2565400000000002</c:v>
                </c:pt>
                <c:pt idx="40">
                  <c:v>2.2483009999999997</c:v>
                </c:pt>
                <c:pt idx="41">
                  <c:v>2.2402389999999999</c:v>
                </c:pt>
                <c:pt idx="42">
                  <c:v>2.2410320000000001</c:v>
                </c:pt>
                <c:pt idx="43">
                  <c:v>2.2409110000000001</c:v>
                </c:pt>
                <c:pt idx="44">
                  <c:v>2.2531630000000002</c:v>
                </c:pt>
                <c:pt idx="45">
                  <c:v>2.253333</c:v>
                </c:pt>
                <c:pt idx="46">
                  <c:v>2.2563550000000001</c:v>
                </c:pt>
                <c:pt idx="47">
                  <c:v>2.2551930000000002</c:v>
                </c:pt>
                <c:pt idx="48">
                  <c:v>2.2588870000000001</c:v>
                </c:pt>
                <c:pt idx="49">
                  <c:v>2.2658650000000002</c:v>
                </c:pt>
                <c:pt idx="50">
                  <c:v>2.2668270000000001</c:v>
                </c:pt>
              </c:numCache>
            </c:numRef>
          </c:val>
          <c:smooth val="0"/>
        </c:ser>
        <c:ser>
          <c:idx val="3"/>
          <c:order val="2"/>
          <c:tx>
            <c:strRef>
              <c:f>Sheet1!$D$1</c:f>
              <c:strCache>
                <c:ptCount val="1"/>
                <c:pt idx="0">
                  <c:v>Reference_gasoline</c:v>
                </c:pt>
              </c:strCache>
            </c:strRef>
          </c:tx>
          <c:spPr>
            <a:ln w="22225" cap="rnd">
              <a:solidFill>
                <a:srgbClr val="000000"/>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2.2688763275186354</c:v>
                </c:pt>
                <c:pt idx="1">
                  <c:v>2.1747395450557714</c:v>
                </c:pt>
                <c:pt idx="2">
                  <c:v>2.0150265422198097</c:v>
                </c:pt>
                <c:pt idx="3">
                  <c:v>2.2487466041643955</c:v>
                </c:pt>
                <c:pt idx="4">
                  <c:v>2.5707887933474884</c:v>
                </c:pt>
                <c:pt idx="5">
                  <c:v>3.0311628029878404</c:v>
                </c:pt>
                <c:pt idx="6">
                  <c:v>3.3158911853529638</c:v>
                </c:pt>
                <c:pt idx="7">
                  <c:v>3.4913788649092834</c:v>
                </c:pt>
                <c:pt idx="8">
                  <c:v>3.9873411263721694</c:v>
                </c:pt>
                <c:pt idx="9">
                  <c:v>2.8643810713233124</c:v>
                </c:pt>
                <c:pt idx="10">
                  <c:v>3.3443648989189585</c:v>
                </c:pt>
                <c:pt idx="11">
                  <c:v>4.1319092939114128</c:v>
                </c:pt>
                <c:pt idx="12">
                  <c:v>4.1878871350000004</c:v>
                </c:pt>
                <c:pt idx="13">
                  <c:v>3.9920205513242601</c:v>
                </c:pt>
                <c:pt idx="14">
                  <c:v>3.7456058829772862</c:v>
                </c:pt>
                <c:pt idx="15">
                  <c:v>2.7190858980731001</c:v>
                </c:pt>
                <c:pt idx="16">
                  <c:v>2.3627988233291086</c:v>
                </c:pt>
                <c:pt idx="17">
                  <c:v>2.5980385451675798</c:v>
                </c:pt>
                <c:pt idx="18">
                  <c:v>2.8710923714368608</c:v>
                </c:pt>
                <c:pt idx="19">
                  <c:v>2.7238180323342096</c:v>
                </c:pt>
                <c:pt idx="20">
                  <c:v>2.2363430077623083</c:v>
                </c:pt>
                <c:pt idx="21">
                  <c:v>3.1081029999999998</c:v>
                </c:pt>
                <c:pt idx="22">
                  <c:v>2.9807069999999998</c:v>
                </c:pt>
                <c:pt idx="23">
                  <c:v>2.6706409999999998</c:v>
                </c:pt>
                <c:pt idx="24">
                  <c:v>2.6543049999999999</c:v>
                </c:pt>
                <c:pt idx="25">
                  <c:v>2.6267169999999997</c:v>
                </c:pt>
                <c:pt idx="26">
                  <c:v>2.652568</c:v>
                </c:pt>
                <c:pt idx="27">
                  <c:v>2.681886</c:v>
                </c:pt>
                <c:pt idx="28">
                  <c:v>2.7102900000000001</c:v>
                </c:pt>
                <c:pt idx="29">
                  <c:v>2.7300409999999999</c:v>
                </c:pt>
                <c:pt idx="30">
                  <c:v>2.7968660000000001</c:v>
                </c:pt>
                <c:pt idx="31">
                  <c:v>2.8854889999999997</c:v>
                </c:pt>
                <c:pt idx="32">
                  <c:v>2.9141360000000001</c:v>
                </c:pt>
                <c:pt idx="33">
                  <c:v>2.937602</c:v>
                </c:pt>
                <c:pt idx="34">
                  <c:v>2.9597259999999999</c:v>
                </c:pt>
                <c:pt idx="35">
                  <c:v>2.970234</c:v>
                </c:pt>
                <c:pt idx="36">
                  <c:v>2.9908399999999999</c:v>
                </c:pt>
                <c:pt idx="37">
                  <c:v>3.0090790000000003</c:v>
                </c:pt>
                <c:pt idx="38">
                  <c:v>3.0415730000000001</c:v>
                </c:pt>
                <c:pt idx="39">
                  <c:v>3.0426849999999996</c:v>
                </c:pt>
                <c:pt idx="40">
                  <c:v>3.066071</c:v>
                </c:pt>
                <c:pt idx="41">
                  <c:v>3.0850619999999997</c:v>
                </c:pt>
                <c:pt idx="42">
                  <c:v>3.089547</c:v>
                </c:pt>
                <c:pt idx="43">
                  <c:v>3.1197680000000001</c:v>
                </c:pt>
                <c:pt idx="44">
                  <c:v>3.1488130000000001</c:v>
                </c:pt>
                <c:pt idx="45">
                  <c:v>3.1584680000000001</c:v>
                </c:pt>
                <c:pt idx="46">
                  <c:v>3.1833019999999999</c:v>
                </c:pt>
                <c:pt idx="47">
                  <c:v>3.1926580000000002</c:v>
                </c:pt>
                <c:pt idx="48">
                  <c:v>3.1836330000000004</c:v>
                </c:pt>
                <c:pt idx="49">
                  <c:v>3.185066</c:v>
                </c:pt>
                <c:pt idx="50">
                  <c:v>3.184005</c:v>
                </c:pt>
              </c:numCache>
            </c:numRef>
          </c:val>
          <c:smooth val="0"/>
        </c:ser>
        <c:dLbls>
          <c:showLegendKey val="0"/>
          <c:showVal val="0"/>
          <c:showCatName val="0"/>
          <c:showSerName val="0"/>
          <c:showPercent val="0"/>
          <c:showBubbleSize val="0"/>
        </c:dLbls>
        <c:smooth val="0"/>
        <c:axId val="-1234289936"/>
        <c:axId val="-1234288304"/>
      </c:lineChart>
      <c:catAx>
        <c:axId val="-123428993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88304"/>
        <c:crosses val="autoZero"/>
        <c:auto val="0"/>
        <c:lblAlgn val="ctr"/>
        <c:lblOffset val="100"/>
        <c:tickLblSkip val="10"/>
        <c:tickMarkSkip val="10"/>
        <c:noMultiLvlLbl val="0"/>
      </c:catAx>
      <c:valAx>
        <c:axId val="-1234288304"/>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89936"/>
        <c:crossesAt val="22"/>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0519798954254758E-2"/>
          <c:w val="0.8414814814814815"/>
          <c:h val="0.84121088497151619"/>
        </c:manualLayout>
      </c:layout>
      <c:lineChart>
        <c:grouping val="standard"/>
        <c:varyColors val="0"/>
        <c:ser>
          <c:idx val="1"/>
          <c:order val="0"/>
          <c:tx>
            <c:strRef>
              <c:f>Sheet1!$B$1</c:f>
              <c:strCache>
                <c:ptCount val="1"/>
                <c:pt idx="0">
                  <c:v>High Oil Price_diesel</c:v>
                </c:pt>
              </c:strCache>
            </c:strRef>
          </c:tx>
          <c:spPr>
            <a:ln w="22225" cap="rnd" cmpd="sng">
              <a:solidFill>
                <a:srgbClr val="A33340">
                  <a:lumMod val="75000"/>
                </a:srgbClr>
              </a:solidFill>
              <a:prstDash val="solid"/>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2.1643599515868752</c:v>
                </c:pt>
                <c:pt idx="1">
                  <c:v>1.9900784471738315</c:v>
                </c:pt>
                <c:pt idx="2">
                  <c:v>1.8444274872921091</c:v>
                </c:pt>
                <c:pt idx="3">
                  <c:v>2.071647512627639</c:v>
                </c:pt>
                <c:pt idx="4">
                  <c:v>2.4197232012267045</c:v>
                </c:pt>
                <c:pt idx="5">
                  <c:v>3.1141373194083797</c:v>
                </c:pt>
                <c:pt idx="6">
                  <c:v>3.4039793762352053</c:v>
                </c:pt>
                <c:pt idx="7">
                  <c:v>3.5354959723633845</c:v>
                </c:pt>
                <c:pt idx="8">
                  <c:v>4.5715581258948932</c:v>
                </c:pt>
                <c:pt idx="9">
                  <c:v>2.94311874342133</c:v>
                </c:pt>
                <c:pt idx="10">
                  <c:v>3.5283285534434152</c:v>
                </c:pt>
                <c:pt idx="11">
                  <c:v>4.4357091665137895</c:v>
                </c:pt>
                <c:pt idx="12">
                  <c:v>4.497303424</c:v>
                </c:pt>
                <c:pt idx="13">
                  <c:v>4.3685001680507112</c:v>
                </c:pt>
                <c:pt idx="14">
                  <c:v>4.1830489058067508</c:v>
                </c:pt>
                <c:pt idx="15">
                  <c:v>2.9324962255314264</c:v>
                </c:pt>
                <c:pt idx="16">
                  <c:v>2.4700038516108278</c:v>
                </c:pt>
                <c:pt idx="17">
                  <c:v>2.7884982360040853</c:v>
                </c:pt>
                <c:pt idx="18">
                  <c:v>3.2656877438891714</c:v>
                </c:pt>
                <c:pt idx="19">
                  <c:v>3.0852438498196242</c:v>
                </c:pt>
                <c:pt idx="20">
                  <c:v>2.5445633420167924</c:v>
                </c:pt>
                <c:pt idx="21">
                  <c:v>3.256176</c:v>
                </c:pt>
                <c:pt idx="22">
                  <c:v>4.2786349999999995</c:v>
                </c:pt>
                <c:pt idx="23">
                  <c:v>4.4873059999999994</c:v>
                </c:pt>
                <c:pt idx="24">
                  <c:v>4.6367750000000001</c:v>
                </c:pt>
                <c:pt idx="25">
                  <c:v>4.6772210000000003</c:v>
                </c:pt>
                <c:pt idx="26">
                  <c:v>4.7433069999999997</c:v>
                </c:pt>
                <c:pt idx="27">
                  <c:v>4.7713519999999994</c:v>
                </c:pt>
                <c:pt idx="28">
                  <c:v>4.799779</c:v>
                </c:pt>
                <c:pt idx="29">
                  <c:v>4.8467900000000004</c:v>
                </c:pt>
                <c:pt idx="30">
                  <c:v>4.842371</c:v>
                </c:pt>
                <c:pt idx="31">
                  <c:v>4.8387209999999996</c:v>
                </c:pt>
                <c:pt idx="32">
                  <c:v>4.8602169999999996</c:v>
                </c:pt>
                <c:pt idx="33">
                  <c:v>4.8706519999999998</c:v>
                </c:pt>
                <c:pt idx="34">
                  <c:v>4.9213100000000001</c:v>
                </c:pt>
                <c:pt idx="35">
                  <c:v>4.9692530000000001</c:v>
                </c:pt>
                <c:pt idx="36">
                  <c:v>5.0461870000000006</c:v>
                </c:pt>
                <c:pt idx="37">
                  <c:v>5.1042569999999996</c:v>
                </c:pt>
                <c:pt idx="38">
                  <c:v>5.0848639999999996</c:v>
                </c:pt>
                <c:pt idx="39">
                  <c:v>5.1369690000000006</c:v>
                </c:pt>
                <c:pt idx="40">
                  <c:v>5.1511360000000002</c:v>
                </c:pt>
                <c:pt idx="41">
                  <c:v>5.1496370000000002</c:v>
                </c:pt>
                <c:pt idx="42">
                  <c:v>5.1942729999999999</c:v>
                </c:pt>
                <c:pt idx="43">
                  <c:v>5.2264699999999999</c:v>
                </c:pt>
                <c:pt idx="44">
                  <c:v>5.2406969999999999</c:v>
                </c:pt>
                <c:pt idx="45">
                  <c:v>5.2881140000000002</c:v>
                </c:pt>
                <c:pt idx="46">
                  <c:v>5.3156610000000004</c:v>
                </c:pt>
                <c:pt idx="47">
                  <c:v>5.3662900000000002</c:v>
                </c:pt>
                <c:pt idx="48">
                  <c:v>5.418056</c:v>
                </c:pt>
                <c:pt idx="49">
                  <c:v>5.4586069999999998</c:v>
                </c:pt>
                <c:pt idx="50">
                  <c:v>5.5064120000000001</c:v>
                </c:pt>
              </c:numCache>
            </c:numRef>
          </c:val>
          <c:smooth val="0"/>
        </c:ser>
        <c:ser>
          <c:idx val="5"/>
          <c:order val="1"/>
          <c:tx>
            <c:strRef>
              <c:f>Sheet1!$C$1</c:f>
              <c:strCache>
                <c:ptCount val="1"/>
                <c:pt idx="0">
                  <c:v>Low Oil Price_diesel</c:v>
                </c:pt>
              </c:strCache>
            </c:strRef>
          </c:tx>
          <c:spPr>
            <a:ln w="22225" cap="rnd">
              <a:solidFill>
                <a:srgbClr val="A33340">
                  <a:lumMod val="40000"/>
                  <a:lumOff val="60000"/>
                </a:srgbClr>
              </a:solidFill>
              <a:prstDash val="solid"/>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2.1643599515868752</c:v>
                </c:pt>
                <c:pt idx="1">
                  <c:v>1.9900784471738315</c:v>
                </c:pt>
                <c:pt idx="2">
                  <c:v>1.8444274872921091</c:v>
                </c:pt>
                <c:pt idx="3">
                  <c:v>2.071647512627639</c:v>
                </c:pt>
                <c:pt idx="4">
                  <c:v>2.4197232012267045</c:v>
                </c:pt>
                <c:pt idx="5">
                  <c:v>3.1141373194083797</c:v>
                </c:pt>
                <c:pt idx="6">
                  <c:v>3.4039793762352053</c:v>
                </c:pt>
                <c:pt idx="7">
                  <c:v>3.5354959723633845</c:v>
                </c:pt>
                <c:pt idx="8">
                  <c:v>4.5715581258948932</c:v>
                </c:pt>
                <c:pt idx="9">
                  <c:v>2.94311874342133</c:v>
                </c:pt>
                <c:pt idx="10">
                  <c:v>3.5283285534434152</c:v>
                </c:pt>
                <c:pt idx="11">
                  <c:v>4.4357091665137895</c:v>
                </c:pt>
                <c:pt idx="12">
                  <c:v>4.497303424</c:v>
                </c:pt>
                <c:pt idx="13">
                  <c:v>4.3685001680507112</c:v>
                </c:pt>
                <c:pt idx="14">
                  <c:v>4.1830489058067508</c:v>
                </c:pt>
                <c:pt idx="15">
                  <c:v>2.9324962255314264</c:v>
                </c:pt>
                <c:pt idx="16">
                  <c:v>2.4700038516108278</c:v>
                </c:pt>
                <c:pt idx="17">
                  <c:v>2.7884982360040853</c:v>
                </c:pt>
                <c:pt idx="18">
                  <c:v>3.2656877438891714</c:v>
                </c:pt>
                <c:pt idx="19">
                  <c:v>3.0852438498196242</c:v>
                </c:pt>
                <c:pt idx="20">
                  <c:v>2.5445633420167924</c:v>
                </c:pt>
                <c:pt idx="21">
                  <c:v>3.2563720000000003</c:v>
                </c:pt>
                <c:pt idx="22">
                  <c:v>2.309491</c:v>
                </c:pt>
                <c:pt idx="23">
                  <c:v>2.3184589999999998</c:v>
                </c:pt>
                <c:pt idx="24">
                  <c:v>2.3292090000000001</c:v>
                </c:pt>
                <c:pt idx="25">
                  <c:v>2.330295</c:v>
                </c:pt>
                <c:pt idx="26">
                  <c:v>2.3122029999999998</c:v>
                </c:pt>
                <c:pt idx="27">
                  <c:v>2.2747730000000002</c:v>
                </c:pt>
                <c:pt idx="28">
                  <c:v>2.300732</c:v>
                </c:pt>
                <c:pt idx="29">
                  <c:v>2.3018990000000001</c:v>
                </c:pt>
                <c:pt idx="30">
                  <c:v>2.3183250000000002</c:v>
                </c:pt>
                <c:pt idx="31">
                  <c:v>2.374387</c:v>
                </c:pt>
                <c:pt idx="32">
                  <c:v>2.3822269999999999</c:v>
                </c:pt>
                <c:pt idx="33">
                  <c:v>2.4065060000000003</c:v>
                </c:pt>
                <c:pt idx="34">
                  <c:v>2.4036680000000001</c:v>
                </c:pt>
                <c:pt idx="35">
                  <c:v>2.4365679999999998</c:v>
                </c:pt>
                <c:pt idx="36">
                  <c:v>2.430542</c:v>
                </c:pt>
                <c:pt idx="37">
                  <c:v>2.4326819999999998</c:v>
                </c:pt>
                <c:pt idx="38">
                  <c:v>2.409017</c:v>
                </c:pt>
                <c:pt idx="39">
                  <c:v>2.4032339999999999</c:v>
                </c:pt>
                <c:pt idx="40">
                  <c:v>2.3952580000000001</c:v>
                </c:pt>
                <c:pt idx="41">
                  <c:v>2.3895919999999999</c:v>
                </c:pt>
                <c:pt idx="42">
                  <c:v>2.3778029999999997</c:v>
                </c:pt>
                <c:pt idx="43">
                  <c:v>2.3698519999999998</c:v>
                </c:pt>
                <c:pt idx="44">
                  <c:v>2.37927</c:v>
                </c:pt>
                <c:pt idx="45">
                  <c:v>2.3756650000000001</c:v>
                </c:pt>
                <c:pt idx="46">
                  <c:v>2.3762319999999999</c:v>
                </c:pt>
                <c:pt idx="47">
                  <c:v>2.3741430000000001</c:v>
                </c:pt>
                <c:pt idx="48">
                  <c:v>2.37792</c:v>
                </c:pt>
                <c:pt idx="49">
                  <c:v>2.3702999999999999</c:v>
                </c:pt>
                <c:pt idx="50">
                  <c:v>2.386673</c:v>
                </c:pt>
              </c:numCache>
            </c:numRef>
          </c:val>
          <c:smooth val="0"/>
        </c:ser>
        <c:ser>
          <c:idx val="0"/>
          <c:order val="2"/>
          <c:tx>
            <c:strRef>
              <c:f>Sheet1!$D$1</c:f>
              <c:strCache>
                <c:ptCount val="1"/>
                <c:pt idx="0">
                  <c:v>Reference_diesel</c:v>
                </c:pt>
              </c:strCache>
            </c:strRef>
          </c:tx>
          <c:spPr>
            <a:ln w="22225" cap="rnd">
              <a:solidFill>
                <a:srgbClr val="000000"/>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2.1643599515868752</c:v>
                </c:pt>
                <c:pt idx="1">
                  <c:v>1.9900784471738315</c:v>
                </c:pt>
                <c:pt idx="2">
                  <c:v>1.8444274872921091</c:v>
                </c:pt>
                <c:pt idx="3">
                  <c:v>2.071647512627639</c:v>
                </c:pt>
                <c:pt idx="4">
                  <c:v>2.4197232012267045</c:v>
                </c:pt>
                <c:pt idx="5">
                  <c:v>3.1141373194083797</c:v>
                </c:pt>
                <c:pt idx="6">
                  <c:v>3.4039793762352053</c:v>
                </c:pt>
                <c:pt idx="7">
                  <c:v>3.5354959723633845</c:v>
                </c:pt>
                <c:pt idx="8">
                  <c:v>4.5715581258948932</c:v>
                </c:pt>
                <c:pt idx="9">
                  <c:v>2.94311874342133</c:v>
                </c:pt>
                <c:pt idx="10">
                  <c:v>3.5283285534434152</c:v>
                </c:pt>
                <c:pt idx="11">
                  <c:v>4.4357091665137895</c:v>
                </c:pt>
                <c:pt idx="12">
                  <c:v>4.497303424</c:v>
                </c:pt>
                <c:pt idx="13">
                  <c:v>4.3685001680507112</c:v>
                </c:pt>
                <c:pt idx="14">
                  <c:v>4.1830489058067508</c:v>
                </c:pt>
                <c:pt idx="15">
                  <c:v>2.9324962255314264</c:v>
                </c:pt>
                <c:pt idx="16">
                  <c:v>2.4700038516108278</c:v>
                </c:pt>
                <c:pt idx="17">
                  <c:v>2.7884982360040853</c:v>
                </c:pt>
                <c:pt idx="18">
                  <c:v>3.2656877438891714</c:v>
                </c:pt>
                <c:pt idx="19">
                  <c:v>3.0852438498196242</c:v>
                </c:pt>
                <c:pt idx="20">
                  <c:v>2.5445633420167924</c:v>
                </c:pt>
                <c:pt idx="21">
                  <c:v>3.2566490000000003</c:v>
                </c:pt>
                <c:pt idx="22">
                  <c:v>3.1308029999999998</c:v>
                </c:pt>
                <c:pt idx="23">
                  <c:v>3.0200169999999997</c:v>
                </c:pt>
                <c:pt idx="24">
                  <c:v>3.12771</c:v>
                </c:pt>
                <c:pt idx="25">
                  <c:v>3.1251099999999998</c:v>
                </c:pt>
                <c:pt idx="26">
                  <c:v>3.1213280000000001</c:v>
                </c:pt>
                <c:pt idx="27">
                  <c:v>3.1301559999999999</c:v>
                </c:pt>
                <c:pt idx="28">
                  <c:v>3.1547419999999997</c:v>
                </c:pt>
                <c:pt idx="29">
                  <c:v>3.173117</c:v>
                </c:pt>
                <c:pt idx="30">
                  <c:v>3.1683599999999998</c:v>
                </c:pt>
                <c:pt idx="31">
                  <c:v>3.2525049999999998</c:v>
                </c:pt>
                <c:pt idx="32">
                  <c:v>3.265755</c:v>
                </c:pt>
                <c:pt idx="33">
                  <c:v>3.2837559999999999</c:v>
                </c:pt>
                <c:pt idx="34">
                  <c:v>3.2891730000000003</c:v>
                </c:pt>
                <c:pt idx="35">
                  <c:v>3.3027029999999997</c:v>
                </c:pt>
                <c:pt idx="36">
                  <c:v>3.3277330000000003</c:v>
                </c:pt>
                <c:pt idx="37">
                  <c:v>3.3552279999999999</c:v>
                </c:pt>
                <c:pt idx="38">
                  <c:v>3.3733410000000004</c:v>
                </c:pt>
                <c:pt idx="39">
                  <c:v>3.385497</c:v>
                </c:pt>
                <c:pt idx="40">
                  <c:v>3.4135330000000002</c:v>
                </c:pt>
                <c:pt idx="41">
                  <c:v>3.4289959999999997</c:v>
                </c:pt>
                <c:pt idx="42">
                  <c:v>3.4306300000000003</c:v>
                </c:pt>
                <c:pt idx="43">
                  <c:v>3.4663839999999997</c:v>
                </c:pt>
                <c:pt idx="44">
                  <c:v>3.5058639999999999</c:v>
                </c:pt>
                <c:pt idx="45">
                  <c:v>3.5199580000000004</c:v>
                </c:pt>
                <c:pt idx="46">
                  <c:v>3.5448480000000004</c:v>
                </c:pt>
                <c:pt idx="47">
                  <c:v>3.5529850000000001</c:v>
                </c:pt>
                <c:pt idx="48">
                  <c:v>3.5459320000000001</c:v>
                </c:pt>
                <c:pt idx="49">
                  <c:v>3.5427370000000002</c:v>
                </c:pt>
                <c:pt idx="50">
                  <c:v>3.534176</c:v>
                </c:pt>
              </c:numCache>
            </c:numRef>
          </c:val>
          <c:smooth val="0"/>
        </c:ser>
        <c:dLbls>
          <c:showLegendKey val="0"/>
          <c:showVal val="0"/>
          <c:showCatName val="0"/>
          <c:showSerName val="0"/>
          <c:showPercent val="0"/>
          <c:showBubbleSize val="0"/>
        </c:dLbls>
        <c:smooth val="0"/>
        <c:axId val="-1234299184"/>
        <c:axId val="-1234291024"/>
      </c:lineChart>
      <c:catAx>
        <c:axId val="-123429918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91024"/>
        <c:crosses val="autoZero"/>
        <c:auto val="0"/>
        <c:lblAlgn val="ctr"/>
        <c:lblOffset val="100"/>
        <c:tickLblSkip val="10"/>
        <c:tickMarkSkip val="10"/>
        <c:noMultiLvlLbl val="0"/>
      </c:catAx>
      <c:valAx>
        <c:axId val="-1234291024"/>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99184"/>
        <c:crossesAt val="22"/>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7591127845036"/>
          <c:y val="7.2030075851689079E-2"/>
          <c:w val="0.73817781483851574"/>
          <c:h val="0.83244724825852812"/>
        </c:manualLayout>
      </c:layout>
      <c:areaChart>
        <c:grouping val="stacked"/>
        <c:varyColors val="0"/>
        <c:ser>
          <c:idx val="1"/>
          <c:order val="0"/>
          <c:tx>
            <c:strRef>
              <c:f>Sheet1!$B$1</c:f>
              <c:strCache>
                <c:ptCount val="1"/>
                <c:pt idx="0">
                  <c:v>Other</c:v>
                </c:pt>
              </c:strCache>
            </c:strRef>
          </c:tx>
          <c:spPr>
            <a:solidFill>
              <a:schemeClr val="tx1">
                <a:lumMod val="50000"/>
                <a:lumOff val="50000"/>
              </a:schemeClr>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c:v>
                </c:pt>
                <c:pt idx="1">
                  <c:v>9.7999999999999997E-5</c:v>
                </c:pt>
                <c:pt idx="2">
                  <c:v>9.7999999999999997E-5</c:v>
                </c:pt>
                <c:pt idx="3">
                  <c:v>3.0699999999999998E-4</c:v>
                </c:pt>
                <c:pt idx="4">
                  <c:v>3.0699999999999998E-4</c:v>
                </c:pt>
                <c:pt idx="5">
                  <c:v>3.5900000000000173E-4</c:v>
                </c:pt>
                <c:pt idx="6">
                  <c:v>3.5900000000000173E-4</c:v>
                </c:pt>
                <c:pt idx="7">
                  <c:v>5.1299999999999957E-4</c:v>
                </c:pt>
                <c:pt idx="8">
                  <c:v>5.1299999999999957E-4</c:v>
                </c:pt>
                <c:pt idx="9">
                  <c:v>1.1490000000000007E-3</c:v>
                </c:pt>
                <c:pt idx="10">
                  <c:v>7.080000000000003E-4</c:v>
                </c:pt>
                <c:pt idx="11">
                  <c:v>1.3849999999999973E-3</c:v>
                </c:pt>
                <c:pt idx="12">
                  <c:v>1.887E-3</c:v>
                </c:pt>
                <c:pt idx="13">
                  <c:v>2.1129999999999899E-3</c:v>
                </c:pt>
                <c:pt idx="14">
                  <c:v>1.9969999999999988E-3</c:v>
                </c:pt>
                <c:pt idx="15">
                  <c:v>2.0980000000000022E-3</c:v>
                </c:pt>
                <c:pt idx="16">
                  <c:v>1.9780000000000075E-3</c:v>
                </c:pt>
                <c:pt idx="17">
                  <c:v>1.9549999999999984E-3</c:v>
                </c:pt>
                <c:pt idx="18">
                  <c:v>1.945999999999989E-3</c:v>
                </c:pt>
                <c:pt idx="19">
                  <c:v>1.9120000000000109E-3</c:v>
                </c:pt>
                <c:pt idx="20">
                  <c:v>1.8890000000000016E-3</c:v>
                </c:pt>
                <c:pt idx="21">
                  <c:v>2.0389999999999987E-3</c:v>
                </c:pt>
                <c:pt idx="22">
                  <c:v>1.9269999999999984E-3</c:v>
                </c:pt>
                <c:pt idx="23">
                  <c:v>1.8909999999999899E-3</c:v>
                </c:pt>
                <c:pt idx="24">
                  <c:v>1.8359999999999906E-3</c:v>
                </c:pt>
                <c:pt idx="25">
                  <c:v>1.8950000000000078E-3</c:v>
                </c:pt>
                <c:pt idx="26">
                  <c:v>1.801999999999998E-3</c:v>
                </c:pt>
                <c:pt idx="27">
                  <c:v>1.8010000000000109E-3</c:v>
                </c:pt>
                <c:pt idx="28">
                  <c:v>1.9519999999999954E-3</c:v>
                </c:pt>
                <c:pt idx="29">
                  <c:v>1.918000000000003E-3</c:v>
                </c:pt>
                <c:pt idx="30">
                  <c:v>1.8360000000000047E-3</c:v>
                </c:pt>
                <c:pt idx="31">
                  <c:v>1.9249999999999962E-3</c:v>
                </c:pt>
                <c:pt idx="32">
                  <c:v>1.9610000000000048E-3</c:v>
                </c:pt>
                <c:pt idx="33">
                  <c:v>2.0429999999999893E-3</c:v>
                </c:pt>
                <c:pt idx="34">
                  <c:v>2.2269999999999929E-3</c:v>
                </c:pt>
                <c:pt idx="35">
                  <c:v>2.1100000000000008E-3</c:v>
                </c:pt>
                <c:pt idx="36">
                  <c:v>2.245999999999998E-3</c:v>
                </c:pt>
                <c:pt idx="37">
                  <c:v>2.2240000000000038E-3</c:v>
                </c:pt>
                <c:pt idx="38">
                  <c:v>2.2620000000000001E-3</c:v>
                </c:pt>
                <c:pt idx="39">
                  <c:v>2.2900000000000004E-3</c:v>
                </c:pt>
                <c:pt idx="40">
                  <c:v>2.2809999999999914E-3</c:v>
                </c:pt>
              </c:numCache>
            </c:numRef>
          </c:val>
        </c:ser>
        <c:ser>
          <c:idx val="4"/>
          <c:order val="1"/>
          <c:tx>
            <c:strRef>
              <c:f>Sheet1!$C$1</c:f>
              <c:strCache>
                <c:ptCount val="1"/>
                <c:pt idx="0">
                  <c:v>Total Ethanol</c:v>
                </c:pt>
              </c:strCache>
            </c:strRef>
          </c:tx>
          <c:spPr>
            <a:solidFill>
              <a:schemeClr val="accent1"/>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0.84541200000000005</c:v>
                </c:pt>
                <c:pt idx="1">
                  <c:v>0.88636599999999999</c:v>
                </c:pt>
                <c:pt idx="2">
                  <c:v>0.83858600000000005</c:v>
                </c:pt>
                <c:pt idx="3">
                  <c:v>0.84541200000000005</c:v>
                </c:pt>
                <c:pt idx="4">
                  <c:v>0.91074300000000008</c:v>
                </c:pt>
                <c:pt idx="5">
                  <c:v>0.94194699999999998</c:v>
                </c:pt>
                <c:pt idx="6">
                  <c:v>0.97802500000000003</c:v>
                </c:pt>
                <c:pt idx="7">
                  <c:v>1.0141040000000001</c:v>
                </c:pt>
                <c:pt idx="8">
                  <c:v>1.023855</c:v>
                </c:pt>
                <c:pt idx="9">
                  <c:v>1.0033780000000001</c:v>
                </c:pt>
                <c:pt idx="10">
                  <c:v>0.88441599999999998</c:v>
                </c:pt>
                <c:pt idx="11">
                  <c:v>0.94389699999999999</c:v>
                </c:pt>
                <c:pt idx="12">
                  <c:v>0.97607500000000003</c:v>
                </c:pt>
                <c:pt idx="13">
                  <c:v>1.032975</c:v>
                </c:pt>
                <c:pt idx="14">
                  <c:v>1.035139</c:v>
                </c:pt>
                <c:pt idx="15">
                  <c:v>1.0470190000000001</c:v>
                </c:pt>
                <c:pt idx="16">
                  <c:v>1.0515649999999999</c:v>
                </c:pt>
                <c:pt idx="17">
                  <c:v>1.054554</c:v>
                </c:pt>
                <c:pt idx="18">
                  <c:v>1.0568610000000001</c:v>
                </c:pt>
                <c:pt idx="19">
                  <c:v>1.0569269999999999</c:v>
                </c:pt>
                <c:pt idx="20">
                  <c:v>1.064597</c:v>
                </c:pt>
                <c:pt idx="21">
                  <c:v>1.069652</c:v>
                </c:pt>
                <c:pt idx="22">
                  <c:v>1.075161</c:v>
                </c:pt>
                <c:pt idx="23">
                  <c:v>1.0821149999999999</c:v>
                </c:pt>
                <c:pt idx="24">
                  <c:v>1.0890839999999999</c:v>
                </c:pt>
                <c:pt idx="25">
                  <c:v>1.096228</c:v>
                </c:pt>
                <c:pt idx="26">
                  <c:v>1.1031120000000001</c:v>
                </c:pt>
                <c:pt idx="27">
                  <c:v>1.1110679999999999</c:v>
                </c:pt>
                <c:pt idx="28">
                  <c:v>1.1194649999999999</c:v>
                </c:pt>
                <c:pt idx="29">
                  <c:v>1.1290100000000001</c:v>
                </c:pt>
                <c:pt idx="30">
                  <c:v>1.147494</c:v>
                </c:pt>
                <c:pt idx="31">
                  <c:v>1.15777</c:v>
                </c:pt>
                <c:pt idx="32">
                  <c:v>1.1687689999999999</c:v>
                </c:pt>
                <c:pt idx="33">
                  <c:v>1.1801809999999999</c:v>
                </c:pt>
                <c:pt idx="34">
                  <c:v>1.192383</c:v>
                </c:pt>
                <c:pt idx="35">
                  <c:v>1.20553</c:v>
                </c:pt>
                <c:pt idx="36">
                  <c:v>1.219843</c:v>
                </c:pt>
                <c:pt idx="37">
                  <c:v>1.234415</c:v>
                </c:pt>
                <c:pt idx="38">
                  <c:v>1.2589600000000001</c:v>
                </c:pt>
                <c:pt idx="39">
                  <c:v>1.2751250000000001</c:v>
                </c:pt>
                <c:pt idx="40">
                  <c:v>1.2925409999999999</c:v>
                </c:pt>
              </c:numCache>
            </c:numRef>
          </c:val>
        </c:ser>
        <c:ser>
          <c:idx val="2"/>
          <c:order val="2"/>
          <c:tx>
            <c:strRef>
              <c:f>Sheet1!$D$1</c:f>
              <c:strCache>
                <c:ptCount val="1"/>
                <c:pt idx="0">
                  <c:v>Total biomass-based diesel</c:v>
                </c:pt>
              </c:strCache>
            </c:strRef>
          </c:tx>
          <c:spPr>
            <a:solidFill>
              <a:schemeClr val="accent6"/>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1.554E-2</c:v>
                </c:pt>
                <c:pt idx="1">
                  <c:v>6.0956000000000003E-2</c:v>
                </c:pt>
                <c:pt idx="2">
                  <c:v>6.4414000000000013E-2</c:v>
                </c:pt>
                <c:pt idx="3">
                  <c:v>0.127028</c:v>
                </c:pt>
                <c:pt idx="4">
                  <c:v>0.113025</c:v>
                </c:pt>
                <c:pt idx="5">
                  <c:v>0.13021199999999999</c:v>
                </c:pt>
                <c:pt idx="6">
                  <c:v>0.17460499999999998</c:v>
                </c:pt>
                <c:pt idx="7">
                  <c:v>0.16105</c:v>
                </c:pt>
                <c:pt idx="8">
                  <c:v>0.161525</c:v>
                </c:pt>
                <c:pt idx="9">
                  <c:v>0.16083900000000001</c:v>
                </c:pt>
                <c:pt idx="10">
                  <c:v>0.17430899999999999</c:v>
                </c:pt>
                <c:pt idx="11">
                  <c:v>0.20178399999999999</c:v>
                </c:pt>
                <c:pt idx="12">
                  <c:v>0.25287199999999999</c:v>
                </c:pt>
                <c:pt idx="13">
                  <c:v>0.21647400000000006</c:v>
                </c:pt>
                <c:pt idx="14">
                  <c:v>0.21685599999999999</c:v>
                </c:pt>
                <c:pt idx="15">
                  <c:v>0.21429499999999999</c:v>
                </c:pt>
                <c:pt idx="16">
                  <c:v>0.21321899999999999</c:v>
                </c:pt>
                <c:pt idx="17">
                  <c:v>0.213417</c:v>
                </c:pt>
                <c:pt idx="18">
                  <c:v>0.214035</c:v>
                </c:pt>
                <c:pt idx="19">
                  <c:v>0.214281</c:v>
                </c:pt>
                <c:pt idx="20">
                  <c:v>0.21345800000000001</c:v>
                </c:pt>
                <c:pt idx="21">
                  <c:v>0.21165100000000001</c:v>
                </c:pt>
                <c:pt idx="22">
                  <c:v>0.21049300000000001</c:v>
                </c:pt>
                <c:pt idx="23">
                  <c:v>0.20834000000000005</c:v>
                </c:pt>
                <c:pt idx="24">
                  <c:v>0.20637600000000003</c:v>
                </c:pt>
                <c:pt idx="25">
                  <c:v>0.212337</c:v>
                </c:pt>
                <c:pt idx="26">
                  <c:v>0.20863299999999999</c:v>
                </c:pt>
                <c:pt idx="27">
                  <c:v>0.21071400000000001</c:v>
                </c:pt>
                <c:pt idx="28">
                  <c:v>0.22667300000000001</c:v>
                </c:pt>
                <c:pt idx="29">
                  <c:v>0.22625700000000001</c:v>
                </c:pt>
                <c:pt idx="30">
                  <c:v>0.223939</c:v>
                </c:pt>
                <c:pt idx="31">
                  <c:v>0.23092600000000002</c:v>
                </c:pt>
                <c:pt idx="32">
                  <c:v>0.23438499999999998</c:v>
                </c:pt>
                <c:pt idx="33">
                  <c:v>0.245925</c:v>
                </c:pt>
                <c:pt idx="34">
                  <c:v>0.248448</c:v>
                </c:pt>
                <c:pt idx="35">
                  <c:v>0.251413</c:v>
                </c:pt>
                <c:pt idx="36">
                  <c:v>0.25590100000000005</c:v>
                </c:pt>
                <c:pt idx="37">
                  <c:v>0.25749500000000003</c:v>
                </c:pt>
                <c:pt idx="38">
                  <c:v>0.26351600000000003</c:v>
                </c:pt>
                <c:pt idx="39">
                  <c:v>0.26891199999999998</c:v>
                </c:pt>
                <c:pt idx="40">
                  <c:v>0.27098800000000001</c:v>
                </c:pt>
              </c:numCache>
            </c:numRef>
          </c:val>
        </c:ser>
        <c:dLbls>
          <c:showLegendKey val="0"/>
          <c:showVal val="0"/>
          <c:showCatName val="0"/>
          <c:showSerName val="0"/>
          <c:showPercent val="0"/>
          <c:showBubbleSize val="0"/>
        </c:dLbls>
        <c:axId val="-1234290480"/>
        <c:axId val="-1234287216"/>
        <c:extLst/>
      </c:areaChart>
      <c:catAx>
        <c:axId val="-123429048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87216"/>
        <c:crossesAt val="0"/>
        <c:auto val="1"/>
        <c:lblAlgn val="ctr"/>
        <c:lblOffset val="100"/>
        <c:tickLblSkip val="10"/>
        <c:tickMarkSkip val="10"/>
        <c:noMultiLvlLbl val="0"/>
      </c:catAx>
      <c:valAx>
        <c:axId val="-1234287216"/>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90480"/>
        <c:crossesAt val="12"/>
        <c:crossBetween val="midCat"/>
        <c:majorUnit val="0.5"/>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bg2"/>
          </a:solidFill>
        </a:defRPr>
      </a:pPr>
      <a:endParaRPr lang="en-US"/>
    </a:p>
  </c:txPr>
  <c:externalData r:id="rId4">
    <c:autoUpdate val="0"/>
  </c:externalData>
  <c:userShapes r:id="rId5"/>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9247311827957"/>
          <c:y val="6.3351680885680231E-2"/>
          <c:w val="0.76215053763440865"/>
          <c:h val="0.84112561079286963"/>
        </c:manualLayout>
      </c:layout>
      <c:areaChart>
        <c:grouping val="stacked"/>
        <c:varyColors val="0"/>
        <c:ser>
          <c:idx val="4"/>
          <c:order val="0"/>
          <c:tx>
            <c:strRef>
              <c:f>Sheet1!$B$1</c:f>
              <c:strCache>
                <c:ptCount val="1"/>
                <c:pt idx="0">
                  <c:v>Other</c:v>
                </c:pt>
              </c:strCache>
            </c:strRef>
          </c:tx>
          <c:spPr>
            <a:solidFill>
              <a:schemeClr val="bg2">
                <a:lumMod val="60000"/>
                <a:lumOff val="4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c:v>
                </c:pt>
                <c:pt idx="1">
                  <c:v>9.7999999999999997E-5</c:v>
                </c:pt>
                <c:pt idx="2">
                  <c:v>9.7999999999999997E-5</c:v>
                </c:pt>
                <c:pt idx="3">
                  <c:v>3.0699999999999998E-4</c:v>
                </c:pt>
                <c:pt idx="4">
                  <c:v>3.0699999999999998E-4</c:v>
                </c:pt>
                <c:pt idx="5">
                  <c:v>3.5900000000000168E-4</c:v>
                </c:pt>
                <c:pt idx="6">
                  <c:v>3.5900000000000168E-4</c:v>
                </c:pt>
                <c:pt idx="7">
                  <c:v>5.1299999999999957E-4</c:v>
                </c:pt>
                <c:pt idx="8">
                  <c:v>5.1299999999999957E-4</c:v>
                </c:pt>
                <c:pt idx="9">
                  <c:v>1.1169999999999999E-3</c:v>
                </c:pt>
                <c:pt idx="10">
                  <c:v>7.080000000000003E-4</c:v>
                </c:pt>
                <c:pt idx="11">
                  <c:v>1.4629999999999921E-3</c:v>
                </c:pt>
                <c:pt idx="12">
                  <c:v>3.664000000000001E-3</c:v>
                </c:pt>
                <c:pt idx="13">
                  <c:v>2.6719999999999938E-3</c:v>
                </c:pt>
                <c:pt idx="14">
                  <c:v>3.54199999999999E-3</c:v>
                </c:pt>
                <c:pt idx="15">
                  <c:v>4.4149999999999754E-3</c:v>
                </c:pt>
                <c:pt idx="16">
                  <c:v>4.0709999999999904E-3</c:v>
                </c:pt>
                <c:pt idx="17">
                  <c:v>4.6219999999999864E-3</c:v>
                </c:pt>
                <c:pt idx="18">
                  <c:v>5.0410000000000177E-3</c:v>
                </c:pt>
                <c:pt idx="19">
                  <c:v>5.0220000000000004E-3</c:v>
                </c:pt>
                <c:pt idx="20">
                  <c:v>5.0370000000000137E-3</c:v>
                </c:pt>
                <c:pt idx="21">
                  <c:v>5.4150000000000031E-3</c:v>
                </c:pt>
                <c:pt idx="22">
                  <c:v>5.6660000000000026E-3</c:v>
                </c:pt>
                <c:pt idx="23">
                  <c:v>5.6819999999999926E-3</c:v>
                </c:pt>
                <c:pt idx="24">
                  <c:v>5.7530000000000081E-3</c:v>
                </c:pt>
                <c:pt idx="25">
                  <c:v>5.8769999999999933E-3</c:v>
                </c:pt>
                <c:pt idx="26">
                  <c:v>5.9659999999999991E-3</c:v>
                </c:pt>
                <c:pt idx="27">
                  <c:v>6.0689999999999902E-3</c:v>
                </c:pt>
                <c:pt idx="28">
                  <c:v>6.5819999999999776E-3</c:v>
                </c:pt>
                <c:pt idx="29">
                  <c:v>6.7340000000000177E-3</c:v>
                </c:pt>
                <c:pt idx="30">
                  <c:v>6.8320000000000047E-3</c:v>
                </c:pt>
                <c:pt idx="31">
                  <c:v>7.1280000000000232E-3</c:v>
                </c:pt>
                <c:pt idx="32">
                  <c:v>7.8600000000000336E-3</c:v>
                </c:pt>
                <c:pt idx="33">
                  <c:v>9.1390000000000082E-3</c:v>
                </c:pt>
                <c:pt idx="34">
                  <c:v>9.209999999999996E-3</c:v>
                </c:pt>
                <c:pt idx="35">
                  <c:v>9.216000000000002E-3</c:v>
                </c:pt>
                <c:pt idx="36">
                  <c:v>9.2050000000000205E-3</c:v>
                </c:pt>
                <c:pt idx="37">
                  <c:v>9.195000000000007E-3</c:v>
                </c:pt>
                <c:pt idx="38">
                  <c:v>9.211000000000023E-3</c:v>
                </c:pt>
                <c:pt idx="39">
                  <c:v>9.6439999999999859E-3</c:v>
                </c:pt>
                <c:pt idx="40">
                  <c:v>9.7200000000000064E-3</c:v>
                </c:pt>
              </c:numCache>
            </c:numRef>
          </c:val>
        </c:ser>
        <c:ser>
          <c:idx val="3"/>
          <c:order val="1"/>
          <c:tx>
            <c:strRef>
              <c:f>Sheet1!$C$1</c:f>
              <c:strCache>
                <c:ptCount val="1"/>
                <c:pt idx="0">
                  <c:v>Total Ethanol</c:v>
                </c:pt>
              </c:strCache>
            </c:strRef>
          </c:tx>
          <c:spPr>
            <a:solidFill>
              <a:schemeClr val="accent1"/>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0.84541200000000005</c:v>
                </c:pt>
                <c:pt idx="1">
                  <c:v>0.88636599999999999</c:v>
                </c:pt>
                <c:pt idx="2">
                  <c:v>0.83858600000000005</c:v>
                </c:pt>
                <c:pt idx="3">
                  <c:v>0.84541200000000005</c:v>
                </c:pt>
                <c:pt idx="4">
                  <c:v>0.91074300000000008</c:v>
                </c:pt>
                <c:pt idx="5">
                  <c:v>0.94194699999999998</c:v>
                </c:pt>
                <c:pt idx="6">
                  <c:v>0.97802500000000003</c:v>
                </c:pt>
                <c:pt idx="7">
                  <c:v>1.0141039999999999</c:v>
                </c:pt>
                <c:pt idx="8">
                  <c:v>1.023855</c:v>
                </c:pt>
                <c:pt idx="9">
                  <c:v>1.0033780000000001</c:v>
                </c:pt>
                <c:pt idx="10">
                  <c:v>0.88441599999999998</c:v>
                </c:pt>
                <c:pt idx="11">
                  <c:v>0.94389699999999999</c:v>
                </c:pt>
                <c:pt idx="12">
                  <c:v>1.008308</c:v>
                </c:pt>
                <c:pt idx="13">
                  <c:v>1.0196970000000001</c:v>
                </c:pt>
                <c:pt idx="14">
                  <c:v>1.0233399999999999</c:v>
                </c:pt>
                <c:pt idx="15">
                  <c:v>1.034103</c:v>
                </c:pt>
                <c:pt idx="16">
                  <c:v>1.0371429999999999</c:v>
                </c:pt>
                <c:pt idx="17">
                  <c:v>1.036214</c:v>
                </c:pt>
                <c:pt idx="18">
                  <c:v>1.0344530000000001</c:v>
                </c:pt>
                <c:pt idx="19">
                  <c:v>1.0351859999999999</c:v>
                </c:pt>
                <c:pt idx="20">
                  <c:v>1.0385549999999999</c:v>
                </c:pt>
                <c:pt idx="21">
                  <c:v>1.042189</c:v>
                </c:pt>
                <c:pt idx="22">
                  <c:v>1.0440480000000001</c:v>
                </c:pt>
                <c:pt idx="23">
                  <c:v>1.0464709999999999</c:v>
                </c:pt>
                <c:pt idx="24">
                  <c:v>1.0530079999999999</c:v>
                </c:pt>
                <c:pt idx="25">
                  <c:v>1.054052</c:v>
                </c:pt>
                <c:pt idx="26">
                  <c:v>1.054886</c:v>
                </c:pt>
                <c:pt idx="27">
                  <c:v>1.0604849999999999</c:v>
                </c:pt>
                <c:pt idx="28">
                  <c:v>1.0622400000000001</c:v>
                </c:pt>
                <c:pt idx="29">
                  <c:v>1.0645210000000001</c:v>
                </c:pt>
                <c:pt idx="30">
                  <c:v>1.0681</c:v>
                </c:pt>
                <c:pt idx="31">
                  <c:v>1.0726169999999999</c:v>
                </c:pt>
                <c:pt idx="32">
                  <c:v>1.086743</c:v>
                </c:pt>
                <c:pt idx="33">
                  <c:v>1.0934919999999999</c:v>
                </c:pt>
                <c:pt idx="34">
                  <c:v>1.1010139999999999</c:v>
                </c:pt>
                <c:pt idx="35">
                  <c:v>1.1082700000000001</c:v>
                </c:pt>
                <c:pt idx="36">
                  <c:v>1.1169750000000001</c:v>
                </c:pt>
                <c:pt idx="37">
                  <c:v>1.1258189999999999</c:v>
                </c:pt>
                <c:pt idx="38">
                  <c:v>1.1339250000000001</c:v>
                </c:pt>
                <c:pt idx="39">
                  <c:v>1.1418839999999999</c:v>
                </c:pt>
                <c:pt idx="40">
                  <c:v>1.150174</c:v>
                </c:pt>
              </c:numCache>
            </c:numRef>
          </c:val>
        </c:ser>
        <c:ser>
          <c:idx val="2"/>
          <c:order val="2"/>
          <c:tx>
            <c:strRef>
              <c:f>Sheet1!$D$1</c:f>
              <c:strCache>
                <c:ptCount val="1"/>
                <c:pt idx="0">
                  <c:v>Total biomass-based diesel</c:v>
                </c:pt>
              </c:strCache>
            </c:strRef>
          </c:tx>
          <c:spPr>
            <a:solidFill>
              <a:schemeClr val="accent6"/>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1.554E-2</c:v>
                </c:pt>
                <c:pt idx="1">
                  <c:v>6.0956000000000003E-2</c:v>
                </c:pt>
                <c:pt idx="2">
                  <c:v>6.4414000000000013E-2</c:v>
                </c:pt>
                <c:pt idx="3">
                  <c:v>0.127028</c:v>
                </c:pt>
                <c:pt idx="4">
                  <c:v>0.113025</c:v>
                </c:pt>
                <c:pt idx="5">
                  <c:v>0.13021199999999999</c:v>
                </c:pt>
                <c:pt idx="6">
                  <c:v>0.17460500000000001</c:v>
                </c:pt>
                <c:pt idx="7">
                  <c:v>0.16105</c:v>
                </c:pt>
                <c:pt idx="8">
                  <c:v>0.161525</c:v>
                </c:pt>
                <c:pt idx="9">
                  <c:v>0.16083900000000001</c:v>
                </c:pt>
                <c:pt idx="10">
                  <c:v>0.17431099999999999</c:v>
                </c:pt>
                <c:pt idx="11">
                  <c:v>0.20705200000000001</c:v>
                </c:pt>
                <c:pt idx="12">
                  <c:v>0.33384000000000003</c:v>
                </c:pt>
                <c:pt idx="13">
                  <c:v>0.278028</c:v>
                </c:pt>
                <c:pt idx="14">
                  <c:v>0.32447999999999999</c:v>
                </c:pt>
                <c:pt idx="15">
                  <c:v>0.32600899999999999</c:v>
                </c:pt>
                <c:pt idx="16">
                  <c:v>0.315745</c:v>
                </c:pt>
                <c:pt idx="17">
                  <c:v>0.35636000000000001</c:v>
                </c:pt>
                <c:pt idx="18">
                  <c:v>0.367842</c:v>
                </c:pt>
                <c:pt idx="19">
                  <c:v>0.374834</c:v>
                </c:pt>
                <c:pt idx="20">
                  <c:v>0.37585200000000002</c:v>
                </c:pt>
                <c:pt idx="21">
                  <c:v>0.38948199999999999</c:v>
                </c:pt>
                <c:pt idx="22">
                  <c:v>0.40465899999999999</c:v>
                </c:pt>
                <c:pt idx="23">
                  <c:v>0.40772399999999998</c:v>
                </c:pt>
                <c:pt idx="24">
                  <c:v>0.41059400000000001</c:v>
                </c:pt>
                <c:pt idx="25">
                  <c:v>0.42121500000000001</c:v>
                </c:pt>
                <c:pt idx="26">
                  <c:v>0.43015100000000012</c:v>
                </c:pt>
                <c:pt idx="27">
                  <c:v>0.43991799999999998</c:v>
                </c:pt>
                <c:pt idx="28">
                  <c:v>0.47944799999999999</c:v>
                </c:pt>
                <c:pt idx="29">
                  <c:v>0.49188100000000001</c:v>
                </c:pt>
                <c:pt idx="30">
                  <c:v>0.50207999999999997</c:v>
                </c:pt>
                <c:pt idx="31">
                  <c:v>0.52251999999999998</c:v>
                </c:pt>
                <c:pt idx="32">
                  <c:v>0.56438699999999997</c:v>
                </c:pt>
                <c:pt idx="33">
                  <c:v>0.63329600000000008</c:v>
                </c:pt>
                <c:pt idx="34">
                  <c:v>0.64024799999999993</c:v>
                </c:pt>
                <c:pt idx="35">
                  <c:v>0.64552399999999999</c:v>
                </c:pt>
                <c:pt idx="36">
                  <c:v>0.65088500000000005</c:v>
                </c:pt>
                <c:pt idx="37">
                  <c:v>0.65597700000000003</c:v>
                </c:pt>
                <c:pt idx="38">
                  <c:v>0.66145799999999999</c:v>
                </c:pt>
                <c:pt idx="39">
                  <c:v>0.66695100000000007</c:v>
                </c:pt>
                <c:pt idx="40">
                  <c:v>0.672404</c:v>
                </c:pt>
              </c:numCache>
            </c:numRef>
          </c:val>
        </c:ser>
        <c:dLbls>
          <c:showLegendKey val="0"/>
          <c:showVal val="0"/>
          <c:showCatName val="0"/>
          <c:showSerName val="0"/>
          <c:showPercent val="0"/>
          <c:showBubbleSize val="0"/>
        </c:dLbls>
        <c:axId val="-1234293744"/>
        <c:axId val="-1234287760"/>
        <c:extLst/>
      </c:areaChart>
      <c:catAx>
        <c:axId val="-123429374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87760"/>
        <c:crosses val="autoZero"/>
        <c:auto val="1"/>
        <c:lblAlgn val="ctr"/>
        <c:lblOffset val="100"/>
        <c:tickLblSkip val="10"/>
        <c:tickMarkSkip val="10"/>
        <c:noMultiLvlLbl val="0"/>
      </c:catAx>
      <c:valAx>
        <c:axId val="-1234287760"/>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93744"/>
        <c:crossesAt val="12"/>
        <c:crossBetween val="midCat"/>
        <c:majorUnit val="0.5"/>
      </c:valAx>
      <c:spPr>
        <a:noFill/>
        <a:ln>
          <a:noFill/>
        </a:ln>
        <a:effectLst/>
      </c:spPr>
    </c:plotArea>
    <c:plotVisOnly val="1"/>
    <c:dispBlanksAs val="zero"/>
    <c:showDLblsOverMax val="0"/>
  </c:chart>
  <c:spPr>
    <a:noFill/>
    <a:ln w="9525" cap="flat" cmpd="sng" algn="ctr">
      <a:noFill/>
      <a:round/>
    </a:ln>
    <a:effectLst/>
  </c:spPr>
  <c:txPr>
    <a:bodyPr/>
    <a:lstStyle/>
    <a:p>
      <a:pPr>
        <a:defRPr sz="1200"/>
      </a:pPr>
      <a:endParaRPr lang="en-US"/>
    </a:p>
  </c:txPr>
  <c:externalData r:id="rId4">
    <c:autoUpdate val="0"/>
  </c:externalData>
  <c:userShapes r:id="rId5"/>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9247311827957"/>
          <c:y val="6.5687904196170779E-2"/>
          <c:w val="0.76215053763440865"/>
          <c:h val="0.83878938748237897"/>
        </c:manualLayout>
      </c:layout>
      <c:areaChart>
        <c:grouping val="stacked"/>
        <c:varyColors val="0"/>
        <c:ser>
          <c:idx val="4"/>
          <c:order val="0"/>
          <c:tx>
            <c:strRef>
              <c:f>Sheet1!$B$1</c:f>
              <c:strCache>
                <c:ptCount val="1"/>
                <c:pt idx="0">
                  <c:v>Other</c:v>
                </c:pt>
              </c:strCache>
            </c:strRef>
          </c:tx>
          <c:spPr>
            <a:solidFill>
              <a:schemeClr val="bg2">
                <a:lumMod val="60000"/>
                <a:lumOff val="4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c:v>
                </c:pt>
                <c:pt idx="1">
                  <c:v>9.7999999999999997E-5</c:v>
                </c:pt>
                <c:pt idx="2">
                  <c:v>9.7999999999999997E-5</c:v>
                </c:pt>
                <c:pt idx="3">
                  <c:v>3.0699999999999998E-4</c:v>
                </c:pt>
                <c:pt idx="4">
                  <c:v>3.0699999999999998E-4</c:v>
                </c:pt>
                <c:pt idx="5">
                  <c:v>3.5900000000000173E-4</c:v>
                </c:pt>
                <c:pt idx="6">
                  <c:v>3.5900000000000173E-4</c:v>
                </c:pt>
                <c:pt idx="7">
                  <c:v>5.1299999999999957E-4</c:v>
                </c:pt>
                <c:pt idx="8">
                  <c:v>5.1299999999999957E-4</c:v>
                </c:pt>
                <c:pt idx="9">
                  <c:v>1.1179999999999977E-3</c:v>
                </c:pt>
                <c:pt idx="10">
                  <c:v>7.080000000000003E-4</c:v>
                </c:pt>
                <c:pt idx="11">
                  <c:v>1.4040000000000025E-3</c:v>
                </c:pt>
                <c:pt idx="12">
                  <c:v>1.8470000000000012E-3</c:v>
                </c:pt>
                <c:pt idx="13">
                  <c:v>1.9430000000000003E-3</c:v>
                </c:pt>
                <c:pt idx="14">
                  <c:v>1.9409999999999985E-3</c:v>
                </c:pt>
                <c:pt idx="15">
                  <c:v>1.9320000000000032E-3</c:v>
                </c:pt>
                <c:pt idx="16">
                  <c:v>1.8859999999999988E-3</c:v>
                </c:pt>
                <c:pt idx="17">
                  <c:v>1.8770000000000039E-3</c:v>
                </c:pt>
                <c:pt idx="18">
                  <c:v>1.8890000000000016E-3</c:v>
                </c:pt>
                <c:pt idx="19">
                  <c:v>1.8930000000000056E-3</c:v>
                </c:pt>
                <c:pt idx="20">
                  <c:v>1.8830000000000094E-3</c:v>
                </c:pt>
                <c:pt idx="21">
                  <c:v>1.8770000000000039E-3</c:v>
                </c:pt>
                <c:pt idx="22">
                  <c:v>1.9030000000000019E-3</c:v>
                </c:pt>
                <c:pt idx="23">
                  <c:v>1.9149999999999998E-3</c:v>
                </c:pt>
                <c:pt idx="24">
                  <c:v>1.9050000000000039E-3</c:v>
                </c:pt>
                <c:pt idx="25">
                  <c:v>1.9060000000000051E-3</c:v>
                </c:pt>
                <c:pt idx="26">
                  <c:v>1.9099999999999948E-3</c:v>
                </c:pt>
                <c:pt idx="27">
                  <c:v>1.905999999999991E-3</c:v>
                </c:pt>
                <c:pt idx="28">
                  <c:v>1.9030000000000019E-3</c:v>
                </c:pt>
                <c:pt idx="29">
                  <c:v>1.912999999999998E-3</c:v>
                </c:pt>
                <c:pt idx="30">
                  <c:v>1.9040000000000031E-3</c:v>
                </c:pt>
                <c:pt idx="31">
                  <c:v>1.9010000000000001E-3</c:v>
                </c:pt>
                <c:pt idx="32">
                  <c:v>1.8699999999999969E-3</c:v>
                </c:pt>
                <c:pt idx="33">
                  <c:v>1.8539999999999945E-3</c:v>
                </c:pt>
                <c:pt idx="34">
                  <c:v>1.8379999999999926E-3</c:v>
                </c:pt>
                <c:pt idx="35">
                  <c:v>1.8299999999999985E-3</c:v>
                </c:pt>
                <c:pt idx="36">
                  <c:v>1.8129999999999954E-3</c:v>
                </c:pt>
                <c:pt idx="37">
                  <c:v>1.8089999999999914E-3</c:v>
                </c:pt>
                <c:pt idx="38">
                  <c:v>1.7910000000000011E-3</c:v>
                </c:pt>
                <c:pt idx="39">
                  <c:v>1.7600000000000113E-3</c:v>
                </c:pt>
                <c:pt idx="40">
                  <c:v>1.7309999999999964E-3</c:v>
                </c:pt>
              </c:numCache>
            </c:numRef>
          </c:val>
        </c:ser>
        <c:ser>
          <c:idx val="3"/>
          <c:order val="1"/>
          <c:tx>
            <c:strRef>
              <c:f>Sheet1!$C$1</c:f>
              <c:strCache>
                <c:ptCount val="1"/>
                <c:pt idx="0">
                  <c:v>Total Ethanol</c:v>
                </c:pt>
              </c:strCache>
            </c:strRef>
          </c:tx>
          <c:spPr>
            <a:solidFill>
              <a:schemeClr val="accent1"/>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0.84541200000000005</c:v>
                </c:pt>
                <c:pt idx="1">
                  <c:v>0.88636599999999999</c:v>
                </c:pt>
                <c:pt idx="2">
                  <c:v>0.83858600000000005</c:v>
                </c:pt>
                <c:pt idx="3">
                  <c:v>0.84541200000000005</c:v>
                </c:pt>
                <c:pt idx="4">
                  <c:v>0.91074300000000008</c:v>
                </c:pt>
                <c:pt idx="5">
                  <c:v>0.94194699999999998</c:v>
                </c:pt>
                <c:pt idx="6">
                  <c:v>0.97802500000000003</c:v>
                </c:pt>
                <c:pt idx="7">
                  <c:v>1.0141040000000001</c:v>
                </c:pt>
                <c:pt idx="8">
                  <c:v>1.023855</c:v>
                </c:pt>
                <c:pt idx="9">
                  <c:v>1.0033780000000001</c:v>
                </c:pt>
                <c:pt idx="10">
                  <c:v>0.88441599999999998</c:v>
                </c:pt>
                <c:pt idx="11">
                  <c:v>0.94389699999999999</c:v>
                </c:pt>
                <c:pt idx="12">
                  <c:v>1.0213889999999999</c:v>
                </c:pt>
                <c:pt idx="13">
                  <c:v>1.043066</c:v>
                </c:pt>
                <c:pt idx="14">
                  <c:v>1.046997</c:v>
                </c:pt>
                <c:pt idx="15">
                  <c:v>1.0541240000000001</c:v>
                </c:pt>
                <c:pt idx="16">
                  <c:v>1.060907</c:v>
                </c:pt>
                <c:pt idx="17">
                  <c:v>1.067153</c:v>
                </c:pt>
                <c:pt idx="18">
                  <c:v>1.0725819999999999</c:v>
                </c:pt>
                <c:pt idx="19">
                  <c:v>1.077712</c:v>
                </c:pt>
                <c:pt idx="20">
                  <c:v>1.0847340000000001</c:v>
                </c:pt>
                <c:pt idx="21">
                  <c:v>1.0929629999999999</c:v>
                </c:pt>
                <c:pt idx="22">
                  <c:v>1.101289</c:v>
                </c:pt>
                <c:pt idx="23">
                  <c:v>1.1186419999999999</c:v>
                </c:pt>
                <c:pt idx="24">
                  <c:v>1.130031</c:v>
                </c:pt>
                <c:pt idx="25">
                  <c:v>1.1415219999999999</c:v>
                </c:pt>
                <c:pt idx="26">
                  <c:v>1.151975</c:v>
                </c:pt>
                <c:pt idx="27">
                  <c:v>1.1643350000000001</c:v>
                </c:pt>
                <c:pt idx="28">
                  <c:v>1.176898</c:v>
                </c:pt>
                <c:pt idx="29">
                  <c:v>1.1835</c:v>
                </c:pt>
                <c:pt idx="30">
                  <c:v>1.1955040000000001</c:v>
                </c:pt>
                <c:pt idx="31">
                  <c:v>1.1998</c:v>
                </c:pt>
                <c:pt idx="32">
                  <c:v>1.2142879999999998</c:v>
                </c:pt>
                <c:pt idx="33">
                  <c:v>1.2192479999999999</c:v>
                </c:pt>
                <c:pt idx="34">
                  <c:v>1.2249379999999999</c:v>
                </c:pt>
                <c:pt idx="35">
                  <c:v>1.2327459999999999</c:v>
                </c:pt>
                <c:pt idx="36">
                  <c:v>1.248211</c:v>
                </c:pt>
                <c:pt idx="37">
                  <c:v>1.2649999999999999</c:v>
                </c:pt>
                <c:pt idx="38">
                  <c:v>1.2828850000000001</c:v>
                </c:pt>
                <c:pt idx="39">
                  <c:v>1.3010280000000001</c:v>
                </c:pt>
                <c:pt idx="40">
                  <c:v>1.372209</c:v>
                </c:pt>
              </c:numCache>
            </c:numRef>
          </c:val>
        </c:ser>
        <c:ser>
          <c:idx val="2"/>
          <c:order val="2"/>
          <c:tx>
            <c:strRef>
              <c:f>Sheet1!$D$1</c:f>
              <c:strCache>
                <c:ptCount val="1"/>
                <c:pt idx="0">
                  <c:v>Total biomass-based diesel</c:v>
                </c:pt>
              </c:strCache>
            </c:strRef>
          </c:tx>
          <c:spPr>
            <a:solidFill>
              <a:schemeClr val="accent6"/>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1.554E-2</c:v>
                </c:pt>
                <c:pt idx="1">
                  <c:v>6.0956000000000003E-2</c:v>
                </c:pt>
                <c:pt idx="2">
                  <c:v>6.4414000000000013E-2</c:v>
                </c:pt>
                <c:pt idx="3">
                  <c:v>0.127028</c:v>
                </c:pt>
                <c:pt idx="4">
                  <c:v>0.113025</c:v>
                </c:pt>
                <c:pt idx="5">
                  <c:v>0.13021199999999999</c:v>
                </c:pt>
                <c:pt idx="6">
                  <c:v>0.17460499999999998</c:v>
                </c:pt>
                <c:pt idx="7">
                  <c:v>0.16105</c:v>
                </c:pt>
                <c:pt idx="8">
                  <c:v>0.161525</c:v>
                </c:pt>
                <c:pt idx="9">
                  <c:v>0.16083900000000001</c:v>
                </c:pt>
                <c:pt idx="10">
                  <c:v>0.17431099999999999</c:v>
                </c:pt>
                <c:pt idx="11">
                  <c:v>0.203153</c:v>
                </c:pt>
                <c:pt idx="12">
                  <c:v>0.22316200000000005</c:v>
                </c:pt>
                <c:pt idx="13">
                  <c:v>0.20933499999999999</c:v>
                </c:pt>
                <c:pt idx="14">
                  <c:v>0.20842199999999997</c:v>
                </c:pt>
                <c:pt idx="15">
                  <c:v>0.205432</c:v>
                </c:pt>
                <c:pt idx="16">
                  <c:v>0.202988</c:v>
                </c:pt>
                <c:pt idx="17">
                  <c:v>0.20069000000000001</c:v>
                </c:pt>
                <c:pt idx="18">
                  <c:v>0.19962299999999999</c:v>
                </c:pt>
                <c:pt idx="19">
                  <c:v>0.19808900000000002</c:v>
                </c:pt>
                <c:pt idx="20">
                  <c:v>0.19545799999999999</c:v>
                </c:pt>
                <c:pt idx="21">
                  <c:v>0.19196099999999999</c:v>
                </c:pt>
                <c:pt idx="22">
                  <c:v>0.18823599999999999</c:v>
                </c:pt>
                <c:pt idx="23">
                  <c:v>0.18317999999999998</c:v>
                </c:pt>
                <c:pt idx="24">
                  <c:v>0.17786300000000002</c:v>
                </c:pt>
                <c:pt idx="25">
                  <c:v>0.17246499999999998</c:v>
                </c:pt>
                <c:pt idx="26">
                  <c:v>0.167821</c:v>
                </c:pt>
                <c:pt idx="27">
                  <c:v>0.161997</c:v>
                </c:pt>
                <c:pt idx="28">
                  <c:v>0.15603499999999998</c:v>
                </c:pt>
                <c:pt idx="29">
                  <c:v>0.15416300000000002</c:v>
                </c:pt>
                <c:pt idx="30">
                  <c:v>0.14876500000000001</c:v>
                </c:pt>
                <c:pt idx="31">
                  <c:v>0.148706</c:v>
                </c:pt>
                <c:pt idx="32">
                  <c:v>0.147809</c:v>
                </c:pt>
                <c:pt idx="33">
                  <c:v>0.147675</c:v>
                </c:pt>
                <c:pt idx="34">
                  <c:v>0.14712700000000001</c:v>
                </c:pt>
                <c:pt idx="35">
                  <c:v>0.14691400000000002</c:v>
                </c:pt>
                <c:pt idx="36">
                  <c:v>0.14671400000000001</c:v>
                </c:pt>
                <c:pt idx="37">
                  <c:v>0.14640300000000001</c:v>
                </c:pt>
                <c:pt idx="38">
                  <c:v>0.146124</c:v>
                </c:pt>
                <c:pt idx="39">
                  <c:v>0.14599399999999998</c:v>
                </c:pt>
                <c:pt idx="40">
                  <c:v>0.14483299999999999</c:v>
                </c:pt>
              </c:numCache>
            </c:numRef>
          </c:val>
        </c:ser>
        <c:dLbls>
          <c:showLegendKey val="0"/>
          <c:showVal val="0"/>
          <c:showCatName val="0"/>
          <c:showSerName val="0"/>
          <c:showPercent val="0"/>
          <c:showBubbleSize val="0"/>
        </c:dLbls>
        <c:axId val="-1234286128"/>
        <c:axId val="-1234300816"/>
        <c:extLst/>
      </c:areaChart>
      <c:catAx>
        <c:axId val="-123428612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300816"/>
        <c:crosses val="autoZero"/>
        <c:auto val="1"/>
        <c:lblAlgn val="ctr"/>
        <c:lblOffset val="100"/>
        <c:tickLblSkip val="10"/>
        <c:tickMarkSkip val="10"/>
        <c:noMultiLvlLbl val="0"/>
      </c:catAx>
      <c:valAx>
        <c:axId val="-1234300816"/>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86128"/>
        <c:crossesAt val="12"/>
        <c:crossBetween val="midCat"/>
        <c:majorUnit val="0.5"/>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2434216850556856"/>
          <c:h val="0.8365830829200317"/>
        </c:manualLayout>
      </c:layout>
      <c:lineChart>
        <c:grouping val="standard"/>
        <c:varyColors val="0"/>
        <c:ser>
          <c:idx val="5"/>
          <c:order val="0"/>
          <c:tx>
            <c:strRef>
              <c:f>Sheet1!$B$1</c:f>
              <c:strCache>
                <c:ptCount val="1"/>
                <c:pt idx="0">
                  <c:v>electric power</c:v>
                </c:pt>
              </c:strCache>
            </c:strRef>
          </c:tx>
          <c:spPr>
            <a:ln w="22225" cap="rnd">
              <a:solidFill>
                <a:srgbClr val="BD732A">
                  <a:lumMod val="60000"/>
                  <a:lumOff val="40000"/>
                </a:srgbClr>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0.18158299999999999</c:v>
                </c:pt>
                <c:pt idx="1">
                  <c:v>0.116771</c:v>
                </c:pt>
                <c:pt idx="2">
                  <c:v>0.112178</c:v>
                </c:pt>
                <c:pt idx="3">
                  <c:v>0.112176</c:v>
                </c:pt>
                <c:pt idx="4">
                  <c:v>0.10520999999999998</c:v>
                </c:pt>
                <c:pt idx="5">
                  <c:v>0.102898</c:v>
                </c:pt>
                <c:pt idx="6">
                  <c:v>9.8526000000000002E-2</c:v>
                </c:pt>
                <c:pt idx="7">
                  <c:v>9.3371999999999997E-2</c:v>
                </c:pt>
                <c:pt idx="8">
                  <c:v>9.0386000000000008E-2</c:v>
                </c:pt>
                <c:pt idx="9">
                  <c:v>8.8109000000000007E-2</c:v>
                </c:pt>
                <c:pt idx="10">
                  <c:v>8.6032999999999998E-2</c:v>
                </c:pt>
                <c:pt idx="11">
                  <c:v>8.2919000000000007E-2</c:v>
                </c:pt>
                <c:pt idx="12">
                  <c:v>8.1632999999999997E-2</c:v>
                </c:pt>
                <c:pt idx="13">
                  <c:v>8.0958000000000002E-2</c:v>
                </c:pt>
                <c:pt idx="14">
                  <c:v>7.8888E-2</c:v>
                </c:pt>
                <c:pt idx="15">
                  <c:v>7.7626000000000001E-2</c:v>
                </c:pt>
                <c:pt idx="16">
                  <c:v>7.5891E-2</c:v>
                </c:pt>
                <c:pt idx="17">
                  <c:v>7.3995000000000005E-2</c:v>
                </c:pt>
                <c:pt idx="18">
                  <c:v>7.2086999999999998E-2</c:v>
                </c:pt>
                <c:pt idx="19">
                  <c:v>7.1314000000000002E-2</c:v>
                </c:pt>
                <c:pt idx="20">
                  <c:v>7.0041999999999993E-2</c:v>
                </c:pt>
                <c:pt idx="21">
                  <c:v>6.7262000000000002E-2</c:v>
                </c:pt>
                <c:pt idx="22">
                  <c:v>6.4651E-2</c:v>
                </c:pt>
                <c:pt idx="23">
                  <c:v>6.1830999999999997E-2</c:v>
                </c:pt>
                <c:pt idx="24">
                  <c:v>5.8786999999999999E-2</c:v>
                </c:pt>
                <c:pt idx="25">
                  <c:v>5.5971000000000007E-2</c:v>
                </c:pt>
                <c:pt idx="26">
                  <c:v>5.6274999999999999E-2</c:v>
                </c:pt>
                <c:pt idx="27">
                  <c:v>5.6179999999999994E-2</c:v>
                </c:pt>
                <c:pt idx="28">
                  <c:v>5.6397000000000003E-2</c:v>
                </c:pt>
                <c:pt idx="29">
                  <c:v>5.6112999999999996E-2</c:v>
                </c:pt>
                <c:pt idx="30">
                  <c:v>5.6480999999999996E-2</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residential</c:v>
                </c:pt>
              </c:strCache>
            </c:strRef>
          </c:tx>
          <c:spPr>
            <a:ln w="22225" cap="rnd">
              <a:solidFill>
                <a:srgbClr val="A33340"/>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0.98366799999999999</c:v>
                </c:pt>
                <c:pt idx="1">
                  <c:v>0.89823399999999998</c:v>
                </c:pt>
                <c:pt idx="2">
                  <c:v>0.92408099999999993</c:v>
                </c:pt>
                <c:pt idx="3">
                  <c:v>0.87884699999999993</c:v>
                </c:pt>
                <c:pt idx="4">
                  <c:v>0.86482999999999988</c:v>
                </c:pt>
                <c:pt idx="5">
                  <c:v>0.85206000000000004</c:v>
                </c:pt>
                <c:pt idx="6">
                  <c:v>0.83970400000000012</c:v>
                </c:pt>
                <c:pt idx="7">
                  <c:v>0.82776700000000003</c:v>
                </c:pt>
                <c:pt idx="8">
                  <c:v>0.81655600000000006</c:v>
                </c:pt>
                <c:pt idx="9">
                  <c:v>0.8063229999999999</c:v>
                </c:pt>
                <c:pt idx="10">
                  <c:v>0.797126</c:v>
                </c:pt>
                <c:pt idx="11">
                  <c:v>0.78769899999999993</c:v>
                </c:pt>
                <c:pt idx="12">
                  <c:v>0.77865299999999993</c:v>
                </c:pt>
                <c:pt idx="13">
                  <c:v>0.77008199999999993</c:v>
                </c:pt>
                <c:pt idx="14">
                  <c:v>0.76216000000000006</c:v>
                </c:pt>
                <c:pt idx="15">
                  <c:v>0.754695</c:v>
                </c:pt>
                <c:pt idx="16">
                  <c:v>0.74751400000000001</c:v>
                </c:pt>
                <c:pt idx="17">
                  <c:v>0.74044600000000005</c:v>
                </c:pt>
                <c:pt idx="18">
                  <c:v>0.73368599999999995</c:v>
                </c:pt>
                <c:pt idx="19">
                  <c:v>0.72726999999999997</c:v>
                </c:pt>
                <c:pt idx="20">
                  <c:v>0.72107399999999999</c:v>
                </c:pt>
                <c:pt idx="21">
                  <c:v>0.71506800000000004</c:v>
                </c:pt>
                <c:pt idx="22">
                  <c:v>0.70935999999999999</c:v>
                </c:pt>
                <c:pt idx="23">
                  <c:v>0.70357499999999995</c:v>
                </c:pt>
                <c:pt idx="24">
                  <c:v>0.69770100000000002</c:v>
                </c:pt>
                <c:pt idx="25">
                  <c:v>0.69207299999999994</c:v>
                </c:pt>
                <c:pt idx="26">
                  <c:v>0.68659300000000001</c:v>
                </c:pt>
                <c:pt idx="27">
                  <c:v>0.68137999999999999</c:v>
                </c:pt>
                <c:pt idx="28">
                  <c:v>0.67643399999999998</c:v>
                </c:pt>
                <c:pt idx="29">
                  <c:v>0.67169999999999996</c:v>
                </c:pt>
                <c:pt idx="30">
                  <c:v>0.66720000000000002</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commercial</c:v>
                </c:pt>
              </c:strCache>
            </c:strRef>
          </c:tx>
          <c:spPr>
            <a:ln w="22225" cap="rnd">
              <a:solidFill>
                <a:srgbClr val="72242D"/>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0.79979999999999996</c:v>
                </c:pt>
                <c:pt idx="1">
                  <c:v>0.84728999999999999</c:v>
                </c:pt>
                <c:pt idx="2">
                  <c:v>0.86734</c:v>
                </c:pt>
                <c:pt idx="3">
                  <c:v>0.86663099999999993</c:v>
                </c:pt>
                <c:pt idx="4">
                  <c:v>0.86223700000000003</c:v>
                </c:pt>
                <c:pt idx="5">
                  <c:v>0.85915400000000008</c:v>
                </c:pt>
                <c:pt idx="6">
                  <c:v>0.85597400000000001</c:v>
                </c:pt>
                <c:pt idx="7">
                  <c:v>0.85878299999999996</c:v>
                </c:pt>
                <c:pt idx="8">
                  <c:v>0.85991299999999993</c:v>
                </c:pt>
                <c:pt idx="9">
                  <c:v>0.86042399999999997</c:v>
                </c:pt>
                <c:pt idx="10">
                  <c:v>0.86072099999999996</c:v>
                </c:pt>
                <c:pt idx="11">
                  <c:v>0.86003099999999999</c:v>
                </c:pt>
                <c:pt idx="12">
                  <c:v>0.86005300000000007</c:v>
                </c:pt>
                <c:pt idx="13">
                  <c:v>0.86038199999999998</c:v>
                </c:pt>
                <c:pt idx="14">
                  <c:v>0.86114299999999999</c:v>
                </c:pt>
                <c:pt idx="15">
                  <c:v>0.86193500000000001</c:v>
                </c:pt>
                <c:pt idx="16">
                  <c:v>0.86245400000000005</c:v>
                </c:pt>
                <c:pt idx="17">
                  <c:v>0.86260700000000001</c:v>
                </c:pt>
                <c:pt idx="18">
                  <c:v>0.86277000000000004</c:v>
                </c:pt>
                <c:pt idx="19">
                  <c:v>0.86346299999999987</c:v>
                </c:pt>
                <c:pt idx="20">
                  <c:v>0.86360499999999996</c:v>
                </c:pt>
                <c:pt idx="21">
                  <c:v>0.86407099999999992</c:v>
                </c:pt>
                <c:pt idx="22">
                  <c:v>0.86491499999999999</c:v>
                </c:pt>
                <c:pt idx="23">
                  <c:v>0.86521100000000006</c:v>
                </c:pt>
                <c:pt idx="24">
                  <c:v>0.8652200000000001</c:v>
                </c:pt>
                <c:pt idx="25">
                  <c:v>0.86564400000000008</c:v>
                </c:pt>
                <c:pt idx="26">
                  <c:v>0.86601200000000012</c:v>
                </c:pt>
                <c:pt idx="27">
                  <c:v>0.86677199999999999</c:v>
                </c:pt>
                <c:pt idx="28">
                  <c:v>0.86792000000000002</c:v>
                </c:pt>
                <c:pt idx="29">
                  <c:v>0.86918300000000004</c:v>
                </c:pt>
                <c:pt idx="30">
                  <c:v>0.87059699999999995</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industrial</c:v>
                </c:pt>
              </c:strCache>
            </c:strRef>
          </c:tx>
          <c:spPr>
            <a:ln w="22225" cap="rnd">
              <a:solidFill>
                <a:srgbClr val="5D9732"/>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Sheet1!$E$2:$E$32</c:f>
              <c:numCache>
                <c:formatCode>General</c:formatCode>
                <c:ptCount val="31"/>
                <c:pt idx="0">
                  <c:v>8.3906200000000002</c:v>
                </c:pt>
                <c:pt idx="1">
                  <c:v>8.647888</c:v>
                </c:pt>
                <c:pt idx="2">
                  <c:v>8.88931</c:v>
                </c:pt>
                <c:pt idx="3">
                  <c:v>9.2143070000000016</c:v>
                </c:pt>
                <c:pt idx="4">
                  <c:v>9.2234929999999995</c:v>
                </c:pt>
                <c:pt idx="5">
                  <c:v>9.3380710000000011</c:v>
                </c:pt>
                <c:pt idx="6">
                  <c:v>9.4584860000000006</c:v>
                </c:pt>
                <c:pt idx="7">
                  <c:v>9.5112699999999997</c:v>
                </c:pt>
                <c:pt idx="8">
                  <c:v>9.6023649999999989</c:v>
                </c:pt>
                <c:pt idx="9">
                  <c:v>9.6914149999999992</c:v>
                </c:pt>
                <c:pt idx="10">
                  <c:v>9.7741179999999996</c:v>
                </c:pt>
                <c:pt idx="11">
                  <c:v>9.8728990000000003</c:v>
                </c:pt>
                <c:pt idx="12">
                  <c:v>9.9901199999999992</c:v>
                </c:pt>
                <c:pt idx="13">
                  <c:v>10.080463999999999</c:v>
                </c:pt>
                <c:pt idx="14">
                  <c:v>10.156053999999999</c:v>
                </c:pt>
                <c:pt idx="15">
                  <c:v>10.215966</c:v>
                </c:pt>
                <c:pt idx="16">
                  <c:v>10.294164</c:v>
                </c:pt>
                <c:pt idx="17">
                  <c:v>10.401536999999999</c:v>
                </c:pt>
                <c:pt idx="18">
                  <c:v>10.466203999999999</c:v>
                </c:pt>
                <c:pt idx="19">
                  <c:v>10.547367999999999</c:v>
                </c:pt>
                <c:pt idx="20">
                  <c:v>10.576363000000001</c:v>
                </c:pt>
                <c:pt idx="21">
                  <c:v>10.649933000000001</c:v>
                </c:pt>
                <c:pt idx="22">
                  <c:v>10.712256</c:v>
                </c:pt>
                <c:pt idx="23">
                  <c:v>10.770524999999999</c:v>
                </c:pt>
                <c:pt idx="24">
                  <c:v>10.831242999999999</c:v>
                </c:pt>
                <c:pt idx="25">
                  <c:v>10.88433</c:v>
                </c:pt>
                <c:pt idx="26">
                  <c:v>10.953485000000001</c:v>
                </c:pt>
                <c:pt idx="27">
                  <c:v>11.008711</c:v>
                </c:pt>
                <c:pt idx="28">
                  <c:v>11.038199000000001</c:v>
                </c:pt>
                <c:pt idx="29">
                  <c:v>11.104737</c:v>
                </c:pt>
                <c:pt idx="30">
                  <c:v>11.227625999999999</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transportation</c:v>
                </c:pt>
              </c:strCache>
            </c:strRef>
          </c:tx>
          <c:spPr>
            <a:ln w="22225" cap="rnd">
              <a:solidFill>
                <a:srgbClr val="003953"/>
              </a:solidFill>
              <a:round/>
            </a:ln>
            <a:effectLst/>
          </c:spPr>
          <c:marker>
            <c:symbol val="none"/>
          </c:marker>
          <c:dPt>
            <c:idx val="0"/>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Sheet1!$F$2:$F$32</c:f>
              <c:numCache>
                <c:formatCode>General</c:formatCode>
                <c:ptCount val="31"/>
                <c:pt idx="0">
                  <c:v>23.480934000000001</c:v>
                </c:pt>
                <c:pt idx="1">
                  <c:v>25.415012000000001</c:v>
                </c:pt>
                <c:pt idx="2">
                  <c:v>26.461571000000003</c:v>
                </c:pt>
                <c:pt idx="3">
                  <c:v>26.967569000000001</c:v>
                </c:pt>
                <c:pt idx="4">
                  <c:v>26.988561999999998</c:v>
                </c:pt>
                <c:pt idx="5">
                  <c:v>27.020273</c:v>
                </c:pt>
                <c:pt idx="6">
                  <c:v>26.982871999999997</c:v>
                </c:pt>
                <c:pt idx="7">
                  <c:v>26.856140000000003</c:v>
                </c:pt>
                <c:pt idx="8">
                  <c:v>26.727613000000002</c:v>
                </c:pt>
                <c:pt idx="9">
                  <c:v>26.616228000000003</c:v>
                </c:pt>
                <c:pt idx="10">
                  <c:v>26.534546000000002</c:v>
                </c:pt>
                <c:pt idx="11">
                  <c:v>26.468063000000001</c:v>
                </c:pt>
                <c:pt idx="12">
                  <c:v>26.365770000000001</c:v>
                </c:pt>
                <c:pt idx="13">
                  <c:v>26.321646000000001</c:v>
                </c:pt>
                <c:pt idx="14">
                  <c:v>26.277744000000002</c:v>
                </c:pt>
                <c:pt idx="15">
                  <c:v>26.241995000000003</c:v>
                </c:pt>
                <c:pt idx="16">
                  <c:v>26.221176</c:v>
                </c:pt>
                <c:pt idx="17">
                  <c:v>26.237653999999999</c:v>
                </c:pt>
                <c:pt idx="18">
                  <c:v>26.258421000000002</c:v>
                </c:pt>
                <c:pt idx="19">
                  <c:v>26.305513000000001</c:v>
                </c:pt>
                <c:pt idx="20">
                  <c:v>26.358936</c:v>
                </c:pt>
                <c:pt idx="21">
                  <c:v>26.421196000000002</c:v>
                </c:pt>
                <c:pt idx="22">
                  <c:v>26.504034000000004</c:v>
                </c:pt>
                <c:pt idx="23">
                  <c:v>26.587156</c:v>
                </c:pt>
                <c:pt idx="24">
                  <c:v>26.680637000000001</c:v>
                </c:pt>
                <c:pt idx="25">
                  <c:v>26.802645000000002</c:v>
                </c:pt>
                <c:pt idx="26">
                  <c:v>26.942634999999999</c:v>
                </c:pt>
                <c:pt idx="27">
                  <c:v>27.069785999999997</c:v>
                </c:pt>
                <c:pt idx="28">
                  <c:v>27.193498999999999</c:v>
                </c:pt>
                <c:pt idx="29">
                  <c:v>27.348821999999998</c:v>
                </c:pt>
                <c:pt idx="30">
                  <c:v>27.541103000000003</c:v>
                </c:pt>
              </c:numCache>
            </c:numRef>
          </c:val>
          <c:smooth val="0"/>
          <c:extLst xmlns:c16r2="http://schemas.microsoft.com/office/drawing/2015/06/chart">
            <c:ext xmlns:c16="http://schemas.microsoft.com/office/drawing/2014/chart" uri="{C3380CC4-5D6E-409C-BE32-E72D297353CC}">
              <c16:uniqueId val="{00000004-72B2-4ED5-B729-B7C5DE82A477}"/>
            </c:ext>
          </c:extLst>
        </c:ser>
        <c:dLbls>
          <c:showLegendKey val="0"/>
          <c:showVal val="0"/>
          <c:showCatName val="0"/>
          <c:showSerName val="0"/>
          <c:showPercent val="0"/>
          <c:showBubbleSize val="0"/>
        </c:dLbls>
        <c:smooth val="0"/>
        <c:axId val="-1538096576"/>
        <c:axId val="-1318968592"/>
      </c:lineChart>
      <c:catAx>
        <c:axId val="-15380965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18968592"/>
        <c:crossesAt val="0"/>
        <c:auto val="1"/>
        <c:lblAlgn val="ctr"/>
        <c:lblOffset val="100"/>
        <c:tickLblSkip val="10"/>
        <c:tickMarkSkip val="10"/>
        <c:noMultiLvlLbl val="0"/>
      </c:catAx>
      <c:valAx>
        <c:axId val="-1318968592"/>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A6A6A6"/>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538096576"/>
        <c:crossesAt val="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79199122738755"/>
          <c:y val="4.7996053225916331E-2"/>
          <c:w val="0.64945687417699538"/>
          <c:h val="0.84066255695039382"/>
        </c:manualLayout>
      </c:layout>
      <c:areaChart>
        <c:grouping val="stacked"/>
        <c:varyColors val="0"/>
        <c:ser>
          <c:idx val="0"/>
          <c:order val="0"/>
          <c:tx>
            <c:strRef>
              <c:f>Sheet1!$B$1</c:f>
              <c:strCache>
                <c:ptCount val="1"/>
                <c:pt idx="0">
                  <c:v>Biodiesel</c:v>
                </c:pt>
              </c:strCache>
            </c:strRef>
          </c:tx>
          <c:spPr>
            <a:solidFill>
              <a:schemeClr val="accent1"/>
            </a:solidFill>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1.554E-2</c:v>
                </c:pt>
                <c:pt idx="1">
                  <c:v>5.6163999999999999E-2</c:v>
                </c:pt>
                <c:pt idx="2">
                  <c:v>5.7964000000000002E-2</c:v>
                </c:pt>
                <c:pt idx="3">
                  <c:v>9.8526000000000002E-2</c:v>
                </c:pt>
                <c:pt idx="4">
                  <c:v>9.0134000000000006E-2</c:v>
                </c:pt>
                <c:pt idx="5">
                  <c:v>9.9282000000000009E-2</c:v>
                </c:pt>
                <c:pt idx="6">
                  <c:v>0.14249600000000001</c:v>
                </c:pt>
                <c:pt idx="7">
                  <c:v>0.12357799999999999</c:v>
                </c:pt>
                <c:pt idx="8">
                  <c:v>0.125107</c:v>
                </c:pt>
                <c:pt idx="9">
                  <c:v>0.115693</c:v>
                </c:pt>
                <c:pt idx="10">
                  <c:v>0.12135899999999999</c:v>
                </c:pt>
                <c:pt idx="11">
                  <c:v>0.10957</c:v>
                </c:pt>
                <c:pt idx="12">
                  <c:v>0.12313499999999999</c:v>
                </c:pt>
                <c:pt idx="13">
                  <c:v>8.4644000000000011E-2</c:v>
                </c:pt>
                <c:pt idx="14">
                  <c:v>8.4534999999999999E-2</c:v>
                </c:pt>
                <c:pt idx="15">
                  <c:v>8.165399999999999E-2</c:v>
                </c:pt>
                <c:pt idx="16">
                  <c:v>8.0995000000000011E-2</c:v>
                </c:pt>
                <c:pt idx="17">
                  <c:v>8.1882999999999997E-2</c:v>
                </c:pt>
                <c:pt idx="18">
                  <c:v>8.2497000000000001E-2</c:v>
                </c:pt>
                <c:pt idx="19">
                  <c:v>8.3936999999999998E-2</c:v>
                </c:pt>
                <c:pt idx="20">
                  <c:v>8.3738999999999994E-2</c:v>
                </c:pt>
                <c:pt idx="21">
                  <c:v>8.0054E-2</c:v>
                </c:pt>
                <c:pt idx="22">
                  <c:v>7.8050999999999995E-2</c:v>
                </c:pt>
                <c:pt idx="23">
                  <c:v>7.7160000000000006E-2</c:v>
                </c:pt>
                <c:pt idx="24">
                  <c:v>7.7351000000000003E-2</c:v>
                </c:pt>
                <c:pt idx="25">
                  <c:v>7.9972000000000001E-2</c:v>
                </c:pt>
                <c:pt idx="26">
                  <c:v>8.0374000000000001E-2</c:v>
                </c:pt>
                <c:pt idx="27">
                  <c:v>8.200700000000001E-2</c:v>
                </c:pt>
                <c:pt idx="28">
                  <c:v>9.0051999999999993E-2</c:v>
                </c:pt>
                <c:pt idx="29">
                  <c:v>9.0741999999999989E-2</c:v>
                </c:pt>
                <c:pt idx="30">
                  <c:v>9.1912999999999995E-2</c:v>
                </c:pt>
                <c:pt idx="31">
                  <c:v>9.4064999999999996E-2</c:v>
                </c:pt>
                <c:pt idx="32">
                  <c:v>9.5182000000000003E-2</c:v>
                </c:pt>
                <c:pt idx="33">
                  <c:v>0.102253</c:v>
                </c:pt>
                <c:pt idx="34">
                  <c:v>0.10900799999999999</c:v>
                </c:pt>
                <c:pt idx="35">
                  <c:v>0.110858</c:v>
                </c:pt>
                <c:pt idx="36">
                  <c:v>0.115004</c:v>
                </c:pt>
                <c:pt idx="37">
                  <c:v>0.117131</c:v>
                </c:pt>
                <c:pt idx="38">
                  <c:v>0.12093399999999999</c:v>
                </c:pt>
                <c:pt idx="39">
                  <c:v>0.12447899999999999</c:v>
                </c:pt>
                <c:pt idx="40">
                  <c:v>0.12651400000000002</c:v>
                </c:pt>
              </c:numCache>
            </c:numRef>
          </c:val>
        </c:ser>
        <c:ser>
          <c:idx val="1"/>
          <c:order val="1"/>
          <c:tx>
            <c:strRef>
              <c:f>Sheet1!$C$1</c:f>
              <c:strCache>
                <c:ptCount val="1"/>
                <c:pt idx="0">
                  <c:v>Renewable Diesel</c:v>
                </c:pt>
              </c:strCache>
            </c:strRef>
          </c:tx>
          <c:spPr>
            <a:solidFill>
              <a:schemeClr val="accent2"/>
            </a:solidFill>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c:v>
                </c:pt>
                <c:pt idx="1">
                  <c:v>4.7920000000000003E-3</c:v>
                </c:pt>
                <c:pt idx="2">
                  <c:v>4.7920000000000003E-3</c:v>
                </c:pt>
                <c:pt idx="3">
                  <c:v>1.5019999999999999E-2</c:v>
                </c:pt>
                <c:pt idx="4">
                  <c:v>1.5019999999999999E-2</c:v>
                </c:pt>
                <c:pt idx="5">
                  <c:v>1.7577000000000002E-2</c:v>
                </c:pt>
                <c:pt idx="6">
                  <c:v>1.7577000000000002E-2</c:v>
                </c:pt>
                <c:pt idx="7">
                  <c:v>2.5118999999999999E-2</c:v>
                </c:pt>
                <c:pt idx="8">
                  <c:v>2.5118999999999999E-2</c:v>
                </c:pt>
                <c:pt idx="9">
                  <c:v>2.8316000000000001E-2</c:v>
                </c:pt>
                <c:pt idx="10">
                  <c:v>3.4708999999999997E-2</c:v>
                </c:pt>
                <c:pt idx="11">
                  <c:v>6.7570000000000005E-2</c:v>
                </c:pt>
                <c:pt idx="12">
                  <c:v>9.2450000000000004E-2</c:v>
                </c:pt>
                <c:pt idx="13">
                  <c:v>9.7795000000000007E-2</c:v>
                </c:pt>
                <c:pt idx="14">
                  <c:v>9.7861000000000004E-2</c:v>
                </c:pt>
                <c:pt idx="15">
                  <c:v>9.7750000000000004E-2</c:v>
                </c:pt>
                <c:pt idx="16">
                  <c:v>9.6896999999999997E-2</c:v>
                </c:pt>
                <c:pt idx="17">
                  <c:v>9.5765000000000003E-2</c:v>
                </c:pt>
                <c:pt idx="18">
                  <c:v>9.5322000000000004E-2</c:v>
                </c:pt>
                <c:pt idx="19">
                  <c:v>9.3675999999999995E-2</c:v>
                </c:pt>
                <c:pt idx="20">
                  <c:v>9.2591999999999994E-2</c:v>
                </c:pt>
                <c:pt idx="21">
                  <c:v>9.4005999999999992E-2</c:v>
                </c:pt>
                <c:pt idx="22">
                  <c:v>9.4380999999999993E-2</c:v>
                </c:pt>
                <c:pt idx="23">
                  <c:v>9.2644000000000004E-2</c:v>
                </c:pt>
                <c:pt idx="24">
                  <c:v>9.0007000000000004E-2</c:v>
                </c:pt>
                <c:pt idx="25">
                  <c:v>9.2858999999999997E-2</c:v>
                </c:pt>
                <c:pt idx="26">
                  <c:v>8.8259000000000004E-2</c:v>
                </c:pt>
                <c:pt idx="27">
                  <c:v>8.8207000000000008E-2</c:v>
                </c:pt>
                <c:pt idx="28">
                  <c:v>9.5614999999999992E-2</c:v>
                </c:pt>
                <c:pt idx="29">
                  <c:v>9.399600000000001E-2</c:v>
                </c:pt>
                <c:pt idx="30">
                  <c:v>8.9987999999999999E-2</c:v>
                </c:pt>
                <c:pt idx="31">
                  <c:v>9.4298000000000007E-2</c:v>
                </c:pt>
                <c:pt idx="32">
                  <c:v>9.6107999999999999E-2</c:v>
                </c:pt>
                <c:pt idx="33">
                  <c:v>0.10009700000000001</c:v>
                </c:pt>
                <c:pt idx="34">
                  <c:v>0.103216</c:v>
                </c:pt>
                <c:pt idx="35">
                  <c:v>0.103406</c:v>
                </c:pt>
                <c:pt idx="36">
                  <c:v>0.104175</c:v>
                </c:pt>
                <c:pt idx="37">
                  <c:v>0.103183</c:v>
                </c:pt>
                <c:pt idx="38">
                  <c:v>0.10493599999999999</c:v>
                </c:pt>
                <c:pt idx="39">
                  <c:v>0.10631700000000001</c:v>
                </c:pt>
                <c:pt idx="40">
                  <c:v>0.10588099999999999</c:v>
                </c:pt>
              </c:numCache>
            </c:numRef>
          </c:val>
        </c:ser>
        <c:dLbls>
          <c:showLegendKey val="0"/>
          <c:showVal val="0"/>
          <c:showCatName val="0"/>
          <c:showSerName val="0"/>
          <c:showPercent val="0"/>
          <c:showBubbleSize val="0"/>
        </c:dLbls>
        <c:axId val="-1234292656"/>
        <c:axId val="-1234292112"/>
      </c:areaChart>
      <c:catAx>
        <c:axId val="-1234292656"/>
        <c:scaling>
          <c:orientation val="minMax"/>
        </c:scaling>
        <c:delete val="0"/>
        <c:axPos val="b"/>
        <c:numFmt formatCode="General" sourceLinked="1"/>
        <c:majorTickMark val="out"/>
        <c:minorTickMark val="none"/>
        <c:tickLblPos val="nextTo"/>
        <c:spPr>
          <a:ln w="9525">
            <a:solidFill>
              <a:srgbClr val="000000"/>
            </a:solidFill>
          </a:ln>
        </c:spPr>
        <c:txPr>
          <a:bodyPr/>
          <a:lstStyle/>
          <a:p>
            <a:pPr>
              <a:defRPr sz="1200"/>
            </a:pPr>
            <a:endParaRPr lang="en-US"/>
          </a:p>
        </c:txPr>
        <c:crossAx val="-1234292112"/>
        <c:crosses val="autoZero"/>
        <c:auto val="1"/>
        <c:lblAlgn val="ctr"/>
        <c:lblOffset val="100"/>
        <c:tickLblSkip val="10"/>
        <c:tickMarkSkip val="10"/>
        <c:noMultiLvlLbl val="0"/>
      </c:catAx>
      <c:valAx>
        <c:axId val="-1234292112"/>
        <c:scaling>
          <c:orientation val="minMax"/>
        </c:scaling>
        <c:delete val="0"/>
        <c:axPos val="l"/>
        <c:majorGridlines>
          <c:spPr>
            <a:ln>
              <a:solidFill>
                <a:srgbClr val="FFFFFF">
                  <a:lumMod val="85000"/>
                </a:srgbClr>
              </a:solidFill>
            </a:ln>
          </c:spPr>
        </c:majorGridlines>
        <c:numFmt formatCode="#,##0.00" sourceLinked="0"/>
        <c:majorTickMark val="none"/>
        <c:minorTickMark val="none"/>
        <c:tickLblPos val="low"/>
        <c:spPr>
          <a:ln w="22225">
            <a:solidFill>
              <a:srgbClr val="FFFFFF">
                <a:lumMod val="65000"/>
              </a:srgbClr>
            </a:solidFill>
            <a:prstDash val="lgDash"/>
          </a:ln>
        </c:spPr>
        <c:txPr>
          <a:bodyPr/>
          <a:lstStyle/>
          <a:p>
            <a:pPr>
              <a:defRPr sz="1200"/>
            </a:pPr>
            <a:endParaRPr lang="en-US"/>
          </a:p>
        </c:txPr>
        <c:crossAx val="-1234292656"/>
        <c:crossesAt val="12"/>
        <c:crossBetween val="midCat"/>
      </c:valAx>
    </c:plotArea>
    <c:plotVisOnly val="1"/>
    <c:dispBlanksAs val="zero"/>
    <c:showDLblsOverMax val="0"/>
  </c:chart>
  <c:txPr>
    <a:bodyPr/>
    <a:lstStyle/>
    <a:p>
      <a:pPr>
        <a:defRPr sz="14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Sheet1!$B$1</c:f>
              <c:strCache>
                <c:ptCount val="1"/>
                <c:pt idx="0">
                  <c:v>Reference</c:v>
                </c:pt>
              </c:strCache>
            </c:strRef>
          </c:tx>
          <c:spPr>
            <a:ln w="22225">
              <a:solidFill>
                <a:srgbClr val="000000"/>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4.5359019264448325E-3</c:v>
                </c:pt>
                <c:pt idx="1">
                  <c:v>1.7204628845611063E-2</c:v>
                </c:pt>
                <c:pt idx="2">
                  <c:v>1.870325203252033E-2</c:v>
                </c:pt>
                <c:pt idx="3">
                  <c:v>3.6429022082018925E-2</c:v>
                </c:pt>
                <c:pt idx="4">
                  <c:v>3.0948795180722893E-2</c:v>
                </c:pt>
                <c:pt idx="5">
                  <c:v>3.5871074380165291E-2</c:v>
                </c:pt>
                <c:pt idx="6">
                  <c:v>4.8568845618915162E-2</c:v>
                </c:pt>
                <c:pt idx="7">
                  <c:v>4.395469432314409E-2</c:v>
                </c:pt>
                <c:pt idx="8">
                  <c:v>4.2317264867697137E-2</c:v>
                </c:pt>
                <c:pt idx="9">
                  <c:v>4.2281545741324929E-2</c:v>
                </c:pt>
                <c:pt idx="10">
                  <c:v>4.960415480933409E-2</c:v>
                </c:pt>
                <c:pt idx="11">
                  <c:v>5.5102129983615522E-2</c:v>
                </c:pt>
                <c:pt idx="12">
                  <c:v>6.663293807641632E-2</c:v>
                </c:pt>
                <c:pt idx="13">
                  <c:v>5.9758326521722215E-2</c:v>
                </c:pt>
                <c:pt idx="14">
                  <c:v>6.0131995575561113E-2</c:v>
                </c:pt>
                <c:pt idx="15">
                  <c:v>5.9433936099400939E-2</c:v>
                </c:pt>
                <c:pt idx="16">
                  <c:v>5.9276732619592376E-2</c:v>
                </c:pt>
                <c:pt idx="17">
                  <c:v>5.9730879804398347E-2</c:v>
                </c:pt>
                <c:pt idx="18">
                  <c:v>6.0272431899065247E-2</c:v>
                </c:pt>
                <c:pt idx="19">
                  <c:v>6.072560926534485E-2</c:v>
                </c:pt>
                <c:pt idx="20">
                  <c:v>6.0880432972142927E-2</c:v>
                </c:pt>
                <c:pt idx="21">
                  <c:v>6.0789888562450135E-2</c:v>
                </c:pt>
                <c:pt idx="22">
                  <c:v>6.0823927223845838E-2</c:v>
                </c:pt>
                <c:pt idx="23">
                  <c:v>6.0513168163811373E-2</c:v>
                </c:pt>
                <c:pt idx="24">
                  <c:v>6.0292452400234189E-2</c:v>
                </c:pt>
                <c:pt idx="25">
                  <c:v>6.2316428948758586E-2</c:v>
                </c:pt>
                <c:pt idx="26">
                  <c:v>6.1491580434387273E-2</c:v>
                </c:pt>
                <c:pt idx="27">
                  <c:v>6.2247790601355824E-2</c:v>
                </c:pt>
                <c:pt idx="28">
                  <c:v>6.7033526966095103E-2</c:v>
                </c:pt>
                <c:pt idx="29">
                  <c:v>6.6984154333822127E-2</c:v>
                </c:pt>
                <c:pt idx="30">
                  <c:v>6.631555256791051E-2</c:v>
                </c:pt>
                <c:pt idx="31">
                  <c:v>6.8359749077809728E-2</c:v>
                </c:pt>
                <c:pt idx="32">
                  <c:v>6.9291885619683219E-2</c:v>
                </c:pt>
                <c:pt idx="33">
                  <c:v>7.2616307155537227E-2</c:v>
                </c:pt>
                <c:pt idx="34">
                  <c:v>7.3291565605402939E-2</c:v>
                </c:pt>
                <c:pt idx="35">
                  <c:v>7.4075896466461913E-2</c:v>
                </c:pt>
                <c:pt idx="36">
                  <c:v>7.526074998117753E-2</c:v>
                </c:pt>
                <c:pt idx="37">
                  <c:v>7.5703875966713172E-2</c:v>
                </c:pt>
                <c:pt idx="38">
                  <c:v>7.7535628915532201E-2</c:v>
                </c:pt>
                <c:pt idx="39">
                  <c:v>7.9041852101040908E-2</c:v>
                </c:pt>
                <c:pt idx="40">
                  <c:v>7.9400188517872713E-2</c:v>
                </c:pt>
              </c:numCache>
            </c:numRef>
          </c:val>
          <c:smooth val="0"/>
        </c:ser>
        <c:dLbls>
          <c:showLegendKey val="0"/>
          <c:showVal val="0"/>
          <c:showCatName val="0"/>
          <c:showSerName val="0"/>
          <c:showPercent val="0"/>
          <c:showBubbleSize val="0"/>
        </c:dLbls>
        <c:smooth val="0"/>
        <c:axId val="-1234291568"/>
        <c:axId val="-1234286672"/>
      </c:lineChart>
      <c:catAx>
        <c:axId val="-1234291568"/>
        <c:scaling>
          <c:orientation val="minMax"/>
        </c:scaling>
        <c:delete val="0"/>
        <c:axPos val="b"/>
        <c:numFmt formatCode="General" sourceLinked="1"/>
        <c:majorTickMark val="out"/>
        <c:minorTickMark val="none"/>
        <c:tickLblPos val="nextTo"/>
        <c:spPr>
          <a:ln w="9525">
            <a:solidFill>
              <a:srgbClr val="000000"/>
            </a:solidFill>
          </a:ln>
        </c:spPr>
        <c:txPr>
          <a:bodyPr/>
          <a:lstStyle/>
          <a:p>
            <a:pPr>
              <a:defRPr sz="1200">
                <a:solidFill>
                  <a:schemeClr val="tx1"/>
                </a:solidFill>
              </a:defRPr>
            </a:pPr>
            <a:endParaRPr lang="en-US"/>
          </a:p>
        </c:txPr>
        <c:crossAx val="-1234286672"/>
        <c:crosses val="autoZero"/>
        <c:auto val="1"/>
        <c:lblAlgn val="ctr"/>
        <c:lblOffset val="100"/>
        <c:tickLblSkip val="10"/>
        <c:tickMarkSkip val="10"/>
        <c:noMultiLvlLbl val="0"/>
      </c:catAx>
      <c:valAx>
        <c:axId val="-1234286672"/>
        <c:scaling>
          <c:orientation val="minMax"/>
          <c:max val="0.1"/>
        </c:scaling>
        <c:delete val="0"/>
        <c:axPos val="l"/>
        <c:majorGridlines>
          <c:spPr>
            <a:ln>
              <a:solidFill>
                <a:srgbClr val="FFFFFF">
                  <a:lumMod val="85000"/>
                </a:srgbClr>
              </a:solidFill>
            </a:ln>
          </c:spPr>
        </c:majorGridlines>
        <c:numFmt formatCode="0%" sourceLinked="0"/>
        <c:majorTickMark val="none"/>
        <c:minorTickMark val="none"/>
        <c:tickLblPos val="low"/>
        <c:spPr>
          <a:ln w="22225">
            <a:solidFill>
              <a:srgbClr val="FFFFFF">
                <a:lumMod val="65000"/>
              </a:srgbClr>
            </a:solidFill>
            <a:prstDash val="lgDash"/>
          </a:ln>
        </c:spPr>
        <c:txPr>
          <a:bodyPr/>
          <a:lstStyle/>
          <a:p>
            <a:pPr>
              <a:defRPr sz="1200"/>
            </a:pPr>
            <a:endParaRPr lang="en-US"/>
          </a:p>
        </c:txPr>
        <c:crossAx val="-1234291568"/>
        <c:crossesAt val="12"/>
        <c:crossBetween val="midCat"/>
        <c:majorUnit val="2.0000000000000004E-2"/>
      </c:valAx>
    </c:plotArea>
    <c:plotVisOnly val="1"/>
    <c:dispBlanksAs val="gap"/>
    <c:showDLblsOverMax val="0"/>
  </c:chart>
  <c:txPr>
    <a:bodyPr/>
    <a:lstStyle/>
    <a:p>
      <a:pPr>
        <a:defRPr sz="14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863132962038284E-2"/>
          <c:y val="7.2030075851689079E-2"/>
          <c:w val="0.86003108986376708"/>
          <c:h val="0.83244724825852812"/>
        </c:manualLayout>
      </c:layout>
      <c:areaChart>
        <c:grouping val="stacked"/>
        <c:varyColors val="0"/>
        <c:ser>
          <c:idx val="1"/>
          <c:order val="0"/>
          <c:tx>
            <c:strRef>
              <c:f>Sheet1!$B$1</c:f>
              <c:strCache>
                <c:ptCount val="1"/>
                <c:pt idx="0">
                  <c:v>Other</c:v>
                </c:pt>
              </c:strCache>
            </c:strRef>
          </c:tx>
          <c:spPr>
            <a:solidFill>
              <a:schemeClr val="tx1">
                <a:lumMod val="50000"/>
                <a:lumOff val="50000"/>
              </a:schemeClr>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c:v>
                </c:pt>
                <c:pt idx="1">
                  <c:v>9.7999999999999997E-5</c:v>
                </c:pt>
                <c:pt idx="2">
                  <c:v>9.799999999999978E-5</c:v>
                </c:pt>
                <c:pt idx="3">
                  <c:v>3.0700000000000172E-4</c:v>
                </c:pt>
                <c:pt idx="4">
                  <c:v>3.0699999999999998E-4</c:v>
                </c:pt>
                <c:pt idx="5">
                  <c:v>3.5899999999999821E-4</c:v>
                </c:pt>
                <c:pt idx="6">
                  <c:v>3.5899999999999821E-4</c:v>
                </c:pt>
                <c:pt idx="7">
                  <c:v>5.1299999999999957E-4</c:v>
                </c:pt>
                <c:pt idx="8">
                  <c:v>5.1299999999999957E-4</c:v>
                </c:pt>
                <c:pt idx="9">
                  <c:v>1.1490000000000007E-3</c:v>
                </c:pt>
                <c:pt idx="10">
                  <c:v>7.080000000000003E-4</c:v>
                </c:pt>
                <c:pt idx="11">
                  <c:v>1.3839999999999966E-3</c:v>
                </c:pt>
                <c:pt idx="12">
                  <c:v>1.8859999999999851E-3</c:v>
                </c:pt>
                <c:pt idx="13">
                  <c:v>2.1129999999999968E-3</c:v>
                </c:pt>
                <c:pt idx="14">
                  <c:v>1.9979999999999928E-3</c:v>
                </c:pt>
                <c:pt idx="15">
                  <c:v>2.0979999999999961E-3</c:v>
                </c:pt>
                <c:pt idx="16">
                  <c:v>1.9779999999999932E-3</c:v>
                </c:pt>
                <c:pt idx="17">
                  <c:v>1.9539999999999905E-3</c:v>
                </c:pt>
                <c:pt idx="18">
                  <c:v>1.9449999999999886E-3</c:v>
                </c:pt>
                <c:pt idx="19">
                  <c:v>1.9120000000000176E-3</c:v>
                </c:pt>
                <c:pt idx="20">
                  <c:v>1.8890000000000085E-3</c:v>
                </c:pt>
                <c:pt idx="21">
                  <c:v>2.0379999999999981E-3</c:v>
                </c:pt>
                <c:pt idx="22">
                  <c:v>1.9259999999999835E-3</c:v>
                </c:pt>
                <c:pt idx="23">
                  <c:v>1.8909999999999899E-3</c:v>
                </c:pt>
                <c:pt idx="24">
                  <c:v>1.8370000000000051E-3</c:v>
                </c:pt>
                <c:pt idx="25">
                  <c:v>1.8949999999999941E-3</c:v>
                </c:pt>
                <c:pt idx="26">
                  <c:v>1.801000000000004E-3</c:v>
                </c:pt>
                <c:pt idx="27">
                  <c:v>1.8000000000000169E-3</c:v>
                </c:pt>
                <c:pt idx="28">
                  <c:v>1.9509999999999946E-3</c:v>
                </c:pt>
                <c:pt idx="29">
                  <c:v>1.917000000000002E-3</c:v>
                </c:pt>
                <c:pt idx="30">
                  <c:v>1.8360000000000112E-3</c:v>
                </c:pt>
                <c:pt idx="31">
                  <c:v>1.9249999999999886E-3</c:v>
                </c:pt>
                <c:pt idx="32">
                  <c:v>1.9610000000000113E-3</c:v>
                </c:pt>
                <c:pt idx="33">
                  <c:v>2.0430000000000031E-3</c:v>
                </c:pt>
                <c:pt idx="34">
                  <c:v>2.2269999999999859E-3</c:v>
                </c:pt>
                <c:pt idx="35">
                  <c:v>2.1099999999999873E-3</c:v>
                </c:pt>
                <c:pt idx="36">
                  <c:v>2.2459999999999911E-3</c:v>
                </c:pt>
                <c:pt idx="37">
                  <c:v>2.2239999999999968E-3</c:v>
                </c:pt>
                <c:pt idx="38">
                  <c:v>2.2620000000000001E-3</c:v>
                </c:pt>
                <c:pt idx="39">
                  <c:v>2.2900000000000004E-3</c:v>
                </c:pt>
                <c:pt idx="40">
                  <c:v>2.2809999999999914E-3</c:v>
                </c:pt>
              </c:numCache>
            </c:numRef>
          </c:val>
        </c:ser>
        <c:ser>
          <c:idx val="4"/>
          <c:order val="1"/>
          <c:tx>
            <c:strRef>
              <c:f>Sheet1!$C$1</c:f>
              <c:strCache>
                <c:ptCount val="1"/>
                <c:pt idx="0">
                  <c:v>Total Ethanol</c:v>
                </c:pt>
              </c:strCache>
            </c:strRef>
          </c:tx>
          <c:spPr>
            <a:solidFill>
              <a:schemeClr val="accent1"/>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0.81672100000000003</c:v>
                </c:pt>
                <c:pt idx="1">
                  <c:v>0.81848599999999994</c:v>
                </c:pt>
                <c:pt idx="2">
                  <c:v>0.82258600000000004</c:v>
                </c:pt>
                <c:pt idx="3">
                  <c:v>0.83041200000000004</c:v>
                </c:pt>
                <c:pt idx="4">
                  <c:v>0.86074300000000004</c:v>
                </c:pt>
                <c:pt idx="5">
                  <c:v>0.89394699999999994</c:v>
                </c:pt>
                <c:pt idx="6">
                  <c:v>0.90402499999999997</c:v>
                </c:pt>
                <c:pt idx="7">
                  <c:v>0.92810400000000004</c:v>
                </c:pt>
                <c:pt idx="8">
                  <c:v>0.91585499999999997</c:v>
                </c:pt>
                <c:pt idx="9">
                  <c:v>0.92037800000000003</c:v>
                </c:pt>
                <c:pt idx="10">
                  <c:v>0.80841600000000002</c:v>
                </c:pt>
                <c:pt idx="11">
                  <c:v>0.86739500000000003</c:v>
                </c:pt>
                <c:pt idx="12">
                  <c:v>0.89410000000000001</c:v>
                </c:pt>
                <c:pt idx="13">
                  <c:v>0.92322000000000004</c:v>
                </c:pt>
                <c:pt idx="14">
                  <c:v>0.92263899999999999</c:v>
                </c:pt>
                <c:pt idx="15">
                  <c:v>0.92594200000000004</c:v>
                </c:pt>
                <c:pt idx="16">
                  <c:v>0.92771900000000007</c:v>
                </c:pt>
                <c:pt idx="17">
                  <c:v>0.92752000000000012</c:v>
                </c:pt>
                <c:pt idx="18">
                  <c:v>0.92654899999999996</c:v>
                </c:pt>
                <c:pt idx="19">
                  <c:v>0.92646600000000001</c:v>
                </c:pt>
                <c:pt idx="20">
                  <c:v>0.92766599999999999</c:v>
                </c:pt>
                <c:pt idx="21">
                  <c:v>0.92962500000000003</c:v>
                </c:pt>
                <c:pt idx="22">
                  <c:v>0.93124099999999999</c:v>
                </c:pt>
                <c:pt idx="23">
                  <c:v>0.93460100000000002</c:v>
                </c:pt>
                <c:pt idx="24">
                  <c:v>0.93788400000000005</c:v>
                </c:pt>
                <c:pt idx="25">
                  <c:v>0.94124799999999997</c:v>
                </c:pt>
                <c:pt idx="26">
                  <c:v>0.94425800000000004</c:v>
                </c:pt>
                <c:pt idx="27">
                  <c:v>0.94823600000000008</c:v>
                </c:pt>
                <c:pt idx="28">
                  <c:v>0.9525610000000001</c:v>
                </c:pt>
                <c:pt idx="29">
                  <c:v>0.95794199999999996</c:v>
                </c:pt>
                <c:pt idx="30">
                  <c:v>0.96379400000000004</c:v>
                </c:pt>
                <c:pt idx="31">
                  <c:v>0.96947499999999998</c:v>
                </c:pt>
                <c:pt idx="32">
                  <c:v>0.97576800000000008</c:v>
                </c:pt>
                <c:pt idx="33">
                  <c:v>0.982352</c:v>
                </c:pt>
                <c:pt idx="34">
                  <c:v>0.98961699999999997</c:v>
                </c:pt>
                <c:pt idx="35">
                  <c:v>0.99769099999999999</c:v>
                </c:pt>
                <c:pt idx="36">
                  <c:v>1.00681</c:v>
                </c:pt>
                <c:pt idx="37">
                  <c:v>1.0160530000000001</c:v>
                </c:pt>
                <c:pt idx="38">
                  <c:v>1.025272</c:v>
                </c:pt>
                <c:pt idx="39">
                  <c:v>1.0356040000000002</c:v>
                </c:pt>
                <c:pt idx="40">
                  <c:v>1.047002</c:v>
                </c:pt>
              </c:numCache>
            </c:numRef>
          </c:val>
        </c:ser>
        <c:ser>
          <c:idx val="2"/>
          <c:order val="2"/>
          <c:tx>
            <c:strRef>
              <c:f>Sheet1!$D$1</c:f>
              <c:strCache>
                <c:ptCount val="1"/>
                <c:pt idx="0">
                  <c:v>Total biomass-based diesel</c:v>
                </c:pt>
              </c:strCache>
            </c:strRef>
          </c:tx>
          <c:spPr>
            <a:solidFill>
              <a:schemeClr val="accent6"/>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2.2000000000000002E-2</c:v>
                </c:pt>
                <c:pt idx="1">
                  <c:v>6.7694000000000004E-2</c:v>
                </c:pt>
                <c:pt idx="2">
                  <c:v>6.8694000000000005E-2</c:v>
                </c:pt>
                <c:pt idx="3">
                  <c:v>0.10371300000000001</c:v>
                </c:pt>
                <c:pt idx="4">
                  <c:v>9.7712999999999994E-2</c:v>
                </c:pt>
                <c:pt idx="5">
                  <c:v>9.9218000000000001E-2</c:v>
                </c:pt>
                <c:pt idx="6">
                  <c:v>0.119218</c:v>
                </c:pt>
                <c:pt idx="7">
                  <c:v>0.12860599999999994</c:v>
                </c:pt>
                <c:pt idx="8">
                  <c:v>0.14560600000000001</c:v>
                </c:pt>
                <c:pt idx="9">
                  <c:v>0.139738</c:v>
                </c:pt>
                <c:pt idx="10">
                  <c:v>0.152001</c:v>
                </c:pt>
                <c:pt idx="11">
                  <c:v>0.17819100000000002</c:v>
                </c:pt>
                <c:pt idx="12">
                  <c:v>0.21612799999999999</c:v>
                </c:pt>
                <c:pt idx="13">
                  <c:v>0.17246500000000001</c:v>
                </c:pt>
                <c:pt idx="14">
                  <c:v>0.17238100000000001</c:v>
                </c:pt>
                <c:pt idx="15">
                  <c:v>0.169351</c:v>
                </c:pt>
                <c:pt idx="16">
                  <c:v>0.16781600000000002</c:v>
                </c:pt>
                <c:pt idx="17">
                  <c:v>0.16755499999999998</c:v>
                </c:pt>
                <c:pt idx="18">
                  <c:v>0.16769500000000001</c:v>
                </c:pt>
                <c:pt idx="19">
                  <c:v>0.16748100000000002</c:v>
                </c:pt>
                <c:pt idx="20">
                  <c:v>0.16617899999999999</c:v>
                </c:pt>
                <c:pt idx="21">
                  <c:v>0.16383899999999998</c:v>
                </c:pt>
                <c:pt idx="22">
                  <c:v>0.162161</c:v>
                </c:pt>
                <c:pt idx="23">
                  <c:v>0.159527</c:v>
                </c:pt>
                <c:pt idx="24">
                  <c:v>0.15709300000000001</c:v>
                </c:pt>
                <c:pt idx="25">
                  <c:v>0.16246599999999994</c:v>
                </c:pt>
                <c:pt idx="26">
                  <c:v>0.15832000000000002</c:v>
                </c:pt>
                <c:pt idx="27">
                  <c:v>0.159859</c:v>
                </c:pt>
                <c:pt idx="28">
                  <c:v>0.175118</c:v>
                </c:pt>
                <c:pt idx="29">
                  <c:v>0.174179</c:v>
                </c:pt>
                <c:pt idx="30">
                  <c:v>0.17138100000000001</c:v>
                </c:pt>
                <c:pt idx="31">
                  <c:v>0.17771099999999998</c:v>
                </c:pt>
                <c:pt idx="32">
                  <c:v>0.180558</c:v>
                </c:pt>
                <c:pt idx="33">
                  <c:v>0.191492</c:v>
                </c:pt>
                <c:pt idx="34">
                  <c:v>0.20125899999999999</c:v>
                </c:pt>
                <c:pt idx="35">
                  <c:v>0.20325099999999999</c:v>
                </c:pt>
                <c:pt idx="36">
                  <c:v>0.20810500000000001</c:v>
                </c:pt>
                <c:pt idx="37">
                  <c:v>0.20921500000000001</c:v>
                </c:pt>
                <c:pt idx="38">
                  <c:v>0.21469000000000002</c:v>
                </c:pt>
                <c:pt idx="39">
                  <c:v>0.21954299999999999</c:v>
                </c:pt>
                <c:pt idx="40">
                  <c:v>0.221106</c:v>
                </c:pt>
              </c:numCache>
            </c:numRef>
          </c:val>
        </c:ser>
        <c:dLbls>
          <c:showLegendKey val="0"/>
          <c:showVal val="0"/>
          <c:showCatName val="0"/>
          <c:showSerName val="0"/>
          <c:showPercent val="0"/>
          <c:showBubbleSize val="0"/>
        </c:dLbls>
        <c:axId val="-1234298640"/>
        <c:axId val="-1234288848"/>
        <c:extLst/>
      </c:areaChart>
      <c:catAx>
        <c:axId val="-123429864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88848"/>
        <c:crossesAt val="0"/>
        <c:auto val="1"/>
        <c:lblAlgn val="ctr"/>
        <c:lblOffset val="100"/>
        <c:tickLblSkip val="10"/>
        <c:tickMarkSkip val="10"/>
        <c:noMultiLvlLbl val="0"/>
      </c:catAx>
      <c:valAx>
        <c:axId val="-1234288848"/>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98640"/>
        <c:crossesAt val="12"/>
        <c:crossBetween val="midCat"/>
        <c:majorUnit val="0.5"/>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bg2"/>
          </a:solidFill>
        </a:defRPr>
      </a:pPr>
      <a:endParaRPr lang="en-US"/>
    </a:p>
  </c:txPr>
  <c:externalData r:id="rId4">
    <c:autoUpdate val="0"/>
  </c:externalData>
  <c:userShapes r:id="rId5"/>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3697474282031405"/>
          <c:w val="0.83822901869113708"/>
          <c:h val="0.68061223877071875"/>
        </c:manualLayout>
      </c:layout>
      <c:lineChart>
        <c:grouping val="standard"/>
        <c:varyColors val="0"/>
        <c:ser>
          <c:idx val="0"/>
          <c:order val="1"/>
          <c:tx>
            <c:strRef>
              <c:f>Sheet1!$B$1</c:f>
              <c:strCache>
                <c:ptCount val="1"/>
                <c:pt idx="0">
                  <c:v>Reference_MotorGasoline</c:v>
                </c:pt>
              </c:strCache>
            </c:strRef>
          </c:tx>
          <c:spPr>
            <a:ln w="22225" cap="rnd">
              <a:solidFill>
                <a:srgbClr val="000000"/>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8.4720000000000013</c:v>
                </c:pt>
                <c:pt idx="1">
                  <c:v>8.61</c:v>
                </c:pt>
                <c:pt idx="2">
                  <c:v>8.847999999999999</c:v>
                </c:pt>
                <c:pt idx="3">
                  <c:v>8.9350000000000005</c:v>
                </c:pt>
                <c:pt idx="4">
                  <c:v>9.1050000000000004</c:v>
                </c:pt>
                <c:pt idx="5">
                  <c:v>9.1589999999999989</c:v>
                </c:pt>
                <c:pt idx="6">
                  <c:v>9.2530000000000001</c:v>
                </c:pt>
                <c:pt idx="7">
                  <c:v>9.2859999999999996</c:v>
                </c:pt>
                <c:pt idx="8">
                  <c:v>8.988999999999999</c:v>
                </c:pt>
                <c:pt idx="9">
                  <c:v>8.9969999999999999</c:v>
                </c:pt>
                <c:pt idx="10">
                  <c:v>8.9930000000000003</c:v>
                </c:pt>
                <c:pt idx="11">
                  <c:v>8.7530000000000001</c:v>
                </c:pt>
                <c:pt idx="12">
                  <c:v>8.6820000000000004</c:v>
                </c:pt>
                <c:pt idx="13">
                  <c:v>8.843</c:v>
                </c:pt>
                <c:pt idx="14">
                  <c:v>8.9209999999999994</c:v>
                </c:pt>
                <c:pt idx="15">
                  <c:v>9.177999999999999</c:v>
                </c:pt>
                <c:pt idx="16">
                  <c:v>9.3170000000000002</c:v>
                </c:pt>
                <c:pt idx="17">
                  <c:v>9.327</c:v>
                </c:pt>
                <c:pt idx="18">
                  <c:v>9.3290000000000006</c:v>
                </c:pt>
                <c:pt idx="19">
                  <c:v>9.3089999999999993</c:v>
                </c:pt>
                <c:pt idx="20">
                  <c:v>8.0489999999999995</c:v>
                </c:pt>
                <c:pt idx="21">
                  <c:v>8.782</c:v>
                </c:pt>
                <c:pt idx="22">
                  <c:v>8.972999999999999</c:v>
                </c:pt>
                <c:pt idx="23">
                  <c:v>9.1182949999999998</c:v>
                </c:pt>
                <c:pt idx="24">
                  <c:v>9.105442</c:v>
                </c:pt>
                <c:pt idx="25">
                  <c:v>9.0840490000000003</c:v>
                </c:pt>
                <c:pt idx="26">
                  <c:v>9.0479289999999999</c:v>
                </c:pt>
                <c:pt idx="27">
                  <c:v>8.993780000000001</c:v>
                </c:pt>
                <c:pt idx="28">
                  <c:v>8.9332949999999993</c:v>
                </c:pt>
                <c:pt idx="29">
                  <c:v>8.8812689999999996</c:v>
                </c:pt>
                <c:pt idx="30">
                  <c:v>8.8438600000000012</c:v>
                </c:pt>
                <c:pt idx="31">
                  <c:v>8.8141829999999999</c:v>
                </c:pt>
                <c:pt idx="32">
                  <c:v>8.7808349999999997</c:v>
                </c:pt>
                <c:pt idx="33">
                  <c:v>8.7626690000000007</c:v>
                </c:pt>
                <c:pt idx="34">
                  <c:v>8.7469970000000004</c:v>
                </c:pt>
                <c:pt idx="35">
                  <c:v>8.7297440000000002</c:v>
                </c:pt>
                <c:pt idx="36">
                  <c:v>8.7175979999999988</c:v>
                </c:pt>
                <c:pt idx="37">
                  <c:v>8.7156920000000007</c:v>
                </c:pt>
                <c:pt idx="38">
                  <c:v>8.7176650000000002</c:v>
                </c:pt>
                <c:pt idx="39">
                  <c:v>8.7276690000000006</c:v>
                </c:pt>
                <c:pt idx="40">
                  <c:v>8.743741</c:v>
                </c:pt>
                <c:pt idx="41">
                  <c:v>8.7622429999999998</c:v>
                </c:pt>
                <c:pt idx="42">
                  <c:v>8.7851869999999987</c:v>
                </c:pt>
                <c:pt idx="43">
                  <c:v>8.8108940000000011</c:v>
                </c:pt>
                <c:pt idx="44">
                  <c:v>8.8425789999999989</c:v>
                </c:pt>
                <c:pt idx="45">
                  <c:v>8.8810059999999993</c:v>
                </c:pt>
                <c:pt idx="46">
                  <c:v>8.9285049999999995</c:v>
                </c:pt>
                <c:pt idx="47">
                  <c:v>8.9765789999999992</c:v>
                </c:pt>
                <c:pt idx="48">
                  <c:v>9.0261309999999995</c:v>
                </c:pt>
                <c:pt idx="49">
                  <c:v>9.0829919999999991</c:v>
                </c:pt>
                <c:pt idx="50">
                  <c:v>9.1486940000000008</c:v>
                </c:pt>
              </c:numCache>
            </c:numRef>
          </c:val>
          <c:smooth val="0"/>
        </c:ser>
        <c:dLbls>
          <c:showLegendKey val="0"/>
          <c:showVal val="0"/>
          <c:showCatName val="0"/>
          <c:showSerName val="0"/>
          <c:showPercent val="0"/>
          <c:showBubbleSize val="0"/>
        </c:dLbls>
        <c:smooth val="0"/>
        <c:axId val="-1234297552"/>
        <c:axId val="-1234293200"/>
        <c:extLst>
          <c:ext xmlns:c15="http://schemas.microsoft.com/office/drawing/2012/chart" uri="{02D57815-91ED-43cb-92C2-25804820EDAC}">
            <c15:filteredLineSeries>
              <c15:ser>
                <c:idx val="3"/>
                <c:order val="0"/>
                <c:tx>
                  <c:strRef>
                    <c:extLst>
                      <c:ext uri="{02D57815-91ED-43cb-92C2-25804820EDAC}">
                        <c15:formulaRef>
                          <c15:sqref>Sheet1!$B$1</c15:sqref>
                        </c15:formulaRef>
                      </c:ext>
                    </c:extLst>
                    <c:strCache>
                      <c:ptCount val="1"/>
                      <c:pt idx="0">
                        <c:v>Reference_MotorGasoline</c:v>
                      </c:pt>
                    </c:strCache>
                  </c:strRef>
                </c:tx>
                <c:spPr>
                  <a:ln w="22225" cap="rnd">
                    <a:solidFill>
                      <a:srgbClr val="BD732A">
                        <a:lumMod val="75000"/>
                      </a:srgbClr>
                    </a:solidFill>
                    <a:round/>
                  </a:ln>
                  <a:effectLst/>
                </c:spPr>
                <c:marker>
                  <c:symbol val="none"/>
                </c:marker>
                <c:cat>
                  <c:strRef>
                    <c:extLst>
                      <c:ex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c:ext uri="{02D57815-91ED-43cb-92C2-25804820EDAC}">
                        <c15:formulaRef>
                          <c15:sqref>Sheet1!$B$2:$B$52</c15:sqref>
                        </c15:formulaRef>
                      </c:ext>
                    </c:extLst>
                    <c:numCache>
                      <c:formatCode>General</c:formatCode>
                      <c:ptCount val="51"/>
                      <c:pt idx="0">
                        <c:v>8.4720000000000013</c:v>
                      </c:pt>
                      <c:pt idx="1">
                        <c:v>8.61</c:v>
                      </c:pt>
                      <c:pt idx="2">
                        <c:v>8.847999999999999</c:v>
                      </c:pt>
                      <c:pt idx="3">
                        <c:v>8.9350000000000005</c:v>
                      </c:pt>
                      <c:pt idx="4">
                        <c:v>9.1050000000000004</c:v>
                      </c:pt>
                      <c:pt idx="5">
                        <c:v>9.1589999999999989</c:v>
                      </c:pt>
                      <c:pt idx="6">
                        <c:v>9.2530000000000001</c:v>
                      </c:pt>
                      <c:pt idx="7">
                        <c:v>9.2859999999999996</c:v>
                      </c:pt>
                      <c:pt idx="8">
                        <c:v>8.988999999999999</c:v>
                      </c:pt>
                      <c:pt idx="9">
                        <c:v>8.9969999999999999</c:v>
                      </c:pt>
                      <c:pt idx="10">
                        <c:v>8.9930000000000003</c:v>
                      </c:pt>
                      <c:pt idx="11">
                        <c:v>8.7530000000000001</c:v>
                      </c:pt>
                      <c:pt idx="12">
                        <c:v>8.6820000000000004</c:v>
                      </c:pt>
                      <c:pt idx="13">
                        <c:v>8.843</c:v>
                      </c:pt>
                      <c:pt idx="14">
                        <c:v>8.9209999999999994</c:v>
                      </c:pt>
                      <c:pt idx="15">
                        <c:v>9.177999999999999</c:v>
                      </c:pt>
                      <c:pt idx="16">
                        <c:v>9.3170000000000002</c:v>
                      </c:pt>
                      <c:pt idx="17">
                        <c:v>9.327</c:v>
                      </c:pt>
                      <c:pt idx="18">
                        <c:v>9.3290000000000006</c:v>
                      </c:pt>
                      <c:pt idx="19">
                        <c:v>9.3089999999999993</c:v>
                      </c:pt>
                      <c:pt idx="20">
                        <c:v>8.0489999999999995</c:v>
                      </c:pt>
                      <c:pt idx="21">
                        <c:v>8.782</c:v>
                      </c:pt>
                      <c:pt idx="22">
                        <c:v>8.972999999999999</c:v>
                      </c:pt>
                      <c:pt idx="23">
                        <c:v>9.1178460000000001</c:v>
                      </c:pt>
                      <c:pt idx="24">
                        <c:v>9.1049310000000006</c:v>
                      </c:pt>
                      <c:pt idx="25">
                        <c:v>9.0836880000000004</c:v>
                      </c:pt>
                      <c:pt idx="26">
                        <c:v>9.0475929999999991</c:v>
                      </c:pt>
                      <c:pt idx="27">
                        <c:v>8.9936439999999997</c:v>
                      </c:pt>
                      <c:pt idx="28">
                        <c:v>8.9331979999999991</c:v>
                      </c:pt>
                      <c:pt idx="29">
                        <c:v>8.8810960000000012</c:v>
                      </c:pt>
                      <c:pt idx="30">
                        <c:v>0</c:v>
                      </c:pt>
                      <c:pt idx="31">
                        <c:v>8.813994000000001</c:v>
                      </c:pt>
                      <c:pt idx="32">
                        <c:v>8.7803649999999998</c:v>
                      </c:pt>
                      <c:pt idx="33">
                        <c:v>8.7618840000000002</c:v>
                      </c:pt>
                      <c:pt idx="34">
                        <c:v>8.7463029999999993</c:v>
                      </c:pt>
                      <c:pt idx="35">
                        <c:v>8.729927</c:v>
                      </c:pt>
                      <c:pt idx="36">
                        <c:v>8.718928</c:v>
                      </c:pt>
                      <c:pt idx="37">
                        <c:v>8.7167019999999997</c:v>
                      </c:pt>
                      <c:pt idx="38">
                        <c:v>8.7179950000000002</c:v>
                      </c:pt>
                      <c:pt idx="39">
                        <c:v>8.7279250000000008</c:v>
                      </c:pt>
                      <c:pt idx="40">
                        <c:v>8.7440770000000008</c:v>
                      </c:pt>
                      <c:pt idx="41">
                        <c:v>8.762124</c:v>
                      </c:pt>
                      <c:pt idx="42">
                        <c:v>8.7844740000000012</c:v>
                      </c:pt>
                      <c:pt idx="43">
                        <c:v>8.8105860000000007</c:v>
                      </c:pt>
                      <c:pt idx="44">
                        <c:v>8.8431440000000006</c:v>
                      </c:pt>
                      <c:pt idx="45">
                        <c:v>8.8816020000000009</c:v>
                      </c:pt>
                      <c:pt idx="46">
                        <c:v>8.9285550000000011</c:v>
                      </c:pt>
                      <c:pt idx="47">
                        <c:v>8.9764110000000006</c:v>
                      </c:pt>
                      <c:pt idx="48">
                        <c:v>9.0256410000000002</c:v>
                      </c:pt>
                      <c:pt idx="49">
                        <c:v>9.0831759999999999</c:v>
                      </c:pt>
                      <c:pt idx="50">
                        <c:v>9.1486920000000005</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Sheet1!$E$1</c15:sqref>
                        </c15:formulaRef>
                      </c:ext>
                    </c:extLst>
                    <c:strCache>
                      <c:ptCount val="1"/>
                    </c:strCache>
                  </c:strRef>
                </c:tx>
                <c:spPr>
                  <a:ln w="22225" cap="rnd">
                    <a:solidFill>
                      <a:srgbClr val="A33340">
                        <a:lumMod val="40000"/>
                        <a:lumOff val="60000"/>
                      </a:srgbClr>
                    </a:solidFill>
                    <a:prstDash val="solid"/>
                    <a:round/>
                  </a:ln>
                  <a:effectLst/>
                </c:spPr>
                <c:marker>
                  <c:symbol val="none"/>
                </c:marker>
                <c:cat>
                  <c:strRef>
                    <c:extLst xmlns:c15="http://schemas.microsoft.com/office/drawing/2012/chart">
                      <c:ext xmlns:c15="http://schemas.microsoft.com/office/drawing/2012/char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xmlns:c15="http://schemas.microsoft.com/office/drawing/2012/chart">
                      <c:ext xmlns:c15="http://schemas.microsoft.com/office/drawing/2012/chart" uri="{02D57815-91ED-43cb-92C2-25804820EDAC}">
                        <c15:formulaRef>
                          <c15:sqref>Sheet1!$E$2:$E$52</c15:sqref>
                        </c15:formulaRef>
                      </c:ext>
                    </c:extLst>
                    <c:numCache>
                      <c:formatCode>General</c:formatCode>
                      <c:ptCount val="51"/>
                    </c:numCache>
                  </c:numRef>
                </c:val>
                <c:smooth val="0"/>
              </c15:ser>
            </c15:filteredLineSeries>
            <c15:filteredLineSeries>
              <c15:ser>
                <c:idx val="4"/>
                <c:order val="3"/>
                <c:tx>
                  <c:strRef>
                    <c:extLst xmlns:c15="http://schemas.microsoft.com/office/drawing/2012/chart">
                      <c:ext xmlns:c15="http://schemas.microsoft.com/office/drawing/2012/chart" uri="{02D57815-91ED-43cb-92C2-25804820EDAC}">
                        <c15:formulaRef>
                          <c15:sqref>Sheet1!$F$1</c15:sqref>
                        </c15:formulaRef>
                      </c:ext>
                    </c:extLst>
                    <c:strCache>
                      <c:ptCount val="1"/>
                    </c:strCache>
                  </c:strRef>
                </c:tx>
                <c:spPr>
                  <a:ln w="22225" cap="rnd">
                    <a:solidFill>
                      <a:srgbClr val="A33340">
                        <a:lumMod val="75000"/>
                      </a:srgbClr>
                    </a:solidFill>
                    <a:prstDash val="solid"/>
                    <a:round/>
                  </a:ln>
                  <a:effectLst/>
                </c:spPr>
                <c:marker>
                  <c:symbol val="none"/>
                </c:marker>
                <c:cat>
                  <c:strRef>
                    <c:extLst xmlns:c15="http://schemas.microsoft.com/office/drawing/2012/chart">
                      <c:ext xmlns:c15="http://schemas.microsoft.com/office/drawing/2012/char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xmlns:c15="http://schemas.microsoft.com/office/drawing/2012/chart">
                      <c:ext xmlns:c15="http://schemas.microsoft.com/office/drawing/2012/chart" uri="{02D57815-91ED-43cb-92C2-25804820EDAC}">
                        <c15:formulaRef>
                          <c15:sqref>Sheet1!$F$2:$F$52</c15:sqref>
                        </c15:formulaRef>
                      </c:ext>
                    </c:extLst>
                    <c:numCache>
                      <c:formatCode>General</c:formatCode>
                      <c:ptCount val="51"/>
                    </c:numCache>
                  </c:numRef>
                </c:val>
                <c:smooth val="0"/>
              </c15:ser>
            </c15:filteredLineSeries>
            <c15:filteredLineSeries>
              <c15:ser>
                <c:idx val="5"/>
                <c:order val="4"/>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spPr>
                  <a:ln w="22225" cap="rnd">
                    <a:solidFill>
                      <a:srgbClr val="BD732A">
                        <a:lumMod val="40000"/>
                        <a:lumOff val="60000"/>
                      </a:srgbClr>
                    </a:solidFill>
                    <a:prstDash val="solid"/>
                    <a:round/>
                  </a:ln>
                  <a:effectLst/>
                </c:spPr>
                <c:marker>
                  <c:symbol val="none"/>
                </c:marker>
                <c:cat>
                  <c:strRef>
                    <c:extLst xmlns:c15="http://schemas.microsoft.com/office/drawing/2012/chart">
                      <c:ext xmlns:c15="http://schemas.microsoft.com/office/drawing/2012/char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xmlns:c15="http://schemas.microsoft.com/office/drawing/2012/chart">
                      <c:ext xmlns:c15="http://schemas.microsoft.com/office/drawing/2012/chart" uri="{02D57815-91ED-43cb-92C2-25804820EDAC}">
                        <c15:formulaRef>
                          <c15:sqref>Sheet1!$G$2:$G$52</c15:sqref>
                        </c15:formulaRef>
                      </c:ext>
                    </c:extLst>
                    <c:numCache>
                      <c:formatCode>General</c:formatCode>
                      <c:ptCount val="51"/>
                    </c:numCache>
                  </c:numRef>
                </c:val>
                <c:smooth val="0"/>
              </c15:ser>
            </c15:filteredLineSeries>
            <c15:filteredLineSeries>
              <c15:ser>
                <c:idx val="6"/>
                <c:order val="5"/>
                <c:tx>
                  <c:strRef>
                    <c:extLst xmlns:c15="http://schemas.microsoft.com/office/drawing/2012/chart">
                      <c:ext xmlns:c15="http://schemas.microsoft.com/office/drawing/2012/chart" uri="{02D57815-91ED-43cb-92C2-25804820EDAC}">
                        <c15:formulaRef>
                          <c15:sqref>Sheet1!$C$1</c15:sqref>
                        </c15:formulaRef>
                      </c:ext>
                    </c:extLst>
                    <c:strCache>
                      <c:ptCount val="1"/>
                    </c:strCache>
                  </c:strRef>
                </c:tx>
                <c:spPr>
                  <a:ln w="22225" cap="rnd">
                    <a:solidFill>
                      <a:srgbClr val="000000"/>
                    </a:solidFill>
                    <a:round/>
                  </a:ln>
                  <a:effectLst/>
                </c:spPr>
                <c:marker>
                  <c:symbol val="none"/>
                </c:marker>
                <c:cat>
                  <c:strRef>
                    <c:extLst xmlns:c15="http://schemas.microsoft.com/office/drawing/2012/chart">
                      <c:ext xmlns:c15="http://schemas.microsoft.com/office/drawing/2012/char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xmlns:c15="http://schemas.microsoft.com/office/drawing/2012/chart">
                      <c:ext xmlns:c15="http://schemas.microsoft.com/office/drawing/2012/chart" uri="{02D57815-91ED-43cb-92C2-25804820EDAC}">
                        <c15:formulaRef>
                          <c15:sqref>Sheet1!$C$2:$C$52</c15:sqref>
                        </c15:formulaRef>
                      </c:ext>
                    </c:extLst>
                    <c:numCache>
                      <c:formatCode>General</c:formatCode>
                      <c:ptCount val="51"/>
                    </c:numCache>
                  </c:numRef>
                </c:val>
                <c:smooth val="0"/>
              </c15:ser>
            </c15:filteredLineSeries>
            <c15:filteredLineSeries>
              <c15:ser>
                <c:idx val="1"/>
                <c:order val="6"/>
                <c:tx>
                  <c:strRef>
                    <c:extLst xmlns:c15="http://schemas.microsoft.com/office/drawing/2012/chart">
                      <c:ext xmlns:c15="http://schemas.microsoft.com/office/drawing/2012/chart" uri="{02D57815-91ED-43cb-92C2-25804820EDAC}">
                        <c15:formulaRef>
                          <c15:sqref>Sheet1!$D$1</c15:sqref>
                        </c15:formulaRef>
                      </c:ext>
                    </c:extLst>
                    <c:strCache>
                      <c:ptCount val="1"/>
                    </c:strCache>
                  </c:strRef>
                </c:tx>
                <c:spPr>
                  <a:ln w="22225" cap="rnd">
                    <a:solidFill>
                      <a:srgbClr val="0096D7">
                        <a:lumMod val="40000"/>
                        <a:lumOff val="60000"/>
                      </a:srgbClr>
                    </a:solidFill>
                    <a:round/>
                  </a:ln>
                  <a:effectLst/>
                </c:spPr>
                <c:marker>
                  <c:symbol val="none"/>
                </c:marker>
                <c:dPt>
                  <c:idx val="85"/>
                  <c:marker>
                    <c:symbol val="none"/>
                  </c:marker>
                  <c:bubble3D val="0"/>
                </c:dPt>
                <c:cat>
                  <c:strRef>
                    <c:extLst xmlns:c15="http://schemas.microsoft.com/office/drawing/2012/chart">
                      <c:ext xmlns:c15="http://schemas.microsoft.com/office/drawing/2012/char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xmlns:c15="http://schemas.microsoft.com/office/drawing/2012/chart">
                      <c:ext xmlns:c15="http://schemas.microsoft.com/office/drawing/2012/chart" uri="{02D57815-91ED-43cb-92C2-25804820EDAC}">
                        <c15:formulaRef>
                          <c15:sqref>Sheet1!$D$2:$D$52</c15:sqref>
                        </c15:formulaRef>
                      </c:ext>
                    </c:extLst>
                    <c:numCache>
                      <c:formatCode>General</c:formatCode>
                      <c:ptCount val="51"/>
                    </c:numCache>
                  </c:numRef>
                </c:val>
                <c:smooth val="0"/>
              </c15:ser>
            </c15:filteredLineSeries>
          </c:ext>
        </c:extLst>
      </c:lineChart>
      <c:catAx>
        <c:axId val="-123429755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4293200"/>
        <c:crosses val="autoZero"/>
        <c:auto val="1"/>
        <c:lblAlgn val="ctr"/>
        <c:lblOffset val="100"/>
        <c:tickLblSkip val="10"/>
        <c:tickMarkSkip val="10"/>
        <c:noMultiLvlLbl val="0"/>
      </c:catAx>
      <c:valAx>
        <c:axId val="-1234293200"/>
        <c:scaling>
          <c:orientation val="minMax"/>
          <c:max val="14"/>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4297552"/>
        <c:crossesAt val="22"/>
        <c:crossBetween val="midCat"/>
        <c:majorUnit val="2"/>
      </c:valAx>
      <c:spPr>
        <a:noFill/>
        <a:ln>
          <a:no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2971192043606672"/>
          <c:w val="0.80916160212072608"/>
          <c:h val="0.68061223877071875"/>
        </c:manualLayout>
      </c:layout>
      <c:lineChart>
        <c:grouping val="standard"/>
        <c:varyColors val="0"/>
        <c:ser>
          <c:idx val="0"/>
          <c:order val="1"/>
          <c:tx>
            <c:strRef>
              <c:f>Sheet1!$B$1</c:f>
              <c:strCache>
                <c:ptCount val="1"/>
                <c:pt idx="0">
                  <c:v>Reference_TotalEthanol</c:v>
                </c:pt>
              </c:strCache>
            </c:strRef>
          </c:tx>
          <c:spPr>
            <a:ln w="22225" cap="rnd">
              <a:solidFill>
                <a:srgbClr val="000000"/>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0.103174</c:v>
                </c:pt>
                <c:pt idx="1">
                  <c:v>0.107053</c:v>
                </c:pt>
                <c:pt idx="2">
                  <c:v>0.13048099999999999</c:v>
                </c:pt>
                <c:pt idx="3">
                  <c:v>0.177316</c:v>
                </c:pt>
                <c:pt idx="4">
                  <c:v>0.22356799999999999</c:v>
                </c:pt>
                <c:pt idx="5">
                  <c:v>0.25562699999999999</c:v>
                </c:pt>
                <c:pt idx="6">
                  <c:v>0.34800900000000001</c:v>
                </c:pt>
                <c:pt idx="7">
                  <c:v>0.43006000000000005</c:v>
                </c:pt>
                <c:pt idx="8">
                  <c:v>0.61470600000000009</c:v>
                </c:pt>
                <c:pt idx="9">
                  <c:v>0.70175799999999999</c:v>
                </c:pt>
                <c:pt idx="10">
                  <c:v>0.81672100000000003</c:v>
                </c:pt>
                <c:pt idx="11">
                  <c:v>0.81848599999999994</c:v>
                </c:pt>
                <c:pt idx="12">
                  <c:v>0.82258600000000004</c:v>
                </c:pt>
                <c:pt idx="13">
                  <c:v>0.83041200000000004</c:v>
                </c:pt>
                <c:pt idx="14">
                  <c:v>0.86074300000000004</c:v>
                </c:pt>
                <c:pt idx="15">
                  <c:v>0.89394699999999994</c:v>
                </c:pt>
                <c:pt idx="16">
                  <c:v>0.90402499999999997</c:v>
                </c:pt>
                <c:pt idx="17">
                  <c:v>0.92810400000000004</c:v>
                </c:pt>
                <c:pt idx="18">
                  <c:v>0.91585499999999997</c:v>
                </c:pt>
                <c:pt idx="19">
                  <c:v>0.92037800000000003</c:v>
                </c:pt>
                <c:pt idx="20">
                  <c:v>0.80841600000000002</c:v>
                </c:pt>
                <c:pt idx="21">
                  <c:v>0.86739500000000003</c:v>
                </c:pt>
                <c:pt idx="22">
                  <c:v>0.89410000000000001</c:v>
                </c:pt>
                <c:pt idx="23">
                  <c:v>0.92322000000000004</c:v>
                </c:pt>
                <c:pt idx="24">
                  <c:v>0.92263899999999999</c:v>
                </c:pt>
                <c:pt idx="25">
                  <c:v>0.92594200000000004</c:v>
                </c:pt>
                <c:pt idx="26">
                  <c:v>0.92771900000000007</c:v>
                </c:pt>
                <c:pt idx="27">
                  <c:v>0.92752000000000012</c:v>
                </c:pt>
                <c:pt idx="28">
                  <c:v>0.92654899999999996</c:v>
                </c:pt>
                <c:pt idx="29">
                  <c:v>0.92646600000000001</c:v>
                </c:pt>
                <c:pt idx="30">
                  <c:v>0.92766599999999999</c:v>
                </c:pt>
                <c:pt idx="31">
                  <c:v>0.92962500000000003</c:v>
                </c:pt>
                <c:pt idx="32">
                  <c:v>0.93124099999999999</c:v>
                </c:pt>
                <c:pt idx="33">
                  <c:v>0.93460100000000002</c:v>
                </c:pt>
                <c:pt idx="34">
                  <c:v>0.93788400000000005</c:v>
                </c:pt>
                <c:pt idx="35">
                  <c:v>0.94124799999999997</c:v>
                </c:pt>
                <c:pt idx="36">
                  <c:v>0.94425800000000004</c:v>
                </c:pt>
                <c:pt idx="37">
                  <c:v>0.94823600000000008</c:v>
                </c:pt>
                <c:pt idx="38">
                  <c:v>0.9525610000000001</c:v>
                </c:pt>
                <c:pt idx="39">
                  <c:v>0.95794199999999996</c:v>
                </c:pt>
                <c:pt idx="40">
                  <c:v>0.96379400000000004</c:v>
                </c:pt>
                <c:pt idx="41">
                  <c:v>0.96947499999999998</c:v>
                </c:pt>
                <c:pt idx="42">
                  <c:v>0.97576800000000008</c:v>
                </c:pt>
                <c:pt idx="43">
                  <c:v>0.982352</c:v>
                </c:pt>
                <c:pt idx="44">
                  <c:v>0.98961699999999997</c:v>
                </c:pt>
                <c:pt idx="45">
                  <c:v>0.99769099999999999</c:v>
                </c:pt>
                <c:pt idx="46">
                  <c:v>1.00681</c:v>
                </c:pt>
                <c:pt idx="47">
                  <c:v>1.0160530000000001</c:v>
                </c:pt>
                <c:pt idx="48">
                  <c:v>1.025272</c:v>
                </c:pt>
                <c:pt idx="49">
                  <c:v>1.0356040000000002</c:v>
                </c:pt>
                <c:pt idx="50">
                  <c:v>1.047002</c:v>
                </c:pt>
              </c:numCache>
            </c:numRef>
          </c:val>
          <c:smooth val="0"/>
        </c:ser>
        <c:dLbls>
          <c:showLegendKey val="0"/>
          <c:showVal val="0"/>
          <c:showCatName val="0"/>
          <c:showSerName val="0"/>
          <c:showPercent val="0"/>
          <c:showBubbleSize val="0"/>
        </c:dLbls>
        <c:smooth val="0"/>
        <c:axId val="-1234297008"/>
        <c:axId val="-1234285584"/>
        <c:extLst>
          <c:ext xmlns:c15="http://schemas.microsoft.com/office/drawing/2012/chart" uri="{02D57815-91ED-43cb-92C2-25804820EDAC}">
            <c15:filteredLineSeries>
              <c15:ser>
                <c:idx val="3"/>
                <c:order val="0"/>
                <c:tx>
                  <c:strRef>
                    <c:extLst>
                      <c:ext uri="{02D57815-91ED-43cb-92C2-25804820EDAC}">
                        <c15:formulaRef>
                          <c15:sqref>Sheet1!$B$1</c15:sqref>
                        </c15:formulaRef>
                      </c:ext>
                    </c:extLst>
                    <c:strCache>
                      <c:ptCount val="1"/>
                      <c:pt idx="0">
                        <c:v>Reference_TotalEthanol</c:v>
                      </c:pt>
                    </c:strCache>
                  </c:strRef>
                </c:tx>
                <c:spPr>
                  <a:ln w="22225" cap="rnd">
                    <a:solidFill>
                      <a:srgbClr val="BD732A">
                        <a:lumMod val="75000"/>
                      </a:srgbClr>
                    </a:solidFill>
                    <a:round/>
                  </a:ln>
                  <a:effectLst/>
                </c:spPr>
                <c:marker>
                  <c:symbol val="none"/>
                </c:marker>
                <c:cat>
                  <c:strRef>
                    <c:extLst>
                      <c:ex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c:ext uri="{02D57815-91ED-43cb-92C2-25804820EDAC}">
                        <c15:formulaRef>
                          <c15:sqref>Sheet1!$B$2:$B$52</c15:sqref>
                        </c15:formulaRef>
                      </c:ext>
                    </c:extLst>
                    <c:numCache>
                      <c:formatCode>General</c:formatCode>
                      <c:ptCount val="51"/>
                      <c:pt idx="0">
                        <c:v>0.103174</c:v>
                      </c:pt>
                      <c:pt idx="1">
                        <c:v>0.107053</c:v>
                      </c:pt>
                      <c:pt idx="2">
                        <c:v>0.13048100000000001</c:v>
                      </c:pt>
                      <c:pt idx="3">
                        <c:v>0.177316</c:v>
                      </c:pt>
                      <c:pt idx="4">
                        <c:v>0.22356799999999999</c:v>
                      </c:pt>
                      <c:pt idx="5">
                        <c:v>0.25562699999999999</c:v>
                      </c:pt>
                      <c:pt idx="6">
                        <c:v>0.34800900000000001</c:v>
                      </c:pt>
                      <c:pt idx="7">
                        <c:v>0.43006000000000011</c:v>
                      </c:pt>
                      <c:pt idx="8">
                        <c:v>0.61470600000000009</c:v>
                      </c:pt>
                      <c:pt idx="9">
                        <c:v>0.70175799999999999</c:v>
                      </c:pt>
                      <c:pt idx="10">
                        <c:v>0.81672100000000003</c:v>
                      </c:pt>
                      <c:pt idx="11">
                        <c:v>0.81848599999999994</c:v>
                      </c:pt>
                      <c:pt idx="12">
                        <c:v>0.82258600000000004</c:v>
                      </c:pt>
                      <c:pt idx="13">
                        <c:v>0.83041200000000004</c:v>
                      </c:pt>
                      <c:pt idx="14">
                        <c:v>0.86074300000000004</c:v>
                      </c:pt>
                      <c:pt idx="15">
                        <c:v>0.89394699999999994</c:v>
                      </c:pt>
                      <c:pt idx="16">
                        <c:v>0.90402499999999997</c:v>
                      </c:pt>
                      <c:pt idx="17">
                        <c:v>0.92810400000000004</c:v>
                      </c:pt>
                      <c:pt idx="18">
                        <c:v>0.91585499999999997</c:v>
                      </c:pt>
                      <c:pt idx="19">
                        <c:v>0.92037800000000003</c:v>
                      </c:pt>
                      <c:pt idx="20">
                        <c:v>0.80841600000000002</c:v>
                      </c:pt>
                      <c:pt idx="21">
                        <c:v>0.86739500000000003</c:v>
                      </c:pt>
                      <c:pt idx="22">
                        <c:v>0.89410000000000001</c:v>
                      </c:pt>
                      <c:pt idx="23">
                        <c:v>0.92317499999999997</c:v>
                      </c:pt>
                      <c:pt idx="24">
                        <c:v>0.92259099999999994</c:v>
                      </c:pt>
                      <c:pt idx="25">
                        <c:v>0.9259059999999999</c:v>
                      </c:pt>
                      <c:pt idx="26">
                        <c:v>0.92767999999999995</c:v>
                      </c:pt>
                      <c:pt idx="27">
                        <c:v>0.92751000000000006</c:v>
                      </c:pt>
                      <c:pt idx="28">
                        <c:v>0.92653799999999997</c:v>
                      </c:pt>
                      <c:pt idx="29">
                        <c:v>0.92643999999999993</c:v>
                      </c:pt>
                      <c:pt idx="30">
                        <c:v>0</c:v>
                      </c:pt>
                      <c:pt idx="31">
                        <c:v>0.92959999999999998</c:v>
                      </c:pt>
                      <c:pt idx="32">
                        <c:v>0.93121100000000001</c:v>
                      </c:pt>
                      <c:pt idx="33">
                        <c:v>0.93451700000000004</c:v>
                      </c:pt>
                      <c:pt idx="34">
                        <c:v>0.937809</c:v>
                      </c:pt>
                      <c:pt idx="35">
                        <c:v>0.94129400000000008</c:v>
                      </c:pt>
                      <c:pt idx="36">
                        <c:v>0.94434300000000004</c:v>
                      </c:pt>
                      <c:pt idx="37">
                        <c:v>0.94834599999999991</c:v>
                      </c:pt>
                      <c:pt idx="38">
                        <c:v>0.95259699999999992</c:v>
                      </c:pt>
                      <c:pt idx="39">
                        <c:v>0.95797199999999993</c:v>
                      </c:pt>
                      <c:pt idx="40">
                        <c:v>0.96381499999999998</c:v>
                      </c:pt>
                      <c:pt idx="41">
                        <c:v>0.96945700000000001</c:v>
                      </c:pt>
                      <c:pt idx="42">
                        <c:v>0.9756959999999999</c:v>
                      </c:pt>
                      <c:pt idx="43">
                        <c:v>0.98231900000000005</c:v>
                      </c:pt>
                      <c:pt idx="44">
                        <c:v>0.98967499999999997</c:v>
                      </c:pt>
                      <c:pt idx="45">
                        <c:v>0.99775900000000006</c:v>
                      </c:pt>
                      <c:pt idx="46">
                        <c:v>1.006812</c:v>
                      </c:pt>
                      <c:pt idx="47">
                        <c:v>1.0160290000000001</c:v>
                      </c:pt>
                      <c:pt idx="48">
                        <c:v>1.0252060000000001</c:v>
                      </c:pt>
                      <c:pt idx="49">
                        <c:v>1.035617</c:v>
                      </c:pt>
                      <c:pt idx="50">
                        <c:v>1.046996</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Sheet1!$E$1</c15:sqref>
                        </c15:formulaRef>
                      </c:ext>
                    </c:extLst>
                    <c:strCache>
                      <c:ptCount val="1"/>
                    </c:strCache>
                  </c:strRef>
                </c:tx>
                <c:spPr>
                  <a:ln w="22225" cap="rnd">
                    <a:solidFill>
                      <a:srgbClr val="A33340">
                        <a:lumMod val="40000"/>
                        <a:lumOff val="60000"/>
                      </a:srgbClr>
                    </a:solidFill>
                    <a:prstDash val="solid"/>
                    <a:round/>
                  </a:ln>
                  <a:effectLst/>
                </c:spPr>
                <c:marker>
                  <c:symbol val="none"/>
                </c:marker>
                <c:cat>
                  <c:strRef>
                    <c:extLst xmlns:c15="http://schemas.microsoft.com/office/drawing/2012/chart">
                      <c:ext xmlns:c15="http://schemas.microsoft.com/office/drawing/2012/char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xmlns:c15="http://schemas.microsoft.com/office/drawing/2012/chart">
                      <c:ext xmlns:c15="http://schemas.microsoft.com/office/drawing/2012/chart" uri="{02D57815-91ED-43cb-92C2-25804820EDAC}">
                        <c15:formulaRef>
                          <c15:sqref>Sheet1!$E$2:$E$52</c15:sqref>
                        </c15:formulaRef>
                      </c:ext>
                    </c:extLst>
                    <c:numCache>
                      <c:formatCode>General</c:formatCode>
                      <c:ptCount val="51"/>
                    </c:numCache>
                  </c:numRef>
                </c:val>
                <c:smooth val="0"/>
              </c15:ser>
            </c15:filteredLineSeries>
            <c15:filteredLineSeries>
              <c15:ser>
                <c:idx val="4"/>
                <c:order val="3"/>
                <c:tx>
                  <c:strRef>
                    <c:extLst xmlns:c15="http://schemas.microsoft.com/office/drawing/2012/chart">
                      <c:ext xmlns:c15="http://schemas.microsoft.com/office/drawing/2012/chart" uri="{02D57815-91ED-43cb-92C2-25804820EDAC}">
                        <c15:formulaRef>
                          <c15:sqref>Sheet1!$F$1</c15:sqref>
                        </c15:formulaRef>
                      </c:ext>
                    </c:extLst>
                    <c:strCache>
                      <c:ptCount val="1"/>
                    </c:strCache>
                  </c:strRef>
                </c:tx>
                <c:spPr>
                  <a:ln w="22225" cap="rnd">
                    <a:solidFill>
                      <a:srgbClr val="A33340">
                        <a:lumMod val="75000"/>
                      </a:srgbClr>
                    </a:solidFill>
                    <a:prstDash val="solid"/>
                    <a:round/>
                  </a:ln>
                  <a:effectLst/>
                </c:spPr>
                <c:marker>
                  <c:symbol val="none"/>
                </c:marker>
                <c:cat>
                  <c:strRef>
                    <c:extLst xmlns:c15="http://schemas.microsoft.com/office/drawing/2012/chart">
                      <c:ext xmlns:c15="http://schemas.microsoft.com/office/drawing/2012/char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xmlns:c15="http://schemas.microsoft.com/office/drawing/2012/chart">
                      <c:ext xmlns:c15="http://schemas.microsoft.com/office/drawing/2012/chart" uri="{02D57815-91ED-43cb-92C2-25804820EDAC}">
                        <c15:formulaRef>
                          <c15:sqref>Sheet1!$F$2:$F$52</c15:sqref>
                        </c15:formulaRef>
                      </c:ext>
                    </c:extLst>
                    <c:numCache>
                      <c:formatCode>General</c:formatCode>
                      <c:ptCount val="51"/>
                    </c:numCache>
                  </c:numRef>
                </c:val>
                <c:smooth val="0"/>
              </c15:ser>
            </c15:filteredLineSeries>
            <c15:filteredLineSeries>
              <c15:ser>
                <c:idx val="5"/>
                <c:order val="4"/>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spPr>
                  <a:ln w="22225" cap="rnd">
                    <a:solidFill>
                      <a:srgbClr val="BD732A">
                        <a:lumMod val="40000"/>
                        <a:lumOff val="60000"/>
                      </a:srgbClr>
                    </a:solidFill>
                    <a:prstDash val="solid"/>
                    <a:round/>
                  </a:ln>
                  <a:effectLst/>
                </c:spPr>
                <c:marker>
                  <c:symbol val="none"/>
                </c:marker>
                <c:cat>
                  <c:strRef>
                    <c:extLst xmlns:c15="http://schemas.microsoft.com/office/drawing/2012/chart">
                      <c:ext xmlns:c15="http://schemas.microsoft.com/office/drawing/2012/chart" uri="{02D57815-91ED-43cb-92C2-25804820EDAC}">
                        <c15:formulaRef>
                          <c15:sqref>Sheet1!$A$2:$A$52</c15:sqref>
                        </c15:formulaRef>
                      </c:ext>
                    </c:extLst>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extLst xmlns:c15="http://schemas.microsoft.com/office/drawing/2012/chart">
                      <c:ext xmlns:c15="http://schemas.microsoft.com/office/drawing/2012/chart" uri="{02D57815-91ED-43cb-92C2-25804820EDAC}">
                        <c15:formulaRef>
                          <c15:sqref>Sheet1!$G$2:$G$52</c15:sqref>
                        </c15:formulaRef>
                      </c:ext>
                    </c:extLst>
                    <c:numCache>
                      <c:formatCode>General</c:formatCode>
                      <c:ptCount val="51"/>
                    </c:numCache>
                  </c:numRef>
                </c:val>
                <c:smooth val="0"/>
              </c15:ser>
            </c15:filteredLineSeries>
          </c:ext>
        </c:extLst>
      </c:lineChart>
      <c:catAx>
        <c:axId val="-123429700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4285584"/>
        <c:crosses val="autoZero"/>
        <c:auto val="1"/>
        <c:lblAlgn val="ctr"/>
        <c:lblOffset val="100"/>
        <c:tickLblSkip val="10"/>
        <c:tickMarkSkip val="10"/>
        <c:noMultiLvlLbl val="0"/>
      </c:catAx>
      <c:valAx>
        <c:axId val="-1234285584"/>
        <c:scaling>
          <c:orientation val="minMax"/>
          <c:max val="1.4"/>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4297008"/>
        <c:crossesAt val="22"/>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54680664916881E-2"/>
          <c:y val="0.11873749932649433"/>
          <c:w val="0.89773093011811023"/>
          <c:h val="0.78982919358071679"/>
        </c:manualLayout>
      </c:layout>
      <c:lineChart>
        <c:grouping val="standard"/>
        <c:varyColors val="0"/>
        <c:ser>
          <c:idx val="0"/>
          <c:order val="0"/>
          <c:tx>
            <c:strRef>
              <c:f>Sheet1!$B$1</c:f>
              <c:strCache>
                <c:ptCount val="1"/>
                <c:pt idx="0">
                  <c:v>High Oil</c:v>
                </c:pt>
              </c:strCache>
            </c:strRef>
          </c:tx>
          <c:spPr>
            <a:ln w="22225" cap="rnd">
              <a:solidFill>
                <a:schemeClr val="accent5">
                  <a:lumMod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6.7015138094854654E-2</c:v>
                </c:pt>
                <c:pt idx="1">
                  <c:v>7.153057905009759E-2</c:v>
                </c:pt>
                <c:pt idx="2">
                  <c:v>7.3156688108197254E-2</c:v>
                </c:pt>
                <c:pt idx="3">
                  <c:v>7.7676155717761569E-2</c:v>
                </c:pt>
                <c:pt idx="4">
                  <c:v>7.747355444205839E-2</c:v>
                </c:pt>
                <c:pt idx="5">
                  <c:v>7.999047470331043E-2</c:v>
                </c:pt>
                <c:pt idx="6">
                  <c:v>8.3564823420074347E-2</c:v>
                </c:pt>
                <c:pt idx="7">
                  <c:v>8.3878608267261942E-2</c:v>
                </c:pt>
                <c:pt idx="8">
                  <c:v>8.1993990567472988E-2</c:v>
                </c:pt>
                <c:pt idx="9">
                  <c:v>8.253900709219858E-2</c:v>
                </c:pt>
                <c:pt idx="10">
                  <c:v>8.5050159993081395E-2</c:v>
                </c:pt>
                <c:pt idx="11">
                  <c:v>8.6460141433622628E-2</c:v>
                </c:pt>
                <c:pt idx="12">
                  <c:v>9.9163271992918897E-2</c:v>
                </c:pt>
                <c:pt idx="13">
                  <c:v>9.4704125023593697E-2</c:v>
                </c:pt>
                <c:pt idx="14">
                  <c:v>9.815661312930328E-2</c:v>
                </c:pt>
                <c:pt idx="15">
                  <c:v>9.8710834590026997E-2</c:v>
                </c:pt>
                <c:pt idx="16">
                  <c:v>9.8424965832758976E-2</c:v>
                </c:pt>
                <c:pt idx="17">
                  <c:v>0.102357433644816</c:v>
                </c:pt>
                <c:pt idx="18">
                  <c:v>0.10394671398859552</c:v>
                </c:pt>
                <c:pt idx="19">
                  <c:v>0.10507437322988482</c:v>
                </c:pt>
                <c:pt idx="20">
                  <c:v>0.10568956211880184</c:v>
                </c:pt>
                <c:pt idx="21">
                  <c:v>0.10744763626751433</c:v>
                </c:pt>
                <c:pt idx="22">
                  <c:v>0.10941754253308758</c:v>
                </c:pt>
                <c:pt idx="23">
                  <c:v>0.1104180857737488</c:v>
                </c:pt>
                <c:pt idx="24">
                  <c:v>0.11141695662483604</c:v>
                </c:pt>
                <c:pt idx="25">
                  <c:v>0.11304345373073164</c:v>
                </c:pt>
                <c:pt idx="26">
                  <c:v>0.11442601635203704</c:v>
                </c:pt>
                <c:pt idx="27">
                  <c:v>0.11583880152888935</c:v>
                </c:pt>
                <c:pt idx="28">
                  <c:v>0.11990214856038765</c:v>
                </c:pt>
                <c:pt idx="29">
                  <c:v>0.12159496005808072</c:v>
                </c:pt>
                <c:pt idx="30">
                  <c:v>0.12300696020616735</c:v>
                </c:pt>
                <c:pt idx="31">
                  <c:v>0.12516838139722058</c:v>
                </c:pt>
                <c:pt idx="32">
                  <c:v>0.12923338148341021</c:v>
                </c:pt>
                <c:pt idx="33">
                  <c:v>0.13572069976657467</c:v>
                </c:pt>
                <c:pt idx="34">
                  <c:v>0.13667251352632265</c:v>
                </c:pt>
                <c:pt idx="35">
                  <c:v>0.13757489898215886</c:v>
                </c:pt>
                <c:pt idx="36">
                  <c:v>0.13838313654044826</c:v>
                </c:pt>
                <c:pt idx="37">
                  <c:v>0.13925066811545686</c:v>
                </c:pt>
                <c:pt idx="38">
                  <c:v>0.14029453000771086</c:v>
                </c:pt>
                <c:pt idx="39">
                  <c:v>0.14141768205425148</c:v>
                </c:pt>
                <c:pt idx="40">
                  <c:v>0.14240011632097227</c:v>
                </c:pt>
              </c:numCache>
            </c:numRef>
          </c:val>
          <c:smooth val="0"/>
        </c:ser>
        <c:ser>
          <c:idx val="1"/>
          <c:order val="1"/>
          <c:tx>
            <c:strRef>
              <c:f>Sheet1!$C$1</c:f>
              <c:strCache>
                <c:ptCount val="1"/>
                <c:pt idx="0">
                  <c:v>Low Oil</c:v>
                </c:pt>
              </c:strCache>
            </c:strRef>
          </c:tx>
          <c:spPr>
            <a:ln w="22225" cap="rnd">
              <a:solidFill>
                <a:schemeClr val="accent5">
                  <a:lumMod val="40000"/>
                  <a:lumOff val="6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6.7015138094854654E-2</c:v>
                </c:pt>
                <c:pt idx="1">
                  <c:v>7.153057905009759E-2</c:v>
                </c:pt>
                <c:pt idx="2">
                  <c:v>7.3156688108197254E-2</c:v>
                </c:pt>
                <c:pt idx="3">
                  <c:v>7.7676155717761569E-2</c:v>
                </c:pt>
                <c:pt idx="4">
                  <c:v>7.747355444205839E-2</c:v>
                </c:pt>
                <c:pt idx="5">
                  <c:v>7.999047470331043E-2</c:v>
                </c:pt>
                <c:pt idx="6">
                  <c:v>8.3564823420074347E-2</c:v>
                </c:pt>
                <c:pt idx="7">
                  <c:v>8.3878608267261942E-2</c:v>
                </c:pt>
                <c:pt idx="8">
                  <c:v>8.1993990567472988E-2</c:v>
                </c:pt>
                <c:pt idx="9">
                  <c:v>8.2539083352398387E-2</c:v>
                </c:pt>
                <c:pt idx="10">
                  <c:v>8.5050159993081395E-2</c:v>
                </c:pt>
                <c:pt idx="11">
                  <c:v>8.6142076502732243E-2</c:v>
                </c:pt>
                <c:pt idx="12">
                  <c:v>9.0097877721252925E-2</c:v>
                </c:pt>
                <c:pt idx="13">
                  <c:v>8.9093409413993088E-2</c:v>
                </c:pt>
                <c:pt idx="14">
                  <c:v>8.9386252567824495E-2</c:v>
                </c:pt>
                <c:pt idx="15">
                  <c:v>8.9671900814096678E-2</c:v>
                </c:pt>
                <c:pt idx="16">
                  <c:v>8.9879628022613872E-2</c:v>
                </c:pt>
                <c:pt idx="17">
                  <c:v>9.023435044937464E-2</c:v>
                </c:pt>
                <c:pt idx="18">
                  <c:v>9.0635116168521601E-2</c:v>
                </c:pt>
                <c:pt idx="19">
                  <c:v>9.105284469450893E-2</c:v>
                </c:pt>
                <c:pt idx="20">
                  <c:v>9.138861380815437E-2</c:v>
                </c:pt>
                <c:pt idx="21">
                  <c:v>9.165701671048096E-2</c:v>
                </c:pt>
                <c:pt idx="22">
                  <c:v>9.1865710458529162E-2</c:v>
                </c:pt>
                <c:pt idx="23">
                  <c:v>9.1964035665906566E-2</c:v>
                </c:pt>
                <c:pt idx="24">
                  <c:v>9.2091116950949431E-2</c:v>
                </c:pt>
                <c:pt idx="25">
                  <c:v>9.217668569729863E-2</c:v>
                </c:pt>
                <c:pt idx="26">
                  <c:v>9.2161027947366581E-2</c:v>
                </c:pt>
                <c:pt idx="27">
                  <c:v>9.205931293962262E-2</c:v>
                </c:pt>
                <c:pt idx="28">
                  <c:v>9.1886326848938424E-2</c:v>
                </c:pt>
                <c:pt idx="29">
                  <c:v>9.15625587934282E-2</c:v>
                </c:pt>
                <c:pt idx="30">
                  <c:v>9.1320097367795242E-2</c:v>
                </c:pt>
                <c:pt idx="31">
                  <c:v>9.0851182666155203E-2</c:v>
                </c:pt>
                <c:pt idx="32">
                  <c:v>9.0433300067946656E-2</c:v>
                </c:pt>
                <c:pt idx="33">
                  <c:v>8.9935881547878321E-2</c:v>
                </c:pt>
                <c:pt idx="34">
                  <c:v>8.944186888733717E-2</c:v>
                </c:pt>
                <c:pt idx="35">
                  <c:v>8.9139038282821936E-2</c:v>
                </c:pt>
                <c:pt idx="36">
                  <c:v>8.9286447031448779E-2</c:v>
                </c:pt>
                <c:pt idx="37">
                  <c:v>8.9452582081244458E-2</c:v>
                </c:pt>
                <c:pt idx="38">
                  <c:v>8.965854434702733E-2</c:v>
                </c:pt>
                <c:pt idx="39">
                  <c:v>8.9850697217907491E-2</c:v>
                </c:pt>
                <c:pt idx="40">
                  <c:v>9.2878352027405395E-2</c:v>
                </c:pt>
              </c:numCache>
            </c:numRef>
          </c:val>
          <c:smooth val="0"/>
        </c:ser>
        <c:ser>
          <c:idx val="2"/>
          <c:order val="2"/>
          <c:tx>
            <c:strRef>
              <c:f>Sheet1!$D$1</c:f>
              <c:strCache>
                <c:ptCount val="1"/>
                <c:pt idx="0">
                  <c:v>Reference</c:v>
                </c:pt>
              </c:strCache>
            </c:strRef>
          </c:tx>
          <c:spPr>
            <a:ln w="22225" cap="rnd">
              <a:solidFill>
                <a:schemeClr val="tx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6.7015138094854654E-2</c:v>
                </c:pt>
                <c:pt idx="1">
                  <c:v>7.153057905009759E-2</c:v>
                </c:pt>
                <c:pt idx="2">
                  <c:v>7.3156688108197254E-2</c:v>
                </c:pt>
                <c:pt idx="3">
                  <c:v>7.7676155717761569E-2</c:v>
                </c:pt>
                <c:pt idx="4">
                  <c:v>7.747355444205839E-2</c:v>
                </c:pt>
                <c:pt idx="5">
                  <c:v>7.999047470331043E-2</c:v>
                </c:pt>
                <c:pt idx="6">
                  <c:v>8.3564823420074347E-2</c:v>
                </c:pt>
                <c:pt idx="7">
                  <c:v>8.3878608267261942E-2</c:v>
                </c:pt>
                <c:pt idx="8">
                  <c:v>8.1993990567472988E-2</c:v>
                </c:pt>
                <c:pt idx="9">
                  <c:v>8.254144741859222E-2</c:v>
                </c:pt>
                <c:pt idx="10">
                  <c:v>8.5049987027588009E-2</c:v>
                </c:pt>
                <c:pt idx="11">
                  <c:v>8.6030456444873046E-2</c:v>
                </c:pt>
                <c:pt idx="12">
                  <c:v>8.997947994987468E-2</c:v>
                </c:pt>
                <c:pt idx="13">
                  <c:v>8.9618254321201227E-2</c:v>
                </c:pt>
                <c:pt idx="14">
                  <c:v>8.9798080913169098E-2</c:v>
                </c:pt>
                <c:pt idx="15">
                  <c:v>9.0021008461305743E-2</c:v>
                </c:pt>
                <c:pt idx="16">
                  <c:v>9.0385252155032125E-2</c:v>
                </c:pt>
                <c:pt idx="17">
                  <c:v>9.0945586912008158E-2</c:v>
                </c:pt>
                <c:pt idx="18">
                  <c:v>9.1516378693092759E-2</c:v>
                </c:pt>
                <c:pt idx="19">
                  <c:v>9.2076072859307578E-2</c:v>
                </c:pt>
                <c:pt idx="20">
                  <c:v>9.2551330181495695E-2</c:v>
                </c:pt>
                <c:pt idx="21">
                  <c:v>9.2983624412241381E-2</c:v>
                </c:pt>
                <c:pt idx="22">
                  <c:v>9.3424604067024644E-2</c:v>
                </c:pt>
                <c:pt idx="23">
                  <c:v>9.379597291594087E-2</c:v>
                </c:pt>
                <c:pt idx="24">
                  <c:v>9.417462557045396E-2</c:v>
                </c:pt>
                <c:pt idx="25">
                  <c:v>9.5201968436726167E-2</c:v>
                </c:pt>
                <c:pt idx="26">
                  <c:v>9.5346596403491871E-2</c:v>
                </c:pt>
                <c:pt idx="27">
                  <c:v>9.5923600271585877E-2</c:v>
                </c:pt>
                <c:pt idx="28">
                  <c:v>9.7625436890122541E-2</c:v>
                </c:pt>
                <c:pt idx="29">
                  <c:v>9.7982080450124978E-2</c:v>
                </c:pt>
                <c:pt idx="30">
                  <c:v>9.814430972167984E-2</c:v>
                </c:pt>
                <c:pt idx="31">
                  <c:v>9.9035595537588644E-2</c:v>
                </c:pt>
                <c:pt idx="32">
                  <c:v>9.9616839974351931E-2</c:v>
                </c:pt>
                <c:pt idx="33">
                  <c:v>0.10086632293587308</c:v>
                </c:pt>
                <c:pt idx="34">
                  <c:v>0.10139369612122261</c:v>
                </c:pt>
                <c:pt idx="35">
                  <c:v>0.10193191070173696</c:v>
                </c:pt>
                <c:pt idx="36">
                  <c:v>0.10260265135885813</c:v>
                </c:pt>
                <c:pt idx="37">
                  <c:v>0.10306833359131952</c:v>
                </c:pt>
                <c:pt idx="38">
                  <c:v>0.10390932632582883</c:v>
                </c:pt>
                <c:pt idx="39">
                  <c:v>0.10466891878416412</c:v>
                </c:pt>
                <c:pt idx="40">
                  <c:v>0.10510345271192049</c:v>
                </c:pt>
              </c:numCache>
            </c:numRef>
          </c:val>
          <c:smooth val="0"/>
        </c:ser>
        <c:dLbls>
          <c:showLegendKey val="0"/>
          <c:showVal val="0"/>
          <c:showCatName val="0"/>
          <c:showSerName val="0"/>
          <c:showPercent val="0"/>
          <c:showBubbleSize val="0"/>
        </c:dLbls>
        <c:smooth val="0"/>
        <c:axId val="-1234294288"/>
        <c:axId val="-1234888976"/>
      </c:lineChart>
      <c:catAx>
        <c:axId val="-12342942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88976"/>
        <c:crosses val="autoZero"/>
        <c:auto val="1"/>
        <c:lblAlgn val="ctr"/>
        <c:lblOffset val="100"/>
        <c:tickLblSkip val="10"/>
        <c:tickMarkSkip val="10"/>
        <c:noMultiLvlLbl val="0"/>
      </c:catAx>
      <c:valAx>
        <c:axId val="-1234888976"/>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94288"/>
        <c:crossesAt val="12"/>
        <c:crossBetween val="midCat"/>
        <c:majorUnit val="5.000000000000001E-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70636879475425E-2"/>
          <c:y val="3.8997953190955351E-2"/>
          <c:w val="0.83433704320752022"/>
          <c:h val="0.86583337533390459"/>
        </c:manualLayout>
      </c:layout>
      <c:lineChart>
        <c:grouping val="standard"/>
        <c:varyColors val="0"/>
        <c:ser>
          <c:idx val="2"/>
          <c:order val="0"/>
          <c:tx>
            <c:strRef>
              <c:f>Sheet1!$B$1</c:f>
              <c:strCache>
                <c:ptCount val="1"/>
                <c:pt idx="0">
                  <c:v>Low Oil Price</c:v>
                </c:pt>
              </c:strCache>
            </c:strRef>
          </c:tx>
          <c:spPr>
            <a:ln w="22225" cap="rnd">
              <a:solidFill>
                <a:schemeClr val="accent5">
                  <a:lumMod val="40000"/>
                  <a:lumOff val="60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34.415951</c:v>
                </c:pt>
                <c:pt idx="22">
                  <c:v>31.922021999999998</c:v>
                </c:pt>
                <c:pt idx="23">
                  <c:v>32.134312000000001</c:v>
                </c:pt>
                <c:pt idx="24">
                  <c:v>31.819265000000001</c:v>
                </c:pt>
                <c:pt idx="25">
                  <c:v>33.157623000000001</c:v>
                </c:pt>
                <c:pt idx="26">
                  <c:v>33.868839000000001</c:v>
                </c:pt>
                <c:pt idx="27">
                  <c:v>34.028430999999998</c:v>
                </c:pt>
                <c:pt idx="28">
                  <c:v>34.290558000000004</c:v>
                </c:pt>
                <c:pt idx="29">
                  <c:v>34.391506</c:v>
                </c:pt>
                <c:pt idx="30">
                  <c:v>34.397446000000002</c:v>
                </c:pt>
                <c:pt idx="31">
                  <c:v>34.508479999999999</c:v>
                </c:pt>
                <c:pt idx="32">
                  <c:v>34.633586999999999</c:v>
                </c:pt>
                <c:pt idx="33">
                  <c:v>34.937053999999996</c:v>
                </c:pt>
                <c:pt idx="34">
                  <c:v>34.964302000000004</c:v>
                </c:pt>
                <c:pt idx="35">
                  <c:v>34.909686999999998</c:v>
                </c:pt>
                <c:pt idx="36">
                  <c:v>35.009971999999998</c:v>
                </c:pt>
                <c:pt idx="37">
                  <c:v>35.091372999999997</c:v>
                </c:pt>
                <c:pt idx="38">
                  <c:v>35.499003999999999</c:v>
                </c:pt>
                <c:pt idx="39">
                  <c:v>35.910716999999998</c:v>
                </c:pt>
                <c:pt idx="40">
                  <c:v>36.270664000000004</c:v>
                </c:pt>
                <c:pt idx="41">
                  <c:v>36.431446000000001</c:v>
                </c:pt>
                <c:pt idx="42">
                  <c:v>36.640640000000005</c:v>
                </c:pt>
                <c:pt idx="43">
                  <c:v>36.724594000000003</c:v>
                </c:pt>
                <c:pt idx="44">
                  <c:v>37.009143999999999</c:v>
                </c:pt>
                <c:pt idx="45">
                  <c:v>37.020579999999995</c:v>
                </c:pt>
                <c:pt idx="46">
                  <c:v>37.152553999999995</c:v>
                </c:pt>
                <c:pt idx="47">
                  <c:v>37.440708000000001</c:v>
                </c:pt>
                <c:pt idx="48">
                  <c:v>37.678142999999999</c:v>
                </c:pt>
                <c:pt idx="49">
                  <c:v>37.792468999999997</c:v>
                </c:pt>
                <c:pt idx="50">
                  <c:v>38.037452999999999</c:v>
                </c:pt>
              </c:numCache>
            </c:numRef>
          </c:val>
          <c:smooth val="0"/>
        </c:ser>
        <c:ser>
          <c:idx val="3"/>
          <c:order val="1"/>
          <c:tx>
            <c:strRef>
              <c:f>Sheet1!$C$1</c:f>
              <c:strCache>
                <c:ptCount val="1"/>
                <c:pt idx="0">
                  <c:v>High Oil Price</c:v>
                </c:pt>
              </c:strCache>
            </c:strRef>
          </c:tx>
          <c:spPr>
            <a:ln w="22225" cap="rnd">
              <a:solidFill>
                <a:schemeClr val="accent5">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34.409939000000001</c:v>
                </c:pt>
                <c:pt idx="22">
                  <c:v>36.043201000000003</c:v>
                </c:pt>
                <c:pt idx="23">
                  <c:v>37.540092000000001</c:v>
                </c:pt>
                <c:pt idx="24">
                  <c:v>37.982395000000004</c:v>
                </c:pt>
                <c:pt idx="25">
                  <c:v>38.421481999999997</c:v>
                </c:pt>
                <c:pt idx="26">
                  <c:v>38.483779999999996</c:v>
                </c:pt>
                <c:pt idx="27">
                  <c:v>38.902110999999998</c:v>
                </c:pt>
                <c:pt idx="28">
                  <c:v>39.723751</c:v>
                </c:pt>
                <c:pt idx="29">
                  <c:v>40.572720000000004</c:v>
                </c:pt>
                <c:pt idx="30">
                  <c:v>41.248412999999999</c:v>
                </c:pt>
                <c:pt idx="31">
                  <c:v>41.986103</c:v>
                </c:pt>
                <c:pt idx="32">
                  <c:v>42.736651999999999</c:v>
                </c:pt>
                <c:pt idx="33">
                  <c:v>43.554188000000003</c:v>
                </c:pt>
                <c:pt idx="34">
                  <c:v>44.229407999999999</c:v>
                </c:pt>
                <c:pt idx="35">
                  <c:v>44.376545</c:v>
                </c:pt>
                <c:pt idx="36">
                  <c:v>44.686138</c:v>
                </c:pt>
                <c:pt idx="37">
                  <c:v>45.209305000000001</c:v>
                </c:pt>
                <c:pt idx="38">
                  <c:v>45.570259</c:v>
                </c:pt>
                <c:pt idx="39">
                  <c:v>45.877934000000003</c:v>
                </c:pt>
                <c:pt idx="40">
                  <c:v>46.217669999999998</c:v>
                </c:pt>
                <c:pt idx="41">
                  <c:v>46.568072999999998</c:v>
                </c:pt>
                <c:pt idx="42">
                  <c:v>47.103928000000003</c:v>
                </c:pt>
                <c:pt idx="43">
                  <c:v>47.594570000000004</c:v>
                </c:pt>
                <c:pt idx="44">
                  <c:v>48.237334999999995</c:v>
                </c:pt>
                <c:pt idx="45">
                  <c:v>48.625103000000003</c:v>
                </c:pt>
                <c:pt idx="46">
                  <c:v>49.066249999999997</c:v>
                </c:pt>
                <c:pt idx="47">
                  <c:v>49.571204999999999</c:v>
                </c:pt>
                <c:pt idx="48">
                  <c:v>49.864184999999999</c:v>
                </c:pt>
                <c:pt idx="49">
                  <c:v>50.086308000000002</c:v>
                </c:pt>
                <c:pt idx="50">
                  <c:v>50.331783000000001</c:v>
                </c:pt>
              </c:numCache>
            </c:numRef>
          </c:val>
          <c:smooth val="0"/>
        </c:ser>
        <c:ser>
          <c:idx val="4"/>
          <c:order val="2"/>
          <c:tx>
            <c:strRef>
              <c:f>Sheet1!$D$1</c:f>
              <c:strCache>
                <c:ptCount val="1"/>
                <c:pt idx="0">
                  <c:v>Low Oil &amp; Gas Supply</c:v>
                </c:pt>
              </c:strCache>
            </c:strRef>
          </c:tx>
          <c:spPr>
            <a:ln w="22225" cap="rnd">
              <a:solidFill>
                <a:schemeClr val="accent2">
                  <a:lumMod val="40000"/>
                  <a:lumOff val="60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34.404235999999997</c:v>
                </c:pt>
                <c:pt idx="22">
                  <c:v>35.10033</c:v>
                </c:pt>
                <c:pt idx="23">
                  <c:v>34.203296999999999</c:v>
                </c:pt>
                <c:pt idx="24">
                  <c:v>33.421700000000001</c:v>
                </c:pt>
                <c:pt idx="25">
                  <c:v>32.709282000000002</c:v>
                </c:pt>
                <c:pt idx="26">
                  <c:v>31.998455</c:v>
                </c:pt>
                <c:pt idx="27">
                  <c:v>31.595732000000002</c:v>
                </c:pt>
                <c:pt idx="28">
                  <c:v>31.303540999999999</c:v>
                </c:pt>
                <c:pt idx="29">
                  <c:v>31.121217999999999</c:v>
                </c:pt>
                <c:pt idx="30">
                  <c:v>30.614296000000003</c:v>
                </c:pt>
                <c:pt idx="31">
                  <c:v>30.38542</c:v>
                </c:pt>
                <c:pt idx="32">
                  <c:v>30.279304999999997</c:v>
                </c:pt>
                <c:pt idx="33">
                  <c:v>30.043863000000002</c:v>
                </c:pt>
                <c:pt idx="34">
                  <c:v>29.836535999999999</c:v>
                </c:pt>
                <c:pt idx="35">
                  <c:v>29.759103999999997</c:v>
                </c:pt>
                <c:pt idx="36">
                  <c:v>29.802815999999996</c:v>
                </c:pt>
                <c:pt idx="37">
                  <c:v>29.650359999999999</c:v>
                </c:pt>
                <c:pt idx="38">
                  <c:v>29.568533000000002</c:v>
                </c:pt>
                <c:pt idx="39">
                  <c:v>29.47757</c:v>
                </c:pt>
                <c:pt idx="40">
                  <c:v>29.342962</c:v>
                </c:pt>
                <c:pt idx="41">
                  <c:v>29.198049999999999</c:v>
                </c:pt>
                <c:pt idx="42">
                  <c:v>29.09037</c:v>
                </c:pt>
                <c:pt idx="43">
                  <c:v>28.894753000000001</c:v>
                </c:pt>
                <c:pt idx="44">
                  <c:v>29.132849</c:v>
                </c:pt>
                <c:pt idx="45">
                  <c:v>28.878790000000002</c:v>
                </c:pt>
                <c:pt idx="46">
                  <c:v>28.744266999999997</c:v>
                </c:pt>
                <c:pt idx="47">
                  <c:v>28.666681000000001</c:v>
                </c:pt>
                <c:pt idx="48">
                  <c:v>28.686449</c:v>
                </c:pt>
                <c:pt idx="49">
                  <c:v>28.598929999999999</c:v>
                </c:pt>
                <c:pt idx="50">
                  <c:v>28.632555</c:v>
                </c:pt>
              </c:numCache>
            </c:numRef>
          </c:val>
          <c:smooth val="0"/>
        </c:ser>
        <c:ser>
          <c:idx val="5"/>
          <c:order val="3"/>
          <c:tx>
            <c:strRef>
              <c:f>Sheet1!$E$1</c:f>
              <c:strCache>
                <c:ptCount val="1"/>
                <c:pt idx="0">
                  <c:v>High Oil &amp; Gas Supply</c:v>
                </c:pt>
              </c:strCache>
            </c:strRef>
          </c:tx>
          <c:spPr>
            <a:ln w="22225" cap="rnd">
              <a:solidFill>
                <a:schemeClr val="accent2">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34.408932</c:v>
                </c:pt>
                <c:pt idx="22">
                  <c:v>35.873321999999995</c:v>
                </c:pt>
                <c:pt idx="23">
                  <c:v>36.970309999999998</c:v>
                </c:pt>
                <c:pt idx="24">
                  <c:v>38.163525</c:v>
                </c:pt>
                <c:pt idx="25">
                  <c:v>38.917355000000001</c:v>
                </c:pt>
                <c:pt idx="26">
                  <c:v>39.287219999999998</c:v>
                </c:pt>
                <c:pt idx="27">
                  <c:v>39.833331999999999</c:v>
                </c:pt>
                <c:pt idx="28">
                  <c:v>41.073906000000001</c:v>
                </c:pt>
                <c:pt idx="29">
                  <c:v>41.689116999999996</c:v>
                </c:pt>
                <c:pt idx="30">
                  <c:v>42.248385999999996</c:v>
                </c:pt>
                <c:pt idx="31">
                  <c:v>42.747153999999995</c:v>
                </c:pt>
                <c:pt idx="32">
                  <c:v>43.332287000000001</c:v>
                </c:pt>
                <c:pt idx="33">
                  <c:v>44.589011999999997</c:v>
                </c:pt>
                <c:pt idx="34">
                  <c:v>45.093299999999999</c:v>
                </c:pt>
                <c:pt idx="35">
                  <c:v>45.427928999999999</c:v>
                </c:pt>
                <c:pt idx="36">
                  <c:v>45.792126000000003</c:v>
                </c:pt>
                <c:pt idx="37">
                  <c:v>46.271912</c:v>
                </c:pt>
                <c:pt idx="38">
                  <c:v>46.802933000000003</c:v>
                </c:pt>
                <c:pt idx="39">
                  <c:v>47.392555000000002</c:v>
                </c:pt>
                <c:pt idx="40">
                  <c:v>48.169739</c:v>
                </c:pt>
                <c:pt idx="41">
                  <c:v>48.707755999999996</c:v>
                </c:pt>
                <c:pt idx="42">
                  <c:v>49.112652000000004</c:v>
                </c:pt>
                <c:pt idx="43">
                  <c:v>49.613360999999998</c:v>
                </c:pt>
                <c:pt idx="44">
                  <c:v>50.092765999999997</c:v>
                </c:pt>
                <c:pt idx="45">
                  <c:v>50.424022999999998</c:v>
                </c:pt>
                <c:pt idx="46">
                  <c:v>50.980590999999997</c:v>
                </c:pt>
                <c:pt idx="47">
                  <c:v>51.480995</c:v>
                </c:pt>
                <c:pt idx="48">
                  <c:v>52.026012000000001</c:v>
                </c:pt>
                <c:pt idx="49">
                  <c:v>52.380569000000001</c:v>
                </c:pt>
                <c:pt idx="50">
                  <c:v>52.884868999999995</c:v>
                </c:pt>
              </c:numCache>
            </c:numRef>
          </c:val>
          <c:smooth val="0"/>
        </c:ser>
        <c:ser>
          <c:idx val="8"/>
          <c:order val="4"/>
          <c:tx>
            <c:strRef>
              <c:f>Sheet1!$F$1</c:f>
              <c:strCache>
                <c:ptCount val="1"/>
                <c:pt idx="0">
                  <c:v>Reference</c:v>
                </c:pt>
              </c:strCache>
            </c:strRef>
          </c:tx>
          <c:spPr>
            <a:ln w="22225" cap="rnd">
              <a:solidFill>
                <a:schemeClr val="tx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Sheet1!$F$2:$F$52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34.404159999999997</c:v>
                </c:pt>
                <c:pt idx="22">
                  <c:v>35.685916999999996</c:v>
                </c:pt>
                <c:pt idx="23">
                  <c:v>36.052287999999997</c:v>
                </c:pt>
                <c:pt idx="24">
                  <c:v>36.409576000000001</c:v>
                </c:pt>
                <c:pt idx="25">
                  <c:v>36.484558</c:v>
                </c:pt>
                <c:pt idx="26">
                  <c:v>36.570492000000002</c:v>
                </c:pt>
                <c:pt idx="27">
                  <c:v>36.719749</c:v>
                </c:pt>
                <c:pt idx="28">
                  <c:v>37.260258</c:v>
                </c:pt>
                <c:pt idx="29">
                  <c:v>37.513241000000001</c:v>
                </c:pt>
                <c:pt idx="30">
                  <c:v>37.622046999999995</c:v>
                </c:pt>
                <c:pt idx="31">
                  <c:v>37.932322999999997</c:v>
                </c:pt>
                <c:pt idx="32">
                  <c:v>38.346470000000004</c:v>
                </c:pt>
                <c:pt idx="33">
                  <c:v>38.504115999999996</c:v>
                </c:pt>
                <c:pt idx="34">
                  <c:v>38.598717000000001</c:v>
                </c:pt>
                <c:pt idx="35">
                  <c:v>38.595486000000001</c:v>
                </c:pt>
                <c:pt idx="36">
                  <c:v>38.704978999999994</c:v>
                </c:pt>
                <c:pt idx="37">
                  <c:v>38.893677000000004</c:v>
                </c:pt>
                <c:pt idx="38">
                  <c:v>39.146178999999997</c:v>
                </c:pt>
                <c:pt idx="39">
                  <c:v>39.350258000000004</c:v>
                </c:pt>
                <c:pt idx="40">
                  <c:v>39.641003000000005</c:v>
                </c:pt>
                <c:pt idx="41">
                  <c:v>39.966675000000002</c:v>
                </c:pt>
                <c:pt idx="42">
                  <c:v>40.267516999999998</c:v>
                </c:pt>
                <c:pt idx="43">
                  <c:v>40.517672999999995</c:v>
                </c:pt>
                <c:pt idx="44">
                  <c:v>41.030318999999999</c:v>
                </c:pt>
                <c:pt idx="45">
                  <c:v>41.324978000000002</c:v>
                </c:pt>
                <c:pt idx="46">
                  <c:v>41.571018000000002</c:v>
                </c:pt>
                <c:pt idx="47">
                  <c:v>41.819953999999996</c:v>
                </c:pt>
                <c:pt idx="48">
                  <c:v>42.058750000000003</c:v>
                </c:pt>
                <c:pt idx="49">
                  <c:v>42.259594</c:v>
                </c:pt>
                <c:pt idx="50">
                  <c:v>42.582271999999996</c:v>
                </c:pt>
              </c:numCache>
            </c:numRef>
          </c:val>
          <c:smooth val="0"/>
        </c:ser>
        <c:dLbls>
          <c:showLegendKey val="0"/>
          <c:showVal val="0"/>
          <c:showCatName val="0"/>
          <c:showSerName val="0"/>
          <c:showPercent val="0"/>
          <c:showBubbleSize val="0"/>
        </c:dLbls>
        <c:smooth val="0"/>
        <c:axId val="-1234889520"/>
        <c:axId val="-1234892784"/>
      </c:lineChart>
      <c:catAx>
        <c:axId val="-12348895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2784"/>
        <c:crosses val="autoZero"/>
        <c:auto val="1"/>
        <c:lblAlgn val="ctr"/>
        <c:lblOffset val="100"/>
        <c:tickLblSkip val="10"/>
        <c:tickMarkSkip val="10"/>
        <c:noMultiLvlLbl val="0"/>
      </c:catAx>
      <c:valAx>
        <c:axId val="-1234892784"/>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89520"/>
        <c:crossesAt val="22"/>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54798857264239E-2"/>
          <c:y val="2.9076121609750531E-2"/>
          <c:w val="0.84833674659308755"/>
          <c:h val="0.87533093411760865"/>
        </c:manualLayout>
      </c:layout>
      <c:lineChart>
        <c:grouping val="standard"/>
        <c:varyColors val="0"/>
        <c:ser>
          <c:idx val="2"/>
          <c:order val="0"/>
          <c:tx>
            <c:strRef>
              <c:f>Sheet1!$B$1</c:f>
              <c:strCache>
                <c:ptCount val="1"/>
                <c:pt idx="0">
                  <c:v>Low Oil Price</c:v>
                </c:pt>
              </c:strCache>
            </c:strRef>
          </c:tx>
          <c:spPr>
            <a:ln w="22225" cap="rnd">
              <a:solidFill>
                <a:schemeClr val="accent5">
                  <a:lumMod val="40000"/>
                  <a:lumOff val="60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23.333120752000003</c:v>
                </c:pt>
                <c:pt idx="1">
                  <c:v>22.238623888000003</c:v>
                </c:pt>
                <c:pt idx="2">
                  <c:v>23.027021141999999</c:v>
                </c:pt>
                <c:pt idx="3">
                  <c:v>22.276501931999999</c:v>
                </c:pt>
                <c:pt idx="4">
                  <c:v>22.402545547359999</c:v>
                </c:pt>
                <c:pt idx="5">
                  <c:v>22.014434172560001</c:v>
                </c:pt>
                <c:pt idx="6">
                  <c:v>21.69907121876</c:v>
                </c:pt>
                <c:pt idx="7">
                  <c:v>23.103793188000001</c:v>
                </c:pt>
                <c:pt idx="8">
                  <c:v>23.277006768000003</c:v>
                </c:pt>
                <c:pt idx="9">
                  <c:v>22.910078290999998</c:v>
                </c:pt>
                <c:pt idx="10">
                  <c:v>24.086796700000001</c:v>
                </c:pt>
                <c:pt idx="11">
                  <c:v>24.477425095999997</c:v>
                </c:pt>
                <c:pt idx="12">
                  <c:v>25.538486679999998</c:v>
                </c:pt>
                <c:pt idx="13">
                  <c:v>26.155071303000003</c:v>
                </c:pt>
                <c:pt idx="14">
                  <c:v>26.593374804</c:v>
                </c:pt>
                <c:pt idx="15">
                  <c:v>27.243856846</c:v>
                </c:pt>
                <c:pt idx="16">
                  <c:v>27.444220485999999</c:v>
                </c:pt>
                <c:pt idx="17">
                  <c:v>27.145893426000001</c:v>
                </c:pt>
                <c:pt idx="18">
                  <c:v>30.140217969999998</c:v>
                </c:pt>
                <c:pt idx="19">
                  <c:v>31.132040495999998</c:v>
                </c:pt>
                <c:pt idx="20">
                  <c:v>30.472212081999999</c:v>
                </c:pt>
                <c:pt idx="21">
                  <c:v>30.249091999999997</c:v>
                </c:pt>
                <c:pt idx="22">
                  <c:v>29.642396999999995</c:v>
                </c:pt>
                <c:pt idx="23">
                  <c:v>29.307213000000001</c:v>
                </c:pt>
                <c:pt idx="24">
                  <c:v>28.591304999999998</c:v>
                </c:pt>
                <c:pt idx="25">
                  <c:v>28.724525</c:v>
                </c:pt>
                <c:pt idx="26">
                  <c:v>28.789660999999999</c:v>
                </c:pt>
                <c:pt idx="27">
                  <c:v>28.806101000000002</c:v>
                </c:pt>
                <c:pt idx="28">
                  <c:v>28.965181000000001</c:v>
                </c:pt>
                <c:pt idx="29">
                  <c:v>28.796993000000001</c:v>
                </c:pt>
                <c:pt idx="30">
                  <c:v>28.567852000000002</c:v>
                </c:pt>
                <c:pt idx="31">
                  <c:v>28.53265</c:v>
                </c:pt>
                <c:pt idx="32">
                  <c:v>28.557649999999999</c:v>
                </c:pt>
                <c:pt idx="33">
                  <c:v>28.9328</c:v>
                </c:pt>
                <c:pt idx="34">
                  <c:v>28.943827000000002</c:v>
                </c:pt>
                <c:pt idx="35">
                  <c:v>28.755569000000001</c:v>
                </c:pt>
                <c:pt idx="36">
                  <c:v>28.631483000000003</c:v>
                </c:pt>
                <c:pt idx="37">
                  <c:v>28.712605</c:v>
                </c:pt>
                <c:pt idx="38">
                  <c:v>29.092559999999999</c:v>
                </c:pt>
                <c:pt idx="39">
                  <c:v>29.348016999999999</c:v>
                </c:pt>
                <c:pt idx="40">
                  <c:v>29.594867999999998</c:v>
                </c:pt>
                <c:pt idx="41">
                  <c:v>29.822123999999999</c:v>
                </c:pt>
                <c:pt idx="42">
                  <c:v>30.128297999999997</c:v>
                </c:pt>
                <c:pt idx="43">
                  <c:v>30.380715999999996</c:v>
                </c:pt>
                <c:pt idx="44">
                  <c:v>30.511631000000001</c:v>
                </c:pt>
                <c:pt idx="45">
                  <c:v>30.667952000000003</c:v>
                </c:pt>
                <c:pt idx="46">
                  <c:v>30.743766999999998</c:v>
                </c:pt>
                <c:pt idx="47">
                  <c:v>31.020846999999996</c:v>
                </c:pt>
                <c:pt idx="48">
                  <c:v>31.277142999999999</c:v>
                </c:pt>
                <c:pt idx="49">
                  <c:v>31.426003999999999</c:v>
                </c:pt>
                <c:pt idx="50">
                  <c:v>31.730111999999998</c:v>
                </c:pt>
              </c:numCache>
            </c:numRef>
          </c:val>
          <c:smooth val="0"/>
        </c:ser>
        <c:ser>
          <c:idx val="3"/>
          <c:order val="1"/>
          <c:tx>
            <c:strRef>
              <c:f>Sheet1!$C$1</c:f>
              <c:strCache>
                <c:ptCount val="1"/>
                <c:pt idx="0">
                  <c:v>High Oil Price</c:v>
                </c:pt>
              </c:strCache>
            </c:strRef>
          </c:tx>
          <c:spPr>
            <a:ln w="22225" cap="rnd">
              <a:solidFill>
                <a:schemeClr val="accent5">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23.333120752000003</c:v>
                </c:pt>
                <c:pt idx="1">
                  <c:v>22.238623888000003</c:v>
                </c:pt>
                <c:pt idx="2">
                  <c:v>23.027021141999999</c:v>
                </c:pt>
                <c:pt idx="3">
                  <c:v>22.276501931999999</c:v>
                </c:pt>
                <c:pt idx="4">
                  <c:v>22.402545547359999</c:v>
                </c:pt>
                <c:pt idx="5">
                  <c:v>22.014434172560001</c:v>
                </c:pt>
                <c:pt idx="6">
                  <c:v>21.69907121876</c:v>
                </c:pt>
                <c:pt idx="7">
                  <c:v>23.103793188000001</c:v>
                </c:pt>
                <c:pt idx="8">
                  <c:v>23.277006768000003</c:v>
                </c:pt>
                <c:pt idx="9">
                  <c:v>22.910078290999998</c:v>
                </c:pt>
                <c:pt idx="10">
                  <c:v>24.086796700000001</c:v>
                </c:pt>
                <c:pt idx="11">
                  <c:v>24.477425095999997</c:v>
                </c:pt>
                <c:pt idx="12">
                  <c:v>25.538486679999998</c:v>
                </c:pt>
                <c:pt idx="13">
                  <c:v>26.155071303000003</c:v>
                </c:pt>
                <c:pt idx="14">
                  <c:v>26.593374804</c:v>
                </c:pt>
                <c:pt idx="15">
                  <c:v>27.243856846</c:v>
                </c:pt>
                <c:pt idx="16">
                  <c:v>27.444220485999999</c:v>
                </c:pt>
                <c:pt idx="17">
                  <c:v>27.145893426000001</c:v>
                </c:pt>
                <c:pt idx="18">
                  <c:v>30.140217969999998</c:v>
                </c:pt>
                <c:pt idx="19">
                  <c:v>31.132040495999998</c:v>
                </c:pt>
                <c:pt idx="20">
                  <c:v>30.472212081999999</c:v>
                </c:pt>
                <c:pt idx="21">
                  <c:v>30.242727000000002</c:v>
                </c:pt>
                <c:pt idx="22">
                  <c:v>30.797871000000001</c:v>
                </c:pt>
                <c:pt idx="23">
                  <c:v>31.911745</c:v>
                </c:pt>
                <c:pt idx="24">
                  <c:v>32.322109000000005</c:v>
                </c:pt>
                <c:pt idx="25">
                  <c:v>32.637740999999998</c:v>
                </c:pt>
                <c:pt idx="26">
                  <c:v>32.720249000000003</c:v>
                </c:pt>
                <c:pt idx="27">
                  <c:v>32.794055999999998</c:v>
                </c:pt>
                <c:pt idx="28">
                  <c:v>32.861317</c:v>
                </c:pt>
                <c:pt idx="29">
                  <c:v>33.017876000000001</c:v>
                </c:pt>
                <c:pt idx="30">
                  <c:v>33.063697999999995</c:v>
                </c:pt>
                <c:pt idx="31">
                  <c:v>33.074348000000001</c:v>
                </c:pt>
                <c:pt idx="32">
                  <c:v>33.188338999999999</c:v>
                </c:pt>
                <c:pt idx="33">
                  <c:v>33.418628999999996</c:v>
                </c:pt>
                <c:pt idx="34">
                  <c:v>33.449112</c:v>
                </c:pt>
                <c:pt idx="35">
                  <c:v>33.043372999999995</c:v>
                </c:pt>
                <c:pt idx="36">
                  <c:v>33.038918000000002</c:v>
                </c:pt>
                <c:pt idx="37">
                  <c:v>33.440353000000002</c:v>
                </c:pt>
                <c:pt idx="38">
                  <c:v>33.607261999999999</c:v>
                </c:pt>
                <c:pt idx="39">
                  <c:v>33.793858</c:v>
                </c:pt>
                <c:pt idx="40">
                  <c:v>34.021915</c:v>
                </c:pt>
                <c:pt idx="41">
                  <c:v>34.257832000000001</c:v>
                </c:pt>
                <c:pt idx="42">
                  <c:v>34.779609999999998</c:v>
                </c:pt>
                <c:pt idx="43">
                  <c:v>35.26408</c:v>
                </c:pt>
                <c:pt idx="44">
                  <c:v>35.761699999999998</c:v>
                </c:pt>
                <c:pt idx="45">
                  <c:v>36.117691000000001</c:v>
                </c:pt>
                <c:pt idx="46">
                  <c:v>36.566047999999995</c:v>
                </c:pt>
                <c:pt idx="47">
                  <c:v>37.065277000000002</c:v>
                </c:pt>
                <c:pt idx="48">
                  <c:v>37.369143999999999</c:v>
                </c:pt>
                <c:pt idx="49">
                  <c:v>37.627884000000002</c:v>
                </c:pt>
                <c:pt idx="50">
                  <c:v>37.843116999999999</c:v>
                </c:pt>
              </c:numCache>
            </c:numRef>
          </c:val>
          <c:smooth val="0"/>
        </c:ser>
        <c:ser>
          <c:idx val="4"/>
          <c:order val="2"/>
          <c:tx>
            <c:strRef>
              <c:f>Sheet1!$D$1</c:f>
              <c:strCache>
                <c:ptCount val="1"/>
                <c:pt idx="0">
                  <c:v>Low Oil &amp; Gas Supply</c:v>
                </c:pt>
              </c:strCache>
            </c:strRef>
          </c:tx>
          <c:spPr>
            <a:ln w="22225" cap="rnd">
              <a:solidFill>
                <a:schemeClr val="accent2">
                  <a:lumMod val="40000"/>
                  <a:lumOff val="60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23.333120752000003</c:v>
                </c:pt>
                <c:pt idx="1">
                  <c:v>22.238623888000003</c:v>
                </c:pt>
                <c:pt idx="2">
                  <c:v>23.027021141999999</c:v>
                </c:pt>
                <c:pt idx="3">
                  <c:v>22.276501931999999</c:v>
                </c:pt>
                <c:pt idx="4">
                  <c:v>22.402545547359999</c:v>
                </c:pt>
                <c:pt idx="5">
                  <c:v>22.014434172560001</c:v>
                </c:pt>
                <c:pt idx="6">
                  <c:v>21.69907121876</c:v>
                </c:pt>
                <c:pt idx="7">
                  <c:v>23.103793188000001</c:v>
                </c:pt>
                <c:pt idx="8">
                  <c:v>23.277006768000003</c:v>
                </c:pt>
                <c:pt idx="9">
                  <c:v>22.910078290999998</c:v>
                </c:pt>
                <c:pt idx="10">
                  <c:v>24.086796700000001</c:v>
                </c:pt>
                <c:pt idx="11">
                  <c:v>24.477425095999997</c:v>
                </c:pt>
                <c:pt idx="12">
                  <c:v>25.538486679999998</c:v>
                </c:pt>
                <c:pt idx="13">
                  <c:v>26.155071303000003</c:v>
                </c:pt>
                <c:pt idx="14">
                  <c:v>26.593374804</c:v>
                </c:pt>
                <c:pt idx="15">
                  <c:v>27.243856846</c:v>
                </c:pt>
                <c:pt idx="16">
                  <c:v>27.444220485999999</c:v>
                </c:pt>
                <c:pt idx="17">
                  <c:v>27.145893426000001</c:v>
                </c:pt>
                <c:pt idx="18">
                  <c:v>30.140217969999998</c:v>
                </c:pt>
                <c:pt idx="19">
                  <c:v>31.132040495999998</c:v>
                </c:pt>
                <c:pt idx="20">
                  <c:v>30.472212081999999</c:v>
                </c:pt>
                <c:pt idx="21">
                  <c:v>30.246075000000001</c:v>
                </c:pt>
                <c:pt idx="22">
                  <c:v>30.105792999999998</c:v>
                </c:pt>
                <c:pt idx="23">
                  <c:v>29.001897999999997</c:v>
                </c:pt>
                <c:pt idx="24">
                  <c:v>28.119934000000004</c:v>
                </c:pt>
                <c:pt idx="25">
                  <c:v>27.181421000000004</c:v>
                </c:pt>
                <c:pt idx="26">
                  <c:v>26.477584999999998</c:v>
                </c:pt>
                <c:pt idx="27">
                  <c:v>26.009833999999998</c:v>
                </c:pt>
                <c:pt idx="28">
                  <c:v>25.61487</c:v>
                </c:pt>
                <c:pt idx="29">
                  <c:v>25.269123</c:v>
                </c:pt>
                <c:pt idx="30">
                  <c:v>24.689123000000002</c:v>
                </c:pt>
                <c:pt idx="31">
                  <c:v>24.353289</c:v>
                </c:pt>
                <c:pt idx="32">
                  <c:v>24.279116000000002</c:v>
                </c:pt>
                <c:pt idx="33">
                  <c:v>24.210629999999998</c:v>
                </c:pt>
                <c:pt idx="34">
                  <c:v>24.13158</c:v>
                </c:pt>
                <c:pt idx="35">
                  <c:v>24.037001</c:v>
                </c:pt>
                <c:pt idx="36">
                  <c:v>24.048338000000001</c:v>
                </c:pt>
                <c:pt idx="37">
                  <c:v>24.037179999999999</c:v>
                </c:pt>
                <c:pt idx="38">
                  <c:v>24.140173000000001</c:v>
                </c:pt>
                <c:pt idx="39">
                  <c:v>24.195703999999999</c:v>
                </c:pt>
                <c:pt idx="40">
                  <c:v>24.245284999999999</c:v>
                </c:pt>
                <c:pt idx="41">
                  <c:v>24.310921</c:v>
                </c:pt>
                <c:pt idx="42">
                  <c:v>24.456099999999999</c:v>
                </c:pt>
                <c:pt idx="43">
                  <c:v>24.601948</c:v>
                </c:pt>
                <c:pt idx="44">
                  <c:v>24.749212</c:v>
                </c:pt>
                <c:pt idx="45">
                  <c:v>24.833254</c:v>
                </c:pt>
                <c:pt idx="46">
                  <c:v>24.858557000000001</c:v>
                </c:pt>
                <c:pt idx="47">
                  <c:v>24.839023999999998</c:v>
                </c:pt>
                <c:pt idx="48">
                  <c:v>24.927454000000001</c:v>
                </c:pt>
                <c:pt idx="49">
                  <c:v>24.970732000000002</c:v>
                </c:pt>
                <c:pt idx="50">
                  <c:v>25.105864</c:v>
                </c:pt>
              </c:numCache>
            </c:numRef>
          </c:val>
          <c:smooth val="0"/>
        </c:ser>
        <c:ser>
          <c:idx val="5"/>
          <c:order val="3"/>
          <c:tx>
            <c:strRef>
              <c:f>Sheet1!$E$1</c:f>
              <c:strCache>
                <c:ptCount val="1"/>
                <c:pt idx="0">
                  <c:v>High Oil &amp; Gas Supply</c:v>
                </c:pt>
              </c:strCache>
            </c:strRef>
          </c:tx>
          <c:spPr>
            <a:ln w="22225" cap="rnd">
              <a:solidFill>
                <a:schemeClr val="accent2">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23.333120752000003</c:v>
                </c:pt>
                <c:pt idx="1">
                  <c:v>22.238623888000003</c:v>
                </c:pt>
                <c:pt idx="2">
                  <c:v>23.027021141999999</c:v>
                </c:pt>
                <c:pt idx="3">
                  <c:v>22.276501931999999</c:v>
                </c:pt>
                <c:pt idx="4">
                  <c:v>22.402545547359999</c:v>
                </c:pt>
                <c:pt idx="5">
                  <c:v>22.014434172560001</c:v>
                </c:pt>
                <c:pt idx="6">
                  <c:v>21.69907121876</c:v>
                </c:pt>
                <c:pt idx="7">
                  <c:v>23.103793188000001</c:v>
                </c:pt>
                <c:pt idx="8">
                  <c:v>23.277006768000003</c:v>
                </c:pt>
                <c:pt idx="9">
                  <c:v>22.910078290999998</c:v>
                </c:pt>
                <c:pt idx="10">
                  <c:v>24.086796700000001</c:v>
                </c:pt>
                <c:pt idx="11">
                  <c:v>24.477425095999997</c:v>
                </c:pt>
                <c:pt idx="12">
                  <c:v>25.538486679999998</c:v>
                </c:pt>
                <c:pt idx="13">
                  <c:v>26.155071303000003</c:v>
                </c:pt>
                <c:pt idx="14">
                  <c:v>26.593374804</c:v>
                </c:pt>
                <c:pt idx="15">
                  <c:v>27.243856846</c:v>
                </c:pt>
                <c:pt idx="16">
                  <c:v>27.444220485999999</c:v>
                </c:pt>
                <c:pt idx="17">
                  <c:v>27.145893426000001</c:v>
                </c:pt>
                <c:pt idx="18">
                  <c:v>30.140217969999998</c:v>
                </c:pt>
                <c:pt idx="19">
                  <c:v>31.132040495999998</c:v>
                </c:pt>
                <c:pt idx="20">
                  <c:v>30.472212081999999</c:v>
                </c:pt>
                <c:pt idx="21">
                  <c:v>30.242484999999999</c:v>
                </c:pt>
                <c:pt idx="22">
                  <c:v>30.518007000000001</c:v>
                </c:pt>
                <c:pt idx="23">
                  <c:v>31.215239</c:v>
                </c:pt>
                <c:pt idx="24">
                  <c:v>32.141159000000002</c:v>
                </c:pt>
                <c:pt idx="25">
                  <c:v>32.544918000000003</c:v>
                </c:pt>
                <c:pt idx="26">
                  <c:v>32.849072</c:v>
                </c:pt>
                <c:pt idx="27">
                  <c:v>33.192585000000001</c:v>
                </c:pt>
                <c:pt idx="28">
                  <c:v>34.032412999999998</c:v>
                </c:pt>
                <c:pt idx="29">
                  <c:v>34.005629999999996</c:v>
                </c:pt>
                <c:pt idx="30">
                  <c:v>34.068511999999998</c:v>
                </c:pt>
                <c:pt idx="31">
                  <c:v>34.177368000000001</c:v>
                </c:pt>
                <c:pt idx="32">
                  <c:v>34.485366999999997</c:v>
                </c:pt>
                <c:pt idx="33">
                  <c:v>35.591824000000003</c:v>
                </c:pt>
                <c:pt idx="34">
                  <c:v>35.800220000000003</c:v>
                </c:pt>
                <c:pt idx="35">
                  <c:v>35.847832000000004</c:v>
                </c:pt>
                <c:pt idx="36">
                  <c:v>35.999046</c:v>
                </c:pt>
                <c:pt idx="37">
                  <c:v>36.282352000000003</c:v>
                </c:pt>
                <c:pt idx="38">
                  <c:v>36.657753</c:v>
                </c:pt>
                <c:pt idx="39">
                  <c:v>37.107970999999999</c:v>
                </c:pt>
                <c:pt idx="40">
                  <c:v>37.596996000000004</c:v>
                </c:pt>
                <c:pt idx="41">
                  <c:v>38.001728</c:v>
                </c:pt>
                <c:pt idx="42">
                  <c:v>38.374268000000001</c:v>
                </c:pt>
                <c:pt idx="43">
                  <c:v>38.848281999999998</c:v>
                </c:pt>
                <c:pt idx="44">
                  <c:v>39.169159000000001</c:v>
                </c:pt>
                <c:pt idx="45">
                  <c:v>39.465781999999997</c:v>
                </c:pt>
                <c:pt idx="46">
                  <c:v>39.992088000000003</c:v>
                </c:pt>
                <c:pt idx="47">
                  <c:v>40.46199</c:v>
                </c:pt>
                <c:pt idx="48">
                  <c:v>40.998573</c:v>
                </c:pt>
                <c:pt idx="49">
                  <c:v>41.350871999999995</c:v>
                </c:pt>
                <c:pt idx="50">
                  <c:v>41.829777</c:v>
                </c:pt>
              </c:numCache>
            </c:numRef>
          </c:val>
          <c:smooth val="0"/>
        </c:ser>
        <c:ser>
          <c:idx val="8"/>
          <c:order val="4"/>
          <c:tx>
            <c:strRef>
              <c:f>Sheet1!$F$1</c:f>
              <c:strCache>
                <c:ptCount val="1"/>
                <c:pt idx="0">
                  <c:v>Reference</c:v>
                </c:pt>
              </c:strCache>
            </c:strRef>
          </c:tx>
          <c:spPr>
            <a:ln w="22225" cap="rnd">
              <a:solidFill>
                <a:schemeClr val="tx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Sheet1!$F$2:$F$52</c:f>
              <c:numCache>
                <c:formatCode>General</c:formatCode>
                <c:ptCount val="51"/>
                <c:pt idx="0">
                  <c:v>23.333120752000003</c:v>
                </c:pt>
                <c:pt idx="1">
                  <c:v>22.238623888000003</c:v>
                </c:pt>
                <c:pt idx="2">
                  <c:v>23.027021141999999</c:v>
                </c:pt>
                <c:pt idx="3">
                  <c:v>22.276501931999999</c:v>
                </c:pt>
                <c:pt idx="4">
                  <c:v>22.402545547359999</c:v>
                </c:pt>
                <c:pt idx="5">
                  <c:v>22.014434172560001</c:v>
                </c:pt>
                <c:pt idx="6">
                  <c:v>21.69907121876</c:v>
                </c:pt>
                <c:pt idx="7">
                  <c:v>23.103793188000001</c:v>
                </c:pt>
                <c:pt idx="8">
                  <c:v>23.277006768000003</c:v>
                </c:pt>
                <c:pt idx="9">
                  <c:v>22.910078290999998</c:v>
                </c:pt>
                <c:pt idx="10">
                  <c:v>24.086796700000001</c:v>
                </c:pt>
                <c:pt idx="11">
                  <c:v>24.477425095999997</c:v>
                </c:pt>
                <c:pt idx="12">
                  <c:v>25.538486679999998</c:v>
                </c:pt>
                <c:pt idx="13">
                  <c:v>26.155071303000003</c:v>
                </c:pt>
                <c:pt idx="14">
                  <c:v>26.593374804</c:v>
                </c:pt>
                <c:pt idx="15">
                  <c:v>27.243856846</c:v>
                </c:pt>
                <c:pt idx="16">
                  <c:v>27.444220485999999</c:v>
                </c:pt>
                <c:pt idx="17">
                  <c:v>27.145893426000001</c:v>
                </c:pt>
                <c:pt idx="18">
                  <c:v>30.140217969999998</c:v>
                </c:pt>
                <c:pt idx="19">
                  <c:v>31.132040495999998</c:v>
                </c:pt>
                <c:pt idx="20">
                  <c:v>30.472212081999999</c:v>
                </c:pt>
                <c:pt idx="21">
                  <c:v>30.245094000000002</c:v>
                </c:pt>
                <c:pt idx="22">
                  <c:v>30.462453999999997</c:v>
                </c:pt>
                <c:pt idx="23">
                  <c:v>30.539615999999999</c:v>
                </c:pt>
                <c:pt idx="24">
                  <c:v>30.698634999999996</c:v>
                </c:pt>
                <c:pt idx="25">
                  <c:v>30.477105999999999</c:v>
                </c:pt>
                <c:pt idx="26">
                  <c:v>30.515729999999998</c:v>
                </c:pt>
                <c:pt idx="27">
                  <c:v>30.516953999999998</c:v>
                </c:pt>
                <c:pt idx="28">
                  <c:v>30.696866999999997</c:v>
                </c:pt>
                <c:pt idx="29">
                  <c:v>30.535584999999998</c:v>
                </c:pt>
                <c:pt idx="30">
                  <c:v>30.412838000000001</c:v>
                </c:pt>
                <c:pt idx="31">
                  <c:v>30.382398999999999</c:v>
                </c:pt>
                <c:pt idx="32">
                  <c:v>30.513208000000002</c:v>
                </c:pt>
                <c:pt idx="33">
                  <c:v>30.590966999999999</c:v>
                </c:pt>
                <c:pt idx="34">
                  <c:v>30.614218000000001</c:v>
                </c:pt>
                <c:pt idx="35">
                  <c:v>30.569540000000003</c:v>
                </c:pt>
                <c:pt idx="36">
                  <c:v>30.663971000000004</c:v>
                </c:pt>
                <c:pt idx="37">
                  <c:v>30.857599</c:v>
                </c:pt>
                <c:pt idx="38">
                  <c:v>31.078121000000003</c:v>
                </c:pt>
                <c:pt idx="39">
                  <c:v>31.228866999999997</c:v>
                </c:pt>
                <c:pt idx="40">
                  <c:v>31.467243</c:v>
                </c:pt>
                <c:pt idx="41">
                  <c:v>31.754408000000002</c:v>
                </c:pt>
                <c:pt idx="42">
                  <c:v>32.035007</c:v>
                </c:pt>
                <c:pt idx="43">
                  <c:v>32.260360999999996</c:v>
                </c:pt>
                <c:pt idx="44">
                  <c:v>32.591339000000005</c:v>
                </c:pt>
                <c:pt idx="45">
                  <c:v>32.857815000000002</c:v>
                </c:pt>
                <c:pt idx="46">
                  <c:v>33.089897000000001</c:v>
                </c:pt>
                <c:pt idx="47">
                  <c:v>33.304080999999996</c:v>
                </c:pt>
                <c:pt idx="48">
                  <c:v>33.530334000000003</c:v>
                </c:pt>
                <c:pt idx="49">
                  <c:v>33.726863999999999</c:v>
                </c:pt>
                <c:pt idx="50">
                  <c:v>34.018954999999998</c:v>
                </c:pt>
              </c:numCache>
            </c:numRef>
          </c:val>
          <c:smooth val="0"/>
        </c:ser>
        <c:dLbls>
          <c:showLegendKey val="0"/>
          <c:showVal val="0"/>
          <c:showCatName val="0"/>
          <c:showSerName val="0"/>
          <c:showPercent val="0"/>
          <c:showBubbleSize val="0"/>
        </c:dLbls>
        <c:smooth val="0"/>
        <c:axId val="-1234888432"/>
        <c:axId val="-1234887344"/>
      </c:lineChart>
      <c:catAx>
        <c:axId val="-12348884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87344"/>
        <c:crosses val="autoZero"/>
        <c:auto val="1"/>
        <c:lblAlgn val="ctr"/>
        <c:lblOffset val="100"/>
        <c:tickLblSkip val="10"/>
        <c:tickMarkSkip val="10"/>
        <c:noMultiLvlLbl val="0"/>
      </c:catAx>
      <c:valAx>
        <c:axId val="-1234887344"/>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88432"/>
        <c:crossesAt val="22"/>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943195454318955E-2"/>
          <c:y val="0.11564396765737454"/>
          <c:w val="0.61860874299859336"/>
          <c:h val="0.79124490307899387"/>
        </c:manualLayout>
      </c:layout>
      <c:lineChart>
        <c:grouping val="standard"/>
        <c:varyColors val="0"/>
        <c:ser>
          <c:idx val="0"/>
          <c:order val="0"/>
          <c:tx>
            <c:strRef>
              <c:f>Sheet1!$B$1</c:f>
              <c:strCache>
                <c:ptCount val="1"/>
                <c:pt idx="0">
                  <c:v>Low Oil and Gas Supply</c:v>
                </c:pt>
              </c:strCache>
            </c:strRef>
          </c:tx>
          <c:spPr>
            <a:ln w="22225" cap="rnd">
              <a:solidFill>
                <a:srgbClr val="BD732A">
                  <a:lumMod val="40000"/>
                  <a:lumOff val="60000"/>
                </a:srgb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6.2564663925817774</c:v>
                </c:pt>
                <c:pt idx="1">
                  <c:v>5.6250611354806361</c:v>
                </c:pt>
                <c:pt idx="2">
                  <c:v>4.726432833242856</c:v>
                </c:pt>
                <c:pt idx="3">
                  <c:v>7.5095506256283544</c:v>
                </c:pt>
                <c:pt idx="4">
                  <c:v>7.8741268813399383</c:v>
                </c:pt>
                <c:pt idx="5">
                  <c:v>11.2663835577264</c:v>
                </c:pt>
                <c:pt idx="6">
                  <c:v>8.4690503519641158</c:v>
                </c:pt>
                <c:pt idx="7">
                  <c:v>8.5415621931968086</c:v>
                </c:pt>
                <c:pt idx="8">
                  <c:v>10.65054036166941</c:v>
                </c:pt>
                <c:pt idx="9">
                  <c:v>4.7004004252452516</c:v>
                </c:pt>
                <c:pt idx="10">
                  <c:v>5.1533408350761114</c:v>
                </c:pt>
                <c:pt idx="11">
                  <c:v>4.6205303817851986</c:v>
                </c:pt>
                <c:pt idx="12">
                  <c:v>3.1168307500000001</c:v>
                </c:pt>
                <c:pt idx="13">
                  <c:v>4.1546419242297681</c:v>
                </c:pt>
                <c:pt idx="14">
                  <c:v>4.7790650244118966</c:v>
                </c:pt>
                <c:pt idx="15">
                  <c:v>2.838249025080287</c:v>
                </c:pt>
                <c:pt idx="16">
                  <c:v>2.7015667126993441</c:v>
                </c:pt>
                <c:pt idx="17">
                  <c:v>3.146267821000837</c:v>
                </c:pt>
                <c:pt idx="18">
                  <c:v>3.2369151646478569</c:v>
                </c:pt>
                <c:pt idx="19">
                  <c:v>2.5844974658174862</c:v>
                </c:pt>
                <c:pt idx="20">
                  <c:v>2.0248779240666752</c:v>
                </c:pt>
                <c:pt idx="21">
                  <c:v>4.107037</c:v>
                </c:pt>
                <c:pt idx="22">
                  <c:v>4.4739120000000003</c:v>
                </c:pt>
                <c:pt idx="23">
                  <c:v>4.3642820000000002</c:v>
                </c:pt>
                <c:pt idx="24">
                  <c:v>4.2413470000000002</c:v>
                </c:pt>
                <c:pt idx="25">
                  <c:v>4.2276680000000004</c:v>
                </c:pt>
                <c:pt idx="26">
                  <c:v>4.3385759999999998</c:v>
                </c:pt>
                <c:pt idx="27">
                  <c:v>4.4306330000000003</c:v>
                </c:pt>
                <c:pt idx="28">
                  <c:v>4.7092550000000006</c:v>
                </c:pt>
                <c:pt idx="29">
                  <c:v>4.981331</c:v>
                </c:pt>
                <c:pt idx="30">
                  <c:v>5.1550330000000004</c:v>
                </c:pt>
                <c:pt idx="31">
                  <c:v>5.3550459999999998</c:v>
                </c:pt>
                <c:pt idx="32">
                  <c:v>5.53843</c:v>
                </c:pt>
                <c:pt idx="33">
                  <c:v>5.7004480000000006</c:v>
                </c:pt>
                <c:pt idx="34">
                  <c:v>5.8130559999999996</c:v>
                </c:pt>
                <c:pt idx="35">
                  <c:v>5.8766410000000002</c:v>
                </c:pt>
                <c:pt idx="36">
                  <c:v>6.0665750000000003</c:v>
                </c:pt>
                <c:pt idx="37">
                  <c:v>6.1214829999999996</c:v>
                </c:pt>
                <c:pt idx="38">
                  <c:v>6.1914629999999997</c:v>
                </c:pt>
                <c:pt idx="39">
                  <c:v>6.3119009999999998</c:v>
                </c:pt>
                <c:pt idx="40">
                  <c:v>6.4379350000000004</c:v>
                </c:pt>
                <c:pt idx="41">
                  <c:v>6.4017109999999997</c:v>
                </c:pt>
                <c:pt idx="42">
                  <c:v>6.3334609999999998</c:v>
                </c:pt>
                <c:pt idx="43">
                  <c:v>6.2840480000000003</c:v>
                </c:pt>
                <c:pt idx="44">
                  <c:v>6.4222029999999997</c:v>
                </c:pt>
                <c:pt idx="45">
                  <c:v>6.4612999999999996</c:v>
                </c:pt>
                <c:pt idx="46">
                  <c:v>6.5178539999999998</c:v>
                </c:pt>
                <c:pt idx="47">
                  <c:v>6.5576639999999999</c:v>
                </c:pt>
                <c:pt idx="48">
                  <c:v>6.5968380000000009</c:v>
                </c:pt>
                <c:pt idx="49">
                  <c:v>6.6743880000000004</c:v>
                </c:pt>
                <c:pt idx="50">
                  <c:v>6.7400060000000002</c:v>
                </c:pt>
              </c:numCache>
            </c:numRef>
          </c:val>
          <c:smooth val="0"/>
        </c:ser>
        <c:ser>
          <c:idx val="1"/>
          <c:order val="1"/>
          <c:tx>
            <c:strRef>
              <c:f>Sheet1!$C$1</c:f>
              <c:strCache>
                <c:ptCount val="1"/>
                <c:pt idx="0">
                  <c:v>High Oil and Gas Supply</c:v>
                </c:pt>
              </c:strCache>
            </c:strRef>
          </c:tx>
          <c:spPr>
            <a:ln w="22225" cap="rnd">
              <a:solidFill>
                <a:srgbClr val="BD732A">
                  <a:lumMod val="75000"/>
                </a:srgb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6.2564663925817774</c:v>
                </c:pt>
                <c:pt idx="1">
                  <c:v>5.6250611354806361</c:v>
                </c:pt>
                <c:pt idx="2">
                  <c:v>4.726432833242856</c:v>
                </c:pt>
                <c:pt idx="3">
                  <c:v>7.5095506256283544</c:v>
                </c:pt>
                <c:pt idx="4">
                  <c:v>7.8741268813399383</c:v>
                </c:pt>
                <c:pt idx="5">
                  <c:v>11.2663835577264</c:v>
                </c:pt>
                <c:pt idx="6">
                  <c:v>8.4690503519641158</c:v>
                </c:pt>
                <c:pt idx="7">
                  <c:v>8.5415621931968086</c:v>
                </c:pt>
                <c:pt idx="8">
                  <c:v>10.65054036166941</c:v>
                </c:pt>
                <c:pt idx="9">
                  <c:v>4.7004004252452516</c:v>
                </c:pt>
                <c:pt idx="10">
                  <c:v>5.1533408350761114</c:v>
                </c:pt>
                <c:pt idx="11">
                  <c:v>4.6205303817851986</c:v>
                </c:pt>
                <c:pt idx="12">
                  <c:v>3.1168307500000001</c:v>
                </c:pt>
                <c:pt idx="13">
                  <c:v>4.1546419242297681</c:v>
                </c:pt>
                <c:pt idx="14">
                  <c:v>4.7790650244118966</c:v>
                </c:pt>
                <c:pt idx="15">
                  <c:v>2.838249025080287</c:v>
                </c:pt>
                <c:pt idx="16">
                  <c:v>2.7015667126993441</c:v>
                </c:pt>
                <c:pt idx="17">
                  <c:v>3.146267821000837</c:v>
                </c:pt>
                <c:pt idx="18">
                  <c:v>3.2369151646478569</c:v>
                </c:pt>
                <c:pt idx="19">
                  <c:v>2.5844974658174862</c:v>
                </c:pt>
                <c:pt idx="20">
                  <c:v>2.0248779240666752</c:v>
                </c:pt>
                <c:pt idx="21">
                  <c:v>4.1079169999999996</c:v>
                </c:pt>
                <c:pt idx="22">
                  <c:v>3.5549559999999998</c:v>
                </c:pt>
                <c:pt idx="23">
                  <c:v>3.0637159999999999</c:v>
                </c:pt>
                <c:pt idx="24">
                  <c:v>2.6523279999999998</c:v>
                </c:pt>
                <c:pt idx="25">
                  <c:v>2.4580649999999999</c:v>
                </c:pt>
                <c:pt idx="26">
                  <c:v>2.3962669999999999</c:v>
                </c:pt>
                <c:pt idx="27">
                  <c:v>2.4326089999999998</c:v>
                </c:pt>
                <c:pt idx="28">
                  <c:v>2.5702020000000001</c:v>
                </c:pt>
                <c:pt idx="29">
                  <c:v>2.6456840000000001</c:v>
                </c:pt>
                <c:pt idx="30">
                  <c:v>2.7203430000000002</c:v>
                </c:pt>
                <c:pt idx="31">
                  <c:v>2.7483590000000002</c:v>
                </c:pt>
                <c:pt idx="32">
                  <c:v>2.7582390000000001</c:v>
                </c:pt>
                <c:pt idx="33">
                  <c:v>2.8354689999999998</c:v>
                </c:pt>
                <c:pt idx="34">
                  <c:v>2.8329490000000002</c:v>
                </c:pt>
                <c:pt idx="35">
                  <c:v>2.798241</c:v>
                </c:pt>
                <c:pt idx="36">
                  <c:v>2.7837960000000002</c:v>
                </c:pt>
                <c:pt idx="37">
                  <c:v>2.778708</c:v>
                </c:pt>
                <c:pt idx="38">
                  <c:v>2.7552249999999998</c:v>
                </c:pt>
                <c:pt idx="39">
                  <c:v>2.7645490000000001</c:v>
                </c:pt>
                <c:pt idx="40">
                  <c:v>2.7400359999999999</c:v>
                </c:pt>
                <c:pt idx="41">
                  <c:v>2.7011539999999998</c:v>
                </c:pt>
                <c:pt idx="42">
                  <c:v>2.6390829999999998</c:v>
                </c:pt>
                <c:pt idx="43">
                  <c:v>2.6164209999999999</c:v>
                </c:pt>
                <c:pt idx="44">
                  <c:v>2.5964399999999999</c:v>
                </c:pt>
                <c:pt idx="45">
                  <c:v>2.5835979999999998</c:v>
                </c:pt>
                <c:pt idx="46">
                  <c:v>2.5650080000000002</c:v>
                </c:pt>
                <c:pt idx="47">
                  <c:v>2.5245359999999999</c:v>
                </c:pt>
                <c:pt idx="48">
                  <c:v>2.5296560000000001</c:v>
                </c:pt>
                <c:pt idx="49">
                  <c:v>2.532159</c:v>
                </c:pt>
                <c:pt idx="50">
                  <c:v>2.540432</c:v>
                </c:pt>
              </c:numCache>
            </c:numRef>
          </c:val>
          <c:smooth val="0"/>
        </c:ser>
        <c:ser>
          <c:idx val="2"/>
          <c:order val="2"/>
          <c:tx>
            <c:strRef>
              <c:f>Sheet1!$D$1</c:f>
              <c:strCache>
                <c:ptCount val="1"/>
                <c:pt idx="0">
                  <c:v>Low Oil Price Case</c:v>
                </c:pt>
              </c:strCache>
            </c:strRef>
          </c:tx>
          <c:spPr>
            <a:ln w="28575" cap="rnd">
              <a:solidFill>
                <a:srgbClr val="A33340">
                  <a:lumMod val="40000"/>
                  <a:lumOff val="60000"/>
                </a:srgbClr>
              </a:solidFill>
              <a:round/>
            </a:ln>
            <a:effectLst/>
          </c:spPr>
          <c:marker>
            <c:symbol val="none"/>
          </c:marker>
          <c:val>
            <c:numRef>
              <c:f>Sheet1!$D$2:$D$52</c:f>
              <c:numCache>
                <c:formatCode>General</c:formatCode>
                <c:ptCount val="51"/>
                <c:pt idx="0">
                  <c:v>6.2564663925817774</c:v>
                </c:pt>
                <c:pt idx="1">
                  <c:v>5.6250611354806361</c:v>
                </c:pt>
                <c:pt idx="2">
                  <c:v>4.726432833242856</c:v>
                </c:pt>
                <c:pt idx="3">
                  <c:v>7.5095506256283544</c:v>
                </c:pt>
                <c:pt idx="4">
                  <c:v>7.8741268813399383</c:v>
                </c:pt>
                <c:pt idx="5">
                  <c:v>11.2663835577264</c:v>
                </c:pt>
                <c:pt idx="6">
                  <c:v>8.4690503519641158</c:v>
                </c:pt>
                <c:pt idx="7">
                  <c:v>8.5415621931968086</c:v>
                </c:pt>
                <c:pt idx="8">
                  <c:v>10.65054036166941</c:v>
                </c:pt>
                <c:pt idx="9">
                  <c:v>4.7004004252452516</c:v>
                </c:pt>
                <c:pt idx="10">
                  <c:v>5.1533408350761114</c:v>
                </c:pt>
                <c:pt idx="11">
                  <c:v>4.6205303817851986</c:v>
                </c:pt>
                <c:pt idx="12">
                  <c:v>3.1168307500000001</c:v>
                </c:pt>
                <c:pt idx="13">
                  <c:v>4.1546419242297681</c:v>
                </c:pt>
                <c:pt idx="14">
                  <c:v>4.7790650244118966</c:v>
                </c:pt>
                <c:pt idx="15">
                  <c:v>2.838249025080287</c:v>
                </c:pt>
                <c:pt idx="16">
                  <c:v>2.7015667126993441</c:v>
                </c:pt>
                <c:pt idx="17">
                  <c:v>3.146267821000837</c:v>
                </c:pt>
                <c:pt idx="18">
                  <c:v>3.2369151646478569</c:v>
                </c:pt>
                <c:pt idx="19">
                  <c:v>2.5844974658174862</c:v>
                </c:pt>
                <c:pt idx="20">
                  <c:v>2.0248779240666752</c:v>
                </c:pt>
                <c:pt idx="21">
                  <c:v>4.1076510000000006</c:v>
                </c:pt>
                <c:pt idx="22" formatCode="#,##0.00">
                  <c:v>3.6177619999999999</c:v>
                </c:pt>
                <c:pt idx="23" formatCode="#,##0.00">
                  <c:v>3.4701680000000001</c:v>
                </c:pt>
                <c:pt idx="24" formatCode="#,##0.00">
                  <c:v>3.4725299999999999</c:v>
                </c:pt>
                <c:pt idx="25" formatCode="#,##0.00">
                  <c:v>3.3395160000000002</c:v>
                </c:pt>
                <c:pt idx="26" formatCode="#,##0.00">
                  <c:v>3.240049</c:v>
                </c:pt>
                <c:pt idx="27" formatCode="#,##0.00">
                  <c:v>3.273981</c:v>
                </c:pt>
                <c:pt idx="28" formatCode="#,##0.00">
                  <c:v>3.3783370000000001</c:v>
                </c:pt>
                <c:pt idx="29" formatCode="#,##0.00">
                  <c:v>3.4154960000000001</c:v>
                </c:pt>
                <c:pt idx="30" formatCode="#,##0.00">
                  <c:v>3.3951880000000001</c:v>
                </c:pt>
                <c:pt idx="31" formatCode="#,##0.00">
                  <c:v>3.440655</c:v>
                </c:pt>
                <c:pt idx="32" formatCode="#,##0.00">
                  <c:v>3.4784480000000002</c:v>
                </c:pt>
                <c:pt idx="33" formatCode="#,##0.00">
                  <c:v>3.5184479999999998</c:v>
                </c:pt>
                <c:pt idx="34" formatCode="#,##0.00">
                  <c:v>3.566506</c:v>
                </c:pt>
                <c:pt idx="35" formatCode="#,##0.00">
                  <c:v>3.591599</c:v>
                </c:pt>
                <c:pt idx="36" formatCode="#,##0.00">
                  <c:v>3.6382050000000001</c:v>
                </c:pt>
                <c:pt idx="37" formatCode="#,##0.00">
                  <c:v>3.6356609999999998</c:v>
                </c:pt>
                <c:pt idx="38" formatCode="#,##0.00">
                  <c:v>3.6216930000000001</c:v>
                </c:pt>
                <c:pt idx="39" formatCode="#,##0.00">
                  <c:v>3.5786449999999999</c:v>
                </c:pt>
                <c:pt idx="40" formatCode="#,##0.00">
                  <c:v>3.548756</c:v>
                </c:pt>
                <c:pt idx="41" formatCode="#,##0.00">
                  <c:v>3.5384799999999998</c:v>
                </c:pt>
                <c:pt idx="42" formatCode="#,##0.00">
                  <c:v>3.5188799999999998</c:v>
                </c:pt>
                <c:pt idx="43" formatCode="#,##0.00">
                  <c:v>3.5127860000000002</c:v>
                </c:pt>
                <c:pt idx="44" formatCode="#,##0.00">
                  <c:v>3.543228</c:v>
                </c:pt>
                <c:pt idx="45" formatCode="#,##0.00">
                  <c:v>3.5463640000000001</c:v>
                </c:pt>
                <c:pt idx="46" formatCode="#,##0.00">
                  <c:v>3.5240369999999999</c:v>
                </c:pt>
                <c:pt idx="47" formatCode="#,##0.00">
                  <c:v>3.5213730000000001</c:v>
                </c:pt>
                <c:pt idx="48" formatCode="#,##0.00">
                  <c:v>3.5204629999999999</c:v>
                </c:pt>
                <c:pt idx="49" formatCode="#,##0.00">
                  <c:v>3.5188109999999999</c:v>
                </c:pt>
                <c:pt idx="50" formatCode="#,##0.00">
                  <c:v>3.5410650000000001</c:v>
                </c:pt>
              </c:numCache>
            </c:numRef>
          </c:val>
          <c:smooth val="0"/>
        </c:ser>
        <c:ser>
          <c:idx val="4"/>
          <c:order val="3"/>
          <c:tx>
            <c:strRef>
              <c:f>Sheet1!$E$1</c:f>
              <c:strCache>
                <c:ptCount val="1"/>
                <c:pt idx="0">
                  <c:v>High Oil Price Case</c:v>
                </c:pt>
              </c:strCache>
            </c:strRef>
          </c:tx>
          <c:spPr>
            <a:ln w="28575" cap="rnd">
              <a:solidFill>
                <a:schemeClr val="accent5"/>
              </a:solidFill>
              <a:round/>
            </a:ln>
            <a:effectLst/>
          </c:spPr>
          <c:marker>
            <c:symbol val="none"/>
          </c:marker>
          <c:val>
            <c:numRef>
              <c:f>Sheet1!$E$2:$E$52</c:f>
              <c:numCache>
                <c:formatCode>General</c:formatCode>
                <c:ptCount val="51"/>
                <c:pt idx="0">
                  <c:v>6.2564663925817774</c:v>
                </c:pt>
                <c:pt idx="1">
                  <c:v>5.6250611354806361</c:v>
                </c:pt>
                <c:pt idx="2">
                  <c:v>4.726432833242856</c:v>
                </c:pt>
                <c:pt idx="3">
                  <c:v>7.5095506256283544</c:v>
                </c:pt>
                <c:pt idx="4">
                  <c:v>7.8741268813399383</c:v>
                </c:pt>
                <c:pt idx="5">
                  <c:v>11.2663835577264</c:v>
                </c:pt>
                <c:pt idx="6">
                  <c:v>8.4690503519641158</c:v>
                </c:pt>
                <c:pt idx="7">
                  <c:v>8.5415621931968086</c:v>
                </c:pt>
                <c:pt idx="8">
                  <c:v>10.65054036166941</c:v>
                </c:pt>
                <c:pt idx="9">
                  <c:v>4.7004004252452516</c:v>
                </c:pt>
                <c:pt idx="10">
                  <c:v>5.1533408350761114</c:v>
                </c:pt>
                <c:pt idx="11">
                  <c:v>4.6205303817851986</c:v>
                </c:pt>
                <c:pt idx="12">
                  <c:v>3.1168307500000001</c:v>
                </c:pt>
                <c:pt idx="13">
                  <c:v>4.1546419242297681</c:v>
                </c:pt>
                <c:pt idx="14">
                  <c:v>4.7790650244118966</c:v>
                </c:pt>
                <c:pt idx="15">
                  <c:v>2.838249025080287</c:v>
                </c:pt>
                <c:pt idx="16">
                  <c:v>2.7015667126993441</c:v>
                </c:pt>
                <c:pt idx="17">
                  <c:v>3.146267821000837</c:v>
                </c:pt>
                <c:pt idx="18">
                  <c:v>3.2369151646478569</c:v>
                </c:pt>
                <c:pt idx="19">
                  <c:v>2.5844974658174862</c:v>
                </c:pt>
                <c:pt idx="20">
                  <c:v>2.0248779240666752</c:v>
                </c:pt>
                <c:pt idx="21">
                  <c:v>4.1076510000000006</c:v>
                </c:pt>
                <c:pt idx="22" formatCode="#,##0.00">
                  <c:v>3.8358409999999998</c:v>
                </c:pt>
                <c:pt idx="23" formatCode="#,##0.00">
                  <c:v>3.2352270000000001</c:v>
                </c:pt>
                <c:pt idx="24" formatCode="#,##0.00">
                  <c:v>2.8914559999999998</c:v>
                </c:pt>
                <c:pt idx="25" formatCode="#,##0.00">
                  <c:v>2.8054199999999998</c:v>
                </c:pt>
                <c:pt idx="26" formatCode="#,##0.00">
                  <c:v>2.7596479999999999</c:v>
                </c:pt>
                <c:pt idx="27" formatCode="#,##0.00">
                  <c:v>2.8444950000000002</c:v>
                </c:pt>
                <c:pt idx="28" formatCode="#,##0.00">
                  <c:v>3.0149499999999998</c:v>
                </c:pt>
                <c:pt idx="29" formatCode="#,##0.00">
                  <c:v>3.1916859999999998</c:v>
                </c:pt>
                <c:pt idx="30" formatCode="#,##0.00">
                  <c:v>3.3214999999999999</c:v>
                </c:pt>
                <c:pt idx="31" formatCode="#,##0.00">
                  <c:v>3.4462060000000001</c:v>
                </c:pt>
                <c:pt idx="32" formatCode="#,##0.00">
                  <c:v>3.5676290000000002</c:v>
                </c:pt>
                <c:pt idx="33" formatCode="#,##0.00">
                  <c:v>3.6405349999999999</c:v>
                </c:pt>
                <c:pt idx="34" formatCode="#,##0.00">
                  <c:v>3.6223260000000002</c:v>
                </c:pt>
                <c:pt idx="35" formatCode="#,##0.00">
                  <c:v>3.5719409999999998</c:v>
                </c:pt>
                <c:pt idx="36" formatCode="#,##0.00">
                  <c:v>3.5421279999999999</c:v>
                </c:pt>
                <c:pt idx="37" formatCode="#,##0.00">
                  <c:v>3.582398</c:v>
                </c:pt>
                <c:pt idx="38" formatCode="#,##0.00">
                  <c:v>3.6434090000000001</c:v>
                </c:pt>
                <c:pt idx="39" formatCode="#,##0.00">
                  <c:v>3.6734079999999998</c:v>
                </c:pt>
                <c:pt idx="40" formatCode="#,##0.00">
                  <c:v>3.7763870000000002</c:v>
                </c:pt>
                <c:pt idx="41" formatCode="#,##0.00">
                  <c:v>3.8219270000000001</c:v>
                </c:pt>
                <c:pt idx="42" formatCode="#,##0.00">
                  <c:v>3.7687080000000002</c:v>
                </c:pt>
                <c:pt idx="43" formatCode="#,##0.00">
                  <c:v>3.7411129999999999</c:v>
                </c:pt>
                <c:pt idx="44" formatCode="#,##0.00">
                  <c:v>3.7426170000000001</c:v>
                </c:pt>
                <c:pt idx="45" formatCode="#,##0.00">
                  <c:v>3.706445</c:v>
                </c:pt>
                <c:pt idx="46" formatCode="#,##0.00">
                  <c:v>3.677022</c:v>
                </c:pt>
                <c:pt idx="47" formatCode="#,##0.00">
                  <c:v>3.6903980000000001</c:v>
                </c:pt>
                <c:pt idx="48" formatCode="#,##0.00">
                  <c:v>3.6698330000000001</c:v>
                </c:pt>
                <c:pt idx="49" formatCode="#,##0.00">
                  <c:v>3.7136290000000001</c:v>
                </c:pt>
                <c:pt idx="50" formatCode="#,##0.00">
                  <c:v>3.7409490000000001</c:v>
                </c:pt>
              </c:numCache>
            </c:numRef>
          </c:val>
          <c:smooth val="0"/>
        </c:ser>
        <c:ser>
          <c:idx val="3"/>
          <c:order val="4"/>
          <c:tx>
            <c:strRef>
              <c:f>Sheet1!$F$1</c:f>
              <c:strCache>
                <c:ptCount val="1"/>
                <c:pt idx="0">
                  <c:v>Reference</c:v>
                </c:pt>
              </c:strCache>
            </c:strRef>
          </c:tx>
          <c:spPr>
            <a:ln w="22225" cap="rnd">
              <a:solidFill>
                <a:srgbClr val="000000"/>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Sheet1!$F$2:$F$52</c:f>
              <c:numCache>
                <c:formatCode>General</c:formatCode>
                <c:ptCount val="51"/>
                <c:pt idx="0">
                  <c:v>6.2564663925817774</c:v>
                </c:pt>
                <c:pt idx="1">
                  <c:v>5.6250611354806361</c:v>
                </c:pt>
                <c:pt idx="2">
                  <c:v>4.726432833242856</c:v>
                </c:pt>
                <c:pt idx="3">
                  <c:v>7.5095506256283544</c:v>
                </c:pt>
                <c:pt idx="4">
                  <c:v>7.8741268813399383</c:v>
                </c:pt>
                <c:pt idx="5">
                  <c:v>11.2663835577264</c:v>
                </c:pt>
                <c:pt idx="6">
                  <c:v>8.4690503519641158</c:v>
                </c:pt>
                <c:pt idx="7">
                  <c:v>8.5415621931968086</c:v>
                </c:pt>
                <c:pt idx="8">
                  <c:v>10.65054036166941</c:v>
                </c:pt>
                <c:pt idx="9">
                  <c:v>4.7004004252452516</c:v>
                </c:pt>
                <c:pt idx="10">
                  <c:v>5.1533408350761114</c:v>
                </c:pt>
                <c:pt idx="11">
                  <c:v>4.6205303817851986</c:v>
                </c:pt>
                <c:pt idx="12">
                  <c:v>3.1168307500000001</c:v>
                </c:pt>
                <c:pt idx="13">
                  <c:v>4.1546419242297681</c:v>
                </c:pt>
                <c:pt idx="14">
                  <c:v>4.7790650244118966</c:v>
                </c:pt>
                <c:pt idx="15">
                  <c:v>2.838249025080287</c:v>
                </c:pt>
                <c:pt idx="16">
                  <c:v>2.7015667126993441</c:v>
                </c:pt>
                <c:pt idx="17">
                  <c:v>3.146267821000837</c:v>
                </c:pt>
                <c:pt idx="18">
                  <c:v>3.2369151646478569</c:v>
                </c:pt>
                <c:pt idx="19">
                  <c:v>2.5844974658174862</c:v>
                </c:pt>
                <c:pt idx="20">
                  <c:v>2.0248779240666752</c:v>
                </c:pt>
                <c:pt idx="21">
                  <c:v>4.1076510000000006</c:v>
                </c:pt>
                <c:pt idx="22">
                  <c:v>3.8431999999999999</c:v>
                </c:pt>
                <c:pt idx="23">
                  <c:v>3.4932249999999998</c:v>
                </c:pt>
                <c:pt idx="24">
                  <c:v>3.1748050000000001</c:v>
                </c:pt>
                <c:pt idx="25">
                  <c:v>3.0008349999999999</c:v>
                </c:pt>
                <c:pt idx="26">
                  <c:v>2.9781339999999998</c:v>
                </c:pt>
                <c:pt idx="27">
                  <c:v>3.075542</c:v>
                </c:pt>
                <c:pt idx="28">
                  <c:v>3.2467950000000001</c:v>
                </c:pt>
                <c:pt idx="29">
                  <c:v>3.364691000000001</c:v>
                </c:pt>
                <c:pt idx="30">
                  <c:v>3.4596520000000002</c:v>
                </c:pt>
                <c:pt idx="31">
                  <c:v>3.5438399999999999</c:v>
                </c:pt>
                <c:pt idx="32">
                  <c:v>3.5773830000000002</c:v>
                </c:pt>
                <c:pt idx="33">
                  <c:v>3.6457830000000002</c:v>
                </c:pt>
                <c:pt idx="34">
                  <c:v>3.640091</c:v>
                </c:pt>
                <c:pt idx="35">
                  <c:v>3.6379039999999998</c:v>
                </c:pt>
                <c:pt idx="36">
                  <c:v>3.6477919999999999</c:v>
                </c:pt>
                <c:pt idx="37">
                  <c:v>3.665048000000001</c:v>
                </c:pt>
                <c:pt idx="38">
                  <c:v>3.6839080000000002</c:v>
                </c:pt>
                <c:pt idx="39">
                  <c:v>3.685022</c:v>
                </c:pt>
                <c:pt idx="40">
                  <c:v>3.7205379999999999</c:v>
                </c:pt>
                <c:pt idx="41">
                  <c:v>3.7265929999999998</c:v>
                </c:pt>
                <c:pt idx="42">
                  <c:v>3.70383</c:v>
                </c:pt>
                <c:pt idx="43">
                  <c:v>3.7073689999999999</c:v>
                </c:pt>
                <c:pt idx="44">
                  <c:v>3.645143</c:v>
                </c:pt>
                <c:pt idx="45">
                  <c:v>3.6145320000000001</c:v>
                </c:pt>
                <c:pt idx="46">
                  <c:v>3.6030579999999999</c:v>
                </c:pt>
                <c:pt idx="47">
                  <c:v>3.596854</c:v>
                </c:pt>
                <c:pt idx="48">
                  <c:v>3.6211030000000002</c:v>
                </c:pt>
                <c:pt idx="49">
                  <c:v>3.597585</c:v>
                </c:pt>
                <c:pt idx="50">
                  <c:v>3.590354</c:v>
                </c:pt>
              </c:numCache>
            </c:numRef>
          </c:val>
          <c:smooth val="0"/>
        </c:ser>
        <c:dLbls>
          <c:showLegendKey val="0"/>
          <c:showVal val="0"/>
          <c:showCatName val="0"/>
          <c:showSerName val="0"/>
          <c:showPercent val="0"/>
          <c:showBubbleSize val="0"/>
        </c:dLbls>
        <c:smooth val="0"/>
        <c:axId val="-1234894416"/>
        <c:axId val="-1234890064"/>
        <c:extLst/>
      </c:lineChart>
      <c:catAx>
        <c:axId val="-123489441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0064"/>
        <c:crosses val="autoZero"/>
        <c:auto val="1"/>
        <c:lblAlgn val="ctr"/>
        <c:lblOffset val="100"/>
        <c:tickLblSkip val="10"/>
        <c:tickMarkSkip val="10"/>
        <c:noMultiLvlLbl val="0"/>
      </c:catAx>
      <c:valAx>
        <c:axId val="-12348900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4416"/>
        <c:crossesAt val="22"/>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70636879475425E-2"/>
          <c:y val="3.8997953190955351E-2"/>
          <c:w val="0.83433704320752022"/>
          <c:h val="0.86583337533390459"/>
        </c:manualLayout>
      </c:layout>
      <c:lineChart>
        <c:grouping val="standard"/>
        <c:varyColors val="0"/>
        <c:ser>
          <c:idx val="4"/>
          <c:order val="0"/>
          <c:tx>
            <c:strRef>
              <c:f>Sheet1!$B$1</c:f>
              <c:strCache>
                <c:ptCount val="1"/>
                <c:pt idx="0">
                  <c:v>Low Oil and Gas Supply</c:v>
                </c:pt>
              </c:strCache>
            </c:strRef>
          </c:tx>
          <c:spPr>
            <a:ln w="22225" cap="rnd">
              <a:solidFill>
                <a:schemeClr val="accent2">
                  <a:lumMod val="40000"/>
                  <a:lumOff val="60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34.404235999999997</c:v>
                </c:pt>
                <c:pt idx="22">
                  <c:v>35.10033</c:v>
                </c:pt>
                <c:pt idx="23">
                  <c:v>34.203296999999999</c:v>
                </c:pt>
                <c:pt idx="24">
                  <c:v>33.421700000000001</c:v>
                </c:pt>
                <c:pt idx="25">
                  <c:v>32.709282000000002</c:v>
                </c:pt>
                <c:pt idx="26">
                  <c:v>31.998455</c:v>
                </c:pt>
                <c:pt idx="27">
                  <c:v>31.595732000000002</c:v>
                </c:pt>
                <c:pt idx="28">
                  <c:v>31.303540999999999</c:v>
                </c:pt>
                <c:pt idx="29">
                  <c:v>31.121217999999999</c:v>
                </c:pt>
                <c:pt idx="30">
                  <c:v>30.614296000000003</c:v>
                </c:pt>
                <c:pt idx="31">
                  <c:v>30.38542</c:v>
                </c:pt>
                <c:pt idx="32">
                  <c:v>30.279304999999997</c:v>
                </c:pt>
                <c:pt idx="33">
                  <c:v>30.043863000000002</c:v>
                </c:pt>
                <c:pt idx="34">
                  <c:v>29.836535999999999</c:v>
                </c:pt>
                <c:pt idx="35">
                  <c:v>29.759103999999997</c:v>
                </c:pt>
                <c:pt idx="36">
                  <c:v>29.802815999999996</c:v>
                </c:pt>
                <c:pt idx="37">
                  <c:v>29.650359999999999</c:v>
                </c:pt>
                <c:pt idx="38">
                  <c:v>29.568533000000002</c:v>
                </c:pt>
                <c:pt idx="39">
                  <c:v>29.47757</c:v>
                </c:pt>
                <c:pt idx="40">
                  <c:v>29.342962</c:v>
                </c:pt>
                <c:pt idx="41">
                  <c:v>29.198049999999999</c:v>
                </c:pt>
                <c:pt idx="42">
                  <c:v>29.09037</c:v>
                </c:pt>
                <c:pt idx="43">
                  <c:v>28.894753000000001</c:v>
                </c:pt>
                <c:pt idx="44">
                  <c:v>29.132849</c:v>
                </c:pt>
                <c:pt idx="45">
                  <c:v>28.878790000000002</c:v>
                </c:pt>
                <c:pt idx="46">
                  <c:v>28.744266999999997</c:v>
                </c:pt>
                <c:pt idx="47">
                  <c:v>28.666681000000001</c:v>
                </c:pt>
                <c:pt idx="48">
                  <c:v>28.686449</c:v>
                </c:pt>
                <c:pt idx="49">
                  <c:v>28.598929999999999</c:v>
                </c:pt>
                <c:pt idx="50">
                  <c:v>28.632555</c:v>
                </c:pt>
              </c:numCache>
            </c:numRef>
          </c:val>
          <c:smooth val="0"/>
        </c:ser>
        <c:ser>
          <c:idx val="5"/>
          <c:order val="1"/>
          <c:tx>
            <c:strRef>
              <c:f>Sheet1!$C$1</c:f>
              <c:strCache>
                <c:ptCount val="1"/>
                <c:pt idx="0">
                  <c:v>High Oil and Gas Supply</c:v>
                </c:pt>
              </c:strCache>
            </c:strRef>
          </c:tx>
          <c:spPr>
            <a:ln w="22225" cap="rnd">
              <a:solidFill>
                <a:schemeClr val="accent2">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34.408932</c:v>
                </c:pt>
                <c:pt idx="22">
                  <c:v>35.873321999999995</c:v>
                </c:pt>
                <c:pt idx="23">
                  <c:v>36.970309999999998</c:v>
                </c:pt>
                <c:pt idx="24">
                  <c:v>38.163525</c:v>
                </c:pt>
                <c:pt idx="25">
                  <c:v>38.917355000000001</c:v>
                </c:pt>
                <c:pt idx="26">
                  <c:v>39.287219999999998</c:v>
                </c:pt>
                <c:pt idx="27">
                  <c:v>39.833331999999999</c:v>
                </c:pt>
                <c:pt idx="28">
                  <c:v>41.073906000000001</c:v>
                </c:pt>
                <c:pt idx="29">
                  <c:v>41.689116999999996</c:v>
                </c:pt>
                <c:pt idx="30">
                  <c:v>42.248385999999996</c:v>
                </c:pt>
                <c:pt idx="31">
                  <c:v>42.747153999999995</c:v>
                </c:pt>
                <c:pt idx="32">
                  <c:v>43.332287000000001</c:v>
                </c:pt>
                <c:pt idx="33">
                  <c:v>44.589011999999997</c:v>
                </c:pt>
                <c:pt idx="34">
                  <c:v>45.093299999999999</c:v>
                </c:pt>
                <c:pt idx="35">
                  <c:v>45.427928999999999</c:v>
                </c:pt>
                <c:pt idx="36">
                  <c:v>45.792126000000003</c:v>
                </c:pt>
                <c:pt idx="37">
                  <c:v>46.271912</c:v>
                </c:pt>
                <c:pt idx="38">
                  <c:v>46.802933000000003</c:v>
                </c:pt>
                <c:pt idx="39">
                  <c:v>47.392555000000002</c:v>
                </c:pt>
                <c:pt idx="40">
                  <c:v>48.169739</c:v>
                </c:pt>
                <c:pt idx="41">
                  <c:v>48.707755999999996</c:v>
                </c:pt>
                <c:pt idx="42">
                  <c:v>49.112652000000004</c:v>
                </c:pt>
                <c:pt idx="43">
                  <c:v>49.613360999999998</c:v>
                </c:pt>
                <c:pt idx="44">
                  <c:v>50.092765999999997</c:v>
                </c:pt>
                <c:pt idx="45">
                  <c:v>50.424022999999998</c:v>
                </c:pt>
                <c:pt idx="46">
                  <c:v>50.980590999999997</c:v>
                </c:pt>
                <c:pt idx="47">
                  <c:v>51.480995</c:v>
                </c:pt>
                <c:pt idx="48">
                  <c:v>52.026012000000001</c:v>
                </c:pt>
                <c:pt idx="49">
                  <c:v>52.380569000000001</c:v>
                </c:pt>
                <c:pt idx="50">
                  <c:v>52.884868999999995</c:v>
                </c:pt>
              </c:numCache>
            </c:numRef>
          </c:val>
          <c:smooth val="0"/>
        </c:ser>
        <c:ser>
          <c:idx val="8"/>
          <c:order val="2"/>
          <c:tx>
            <c:strRef>
              <c:f>Sheet1!$D$1</c:f>
              <c:strCache>
                <c:ptCount val="1"/>
                <c:pt idx="0">
                  <c:v>Reference</c:v>
                </c:pt>
              </c:strCache>
            </c:strRef>
          </c:tx>
          <c:spPr>
            <a:ln w="22225" cap="rnd">
              <a:solidFill>
                <a:schemeClr val="tx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34.404159999999997</c:v>
                </c:pt>
                <c:pt idx="22">
                  <c:v>35.685916999999996</c:v>
                </c:pt>
                <c:pt idx="23">
                  <c:v>36.052287999999997</c:v>
                </c:pt>
                <c:pt idx="24">
                  <c:v>36.409576000000001</c:v>
                </c:pt>
                <c:pt idx="25">
                  <c:v>36.484558</c:v>
                </c:pt>
                <c:pt idx="26">
                  <c:v>36.570492000000002</c:v>
                </c:pt>
                <c:pt idx="27">
                  <c:v>36.719749</c:v>
                </c:pt>
                <c:pt idx="28">
                  <c:v>37.260258</c:v>
                </c:pt>
                <c:pt idx="29">
                  <c:v>37.513241000000001</c:v>
                </c:pt>
                <c:pt idx="30">
                  <c:v>37.622046999999995</c:v>
                </c:pt>
                <c:pt idx="31">
                  <c:v>37.932322999999997</c:v>
                </c:pt>
                <c:pt idx="32">
                  <c:v>38.346470000000004</c:v>
                </c:pt>
                <c:pt idx="33">
                  <c:v>38.504115999999996</c:v>
                </c:pt>
                <c:pt idx="34">
                  <c:v>38.598717000000001</c:v>
                </c:pt>
                <c:pt idx="35">
                  <c:v>38.595486000000001</c:v>
                </c:pt>
                <c:pt idx="36">
                  <c:v>38.704978999999994</c:v>
                </c:pt>
                <c:pt idx="37">
                  <c:v>38.893677000000004</c:v>
                </c:pt>
                <c:pt idx="38">
                  <c:v>39.146178999999997</c:v>
                </c:pt>
                <c:pt idx="39">
                  <c:v>39.350258000000004</c:v>
                </c:pt>
                <c:pt idx="40">
                  <c:v>39.641003000000005</c:v>
                </c:pt>
                <c:pt idx="41">
                  <c:v>39.966675000000002</c:v>
                </c:pt>
                <c:pt idx="42">
                  <c:v>40.267516999999998</c:v>
                </c:pt>
                <c:pt idx="43">
                  <c:v>40.517672999999995</c:v>
                </c:pt>
                <c:pt idx="44">
                  <c:v>41.030318999999999</c:v>
                </c:pt>
                <c:pt idx="45">
                  <c:v>41.324978000000002</c:v>
                </c:pt>
                <c:pt idx="46">
                  <c:v>41.571018000000002</c:v>
                </c:pt>
                <c:pt idx="47">
                  <c:v>41.819953999999996</c:v>
                </c:pt>
                <c:pt idx="48">
                  <c:v>42.058750000000003</c:v>
                </c:pt>
                <c:pt idx="49">
                  <c:v>42.259594</c:v>
                </c:pt>
                <c:pt idx="50">
                  <c:v>42.582271999999996</c:v>
                </c:pt>
              </c:numCache>
            </c:numRef>
          </c:val>
          <c:smooth val="0"/>
        </c:ser>
        <c:dLbls>
          <c:showLegendKey val="0"/>
          <c:showVal val="0"/>
          <c:showCatName val="0"/>
          <c:showSerName val="0"/>
          <c:showPercent val="0"/>
          <c:showBubbleSize val="0"/>
        </c:dLbls>
        <c:smooth val="0"/>
        <c:axId val="-1234893872"/>
        <c:axId val="-1234893328"/>
      </c:lineChart>
      <c:catAx>
        <c:axId val="-12348938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3328"/>
        <c:crosses val="autoZero"/>
        <c:auto val="1"/>
        <c:lblAlgn val="ctr"/>
        <c:lblOffset val="100"/>
        <c:tickLblSkip val="10"/>
        <c:tickMarkSkip val="10"/>
        <c:noMultiLvlLbl val="0"/>
      </c:catAx>
      <c:valAx>
        <c:axId val="-1234893328"/>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3872"/>
        <c:crossesAt val="22"/>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5340958507597968"/>
          <c:h val="0.8365830829200317"/>
        </c:manualLayout>
      </c:layout>
      <c:lineChart>
        <c:grouping val="standard"/>
        <c:varyColors val="0"/>
        <c:ser>
          <c:idx val="5"/>
          <c:order val="0"/>
          <c:tx>
            <c:strRef>
              <c:f>Sheet1!$B$1</c:f>
              <c:strCache>
                <c:ptCount val="1"/>
                <c:pt idx="0">
                  <c:v>hydrocarbon gas liquids</c:v>
                </c:pt>
              </c:strCache>
            </c:strRef>
          </c:tx>
          <c:spPr>
            <a:ln w="22225" cap="rnd">
              <a:solidFill>
                <a:srgbClr val="0096D7">
                  <a:lumMod val="75000"/>
                </a:srgbClr>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3.2280000000000002</c:v>
                </c:pt>
                <c:pt idx="1">
                  <c:v>3.1269999999999998</c:v>
                </c:pt>
                <c:pt idx="2">
                  <c:v>3.323</c:v>
                </c:pt>
                <c:pt idx="3">
                  <c:v>3.7172949999999996</c:v>
                </c:pt>
                <c:pt idx="4">
                  <c:v>3.7962660000000001</c:v>
                </c:pt>
                <c:pt idx="5">
                  <c:v>3.8959839999999994</c:v>
                </c:pt>
                <c:pt idx="6">
                  <c:v>3.9989160000000004</c:v>
                </c:pt>
                <c:pt idx="7">
                  <c:v>4.054583</c:v>
                </c:pt>
                <c:pt idx="8">
                  <c:v>4.0959219999999998</c:v>
                </c:pt>
                <c:pt idx="9">
                  <c:v>4.1270239999999996</c:v>
                </c:pt>
                <c:pt idx="10">
                  <c:v>4.1586959999999999</c:v>
                </c:pt>
                <c:pt idx="11">
                  <c:v>4.2241610000000005</c:v>
                </c:pt>
                <c:pt idx="12">
                  <c:v>4.2850480000000006</c:v>
                </c:pt>
                <c:pt idx="13">
                  <c:v>4.3244370000000005</c:v>
                </c:pt>
                <c:pt idx="14">
                  <c:v>4.3609029999999995</c:v>
                </c:pt>
                <c:pt idx="15">
                  <c:v>4.3871960000000003</c:v>
                </c:pt>
                <c:pt idx="16">
                  <c:v>4.4184999999999999</c:v>
                </c:pt>
                <c:pt idx="17">
                  <c:v>4.4629699999999994</c:v>
                </c:pt>
                <c:pt idx="18">
                  <c:v>4.4965510000000002</c:v>
                </c:pt>
                <c:pt idx="19">
                  <c:v>4.5340099999999994</c:v>
                </c:pt>
                <c:pt idx="20">
                  <c:v>4.5622150000000001</c:v>
                </c:pt>
                <c:pt idx="21">
                  <c:v>4.6066459999999996</c:v>
                </c:pt>
                <c:pt idx="22">
                  <c:v>4.6433220000000004</c:v>
                </c:pt>
                <c:pt idx="23">
                  <c:v>4.686852</c:v>
                </c:pt>
                <c:pt idx="24">
                  <c:v>4.7287379999999999</c:v>
                </c:pt>
                <c:pt idx="25">
                  <c:v>4.7689449999999995</c:v>
                </c:pt>
                <c:pt idx="26">
                  <c:v>4.8101529999999997</c:v>
                </c:pt>
                <c:pt idx="27">
                  <c:v>4.8327819999999999</c:v>
                </c:pt>
                <c:pt idx="28">
                  <c:v>4.8262839999999994</c:v>
                </c:pt>
                <c:pt idx="29">
                  <c:v>4.8626199999999997</c:v>
                </c:pt>
                <c:pt idx="30">
                  <c:v>4.9378099999999998</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motor gasoline</c:v>
                </c:pt>
              </c:strCache>
            </c:strRef>
          </c:tx>
          <c:spPr>
            <a:ln w="22225" cap="rnd">
              <a:solidFill>
                <a:srgbClr val="675005"/>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8.0489999999999995</c:v>
                </c:pt>
                <c:pt idx="1">
                  <c:v>8.782</c:v>
                </c:pt>
                <c:pt idx="2">
                  <c:v>8.972999999999999</c:v>
                </c:pt>
                <c:pt idx="3">
                  <c:v>9.1182949999999998</c:v>
                </c:pt>
                <c:pt idx="4">
                  <c:v>9.105442</c:v>
                </c:pt>
                <c:pt idx="5">
                  <c:v>9.0840490000000003</c:v>
                </c:pt>
                <c:pt idx="6">
                  <c:v>9.0479289999999999</c:v>
                </c:pt>
                <c:pt idx="7">
                  <c:v>8.993780000000001</c:v>
                </c:pt>
                <c:pt idx="8">
                  <c:v>8.9332949999999993</c:v>
                </c:pt>
                <c:pt idx="9">
                  <c:v>8.8812689999999996</c:v>
                </c:pt>
                <c:pt idx="10">
                  <c:v>8.8438600000000012</c:v>
                </c:pt>
                <c:pt idx="11">
                  <c:v>8.8141829999999999</c:v>
                </c:pt>
                <c:pt idx="12">
                  <c:v>8.7808349999999997</c:v>
                </c:pt>
                <c:pt idx="13">
                  <c:v>8.7626690000000007</c:v>
                </c:pt>
                <c:pt idx="14">
                  <c:v>8.7469970000000004</c:v>
                </c:pt>
                <c:pt idx="15">
                  <c:v>8.7297440000000002</c:v>
                </c:pt>
                <c:pt idx="16">
                  <c:v>8.7175979999999988</c:v>
                </c:pt>
                <c:pt idx="17">
                  <c:v>8.7156920000000007</c:v>
                </c:pt>
                <c:pt idx="18">
                  <c:v>8.7176650000000002</c:v>
                </c:pt>
                <c:pt idx="19">
                  <c:v>8.7276690000000006</c:v>
                </c:pt>
                <c:pt idx="20">
                  <c:v>8.743741</c:v>
                </c:pt>
                <c:pt idx="21">
                  <c:v>8.7622429999999998</c:v>
                </c:pt>
                <c:pt idx="22">
                  <c:v>8.7851869999999987</c:v>
                </c:pt>
                <c:pt idx="23">
                  <c:v>8.8108940000000011</c:v>
                </c:pt>
                <c:pt idx="24">
                  <c:v>8.8425789999999989</c:v>
                </c:pt>
                <c:pt idx="25">
                  <c:v>8.8810059999999993</c:v>
                </c:pt>
                <c:pt idx="26">
                  <c:v>8.9285049999999995</c:v>
                </c:pt>
                <c:pt idx="27">
                  <c:v>8.9765789999999992</c:v>
                </c:pt>
                <c:pt idx="28">
                  <c:v>9.0261309999999995</c:v>
                </c:pt>
                <c:pt idx="29">
                  <c:v>9.0829919999999991</c:v>
                </c:pt>
                <c:pt idx="30">
                  <c:v>9.1486940000000008</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jet fuel</c:v>
                </c:pt>
              </c:strCache>
            </c:strRef>
          </c:tx>
          <c:spPr>
            <a:ln w="22225" cap="rnd">
              <a:solidFill>
                <a:srgbClr val="000000"/>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1.0759999999999998</c:v>
                </c:pt>
                <c:pt idx="1">
                  <c:v>1.3780000000000001</c:v>
                </c:pt>
                <c:pt idx="2">
                  <c:v>1.6030000000000002</c:v>
                </c:pt>
                <c:pt idx="3">
                  <c:v>1.6429590000000001</c:v>
                </c:pt>
                <c:pt idx="4">
                  <c:v>1.6836959999999999</c:v>
                </c:pt>
                <c:pt idx="5">
                  <c:v>1.722661</c:v>
                </c:pt>
                <c:pt idx="6">
                  <c:v>1.7540799999999999</c:v>
                </c:pt>
                <c:pt idx="7">
                  <c:v>1.7742709999999999</c:v>
                </c:pt>
                <c:pt idx="8">
                  <c:v>1.793625</c:v>
                </c:pt>
                <c:pt idx="9">
                  <c:v>1.8135240000000001</c:v>
                </c:pt>
                <c:pt idx="10">
                  <c:v>1.8369090000000001</c:v>
                </c:pt>
                <c:pt idx="11">
                  <c:v>1.8546470000000002</c:v>
                </c:pt>
                <c:pt idx="12">
                  <c:v>1.8624939999999999</c:v>
                </c:pt>
                <c:pt idx="13">
                  <c:v>1.8809040000000001</c:v>
                </c:pt>
                <c:pt idx="14">
                  <c:v>1.8974970000000002</c:v>
                </c:pt>
                <c:pt idx="15">
                  <c:v>1.9151939999999998</c:v>
                </c:pt>
                <c:pt idx="16">
                  <c:v>1.9332029999999998</c:v>
                </c:pt>
                <c:pt idx="17">
                  <c:v>1.953927</c:v>
                </c:pt>
                <c:pt idx="18">
                  <c:v>1.972763</c:v>
                </c:pt>
                <c:pt idx="19">
                  <c:v>1.994577</c:v>
                </c:pt>
                <c:pt idx="20">
                  <c:v>2.018726</c:v>
                </c:pt>
                <c:pt idx="21">
                  <c:v>2.0386959999999998</c:v>
                </c:pt>
                <c:pt idx="22">
                  <c:v>2.0610300000000001</c:v>
                </c:pt>
                <c:pt idx="23">
                  <c:v>2.084425</c:v>
                </c:pt>
                <c:pt idx="24">
                  <c:v>2.106592</c:v>
                </c:pt>
                <c:pt idx="25">
                  <c:v>2.132641</c:v>
                </c:pt>
                <c:pt idx="26">
                  <c:v>2.1587339999999999</c:v>
                </c:pt>
                <c:pt idx="27">
                  <c:v>2.181603</c:v>
                </c:pt>
                <c:pt idx="28">
                  <c:v>2.2038509999999998</c:v>
                </c:pt>
                <c:pt idx="29">
                  <c:v>2.2299639999999998</c:v>
                </c:pt>
                <c:pt idx="30">
                  <c:v>2.259061</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distillate fuel oil</c:v>
                </c:pt>
              </c:strCache>
            </c:strRef>
          </c:tx>
          <c:spPr>
            <a:ln w="22225" cap="rnd">
              <a:solidFill>
                <a:srgbClr val="BD732A"/>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Sheet1!$E$2:$E$32</c:f>
              <c:numCache>
                <c:formatCode>General</c:formatCode>
                <c:ptCount val="31"/>
                <c:pt idx="0">
                  <c:v>3.786</c:v>
                </c:pt>
                <c:pt idx="1">
                  <c:v>3.94</c:v>
                </c:pt>
                <c:pt idx="2">
                  <c:v>4.0659999999999998</c:v>
                </c:pt>
                <c:pt idx="3">
                  <c:v>4.0311620000000001</c:v>
                </c:pt>
                <c:pt idx="4">
                  <c:v>4.007263</c:v>
                </c:pt>
                <c:pt idx="5">
                  <c:v>4.0013969999999999</c:v>
                </c:pt>
                <c:pt idx="6">
                  <c:v>3.9870679999999998</c:v>
                </c:pt>
                <c:pt idx="7">
                  <c:v>3.9570379999999998</c:v>
                </c:pt>
                <c:pt idx="8">
                  <c:v>3.9302890000000001</c:v>
                </c:pt>
                <c:pt idx="9">
                  <c:v>3.9039639999999998</c:v>
                </c:pt>
                <c:pt idx="10">
                  <c:v>3.8782019999999995</c:v>
                </c:pt>
                <c:pt idx="11">
                  <c:v>3.8496489999999999</c:v>
                </c:pt>
                <c:pt idx="12">
                  <c:v>3.8257470000000002</c:v>
                </c:pt>
                <c:pt idx="13">
                  <c:v>3.8054969999999999</c:v>
                </c:pt>
                <c:pt idx="14">
                  <c:v>3.7823220000000002</c:v>
                </c:pt>
                <c:pt idx="15">
                  <c:v>3.7641169999999997</c:v>
                </c:pt>
                <c:pt idx="16">
                  <c:v>3.7468230000000005</c:v>
                </c:pt>
                <c:pt idx="17">
                  <c:v>3.7364300000000004</c:v>
                </c:pt>
                <c:pt idx="18">
                  <c:v>3.7305269999999995</c:v>
                </c:pt>
                <c:pt idx="19">
                  <c:v>3.7250930000000002</c:v>
                </c:pt>
                <c:pt idx="20">
                  <c:v>3.722226</c:v>
                </c:pt>
                <c:pt idx="21">
                  <c:v>3.7214669999999996</c:v>
                </c:pt>
                <c:pt idx="22">
                  <c:v>3.7241160000000004</c:v>
                </c:pt>
                <c:pt idx="23">
                  <c:v>3.726121</c:v>
                </c:pt>
                <c:pt idx="24">
                  <c:v>3.7270839999999996</c:v>
                </c:pt>
                <c:pt idx="25">
                  <c:v>3.7292459999999998</c:v>
                </c:pt>
                <c:pt idx="26">
                  <c:v>3.7339319999999998</c:v>
                </c:pt>
                <c:pt idx="27">
                  <c:v>3.7333220000000003</c:v>
                </c:pt>
                <c:pt idx="28">
                  <c:v>3.7291559999999997</c:v>
                </c:pt>
                <c:pt idx="29">
                  <c:v>3.7312379999999998</c:v>
                </c:pt>
                <c:pt idx="30">
                  <c:v>3.7412580000000002</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residual fuel oil</c:v>
                </c:pt>
              </c:strCache>
            </c:strRef>
          </c:tx>
          <c:spPr>
            <a:ln w="22225" cap="rnd">
              <a:solidFill>
                <a:srgbClr val="72242D"/>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Sheet1!$F$2:$F$32</c:f>
              <c:numCache>
                <c:formatCode>General</c:formatCode>
                <c:ptCount val="31"/>
                <c:pt idx="0">
                  <c:v>0.20800000000000002</c:v>
                </c:pt>
                <c:pt idx="1">
                  <c:v>0.28000000000000003</c:v>
                </c:pt>
                <c:pt idx="2">
                  <c:v>0.23800000000000002</c:v>
                </c:pt>
                <c:pt idx="3">
                  <c:v>0.25851999999999997</c:v>
                </c:pt>
                <c:pt idx="4">
                  <c:v>0.256992</c:v>
                </c:pt>
                <c:pt idx="5">
                  <c:v>0.25839400000000001</c:v>
                </c:pt>
                <c:pt idx="6">
                  <c:v>0.25582300000000002</c:v>
                </c:pt>
                <c:pt idx="7">
                  <c:v>0.25035400000000002</c:v>
                </c:pt>
                <c:pt idx="8">
                  <c:v>0.24866799999999997</c:v>
                </c:pt>
                <c:pt idx="9">
                  <c:v>0.24892500000000001</c:v>
                </c:pt>
                <c:pt idx="10">
                  <c:v>0.247693</c:v>
                </c:pt>
                <c:pt idx="11">
                  <c:v>0.25315599999999999</c:v>
                </c:pt>
                <c:pt idx="12">
                  <c:v>0.25278</c:v>
                </c:pt>
                <c:pt idx="13">
                  <c:v>0.25334000000000001</c:v>
                </c:pt>
                <c:pt idx="14">
                  <c:v>0.254276</c:v>
                </c:pt>
                <c:pt idx="15">
                  <c:v>0.25511899999999998</c:v>
                </c:pt>
                <c:pt idx="16">
                  <c:v>0.25678899999999999</c:v>
                </c:pt>
                <c:pt idx="17">
                  <c:v>0.25875900000000002</c:v>
                </c:pt>
                <c:pt idx="18">
                  <c:v>0.25766999999999995</c:v>
                </c:pt>
                <c:pt idx="19">
                  <c:v>0.25937700000000002</c:v>
                </c:pt>
                <c:pt idx="20">
                  <c:v>0.25308800000000004</c:v>
                </c:pt>
                <c:pt idx="21">
                  <c:v>0.25018299999999999</c:v>
                </c:pt>
                <c:pt idx="22">
                  <c:v>0.24726999999999999</c:v>
                </c:pt>
                <c:pt idx="23">
                  <c:v>0.241287</c:v>
                </c:pt>
                <c:pt idx="24">
                  <c:v>0.23680599999999999</c:v>
                </c:pt>
                <c:pt idx="25">
                  <c:v>0.23549</c:v>
                </c:pt>
                <c:pt idx="26">
                  <c:v>0.23362800000000003</c:v>
                </c:pt>
                <c:pt idx="27">
                  <c:v>0.23276599999999997</c:v>
                </c:pt>
                <c:pt idx="28">
                  <c:v>0.23362600000000003</c:v>
                </c:pt>
                <c:pt idx="29">
                  <c:v>0.23380200000000001</c:v>
                </c:pt>
                <c:pt idx="30">
                  <c:v>0.23483200000000001</c:v>
                </c:pt>
              </c:numCache>
            </c:numRef>
          </c:val>
          <c:smooth val="0"/>
          <c:extLst xmlns:c16r2="http://schemas.microsoft.com/office/drawing/2015/06/chart">
            <c:ext xmlns:c16="http://schemas.microsoft.com/office/drawing/2014/chart" uri="{C3380CC4-5D6E-409C-BE32-E72D297353CC}">
              <c16:uniqueId val="{00000004-72B2-4ED5-B729-B7C5DE82A477}"/>
            </c:ext>
          </c:extLst>
        </c:ser>
        <c:ser>
          <c:idx val="0"/>
          <c:order val="5"/>
          <c:tx>
            <c:strRef>
              <c:f>Sheet1!$G$1</c:f>
              <c:strCache>
                <c:ptCount val="1"/>
                <c:pt idx="0">
                  <c:v>other</c:v>
                </c:pt>
              </c:strCache>
            </c:strRef>
          </c:tx>
          <c:spPr>
            <a:ln w="22225" cap="rnd">
              <a:solidFill>
                <a:srgbClr val="FFFFFF">
                  <a:lumMod val="50000"/>
                </a:srgbClr>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Sheet1!$G$2:$G$32</c:f>
              <c:numCache>
                <c:formatCode>General</c:formatCode>
                <c:ptCount val="31"/>
                <c:pt idx="0">
                  <c:v>1.750089</c:v>
                </c:pt>
                <c:pt idx="1">
                  <c:v>1.8319999999999999</c:v>
                </c:pt>
                <c:pt idx="2">
                  <c:v>1.946</c:v>
                </c:pt>
                <c:pt idx="3">
                  <c:v>1.8020200000000002</c:v>
                </c:pt>
                <c:pt idx="4">
                  <c:v>1.7537389999999999</c:v>
                </c:pt>
                <c:pt idx="5">
                  <c:v>1.7621</c:v>
                </c:pt>
                <c:pt idx="6">
                  <c:v>1.7691669999999999</c:v>
                </c:pt>
                <c:pt idx="7">
                  <c:v>1.7694900000000002</c:v>
                </c:pt>
                <c:pt idx="8">
                  <c:v>1.7890950000000001</c:v>
                </c:pt>
                <c:pt idx="9">
                  <c:v>1.80762</c:v>
                </c:pt>
                <c:pt idx="10">
                  <c:v>1.824973</c:v>
                </c:pt>
                <c:pt idx="11">
                  <c:v>1.8392330000000001</c:v>
                </c:pt>
                <c:pt idx="12">
                  <c:v>1.853982</c:v>
                </c:pt>
                <c:pt idx="13">
                  <c:v>1.863996</c:v>
                </c:pt>
                <c:pt idx="14">
                  <c:v>1.8759099999999997</c:v>
                </c:pt>
                <c:pt idx="15">
                  <c:v>1.8835979999999999</c:v>
                </c:pt>
                <c:pt idx="16">
                  <c:v>1.8956490000000001</c:v>
                </c:pt>
                <c:pt idx="17">
                  <c:v>1.9134599999999999</c:v>
                </c:pt>
                <c:pt idx="18">
                  <c:v>1.9171669999999998</c:v>
                </c:pt>
                <c:pt idx="19">
                  <c:v>1.9315330000000002</c:v>
                </c:pt>
                <c:pt idx="20">
                  <c:v>1.926563</c:v>
                </c:pt>
                <c:pt idx="21">
                  <c:v>1.932518</c:v>
                </c:pt>
                <c:pt idx="22">
                  <c:v>1.936347</c:v>
                </c:pt>
                <c:pt idx="23">
                  <c:v>1.9333669999999998</c:v>
                </c:pt>
                <c:pt idx="24">
                  <c:v>1.9379930000000001</c:v>
                </c:pt>
                <c:pt idx="25">
                  <c:v>1.9379389999999999</c:v>
                </c:pt>
                <c:pt idx="26">
                  <c:v>1.941432</c:v>
                </c:pt>
                <c:pt idx="27">
                  <c:v>1.951187</c:v>
                </c:pt>
                <c:pt idx="28">
                  <c:v>1.960707</c:v>
                </c:pt>
                <c:pt idx="29">
                  <c:v>1.9664189999999999</c:v>
                </c:pt>
                <c:pt idx="30">
                  <c:v>1.9706630000000001</c:v>
                </c:pt>
              </c:numCache>
            </c:numRef>
          </c:val>
          <c:smooth val="0"/>
          <c:extLst xmlns:c16r2="http://schemas.microsoft.com/office/drawing/2015/06/chart">
            <c:ext xmlns:c16="http://schemas.microsoft.com/office/drawing/2014/chart" uri="{C3380CC4-5D6E-409C-BE32-E72D297353CC}">
              <c16:uniqueId val="{00000005-72B2-4ED5-B729-B7C5DE82A477}"/>
            </c:ext>
          </c:extLst>
        </c:ser>
        <c:dLbls>
          <c:showLegendKey val="0"/>
          <c:showVal val="0"/>
          <c:showCatName val="0"/>
          <c:showSerName val="0"/>
          <c:showPercent val="0"/>
          <c:showBubbleSize val="0"/>
        </c:dLbls>
        <c:smooth val="0"/>
        <c:axId val="-1318970768"/>
        <c:axId val="-1318975120"/>
      </c:lineChart>
      <c:catAx>
        <c:axId val="-1318970768"/>
        <c:scaling>
          <c:orientation val="minMax"/>
        </c:scaling>
        <c:delete val="0"/>
        <c:axPos val="b"/>
        <c:numFmt formatCode="General" sourceLinked="1"/>
        <c:majorTickMark val="out"/>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18975120"/>
        <c:crosses val="autoZero"/>
        <c:auto val="1"/>
        <c:lblAlgn val="ctr"/>
        <c:lblOffset val="100"/>
        <c:tickLblSkip val="10"/>
        <c:tickMarkSkip val="10"/>
        <c:noMultiLvlLbl val="0"/>
      </c:catAx>
      <c:valAx>
        <c:axId val="-1318975120"/>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A6A6A6"/>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18970768"/>
        <c:crossesAt val="2"/>
        <c:crossBetween val="midCat"/>
        <c:majorUnit val="2"/>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7591127845036"/>
          <c:y val="8.3318777236179753E-2"/>
          <c:w val="0.78239784079811048"/>
          <c:h val="0.82584213613981339"/>
        </c:manualLayout>
      </c:layout>
      <c:areaChart>
        <c:grouping val="stacked"/>
        <c:varyColors val="0"/>
        <c:ser>
          <c:idx val="1"/>
          <c:order val="0"/>
          <c:tx>
            <c:strRef>
              <c:f>Sheet1!$B$1</c:f>
              <c:strCache>
                <c:ptCount val="1"/>
                <c:pt idx="0">
                  <c:v>"other"</c:v>
                </c:pt>
              </c:strCache>
            </c:strRef>
          </c:tx>
          <c:spPr>
            <a:solidFill>
              <a:schemeClr val="tx1">
                <a:lumMod val="50000"/>
                <a:lumOff val="50000"/>
              </a:schemeClr>
            </a:solidFill>
            <a:ln w="25400">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1.911462</c:v>
                </c:pt>
                <c:pt idx="1">
                  <c:v>2.0059259999999997</c:v>
                </c:pt>
                <c:pt idx="2">
                  <c:v>2.0914259999999998</c:v>
                </c:pt>
                <c:pt idx="3">
                  <c:v>2.2239939999999998</c:v>
                </c:pt>
                <c:pt idx="4">
                  <c:v>2.210715</c:v>
                </c:pt>
                <c:pt idx="5">
                  <c:v>2.2798099999999999</c:v>
                </c:pt>
                <c:pt idx="6">
                  <c:v>2.2789390000000003</c:v>
                </c:pt>
                <c:pt idx="7">
                  <c:v>2.2987960000000003</c:v>
                </c:pt>
                <c:pt idx="8">
                  <c:v>2.3738040000000002</c:v>
                </c:pt>
                <c:pt idx="9">
                  <c:v>2.3703449999999999</c:v>
                </c:pt>
                <c:pt idx="10">
                  <c:v>2.250759</c:v>
                </c:pt>
                <c:pt idx="11">
                  <c:v>2.117413</c:v>
                </c:pt>
                <c:pt idx="12">
                  <c:v>1.998027</c:v>
                </c:pt>
                <c:pt idx="13">
                  <c:v>1.7843500000000001</c:v>
                </c:pt>
                <c:pt idx="14">
                  <c:v>1.6630959999999999</c:v>
                </c:pt>
                <c:pt idx="15">
                  <c:v>1.547021</c:v>
                </c:pt>
                <c:pt idx="16">
                  <c:v>1.4104219999999998</c:v>
                </c:pt>
                <c:pt idx="17">
                  <c:v>1.3232360000000001</c:v>
                </c:pt>
                <c:pt idx="18">
                  <c:v>1.276994</c:v>
                </c:pt>
                <c:pt idx="19">
                  <c:v>1.2001219999999999</c:v>
                </c:pt>
                <c:pt idx="20">
                  <c:v>1.0880179999999999</c:v>
                </c:pt>
                <c:pt idx="21">
                  <c:v>1.15422</c:v>
                </c:pt>
                <c:pt idx="22">
                  <c:v>1.092706</c:v>
                </c:pt>
                <c:pt idx="23">
                  <c:v>1.0562830000000001</c:v>
                </c:pt>
                <c:pt idx="24">
                  <c:v>1.0611899999999999</c:v>
                </c:pt>
                <c:pt idx="25">
                  <c:v>1.075698</c:v>
                </c:pt>
                <c:pt idx="26">
                  <c:v>1.0873919999999999</c:v>
                </c:pt>
                <c:pt idx="27">
                  <c:v>1.088519</c:v>
                </c:pt>
                <c:pt idx="28">
                  <c:v>1.087466</c:v>
                </c:pt>
                <c:pt idx="29">
                  <c:v>1.0744850000000001</c:v>
                </c:pt>
                <c:pt idx="30">
                  <c:v>1.0663969999999998</c:v>
                </c:pt>
                <c:pt idx="31">
                  <c:v>1.0526799999999998</c:v>
                </c:pt>
                <c:pt idx="32">
                  <c:v>1.042897</c:v>
                </c:pt>
                <c:pt idx="33">
                  <c:v>1.0236450000000001</c:v>
                </c:pt>
                <c:pt idx="34">
                  <c:v>1.0054909999999999</c:v>
                </c:pt>
                <c:pt idx="35">
                  <c:v>0.999753</c:v>
                </c:pt>
                <c:pt idx="36">
                  <c:v>0.98960199999999998</c:v>
                </c:pt>
                <c:pt idx="37">
                  <c:v>0.95896700000000001</c:v>
                </c:pt>
                <c:pt idx="38">
                  <c:v>0.94641000000000008</c:v>
                </c:pt>
                <c:pt idx="39">
                  <c:v>0.90779900000000002</c:v>
                </c:pt>
                <c:pt idx="40">
                  <c:v>0.874166</c:v>
                </c:pt>
                <c:pt idx="41">
                  <c:v>0.86931000000000003</c:v>
                </c:pt>
                <c:pt idx="42">
                  <c:v>0.85621799999999992</c:v>
                </c:pt>
                <c:pt idx="43">
                  <c:v>0.828959</c:v>
                </c:pt>
                <c:pt idx="44">
                  <c:v>0.81483100000000008</c:v>
                </c:pt>
                <c:pt idx="45">
                  <c:v>0.80640600000000007</c:v>
                </c:pt>
                <c:pt idx="46">
                  <c:v>0.80659700000000001</c:v>
                </c:pt>
                <c:pt idx="47">
                  <c:v>0.79582900000000001</c:v>
                </c:pt>
                <c:pt idx="48">
                  <c:v>0.79691800000000002</c:v>
                </c:pt>
                <c:pt idx="49">
                  <c:v>0.78954399999999991</c:v>
                </c:pt>
                <c:pt idx="50">
                  <c:v>0.75786500000000001</c:v>
                </c:pt>
              </c:numCache>
            </c:numRef>
          </c:val>
        </c:ser>
        <c:ser>
          <c:idx val="4"/>
          <c:order val="1"/>
          <c:tx>
            <c:strRef>
              <c:f>Sheet1!$C$1</c:f>
              <c:strCache>
                <c:ptCount val="1"/>
                <c:pt idx="0">
                  <c:v>Lower 48 offshore</c:v>
                </c:pt>
              </c:strCache>
            </c:strRef>
          </c:tx>
          <c:spPr>
            <a:solidFill>
              <a:srgbClr val="0096D7"/>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5.2609820000000003</c:v>
                </c:pt>
                <c:pt idx="1">
                  <c:v>5.5193660000000007</c:v>
                </c:pt>
                <c:pt idx="2">
                  <c:v>4.9942250000000001</c:v>
                </c:pt>
                <c:pt idx="3">
                  <c:v>4.8773239999999998</c:v>
                </c:pt>
                <c:pt idx="4">
                  <c:v>4.3712239999999998</c:v>
                </c:pt>
                <c:pt idx="5">
                  <c:v>3.4696220000000002</c:v>
                </c:pt>
                <c:pt idx="6">
                  <c:v>3.2321119999999999</c:v>
                </c:pt>
                <c:pt idx="7">
                  <c:v>3.120193</c:v>
                </c:pt>
                <c:pt idx="8">
                  <c:v>2.65225</c:v>
                </c:pt>
                <c:pt idx="9">
                  <c:v>2.7149179999999999</c:v>
                </c:pt>
                <c:pt idx="10">
                  <c:v>2.4992109999999998</c:v>
                </c:pt>
                <c:pt idx="11">
                  <c:v>2.0468000000000002</c:v>
                </c:pt>
                <c:pt idx="12">
                  <c:v>1.618889</c:v>
                </c:pt>
                <c:pt idx="13">
                  <c:v>1.413001</c:v>
                </c:pt>
                <c:pt idx="14">
                  <c:v>1.348508</c:v>
                </c:pt>
                <c:pt idx="15">
                  <c:v>1.3585499999999999</c:v>
                </c:pt>
                <c:pt idx="16">
                  <c:v>1.2499739999999999</c:v>
                </c:pt>
                <c:pt idx="17">
                  <c:v>1.0797559999999999</c:v>
                </c:pt>
                <c:pt idx="18">
                  <c:v>0.97540499999999997</c:v>
                </c:pt>
                <c:pt idx="19">
                  <c:v>1.0152139999999998</c:v>
                </c:pt>
                <c:pt idx="20">
                  <c:v>0.76363900000000007</c:v>
                </c:pt>
                <c:pt idx="21">
                  <c:v>1.018157</c:v>
                </c:pt>
                <c:pt idx="22">
                  <c:v>0.75008599999999992</c:v>
                </c:pt>
                <c:pt idx="23">
                  <c:v>0.73429200000000006</c:v>
                </c:pt>
                <c:pt idx="24">
                  <c:v>0.77839499999999995</c:v>
                </c:pt>
                <c:pt idx="25">
                  <c:v>0.812365</c:v>
                </c:pt>
                <c:pt idx="26">
                  <c:v>0.85102099999999992</c:v>
                </c:pt>
                <c:pt idx="27">
                  <c:v>0.8748459999999999</c:v>
                </c:pt>
                <c:pt idx="28">
                  <c:v>1.017012</c:v>
                </c:pt>
                <c:pt idx="29">
                  <c:v>1.0373780000000001</c:v>
                </c:pt>
                <c:pt idx="30">
                  <c:v>1.1256790000000001</c:v>
                </c:pt>
                <c:pt idx="31">
                  <c:v>1.2308680000000001</c:v>
                </c:pt>
                <c:pt idx="32">
                  <c:v>1.2044969999999999</c:v>
                </c:pt>
                <c:pt idx="33">
                  <c:v>1.336592</c:v>
                </c:pt>
                <c:pt idx="34">
                  <c:v>1.3647879999999999</c:v>
                </c:pt>
                <c:pt idx="35">
                  <c:v>1.3560110000000001</c:v>
                </c:pt>
                <c:pt idx="36">
                  <c:v>1.330382</c:v>
                </c:pt>
                <c:pt idx="37">
                  <c:v>1.2639290000000001</c:v>
                </c:pt>
                <c:pt idx="38">
                  <c:v>1.3039879999999999</c:v>
                </c:pt>
                <c:pt idx="39">
                  <c:v>1.316978</c:v>
                </c:pt>
                <c:pt idx="40">
                  <c:v>1.328095</c:v>
                </c:pt>
                <c:pt idx="41">
                  <c:v>1.2491459999999999</c:v>
                </c:pt>
                <c:pt idx="42">
                  <c:v>1.2968520000000001</c:v>
                </c:pt>
                <c:pt idx="43">
                  <c:v>1.2598770000000001</c:v>
                </c:pt>
                <c:pt idx="44">
                  <c:v>1.3362040000000002</c:v>
                </c:pt>
                <c:pt idx="45">
                  <c:v>1.423659</c:v>
                </c:pt>
                <c:pt idx="46">
                  <c:v>1.4367459999999999</c:v>
                </c:pt>
                <c:pt idx="47">
                  <c:v>1.4045590000000001</c:v>
                </c:pt>
                <c:pt idx="48">
                  <c:v>1.342082</c:v>
                </c:pt>
                <c:pt idx="49">
                  <c:v>1.4650729999999998</c:v>
                </c:pt>
                <c:pt idx="50">
                  <c:v>1.5574479999999999</c:v>
                </c:pt>
              </c:numCache>
            </c:numRef>
          </c:val>
        </c:ser>
        <c:ser>
          <c:idx val="2"/>
          <c:order val="2"/>
          <c:tx>
            <c:strRef>
              <c:f>Sheet1!$D$1</c:f>
              <c:strCache>
                <c:ptCount val="1"/>
                <c:pt idx="0">
                  <c:v>other Lower 48 onshore</c:v>
                </c:pt>
              </c:strCache>
            </c:strRef>
          </c:tx>
          <c:spPr>
            <a:solidFill>
              <a:srgbClr val="675005"/>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5.8744529999999999</c:v>
                </c:pt>
                <c:pt idx="1">
                  <c:v>5.792427</c:v>
                </c:pt>
                <c:pt idx="2">
                  <c:v>5.4676919999999996</c:v>
                </c:pt>
                <c:pt idx="3">
                  <c:v>5.3878080000000006</c:v>
                </c:pt>
                <c:pt idx="4">
                  <c:v>5.2024879999999998</c:v>
                </c:pt>
                <c:pt idx="5">
                  <c:v>5.0480349999999996</c:v>
                </c:pt>
                <c:pt idx="6">
                  <c:v>5.0239449999999994</c:v>
                </c:pt>
                <c:pt idx="7">
                  <c:v>4.8644590000000001</c:v>
                </c:pt>
                <c:pt idx="8">
                  <c:v>4.7925639999999996</c:v>
                </c:pt>
                <c:pt idx="9">
                  <c:v>4.458507</c:v>
                </c:pt>
                <c:pt idx="10">
                  <c:v>4.153607</c:v>
                </c:pt>
                <c:pt idx="11">
                  <c:v>3.9058650000000004</c:v>
                </c:pt>
                <c:pt idx="12">
                  <c:v>3.6477930000000001</c:v>
                </c:pt>
                <c:pt idx="13">
                  <c:v>3.4521919999999997</c:v>
                </c:pt>
                <c:pt idx="14">
                  <c:v>3.406101</c:v>
                </c:pt>
                <c:pt idx="15">
                  <c:v>3.1684890000000001</c:v>
                </c:pt>
                <c:pt idx="16">
                  <c:v>2.7818580000000002</c:v>
                </c:pt>
                <c:pt idx="17">
                  <c:v>2.6426319999999999</c:v>
                </c:pt>
                <c:pt idx="18">
                  <c:v>2.5779549999999998</c:v>
                </c:pt>
                <c:pt idx="19">
                  <c:v>2.4206029999999998</c:v>
                </c:pt>
                <c:pt idx="20">
                  <c:v>2.250537</c:v>
                </c:pt>
                <c:pt idx="21">
                  <c:v>2.3246540000000002</c:v>
                </c:pt>
                <c:pt idx="22">
                  <c:v>2.0976710000000001</c:v>
                </c:pt>
                <c:pt idx="23">
                  <c:v>1.9777849999999999</c:v>
                </c:pt>
                <c:pt idx="24">
                  <c:v>1.8936269999999999</c:v>
                </c:pt>
                <c:pt idx="25">
                  <c:v>1.8377849999999998</c:v>
                </c:pt>
                <c:pt idx="26">
                  <c:v>1.698804</c:v>
                </c:pt>
                <c:pt idx="27">
                  <c:v>1.597305</c:v>
                </c:pt>
                <c:pt idx="28">
                  <c:v>1.523091</c:v>
                </c:pt>
                <c:pt idx="29">
                  <c:v>1.4712049999999999</c:v>
                </c:pt>
                <c:pt idx="30">
                  <c:v>1.432026</c:v>
                </c:pt>
                <c:pt idx="31">
                  <c:v>1.3832679999999999</c:v>
                </c:pt>
                <c:pt idx="32">
                  <c:v>1.345164</c:v>
                </c:pt>
                <c:pt idx="33">
                  <c:v>1.301976</c:v>
                </c:pt>
                <c:pt idx="34">
                  <c:v>1.263595</c:v>
                </c:pt>
                <c:pt idx="35">
                  <c:v>1.2367139999999999</c:v>
                </c:pt>
                <c:pt idx="36">
                  <c:v>1.2128129999999999</c:v>
                </c:pt>
                <c:pt idx="37">
                  <c:v>1.2026250000000001</c:v>
                </c:pt>
                <c:pt idx="38">
                  <c:v>1.1978580000000001</c:v>
                </c:pt>
                <c:pt idx="39">
                  <c:v>1.1931399999999999</c:v>
                </c:pt>
                <c:pt idx="40">
                  <c:v>1.2076979999999999</c:v>
                </c:pt>
                <c:pt idx="41">
                  <c:v>1.2114389999999999</c:v>
                </c:pt>
                <c:pt idx="42">
                  <c:v>1.186601</c:v>
                </c:pt>
                <c:pt idx="43">
                  <c:v>1.1763540000000001</c:v>
                </c:pt>
                <c:pt idx="44">
                  <c:v>1.1556999999999999</c:v>
                </c:pt>
                <c:pt idx="45">
                  <c:v>1.1343620000000001</c:v>
                </c:pt>
                <c:pt idx="46">
                  <c:v>1.11467</c:v>
                </c:pt>
                <c:pt idx="47">
                  <c:v>1.098951</c:v>
                </c:pt>
                <c:pt idx="48">
                  <c:v>1.0802799999999999</c:v>
                </c:pt>
                <c:pt idx="49">
                  <c:v>1.0628610000000001</c:v>
                </c:pt>
                <c:pt idx="50">
                  <c:v>1.0543129999999998</c:v>
                </c:pt>
              </c:numCache>
            </c:numRef>
          </c:val>
        </c:ser>
        <c:ser>
          <c:idx val="3"/>
          <c:order val="3"/>
          <c:tx>
            <c:strRef>
              <c:f>Sheet1!$E$1</c:f>
              <c:strCache>
                <c:ptCount val="1"/>
                <c:pt idx="0">
                  <c:v>tight/shale gas</c:v>
                </c:pt>
              </c:strCache>
            </c:strRef>
          </c:tx>
          <c:spPr>
            <a:solidFill>
              <a:schemeClr val="accent3"/>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6.1350709999999999</c:v>
                </c:pt>
                <c:pt idx="1">
                  <c:v>6.2985949999999997</c:v>
                </c:pt>
                <c:pt idx="2">
                  <c:v>6.3744479999999992</c:v>
                </c:pt>
                <c:pt idx="3">
                  <c:v>6.6094230000000005</c:v>
                </c:pt>
                <c:pt idx="4">
                  <c:v>6.8064610000000005</c:v>
                </c:pt>
                <c:pt idx="5">
                  <c:v>7.2531280000000002</c:v>
                </c:pt>
                <c:pt idx="6">
                  <c:v>7.9686080000000006</c:v>
                </c:pt>
                <c:pt idx="7">
                  <c:v>8.982586999999997</c:v>
                </c:pt>
                <c:pt idx="8">
                  <c:v>10.33999</c:v>
                </c:pt>
                <c:pt idx="9">
                  <c:v>11.080083999999999</c:v>
                </c:pt>
                <c:pt idx="10">
                  <c:v>12.411934</c:v>
                </c:pt>
                <c:pt idx="11">
                  <c:v>14.831794</c:v>
                </c:pt>
                <c:pt idx="12">
                  <c:v>16.763753000000001</c:v>
                </c:pt>
                <c:pt idx="13">
                  <c:v>17.555982</c:v>
                </c:pt>
                <c:pt idx="14">
                  <c:v>19.473306000000001</c:v>
                </c:pt>
                <c:pt idx="15">
                  <c:v>20.955310000000001</c:v>
                </c:pt>
                <c:pt idx="16">
                  <c:v>21.151239</c:v>
                </c:pt>
                <c:pt idx="17">
                  <c:v>22.282437999999999</c:v>
                </c:pt>
                <c:pt idx="18">
                  <c:v>25.931386</c:v>
                </c:pt>
                <c:pt idx="19">
                  <c:v>29.258033999999999</c:v>
                </c:pt>
                <c:pt idx="20">
                  <c:v>29.570153999999999</c:v>
                </c:pt>
                <c:pt idx="21">
                  <c:v>29.907125000000001</c:v>
                </c:pt>
                <c:pt idx="22">
                  <c:v>31.745450000000002</c:v>
                </c:pt>
                <c:pt idx="23">
                  <c:v>32.283930999999995</c:v>
                </c:pt>
                <c:pt idx="24">
                  <c:v>32.676365000000004</c:v>
                </c:pt>
                <c:pt idx="25">
                  <c:v>32.758703999999994</c:v>
                </c:pt>
                <c:pt idx="26">
                  <c:v>32.933269000000003</c:v>
                </c:pt>
                <c:pt idx="27">
                  <c:v>33.159074000000004</c:v>
                </c:pt>
                <c:pt idx="28">
                  <c:v>33.632688999999999</c:v>
                </c:pt>
                <c:pt idx="29">
                  <c:v>33.930168000000002</c:v>
                </c:pt>
                <c:pt idx="30">
                  <c:v>33.997943999999997</c:v>
                </c:pt>
                <c:pt idx="31">
                  <c:v>34.265505000000005</c:v>
                </c:pt>
                <c:pt idx="32">
                  <c:v>34.753909</c:v>
                </c:pt>
                <c:pt idx="33">
                  <c:v>34.841899999999995</c:v>
                </c:pt>
                <c:pt idx="34">
                  <c:v>34.964842000000004</c:v>
                </c:pt>
                <c:pt idx="35">
                  <c:v>35.003000999999998</c:v>
                </c:pt>
                <c:pt idx="36">
                  <c:v>35.172184999999999</c:v>
                </c:pt>
                <c:pt idx="37">
                  <c:v>35.468159</c:v>
                </c:pt>
                <c:pt idx="38">
                  <c:v>35.697915000000002</c:v>
                </c:pt>
                <c:pt idx="39">
                  <c:v>35.932335999999999</c:v>
                </c:pt>
                <c:pt idx="40">
                  <c:v>36.231045999999999</c:v>
                </c:pt>
                <c:pt idx="41">
                  <c:v>36.636775999999998</c:v>
                </c:pt>
                <c:pt idx="42">
                  <c:v>36.927845000000012</c:v>
                </c:pt>
                <c:pt idx="43">
                  <c:v>37.252482000000001</c:v>
                </c:pt>
                <c:pt idx="44">
                  <c:v>37.723587000000002</c:v>
                </c:pt>
                <c:pt idx="45">
                  <c:v>37.960543999999999</c:v>
                </c:pt>
                <c:pt idx="46">
                  <c:v>38.212996999999994</c:v>
                </c:pt>
                <c:pt idx="47">
                  <c:v>38.520612</c:v>
                </c:pt>
                <c:pt idx="48">
                  <c:v>38.839469000000001</c:v>
                </c:pt>
                <c:pt idx="49">
                  <c:v>38.942112999999999</c:v>
                </c:pt>
                <c:pt idx="50">
                  <c:v>39.212646999999997</c:v>
                </c:pt>
              </c:numCache>
            </c:numRef>
          </c:val>
        </c:ser>
        <c:dLbls>
          <c:showLegendKey val="0"/>
          <c:showVal val="0"/>
          <c:showCatName val="0"/>
          <c:showSerName val="0"/>
          <c:showPercent val="0"/>
          <c:showBubbleSize val="0"/>
        </c:dLbls>
        <c:axId val="-1234892240"/>
        <c:axId val="-1234887888"/>
        <c:extLst/>
      </c:areaChart>
      <c:catAx>
        <c:axId val="-123489224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87888"/>
        <c:crossesAt val="0"/>
        <c:auto val="1"/>
        <c:lblAlgn val="ctr"/>
        <c:lblOffset val="100"/>
        <c:tickLblSkip val="10"/>
        <c:tickMarkSkip val="10"/>
        <c:noMultiLvlLbl val="0"/>
      </c:catAx>
      <c:valAx>
        <c:axId val="-1234887888"/>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2240"/>
        <c:crossesAt val="2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bg2"/>
          </a:solidFill>
        </a:defRPr>
      </a:pPr>
      <a:endParaRPr lang="en-US"/>
    </a:p>
  </c:txPr>
  <c:externalData r:id="rId4">
    <c:autoUpdate val="0"/>
  </c:externalData>
  <c:userShapes r:id="rId5"/>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7591127845036"/>
          <c:y val="8.3318777236179753E-2"/>
          <c:w val="0.78239784079811048"/>
          <c:h val="0.82584213613981339"/>
        </c:manualLayout>
      </c:layout>
      <c:areaChart>
        <c:grouping val="stacked"/>
        <c:varyColors val="0"/>
        <c:ser>
          <c:idx val="1"/>
          <c:order val="0"/>
          <c:tx>
            <c:strRef>
              <c:f>Sheet1!$B$1</c:f>
              <c:strCache>
                <c:ptCount val="1"/>
                <c:pt idx="0">
                  <c:v>"other"</c:v>
                </c:pt>
              </c:strCache>
            </c:strRef>
          </c:tx>
          <c:spPr>
            <a:solidFill>
              <a:schemeClr val="tx1">
                <a:lumMod val="50000"/>
                <a:lumOff val="50000"/>
              </a:schemeClr>
            </a:solidFill>
            <a:ln w="25400">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1.911462</c:v>
                </c:pt>
                <c:pt idx="1">
                  <c:v>2.0059259999999997</c:v>
                </c:pt>
                <c:pt idx="2">
                  <c:v>2.0914259999999998</c:v>
                </c:pt>
                <c:pt idx="3">
                  <c:v>2.2239939999999998</c:v>
                </c:pt>
                <c:pt idx="4">
                  <c:v>2.210715</c:v>
                </c:pt>
                <c:pt idx="5">
                  <c:v>2.2798099999999999</c:v>
                </c:pt>
                <c:pt idx="6">
                  <c:v>2.2789390000000003</c:v>
                </c:pt>
                <c:pt idx="7">
                  <c:v>2.2987960000000003</c:v>
                </c:pt>
                <c:pt idx="8">
                  <c:v>2.3738040000000002</c:v>
                </c:pt>
                <c:pt idx="9">
                  <c:v>2.3703449999999999</c:v>
                </c:pt>
                <c:pt idx="10">
                  <c:v>2.250759</c:v>
                </c:pt>
                <c:pt idx="11">
                  <c:v>2.117413</c:v>
                </c:pt>
                <c:pt idx="12">
                  <c:v>1.998027</c:v>
                </c:pt>
                <c:pt idx="13">
                  <c:v>1.7843500000000001</c:v>
                </c:pt>
                <c:pt idx="14">
                  <c:v>1.6630959999999999</c:v>
                </c:pt>
                <c:pt idx="15">
                  <c:v>1.547021</c:v>
                </c:pt>
                <c:pt idx="16">
                  <c:v>1.4104219999999998</c:v>
                </c:pt>
                <c:pt idx="17">
                  <c:v>1.3232360000000001</c:v>
                </c:pt>
                <c:pt idx="18">
                  <c:v>1.276994</c:v>
                </c:pt>
                <c:pt idx="19">
                  <c:v>1.2001219999999999</c:v>
                </c:pt>
                <c:pt idx="20">
                  <c:v>1.087995</c:v>
                </c:pt>
                <c:pt idx="21">
                  <c:v>1.131237</c:v>
                </c:pt>
                <c:pt idx="22">
                  <c:v>1.0214000000000001</c:v>
                </c:pt>
                <c:pt idx="23">
                  <c:v>0.98628199999999999</c:v>
                </c:pt>
                <c:pt idx="24">
                  <c:v>1.011684</c:v>
                </c:pt>
                <c:pt idx="25">
                  <c:v>1.0425389999999999</c:v>
                </c:pt>
                <c:pt idx="26">
                  <c:v>1.0499290000000001</c:v>
                </c:pt>
                <c:pt idx="27">
                  <c:v>1.0560560000000001</c:v>
                </c:pt>
                <c:pt idx="28">
                  <c:v>1.0510160000000002</c:v>
                </c:pt>
                <c:pt idx="29">
                  <c:v>1.0470889999999999</c:v>
                </c:pt>
                <c:pt idx="30">
                  <c:v>1.039668</c:v>
                </c:pt>
                <c:pt idx="31">
                  <c:v>1.0186870000000001</c:v>
                </c:pt>
                <c:pt idx="32">
                  <c:v>1.0130139999999999</c:v>
                </c:pt>
                <c:pt idx="33">
                  <c:v>0.99702000000000002</c:v>
                </c:pt>
                <c:pt idx="34">
                  <c:v>0.97961100000000001</c:v>
                </c:pt>
                <c:pt idx="35">
                  <c:v>0.96005499999999999</c:v>
                </c:pt>
                <c:pt idx="36">
                  <c:v>0.944685</c:v>
                </c:pt>
                <c:pt idx="37">
                  <c:v>0.92548600000000003</c:v>
                </c:pt>
                <c:pt idx="38">
                  <c:v>0.89916800000000008</c:v>
                </c:pt>
                <c:pt idx="39">
                  <c:v>0.88504800000000006</c:v>
                </c:pt>
                <c:pt idx="40">
                  <c:v>0.86790100000000003</c:v>
                </c:pt>
                <c:pt idx="41">
                  <c:v>0.852549</c:v>
                </c:pt>
                <c:pt idx="42">
                  <c:v>0.83704299999999998</c:v>
                </c:pt>
                <c:pt idx="43">
                  <c:v>0.82443700000000009</c:v>
                </c:pt>
                <c:pt idx="44">
                  <c:v>0.81305800000000006</c:v>
                </c:pt>
                <c:pt idx="45">
                  <c:v>0.81032100000000007</c:v>
                </c:pt>
                <c:pt idx="46">
                  <c:v>0.77934700000000001</c:v>
                </c:pt>
                <c:pt idx="47">
                  <c:v>0.77702799999999994</c:v>
                </c:pt>
                <c:pt idx="48">
                  <c:v>0.76732500000000003</c:v>
                </c:pt>
                <c:pt idx="49">
                  <c:v>0.77155400000000007</c:v>
                </c:pt>
                <c:pt idx="50">
                  <c:v>0.76721400000000006</c:v>
                </c:pt>
              </c:numCache>
            </c:numRef>
          </c:val>
        </c:ser>
        <c:ser>
          <c:idx val="4"/>
          <c:order val="1"/>
          <c:tx>
            <c:strRef>
              <c:f>Sheet1!$C$1</c:f>
              <c:strCache>
                <c:ptCount val="1"/>
                <c:pt idx="0">
                  <c:v>Lower 48 offshore</c:v>
                </c:pt>
              </c:strCache>
            </c:strRef>
          </c:tx>
          <c:spPr>
            <a:solidFill>
              <a:srgbClr val="0096D7"/>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5.2609820000000003</c:v>
                </c:pt>
                <c:pt idx="1">
                  <c:v>5.5193660000000007</c:v>
                </c:pt>
                <c:pt idx="2">
                  <c:v>4.9942250000000001</c:v>
                </c:pt>
                <c:pt idx="3">
                  <c:v>4.8773239999999998</c:v>
                </c:pt>
                <c:pt idx="4">
                  <c:v>4.3712239999999998</c:v>
                </c:pt>
                <c:pt idx="5">
                  <c:v>3.4696220000000002</c:v>
                </c:pt>
                <c:pt idx="6">
                  <c:v>3.2321119999999999</c:v>
                </c:pt>
                <c:pt idx="7">
                  <c:v>3.120193</c:v>
                </c:pt>
                <c:pt idx="8">
                  <c:v>2.65225</c:v>
                </c:pt>
                <c:pt idx="9">
                  <c:v>2.7149179999999999</c:v>
                </c:pt>
                <c:pt idx="10">
                  <c:v>2.4992109999999998</c:v>
                </c:pt>
                <c:pt idx="11">
                  <c:v>2.0468000000000002</c:v>
                </c:pt>
                <c:pt idx="12">
                  <c:v>1.618889</c:v>
                </c:pt>
                <c:pt idx="13">
                  <c:v>1.413001</c:v>
                </c:pt>
                <c:pt idx="14">
                  <c:v>1.348508</c:v>
                </c:pt>
                <c:pt idx="15">
                  <c:v>1.3585499999999999</c:v>
                </c:pt>
                <c:pt idx="16">
                  <c:v>1.2499739999999999</c:v>
                </c:pt>
                <c:pt idx="17">
                  <c:v>1.0797559999999999</c:v>
                </c:pt>
                <c:pt idx="18">
                  <c:v>0.97540499999999997</c:v>
                </c:pt>
                <c:pt idx="19">
                  <c:v>1.0152139999999998</c:v>
                </c:pt>
                <c:pt idx="20">
                  <c:v>0.76363199999999998</c:v>
                </c:pt>
                <c:pt idx="21">
                  <c:v>1.0172290000000002</c:v>
                </c:pt>
                <c:pt idx="22">
                  <c:v>0.73546199999999995</c:v>
                </c:pt>
                <c:pt idx="23">
                  <c:v>0.74301499999999998</c:v>
                </c:pt>
                <c:pt idx="24">
                  <c:v>0.79300300000000001</c:v>
                </c:pt>
                <c:pt idx="25">
                  <c:v>0.88066499999999992</c:v>
                </c:pt>
                <c:pt idx="26">
                  <c:v>0.94922499999999999</c:v>
                </c:pt>
                <c:pt idx="27">
                  <c:v>1.0019959999999999</c:v>
                </c:pt>
                <c:pt idx="28">
                  <c:v>1.1822239999999999</c:v>
                </c:pt>
                <c:pt idx="29">
                  <c:v>1.2333100000000001</c:v>
                </c:pt>
                <c:pt idx="30">
                  <c:v>1.263779</c:v>
                </c:pt>
                <c:pt idx="31">
                  <c:v>1.3689799999999999</c:v>
                </c:pt>
                <c:pt idx="32">
                  <c:v>1.4599979999999999</c:v>
                </c:pt>
                <c:pt idx="33">
                  <c:v>1.5779530000000002</c:v>
                </c:pt>
                <c:pt idx="34">
                  <c:v>1.64825</c:v>
                </c:pt>
                <c:pt idx="35">
                  <c:v>1.7988080000000002</c:v>
                </c:pt>
                <c:pt idx="36">
                  <c:v>1.8981139999999999</c:v>
                </c:pt>
                <c:pt idx="37">
                  <c:v>1.9789830000000002</c:v>
                </c:pt>
                <c:pt idx="38">
                  <c:v>1.938291</c:v>
                </c:pt>
                <c:pt idx="39">
                  <c:v>1.9231349999999998</c:v>
                </c:pt>
                <c:pt idx="40">
                  <c:v>2.0954929999999998</c:v>
                </c:pt>
                <c:pt idx="41">
                  <c:v>2.1862939999999997</c:v>
                </c:pt>
                <c:pt idx="42">
                  <c:v>2.3083230000000001</c:v>
                </c:pt>
                <c:pt idx="43">
                  <c:v>2.3458269999999999</c:v>
                </c:pt>
                <c:pt idx="44">
                  <c:v>2.4654540000000003</c:v>
                </c:pt>
                <c:pt idx="45">
                  <c:v>2.592768</c:v>
                </c:pt>
                <c:pt idx="46">
                  <c:v>2.6505890000000001</c:v>
                </c:pt>
                <c:pt idx="47">
                  <c:v>2.9253909999999999</c:v>
                </c:pt>
                <c:pt idx="48">
                  <c:v>2.8390840000000002</c:v>
                </c:pt>
                <c:pt idx="49">
                  <c:v>2.5747949999999999</c:v>
                </c:pt>
                <c:pt idx="50">
                  <c:v>2.4275310000000001</c:v>
                </c:pt>
              </c:numCache>
            </c:numRef>
          </c:val>
        </c:ser>
        <c:ser>
          <c:idx val="2"/>
          <c:order val="2"/>
          <c:tx>
            <c:strRef>
              <c:f>Sheet1!$D$1</c:f>
              <c:strCache>
                <c:ptCount val="1"/>
                <c:pt idx="0">
                  <c:v>other Lower 48 onshore</c:v>
                </c:pt>
              </c:strCache>
            </c:strRef>
          </c:tx>
          <c:spPr>
            <a:solidFill>
              <a:srgbClr val="675005"/>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5.8744529999999999</c:v>
                </c:pt>
                <c:pt idx="1">
                  <c:v>5.792427</c:v>
                </c:pt>
                <c:pt idx="2">
                  <c:v>5.4676919999999996</c:v>
                </c:pt>
                <c:pt idx="3">
                  <c:v>5.3878080000000006</c:v>
                </c:pt>
                <c:pt idx="4">
                  <c:v>5.2024879999999998</c:v>
                </c:pt>
                <c:pt idx="5">
                  <c:v>5.0480349999999996</c:v>
                </c:pt>
                <c:pt idx="6">
                  <c:v>5.0239449999999994</c:v>
                </c:pt>
                <c:pt idx="7">
                  <c:v>4.8644590000000001</c:v>
                </c:pt>
                <c:pt idx="8">
                  <c:v>4.7925639999999996</c:v>
                </c:pt>
                <c:pt idx="9">
                  <c:v>4.458507</c:v>
                </c:pt>
                <c:pt idx="10">
                  <c:v>4.153607</c:v>
                </c:pt>
                <c:pt idx="11">
                  <c:v>3.9058650000000004</c:v>
                </c:pt>
                <c:pt idx="12">
                  <c:v>3.6477930000000001</c:v>
                </c:pt>
                <c:pt idx="13">
                  <c:v>3.4521919999999997</c:v>
                </c:pt>
                <c:pt idx="14">
                  <c:v>3.406101</c:v>
                </c:pt>
                <c:pt idx="15">
                  <c:v>3.1684890000000001</c:v>
                </c:pt>
                <c:pt idx="16">
                  <c:v>2.7818580000000002</c:v>
                </c:pt>
                <c:pt idx="17">
                  <c:v>2.6426319999999999</c:v>
                </c:pt>
                <c:pt idx="18">
                  <c:v>2.5779549999999998</c:v>
                </c:pt>
                <c:pt idx="19">
                  <c:v>2.4206029999999998</c:v>
                </c:pt>
                <c:pt idx="20">
                  <c:v>2.2505139999999999</c:v>
                </c:pt>
                <c:pt idx="21">
                  <c:v>2.333726</c:v>
                </c:pt>
                <c:pt idx="22">
                  <c:v>2.0379689999999999</c:v>
                </c:pt>
                <c:pt idx="23">
                  <c:v>1.9195500000000001</c:v>
                </c:pt>
                <c:pt idx="24">
                  <c:v>1.8452189999999999</c:v>
                </c:pt>
                <c:pt idx="25">
                  <c:v>1.8111470000000001</c:v>
                </c:pt>
                <c:pt idx="26">
                  <c:v>1.682925</c:v>
                </c:pt>
                <c:pt idx="27">
                  <c:v>1.594061</c:v>
                </c:pt>
                <c:pt idx="28">
                  <c:v>1.5240879999999999</c:v>
                </c:pt>
                <c:pt idx="29">
                  <c:v>1.4721389999999999</c:v>
                </c:pt>
                <c:pt idx="30">
                  <c:v>1.4331290000000001</c:v>
                </c:pt>
                <c:pt idx="31">
                  <c:v>1.383276</c:v>
                </c:pt>
                <c:pt idx="32">
                  <c:v>1.3429709999999999</c:v>
                </c:pt>
                <c:pt idx="33">
                  <c:v>1.2983290000000001</c:v>
                </c:pt>
                <c:pt idx="34">
                  <c:v>1.259309</c:v>
                </c:pt>
                <c:pt idx="35">
                  <c:v>1.224062</c:v>
                </c:pt>
                <c:pt idx="36">
                  <c:v>1.1973280000000002</c:v>
                </c:pt>
                <c:pt idx="37">
                  <c:v>1.1856629999999999</c:v>
                </c:pt>
                <c:pt idx="38">
                  <c:v>1.1807969999999999</c:v>
                </c:pt>
                <c:pt idx="39">
                  <c:v>1.181549</c:v>
                </c:pt>
                <c:pt idx="40">
                  <c:v>1.1907829999999999</c:v>
                </c:pt>
                <c:pt idx="41">
                  <c:v>1.1930700000000001</c:v>
                </c:pt>
                <c:pt idx="42">
                  <c:v>1.1657059999999999</c:v>
                </c:pt>
                <c:pt idx="43">
                  <c:v>1.153235</c:v>
                </c:pt>
                <c:pt idx="44">
                  <c:v>1.1337959999999998</c:v>
                </c:pt>
                <c:pt idx="45">
                  <c:v>1.1123370000000001</c:v>
                </c:pt>
                <c:pt idx="46">
                  <c:v>1.0913919999999999</c:v>
                </c:pt>
                <c:pt idx="47">
                  <c:v>1.073869</c:v>
                </c:pt>
                <c:pt idx="48">
                  <c:v>1.0561200000000002</c:v>
                </c:pt>
                <c:pt idx="49">
                  <c:v>1.037207</c:v>
                </c:pt>
                <c:pt idx="50">
                  <c:v>1.0272600000000001</c:v>
                </c:pt>
              </c:numCache>
            </c:numRef>
          </c:val>
        </c:ser>
        <c:ser>
          <c:idx val="3"/>
          <c:order val="3"/>
          <c:tx>
            <c:strRef>
              <c:f>Sheet1!$E$1</c:f>
              <c:strCache>
                <c:ptCount val="1"/>
                <c:pt idx="0">
                  <c:v>tight/shale gas</c:v>
                </c:pt>
              </c:strCache>
            </c:strRef>
          </c:tx>
          <c:spPr>
            <a:solidFill>
              <a:schemeClr val="accent3"/>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6.1350709999999999</c:v>
                </c:pt>
                <c:pt idx="1">
                  <c:v>6.2985949999999997</c:v>
                </c:pt>
                <c:pt idx="2">
                  <c:v>6.3744479999999992</c:v>
                </c:pt>
                <c:pt idx="3">
                  <c:v>6.6094230000000005</c:v>
                </c:pt>
                <c:pt idx="4">
                  <c:v>6.8064610000000005</c:v>
                </c:pt>
                <c:pt idx="5">
                  <c:v>7.2531280000000002</c:v>
                </c:pt>
                <c:pt idx="6">
                  <c:v>7.9686080000000006</c:v>
                </c:pt>
                <c:pt idx="7">
                  <c:v>8.982586999999997</c:v>
                </c:pt>
                <c:pt idx="8">
                  <c:v>10.33999</c:v>
                </c:pt>
                <c:pt idx="9">
                  <c:v>11.080083999999999</c:v>
                </c:pt>
                <c:pt idx="10">
                  <c:v>12.411934</c:v>
                </c:pt>
                <c:pt idx="11">
                  <c:v>14.831794</c:v>
                </c:pt>
                <c:pt idx="12">
                  <c:v>16.763753000000001</c:v>
                </c:pt>
                <c:pt idx="13">
                  <c:v>17.555982</c:v>
                </c:pt>
                <c:pt idx="14">
                  <c:v>19.473306000000001</c:v>
                </c:pt>
                <c:pt idx="15">
                  <c:v>20.955310000000001</c:v>
                </c:pt>
                <c:pt idx="16">
                  <c:v>21.151239</c:v>
                </c:pt>
                <c:pt idx="17">
                  <c:v>22.282437999999999</c:v>
                </c:pt>
                <c:pt idx="18">
                  <c:v>25.931386</c:v>
                </c:pt>
                <c:pt idx="19">
                  <c:v>29.258033999999999</c:v>
                </c:pt>
                <c:pt idx="20">
                  <c:v>29.569922999999999</c:v>
                </c:pt>
                <c:pt idx="21">
                  <c:v>29.926740000000002</c:v>
                </c:pt>
                <c:pt idx="22">
                  <c:v>32.078488</c:v>
                </c:pt>
                <c:pt idx="23">
                  <c:v>33.321460999999999</c:v>
                </c:pt>
                <c:pt idx="24">
                  <c:v>34.513618000000001</c:v>
                </c:pt>
                <c:pt idx="25">
                  <c:v>35.182998999999995</c:v>
                </c:pt>
                <c:pt idx="26">
                  <c:v>35.605142999999998</c:v>
                </c:pt>
                <c:pt idx="27">
                  <c:v>36.181228000000004</c:v>
                </c:pt>
                <c:pt idx="28">
                  <c:v>37.316574000000003</c:v>
                </c:pt>
                <c:pt idx="29">
                  <c:v>37.936578999999995</c:v>
                </c:pt>
                <c:pt idx="30">
                  <c:v>38.511803</c:v>
                </c:pt>
                <c:pt idx="31">
                  <c:v>38.976207000000002</c:v>
                </c:pt>
                <c:pt idx="32">
                  <c:v>39.516302000000003</c:v>
                </c:pt>
                <c:pt idx="33">
                  <c:v>40.715710000000001</c:v>
                </c:pt>
                <c:pt idx="34">
                  <c:v>41.206128999999997</c:v>
                </c:pt>
                <c:pt idx="35">
                  <c:v>41.444998999999996</c:v>
                </c:pt>
                <c:pt idx="36">
                  <c:v>41.751999999999995</c:v>
                </c:pt>
                <c:pt idx="37">
                  <c:v>42.181778999999999</c:v>
                </c:pt>
                <c:pt idx="38">
                  <c:v>42.784678999999997</c:v>
                </c:pt>
                <c:pt idx="39">
                  <c:v>43.402825999999997</c:v>
                </c:pt>
                <c:pt idx="40">
                  <c:v>44.015560000000001</c:v>
                </c:pt>
                <c:pt idx="41">
                  <c:v>44.475842</c:v>
                </c:pt>
                <c:pt idx="42">
                  <c:v>44.801569000000001</c:v>
                </c:pt>
                <c:pt idx="43">
                  <c:v>45.289859999999997</c:v>
                </c:pt>
                <c:pt idx="44">
                  <c:v>45.680455000000002</c:v>
                </c:pt>
                <c:pt idx="45">
                  <c:v>45.908589999999997</c:v>
                </c:pt>
                <c:pt idx="46">
                  <c:v>46.459260999999998</c:v>
                </c:pt>
                <c:pt idx="47">
                  <c:v>46.704706000000002</c:v>
                </c:pt>
                <c:pt idx="48">
                  <c:v>47.363486000000002</c:v>
                </c:pt>
                <c:pt idx="49">
                  <c:v>47.997008000000001</c:v>
                </c:pt>
                <c:pt idx="50">
                  <c:v>48.662859999999995</c:v>
                </c:pt>
              </c:numCache>
            </c:numRef>
          </c:val>
        </c:ser>
        <c:dLbls>
          <c:showLegendKey val="0"/>
          <c:showVal val="0"/>
          <c:showCatName val="0"/>
          <c:showSerName val="0"/>
          <c:showPercent val="0"/>
          <c:showBubbleSize val="0"/>
        </c:dLbls>
        <c:axId val="-1234891152"/>
        <c:axId val="-1234891696"/>
        <c:extLst/>
      </c:areaChart>
      <c:catAx>
        <c:axId val="-123489115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1696"/>
        <c:crossesAt val="0"/>
        <c:auto val="1"/>
        <c:lblAlgn val="ctr"/>
        <c:lblOffset val="100"/>
        <c:tickLblSkip val="10"/>
        <c:tickMarkSkip val="10"/>
        <c:noMultiLvlLbl val="0"/>
      </c:catAx>
      <c:valAx>
        <c:axId val="-1234891696"/>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1152"/>
        <c:crossesAt val="2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bg2"/>
          </a:solidFill>
        </a:defRPr>
      </a:pPr>
      <a:endParaRPr lang="en-US"/>
    </a:p>
  </c:txPr>
  <c:externalData r:id="rId4">
    <c:autoUpdate val="0"/>
  </c:externalData>
  <c:userShapes r:id="rId5"/>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7591127845036"/>
          <c:y val="8.3318777236179753E-2"/>
          <c:w val="0.78239784079811048"/>
          <c:h val="0.82584213613981339"/>
        </c:manualLayout>
      </c:layout>
      <c:areaChart>
        <c:grouping val="stacked"/>
        <c:varyColors val="0"/>
        <c:ser>
          <c:idx val="1"/>
          <c:order val="0"/>
          <c:tx>
            <c:strRef>
              <c:f>Sheet1!$B$1</c:f>
              <c:strCache>
                <c:ptCount val="1"/>
                <c:pt idx="0">
                  <c:v>"other"</c:v>
                </c:pt>
              </c:strCache>
            </c:strRef>
          </c:tx>
          <c:spPr>
            <a:solidFill>
              <a:schemeClr val="tx1">
                <a:lumMod val="50000"/>
                <a:lumOff val="50000"/>
              </a:schemeClr>
            </a:solidFill>
            <a:ln w="25400">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1.911462</c:v>
                </c:pt>
                <c:pt idx="1">
                  <c:v>2.0059259999999997</c:v>
                </c:pt>
                <c:pt idx="2">
                  <c:v>2.0914259999999998</c:v>
                </c:pt>
                <c:pt idx="3">
                  <c:v>2.2239939999999998</c:v>
                </c:pt>
                <c:pt idx="4">
                  <c:v>2.210715</c:v>
                </c:pt>
                <c:pt idx="5">
                  <c:v>2.2798099999999999</c:v>
                </c:pt>
                <c:pt idx="6">
                  <c:v>2.2789390000000003</c:v>
                </c:pt>
                <c:pt idx="7">
                  <c:v>2.2987960000000003</c:v>
                </c:pt>
                <c:pt idx="8">
                  <c:v>2.3738040000000002</c:v>
                </c:pt>
                <c:pt idx="9">
                  <c:v>2.3703449999999999</c:v>
                </c:pt>
                <c:pt idx="10">
                  <c:v>2.250759</c:v>
                </c:pt>
                <c:pt idx="11">
                  <c:v>2.117413</c:v>
                </c:pt>
                <c:pt idx="12">
                  <c:v>1.998027</c:v>
                </c:pt>
                <c:pt idx="13">
                  <c:v>1.7843500000000001</c:v>
                </c:pt>
                <c:pt idx="14">
                  <c:v>1.6630959999999999</c:v>
                </c:pt>
                <c:pt idx="15">
                  <c:v>1.547021</c:v>
                </c:pt>
                <c:pt idx="16">
                  <c:v>1.4104219999999998</c:v>
                </c:pt>
                <c:pt idx="17">
                  <c:v>1.3232360000000001</c:v>
                </c:pt>
                <c:pt idx="18">
                  <c:v>1.276994</c:v>
                </c:pt>
                <c:pt idx="19">
                  <c:v>1.2001219999999999</c:v>
                </c:pt>
                <c:pt idx="20">
                  <c:v>1.0879969999999999</c:v>
                </c:pt>
                <c:pt idx="21">
                  <c:v>1.148334</c:v>
                </c:pt>
                <c:pt idx="22">
                  <c:v>1.1205719999999999</c:v>
                </c:pt>
                <c:pt idx="23">
                  <c:v>1.135731</c:v>
                </c:pt>
                <c:pt idx="24">
                  <c:v>1.161556</c:v>
                </c:pt>
                <c:pt idx="25">
                  <c:v>1.1848379999999998</c:v>
                </c:pt>
                <c:pt idx="26">
                  <c:v>1.1880219999999999</c:v>
                </c:pt>
                <c:pt idx="27">
                  <c:v>1.1879189999999999</c:v>
                </c:pt>
                <c:pt idx="28">
                  <c:v>1.1771670000000001</c:v>
                </c:pt>
                <c:pt idx="29">
                  <c:v>1.161608</c:v>
                </c:pt>
                <c:pt idx="30">
                  <c:v>1.144943</c:v>
                </c:pt>
                <c:pt idx="31">
                  <c:v>1.1426919999999998</c:v>
                </c:pt>
                <c:pt idx="32">
                  <c:v>1.1307969999999998</c:v>
                </c:pt>
                <c:pt idx="33">
                  <c:v>1.073866</c:v>
                </c:pt>
                <c:pt idx="34">
                  <c:v>1.067399</c:v>
                </c:pt>
                <c:pt idx="35">
                  <c:v>1.0659889999999999</c:v>
                </c:pt>
                <c:pt idx="36">
                  <c:v>1.0564129999999998</c:v>
                </c:pt>
                <c:pt idx="37">
                  <c:v>1.0112749999999999</c:v>
                </c:pt>
                <c:pt idx="38">
                  <c:v>0.96626200000000007</c:v>
                </c:pt>
                <c:pt idx="39">
                  <c:v>0.93939799999999996</c:v>
                </c:pt>
                <c:pt idx="40">
                  <c:v>0.92121900000000001</c:v>
                </c:pt>
                <c:pt idx="41">
                  <c:v>0.91210000000000002</c:v>
                </c:pt>
                <c:pt idx="42">
                  <c:v>0.85699799999999993</c:v>
                </c:pt>
                <c:pt idx="43">
                  <c:v>0.82921800000000001</c:v>
                </c:pt>
                <c:pt idx="44">
                  <c:v>0.82198400000000005</c:v>
                </c:pt>
                <c:pt idx="45">
                  <c:v>0.79913999999999996</c:v>
                </c:pt>
                <c:pt idx="46">
                  <c:v>0.78666599999999998</c:v>
                </c:pt>
                <c:pt idx="47">
                  <c:v>0.77971899999999994</c:v>
                </c:pt>
                <c:pt idx="48">
                  <c:v>0.76354999999999995</c:v>
                </c:pt>
                <c:pt idx="49">
                  <c:v>0.71942299999999992</c:v>
                </c:pt>
                <c:pt idx="50">
                  <c:v>0.673319</c:v>
                </c:pt>
              </c:numCache>
            </c:numRef>
          </c:val>
        </c:ser>
        <c:ser>
          <c:idx val="4"/>
          <c:order val="1"/>
          <c:tx>
            <c:strRef>
              <c:f>Sheet1!$C$1</c:f>
              <c:strCache>
                <c:ptCount val="1"/>
                <c:pt idx="0">
                  <c:v>Lower 48 offshore</c:v>
                </c:pt>
              </c:strCache>
            </c:strRef>
          </c:tx>
          <c:spPr>
            <a:solidFill>
              <a:srgbClr val="0096D7"/>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5.2609820000000003</c:v>
                </c:pt>
                <c:pt idx="1">
                  <c:v>5.5193660000000007</c:v>
                </c:pt>
                <c:pt idx="2">
                  <c:v>4.9942250000000001</c:v>
                </c:pt>
                <c:pt idx="3">
                  <c:v>4.8773239999999998</c:v>
                </c:pt>
                <c:pt idx="4">
                  <c:v>4.3712239999999998</c:v>
                </c:pt>
                <c:pt idx="5">
                  <c:v>3.4696220000000002</c:v>
                </c:pt>
                <c:pt idx="6">
                  <c:v>3.2321119999999999</c:v>
                </c:pt>
                <c:pt idx="7">
                  <c:v>3.120193</c:v>
                </c:pt>
                <c:pt idx="8">
                  <c:v>2.65225</c:v>
                </c:pt>
                <c:pt idx="9">
                  <c:v>2.7149179999999999</c:v>
                </c:pt>
                <c:pt idx="10">
                  <c:v>2.4992109999999998</c:v>
                </c:pt>
                <c:pt idx="11">
                  <c:v>2.0468000000000002</c:v>
                </c:pt>
                <c:pt idx="12">
                  <c:v>1.618889</c:v>
                </c:pt>
                <c:pt idx="13">
                  <c:v>1.413001</c:v>
                </c:pt>
                <c:pt idx="14">
                  <c:v>1.348508</c:v>
                </c:pt>
                <c:pt idx="15">
                  <c:v>1.3585499999999999</c:v>
                </c:pt>
                <c:pt idx="16">
                  <c:v>1.2499739999999999</c:v>
                </c:pt>
                <c:pt idx="17">
                  <c:v>1.0797559999999999</c:v>
                </c:pt>
                <c:pt idx="18">
                  <c:v>0.97540499999999997</c:v>
                </c:pt>
                <c:pt idx="19">
                  <c:v>1.0152139999999998</c:v>
                </c:pt>
                <c:pt idx="20">
                  <c:v>0.76363199999999998</c:v>
                </c:pt>
                <c:pt idx="21">
                  <c:v>1.0184660000000001</c:v>
                </c:pt>
                <c:pt idx="22">
                  <c:v>0.75865499999999997</c:v>
                </c:pt>
                <c:pt idx="23">
                  <c:v>0.722777</c:v>
                </c:pt>
                <c:pt idx="24">
                  <c:v>0.62828100000000009</c:v>
                </c:pt>
                <c:pt idx="25">
                  <c:v>0.59465600000000007</c:v>
                </c:pt>
                <c:pt idx="26">
                  <c:v>0.60986000000000007</c:v>
                </c:pt>
                <c:pt idx="27">
                  <c:v>0.59353900000000004</c:v>
                </c:pt>
                <c:pt idx="28">
                  <c:v>0.64068199999999997</c:v>
                </c:pt>
                <c:pt idx="29">
                  <c:v>0.65538099999999999</c:v>
                </c:pt>
                <c:pt idx="30">
                  <c:v>0.70600399999999996</c:v>
                </c:pt>
                <c:pt idx="31">
                  <c:v>0.71132099999999998</c:v>
                </c:pt>
                <c:pt idx="32">
                  <c:v>0.67569599999999996</c:v>
                </c:pt>
                <c:pt idx="33">
                  <c:v>0.72212500000000002</c:v>
                </c:pt>
                <c:pt idx="34">
                  <c:v>0.78484399999999999</c:v>
                </c:pt>
                <c:pt idx="35">
                  <c:v>0.89241499999999996</c:v>
                </c:pt>
                <c:pt idx="36">
                  <c:v>0.86547199999999991</c:v>
                </c:pt>
                <c:pt idx="37">
                  <c:v>0.84845700000000002</c:v>
                </c:pt>
                <c:pt idx="38">
                  <c:v>0.87416499999999997</c:v>
                </c:pt>
                <c:pt idx="39">
                  <c:v>0.835592</c:v>
                </c:pt>
                <c:pt idx="40">
                  <c:v>0.78386299999999998</c:v>
                </c:pt>
                <c:pt idx="41">
                  <c:v>0.91406900000000002</c:v>
                </c:pt>
                <c:pt idx="42">
                  <c:v>1.0650759999999999</c:v>
                </c:pt>
                <c:pt idx="43">
                  <c:v>1.054257</c:v>
                </c:pt>
                <c:pt idx="44">
                  <c:v>1.046243</c:v>
                </c:pt>
                <c:pt idx="45">
                  <c:v>0.87508899999999989</c:v>
                </c:pt>
                <c:pt idx="46">
                  <c:v>0.80852899999999994</c:v>
                </c:pt>
                <c:pt idx="47">
                  <c:v>0.75473400000000002</c:v>
                </c:pt>
                <c:pt idx="48">
                  <c:v>0.87560199999999999</c:v>
                </c:pt>
                <c:pt idx="49">
                  <c:v>0.85353899999999994</c:v>
                </c:pt>
                <c:pt idx="50">
                  <c:v>0.93024200000000001</c:v>
                </c:pt>
              </c:numCache>
            </c:numRef>
          </c:val>
        </c:ser>
        <c:ser>
          <c:idx val="2"/>
          <c:order val="2"/>
          <c:tx>
            <c:strRef>
              <c:f>Sheet1!$D$1</c:f>
              <c:strCache>
                <c:ptCount val="1"/>
                <c:pt idx="0">
                  <c:v>other Lower 48 onshore</c:v>
                </c:pt>
              </c:strCache>
            </c:strRef>
          </c:tx>
          <c:spPr>
            <a:solidFill>
              <a:srgbClr val="675005"/>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5.8744529999999999</c:v>
                </c:pt>
                <c:pt idx="1">
                  <c:v>5.792427</c:v>
                </c:pt>
                <c:pt idx="2">
                  <c:v>5.4676919999999996</c:v>
                </c:pt>
                <c:pt idx="3">
                  <c:v>5.3878080000000006</c:v>
                </c:pt>
                <c:pt idx="4">
                  <c:v>5.2024879999999998</c:v>
                </c:pt>
                <c:pt idx="5">
                  <c:v>5.0480349999999996</c:v>
                </c:pt>
                <c:pt idx="6">
                  <c:v>5.0239449999999994</c:v>
                </c:pt>
                <c:pt idx="7">
                  <c:v>4.8644590000000001</c:v>
                </c:pt>
                <c:pt idx="8">
                  <c:v>4.7925639999999996</c:v>
                </c:pt>
                <c:pt idx="9">
                  <c:v>4.458507</c:v>
                </c:pt>
                <c:pt idx="10">
                  <c:v>4.153607</c:v>
                </c:pt>
                <c:pt idx="11">
                  <c:v>3.9058650000000004</c:v>
                </c:pt>
                <c:pt idx="12">
                  <c:v>3.6477930000000001</c:v>
                </c:pt>
                <c:pt idx="13">
                  <c:v>3.4521919999999997</c:v>
                </c:pt>
                <c:pt idx="14">
                  <c:v>3.406101</c:v>
                </c:pt>
                <c:pt idx="15">
                  <c:v>3.1684890000000001</c:v>
                </c:pt>
                <c:pt idx="16">
                  <c:v>2.7818580000000002</c:v>
                </c:pt>
                <c:pt idx="17">
                  <c:v>2.6426319999999999</c:v>
                </c:pt>
                <c:pt idx="18">
                  <c:v>2.5779549999999998</c:v>
                </c:pt>
                <c:pt idx="19">
                  <c:v>2.4206029999999998</c:v>
                </c:pt>
                <c:pt idx="20">
                  <c:v>2.250515</c:v>
                </c:pt>
                <c:pt idx="21">
                  <c:v>2.3259540000000003</c:v>
                </c:pt>
                <c:pt idx="22">
                  <c:v>2.1396290000000002</c:v>
                </c:pt>
                <c:pt idx="23">
                  <c:v>2.0297990000000001</c:v>
                </c:pt>
                <c:pt idx="24">
                  <c:v>1.9410270000000001</c:v>
                </c:pt>
                <c:pt idx="25">
                  <c:v>1.8747900000000002</c:v>
                </c:pt>
                <c:pt idx="26">
                  <c:v>1.7196689999999999</c:v>
                </c:pt>
                <c:pt idx="27">
                  <c:v>1.6075139999999999</c:v>
                </c:pt>
                <c:pt idx="28">
                  <c:v>1.5327790000000001</c:v>
                </c:pt>
                <c:pt idx="29">
                  <c:v>1.4784299999999999</c:v>
                </c:pt>
                <c:pt idx="30">
                  <c:v>1.436752</c:v>
                </c:pt>
                <c:pt idx="31">
                  <c:v>1.392199</c:v>
                </c:pt>
                <c:pt idx="32">
                  <c:v>1.3567910000000001</c:v>
                </c:pt>
                <c:pt idx="33">
                  <c:v>1.3118160000000001</c:v>
                </c:pt>
                <c:pt idx="34">
                  <c:v>1.2756799999999999</c:v>
                </c:pt>
                <c:pt idx="35">
                  <c:v>1.2433419999999999</c:v>
                </c:pt>
                <c:pt idx="36">
                  <c:v>1.21878</c:v>
                </c:pt>
                <c:pt idx="37">
                  <c:v>1.2090530000000002</c:v>
                </c:pt>
                <c:pt idx="38">
                  <c:v>1.2063740000000001</c:v>
                </c:pt>
                <c:pt idx="39">
                  <c:v>1.2089370000000002</c:v>
                </c:pt>
                <c:pt idx="40">
                  <c:v>1.224602</c:v>
                </c:pt>
                <c:pt idx="41">
                  <c:v>1.220906</c:v>
                </c:pt>
                <c:pt idx="42">
                  <c:v>1.184647</c:v>
                </c:pt>
                <c:pt idx="43">
                  <c:v>1.1656679999999999</c:v>
                </c:pt>
                <c:pt idx="44">
                  <c:v>1.1509459999999998</c:v>
                </c:pt>
                <c:pt idx="45">
                  <c:v>1.129308</c:v>
                </c:pt>
                <c:pt idx="46">
                  <c:v>1.1114629999999999</c:v>
                </c:pt>
                <c:pt idx="47">
                  <c:v>1.096435</c:v>
                </c:pt>
                <c:pt idx="48">
                  <c:v>1.0778110000000001</c:v>
                </c:pt>
                <c:pt idx="49">
                  <c:v>1.0634620000000001</c:v>
                </c:pt>
                <c:pt idx="50">
                  <c:v>1.0526950000000002</c:v>
                </c:pt>
              </c:numCache>
            </c:numRef>
          </c:val>
        </c:ser>
        <c:ser>
          <c:idx val="3"/>
          <c:order val="3"/>
          <c:tx>
            <c:strRef>
              <c:f>Sheet1!$E$1</c:f>
              <c:strCache>
                <c:ptCount val="1"/>
                <c:pt idx="0">
                  <c:v>tight/shale gas</c:v>
                </c:pt>
              </c:strCache>
            </c:strRef>
          </c:tx>
          <c:spPr>
            <a:solidFill>
              <a:schemeClr val="accent3"/>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6.1350709999999999</c:v>
                </c:pt>
                <c:pt idx="1">
                  <c:v>6.2985949999999997</c:v>
                </c:pt>
                <c:pt idx="2">
                  <c:v>6.3744479999999992</c:v>
                </c:pt>
                <c:pt idx="3">
                  <c:v>6.6094230000000005</c:v>
                </c:pt>
                <c:pt idx="4">
                  <c:v>6.8064610000000005</c:v>
                </c:pt>
                <c:pt idx="5">
                  <c:v>7.2531280000000002</c:v>
                </c:pt>
                <c:pt idx="6">
                  <c:v>7.9686080000000006</c:v>
                </c:pt>
                <c:pt idx="7">
                  <c:v>8.982586999999997</c:v>
                </c:pt>
                <c:pt idx="8">
                  <c:v>10.33999</c:v>
                </c:pt>
                <c:pt idx="9">
                  <c:v>11.080083999999999</c:v>
                </c:pt>
                <c:pt idx="10">
                  <c:v>12.411934</c:v>
                </c:pt>
                <c:pt idx="11">
                  <c:v>14.831794</c:v>
                </c:pt>
                <c:pt idx="12">
                  <c:v>16.763753000000001</c:v>
                </c:pt>
                <c:pt idx="13">
                  <c:v>17.555982</c:v>
                </c:pt>
                <c:pt idx="14">
                  <c:v>19.473306000000001</c:v>
                </c:pt>
                <c:pt idx="15">
                  <c:v>20.955310000000001</c:v>
                </c:pt>
                <c:pt idx="16">
                  <c:v>21.151239</c:v>
                </c:pt>
                <c:pt idx="17">
                  <c:v>22.282437999999999</c:v>
                </c:pt>
                <c:pt idx="18">
                  <c:v>25.931386</c:v>
                </c:pt>
                <c:pt idx="19">
                  <c:v>29.258033999999999</c:v>
                </c:pt>
                <c:pt idx="20">
                  <c:v>29.569977000000002</c:v>
                </c:pt>
                <c:pt idx="21">
                  <c:v>29.911483</c:v>
                </c:pt>
                <c:pt idx="22">
                  <c:v>31.081475000000001</c:v>
                </c:pt>
                <c:pt idx="23">
                  <c:v>30.314990999999999</c:v>
                </c:pt>
                <c:pt idx="24">
                  <c:v>29.690833000000001</c:v>
                </c:pt>
                <c:pt idx="25">
                  <c:v>29.054998999999999</c:v>
                </c:pt>
                <c:pt idx="26">
                  <c:v>28.480900999999999</c:v>
                </c:pt>
                <c:pt idx="27">
                  <c:v>28.206758000000001</c:v>
                </c:pt>
                <c:pt idx="28">
                  <c:v>27.952909999999999</c:v>
                </c:pt>
                <c:pt idx="29">
                  <c:v>27.825800000000001</c:v>
                </c:pt>
                <c:pt idx="30">
                  <c:v>27.326596000000002</c:v>
                </c:pt>
                <c:pt idx="31">
                  <c:v>27.139209000000001</c:v>
                </c:pt>
                <c:pt idx="32">
                  <c:v>27.116021000000003</c:v>
                </c:pt>
                <c:pt idx="33">
                  <c:v>26.936056000000001</c:v>
                </c:pt>
                <c:pt idx="34">
                  <c:v>26.708613</c:v>
                </c:pt>
                <c:pt idx="35">
                  <c:v>26.557355999999999</c:v>
                </c:pt>
                <c:pt idx="36">
                  <c:v>26.662147999999998</c:v>
                </c:pt>
                <c:pt idx="37">
                  <c:v>26.581575000000001</c:v>
                </c:pt>
                <c:pt idx="38">
                  <c:v>26.521732</c:v>
                </c:pt>
                <c:pt idx="39">
                  <c:v>26.493641999999998</c:v>
                </c:pt>
                <c:pt idx="40">
                  <c:v>26.413277000000001</c:v>
                </c:pt>
                <c:pt idx="41">
                  <c:v>26.150971999999999</c:v>
                </c:pt>
                <c:pt idx="42">
                  <c:v>25.983647000000001</c:v>
                </c:pt>
                <c:pt idx="43">
                  <c:v>25.845610999999998</c:v>
                </c:pt>
                <c:pt idx="44">
                  <c:v>26.113676999999999</c:v>
                </c:pt>
                <c:pt idx="45">
                  <c:v>26.075253</c:v>
                </c:pt>
                <c:pt idx="46">
                  <c:v>26.037606</c:v>
                </c:pt>
                <c:pt idx="47">
                  <c:v>26.035789999999999</c:v>
                </c:pt>
                <c:pt idx="48">
                  <c:v>25.969484000000001</c:v>
                </c:pt>
                <c:pt idx="49">
                  <c:v>25.962506000000001</c:v>
                </c:pt>
                <c:pt idx="50">
                  <c:v>25.976295999999998</c:v>
                </c:pt>
              </c:numCache>
            </c:numRef>
          </c:val>
        </c:ser>
        <c:dLbls>
          <c:showLegendKey val="0"/>
          <c:showVal val="0"/>
          <c:showCatName val="0"/>
          <c:showSerName val="0"/>
          <c:showPercent val="0"/>
          <c:showBubbleSize val="0"/>
        </c:dLbls>
        <c:axId val="-1234890608"/>
        <c:axId val="-1229086384"/>
        <c:extLst/>
      </c:areaChart>
      <c:catAx>
        <c:axId val="-123489060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9086384"/>
        <c:crossesAt val="0"/>
        <c:auto val="1"/>
        <c:lblAlgn val="ctr"/>
        <c:lblOffset val="100"/>
        <c:tickLblSkip val="10"/>
        <c:tickMarkSkip val="10"/>
        <c:noMultiLvlLbl val="0"/>
      </c:catAx>
      <c:valAx>
        <c:axId val="-1229086384"/>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0608"/>
        <c:crossesAt val="2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bg2"/>
          </a:solidFill>
        </a:defRPr>
      </a:pPr>
      <a:endParaRPr lang="en-US"/>
    </a:p>
  </c:txPr>
  <c:externalData r:id="rId4">
    <c:autoUpdate val="0"/>
  </c:externalData>
  <c:userShapes r:id="rId5"/>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549978127734"/>
          <c:y val="9.1375375216363894E-2"/>
          <c:w val="0.78928778433945757"/>
          <c:h val="0.81778553815962929"/>
        </c:manualLayout>
      </c:layout>
      <c:areaChart>
        <c:grouping val="stacked"/>
        <c:varyColors val="0"/>
        <c:ser>
          <c:idx val="0"/>
          <c:order val="0"/>
          <c:tx>
            <c:strRef>
              <c:f>Sheet1!$B$1</c:f>
              <c:strCache>
                <c:ptCount val="1"/>
                <c:pt idx="0">
                  <c:v>restus</c:v>
                </c:pt>
              </c:strCache>
            </c:strRef>
          </c:tx>
          <c:spPr>
            <a:solidFill>
              <a:srgbClr val="ADADAD"/>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1.3092729999999997</c:v>
                </c:pt>
                <c:pt idx="1">
                  <c:v>1.591653</c:v>
                </c:pt>
                <c:pt idx="2">
                  <c:v>1.9385399999999999</c:v>
                </c:pt>
                <c:pt idx="3">
                  <c:v>2.11416</c:v>
                </c:pt>
                <c:pt idx="4">
                  <c:v>2.4086319999999994</c:v>
                </c:pt>
                <c:pt idx="5">
                  <c:v>2.5942759999999998</c:v>
                </c:pt>
                <c:pt idx="6">
                  <c:v>2.4971069999999993</c:v>
                </c:pt>
                <c:pt idx="7">
                  <c:v>2.4640090000000021</c:v>
                </c:pt>
                <c:pt idx="8">
                  <c:v>2.6931880000000028</c:v>
                </c:pt>
                <c:pt idx="9">
                  <c:v>2.9088029999999989</c:v>
                </c:pt>
                <c:pt idx="10">
                  <c:v>2.579774999999997</c:v>
                </c:pt>
                <c:pt idx="11">
                  <c:v>2.8385520000000013</c:v>
                </c:pt>
                <c:pt idx="12">
                  <c:v>2.4130959999999968</c:v>
                </c:pt>
                <c:pt idx="13">
                  <c:v>2.4265279999999976</c:v>
                </c:pt>
                <c:pt idx="14">
                  <c:v>2.3942159999999992</c:v>
                </c:pt>
                <c:pt idx="15">
                  <c:v>2.529067999999997</c:v>
                </c:pt>
                <c:pt idx="16">
                  <c:v>2.5801700000000025</c:v>
                </c:pt>
                <c:pt idx="17">
                  <c:v>2.6262020000000001</c:v>
                </c:pt>
                <c:pt idx="18">
                  <c:v>2.6654419999999961</c:v>
                </c:pt>
                <c:pt idx="19">
                  <c:v>2.6054550000000014</c:v>
                </c:pt>
                <c:pt idx="20">
                  <c:v>2.5112769999999993</c:v>
                </c:pt>
                <c:pt idx="21">
                  <c:v>2.5263320000000009</c:v>
                </c:pt>
                <c:pt idx="22">
                  <c:v>2.5370759999999986</c:v>
                </c:pt>
                <c:pt idx="23">
                  <c:v>2.5473529999999984</c:v>
                </c:pt>
                <c:pt idx="24">
                  <c:v>2.5372929999999982</c:v>
                </c:pt>
                <c:pt idx="25">
                  <c:v>2.4930560000000002</c:v>
                </c:pt>
                <c:pt idx="26">
                  <c:v>2.4722909999999989</c:v>
                </c:pt>
                <c:pt idx="27">
                  <c:v>2.4323579999999976</c:v>
                </c:pt>
                <c:pt idx="28">
                  <c:v>2.4362370000000002</c:v>
                </c:pt>
                <c:pt idx="29">
                  <c:v>2.5209269999999995</c:v>
                </c:pt>
                <c:pt idx="30">
                  <c:v>2.54962</c:v>
                </c:pt>
                <c:pt idx="31">
                  <c:v>2.5612780000000011</c:v>
                </c:pt>
                <c:pt idx="32">
                  <c:v>2.5680429999999999</c:v>
                </c:pt>
                <c:pt idx="33">
                  <c:v>2.5661789999999995</c:v>
                </c:pt>
                <c:pt idx="34">
                  <c:v>2.6116469999999987</c:v>
                </c:pt>
                <c:pt idx="35">
                  <c:v>2.6123800000000017</c:v>
                </c:pt>
                <c:pt idx="36">
                  <c:v>2.6244179999999995</c:v>
                </c:pt>
                <c:pt idx="37">
                  <c:v>2.652813000000001</c:v>
                </c:pt>
                <c:pt idx="38">
                  <c:v>2.7249410000000007</c:v>
                </c:pt>
                <c:pt idx="39">
                  <c:v>2.7510440000000016</c:v>
                </c:pt>
                <c:pt idx="40">
                  <c:v>2.7470470000000011</c:v>
                </c:pt>
              </c:numCache>
            </c:numRef>
          </c:val>
        </c:ser>
        <c:ser>
          <c:idx val="1"/>
          <c:order val="1"/>
          <c:tx>
            <c:strRef>
              <c:f>Sheet1!$C$1</c:f>
              <c:strCache>
                <c:ptCount val="1"/>
                <c:pt idx="0">
                  <c:v>gulfcoast</c:v>
                </c:pt>
              </c:strCache>
            </c:strRef>
          </c:tx>
          <c:spPr>
            <a:solidFill>
              <a:srgbClr val="5D973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1.5757190000000001</c:v>
                </c:pt>
                <c:pt idx="1">
                  <c:v>2.9000049999999997</c:v>
                </c:pt>
                <c:pt idx="2">
                  <c:v>3.4247620000000003</c:v>
                </c:pt>
                <c:pt idx="3">
                  <c:v>3.1463099999999997</c:v>
                </c:pt>
                <c:pt idx="4">
                  <c:v>3.0927929999999999</c:v>
                </c:pt>
                <c:pt idx="5">
                  <c:v>3.15821</c:v>
                </c:pt>
                <c:pt idx="6">
                  <c:v>3.02569</c:v>
                </c:pt>
                <c:pt idx="7">
                  <c:v>3.3351639999999998</c:v>
                </c:pt>
                <c:pt idx="8">
                  <c:v>4.2973509999999999</c:v>
                </c:pt>
                <c:pt idx="9">
                  <c:v>5.1708829999999999</c:v>
                </c:pt>
                <c:pt idx="10">
                  <c:v>5.0197289999999999</c:v>
                </c:pt>
                <c:pt idx="11">
                  <c:v>4.7825790000000001</c:v>
                </c:pt>
                <c:pt idx="12">
                  <c:v>5.954447</c:v>
                </c:pt>
                <c:pt idx="13">
                  <c:v>6.4846209999999997</c:v>
                </c:pt>
                <c:pt idx="14">
                  <c:v>6.6512390000000003</c:v>
                </c:pt>
                <c:pt idx="15">
                  <c:v>7.1901000000000002</c:v>
                </c:pt>
                <c:pt idx="16">
                  <c:v>7.4518580000000005</c:v>
                </c:pt>
                <c:pt idx="17">
                  <c:v>7.4898339999999992</c:v>
                </c:pt>
                <c:pt idx="18">
                  <c:v>7.5794920000000001</c:v>
                </c:pt>
                <c:pt idx="19">
                  <c:v>7.7469580000000002</c:v>
                </c:pt>
                <c:pt idx="20">
                  <c:v>7.9051119999999999</c:v>
                </c:pt>
                <c:pt idx="21">
                  <c:v>7.9626160000000006</c:v>
                </c:pt>
                <c:pt idx="22">
                  <c:v>7.8541410000000003</c:v>
                </c:pt>
                <c:pt idx="23">
                  <c:v>7.7542450000000001</c:v>
                </c:pt>
                <c:pt idx="24">
                  <c:v>7.6676080000000004</c:v>
                </c:pt>
                <c:pt idx="25">
                  <c:v>7.6774490000000002</c:v>
                </c:pt>
                <c:pt idx="26">
                  <c:v>7.65097</c:v>
                </c:pt>
                <c:pt idx="27">
                  <c:v>7.5329820000000005</c:v>
                </c:pt>
                <c:pt idx="28">
                  <c:v>7.4938259999999994</c:v>
                </c:pt>
                <c:pt idx="29">
                  <c:v>7.351172</c:v>
                </c:pt>
                <c:pt idx="30">
                  <c:v>7.2959130000000005</c:v>
                </c:pt>
                <c:pt idx="31">
                  <c:v>7.2098199999999997</c:v>
                </c:pt>
                <c:pt idx="32">
                  <c:v>7.0795029999999999</c:v>
                </c:pt>
                <c:pt idx="33">
                  <c:v>6.9601490000000004</c:v>
                </c:pt>
                <c:pt idx="34">
                  <c:v>6.8751829999999998</c:v>
                </c:pt>
                <c:pt idx="35">
                  <c:v>6.7849080000000006</c:v>
                </c:pt>
                <c:pt idx="36">
                  <c:v>6.64968</c:v>
                </c:pt>
                <c:pt idx="37">
                  <c:v>6.560181</c:v>
                </c:pt>
                <c:pt idx="38">
                  <c:v>6.456861</c:v>
                </c:pt>
                <c:pt idx="39">
                  <c:v>6.4363000000000001</c:v>
                </c:pt>
                <c:pt idx="40">
                  <c:v>6.3932180000000001</c:v>
                </c:pt>
              </c:numCache>
            </c:numRef>
          </c:val>
        </c:ser>
        <c:ser>
          <c:idx val="2"/>
          <c:order val="2"/>
          <c:tx>
            <c:strRef>
              <c:f>Sheet1!$D$1</c:f>
              <c:strCache>
                <c:ptCount val="1"/>
                <c:pt idx="0">
                  <c:v>east</c:v>
                </c:pt>
              </c:strCache>
            </c:strRef>
          </c:tx>
          <c:spPr>
            <a:solidFill>
              <a:srgbClr val="2E4B19"/>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0.64902599999999999</c:v>
                </c:pt>
                <c:pt idx="1">
                  <c:v>1.4702030000000001</c:v>
                </c:pt>
                <c:pt idx="2">
                  <c:v>2.565369</c:v>
                </c:pt>
                <c:pt idx="3">
                  <c:v>3.8471129999999998</c:v>
                </c:pt>
                <c:pt idx="4">
                  <c:v>5.4069959999999995</c:v>
                </c:pt>
                <c:pt idx="5">
                  <c:v>6.609560000000001</c:v>
                </c:pt>
                <c:pt idx="6">
                  <c:v>7.5023869999999997</c:v>
                </c:pt>
                <c:pt idx="7">
                  <c:v>8.2481830000000009</c:v>
                </c:pt>
                <c:pt idx="8">
                  <c:v>9.8423839999999991</c:v>
                </c:pt>
                <c:pt idx="9">
                  <c:v>11.077382</c:v>
                </c:pt>
                <c:pt idx="10">
                  <c:v>11.998119000000001</c:v>
                </c:pt>
                <c:pt idx="11">
                  <c:v>12.880922999999999</c:v>
                </c:pt>
                <c:pt idx="12">
                  <c:v>11.276407000000001</c:v>
                </c:pt>
                <c:pt idx="13">
                  <c:v>10.701350999999999</c:v>
                </c:pt>
                <c:pt idx="14">
                  <c:v>10.511286999999999</c:v>
                </c:pt>
                <c:pt idx="15">
                  <c:v>11.426455000000001</c:v>
                </c:pt>
                <c:pt idx="16">
                  <c:v>11.977157</c:v>
                </c:pt>
                <c:pt idx="17">
                  <c:v>12.183187</c:v>
                </c:pt>
                <c:pt idx="18">
                  <c:v>12.444022</c:v>
                </c:pt>
                <c:pt idx="19">
                  <c:v>12.571545</c:v>
                </c:pt>
                <c:pt idx="20">
                  <c:v>12.540697999999999</c:v>
                </c:pt>
                <c:pt idx="21">
                  <c:v>12.676473</c:v>
                </c:pt>
                <c:pt idx="22">
                  <c:v>12.950652999999999</c:v>
                </c:pt>
                <c:pt idx="23">
                  <c:v>13.343920000000001</c:v>
                </c:pt>
                <c:pt idx="24">
                  <c:v>13.623898000000001</c:v>
                </c:pt>
                <c:pt idx="25">
                  <c:v>13.748009</c:v>
                </c:pt>
                <c:pt idx="26">
                  <c:v>13.997875000000001</c:v>
                </c:pt>
                <c:pt idx="27">
                  <c:v>14.170907999999999</c:v>
                </c:pt>
                <c:pt idx="28">
                  <c:v>14.466713</c:v>
                </c:pt>
                <c:pt idx="29">
                  <c:v>14.689741</c:v>
                </c:pt>
                <c:pt idx="30">
                  <c:v>14.855035999999998</c:v>
                </c:pt>
                <c:pt idx="31">
                  <c:v>14.948786999999999</c:v>
                </c:pt>
                <c:pt idx="32">
                  <c:v>15.097379</c:v>
                </c:pt>
                <c:pt idx="33">
                  <c:v>15.252451000000001</c:v>
                </c:pt>
                <c:pt idx="34">
                  <c:v>15.458979999999999</c:v>
                </c:pt>
                <c:pt idx="35">
                  <c:v>15.519447</c:v>
                </c:pt>
                <c:pt idx="36">
                  <c:v>15.655457</c:v>
                </c:pt>
                <c:pt idx="37">
                  <c:v>15.822414000000002</c:v>
                </c:pt>
                <c:pt idx="38">
                  <c:v>15.994192999999999</c:v>
                </c:pt>
                <c:pt idx="39">
                  <c:v>16.072389999999999</c:v>
                </c:pt>
                <c:pt idx="40">
                  <c:v>16.330939999999998</c:v>
                </c:pt>
              </c:numCache>
            </c:numRef>
          </c:val>
        </c:ser>
        <c:ser>
          <c:idx val="3"/>
          <c:order val="3"/>
          <c:tx>
            <c:strRef>
              <c:f>Sheet1!$E$1</c:f>
              <c:strCache>
                <c:ptCount val="1"/>
                <c:pt idx="0">
                  <c:v>Southwest</c:v>
                </c:pt>
              </c:strCache>
            </c:strRef>
          </c:tx>
          <c:spPr>
            <a:solidFill>
              <a:srgbClr val="0096D7"/>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1.964202</c:v>
                </c:pt>
                <c:pt idx="1">
                  <c:v>2.147322</c:v>
                </c:pt>
                <c:pt idx="2">
                  <c:v>2.2680119999999997</c:v>
                </c:pt>
                <c:pt idx="3">
                  <c:v>2.283534</c:v>
                </c:pt>
                <c:pt idx="4">
                  <c:v>2.4155570000000002</c:v>
                </c:pt>
                <c:pt idx="5">
                  <c:v>2.4707300000000001</c:v>
                </c:pt>
                <c:pt idx="6">
                  <c:v>2.4279439999999997</c:v>
                </c:pt>
                <c:pt idx="7">
                  <c:v>2.72871</c:v>
                </c:pt>
                <c:pt idx="8">
                  <c:v>3.3620120000000004</c:v>
                </c:pt>
                <c:pt idx="9">
                  <c:v>4.2648470000000005</c:v>
                </c:pt>
                <c:pt idx="10">
                  <c:v>4.7982129999999996</c:v>
                </c:pt>
                <c:pt idx="11">
                  <c:v>4.3718209999999997</c:v>
                </c:pt>
                <c:pt idx="12">
                  <c:v>3.8899230000000005</c:v>
                </c:pt>
                <c:pt idx="13">
                  <c:v>4.287801</c:v>
                </c:pt>
                <c:pt idx="14">
                  <c:v>4.2569629999999998</c:v>
                </c:pt>
                <c:pt idx="15">
                  <c:v>4.0566610000000001</c:v>
                </c:pt>
                <c:pt idx="16">
                  <c:v>4.0451379999999997</c:v>
                </c:pt>
                <c:pt idx="17">
                  <c:v>4.0616400000000006</c:v>
                </c:pt>
                <c:pt idx="18">
                  <c:v>4.0412460000000001</c:v>
                </c:pt>
                <c:pt idx="19">
                  <c:v>3.994507</c:v>
                </c:pt>
                <c:pt idx="20">
                  <c:v>3.9538929999999999</c:v>
                </c:pt>
                <c:pt idx="21">
                  <c:v>3.9567980000000005</c:v>
                </c:pt>
                <c:pt idx="22">
                  <c:v>3.9093410000000004</c:v>
                </c:pt>
                <c:pt idx="23">
                  <c:v>3.8872459999999998</c:v>
                </c:pt>
                <c:pt idx="24">
                  <c:v>3.8721730000000005</c:v>
                </c:pt>
                <c:pt idx="25">
                  <c:v>3.845942</c:v>
                </c:pt>
                <c:pt idx="26">
                  <c:v>3.8323970000000003</c:v>
                </c:pt>
                <c:pt idx="27">
                  <c:v>3.7937959999999999</c:v>
                </c:pt>
                <c:pt idx="28">
                  <c:v>3.737053</c:v>
                </c:pt>
                <c:pt idx="29">
                  <c:v>3.7723789999999999</c:v>
                </c:pt>
                <c:pt idx="30">
                  <c:v>3.7993779999999999</c:v>
                </c:pt>
                <c:pt idx="31">
                  <c:v>3.8244440000000002</c:v>
                </c:pt>
                <c:pt idx="32">
                  <c:v>3.8524910000000006</c:v>
                </c:pt>
                <c:pt idx="33">
                  <c:v>3.8825249999999998</c:v>
                </c:pt>
                <c:pt idx="34">
                  <c:v>3.9263480000000004</c:v>
                </c:pt>
                <c:pt idx="35">
                  <c:v>3.9174339999999996</c:v>
                </c:pt>
                <c:pt idx="36">
                  <c:v>3.9160849999999998</c:v>
                </c:pt>
                <c:pt idx="37">
                  <c:v>3.9435039999999999</c:v>
                </c:pt>
                <c:pt idx="38">
                  <c:v>3.9628809999999999</c:v>
                </c:pt>
                <c:pt idx="39">
                  <c:v>3.9828900000000003</c:v>
                </c:pt>
                <c:pt idx="40">
                  <c:v>4.0239330000000004</c:v>
                </c:pt>
              </c:numCache>
            </c:numRef>
          </c:val>
        </c:ser>
        <c:dLbls>
          <c:showLegendKey val="0"/>
          <c:showVal val="0"/>
          <c:showCatName val="0"/>
          <c:showSerName val="0"/>
          <c:showPercent val="0"/>
          <c:showBubbleSize val="0"/>
        </c:dLbls>
        <c:axId val="-1229084752"/>
        <c:axId val="-1229086928"/>
      </c:areaChart>
      <c:catAx>
        <c:axId val="-12290847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9086928"/>
        <c:crosses val="autoZero"/>
        <c:auto val="1"/>
        <c:lblAlgn val="ctr"/>
        <c:lblOffset val="100"/>
        <c:tickLblSkip val="10"/>
        <c:tickMarkSkip val="10"/>
        <c:noMultiLvlLbl val="0"/>
      </c:catAx>
      <c:valAx>
        <c:axId val="-122908692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9084752"/>
        <c:crossesAt val="12"/>
        <c:crossBetween val="midCat"/>
        <c:majorUnit val="10"/>
      </c:valAx>
      <c:spPr>
        <a:noFill/>
        <a:ln>
          <a:noFill/>
        </a:ln>
        <a:effectLst/>
      </c:spPr>
    </c:plotArea>
    <c:plotVisOnly val="1"/>
    <c:dispBlanksAs val="zero"/>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7948717948718"/>
          <c:y val="8.9561486407295846E-2"/>
          <c:w val="0.74298026448617005"/>
          <c:h val="0.81959942696869736"/>
        </c:manualLayout>
      </c:layout>
      <c:areaChart>
        <c:grouping val="stacked"/>
        <c:varyColors val="0"/>
        <c:ser>
          <c:idx val="4"/>
          <c:order val="1"/>
          <c:tx>
            <c:strRef>
              <c:f>Sheet1!$B$1</c:f>
              <c:strCache>
                <c:ptCount val="1"/>
                <c:pt idx="0">
                  <c:v>restus</c:v>
                </c:pt>
              </c:strCache>
            </c:strRef>
          </c:tx>
          <c:spPr>
            <a:solidFill>
              <a:schemeClr val="bg2">
                <a:lumMod val="40000"/>
                <a:lumOff val="6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1.3092729999999999</c:v>
                </c:pt>
                <c:pt idx="1">
                  <c:v>1.591653</c:v>
                </c:pt>
                <c:pt idx="2">
                  <c:v>1.9385399999999999</c:v>
                </c:pt>
                <c:pt idx="3">
                  <c:v>2.11416</c:v>
                </c:pt>
                <c:pt idx="4">
                  <c:v>2.408631999999999</c:v>
                </c:pt>
                <c:pt idx="5">
                  <c:v>2.5942759999999998</c:v>
                </c:pt>
                <c:pt idx="6">
                  <c:v>2.4971069999999989</c:v>
                </c:pt>
                <c:pt idx="7">
                  <c:v>2.4640090000000021</c:v>
                </c:pt>
                <c:pt idx="8">
                  <c:v>2.6931880000000028</c:v>
                </c:pt>
                <c:pt idx="9">
                  <c:v>2.9088029999999989</c:v>
                </c:pt>
                <c:pt idx="10">
                  <c:v>2.5798490000000029</c:v>
                </c:pt>
                <c:pt idx="11">
                  <c:v>2.8617739999999969</c:v>
                </c:pt>
                <c:pt idx="12">
                  <c:v>2.5711050000000002</c:v>
                </c:pt>
                <c:pt idx="13">
                  <c:v>2.433873999999999</c:v>
                </c:pt>
                <c:pt idx="14">
                  <c:v>2.5132169999999991</c:v>
                </c:pt>
                <c:pt idx="15">
                  <c:v>2.6352119999999979</c:v>
                </c:pt>
                <c:pt idx="16">
                  <c:v>2.676740000000001</c:v>
                </c:pt>
                <c:pt idx="17">
                  <c:v>2.764034000000001</c:v>
                </c:pt>
                <c:pt idx="18">
                  <c:v>2.8252560000000022</c:v>
                </c:pt>
                <c:pt idx="19">
                  <c:v>2.7799310000000039</c:v>
                </c:pt>
                <c:pt idx="20">
                  <c:v>2.7591549999999998</c:v>
                </c:pt>
                <c:pt idx="21">
                  <c:v>2.7283949999999999</c:v>
                </c:pt>
                <c:pt idx="22">
                  <c:v>2.7059549999999968</c:v>
                </c:pt>
                <c:pt idx="23">
                  <c:v>2.6972339999999981</c:v>
                </c:pt>
                <c:pt idx="24">
                  <c:v>2.6642330000000012</c:v>
                </c:pt>
                <c:pt idx="25">
                  <c:v>2.640089000000001</c:v>
                </c:pt>
                <c:pt idx="26">
                  <c:v>2.612805000000002</c:v>
                </c:pt>
                <c:pt idx="27">
                  <c:v>2.631762000000001</c:v>
                </c:pt>
                <c:pt idx="28">
                  <c:v>2.659549999999999</c:v>
                </c:pt>
                <c:pt idx="29">
                  <c:v>2.6677940000000002</c:v>
                </c:pt>
                <c:pt idx="30">
                  <c:v>2.6973829999999999</c:v>
                </c:pt>
                <c:pt idx="31">
                  <c:v>2.7417229999999941</c:v>
                </c:pt>
                <c:pt idx="32">
                  <c:v>2.8115210000000022</c:v>
                </c:pt>
                <c:pt idx="33">
                  <c:v>2.856844999999999</c:v>
                </c:pt>
                <c:pt idx="34">
                  <c:v>2.8700060000000041</c:v>
                </c:pt>
                <c:pt idx="35">
                  <c:v>2.885957000000003</c:v>
                </c:pt>
                <c:pt idx="36">
                  <c:v>2.9553199999999999</c:v>
                </c:pt>
                <c:pt idx="37">
                  <c:v>2.9795470000000002</c:v>
                </c:pt>
                <c:pt idx="38">
                  <c:v>2.9899930000000028</c:v>
                </c:pt>
                <c:pt idx="39">
                  <c:v>2.9919610000000039</c:v>
                </c:pt>
                <c:pt idx="40">
                  <c:v>3.012197999999997</c:v>
                </c:pt>
              </c:numCache>
            </c:numRef>
          </c:val>
          <c:extLst/>
        </c:ser>
        <c:ser>
          <c:idx val="2"/>
          <c:order val="2"/>
          <c:tx>
            <c:strRef>
              <c:f>Sheet1!$C$1</c:f>
              <c:strCache>
                <c:ptCount val="1"/>
                <c:pt idx="0">
                  <c:v>gulfcoast</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1.5757190000000001</c:v>
                </c:pt>
                <c:pt idx="1">
                  <c:v>2.9000050000000002</c:v>
                </c:pt>
                <c:pt idx="2">
                  <c:v>3.4247619999999999</c:v>
                </c:pt>
                <c:pt idx="3">
                  <c:v>3.1463100000000002</c:v>
                </c:pt>
                <c:pt idx="4">
                  <c:v>3.0927929999999999</c:v>
                </c:pt>
                <c:pt idx="5">
                  <c:v>3.15821</c:v>
                </c:pt>
                <c:pt idx="6">
                  <c:v>3.02569</c:v>
                </c:pt>
                <c:pt idx="7">
                  <c:v>3.3351639999999998</c:v>
                </c:pt>
                <c:pt idx="8">
                  <c:v>4.2973509999999999</c:v>
                </c:pt>
                <c:pt idx="9">
                  <c:v>5.1708829999999999</c:v>
                </c:pt>
                <c:pt idx="10">
                  <c:v>5.0199120000000006</c:v>
                </c:pt>
                <c:pt idx="11">
                  <c:v>4.859121</c:v>
                </c:pt>
                <c:pt idx="12">
                  <c:v>7.0430359999999999</c:v>
                </c:pt>
                <c:pt idx="13">
                  <c:v>7.7454300000000007</c:v>
                </c:pt>
                <c:pt idx="14">
                  <c:v>7.9182119999999996</c:v>
                </c:pt>
                <c:pt idx="15">
                  <c:v>7.9693860000000001</c:v>
                </c:pt>
                <c:pt idx="16">
                  <c:v>7.9233219999999998</c:v>
                </c:pt>
                <c:pt idx="17">
                  <c:v>7.9493220000000004</c:v>
                </c:pt>
                <c:pt idx="18">
                  <c:v>8.095839999999999</c:v>
                </c:pt>
                <c:pt idx="19">
                  <c:v>8.2423559999999991</c:v>
                </c:pt>
                <c:pt idx="20">
                  <c:v>8.3447050000000011</c:v>
                </c:pt>
                <c:pt idx="21">
                  <c:v>8.5089369999999995</c:v>
                </c:pt>
                <c:pt idx="22">
                  <c:v>8.6113039999999987</c:v>
                </c:pt>
                <c:pt idx="23">
                  <c:v>8.4312520000000006</c:v>
                </c:pt>
                <c:pt idx="24">
                  <c:v>8.2785989999999998</c:v>
                </c:pt>
                <c:pt idx="25">
                  <c:v>8.1887869999999996</c:v>
                </c:pt>
                <c:pt idx="26">
                  <c:v>8.1294419999999992</c:v>
                </c:pt>
                <c:pt idx="27">
                  <c:v>8.0382320000000007</c:v>
                </c:pt>
                <c:pt idx="28">
                  <c:v>7.9420500000000001</c:v>
                </c:pt>
                <c:pt idx="29">
                  <c:v>7.8802580000000004</c:v>
                </c:pt>
                <c:pt idx="30">
                  <c:v>7.8098970000000003</c:v>
                </c:pt>
                <c:pt idx="31">
                  <c:v>7.7454880000000008</c:v>
                </c:pt>
                <c:pt idx="32">
                  <c:v>7.7196499999999997</c:v>
                </c:pt>
                <c:pt idx="33">
                  <c:v>7.6345229999999997</c:v>
                </c:pt>
                <c:pt idx="34">
                  <c:v>7.6198360000000003</c:v>
                </c:pt>
                <c:pt idx="35">
                  <c:v>7.561928</c:v>
                </c:pt>
                <c:pt idx="36">
                  <c:v>7.4880869999999993</c:v>
                </c:pt>
                <c:pt idx="37">
                  <c:v>7.419956</c:v>
                </c:pt>
                <c:pt idx="38">
                  <c:v>7.3488259999999999</c:v>
                </c:pt>
                <c:pt idx="39">
                  <c:v>7.2682169999999999</c:v>
                </c:pt>
                <c:pt idx="40">
                  <c:v>7.2112860000000003</c:v>
                </c:pt>
              </c:numCache>
            </c:numRef>
          </c:val>
          <c:extLst/>
        </c:ser>
        <c:ser>
          <c:idx val="1"/>
          <c:order val="3"/>
          <c:tx>
            <c:strRef>
              <c:f>Sheet1!$D$1</c:f>
              <c:strCache>
                <c:ptCount val="1"/>
                <c:pt idx="0">
                  <c:v>east</c:v>
                </c:pt>
              </c:strCache>
            </c:strRef>
          </c:tx>
          <c:spPr>
            <a:solidFill>
              <a:schemeClr val="accent3">
                <a:lumMod val="5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0.64902599999999999</c:v>
                </c:pt>
                <c:pt idx="1">
                  <c:v>1.4702029999999999</c:v>
                </c:pt>
                <c:pt idx="2">
                  <c:v>2.565369</c:v>
                </c:pt>
                <c:pt idx="3">
                  <c:v>3.8471129999999998</c:v>
                </c:pt>
                <c:pt idx="4">
                  <c:v>5.4069959999999986</c:v>
                </c:pt>
                <c:pt idx="5">
                  <c:v>6.609560000000001</c:v>
                </c:pt>
                <c:pt idx="6">
                  <c:v>7.5023869999999997</c:v>
                </c:pt>
                <c:pt idx="7">
                  <c:v>8.2481830000000009</c:v>
                </c:pt>
                <c:pt idx="8">
                  <c:v>9.8423839999999991</c:v>
                </c:pt>
                <c:pt idx="9">
                  <c:v>11.077382</c:v>
                </c:pt>
                <c:pt idx="10">
                  <c:v>11.997904</c:v>
                </c:pt>
                <c:pt idx="11">
                  <c:v>12.800046</c:v>
                </c:pt>
                <c:pt idx="12">
                  <c:v>12.936639</c:v>
                </c:pt>
                <c:pt idx="13">
                  <c:v>12.898808000000001</c:v>
                </c:pt>
                <c:pt idx="14">
                  <c:v>12.994256999999999</c:v>
                </c:pt>
                <c:pt idx="15">
                  <c:v>12.875246000000001</c:v>
                </c:pt>
                <c:pt idx="16">
                  <c:v>12.916385999999999</c:v>
                </c:pt>
                <c:pt idx="17">
                  <c:v>13.055774</c:v>
                </c:pt>
                <c:pt idx="18">
                  <c:v>13.377032</c:v>
                </c:pt>
                <c:pt idx="19">
                  <c:v>13.663573</c:v>
                </c:pt>
                <c:pt idx="20">
                  <c:v>13.746953</c:v>
                </c:pt>
                <c:pt idx="21">
                  <c:v>13.976644</c:v>
                </c:pt>
                <c:pt idx="22">
                  <c:v>14.232924000000001</c:v>
                </c:pt>
                <c:pt idx="23">
                  <c:v>14.477364</c:v>
                </c:pt>
                <c:pt idx="24">
                  <c:v>14.817738</c:v>
                </c:pt>
                <c:pt idx="25">
                  <c:v>14.800636000000001</c:v>
                </c:pt>
                <c:pt idx="26">
                  <c:v>14.968672</c:v>
                </c:pt>
                <c:pt idx="27">
                  <c:v>15.200208</c:v>
                </c:pt>
                <c:pt idx="28">
                  <c:v>15.361965</c:v>
                </c:pt>
                <c:pt idx="29">
                  <c:v>15.557869999999999</c:v>
                </c:pt>
                <c:pt idx="30">
                  <c:v>15.829248</c:v>
                </c:pt>
                <c:pt idx="31">
                  <c:v>16.048037000000001</c:v>
                </c:pt>
                <c:pt idx="32">
                  <c:v>16.172901</c:v>
                </c:pt>
                <c:pt idx="33">
                  <c:v>16.361419999999999</c:v>
                </c:pt>
                <c:pt idx="34">
                  <c:v>16.518932</c:v>
                </c:pt>
                <c:pt idx="35">
                  <c:v>16.572154999999999</c:v>
                </c:pt>
                <c:pt idx="36">
                  <c:v>16.669920000000001</c:v>
                </c:pt>
                <c:pt idx="37">
                  <c:v>16.879283999999998</c:v>
                </c:pt>
                <c:pt idx="38">
                  <c:v>17.080518999999999</c:v>
                </c:pt>
                <c:pt idx="39">
                  <c:v>17.150887999999998</c:v>
                </c:pt>
                <c:pt idx="40">
                  <c:v>17.258745000000001</c:v>
                </c:pt>
              </c:numCache>
            </c:numRef>
          </c:val>
          <c:extLst/>
        </c:ser>
        <c:ser>
          <c:idx val="3"/>
          <c:order val="4"/>
          <c:tx>
            <c:strRef>
              <c:f>Sheet1!$E$1</c:f>
              <c:strCache>
                <c:ptCount val="1"/>
                <c:pt idx="0">
                  <c:v>Southwest</c:v>
                </c:pt>
              </c:strCache>
            </c:strRef>
          </c:tx>
          <c:spPr>
            <a:solidFill>
              <a:srgbClr val="0096D7"/>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1.964202</c:v>
                </c:pt>
                <c:pt idx="1">
                  <c:v>2.147322</c:v>
                </c:pt>
                <c:pt idx="2">
                  <c:v>2.2680120000000001</c:v>
                </c:pt>
                <c:pt idx="3">
                  <c:v>2.283534</c:v>
                </c:pt>
                <c:pt idx="4">
                  <c:v>2.4155570000000002</c:v>
                </c:pt>
                <c:pt idx="5">
                  <c:v>2.4707300000000001</c:v>
                </c:pt>
                <c:pt idx="6">
                  <c:v>2.4279440000000001</c:v>
                </c:pt>
                <c:pt idx="7">
                  <c:v>2.72871</c:v>
                </c:pt>
                <c:pt idx="8">
                  <c:v>3.362012</c:v>
                </c:pt>
                <c:pt idx="9">
                  <c:v>4.2648469999999996</c:v>
                </c:pt>
                <c:pt idx="10">
                  <c:v>4.7982589999999998</c:v>
                </c:pt>
                <c:pt idx="11">
                  <c:v>4.3855910000000007</c:v>
                </c:pt>
                <c:pt idx="12">
                  <c:v>4.611936</c:v>
                </c:pt>
                <c:pt idx="13">
                  <c:v>4.7422599999999999</c:v>
                </c:pt>
                <c:pt idx="14">
                  <c:v>4.8091679999999997</c:v>
                </c:pt>
                <c:pt idx="15">
                  <c:v>4.8886820000000002</c:v>
                </c:pt>
                <c:pt idx="16">
                  <c:v>5.0788660000000014</c:v>
                </c:pt>
                <c:pt idx="17">
                  <c:v>5.160323</c:v>
                </c:pt>
                <c:pt idx="18">
                  <c:v>5.2301960000000003</c:v>
                </c:pt>
                <c:pt idx="19">
                  <c:v>5.2621609999999999</c:v>
                </c:pt>
                <c:pt idx="20">
                  <c:v>5.2834190000000003</c:v>
                </c:pt>
                <c:pt idx="21">
                  <c:v>5.2947120000000014</c:v>
                </c:pt>
                <c:pt idx="22">
                  <c:v>5.3269270000000004</c:v>
                </c:pt>
                <c:pt idx="23">
                  <c:v>5.3209730000000004</c:v>
                </c:pt>
                <c:pt idx="24">
                  <c:v>5.3267769999999999</c:v>
                </c:pt>
                <c:pt idx="25">
                  <c:v>5.3427699999999998</c:v>
                </c:pt>
                <c:pt idx="26">
                  <c:v>5.3550709999999997</c:v>
                </c:pt>
                <c:pt idx="27">
                  <c:v>5.3922929999999996</c:v>
                </c:pt>
                <c:pt idx="28">
                  <c:v>5.4148430000000003</c:v>
                </c:pt>
                <c:pt idx="29">
                  <c:v>5.4721480000000007</c:v>
                </c:pt>
                <c:pt idx="30">
                  <c:v>5.5167950000000001</c:v>
                </c:pt>
                <c:pt idx="31">
                  <c:v>5.533169</c:v>
                </c:pt>
                <c:pt idx="32">
                  <c:v>5.5442609999999997</c:v>
                </c:pt>
                <c:pt idx="33">
                  <c:v>5.6387130000000001</c:v>
                </c:pt>
                <c:pt idx="34">
                  <c:v>5.6904940000000002</c:v>
                </c:pt>
                <c:pt idx="35">
                  <c:v>5.7895910000000006</c:v>
                </c:pt>
                <c:pt idx="36">
                  <c:v>5.8743629999999998</c:v>
                </c:pt>
                <c:pt idx="37">
                  <c:v>5.9546380000000001</c:v>
                </c:pt>
                <c:pt idx="38">
                  <c:v>6.0408589999999993</c:v>
                </c:pt>
                <c:pt idx="39">
                  <c:v>6.1117120000000007</c:v>
                </c:pt>
                <c:pt idx="40">
                  <c:v>6.186331</c:v>
                </c:pt>
              </c:numCache>
            </c:numRef>
          </c:val>
          <c:extLst/>
        </c:ser>
        <c:dLbls>
          <c:showLegendKey val="0"/>
          <c:showVal val="0"/>
          <c:showCatName val="0"/>
          <c:showSerName val="0"/>
          <c:showPercent val="0"/>
          <c:showBubbleSize val="0"/>
        </c:dLbls>
        <c:axId val="-1229089104"/>
        <c:axId val="-1229091280"/>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'[1]shaleprod_by_reg@'!$BM$1:$DA$1</c15:sqref>
                        </c15:formulaRef>
                      </c:ext>
                    </c:extLst>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cat>
                <c:val>
                  <c:numRef>
                    <c:extLst>
                      <c:ext uri="{02D57815-91ED-43cb-92C2-25804820EDAC}">
                        <c15:formulaRef>
                          <c15:sqref>'[1]shaleprod_by_reg@'!$BM$1:$DA$1</c15:sqref>
                        </c15:formulaRef>
                      </c:ext>
                    </c:extLst>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15:ser>
            </c15:filteredAreaSeries>
          </c:ext>
        </c:extLst>
      </c:areaChart>
      <c:catAx>
        <c:axId val="-122908910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9091280"/>
        <c:crosses val="autoZero"/>
        <c:auto val="1"/>
        <c:lblAlgn val="ctr"/>
        <c:lblOffset val="100"/>
        <c:tickLblSkip val="10"/>
        <c:tickMarkSkip val="10"/>
        <c:noMultiLvlLbl val="0"/>
      </c:catAx>
      <c:valAx>
        <c:axId val="-1229091280"/>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9089104"/>
        <c:crossesAt val="12"/>
        <c:crossBetween val="midCat"/>
        <c:majorUnit val="10"/>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96347571938124"/>
          <c:y val="8.9561486407295846E-2"/>
          <c:w val="0.76251622393354679"/>
          <c:h val="0.81959942696869736"/>
        </c:manualLayout>
      </c:layout>
      <c:areaChart>
        <c:grouping val="stacked"/>
        <c:varyColors val="0"/>
        <c:ser>
          <c:idx val="4"/>
          <c:order val="1"/>
          <c:tx>
            <c:strRef>
              <c:f>Sheet1!$B$1</c:f>
              <c:strCache>
                <c:ptCount val="1"/>
                <c:pt idx="0">
                  <c:v>restus</c:v>
                </c:pt>
              </c:strCache>
            </c:strRef>
          </c:tx>
          <c:spPr>
            <a:solidFill>
              <a:schemeClr val="bg2">
                <a:lumMod val="40000"/>
                <a:lumOff val="6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1.3092729999999997</c:v>
                </c:pt>
                <c:pt idx="1">
                  <c:v>1.591653</c:v>
                </c:pt>
                <c:pt idx="2">
                  <c:v>1.9385399999999999</c:v>
                </c:pt>
                <c:pt idx="3">
                  <c:v>2.11416</c:v>
                </c:pt>
                <c:pt idx="4">
                  <c:v>2.4086319999999994</c:v>
                </c:pt>
                <c:pt idx="5">
                  <c:v>2.5942759999999998</c:v>
                </c:pt>
                <c:pt idx="6">
                  <c:v>2.4971069999999993</c:v>
                </c:pt>
                <c:pt idx="7">
                  <c:v>2.4640090000000021</c:v>
                </c:pt>
                <c:pt idx="8">
                  <c:v>2.6931880000000028</c:v>
                </c:pt>
                <c:pt idx="9">
                  <c:v>2.9088029999999989</c:v>
                </c:pt>
                <c:pt idx="10">
                  <c:v>2.5798300000000021</c:v>
                </c:pt>
                <c:pt idx="11">
                  <c:v>2.8727709999999984</c:v>
                </c:pt>
                <c:pt idx="12">
                  <c:v>2.586713</c:v>
                </c:pt>
                <c:pt idx="13">
                  <c:v>2.6316389999999972</c:v>
                </c:pt>
                <c:pt idx="14">
                  <c:v>2.8537630000000003</c:v>
                </c:pt>
                <c:pt idx="15">
                  <c:v>3.0409969999999982</c:v>
                </c:pt>
                <c:pt idx="16">
                  <c:v>3.1039829999999986</c:v>
                </c:pt>
                <c:pt idx="17">
                  <c:v>3.211126000000001</c:v>
                </c:pt>
                <c:pt idx="18">
                  <c:v>3.2877150000000013</c:v>
                </c:pt>
                <c:pt idx="19">
                  <c:v>3.3109480000000016</c:v>
                </c:pt>
                <c:pt idx="20">
                  <c:v>3.3132149999999969</c:v>
                </c:pt>
                <c:pt idx="21">
                  <c:v>3.323141000000001</c:v>
                </c:pt>
                <c:pt idx="22">
                  <c:v>3.3416309999999942</c:v>
                </c:pt>
                <c:pt idx="23">
                  <c:v>3.3386870000000042</c:v>
                </c:pt>
                <c:pt idx="24">
                  <c:v>3.3670960000000041</c:v>
                </c:pt>
                <c:pt idx="25">
                  <c:v>3.3715000000000011</c:v>
                </c:pt>
                <c:pt idx="26">
                  <c:v>3.3718380000000017</c:v>
                </c:pt>
                <c:pt idx="27">
                  <c:v>3.3479290000000006</c:v>
                </c:pt>
                <c:pt idx="28">
                  <c:v>3.2962350000000029</c:v>
                </c:pt>
                <c:pt idx="29">
                  <c:v>3.2410389999999989</c:v>
                </c:pt>
                <c:pt idx="30">
                  <c:v>3.2525450000000049</c:v>
                </c:pt>
                <c:pt idx="31">
                  <c:v>3.2090850000000017</c:v>
                </c:pt>
                <c:pt idx="32">
                  <c:v>3.194664999999997</c:v>
                </c:pt>
                <c:pt idx="33">
                  <c:v>3.2112610000000004</c:v>
                </c:pt>
                <c:pt idx="34">
                  <c:v>3.3381659999999935</c:v>
                </c:pt>
                <c:pt idx="35">
                  <c:v>3.3812320000000007</c:v>
                </c:pt>
                <c:pt idx="36">
                  <c:v>3.3872640000000001</c:v>
                </c:pt>
                <c:pt idx="37">
                  <c:v>3.3814189999999971</c:v>
                </c:pt>
                <c:pt idx="38">
                  <c:v>3.3125119999999946</c:v>
                </c:pt>
                <c:pt idx="39">
                  <c:v>3.2863010000000017</c:v>
                </c:pt>
                <c:pt idx="40">
                  <c:v>3.2932939999999977</c:v>
                </c:pt>
              </c:numCache>
            </c:numRef>
          </c:val>
          <c:extLst/>
        </c:ser>
        <c:ser>
          <c:idx val="2"/>
          <c:order val="2"/>
          <c:tx>
            <c:strRef>
              <c:f>Sheet1!$C$1</c:f>
              <c:strCache>
                <c:ptCount val="1"/>
                <c:pt idx="0">
                  <c:v>gulfcoast</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1.5757190000000001</c:v>
                </c:pt>
                <c:pt idx="1">
                  <c:v>2.9000049999999997</c:v>
                </c:pt>
                <c:pt idx="2">
                  <c:v>3.4247620000000003</c:v>
                </c:pt>
                <c:pt idx="3">
                  <c:v>3.1463099999999997</c:v>
                </c:pt>
                <c:pt idx="4">
                  <c:v>3.0927929999999999</c:v>
                </c:pt>
                <c:pt idx="5">
                  <c:v>3.15821</c:v>
                </c:pt>
                <c:pt idx="6">
                  <c:v>3.02569</c:v>
                </c:pt>
                <c:pt idx="7">
                  <c:v>3.3351639999999998</c:v>
                </c:pt>
                <c:pt idx="8">
                  <c:v>4.2973509999999999</c:v>
                </c:pt>
                <c:pt idx="9">
                  <c:v>5.1708829999999999</c:v>
                </c:pt>
                <c:pt idx="10">
                  <c:v>5.0198640000000001</c:v>
                </c:pt>
                <c:pt idx="11">
                  <c:v>4.8058379999999996</c:v>
                </c:pt>
                <c:pt idx="12">
                  <c:v>7.1791119999999999</c:v>
                </c:pt>
                <c:pt idx="13">
                  <c:v>7.7755240000000008</c:v>
                </c:pt>
                <c:pt idx="14">
                  <c:v>7.6735619999999995</c:v>
                </c:pt>
                <c:pt idx="15">
                  <c:v>7.7164250000000001</c:v>
                </c:pt>
                <c:pt idx="16">
                  <c:v>7.6157360000000001</c:v>
                </c:pt>
                <c:pt idx="17">
                  <c:v>7.6331490000000004</c:v>
                </c:pt>
                <c:pt idx="18">
                  <c:v>7.7772369999999995</c:v>
                </c:pt>
                <c:pt idx="19">
                  <c:v>7.9983039999999992</c:v>
                </c:pt>
                <c:pt idx="20">
                  <c:v>8.2384690000000003</c:v>
                </c:pt>
                <c:pt idx="21">
                  <c:v>8.4676919999999996</c:v>
                </c:pt>
                <c:pt idx="22">
                  <c:v>8.6877779999999998</c:v>
                </c:pt>
                <c:pt idx="23">
                  <c:v>8.8704889999999992</c:v>
                </c:pt>
                <c:pt idx="24">
                  <c:v>8.946472</c:v>
                </c:pt>
                <c:pt idx="25">
                  <c:v>8.9406189999999999</c:v>
                </c:pt>
                <c:pt idx="26">
                  <c:v>8.9021650000000001</c:v>
                </c:pt>
                <c:pt idx="27">
                  <c:v>8.890505000000001</c:v>
                </c:pt>
                <c:pt idx="28">
                  <c:v>8.8984579999999998</c:v>
                </c:pt>
                <c:pt idx="29">
                  <c:v>8.9307549999999996</c:v>
                </c:pt>
                <c:pt idx="30">
                  <c:v>8.6488940000000003</c:v>
                </c:pt>
                <c:pt idx="31">
                  <c:v>8.5062879999999996</c:v>
                </c:pt>
                <c:pt idx="32">
                  <c:v>8.3499890000000008</c:v>
                </c:pt>
                <c:pt idx="33">
                  <c:v>8.1794530000000005</c:v>
                </c:pt>
                <c:pt idx="34">
                  <c:v>8.0385270000000002</c:v>
                </c:pt>
                <c:pt idx="35">
                  <c:v>8.0706419999999994</c:v>
                </c:pt>
                <c:pt idx="36">
                  <c:v>7.990664999999999</c:v>
                </c:pt>
                <c:pt idx="37">
                  <c:v>7.9419259999999996</c:v>
                </c:pt>
                <c:pt idx="38">
                  <c:v>7.9786609999999998</c:v>
                </c:pt>
                <c:pt idx="39">
                  <c:v>8.0512039999999985</c:v>
                </c:pt>
                <c:pt idx="40">
                  <c:v>8.0368519999999997</c:v>
                </c:pt>
              </c:numCache>
            </c:numRef>
          </c:val>
          <c:extLst/>
        </c:ser>
        <c:ser>
          <c:idx val="1"/>
          <c:order val="3"/>
          <c:tx>
            <c:strRef>
              <c:f>Sheet1!$D$1</c:f>
              <c:strCache>
                <c:ptCount val="1"/>
                <c:pt idx="0">
                  <c:v>east</c:v>
                </c:pt>
              </c:strCache>
            </c:strRef>
          </c:tx>
          <c:spPr>
            <a:solidFill>
              <a:schemeClr val="accent3">
                <a:lumMod val="5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0.64902599999999999</c:v>
                </c:pt>
                <c:pt idx="1">
                  <c:v>1.4702030000000001</c:v>
                </c:pt>
                <c:pt idx="2">
                  <c:v>2.565369</c:v>
                </c:pt>
                <c:pt idx="3">
                  <c:v>3.8471129999999998</c:v>
                </c:pt>
                <c:pt idx="4">
                  <c:v>5.4069959999999995</c:v>
                </c:pt>
                <c:pt idx="5">
                  <c:v>6.609560000000001</c:v>
                </c:pt>
                <c:pt idx="6">
                  <c:v>7.5023869999999997</c:v>
                </c:pt>
                <c:pt idx="7">
                  <c:v>8.2481830000000009</c:v>
                </c:pt>
                <c:pt idx="8">
                  <c:v>9.8423839999999991</c:v>
                </c:pt>
                <c:pt idx="9">
                  <c:v>11.077382</c:v>
                </c:pt>
                <c:pt idx="10">
                  <c:v>11.998399000000001</c:v>
                </c:pt>
                <c:pt idx="11">
                  <c:v>12.872730000000001</c:v>
                </c:pt>
                <c:pt idx="12">
                  <c:v>12.807372000000001</c:v>
                </c:pt>
                <c:pt idx="13">
                  <c:v>12.835861999999999</c:v>
                </c:pt>
                <c:pt idx="14">
                  <c:v>12.700085000000001</c:v>
                </c:pt>
                <c:pt idx="15">
                  <c:v>12.781122999999999</c:v>
                </c:pt>
                <c:pt idx="16">
                  <c:v>12.739132000000001</c:v>
                </c:pt>
                <c:pt idx="17">
                  <c:v>12.980725999999999</c:v>
                </c:pt>
                <c:pt idx="18">
                  <c:v>13.327082999999998</c:v>
                </c:pt>
                <c:pt idx="19">
                  <c:v>13.652564999999999</c:v>
                </c:pt>
                <c:pt idx="20">
                  <c:v>13.821001999999998</c:v>
                </c:pt>
                <c:pt idx="21">
                  <c:v>14.035191000000001</c:v>
                </c:pt>
                <c:pt idx="22">
                  <c:v>14.437538</c:v>
                </c:pt>
                <c:pt idx="23">
                  <c:v>14.849205</c:v>
                </c:pt>
                <c:pt idx="24">
                  <c:v>15.035556</c:v>
                </c:pt>
                <c:pt idx="25">
                  <c:v>14.936218999999999</c:v>
                </c:pt>
                <c:pt idx="26">
                  <c:v>15.018424</c:v>
                </c:pt>
                <c:pt idx="27">
                  <c:v>15.349214999999999</c:v>
                </c:pt>
                <c:pt idx="28">
                  <c:v>15.645670999999998</c:v>
                </c:pt>
                <c:pt idx="29">
                  <c:v>15.786123000000002</c:v>
                </c:pt>
                <c:pt idx="30">
                  <c:v>16.084821999999999</c:v>
                </c:pt>
                <c:pt idx="31">
                  <c:v>16.261548999999999</c:v>
                </c:pt>
                <c:pt idx="32">
                  <c:v>16.397373000000002</c:v>
                </c:pt>
                <c:pt idx="33">
                  <c:v>16.549434999999999</c:v>
                </c:pt>
                <c:pt idx="34">
                  <c:v>16.909531000000001</c:v>
                </c:pt>
                <c:pt idx="35">
                  <c:v>16.998369</c:v>
                </c:pt>
                <c:pt idx="36">
                  <c:v>17.098717000000001</c:v>
                </c:pt>
                <c:pt idx="37">
                  <c:v>17.412603000000001</c:v>
                </c:pt>
                <c:pt idx="38">
                  <c:v>17.627344000000001</c:v>
                </c:pt>
                <c:pt idx="39">
                  <c:v>17.835298999999999</c:v>
                </c:pt>
                <c:pt idx="40">
                  <c:v>18.004807</c:v>
                </c:pt>
              </c:numCache>
            </c:numRef>
          </c:val>
          <c:extLst/>
        </c:ser>
        <c:ser>
          <c:idx val="3"/>
          <c:order val="4"/>
          <c:tx>
            <c:strRef>
              <c:f>Sheet1!$E$1</c:f>
              <c:strCache>
                <c:ptCount val="1"/>
                <c:pt idx="0">
                  <c:v>Southwest</c:v>
                </c:pt>
              </c:strCache>
            </c:strRef>
          </c:tx>
          <c:spPr>
            <a:solidFill>
              <a:srgbClr val="0096D7"/>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1.964202</c:v>
                </c:pt>
                <c:pt idx="1">
                  <c:v>2.147322</c:v>
                </c:pt>
                <c:pt idx="2">
                  <c:v>2.2680119999999997</c:v>
                </c:pt>
                <c:pt idx="3">
                  <c:v>2.283534</c:v>
                </c:pt>
                <c:pt idx="4">
                  <c:v>2.4155570000000002</c:v>
                </c:pt>
                <c:pt idx="5">
                  <c:v>2.4707300000000001</c:v>
                </c:pt>
                <c:pt idx="6">
                  <c:v>2.4279439999999997</c:v>
                </c:pt>
                <c:pt idx="7">
                  <c:v>2.72871</c:v>
                </c:pt>
                <c:pt idx="8">
                  <c:v>3.3620120000000004</c:v>
                </c:pt>
                <c:pt idx="9">
                  <c:v>4.2648470000000005</c:v>
                </c:pt>
                <c:pt idx="10">
                  <c:v>4.7982480000000001</c:v>
                </c:pt>
                <c:pt idx="11">
                  <c:v>4.3711859999999998</c:v>
                </c:pt>
                <c:pt idx="12">
                  <c:v>4.798686</c:v>
                </c:pt>
                <c:pt idx="13">
                  <c:v>5.9929940000000004</c:v>
                </c:pt>
                <c:pt idx="14">
                  <c:v>6.497547</c:v>
                </c:pt>
                <c:pt idx="15">
                  <c:v>6.576047</c:v>
                </c:pt>
                <c:pt idx="16">
                  <c:v>6.8220710000000002</c:v>
                </c:pt>
                <c:pt idx="17">
                  <c:v>7.0450300000000006</c:v>
                </c:pt>
                <c:pt idx="18">
                  <c:v>7.2434270000000005</c:v>
                </c:pt>
                <c:pt idx="19">
                  <c:v>7.4069119999999993</c:v>
                </c:pt>
                <c:pt idx="20">
                  <c:v>7.6134399999999998</c:v>
                </c:pt>
                <c:pt idx="21">
                  <c:v>7.8033970000000004</c:v>
                </c:pt>
                <c:pt idx="22">
                  <c:v>8.0113280000000007</c:v>
                </c:pt>
                <c:pt idx="23">
                  <c:v>8.2300020000000007</c:v>
                </c:pt>
                <c:pt idx="24">
                  <c:v>8.4195869999999999</c:v>
                </c:pt>
                <c:pt idx="25">
                  <c:v>8.6150310000000001</c:v>
                </c:pt>
                <c:pt idx="26">
                  <c:v>8.8954660000000008</c:v>
                </c:pt>
                <c:pt idx="27">
                  <c:v>9.087769999999999</c:v>
                </c:pt>
                <c:pt idx="28">
                  <c:v>9.2850520000000003</c:v>
                </c:pt>
                <c:pt idx="29">
                  <c:v>9.5486330000000006</c:v>
                </c:pt>
                <c:pt idx="30">
                  <c:v>9.7524440000000006</c:v>
                </c:pt>
                <c:pt idx="31">
                  <c:v>10.002649999999999</c:v>
                </c:pt>
                <c:pt idx="32">
                  <c:v>10.2026</c:v>
                </c:pt>
                <c:pt idx="33">
                  <c:v>10.479609</c:v>
                </c:pt>
                <c:pt idx="34">
                  <c:v>10.712494</c:v>
                </c:pt>
                <c:pt idx="35">
                  <c:v>10.949877000000001</c:v>
                </c:pt>
                <c:pt idx="36">
                  <c:v>11.204822999999999</c:v>
                </c:pt>
                <c:pt idx="37">
                  <c:v>11.471083</c:v>
                </c:pt>
                <c:pt idx="38">
                  <c:v>11.612962</c:v>
                </c:pt>
                <c:pt idx="39">
                  <c:v>11.69182</c:v>
                </c:pt>
                <c:pt idx="40">
                  <c:v>11.800423</c:v>
                </c:pt>
              </c:numCache>
            </c:numRef>
          </c:val>
          <c:extLst/>
        </c:ser>
        <c:dLbls>
          <c:showLegendKey val="0"/>
          <c:showVal val="0"/>
          <c:showCatName val="0"/>
          <c:showSerName val="0"/>
          <c:showPercent val="0"/>
          <c:showBubbleSize val="0"/>
        </c:dLbls>
        <c:axId val="-1229088560"/>
        <c:axId val="-1229085840"/>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'[1]shaleprod_by_reg@'!$BM$1:$DA$1</c15:sqref>
                        </c15:formulaRef>
                      </c:ext>
                    </c:extLst>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cat>
                <c:val>
                  <c:numRef>
                    <c:extLst>
                      <c:ext uri="{02D57815-91ED-43cb-92C2-25804820EDAC}">
                        <c15:formulaRef>
                          <c15:sqref>'[1]shaleprod_by_reg@'!$BM$1:$DA$1</c15:sqref>
                        </c15:formulaRef>
                      </c:ext>
                    </c:extLst>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15:ser>
            </c15:filteredAreaSeries>
          </c:ext>
        </c:extLst>
      </c:areaChart>
      <c:catAx>
        <c:axId val="-122908856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9085840"/>
        <c:crosses val="autoZero"/>
        <c:auto val="1"/>
        <c:lblAlgn val="ctr"/>
        <c:lblOffset val="100"/>
        <c:tickLblSkip val="10"/>
        <c:tickMarkSkip val="10"/>
        <c:noMultiLvlLbl val="0"/>
      </c:catAx>
      <c:valAx>
        <c:axId val="-1229085840"/>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9088560"/>
        <c:crossesAt val="12"/>
        <c:crossBetween val="midCat"/>
        <c:majorUnit val="10"/>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982365015577597E-2"/>
          <c:y val="8.6767038624724874E-2"/>
          <c:w val="0.6976815657205353"/>
          <c:h val="0.82239387475126835"/>
        </c:manualLayout>
      </c:layout>
      <c:areaChart>
        <c:grouping val="stacked"/>
        <c:varyColors val="0"/>
        <c:ser>
          <c:idx val="1"/>
          <c:order val="1"/>
          <c:tx>
            <c:strRef>
              <c:f>Sheet1!$B$1</c:f>
              <c:strCache>
                <c:ptCount val="1"/>
                <c:pt idx="0">
                  <c:v>Other</c:v>
                </c:pt>
              </c:strCache>
            </c:strRef>
          </c:tx>
          <c:spPr>
            <a:solidFill>
              <a:schemeClr val="bg2">
                <a:lumMod val="60000"/>
                <a:lumOff val="40000"/>
              </a:schemeClr>
            </a:solidFill>
            <a:ln w="3175">
              <a:solidFill>
                <a:srgbClr val="858585"/>
              </a:solid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0.83357700000000001</c:v>
                </c:pt>
                <c:pt idx="1">
                  <c:v>0.84354699999999994</c:v>
                </c:pt>
                <c:pt idx="2">
                  <c:v>0.96397900000000003</c:v>
                </c:pt>
                <c:pt idx="3">
                  <c:v>1.1188469999999999</c:v>
                </c:pt>
                <c:pt idx="4">
                  <c:v>1.4113039999999999</c:v>
                </c:pt>
                <c:pt idx="5">
                  <c:v>1.6950340000000002</c:v>
                </c:pt>
                <c:pt idx="6">
                  <c:v>1.6398330000000001</c:v>
                </c:pt>
                <c:pt idx="7">
                  <c:v>1.6758999999999999</c:v>
                </c:pt>
                <c:pt idx="8">
                  <c:v>1.9431580000000002</c:v>
                </c:pt>
                <c:pt idx="9">
                  <c:v>2.2549640000000006</c:v>
                </c:pt>
                <c:pt idx="10">
                  <c:v>1.93103</c:v>
                </c:pt>
                <c:pt idx="11">
                  <c:v>1.9420729999999999</c:v>
                </c:pt>
                <c:pt idx="12">
                  <c:v>1.9918919999999998</c:v>
                </c:pt>
                <c:pt idx="13">
                  <c:v>2.0407660000000001</c:v>
                </c:pt>
                <c:pt idx="14">
                  <c:v>2.245842000000001</c:v>
                </c:pt>
                <c:pt idx="15">
                  <c:v>2.4615840000000002</c:v>
                </c:pt>
                <c:pt idx="16">
                  <c:v>2.5997759999999994</c:v>
                </c:pt>
                <c:pt idx="17">
                  <c:v>2.6790970000000001</c:v>
                </c:pt>
                <c:pt idx="18">
                  <c:v>2.8249919999999999</c:v>
                </c:pt>
                <c:pt idx="19">
                  <c:v>2.9144970000000003</c:v>
                </c:pt>
                <c:pt idx="20">
                  <c:v>2.9528689999999989</c:v>
                </c:pt>
                <c:pt idx="21">
                  <c:v>2.9960800000000001</c:v>
                </c:pt>
                <c:pt idx="22">
                  <c:v>3.0158440000000004</c:v>
                </c:pt>
                <c:pt idx="23">
                  <c:v>3.0415960000000011</c:v>
                </c:pt>
                <c:pt idx="24">
                  <c:v>3.0328779999999997</c:v>
                </c:pt>
                <c:pt idx="25">
                  <c:v>3.08873</c:v>
                </c:pt>
                <c:pt idx="26">
                  <c:v>3.1135670000000002</c:v>
                </c:pt>
                <c:pt idx="27">
                  <c:v>3.1479379999999999</c:v>
                </c:pt>
                <c:pt idx="28">
                  <c:v>3.1231030000000004</c:v>
                </c:pt>
                <c:pt idx="29">
                  <c:v>3.1530109999999998</c:v>
                </c:pt>
                <c:pt idx="30">
                  <c:v>3.2597430000000003</c:v>
                </c:pt>
                <c:pt idx="31">
                  <c:v>3.3163599999999995</c:v>
                </c:pt>
                <c:pt idx="32">
                  <c:v>3.4249959999999997</c:v>
                </c:pt>
                <c:pt idx="33">
                  <c:v>3.4541399999999989</c:v>
                </c:pt>
                <c:pt idx="34">
                  <c:v>3.504093000000001</c:v>
                </c:pt>
                <c:pt idx="35">
                  <c:v>3.5229330000000001</c:v>
                </c:pt>
                <c:pt idx="36">
                  <c:v>3.5247999999999986</c:v>
                </c:pt>
                <c:pt idx="37">
                  <c:v>3.6644510000000001</c:v>
                </c:pt>
                <c:pt idx="38">
                  <c:v>3.6001639999999995</c:v>
                </c:pt>
                <c:pt idx="39">
                  <c:v>3.4294650000000004</c:v>
                </c:pt>
                <c:pt idx="40">
                  <c:v>3.3413200000000001</c:v>
                </c:pt>
              </c:numCache>
            </c:numRef>
          </c:val>
        </c:ser>
        <c:ser>
          <c:idx val="2"/>
          <c:order val="2"/>
          <c:tx>
            <c:strRef>
              <c:f>Sheet1!$C$1</c:f>
              <c:strCache>
                <c:ptCount val="1"/>
                <c:pt idx="0">
                  <c:v>Gulf Coast</c:v>
                </c:pt>
              </c:strCache>
            </c:strRef>
          </c:tx>
          <c:spPr>
            <a:solidFill>
              <a:schemeClr val="accent3"/>
            </a:solidFill>
            <a:ln w="3175">
              <a:solidFill>
                <a:srgbClr val="5D9732"/>
              </a:solid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9.070700000000001E-2</c:v>
                </c:pt>
                <c:pt idx="1">
                  <c:v>0.101399</c:v>
                </c:pt>
                <c:pt idx="2">
                  <c:v>0.112568</c:v>
                </c:pt>
                <c:pt idx="3">
                  <c:v>0.13244600000000001</c:v>
                </c:pt>
                <c:pt idx="4">
                  <c:v>0.14591899999999999</c:v>
                </c:pt>
                <c:pt idx="5">
                  <c:v>0.14450399999999999</c:v>
                </c:pt>
                <c:pt idx="6">
                  <c:v>0.125554</c:v>
                </c:pt>
                <c:pt idx="7">
                  <c:v>0.13402800000000001</c:v>
                </c:pt>
                <c:pt idx="8">
                  <c:v>0.149871</c:v>
                </c:pt>
                <c:pt idx="9">
                  <c:v>0.15346600000000002</c:v>
                </c:pt>
                <c:pt idx="10">
                  <c:v>0.12647600000000001</c:v>
                </c:pt>
                <c:pt idx="11">
                  <c:v>0.32368000000000002</c:v>
                </c:pt>
                <c:pt idx="12">
                  <c:v>0.37096299999999999</c:v>
                </c:pt>
                <c:pt idx="13">
                  <c:v>0.37343799999999999</c:v>
                </c:pt>
                <c:pt idx="14">
                  <c:v>0.52548400000000006</c:v>
                </c:pt>
                <c:pt idx="15">
                  <c:v>0.628695</c:v>
                </c:pt>
                <c:pt idx="16">
                  <c:v>0.58377500000000004</c:v>
                </c:pt>
                <c:pt idx="17">
                  <c:v>0.56376499999999996</c:v>
                </c:pt>
                <c:pt idx="18">
                  <c:v>0.55693800000000004</c:v>
                </c:pt>
                <c:pt idx="19">
                  <c:v>0.60564399999999996</c:v>
                </c:pt>
                <c:pt idx="20">
                  <c:v>0.64413399999999998</c:v>
                </c:pt>
                <c:pt idx="21">
                  <c:v>0.69897399999999998</c:v>
                </c:pt>
                <c:pt idx="22">
                  <c:v>0.75129399999999991</c:v>
                </c:pt>
                <c:pt idx="23">
                  <c:v>0.79922499999999996</c:v>
                </c:pt>
                <c:pt idx="24">
                  <c:v>0.83387800000000012</c:v>
                </c:pt>
                <c:pt idx="25">
                  <c:v>0.85440300000000002</c:v>
                </c:pt>
                <c:pt idx="26">
                  <c:v>0.89481499999999992</c:v>
                </c:pt>
                <c:pt idx="27">
                  <c:v>0.93011499999999991</c:v>
                </c:pt>
                <c:pt idx="28">
                  <c:v>0.97297199999999995</c:v>
                </c:pt>
                <c:pt idx="29">
                  <c:v>0.99985900000000005</c:v>
                </c:pt>
                <c:pt idx="30">
                  <c:v>1.023412</c:v>
                </c:pt>
                <c:pt idx="31">
                  <c:v>1.04003</c:v>
                </c:pt>
                <c:pt idx="32">
                  <c:v>1.055207</c:v>
                </c:pt>
                <c:pt idx="33">
                  <c:v>1.0731790000000001</c:v>
                </c:pt>
                <c:pt idx="34">
                  <c:v>1.0889950000000002</c:v>
                </c:pt>
                <c:pt idx="35">
                  <c:v>1.104349</c:v>
                </c:pt>
                <c:pt idx="36">
                  <c:v>1.1210249999999999</c:v>
                </c:pt>
                <c:pt idx="37">
                  <c:v>1.1378219999999999</c:v>
                </c:pt>
                <c:pt idx="38">
                  <c:v>1.1587559999999999</c:v>
                </c:pt>
                <c:pt idx="39">
                  <c:v>1.1732309999999999</c:v>
                </c:pt>
                <c:pt idx="40">
                  <c:v>1.188026</c:v>
                </c:pt>
              </c:numCache>
            </c:numRef>
          </c:val>
        </c:ser>
        <c:ser>
          <c:idx val="3"/>
          <c:order val="3"/>
          <c:tx>
            <c:strRef>
              <c:f>Sheet1!$D$1</c:f>
              <c:strCache>
                <c:ptCount val="1"/>
                <c:pt idx="0">
                  <c:v>Southwest</c:v>
                </c:pt>
              </c:strCache>
            </c:strRef>
          </c:tx>
          <c:spPr>
            <a:solidFill>
              <a:srgbClr val="0096D7"/>
            </a:solidFill>
            <a:ln w="3175">
              <a:solidFill>
                <a:srgbClr val="0096D7"/>
              </a:solid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0.30010500000000001</c:v>
                </c:pt>
                <c:pt idx="1">
                  <c:v>0.37155900000000003</c:v>
                </c:pt>
                <c:pt idx="2">
                  <c:v>0.50668000000000002</c:v>
                </c:pt>
                <c:pt idx="3">
                  <c:v>0.671767</c:v>
                </c:pt>
                <c:pt idx="4">
                  <c:v>0.93576599999999999</c:v>
                </c:pt>
                <c:pt idx="5">
                  <c:v>1.159694</c:v>
                </c:pt>
                <c:pt idx="6">
                  <c:v>1.302629</c:v>
                </c:pt>
                <c:pt idx="7">
                  <c:v>1.708639</c:v>
                </c:pt>
                <c:pt idx="8">
                  <c:v>2.425036</c:v>
                </c:pt>
                <c:pt idx="9">
                  <c:v>3.3886569999999998</c:v>
                </c:pt>
                <c:pt idx="10">
                  <c:v>3.8528669999999998</c:v>
                </c:pt>
                <c:pt idx="11">
                  <c:v>3.348732</c:v>
                </c:pt>
                <c:pt idx="12">
                  <c:v>3.729533</c:v>
                </c:pt>
                <c:pt idx="13">
                  <c:v>4.144711</c:v>
                </c:pt>
                <c:pt idx="14">
                  <c:v>4.7156739999999999</c:v>
                </c:pt>
                <c:pt idx="15">
                  <c:v>5.0912280000000001</c:v>
                </c:pt>
                <c:pt idx="16">
                  <c:v>5.427467</c:v>
                </c:pt>
                <c:pt idx="17">
                  <c:v>5.6692179999999999</c:v>
                </c:pt>
                <c:pt idx="18">
                  <c:v>5.8435680000000003</c:v>
                </c:pt>
                <c:pt idx="19">
                  <c:v>5.949948</c:v>
                </c:pt>
                <c:pt idx="20">
                  <c:v>6.0225150000000003</c:v>
                </c:pt>
                <c:pt idx="21">
                  <c:v>6.0665129999999996</c:v>
                </c:pt>
                <c:pt idx="22">
                  <c:v>6.1149940000000003</c:v>
                </c:pt>
                <c:pt idx="23">
                  <c:v>6.1939669999999998</c:v>
                </c:pt>
                <c:pt idx="24">
                  <c:v>6.2481870000000006</c:v>
                </c:pt>
                <c:pt idx="25">
                  <c:v>6.2962800000000003</c:v>
                </c:pt>
                <c:pt idx="26">
                  <c:v>6.3260990000000001</c:v>
                </c:pt>
                <c:pt idx="27">
                  <c:v>6.3807859999999996</c:v>
                </c:pt>
                <c:pt idx="28">
                  <c:v>6.4381180000000002</c:v>
                </c:pt>
                <c:pt idx="29">
                  <c:v>6.4968029999999999</c:v>
                </c:pt>
                <c:pt idx="30">
                  <c:v>6.542789</c:v>
                </c:pt>
                <c:pt idx="31">
                  <c:v>6.5950030000000002</c:v>
                </c:pt>
                <c:pt idx="32">
                  <c:v>6.630624000000001</c:v>
                </c:pt>
                <c:pt idx="33">
                  <c:v>6.694223</c:v>
                </c:pt>
                <c:pt idx="34">
                  <c:v>6.7481550000000006</c:v>
                </c:pt>
                <c:pt idx="35">
                  <c:v>6.8019649999999992</c:v>
                </c:pt>
                <c:pt idx="36">
                  <c:v>6.8566279999999997</c:v>
                </c:pt>
                <c:pt idx="37">
                  <c:v>6.913200999999999</c:v>
                </c:pt>
                <c:pt idx="38">
                  <c:v>6.9835759999999993</c:v>
                </c:pt>
                <c:pt idx="39">
                  <c:v>7.059467999999999</c:v>
                </c:pt>
                <c:pt idx="40">
                  <c:v>7.1499460000000008</c:v>
                </c:pt>
              </c:numCache>
            </c:numRef>
          </c:val>
        </c:ser>
        <c:dLbls>
          <c:showLegendKey val="0"/>
          <c:showVal val="0"/>
          <c:showCatName val="0"/>
          <c:showSerName val="0"/>
          <c:showPercent val="0"/>
          <c:showBubbleSize val="0"/>
        </c:dLbls>
        <c:axId val="-1229091824"/>
        <c:axId val="-1229088016"/>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'[1]KT_ADgasproduction_byregion@'!$BC$1:$DA$1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cat>
                <c:val>
                  <c:numRef>
                    <c:extLst>
                      <c:ext uri="{02D57815-91ED-43cb-92C2-25804820EDAC}">
                        <c15:formulaRef>
                          <c15:sqref>'[1]KT_ADgasproduction_byregion@'!$BC$1:$DA$1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15:ser>
            </c15:filteredAreaSeries>
          </c:ext>
        </c:extLst>
      </c:areaChart>
      <c:catAx>
        <c:axId val="-122909182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29088016"/>
        <c:crosses val="autoZero"/>
        <c:auto val="1"/>
        <c:lblAlgn val="ctr"/>
        <c:lblOffset val="100"/>
        <c:tickLblSkip val="10"/>
        <c:tickMarkSkip val="10"/>
        <c:noMultiLvlLbl val="0"/>
      </c:catAx>
      <c:valAx>
        <c:axId val="-1229088016"/>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29091824"/>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solidFill>
            <a:schemeClr val="bg2"/>
          </a:solidFill>
        </a:defRPr>
      </a:pPr>
      <a:endParaRPr lang="en-US"/>
    </a:p>
  </c:txPr>
  <c:externalData r:id="rId4">
    <c:autoUpdate val="0"/>
  </c:externalData>
  <c:userShapes r:id="rId5"/>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982365015577597E-2"/>
          <c:y val="8.6767038624724874E-2"/>
          <c:w val="0.6976815657205353"/>
          <c:h val="0.82239387475126835"/>
        </c:manualLayout>
      </c:layout>
      <c:areaChart>
        <c:grouping val="stacked"/>
        <c:varyColors val="0"/>
        <c:ser>
          <c:idx val="1"/>
          <c:order val="1"/>
          <c:tx>
            <c:strRef>
              <c:f>Sheet1!$B$1</c:f>
              <c:strCache>
                <c:ptCount val="1"/>
                <c:pt idx="0">
                  <c:v>Other</c:v>
                </c:pt>
              </c:strCache>
            </c:strRef>
          </c:tx>
          <c:spPr>
            <a:solidFill>
              <a:srgbClr val="858585"/>
            </a:solidFill>
            <a:ln w="3175">
              <a:solidFill>
                <a:srgbClr val="858585"/>
              </a:solid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0.83357700000000001</c:v>
                </c:pt>
                <c:pt idx="1">
                  <c:v>0.84354699999999994</c:v>
                </c:pt>
                <c:pt idx="2">
                  <c:v>0.96397900000000003</c:v>
                </c:pt>
                <c:pt idx="3">
                  <c:v>1.1188469999999999</c:v>
                </c:pt>
                <c:pt idx="4">
                  <c:v>1.4113039999999999</c:v>
                </c:pt>
                <c:pt idx="5">
                  <c:v>1.6950340000000002</c:v>
                </c:pt>
                <c:pt idx="6">
                  <c:v>1.6398330000000001</c:v>
                </c:pt>
                <c:pt idx="7">
                  <c:v>1.6758999999999999</c:v>
                </c:pt>
                <c:pt idx="8">
                  <c:v>1.9431580000000002</c:v>
                </c:pt>
                <c:pt idx="9">
                  <c:v>2.2549640000000006</c:v>
                </c:pt>
                <c:pt idx="10">
                  <c:v>1.93103</c:v>
                </c:pt>
                <c:pt idx="11">
                  <c:v>1.9420729999999999</c:v>
                </c:pt>
                <c:pt idx="12">
                  <c:v>2.013122000000001</c:v>
                </c:pt>
                <c:pt idx="13">
                  <c:v>2.0222690000000001</c:v>
                </c:pt>
                <c:pt idx="14">
                  <c:v>2.0895520000000003</c:v>
                </c:pt>
                <c:pt idx="15">
                  <c:v>2.1908530000000002</c:v>
                </c:pt>
                <c:pt idx="16">
                  <c:v>2.2428320000000008</c:v>
                </c:pt>
                <c:pt idx="17">
                  <c:v>2.2520349999999998</c:v>
                </c:pt>
                <c:pt idx="18">
                  <c:v>2.3516270000000001</c:v>
                </c:pt>
                <c:pt idx="19">
                  <c:v>2.3658810000000003</c:v>
                </c:pt>
                <c:pt idx="20">
                  <c:v>2.3734330000000003</c:v>
                </c:pt>
                <c:pt idx="21">
                  <c:v>2.3684919999999998</c:v>
                </c:pt>
                <c:pt idx="22">
                  <c:v>2.3192640000000004</c:v>
                </c:pt>
                <c:pt idx="23">
                  <c:v>2.3334610000000002</c:v>
                </c:pt>
                <c:pt idx="24">
                  <c:v>2.3048799999999998</c:v>
                </c:pt>
                <c:pt idx="25">
                  <c:v>2.2789010000000003</c:v>
                </c:pt>
                <c:pt idx="26">
                  <c:v>2.2529000000000003</c:v>
                </c:pt>
                <c:pt idx="27">
                  <c:v>2.2108600000000003</c:v>
                </c:pt>
                <c:pt idx="28">
                  <c:v>2.2335379999999998</c:v>
                </c:pt>
                <c:pt idx="29">
                  <c:v>2.2495229999999999</c:v>
                </c:pt>
                <c:pt idx="30">
                  <c:v>2.2981160000000003</c:v>
                </c:pt>
                <c:pt idx="31">
                  <c:v>2.3028339999999998</c:v>
                </c:pt>
                <c:pt idx="32">
                  <c:v>2.3111650000000004</c:v>
                </c:pt>
                <c:pt idx="33">
                  <c:v>2.2920800000000008</c:v>
                </c:pt>
                <c:pt idx="34">
                  <c:v>2.3224179999999999</c:v>
                </c:pt>
                <c:pt idx="35">
                  <c:v>2.3520080000000005</c:v>
                </c:pt>
                <c:pt idx="36">
                  <c:v>2.3666259999999997</c:v>
                </c:pt>
                <c:pt idx="37">
                  <c:v>2.3240240000000001</c:v>
                </c:pt>
                <c:pt idx="38">
                  <c:v>2.272111999999999</c:v>
                </c:pt>
                <c:pt idx="39">
                  <c:v>2.3133480000000004</c:v>
                </c:pt>
                <c:pt idx="40">
                  <c:v>2.3702510000000001</c:v>
                </c:pt>
              </c:numCache>
            </c:numRef>
          </c:val>
        </c:ser>
        <c:ser>
          <c:idx val="2"/>
          <c:order val="2"/>
          <c:tx>
            <c:strRef>
              <c:f>Sheet1!$C$1</c:f>
              <c:strCache>
                <c:ptCount val="1"/>
                <c:pt idx="0">
                  <c:v>Gulf Coast</c:v>
                </c:pt>
              </c:strCache>
            </c:strRef>
          </c:tx>
          <c:spPr>
            <a:solidFill>
              <a:srgbClr val="5D9732"/>
            </a:solidFill>
            <a:ln w="3175">
              <a:solidFill>
                <a:srgbClr val="5D9732"/>
              </a:solid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9.070700000000001E-2</c:v>
                </c:pt>
                <c:pt idx="1">
                  <c:v>0.101399</c:v>
                </c:pt>
                <c:pt idx="2">
                  <c:v>0.112568</c:v>
                </c:pt>
                <c:pt idx="3">
                  <c:v>0.13244600000000001</c:v>
                </c:pt>
                <c:pt idx="4">
                  <c:v>0.14591899999999999</c:v>
                </c:pt>
                <c:pt idx="5">
                  <c:v>0.14450399999999999</c:v>
                </c:pt>
                <c:pt idx="6">
                  <c:v>0.125554</c:v>
                </c:pt>
                <c:pt idx="7">
                  <c:v>0.13402800000000001</c:v>
                </c:pt>
                <c:pt idx="8">
                  <c:v>0.149871</c:v>
                </c:pt>
                <c:pt idx="9">
                  <c:v>0.15346600000000002</c:v>
                </c:pt>
                <c:pt idx="10">
                  <c:v>0.12647600000000001</c:v>
                </c:pt>
                <c:pt idx="11">
                  <c:v>0.32368000000000002</c:v>
                </c:pt>
                <c:pt idx="12">
                  <c:v>0.379664</c:v>
                </c:pt>
                <c:pt idx="13">
                  <c:v>0.371394</c:v>
                </c:pt>
                <c:pt idx="14">
                  <c:v>0.40047100000000002</c:v>
                </c:pt>
                <c:pt idx="15">
                  <c:v>0.43387500000000001</c:v>
                </c:pt>
                <c:pt idx="16">
                  <c:v>0.35416199999999998</c:v>
                </c:pt>
                <c:pt idx="17">
                  <c:v>0.31048000000000003</c:v>
                </c:pt>
                <c:pt idx="18">
                  <c:v>0.28646300000000002</c:v>
                </c:pt>
                <c:pt idx="19">
                  <c:v>0.32835999999999999</c:v>
                </c:pt>
                <c:pt idx="20">
                  <c:v>0.35089999999999999</c:v>
                </c:pt>
                <c:pt idx="21">
                  <c:v>0.364454</c:v>
                </c:pt>
                <c:pt idx="22">
                  <c:v>0.402443</c:v>
                </c:pt>
                <c:pt idx="23">
                  <c:v>0.41926800000000003</c:v>
                </c:pt>
                <c:pt idx="24">
                  <c:v>0.43278299999999997</c:v>
                </c:pt>
                <c:pt idx="25">
                  <c:v>0.438197</c:v>
                </c:pt>
                <c:pt idx="26">
                  <c:v>0.45963999999999994</c:v>
                </c:pt>
                <c:pt idx="27">
                  <c:v>0.47379899999999997</c:v>
                </c:pt>
                <c:pt idx="28">
                  <c:v>0.498533</c:v>
                </c:pt>
                <c:pt idx="29">
                  <c:v>0.52899300000000005</c:v>
                </c:pt>
                <c:pt idx="30">
                  <c:v>0.55472900000000003</c:v>
                </c:pt>
                <c:pt idx="31">
                  <c:v>0.59442399999999995</c:v>
                </c:pt>
                <c:pt idx="32">
                  <c:v>0.61893900000000002</c:v>
                </c:pt>
                <c:pt idx="33">
                  <c:v>0.63729199999999997</c:v>
                </c:pt>
                <c:pt idx="34">
                  <c:v>0.65702799999999995</c:v>
                </c:pt>
                <c:pt idx="35">
                  <c:v>0.69898800000000005</c:v>
                </c:pt>
                <c:pt idx="36">
                  <c:v>0.72217799999999999</c:v>
                </c:pt>
                <c:pt idx="37">
                  <c:v>0.73995100000000003</c:v>
                </c:pt>
                <c:pt idx="38">
                  <c:v>0.763289</c:v>
                </c:pt>
                <c:pt idx="39">
                  <c:v>0.78596999999999995</c:v>
                </c:pt>
                <c:pt idx="40">
                  <c:v>0.81099500000000002</c:v>
                </c:pt>
              </c:numCache>
            </c:numRef>
          </c:val>
        </c:ser>
        <c:ser>
          <c:idx val="3"/>
          <c:order val="3"/>
          <c:tx>
            <c:strRef>
              <c:f>Sheet1!$D$1</c:f>
              <c:strCache>
                <c:ptCount val="1"/>
                <c:pt idx="0">
                  <c:v>Southwest</c:v>
                </c:pt>
              </c:strCache>
            </c:strRef>
          </c:tx>
          <c:spPr>
            <a:solidFill>
              <a:srgbClr val="0096D7"/>
            </a:solidFill>
            <a:ln w="3175">
              <a:solidFill>
                <a:srgbClr val="0096D7"/>
              </a:solid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0.30010500000000001</c:v>
                </c:pt>
                <c:pt idx="1">
                  <c:v>0.37155900000000003</c:v>
                </c:pt>
                <c:pt idx="2">
                  <c:v>0.50668000000000002</c:v>
                </c:pt>
                <c:pt idx="3">
                  <c:v>0.671767</c:v>
                </c:pt>
                <c:pt idx="4">
                  <c:v>0.93576599999999999</c:v>
                </c:pt>
                <c:pt idx="5">
                  <c:v>1.159694</c:v>
                </c:pt>
                <c:pt idx="6">
                  <c:v>1.302629</c:v>
                </c:pt>
                <c:pt idx="7">
                  <c:v>1.708639</c:v>
                </c:pt>
                <c:pt idx="8">
                  <c:v>2.425036</c:v>
                </c:pt>
                <c:pt idx="9">
                  <c:v>3.3886569999999998</c:v>
                </c:pt>
                <c:pt idx="10">
                  <c:v>3.8528669999999998</c:v>
                </c:pt>
                <c:pt idx="11">
                  <c:v>3.348732</c:v>
                </c:pt>
                <c:pt idx="12">
                  <c:v>3.7005790000000003</c:v>
                </c:pt>
                <c:pt idx="13">
                  <c:v>3.8260959999999997</c:v>
                </c:pt>
                <c:pt idx="14">
                  <c:v>3.9172449999999999</c:v>
                </c:pt>
                <c:pt idx="15">
                  <c:v>3.9760269999999998</c:v>
                </c:pt>
                <c:pt idx="16">
                  <c:v>4.1312319999999998</c:v>
                </c:pt>
                <c:pt idx="17">
                  <c:v>4.1587170000000002</c:v>
                </c:pt>
                <c:pt idx="18">
                  <c:v>4.1703289999999997</c:v>
                </c:pt>
                <c:pt idx="19">
                  <c:v>4.1686239999999994</c:v>
                </c:pt>
                <c:pt idx="20">
                  <c:v>4.1492330000000006</c:v>
                </c:pt>
                <c:pt idx="21">
                  <c:v>4.1198230000000002</c:v>
                </c:pt>
                <c:pt idx="22">
                  <c:v>4.1321779999999997</c:v>
                </c:pt>
                <c:pt idx="23">
                  <c:v>4.1157629999999994</c:v>
                </c:pt>
                <c:pt idx="24">
                  <c:v>4.1269130000000001</c:v>
                </c:pt>
                <c:pt idx="25">
                  <c:v>4.1393230000000001</c:v>
                </c:pt>
                <c:pt idx="26">
                  <c:v>4.1392940000000005</c:v>
                </c:pt>
                <c:pt idx="27">
                  <c:v>4.1628910000000001</c:v>
                </c:pt>
                <c:pt idx="28">
                  <c:v>4.173616</c:v>
                </c:pt>
                <c:pt idx="29">
                  <c:v>4.2284090000000001</c:v>
                </c:pt>
                <c:pt idx="30">
                  <c:v>4.2558879999999997</c:v>
                </c:pt>
                <c:pt idx="31">
                  <c:v>4.2675400000000003</c:v>
                </c:pt>
                <c:pt idx="32">
                  <c:v>4.2817319999999999</c:v>
                </c:pt>
                <c:pt idx="33">
                  <c:v>4.2951440000000005</c:v>
                </c:pt>
                <c:pt idx="34">
                  <c:v>4.3191769999999998</c:v>
                </c:pt>
                <c:pt idx="35">
                  <c:v>4.3812499999999996</c:v>
                </c:pt>
                <c:pt idx="36">
                  <c:v>4.4161230000000007</c:v>
                </c:pt>
                <c:pt idx="37">
                  <c:v>4.459848</c:v>
                </c:pt>
                <c:pt idx="38">
                  <c:v>4.5039870000000004</c:v>
                </c:pt>
                <c:pt idx="39">
                  <c:v>4.5583489999999998</c:v>
                </c:pt>
                <c:pt idx="40">
                  <c:v>4.6024480000000008</c:v>
                </c:pt>
              </c:numCache>
            </c:numRef>
          </c:val>
        </c:ser>
        <c:dLbls>
          <c:showLegendKey val="0"/>
          <c:showVal val="0"/>
          <c:showCatName val="0"/>
          <c:showSerName val="0"/>
          <c:showPercent val="0"/>
          <c:showBubbleSize val="0"/>
        </c:dLbls>
        <c:axId val="-1229087472"/>
        <c:axId val="-1229082576"/>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'[1]KT_ADgasproduction_byregion@'!$BC$1:$DA$1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cat>
                <c:val>
                  <c:numRef>
                    <c:extLst>
                      <c:ext uri="{02D57815-91ED-43cb-92C2-25804820EDAC}">
                        <c15:formulaRef>
                          <c15:sqref>'[1]KT_ADgasproduction_byregion@'!$BC$1:$DA$1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15:ser>
            </c15:filteredAreaSeries>
          </c:ext>
        </c:extLst>
      </c:areaChart>
      <c:catAx>
        <c:axId val="-12290874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29082576"/>
        <c:crosses val="autoZero"/>
        <c:auto val="1"/>
        <c:lblAlgn val="ctr"/>
        <c:lblOffset val="100"/>
        <c:tickLblSkip val="10"/>
        <c:tickMarkSkip val="10"/>
        <c:noMultiLvlLbl val="0"/>
      </c:catAx>
      <c:valAx>
        <c:axId val="-1229082576"/>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29087472"/>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solidFill>
            <a:schemeClr val="bg2"/>
          </a:solidFill>
        </a:defRPr>
      </a:pPr>
      <a:endParaRPr lang="en-US"/>
    </a:p>
  </c:txPr>
  <c:externalData r:id="rId4">
    <c:autoUpdate val="0"/>
  </c:externalData>
  <c:userShapes r:id="rId5"/>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982365015577597E-2"/>
          <c:y val="8.6767038624724874E-2"/>
          <c:w val="0.6976815657205353"/>
          <c:h val="0.82239387475126835"/>
        </c:manualLayout>
      </c:layout>
      <c:areaChart>
        <c:grouping val="stacked"/>
        <c:varyColors val="0"/>
        <c:ser>
          <c:idx val="1"/>
          <c:order val="1"/>
          <c:tx>
            <c:strRef>
              <c:f>Sheet1!$B$1</c:f>
              <c:strCache>
                <c:ptCount val="1"/>
                <c:pt idx="0">
                  <c:v>Other</c:v>
                </c:pt>
              </c:strCache>
            </c:strRef>
          </c:tx>
          <c:spPr>
            <a:solidFill>
              <a:schemeClr val="bg2">
                <a:lumMod val="60000"/>
                <a:lumOff val="40000"/>
              </a:schemeClr>
            </a:solidFill>
            <a:ln w="3175">
              <a:solidFill>
                <a:srgbClr val="858585"/>
              </a:solid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0.83357700000000001</c:v>
                </c:pt>
                <c:pt idx="1">
                  <c:v>0.84354699999999994</c:v>
                </c:pt>
                <c:pt idx="2">
                  <c:v>0.96397900000000003</c:v>
                </c:pt>
                <c:pt idx="3">
                  <c:v>1.1188469999999999</c:v>
                </c:pt>
                <c:pt idx="4">
                  <c:v>1.4113039999999999</c:v>
                </c:pt>
                <c:pt idx="5">
                  <c:v>1.6950340000000002</c:v>
                </c:pt>
                <c:pt idx="6">
                  <c:v>1.6398330000000001</c:v>
                </c:pt>
                <c:pt idx="7">
                  <c:v>1.6758999999999999</c:v>
                </c:pt>
                <c:pt idx="8">
                  <c:v>1.9431580000000002</c:v>
                </c:pt>
                <c:pt idx="9">
                  <c:v>2.2549640000000006</c:v>
                </c:pt>
                <c:pt idx="10">
                  <c:v>1.93103</c:v>
                </c:pt>
                <c:pt idx="11">
                  <c:v>1.9420729999999999</c:v>
                </c:pt>
                <c:pt idx="12">
                  <c:v>1.9945299999999999</c:v>
                </c:pt>
                <c:pt idx="13">
                  <c:v>1.960199</c:v>
                </c:pt>
                <c:pt idx="14">
                  <c:v>1.8493790000000001</c:v>
                </c:pt>
                <c:pt idx="15">
                  <c:v>1.8653759999999999</c:v>
                </c:pt>
                <c:pt idx="16">
                  <c:v>1.8974219999999999</c:v>
                </c:pt>
                <c:pt idx="17">
                  <c:v>1.8882019999999999</c:v>
                </c:pt>
                <c:pt idx="18">
                  <c:v>1.890312</c:v>
                </c:pt>
                <c:pt idx="19">
                  <c:v>1.8559669999999999</c:v>
                </c:pt>
                <c:pt idx="20">
                  <c:v>1.83544</c:v>
                </c:pt>
                <c:pt idx="21">
                  <c:v>1.7834569999999998</c:v>
                </c:pt>
                <c:pt idx="22">
                  <c:v>1.7033370000000001</c:v>
                </c:pt>
                <c:pt idx="23">
                  <c:v>1.6532060000000002</c:v>
                </c:pt>
                <c:pt idx="24">
                  <c:v>1.5993250000000001</c:v>
                </c:pt>
                <c:pt idx="25">
                  <c:v>1.6456869999999997</c:v>
                </c:pt>
                <c:pt idx="26">
                  <c:v>1.6415139999999999</c:v>
                </c:pt>
                <c:pt idx="27">
                  <c:v>1.6172229999999999</c:v>
                </c:pt>
                <c:pt idx="28">
                  <c:v>1.6142880000000002</c:v>
                </c:pt>
                <c:pt idx="29">
                  <c:v>1.6195139999999997</c:v>
                </c:pt>
                <c:pt idx="30">
                  <c:v>1.6118959999999998</c:v>
                </c:pt>
                <c:pt idx="31">
                  <c:v>1.6589329999999998</c:v>
                </c:pt>
                <c:pt idx="32">
                  <c:v>1.6995739999999997</c:v>
                </c:pt>
                <c:pt idx="33">
                  <c:v>1.6503889999999999</c:v>
                </c:pt>
                <c:pt idx="34">
                  <c:v>1.6116939999999995</c:v>
                </c:pt>
                <c:pt idx="35">
                  <c:v>1.5360679999999998</c:v>
                </c:pt>
                <c:pt idx="36">
                  <c:v>1.4995240000000001</c:v>
                </c:pt>
                <c:pt idx="37">
                  <c:v>1.4584950000000001</c:v>
                </c:pt>
                <c:pt idx="38">
                  <c:v>1.5017609999999997</c:v>
                </c:pt>
                <c:pt idx="39">
                  <c:v>1.5135050000000003</c:v>
                </c:pt>
                <c:pt idx="40">
                  <c:v>1.4929049999999999</c:v>
                </c:pt>
              </c:numCache>
            </c:numRef>
          </c:val>
        </c:ser>
        <c:ser>
          <c:idx val="2"/>
          <c:order val="2"/>
          <c:tx>
            <c:strRef>
              <c:f>Sheet1!$C$1</c:f>
              <c:strCache>
                <c:ptCount val="1"/>
                <c:pt idx="0">
                  <c:v>Gulf Coast</c:v>
                </c:pt>
              </c:strCache>
            </c:strRef>
          </c:tx>
          <c:spPr>
            <a:solidFill>
              <a:schemeClr val="accent3"/>
            </a:solidFill>
            <a:ln w="3175">
              <a:solidFill>
                <a:srgbClr val="5D9732"/>
              </a:solid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9.070700000000001E-2</c:v>
                </c:pt>
                <c:pt idx="1">
                  <c:v>0.101399</c:v>
                </c:pt>
                <c:pt idx="2">
                  <c:v>0.112568</c:v>
                </c:pt>
                <c:pt idx="3">
                  <c:v>0.13244600000000001</c:v>
                </c:pt>
                <c:pt idx="4">
                  <c:v>0.14591899999999999</c:v>
                </c:pt>
                <c:pt idx="5">
                  <c:v>0.14450399999999999</c:v>
                </c:pt>
                <c:pt idx="6">
                  <c:v>0.125554</c:v>
                </c:pt>
                <c:pt idx="7">
                  <c:v>0.13402800000000001</c:v>
                </c:pt>
                <c:pt idx="8">
                  <c:v>0.149871</c:v>
                </c:pt>
                <c:pt idx="9">
                  <c:v>0.15346600000000002</c:v>
                </c:pt>
                <c:pt idx="10">
                  <c:v>0.12647600000000001</c:v>
                </c:pt>
                <c:pt idx="11">
                  <c:v>0.32368000000000002</c:v>
                </c:pt>
                <c:pt idx="12">
                  <c:v>0.36692900000000001</c:v>
                </c:pt>
                <c:pt idx="13">
                  <c:v>0.35626199999999997</c:v>
                </c:pt>
                <c:pt idx="14">
                  <c:v>0.34832399999999997</c:v>
                </c:pt>
                <c:pt idx="15">
                  <c:v>0.34219099999999997</c:v>
                </c:pt>
                <c:pt idx="16">
                  <c:v>0.242339</c:v>
                </c:pt>
                <c:pt idx="17">
                  <c:v>0.18016199999999999</c:v>
                </c:pt>
                <c:pt idx="18">
                  <c:v>0.14430999999999999</c:v>
                </c:pt>
                <c:pt idx="19">
                  <c:v>0.14415</c:v>
                </c:pt>
                <c:pt idx="20">
                  <c:v>0.14876199999999998</c:v>
                </c:pt>
                <c:pt idx="21">
                  <c:v>0.153581</c:v>
                </c:pt>
                <c:pt idx="22">
                  <c:v>0.15539600000000001</c:v>
                </c:pt>
                <c:pt idx="23">
                  <c:v>0.15273299999999998</c:v>
                </c:pt>
                <c:pt idx="24">
                  <c:v>0.151475</c:v>
                </c:pt>
                <c:pt idx="25">
                  <c:v>0.16241900000000001</c:v>
                </c:pt>
                <c:pt idx="26">
                  <c:v>0.16597999999999999</c:v>
                </c:pt>
                <c:pt idx="27">
                  <c:v>0.168682</c:v>
                </c:pt>
                <c:pt idx="28">
                  <c:v>0.171261</c:v>
                </c:pt>
                <c:pt idx="29">
                  <c:v>0.17437800000000001</c:v>
                </c:pt>
                <c:pt idx="30">
                  <c:v>0.17430199999999998</c:v>
                </c:pt>
                <c:pt idx="31">
                  <c:v>0.17607799999999998</c:v>
                </c:pt>
                <c:pt idx="32">
                  <c:v>0.18474200000000002</c:v>
                </c:pt>
                <c:pt idx="33">
                  <c:v>0.18937999999999999</c:v>
                </c:pt>
                <c:pt idx="34">
                  <c:v>0.202572</c:v>
                </c:pt>
                <c:pt idx="35">
                  <c:v>0.20756799999999997</c:v>
                </c:pt>
                <c:pt idx="36">
                  <c:v>0.21757800000000002</c:v>
                </c:pt>
                <c:pt idx="37">
                  <c:v>0.246804</c:v>
                </c:pt>
                <c:pt idx="38">
                  <c:v>0.25726399999999999</c:v>
                </c:pt>
                <c:pt idx="39">
                  <c:v>0.26303200000000004</c:v>
                </c:pt>
                <c:pt idx="40">
                  <c:v>0.270204</c:v>
                </c:pt>
              </c:numCache>
            </c:numRef>
          </c:val>
        </c:ser>
        <c:ser>
          <c:idx val="3"/>
          <c:order val="3"/>
          <c:tx>
            <c:strRef>
              <c:f>Sheet1!$D$1</c:f>
              <c:strCache>
                <c:ptCount val="1"/>
                <c:pt idx="0">
                  <c:v>Southwest</c:v>
                </c:pt>
              </c:strCache>
            </c:strRef>
          </c:tx>
          <c:spPr>
            <a:solidFill>
              <a:srgbClr val="0096D7"/>
            </a:solidFill>
            <a:ln w="3175">
              <a:solidFill>
                <a:srgbClr val="0096D7"/>
              </a:solid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0.30010500000000001</c:v>
                </c:pt>
                <c:pt idx="1">
                  <c:v>0.37155900000000003</c:v>
                </c:pt>
                <c:pt idx="2">
                  <c:v>0.50668000000000002</c:v>
                </c:pt>
                <c:pt idx="3">
                  <c:v>0.671767</c:v>
                </c:pt>
                <c:pt idx="4">
                  <c:v>0.93576599999999999</c:v>
                </c:pt>
                <c:pt idx="5">
                  <c:v>1.159694</c:v>
                </c:pt>
                <c:pt idx="6">
                  <c:v>1.302629</c:v>
                </c:pt>
                <c:pt idx="7">
                  <c:v>1.708639</c:v>
                </c:pt>
                <c:pt idx="8">
                  <c:v>2.425036</c:v>
                </c:pt>
                <c:pt idx="9">
                  <c:v>3.3886569999999998</c:v>
                </c:pt>
                <c:pt idx="10">
                  <c:v>3.8528669999999998</c:v>
                </c:pt>
                <c:pt idx="11">
                  <c:v>3.348732</c:v>
                </c:pt>
                <c:pt idx="12">
                  <c:v>3.4674150000000004</c:v>
                </c:pt>
                <c:pt idx="13">
                  <c:v>3.242683</c:v>
                </c:pt>
                <c:pt idx="14">
                  <c:v>2.9975990000000001</c:v>
                </c:pt>
                <c:pt idx="15">
                  <c:v>2.6391450000000001</c:v>
                </c:pt>
                <c:pt idx="16">
                  <c:v>2.6133120000000001</c:v>
                </c:pt>
                <c:pt idx="17">
                  <c:v>2.556613</c:v>
                </c:pt>
                <c:pt idx="18">
                  <c:v>2.4648840000000001</c:v>
                </c:pt>
                <c:pt idx="19">
                  <c:v>2.3680819999999998</c:v>
                </c:pt>
                <c:pt idx="20">
                  <c:v>2.2475339999999999</c:v>
                </c:pt>
                <c:pt idx="21">
                  <c:v>2.1577410000000001</c:v>
                </c:pt>
                <c:pt idx="22">
                  <c:v>2.1279819999999998</c:v>
                </c:pt>
                <c:pt idx="23">
                  <c:v>2.0702700000000003</c:v>
                </c:pt>
                <c:pt idx="24">
                  <c:v>1.9981669999999998</c:v>
                </c:pt>
                <c:pt idx="25">
                  <c:v>1.9457400000000002</c:v>
                </c:pt>
                <c:pt idx="26">
                  <c:v>1.9100220000000001</c:v>
                </c:pt>
                <c:pt idx="27">
                  <c:v>1.9074790000000001</c:v>
                </c:pt>
                <c:pt idx="28">
                  <c:v>1.883257</c:v>
                </c:pt>
                <c:pt idx="29">
                  <c:v>1.8560380000000001</c:v>
                </c:pt>
                <c:pt idx="30">
                  <c:v>1.837607</c:v>
                </c:pt>
                <c:pt idx="31">
                  <c:v>1.8985970000000001</c:v>
                </c:pt>
                <c:pt idx="32">
                  <c:v>1.9325290000000002</c:v>
                </c:pt>
                <c:pt idx="33">
                  <c:v>1.9418529999999998</c:v>
                </c:pt>
                <c:pt idx="34">
                  <c:v>1.9493400000000001</c:v>
                </c:pt>
                <c:pt idx="35">
                  <c:v>1.9539770000000001</c:v>
                </c:pt>
                <c:pt idx="36">
                  <c:v>2.0221469999999999</c:v>
                </c:pt>
                <c:pt idx="37">
                  <c:v>2.060565</c:v>
                </c:pt>
                <c:pt idx="38">
                  <c:v>2.0874980000000001</c:v>
                </c:pt>
                <c:pt idx="39">
                  <c:v>2.1083129999999999</c:v>
                </c:pt>
                <c:pt idx="40">
                  <c:v>2.1596900000000003</c:v>
                </c:pt>
              </c:numCache>
            </c:numRef>
          </c:val>
        </c:ser>
        <c:dLbls>
          <c:showLegendKey val="0"/>
          <c:showVal val="0"/>
          <c:showCatName val="0"/>
          <c:showSerName val="0"/>
          <c:showPercent val="0"/>
          <c:showBubbleSize val="0"/>
        </c:dLbls>
        <c:axId val="-1229078224"/>
        <c:axId val="-1229083664"/>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'[1]KT_ADgasproduction_byregion@'!$BC$1:$DA$1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cat>
                <c:val>
                  <c:numRef>
                    <c:extLst>
                      <c:ext uri="{02D57815-91ED-43cb-92C2-25804820EDAC}">
                        <c15:formulaRef>
                          <c15:sqref>'[1]KT_ADgasproduction_byregion@'!$BC$1:$DA$1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15:ser>
            </c15:filteredAreaSeries>
          </c:ext>
        </c:extLst>
      </c:areaChart>
      <c:catAx>
        <c:axId val="-122907822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29083664"/>
        <c:crosses val="autoZero"/>
        <c:auto val="1"/>
        <c:lblAlgn val="ctr"/>
        <c:lblOffset val="100"/>
        <c:tickLblSkip val="10"/>
        <c:tickMarkSkip val="10"/>
        <c:noMultiLvlLbl val="0"/>
      </c:catAx>
      <c:valAx>
        <c:axId val="-1229083664"/>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29078224"/>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solidFill>
            <a:schemeClr val="bg2"/>
          </a:solidFill>
        </a:defRPr>
      </a:pPr>
      <a:endParaRPr lang="en-US"/>
    </a:p>
  </c:txPr>
  <c:externalData r:id="rId4">
    <c:autoUpdate val="0"/>
  </c:externalData>
  <c:userShapes r:id="rId5"/>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872337545560496E-2"/>
          <c:y val="4.4911415259137784E-2"/>
          <c:w val="0.75406517843738841"/>
          <c:h val="0.85090294742680983"/>
        </c:manualLayout>
      </c:layout>
      <c:areaChart>
        <c:grouping val="stacked"/>
        <c:varyColors val="0"/>
        <c:ser>
          <c:idx val="6"/>
          <c:order val="0"/>
          <c:tx>
            <c:strRef>
              <c:f>Sheet1!$B$1</c:f>
              <c:strCache>
                <c:ptCount val="1"/>
                <c:pt idx="0">
                  <c:v>Marcellus</c:v>
                </c:pt>
              </c:strCache>
            </c:strRef>
          </c:tx>
          <c:spPr>
            <a:solidFill>
              <a:schemeClr val="accent3"/>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0</c:v>
                </c:pt>
                <c:pt idx="1">
                  <c:v>0</c:v>
                </c:pt>
                <c:pt idx="2">
                  <c:v>0</c:v>
                </c:pt>
                <c:pt idx="3">
                  <c:v>0</c:v>
                </c:pt>
                <c:pt idx="4">
                  <c:v>0</c:v>
                </c:pt>
                <c:pt idx="5">
                  <c:v>0</c:v>
                </c:pt>
                <c:pt idx="6">
                  <c:v>1E-3</c:v>
                </c:pt>
                <c:pt idx="7">
                  <c:v>2E-3</c:v>
                </c:pt>
                <c:pt idx="8">
                  <c:v>1.2E-2</c:v>
                </c:pt>
                <c:pt idx="9">
                  <c:v>8.900000000000001E-2</c:v>
                </c:pt>
                <c:pt idx="10">
                  <c:v>0.39500000000000002</c:v>
                </c:pt>
                <c:pt idx="11">
                  <c:v>1.2549999999999999</c:v>
                </c:pt>
                <c:pt idx="12">
                  <c:v>2.3620000000000001</c:v>
                </c:pt>
                <c:pt idx="13">
                  <c:v>3.633</c:v>
                </c:pt>
                <c:pt idx="14">
                  <c:v>4.8210000000000006</c:v>
                </c:pt>
                <c:pt idx="15">
                  <c:v>5.4770000000000003</c:v>
                </c:pt>
                <c:pt idx="16">
                  <c:v>5.8889999999999993</c:v>
                </c:pt>
                <c:pt idx="17">
                  <c:v>6.2479999999999993</c:v>
                </c:pt>
                <c:pt idx="18">
                  <c:v>7.1050000000000004</c:v>
                </c:pt>
                <c:pt idx="19">
                  <c:v>8.0709999999999997</c:v>
                </c:pt>
                <c:pt idx="20">
                  <c:v>8.6120000000000001</c:v>
                </c:pt>
                <c:pt idx="21">
                  <c:v>8.65</c:v>
                </c:pt>
                <c:pt idx="22">
                  <c:v>9.882874000000001</c:v>
                </c:pt>
                <c:pt idx="23">
                  <c:v>9.6821839999999995</c:v>
                </c:pt>
                <c:pt idx="24">
                  <c:v>9.4663389999999996</c:v>
                </c:pt>
                <c:pt idx="25">
                  <c:v>9.2109950000000005</c:v>
                </c:pt>
                <c:pt idx="26">
                  <c:v>9.1687560000000001</c:v>
                </c:pt>
                <c:pt idx="27">
                  <c:v>9.1871600000000004</c:v>
                </c:pt>
                <c:pt idx="28">
                  <c:v>9.3475399999999986</c:v>
                </c:pt>
                <c:pt idx="29">
                  <c:v>9.5647649999999995</c:v>
                </c:pt>
                <c:pt idx="30">
                  <c:v>9.6692250000000008</c:v>
                </c:pt>
                <c:pt idx="31">
                  <c:v>9.6028300000000009</c:v>
                </c:pt>
                <c:pt idx="32">
                  <c:v>9.6601199999999992</c:v>
                </c:pt>
                <c:pt idx="33">
                  <c:v>9.7337129999999998</c:v>
                </c:pt>
                <c:pt idx="34">
                  <c:v>9.8514619999999997</c:v>
                </c:pt>
                <c:pt idx="35">
                  <c:v>9.8213799999999996</c:v>
                </c:pt>
                <c:pt idx="36">
                  <c:v>9.9512059999999991</c:v>
                </c:pt>
                <c:pt idx="37">
                  <c:v>10.028527</c:v>
                </c:pt>
                <c:pt idx="38">
                  <c:v>10.108670999999999</c:v>
                </c:pt>
                <c:pt idx="39">
                  <c:v>10.19431</c:v>
                </c:pt>
                <c:pt idx="40">
                  <c:v>10.310494</c:v>
                </c:pt>
                <c:pt idx="41">
                  <c:v>10.442214999999999</c:v>
                </c:pt>
                <c:pt idx="42">
                  <c:v>10.561579999999999</c:v>
                </c:pt>
                <c:pt idx="43">
                  <c:v>10.54293</c:v>
                </c:pt>
                <c:pt idx="44">
                  <c:v>10.506332</c:v>
                </c:pt>
                <c:pt idx="45">
                  <c:v>10.556562</c:v>
                </c:pt>
                <c:pt idx="46">
                  <c:v>10.617139999999999</c:v>
                </c:pt>
                <c:pt idx="47">
                  <c:v>10.603475</c:v>
                </c:pt>
                <c:pt idx="48">
                  <c:v>10.634814</c:v>
                </c:pt>
                <c:pt idx="49">
                  <c:v>10.655151999999999</c:v>
                </c:pt>
                <c:pt idx="50">
                  <c:v>10.70049</c:v>
                </c:pt>
              </c:numCache>
            </c:numRef>
          </c:val>
        </c:ser>
        <c:ser>
          <c:idx val="8"/>
          <c:order val="1"/>
          <c:tx>
            <c:strRef>
              <c:f>Sheet1!$C$1</c:f>
              <c:strCache>
                <c:ptCount val="1"/>
                <c:pt idx="0">
                  <c:v>Utica</c:v>
                </c:pt>
              </c:strCache>
            </c:strRef>
          </c:tx>
          <c:spPr>
            <a:solidFill>
              <a:schemeClr val="accent1"/>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3.0000000000000001E-3</c:v>
                </c:pt>
                <c:pt idx="12">
                  <c:v>1.4999999999999999E-2</c:v>
                </c:pt>
                <c:pt idx="13">
                  <c:v>0.105</c:v>
                </c:pt>
                <c:pt idx="14">
                  <c:v>0.442</c:v>
                </c:pt>
                <c:pt idx="15">
                  <c:v>0.98099999999999998</c:v>
                </c:pt>
                <c:pt idx="16">
                  <c:v>1.4339999999999999</c:v>
                </c:pt>
                <c:pt idx="17">
                  <c:v>1.798</c:v>
                </c:pt>
                <c:pt idx="18">
                  <c:v>2.468</c:v>
                </c:pt>
                <c:pt idx="19">
                  <c:v>2.7650000000000001</c:v>
                </c:pt>
                <c:pt idx="20">
                  <c:v>2.6</c:v>
                </c:pt>
                <c:pt idx="21">
                  <c:v>2.8</c:v>
                </c:pt>
                <c:pt idx="22">
                  <c:v>2.9709210000000001</c:v>
                </c:pt>
                <c:pt idx="23">
                  <c:v>3.0605869999999999</c:v>
                </c:pt>
                <c:pt idx="24">
                  <c:v>2.8739469999999998</c:v>
                </c:pt>
                <c:pt idx="25">
                  <c:v>2.714928</c:v>
                </c:pt>
                <c:pt idx="26">
                  <c:v>2.6135790000000001</c:v>
                </c:pt>
                <c:pt idx="27">
                  <c:v>2.5886930000000001</c:v>
                </c:pt>
                <c:pt idx="28">
                  <c:v>2.5805419999999999</c:v>
                </c:pt>
                <c:pt idx="29">
                  <c:v>2.5060259999999999</c:v>
                </c:pt>
                <c:pt idx="30">
                  <c:v>2.3793739999999999</c:v>
                </c:pt>
                <c:pt idx="31">
                  <c:v>2.6230720000000001</c:v>
                </c:pt>
                <c:pt idx="32">
                  <c:v>2.7437649999999998</c:v>
                </c:pt>
                <c:pt idx="33">
                  <c:v>2.8247840000000002</c:v>
                </c:pt>
                <c:pt idx="34">
                  <c:v>3.0518879999999999</c:v>
                </c:pt>
                <c:pt idx="35">
                  <c:v>3.0978089999999998</c:v>
                </c:pt>
                <c:pt idx="36">
                  <c:v>3.143046</c:v>
                </c:pt>
                <c:pt idx="37">
                  <c:v>3.2899690000000001</c:v>
                </c:pt>
                <c:pt idx="38">
                  <c:v>3.3473220000000001</c:v>
                </c:pt>
                <c:pt idx="39">
                  <c:v>3.4521389999999998</c:v>
                </c:pt>
                <c:pt idx="40">
                  <c:v>3.5716920000000001</c:v>
                </c:pt>
                <c:pt idx="41">
                  <c:v>3.6567690000000002</c:v>
                </c:pt>
                <c:pt idx="42">
                  <c:v>3.684707</c:v>
                </c:pt>
                <c:pt idx="43">
                  <c:v>3.9083510000000001</c:v>
                </c:pt>
                <c:pt idx="44">
                  <c:v>4.1268730000000007</c:v>
                </c:pt>
                <c:pt idx="45">
                  <c:v>4.185009</c:v>
                </c:pt>
                <c:pt idx="46">
                  <c:v>4.231706</c:v>
                </c:pt>
                <c:pt idx="47">
                  <c:v>4.4837680000000004</c:v>
                </c:pt>
                <c:pt idx="48">
                  <c:v>4.6457829999999998</c:v>
                </c:pt>
                <c:pt idx="49">
                  <c:v>4.6962060000000001</c:v>
                </c:pt>
                <c:pt idx="50">
                  <c:v>4.776205</c:v>
                </c:pt>
              </c:numCache>
            </c:numRef>
          </c:val>
        </c:ser>
        <c:ser>
          <c:idx val="9"/>
          <c:order val="2"/>
          <c:tx>
            <c:strRef>
              <c:f>Sheet1!$D$1</c:f>
              <c:strCache>
                <c:ptCount val="1"/>
                <c:pt idx="0">
                  <c:v>Other (incl. associated gas)</c:v>
                </c:pt>
              </c:strCache>
            </c:strRef>
          </c:tx>
          <c:spPr>
            <a:solidFill>
              <a:srgbClr val="BD732A"/>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0.60658299999999998</c:v>
                </c:pt>
                <c:pt idx="1">
                  <c:v>0.56964999999999999</c:v>
                </c:pt>
                <c:pt idx="2">
                  <c:v>0.55107399999999995</c:v>
                </c:pt>
                <c:pt idx="3">
                  <c:v>0.54305800000000004</c:v>
                </c:pt>
                <c:pt idx="4">
                  <c:v>0.51936300000000002</c:v>
                </c:pt>
                <c:pt idx="5">
                  <c:v>0.55850500000000003</c:v>
                </c:pt>
                <c:pt idx="6">
                  <c:v>0.63544899999999993</c:v>
                </c:pt>
                <c:pt idx="7">
                  <c:v>0.69263200000000003</c:v>
                </c:pt>
                <c:pt idx="8">
                  <c:v>0.68596400000000002</c:v>
                </c:pt>
                <c:pt idx="9">
                  <c:v>0.69057500000000005</c:v>
                </c:pt>
                <c:pt idx="10">
                  <c:v>0.73522100000000001</c:v>
                </c:pt>
                <c:pt idx="11">
                  <c:v>0.76718199999999992</c:v>
                </c:pt>
                <c:pt idx="12">
                  <c:v>0.978684</c:v>
                </c:pt>
                <c:pt idx="13">
                  <c:v>1.165119</c:v>
                </c:pt>
                <c:pt idx="14">
                  <c:v>1.658979</c:v>
                </c:pt>
                <c:pt idx="15">
                  <c:v>2.0857739999999998</c:v>
                </c:pt>
                <c:pt idx="16">
                  <c:v>2.3461270000000001</c:v>
                </c:pt>
                <c:pt idx="17">
                  <c:v>2.882066</c:v>
                </c:pt>
                <c:pt idx="18">
                  <c:v>3.9979360000000002</c:v>
                </c:pt>
                <c:pt idx="19">
                  <c:v>5.2319180000000003</c:v>
                </c:pt>
                <c:pt idx="20">
                  <c:v>6.1079220000000003</c:v>
                </c:pt>
                <c:pt idx="21">
                  <c:v>6.3235329999999994</c:v>
                </c:pt>
                <c:pt idx="22">
                  <c:v>5.7402240000000004</c:v>
                </c:pt>
                <c:pt idx="23">
                  <c:v>6.0659519999999993</c:v>
                </c:pt>
                <c:pt idx="24">
                  <c:v>6.8185609999999999</c:v>
                </c:pt>
                <c:pt idx="25">
                  <c:v>7.4069660000000006</c:v>
                </c:pt>
                <c:pt idx="26">
                  <c:v>7.8780519999999994</c:v>
                </c:pt>
                <c:pt idx="27">
                  <c:v>8.2424710000000001</c:v>
                </c:pt>
                <c:pt idx="28">
                  <c:v>8.5862649999999991</c:v>
                </c:pt>
                <c:pt idx="29">
                  <c:v>8.8171429999999997</c:v>
                </c:pt>
                <c:pt idx="30">
                  <c:v>8.9881809999999973</c:v>
                </c:pt>
                <c:pt idx="31">
                  <c:v>9.0671959999999991</c:v>
                </c:pt>
                <c:pt idx="32">
                  <c:v>9.218767999999999</c:v>
                </c:pt>
                <c:pt idx="33">
                  <c:v>9.3353330000000003</c:v>
                </c:pt>
                <c:pt idx="34">
                  <c:v>9.360322</c:v>
                </c:pt>
                <c:pt idx="35">
                  <c:v>9.360024000000001</c:v>
                </c:pt>
                <c:pt idx="36">
                  <c:v>9.412426</c:v>
                </c:pt>
                <c:pt idx="37">
                  <c:v>9.4782759999999993</c:v>
                </c:pt>
                <c:pt idx="38">
                  <c:v>9.5840169999999993</c:v>
                </c:pt>
                <c:pt idx="39">
                  <c:v>9.7511020000000013</c:v>
                </c:pt>
                <c:pt idx="40">
                  <c:v>9.9075790000000001</c:v>
                </c:pt>
                <c:pt idx="41">
                  <c:v>9.9935520000000011</c:v>
                </c:pt>
                <c:pt idx="42">
                  <c:v>10.182444</c:v>
                </c:pt>
                <c:pt idx="43">
                  <c:v>10.368537</c:v>
                </c:pt>
                <c:pt idx="44">
                  <c:v>10.633748000000001</c:v>
                </c:pt>
                <c:pt idx="45">
                  <c:v>10.793732</c:v>
                </c:pt>
                <c:pt idx="46">
                  <c:v>10.942792000000001</c:v>
                </c:pt>
                <c:pt idx="47">
                  <c:v>11.03619</c:v>
                </c:pt>
                <c:pt idx="48">
                  <c:v>11.171830999999999</c:v>
                </c:pt>
                <c:pt idx="49">
                  <c:v>11.259268</c:v>
                </c:pt>
                <c:pt idx="50">
                  <c:v>11.335751</c:v>
                </c:pt>
              </c:numCache>
            </c:numRef>
          </c:val>
        </c:ser>
        <c:ser>
          <c:idx val="0"/>
          <c:order val="3"/>
          <c:tx>
            <c:strRef>
              <c:f>Sheet1!$E$1</c:f>
              <c:strCache>
                <c:ptCount val="1"/>
                <c:pt idx="0">
                  <c:v>Haynesville/Bossier</c:v>
                </c:pt>
              </c:strCache>
            </c:strRef>
          </c:tx>
          <c:spPr>
            <a:solidFill>
              <a:srgbClr val="FFC702"/>
            </a:solidFill>
            <a:ln w="25400">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5.0999999999999997E-2</c:v>
                </c:pt>
                <c:pt idx="1">
                  <c:v>4.8000000000000001E-2</c:v>
                </c:pt>
                <c:pt idx="2">
                  <c:v>4.5999999999999999E-2</c:v>
                </c:pt>
                <c:pt idx="3">
                  <c:v>0.04</c:v>
                </c:pt>
                <c:pt idx="4">
                  <c:v>3.5999999999999997E-2</c:v>
                </c:pt>
                <c:pt idx="5">
                  <c:v>3.4000000000000002E-2</c:v>
                </c:pt>
                <c:pt idx="6">
                  <c:v>0.03</c:v>
                </c:pt>
                <c:pt idx="7">
                  <c:v>2.9000000000000001E-2</c:v>
                </c:pt>
                <c:pt idx="8">
                  <c:v>5.5999999999999987E-2</c:v>
                </c:pt>
                <c:pt idx="9">
                  <c:v>0.44500000000000001</c:v>
                </c:pt>
                <c:pt idx="10">
                  <c:v>1.3779999999999999</c:v>
                </c:pt>
                <c:pt idx="11">
                  <c:v>2.4119999999999999</c:v>
                </c:pt>
                <c:pt idx="12">
                  <c:v>2.5209999999999999</c:v>
                </c:pt>
                <c:pt idx="13">
                  <c:v>1.829</c:v>
                </c:pt>
                <c:pt idx="14">
                  <c:v>1.4850000000000001</c:v>
                </c:pt>
                <c:pt idx="15">
                  <c:v>1.383</c:v>
                </c:pt>
                <c:pt idx="16">
                  <c:v>1.3580000000000001</c:v>
                </c:pt>
                <c:pt idx="17">
                  <c:v>1.657</c:v>
                </c:pt>
                <c:pt idx="18">
                  <c:v>2.5249999999999999</c:v>
                </c:pt>
                <c:pt idx="19">
                  <c:v>3.2189999999999999</c:v>
                </c:pt>
                <c:pt idx="20">
                  <c:v>3.3849999999999998</c:v>
                </c:pt>
                <c:pt idx="21">
                  <c:v>3.585</c:v>
                </c:pt>
                <c:pt idx="22">
                  <c:v>5.0825809999999993</c:v>
                </c:pt>
                <c:pt idx="23">
                  <c:v>5.6669480000000014</c:v>
                </c:pt>
                <c:pt idx="24">
                  <c:v>5.7719959999999997</c:v>
                </c:pt>
                <c:pt idx="25">
                  <c:v>5.665076</c:v>
                </c:pt>
                <c:pt idx="26">
                  <c:v>5.552168</c:v>
                </c:pt>
                <c:pt idx="27">
                  <c:v>5.5238139999999998</c:v>
                </c:pt>
                <c:pt idx="28">
                  <c:v>5.5950860000000002</c:v>
                </c:pt>
                <c:pt idx="29">
                  <c:v>5.6446639999999997</c:v>
                </c:pt>
                <c:pt idx="30">
                  <c:v>5.674849</c:v>
                </c:pt>
                <c:pt idx="31">
                  <c:v>5.7954239999999997</c:v>
                </c:pt>
                <c:pt idx="32">
                  <c:v>5.8508740000000001</c:v>
                </c:pt>
                <c:pt idx="33">
                  <c:v>5.7018120000000003</c:v>
                </c:pt>
                <c:pt idx="34">
                  <c:v>5.6214139999999997</c:v>
                </c:pt>
                <c:pt idx="35">
                  <c:v>5.5611860000000002</c:v>
                </c:pt>
                <c:pt idx="36">
                  <c:v>5.4897739999999997</c:v>
                </c:pt>
                <c:pt idx="37">
                  <c:v>5.4060959999999998</c:v>
                </c:pt>
                <c:pt idx="38">
                  <c:v>5.3081519999999998</c:v>
                </c:pt>
                <c:pt idx="39">
                  <c:v>5.190531</c:v>
                </c:pt>
                <c:pt idx="40">
                  <c:v>5.0929129999999994</c:v>
                </c:pt>
                <c:pt idx="41">
                  <c:v>5.0052980000000007</c:v>
                </c:pt>
                <c:pt idx="42">
                  <c:v>4.8650660000000006</c:v>
                </c:pt>
                <c:pt idx="43">
                  <c:v>4.7396060000000002</c:v>
                </c:pt>
                <c:pt idx="44">
                  <c:v>4.5648220000000004</c:v>
                </c:pt>
                <c:pt idx="45">
                  <c:v>4.4257860000000004</c:v>
                </c:pt>
                <c:pt idx="46">
                  <c:v>4.3069179999999996</c:v>
                </c:pt>
                <c:pt idx="47">
                  <c:v>4.2168109999999999</c:v>
                </c:pt>
                <c:pt idx="48">
                  <c:v>4.1417780000000004</c:v>
                </c:pt>
                <c:pt idx="49">
                  <c:v>4.0672550000000003</c:v>
                </c:pt>
                <c:pt idx="50">
                  <c:v>4.0027629999999998</c:v>
                </c:pt>
              </c:numCache>
            </c:numRef>
          </c:val>
        </c:ser>
        <c:ser>
          <c:idx val="1"/>
          <c:order val="4"/>
          <c:tx>
            <c:strRef>
              <c:f>Sheet1!$F$1</c:f>
              <c:strCache>
                <c:ptCount val="1"/>
                <c:pt idx="0">
                  <c:v>Eagle Ford</c:v>
                </c:pt>
              </c:strCache>
            </c:strRef>
          </c:tx>
          <c:spPr>
            <a:solidFill>
              <a:srgbClr val="A33340"/>
            </a:solidFill>
            <a:ln w="3175">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Sheet1!$F$2:$F$52</c:f>
              <c:numCache>
                <c:formatCode>General</c:formatCode>
                <c:ptCount val="51"/>
                <c:pt idx="0">
                  <c:v>0</c:v>
                </c:pt>
                <c:pt idx="1">
                  <c:v>0</c:v>
                </c:pt>
                <c:pt idx="2">
                  <c:v>0</c:v>
                </c:pt>
                <c:pt idx="3">
                  <c:v>0</c:v>
                </c:pt>
                <c:pt idx="4">
                  <c:v>0</c:v>
                </c:pt>
                <c:pt idx="5">
                  <c:v>0</c:v>
                </c:pt>
                <c:pt idx="6">
                  <c:v>0</c:v>
                </c:pt>
                <c:pt idx="7">
                  <c:v>0</c:v>
                </c:pt>
                <c:pt idx="8">
                  <c:v>1E-3</c:v>
                </c:pt>
                <c:pt idx="9">
                  <c:v>1.4999999999999999E-2</c:v>
                </c:pt>
                <c:pt idx="10">
                  <c:v>9.6999999999999989E-2</c:v>
                </c:pt>
                <c:pt idx="11">
                  <c:v>0.377</c:v>
                </c:pt>
                <c:pt idx="12">
                  <c:v>0.81599999999999995</c:v>
                </c:pt>
                <c:pt idx="13">
                  <c:v>1.224</c:v>
                </c:pt>
                <c:pt idx="14">
                  <c:v>1.5589999999999999</c:v>
                </c:pt>
                <c:pt idx="15">
                  <c:v>1.78</c:v>
                </c:pt>
                <c:pt idx="16">
                  <c:v>1.5760000000000001</c:v>
                </c:pt>
                <c:pt idx="17">
                  <c:v>1.494</c:v>
                </c:pt>
                <c:pt idx="18">
                  <c:v>1.536</c:v>
                </c:pt>
                <c:pt idx="19">
                  <c:v>1.627</c:v>
                </c:pt>
                <c:pt idx="20">
                  <c:v>1.4610000000000001</c:v>
                </c:pt>
                <c:pt idx="21">
                  <c:v>1.48</c:v>
                </c:pt>
                <c:pt idx="22">
                  <c:v>1.504324</c:v>
                </c:pt>
                <c:pt idx="23">
                  <c:v>1.5816110000000001</c:v>
                </c:pt>
                <c:pt idx="24">
                  <c:v>1.6173219999999999</c:v>
                </c:pt>
                <c:pt idx="25">
                  <c:v>1.736254</c:v>
                </c:pt>
                <c:pt idx="26">
                  <c:v>1.799061</c:v>
                </c:pt>
                <c:pt idx="27">
                  <c:v>1.851364</c:v>
                </c:pt>
                <c:pt idx="28">
                  <c:v>1.920302</c:v>
                </c:pt>
                <c:pt idx="29">
                  <c:v>1.983822</c:v>
                </c:pt>
                <c:pt idx="30">
                  <c:v>2.0494430000000001</c:v>
                </c:pt>
                <c:pt idx="31">
                  <c:v>2.092327</c:v>
                </c:pt>
                <c:pt idx="32">
                  <c:v>2.1137130000000002</c:v>
                </c:pt>
                <c:pt idx="33">
                  <c:v>2.0738439999999998</c:v>
                </c:pt>
                <c:pt idx="34">
                  <c:v>1.9986790000000001</c:v>
                </c:pt>
                <c:pt idx="35">
                  <c:v>1.969679</c:v>
                </c:pt>
                <c:pt idx="36">
                  <c:v>1.947011</c:v>
                </c:pt>
                <c:pt idx="37">
                  <c:v>1.930375</c:v>
                </c:pt>
                <c:pt idx="38">
                  <c:v>1.9135740000000001</c:v>
                </c:pt>
                <c:pt idx="39">
                  <c:v>1.8968449999999999</c:v>
                </c:pt>
                <c:pt idx="40">
                  <c:v>1.8801019999999999</c:v>
                </c:pt>
                <c:pt idx="41">
                  <c:v>1.8581909999999999</c:v>
                </c:pt>
                <c:pt idx="42">
                  <c:v>1.8258080000000001</c:v>
                </c:pt>
                <c:pt idx="43">
                  <c:v>1.8004789999999999</c:v>
                </c:pt>
                <c:pt idx="44">
                  <c:v>1.756254</c:v>
                </c:pt>
                <c:pt idx="45">
                  <c:v>1.748397</c:v>
                </c:pt>
                <c:pt idx="46">
                  <c:v>1.730729</c:v>
                </c:pt>
                <c:pt idx="47">
                  <c:v>1.7146159999999999</c:v>
                </c:pt>
                <c:pt idx="48">
                  <c:v>1.676909</c:v>
                </c:pt>
                <c:pt idx="49">
                  <c:v>1.6414070000000001</c:v>
                </c:pt>
                <c:pt idx="50">
                  <c:v>1.6173660000000001</c:v>
                </c:pt>
              </c:numCache>
            </c:numRef>
          </c:val>
        </c:ser>
        <c:ser>
          <c:idx val="2"/>
          <c:order val="5"/>
          <c:tx>
            <c:strRef>
              <c:f>Sheet1!$G$1</c:f>
              <c:strCache>
                <c:ptCount val="1"/>
                <c:pt idx="0">
                  <c:v>Woodford</c:v>
                </c:pt>
              </c:strCache>
            </c:strRef>
          </c:tx>
          <c:spPr>
            <a:solidFill>
              <a:srgbClr val="000000"/>
            </a:solidFill>
            <a:ln w="3175">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Sheet1!$G$2:$G$52</c:f>
              <c:numCache>
                <c:formatCode>General</c:formatCode>
                <c:ptCount val="51"/>
                <c:pt idx="0">
                  <c:v>3.0000000000000001E-3</c:v>
                </c:pt>
                <c:pt idx="1">
                  <c:v>5.0000000000000001E-3</c:v>
                </c:pt>
                <c:pt idx="2">
                  <c:v>4.0000000000000001E-3</c:v>
                </c:pt>
                <c:pt idx="3">
                  <c:v>5.0000000000000001E-3</c:v>
                </c:pt>
                <c:pt idx="4">
                  <c:v>6.9999999999999993E-3</c:v>
                </c:pt>
                <c:pt idx="5">
                  <c:v>0.01</c:v>
                </c:pt>
                <c:pt idx="6">
                  <c:v>2.7E-2</c:v>
                </c:pt>
                <c:pt idx="7">
                  <c:v>0.08</c:v>
                </c:pt>
                <c:pt idx="8">
                  <c:v>0.19700000000000001</c:v>
                </c:pt>
                <c:pt idx="9">
                  <c:v>0.313</c:v>
                </c:pt>
                <c:pt idx="10">
                  <c:v>0.39500000000000002</c:v>
                </c:pt>
                <c:pt idx="11">
                  <c:v>0.44800000000000001</c:v>
                </c:pt>
                <c:pt idx="12">
                  <c:v>0.53700000000000003</c:v>
                </c:pt>
                <c:pt idx="13">
                  <c:v>0.61499999999999999</c:v>
                </c:pt>
                <c:pt idx="14">
                  <c:v>0.67500000000000004</c:v>
                </c:pt>
                <c:pt idx="15">
                  <c:v>0.77800000000000002</c:v>
                </c:pt>
                <c:pt idx="16">
                  <c:v>0.88800000000000001</c:v>
                </c:pt>
                <c:pt idx="17">
                  <c:v>0.97599999999999998</c:v>
                </c:pt>
                <c:pt idx="18">
                  <c:v>1.0409999999999999</c:v>
                </c:pt>
                <c:pt idx="19">
                  <c:v>1.1140000000000001</c:v>
                </c:pt>
                <c:pt idx="20">
                  <c:v>0.97</c:v>
                </c:pt>
                <c:pt idx="21">
                  <c:v>1.0089999999999999</c:v>
                </c:pt>
                <c:pt idx="22">
                  <c:v>0.94978899999999999</c:v>
                </c:pt>
                <c:pt idx="23">
                  <c:v>0.83975400000000011</c:v>
                </c:pt>
                <c:pt idx="24">
                  <c:v>0.83034500000000011</c:v>
                </c:pt>
                <c:pt idx="25">
                  <c:v>0.82006800000000002</c:v>
                </c:pt>
                <c:pt idx="26">
                  <c:v>0.81036900000000001</c:v>
                </c:pt>
                <c:pt idx="27">
                  <c:v>0.80509799999999998</c:v>
                </c:pt>
                <c:pt idx="28">
                  <c:v>0.81403000000000003</c:v>
                </c:pt>
                <c:pt idx="29">
                  <c:v>0.79723699999999997</c:v>
                </c:pt>
                <c:pt idx="30">
                  <c:v>0.78079600000000005</c:v>
                </c:pt>
                <c:pt idx="31">
                  <c:v>0.77337299999999998</c:v>
                </c:pt>
                <c:pt idx="32">
                  <c:v>0.77163199999999998</c:v>
                </c:pt>
                <c:pt idx="33">
                  <c:v>0.76767099999999999</c:v>
                </c:pt>
                <c:pt idx="34">
                  <c:v>0.74456099999999992</c:v>
                </c:pt>
                <c:pt idx="35">
                  <c:v>0.726607</c:v>
                </c:pt>
                <c:pt idx="36">
                  <c:v>0.70906000000000002</c:v>
                </c:pt>
                <c:pt idx="37">
                  <c:v>0.736259</c:v>
                </c:pt>
                <c:pt idx="38">
                  <c:v>0.74299899999999997</c:v>
                </c:pt>
                <c:pt idx="39">
                  <c:v>0.737676</c:v>
                </c:pt>
                <c:pt idx="40">
                  <c:v>0.74998500000000001</c:v>
                </c:pt>
                <c:pt idx="41">
                  <c:v>0.78769400000000001</c:v>
                </c:pt>
                <c:pt idx="42">
                  <c:v>0.81886300000000001</c:v>
                </c:pt>
                <c:pt idx="43">
                  <c:v>0.83313899999999996</c:v>
                </c:pt>
                <c:pt idx="44">
                  <c:v>0.82725400000000004</c:v>
                </c:pt>
                <c:pt idx="45">
                  <c:v>0.82588200000000001</c:v>
                </c:pt>
                <c:pt idx="46">
                  <c:v>0.87780000000000002</c:v>
                </c:pt>
                <c:pt idx="47">
                  <c:v>0.90115599999999996</c:v>
                </c:pt>
                <c:pt idx="48">
                  <c:v>0.91486800000000001</c:v>
                </c:pt>
                <c:pt idx="49">
                  <c:v>0.93078500000000008</c:v>
                </c:pt>
                <c:pt idx="50">
                  <c:v>0.96051699999999995</c:v>
                </c:pt>
              </c:numCache>
            </c:numRef>
          </c:val>
        </c:ser>
        <c:ser>
          <c:idx val="4"/>
          <c:order val="6"/>
          <c:tx>
            <c:strRef>
              <c:f>Sheet1!$H$1</c:f>
              <c:strCache>
                <c:ptCount val="1"/>
                <c:pt idx="0">
                  <c:v>Barnett</c:v>
                </c:pt>
              </c:strCache>
            </c:strRef>
          </c:tx>
          <c:spPr>
            <a:solidFill>
              <a:srgbClr val="5D9732">
                <a:lumMod val="60000"/>
                <a:lumOff val="40000"/>
              </a:srgbClr>
            </a:solidFill>
            <a:ln w="25400">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Sheet1!$H$2:$H$52</c:f>
              <c:numCache>
                <c:formatCode>General</c:formatCode>
                <c:ptCount val="51"/>
                <c:pt idx="0">
                  <c:v>6.8000000000000005E-2</c:v>
                </c:pt>
                <c:pt idx="1">
                  <c:v>0.11600000000000001</c:v>
                </c:pt>
                <c:pt idx="2">
                  <c:v>0.188</c:v>
                </c:pt>
                <c:pt idx="3">
                  <c:v>0.26200000000000001</c:v>
                </c:pt>
                <c:pt idx="4">
                  <c:v>0.31900000000000001</c:v>
                </c:pt>
                <c:pt idx="5">
                  <c:v>0.42699999999999999</c:v>
                </c:pt>
                <c:pt idx="6">
                  <c:v>0.60399999999999998</c:v>
                </c:pt>
                <c:pt idx="7">
                  <c:v>0.94</c:v>
                </c:pt>
                <c:pt idx="8">
                  <c:v>1.4059999999999999</c:v>
                </c:pt>
                <c:pt idx="9">
                  <c:v>1.554</c:v>
                </c:pt>
                <c:pt idx="10">
                  <c:v>1.617</c:v>
                </c:pt>
                <c:pt idx="11">
                  <c:v>1.806</c:v>
                </c:pt>
                <c:pt idx="12">
                  <c:v>1.84</c:v>
                </c:pt>
                <c:pt idx="13">
                  <c:v>1.694</c:v>
                </c:pt>
                <c:pt idx="14">
                  <c:v>1.57</c:v>
                </c:pt>
                <c:pt idx="15">
                  <c:v>1.345</c:v>
                </c:pt>
                <c:pt idx="16">
                  <c:v>1.145</c:v>
                </c:pt>
                <c:pt idx="17">
                  <c:v>1.036</c:v>
                </c:pt>
                <c:pt idx="18">
                  <c:v>0.93900000000000006</c:v>
                </c:pt>
                <c:pt idx="19">
                  <c:v>0.87</c:v>
                </c:pt>
                <c:pt idx="20">
                  <c:v>0.78400000000000003</c:v>
                </c:pt>
                <c:pt idx="21">
                  <c:v>0.60499999999999998</c:v>
                </c:pt>
                <c:pt idx="22">
                  <c:v>0.60270900000000005</c:v>
                </c:pt>
                <c:pt idx="23">
                  <c:v>0.51574900000000001</c:v>
                </c:pt>
                <c:pt idx="24">
                  <c:v>0.45862000000000003</c:v>
                </c:pt>
                <c:pt idx="25">
                  <c:v>0.42190200000000011</c:v>
                </c:pt>
                <c:pt idx="26">
                  <c:v>0.38908700000000002</c:v>
                </c:pt>
                <c:pt idx="27">
                  <c:v>0.35536800000000002</c:v>
                </c:pt>
                <c:pt idx="28">
                  <c:v>0.31896999999999998</c:v>
                </c:pt>
                <c:pt idx="29">
                  <c:v>0.27977400000000002</c:v>
                </c:pt>
                <c:pt idx="30">
                  <c:v>0.247751</c:v>
                </c:pt>
                <c:pt idx="31">
                  <c:v>0.21925800000000001</c:v>
                </c:pt>
                <c:pt idx="32">
                  <c:v>0.19258900000000001</c:v>
                </c:pt>
                <c:pt idx="33">
                  <c:v>0.17216999999999999</c:v>
                </c:pt>
                <c:pt idx="34">
                  <c:v>0.15077599999999999</c:v>
                </c:pt>
                <c:pt idx="35">
                  <c:v>0.13439899999999999</c:v>
                </c:pt>
                <c:pt idx="36">
                  <c:v>0.119792</c:v>
                </c:pt>
                <c:pt idx="37">
                  <c:v>0.10663300000000001</c:v>
                </c:pt>
                <c:pt idx="38">
                  <c:v>9.4436000000000006E-2</c:v>
                </c:pt>
                <c:pt idx="39">
                  <c:v>8.3186999999999997E-2</c:v>
                </c:pt>
                <c:pt idx="40">
                  <c:v>7.4681999999999998E-2</c:v>
                </c:pt>
                <c:pt idx="41">
                  <c:v>6.5289E-2</c:v>
                </c:pt>
                <c:pt idx="42">
                  <c:v>5.6792000000000002E-2</c:v>
                </c:pt>
                <c:pt idx="43">
                  <c:v>5.1069000000000003E-2</c:v>
                </c:pt>
                <c:pt idx="44">
                  <c:v>4.2813999999999998E-2</c:v>
                </c:pt>
                <c:pt idx="45">
                  <c:v>3.8530000000000002E-2</c:v>
                </c:pt>
                <c:pt idx="46">
                  <c:v>5.0213000000000001E-2</c:v>
                </c:pt>
                <c:pt idx="47">
                  <c:v>5.2222999999999999E-2</c:v>
                </c:pt>
                <c:pt idx="48">
                  <c:v>5.3955999999999997E-2</c:v>
                </c:pt>
                <c:pt idx="49">
                  <c:v>5.7515999999999998E-2</c:v>
                </c:pt>
                <c:pt idx="50">
                  <c:v>6.4850000000000005E-2</c:v>
                </c:pt>
              </c:numCache>
            </c:numRef>
          </c:val>
        </c:ser>
        <c:ser>
          <c:idx val="5"/>
          <c:order val="7"/>
          <c:tx>
            <c:strRef>
              <c:f>Sheet1!$I$1</c:f>
              <c:strCache>
                <c:ptCount val="1"/>
                <c:pt idx="0">
                  <c:v>Fayetteville</c:v>
                </c:pt>
              </c:strCache>
            </c:strRef>
          </c:tx>
          <c:spPr>
            <a:solidFill>
              <a:srgbClr val="EBC7A4"/>
            </a:solidFill>
            <a:ln w="25400">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Sheet1!$I$2:$I$52</c:f>
              <c:numCache>
                <c:formatCode>General</c:formatCode>
                <c:ptCount val="51"/>
                <c:pt idx="0">
                  <c:v>0</c:v>
                </c:pt>
                <c:pt idx="1">
                  <c:v>0</c:v>
                </c:pt>
                <c:pt idx="2">
                  <c:v>0</c:v>
                </c:pt>
                <c:pt idx="3">
                  <c:v>0</c:v>
                </c:pt>
                <c:pt idx="4">
                  <c:v>0</c:v>
                </c:pt>
                <c:pt idx="5">
                  <c:v>2E-3</c:v>
                </c:pt>
                <c:pt idx="6">
                  <c:v>1.4999999999999999E-2</c:v>
                </c:pt>
                <c:pt idx="7">
                  <c:v>8.4000000000000005E-2</c:v>
                </c:pt>
                <c:pt idx="8">
                  <c:v>0.26600000000000001</c:v>
                </c:pt>
                <c:pt idx="9">
                  <c:v>0.51200000000000001</c:v>
                </c:pt>
                <c:pt idx="10">
                  <c:v>0.76900000000000002</c:v>
                </c:pt>
                <c:pt idx="11">
                  <c:v>0.93400000000000005</c:v>
                </c:pt>
                <c:pt idx="12">
                  <c:v>1.022</c:v>
                </c:pt>
                <c:pt idx="13">
                  <c:v>1.0269999999999999</c:v>
                </c:pt>
                <c:pt idx="14">
                  <c:v>1.0189999999999999</c:v>
                </c:pt>
                <c:pt idx="15">
                  <c:v>0.91400000000000003</c:v>
                </c:pt>
                <c:pt idx="16">
                  <c:v>0.73199999999999998</c:v>
                </c:pt>
                <c:pt idx="17">
                  <c:v>0.60499999999999998</c:v>
                </c:pt>
                <c:pt idx="18">
                  <c:v>0.50800000000000001</c:v>
                </c:pt>
                <c:pt idx="19">
                  <c:v>0.45400000000000001</c:v>
                </c:pt>
                <c:pt idx="20">
                  <c:v>0.41099999999999998</c:v>
                </c:pt>
                <c:pt idx="21">
                  <c:v>0.39400000000000002</c:v>
                </c:pt>
                <c:pt idx="22">
                  <c:v>0.38925700000000002</c:v>
                </c:pt>
                <c:pt idx="23">
                  <c:v>0.37359599999999998</c:v>
                </c:pt>
                <c:pt idx="24">
                  <c:v>0.36211900000000002</c:v>
                </c:pt>
                <c:pt idx="25">
                  <c:v>0.355016</c:v>
                </c:pt>
                <c:pt idx="26">
                  <c:v>0.34650500000000001</c:v>
                </c:pt>
                <c:pt idx="27">
                  <c:v>0.33782499999999999</c:v>
                </c:pt>
                <c:pt idx="28">
                  <c:v>0.32825100000000001</c:v>
                </c:pt>
                <c:pt idx="29">
                  <c:v>0.317772</c:v>
                </c:pt>
                <c:pt idx="30">
                  <c:v>0.30793799999999999</c:v>
                </c:pt>
                <c:pt idx="31">
                  <c:v>0.29849900000000001</c:v>
                </c:pt>
                <c:pt idx="32">
                  <c:v>0.28899599999999998</c:v>
                </c:pt>
                <c:pt idx="33">
                  <c:v>0.28054600000000002</c:v>
                </c:pt>
                <c:pt idx="34">
                  <c:v>0.27101799999999998</c:v>
                </c:pt>
                <c:pt idx="35">
                  <c:v>0.26355600000000001</c:v>
                </c:pt>
                <c:pt idx="36">
                  <c:v>0.25573099999999999</c:v>
                </c:pt>
                <c:pt idx="37">
                  <c:v>0.248114</c:v>
                </c:pt>
                <c:pt idx="38">
                  <c:v>0.24066100000000001</c:v>
                </c:pt>
                <c:pt idx="39">
                  <c:v>0.23333000000000001</c:v>
                </c:pt>
                <c:pt idx="40">
                  <c:v>0.22650100000000001</c:v>
                </c:pt>
                <c:pt idx="41">
                  <c:v>0.21954399999999999</c:v>
                </c:pt>
                <c:pt idx="42">
                  <c:v>0.21273</c:v>
                </c:pt>
                <c:pt idx="43">
                  <c:v>0.20653199999999999</c:v>
                </c:pt>
                <c:pt idx="44">
                  <c:v>0.19985900000000001</c:v>
                </c:pt>
                <c:pt idx="45">
                  <c:v>0.194017</c:v>
                </c:pt>
                <c:pt idx="46">
                  <c:v>0.18826799999999999</c:v>
                </c:pt>
                <c:pt idx="47">
                  <c:v>0.182612</c:v>
                </c:pt>
                <c:pt idx="48">
                  <c:v>0.177263</c:v>
                </c:pt>
                <c:pt idx="49">
                  <c:v>0.17169499999999999</c:v>
                </c:pt>
                <c:pt idx="50">
                  <c:v>0.166632</c:v>
                </c:pt>
              </c:numCache>
            </c:numRef>
          </c:val>
        </c:ser>
        <c:ser>
          <c:idx val="7"/>
          <c:order val="8"/>
          <c:tx>
            <c:strRef>
              <c:f>Sheet1!$J$1</c:f>
              <c:strCache>
                <c:ptCount val="1"/>
                <c:pt idx="0">
                  <c:v>Antrim</c:v>
                </c:pt>
              </c:strCache>
            </c:strRef>
          </c:tx>
          <c:spPr>
            <a:solidFill>
              <a:srgbClr val="8E561F"/>
            </a:solidFill>
            <a:ln w="25400">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Sheet1!$J$2:$J$52</c:f>
              <c:numCache>
                <c:formatCode>General</c:formatCode>
                <c:ptCount val="51"/>
                <c:pt idx="0">
                  <c:v>0.17599999999999999</c:v>
                </c:pt>
                <c:pt idx="1">
                  <c:v>0.16800000000000001</c:v>
                </c:pt>
                <c:pt idx="2">
                  <c:v>0.16</c:v>
                </c:pt>
                <c:pt idx="3">
                  <c:v>0.14799999999999999</c:v>
                </c:pt>
                <c:pt idx="4">
                  <c:v>0.14299999999999999</c:v>
                </c:pt>
                <c:pt idx="5">
                  <c:v>0.13900000000000001</c:v>
                </c:pt>
                <c:pt idx="6">
                  <c:v>0.13600000000000001</c:v>
                </c:pt>
                <c:pt idx="7">
                  <c:v>0.13200000000000001</c:v>
                </c:pt>
                <c:pt idx="8">
                  <c:v>0.123</c:v>
                </c:pt>
                <c:pt idx="9">
                  <c:v>0.11899999999999999</c:v>
                </c:pt>
                <c:pt idx="10">
                  <c:v>0.112</c:v>
                </c:pt>
                <c:pt idx="11">
                  <c:v>0.107</c:v>
                </c:pt>
                <c:pt idx="12">
                  <c:v>0.105</c:v>
                </c:pt>
                <c:pt idx="13">
                  <c:v>9.9000000000000005E-2</c:v>
                </c:pt>
                <c:pt idx="14">
                  <c:v>9.4E-2</c:v>
                </c:pt>
                <c:pt idx="15">
                  <c:v>8.900000000000001E-2</c:v>
                </c:pt>
                <c:pt idx="16">
                  <c:v>8.5000000000000006E-2</c:v>
                </c:pt>
                <c:pt idx="17">
                  <c:v>0.08</c:v>
                </c:pt>
                <c:pt idx="18">
                  <c:v>7.4999999999999997E-2</c:v>
                </c:pt>
                <c:pt idx="19">
                  <c:v>7.0000000000000007E-2</c:v>
                </c:pt>
                <c:pt idx="20">
                  <c:v>6.5000000000000002E-2</c:v>
                </c:pt>
                <c:pt idx="21">
                  <c:v>0.06</c:v>
                </c:pt>
                <c:pt idx="22">
                  <c:v>4.0036000000000002E-2</c:v>
                </c:pt>
                <c:pt idx="23">
                  <c:v>3.3991E-2</c:v>
                </c:pt>
                <c:pt idx="24">
                  <c:v>3.5608999999999988E-2</c:v>
                </c:pt>
                <c:pt idx="25">
                  <c:v>3.7323000000000002E-2</c:v>
                </c:pt>
                <c:pt idx="26">
                  <c:v>3.7735999999999999E-2</c:v>
                </c:pt>
                <c:pt idx="27">
                  <c:v>3.7662000000000001E-2</c:v>
                </c:pt>
                <c:pt idx="28">
                  <c:v>3.7335E-2</c:v>
                </c:pt>
                <c:pt idx="29">
                  <c:v>3.6817000000000003E-2</c:v>
                </c:pt>
                <c:pt idx="30">
                  <c:v>3.6673999999999998E-2</c:v>
                </c:pt>
                <c:pt idx="31">
                  <c:v>3.6711000000000001E-2</c:v>
                </c:pt>
                <c:pt idx="32">
                  <c:v>3.6653999999999999E-2</c:v>
                </c:pt>
                <c:pt idx="33">
                  <c:v>3.6949000000000003E-2</c:v>
                </c:pt>
                <c:pt idx="34">
                  <c:v>3.7225000000000001E-2</c:v>
                </c:pt>
                <c:pt idx="35">
                  <c:v>3.764E-2</c:v>
                </c:pt>
                <c:pt idx="36">
                  <c:v>3.7946000000000001E-2</c:v>
                </c:pt>
                <c:pt idx="37">
                  <c:v>3.8247999999999997E-2</c:v>
                </c:pt>
                <c:pt idx="38">
                  <c:v>3.8573999999999997E-2</c:v>
                </c:pt>
                <c:pt idx="39">
                  <c:v>3.8949999999999999E-2</c:v>
                </c:pt>
                <c:pt idx="40">
                  <c:v>3.9373999999999999E-2</c:v>
                </c:pt>
                <c:pt idx="41">
                  <c:v>3.9858999999999999E-2</c:v>
                </c:pt>
                <c:pt idx="42">
                  <c:v>4.0340000000000001E-2</c:v>
                </c:pt>
                <c:pt idx="43">
                  <c:v>4.0858999999999999E-2</c:v>
                </c:pt>
                <c:pt idx="44">
                  <c:v>4.1307999999999997E-2</c:v>
                </c:pt>
                <c:pt idx="45">
                  <c:v>4.1718999999999999E-2</c:v>
                </c:pt>
                <c:pt idx="46">
                  <c:v>4.2127999999999999E-2</c:v>
                </c:pt>
                <c:pt idx="47">
                  <c:v>4.2575000000000002E-2</c:v>
                </c:pt>
                <c:pt idx="48">
                  <c:v>4.2997E-2</c:v>
                </c:pt>
                <c:pt idx="49">
                  <c:v>4.3485000000000003E-2</c:v>
                </c:pt>
                <c:pt idx="50">
                  <c:v>4.3992000000000003E-2</c:v>
                </c:pt>
              </c:numCache>
            </c:numRef>
          </c:val>
        </c:ser>
        <c:dLbls>
          <c:showLegendKey val="0"/>
          <c:showVal val="0"/>
          <c:showCatName val="0"/>
          <c:showSerName val="0"/>
          <c:showPercent val="0"/>
          <c:showBubbleSize val="0"/>
        </c:dLbls>
        <c:axId val="-1229078768"/>
        <c:axId val="-1229090736"/>
      </c:areaChart>
      <c:catAx>
        <c:axId val="-1229078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9090736"/>
        <c:crosses val="autoZero"/>
        <c:auto val="1"/>
        <c:lblAlgn val="ctr"/>
        <c:lblOffset val="100"/>
        <c:tickLblSkip val="10"/>
        <c:tickMarkSkip val="10"/>
        <c:noMultiLvlLbl val="0"/>
      </c:catAx>
      <c:valAx>
        <c:axId val="-1229090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9078768"/>
        <c:crossesAt val="22"/>
        <c:crossBetween val="midCat"/>
        <c:majorUnit val="10"/>
      </c:valAx>
      <c:spPr>
        <a:noFill/>
        <a:ln>
          <a:noFill/>
        </a:ln>
        <a:effectLst/>
      </c:spPr>
    </c:plotArea>
    <c:plotVisOnly val="1"/>
    <c:dispBlanksAs val="zero"/>
    <c:showDLblsOverMax val="0"/>
  </c:chart>
  <c:spPr>
    <a:noFill/>
    <a:ln w="0">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6.6449740460213763E-2"/>
          <c:w val="0.66617432617252581"/>
          <c:h val="0.84271117291577946"/>
        </c:manualLayout>
      </c:layout>
      <c:lineChart>
        <c:grouping val="standard"/>
        <c:varyColors val="0"/>
        <c:ser>
          <c:idx val="3"/>
          <c:order val="0"/>
          <c:tx>
            <c:strRef>
              <c:f>Sheet1!$B$1</c:f>
              <c:strCache>
                <c:ptCount val="1"/>
                <c:pt idx="0">
                  <c:v>imports</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18.817258331716001</c:v>
                </c:pt>
                <c:pt idx="1">
                  <c:v>18.334820611184</c:v>
                </c:pt>
                <c:pt idx="2">
                  <c:v>19.372204452363999</c:v>
                </c:pt>
                <c:pt idx="3">
                  <c:v>21.218334459159998</c:v>
                </c:pt>
                <c:pt idx="4">
                  <c:v>22.306672156490002</c:v>
                </c:pt>
                <c:pt idx="5">
                  <c:v>22.179612385149003</c:v>
                </c:pt>
                <c:pt idx="6">
                  <c:v>23.633255634632</c:v>
                </c:pt>
                <c:pt idx="7">
                  <c:v>25.119239924896</c:v>
                </c:pt>
                <c:pt idx="8">
                  <c:v>26.472519239632007</c:v>
                </c:pt>
                <c:pt idx="9">
                  <c:v>27.151581043291998</c:v>
                </c:pt>
                <c:pt idx="10">
                  <c:v>28.865252804813</c:v>
                </c:pt>
                <c:pt idx="11">
                  <c:v>30.05217477259437</c:v>
                </c:pt>
                <c:pt idx="12">
                  <c:v>29.330542949136358</c:v>
                </c:pt>
                <c:pt idx="13">
                  <c:v>31.006947147877511</c:v>
                </c:pt>
                <c:pt idx="14">
                  <c:v>33.492250848446957</c:v>
                </c:pt>
                <c:pt idx="15">
                  <c:v>34.659267919367025</c:v>
                </c:pt>
                <c:pt idx="16">
                  <c:v>34.648789022486341</c:v>
                </c:pt>
                <c:pt idx="17">
                  <c:v>34.678534411297079</c:v>
                </c:pt>
                <c:pt idx="18">
                  <c:v>32.97036781406414</c:v>
                </c:pt>
                <c:pt idx="19">
                  <c:v>29.690333855676627</c:v>
                </c:pt>
                <c:pt idx="20">
                  <c:v>29.865766111841069</c:v>
                </c:pt>
                <c:pt idx="21">
                  <c:v>28.74798149271161</c:v>
                </c:pt>
                <c:pt idx="22">
                  <c:v>27.068146262974011</c:v>
                </c:pt>
                <c:pt idx="23">
                  <c:v>24.62256571527503</c:v>
                </c:pt>
                <c:pt idx="24">
                  <c:v>23.240986050495053</c:v>
                </c:pt>
                <c:pt idx="25">
                  <c:v>23.79367321731603</c:v>
                </c:pt>
                <c:pt idx="26">
                  <c:v>25.378085903771968</c:v>
                </c:pt>
                <c:pt idx="27">
                  <c:v>25.457849886931985</c:v>
                </c:pt>
                <c:pt idx="28">
                  <c:v>24.833272463073968</c:v>
                </c:pt>
                <c:pt idx="29">
                  <c:v>22.865227009378</c:v>
                </c:pt>
                <c:pt idx="30">
                  <c:v>19.988097760436009</c:v>
                </c:pt>
                <c:pt idx="31">
                  <c:v>21.673842999999998</c:v>
                </c:pt>
                <c:pt idx="32">
                  <c:v>23.609635999999998</c:v>
                </c:pt>
                <c:pt idx="33">
                  <c:v>23.570429000000001</c:v>
                </c:pt>
                <c:pt idx="34">
                  <c:v>22.995941000000002</c:v>
                </c:pt>
                <c:pt idx="35">
                  <c:v>22.449863000000001</c:v>
                </c:pt>
                <c:pt idx="36">
                  <c:v>21.910873000000002</c:v>
                </c:pt>
                <c:pt idx="37">
                  <c:v>22.019629000000002</c:v>
                </c:pt>
                <c:pt idx="38">
                  <c:v>21.573746</c:v>
                </c:pt>
                <c:pt idx="39">
                  <c:v>21.316352999999999</c:v>
                </c:pt>
                <c:pt idx="40">
                  <c:v>21.430989999999998</c:v>
                </c:pt>
                <c:pt idx="41">
                  <c:v>21.510592000000003</c:v>
                </c:pt>
                <c:pt idx="42">
                  <c:v>21.886545000000002</c:v>
                </c:pt>
                <c:pt idx="43">
                  <c:v>21.579595999999999</c:v>
                </c:pt>
                <c:pt idx="44">
                  <c:v>21.996721000000001</c:v>
                </c:pt>
                <c:pt idx="45">
                  <c:v>22.307478</c:v>
                </c:pt>
                <c:pt idx="46">
                  <c:v>22.440085999999997</c:v>
                </c:pt>
                <c:pt idx="47">
                  <c:v>22.648985</c:v>
                </c:pt>
                <c:pt idx="48">
                  <c:v>22.807043</c:v>
                </c:pt>
                <c:pt idx="49">
                  <c:v>22.852637999999999</c:v>
                </c:pt>
                <c:pt idx="50">
                  <c:v>22.556232000000001</c:v>
                </c:pt>
                <c:pt idx="51">
                  <c:v>22.513666000000001</c:v>
                </c:pt>
                <c:pt idx="52">
                  <c:v>22.360433999999998</c:v>
                </c:pt>
                <c:pt idx="53">
                  <c:v>22.215745999999999</c:v>
                </c:pt>
                <c:pt idx="54">
                  <c:v>22.158619000000002</c:v>
                </c:pt>
                <c:pt idx="55">
                  <c:v>21.768106</c:v>
                </c:pt>
                <c:pt idx="56">
                  <c:v>21.349899000000001</c:v>
                </c:pt>
                <c:pt idx="57">
                  <c:v>21.659621999999999</c:v>
                </c:pt>
                <c:pt idx="58">
                  <c:v>21.855192000000002</c:v>
                </c:pt>
                <c:pt idx="59">
                  <c:v>21.586014000000002</c:v>
                </c:pt>
                <c:pt idx="60">
                  <c:v>21.188910999999997</c:v>
                </c:pt>
              </c:numCache>
            </c:numRef>
          </c:val>
          <c:smooth val="0"/>
        </c:ser>
        <c:ser>
          <c:idx val="2"/>
          <c:order val="1"/>
          <c:tx>
            <c:strRef>
              <c:f>Sheet1!$C$1</c:f>
              <c:strCache>
                <c:ptCount val="1"/>
                <c:pt idx="0">
                  <c:v>exports</c:v>
                </c:pt>
              </c:strCache>
            </c:strRef>
          </c:tx>
          <c:spPr>
            <a:ln w="22225" cap="rnd">
              <a:solidFill>
                <a:srgbClr val="A3334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4.7524836438260003</c:v>
                </c:pt>
                <c:pt idx="1">
                  <c:v>5.1409650535529998</c:v>
                </c:pt>
                <c:pt idx="2">
                  <c:v>4.936941832662999</c:v>
                </c:pt>
                <c:pt idx="3">
                  <c:v>4.2266723350550004</c:v>
                </c:pt>
                <c:pt idx="4">
                  <c:v>4.0352842571469996</c:v>
                </c:pt>
                <c:pt idx="5">
                  <c:v>4.4958892679620002</c:v>
                </c:pt>
                <c:pt idx="6">
                  <c:v>4.612553453926</c:v>
                </c:pt>
                <c:pt idx="7">
                  <c:v>4.4933966067930005</c:v>
                </c:pt>
                <c:pt idx="8">
                  <c:v>4.2367454683069994</c:v>
                </c:pt>
                <c:pt idx="9">
                  <c:v>3.668786143078</c:v>
                </c:pt>
                <c:pt idx="10">
                  <c:v>3.9616554447250003</c:v>
                </c:pt>
                <c:pt idx="11">
                  <c:v>3.7311090952734065</c:v>
                </c:pt>
                <c:pt idx="12">
                  <c:v>3.6082397213419313</c:v>
                </c:pt>
                <c:pt idx="13">
                  <c:v>4.0131297136018391</c:v>
                </c:pt>
                <c:pt idx="14">
                  <c:v>4.3513598710218595</c:v>
                </c:pt>
                <c:pt idx="15">
                  <c:v>4.4618857776086198</c:v>
                </c:pt>
                <c:pt idx="16">
                  <c:v>4.7273361967789747</c:v>
                </c:pt>
                <c:pt idx="17">
                  <c:v>5.3378096431462509</c:v>
                </c:pt>
                <c:pt idx="18">
                  <c:v>6.9491828957534656</c:v>
                </c:pt>
                <c:pt idx="19">
                  <c:v>6.9202002125730528</c:v>
                </c:pt>
                <c:pt idx="20">
                  <c:v>8.1760295713941211</c:v>
                </c:pt>
                <c:pt idx="21">
                  <c:v>10.372718980546813</c:v>
                </c:pt>
                <c:pt idx="22">
                  <c:v>11.267352303136013</c:v>
                </c:pt>
                <c:pt idx="23">
                  <c:v>11.787545420072998</c:v>
                </c:pt>
                <c:pt idx="24">
                  <c:v>12.269774654364998</c:v>
                </c:pt>
                <c:pt idx="25">
                  <c:v>12.902152165134993</c:v>
                </c:pt>
                <c:pt idx="26">
                  <c:v>14.119206630164006</c:v>
                </c:pt>
                <c:pt idx="27">
                  <c:v>17.945598207772019</c:v>
                </c:pt>
                <c:pt idx="28">
                  <c:v>21.223654402085995</c:v>
                </c:pt>
                <c:pt idx="29">
                  <c:v>23.475567658701014</c:v>
                </c:pt>
                <c:pt idx="30">
                  <c:v>23.464153149220948</c:v>
                </c:pt>
                <c:pt idx="31">
                  <c:v>25.796434000000001</c:v>
                </c:pt>
                <c:pt idx="32">
                  <c:v>28.202253000000002</c:v>
                </c:pt>
                <c:pt idx="33">
                  <c:v>29.782779999999999</c:v>
                </c:pt>
                <c:pt idx="34">
                  <c:v>30.114864000000001</c:v>
                </c:pt>
                <c:pt idx="35">
                  <c:v>30.678202000000002</c:v>
                </c:pt>
                <c:pt idx="36">
                  <c:v>30.717281</c:v>
                </c:pt>
                <c:pt idx="37">
                  <c:v>30.838103999999998</c:v>
                </c:pt>
                <c:pt idx="38">
                  <c:v>31.169542</c:v>
                </c:pt>
                <c:pt idx="39">
                  <c:v>31.316532000000002</c:v>
                </c:pt>
                <c:pt idx="40">
                  <c:v>31.610296000000002</c:v>
                </c:pt>
                <c:pt idx="41">
                  <c:v>31.823129999999999</c:v>
                </c:pt>
                <c:pt idx="42">
                  <c:v>32.207821000000003</c:v>
                </c:pt>
                <c:pt idx="43">
                  <c:v>32.021912</c:v>
                </c:pt>
                <c:pt idx="44">
                  <c:v>32.179569000000001</c:v>
                </c:pt>
                <c:pt idx="45">
                  <c:v>32.313704999999999</c:v>
                </c:pt>
                <c:pt idx="46">
                  <c:v>32.146254999999996</c:v>
                </c:pt>
                <c:pt idx="47">
                  <c:v>31.964404999999999</c:v>
                </c:pt>
                <c:pt idx="48">
                  <c:v>32.056034000000004</c:v>
                </c:pt>
                <c:pt idx="49">
                  <c:v>32.081153999999998</c:v>
                </c:pt>
                <c:pt idx="50">
                  <c:v>32.088745000000003</c:v>
                </c:pt>
                <c:pt idx="51">
                  <c:v>32.113239</c:v>
                </c:pt>
                <c:pt idx="52">
                  <c:v>31.988679999999999</c:v>
                </c:pt>
                <c:pt idx="53">
                  <c:v>31.595890000000001</c:v>
                </c:pt>
                <c:pt idx="54">
                  <c:v>31.797089</c:v>
                </c:pt>
                <c:pt idx="55">
                  <c:v>31.517275000000001</c:v>
                </c:pt>
                <c:pt idx="56">
                  <c:v>31.118496</c:v>
                </c:pt>
                <c:pt idx="57">
                  <c:v>31.124828000000004</c:v>
                </c:pt>
                <c:pt idx="58">
                  <c:v>31.094294000000001</c:v>
                </c:pt>
                <c:pt idx="59">
                  <c:v>31.069639000000002</c:v>
                </c:pt>
                <c:pt idx="60">
                  <c:v>30.766034999999999</c:v>
                </c:pt>
              </c:numCache>
            </c:numRef>
          </c:val>
          <c:smooth val="0"/>
        </c:ser>
        <c:dLbls>
          <c:showLegendKey val="0"/>
          <c:showVal val="0"/>
          <c:showCatName val="0"/>
          <c:showSerName val="0"/>
          <c:showPercent val="0"/>
          <c:showBubbleSize val="0"/>
        </c:dLbls>
        <c:smooth val="0"/>
        <c:axId val="-1318978384"/>
        <c:axId val="-1318974032"/>
      </c:lineChart>
      <c:catAx>
        <c:axId val="-13189783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18974032"/>
        <c:crosses val="autoZero"/>
        <c:auto val="1"/>
        <c:lblAlgn val="ctr"/>
        <c:lblOffset val="100"/>
        <c:tickLblSkip val="20"/>
        <c:tickMarkSkip val="10"/>
        <c:noMultiLvlLbl val="0"/>
      </c:catAx>
      <c:valAx>
        <c:axId val="-1318974032"/>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18978384"/>
        <c:crossesAt val="3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92249015748031E-2"/>
          <c:y val="3.4848901904495681E-2"/>
          <c:w val="0.76275659704998522"/>
          <c:h val="0.88199759503321706"/>
        </c:manualLayout>
      </c:layout>
      <c:areaChart>
        <c:grouping val="stacked"/>
        <c:varyColors val="0"/>
        <c:ser>
          <c:idx val="4"/>
          <c:order val="0"/>
          <c:tx>
            <c:strRef>
              <c:f>Sheet1!$B$1</c:f>
              <c:strCache>
                <c:ptCount val="1"/>
                <c:pt idx="0">
                  <c:v>Industrial - other industrial</c:v>
                </c:pt>
              </c:strCache>
            </c:strRef>
          </c:tx>
          <c:spPr>
            <a:solidFill>
              <a:srgbClr val="467126"/>
            </a:solidFill>
            <a:ln w="3175">
              <a:solidFill>
                <a:srgbClr val="467126"/>
              </a:solid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8.1422397810000007</c:v>
                </c:pt>
                <c:pt idx="1">
                  <c:v>7.3442186870000006</c:v>
                </c:pt>
                <c:pt idx="2">
                  <c:v>7.5271836749999999</c:v>
                </c:pt>
                <c:pt idx="3">
                  <c:v>7.1503960320000006</c:v>
                </c:pt>
                <c:pt idx="4">
                  <c:v>7.2564078049999985</c:v>
                </c:pt>
                <c:pt idx="5">
                  <c:v>6.6011677589999982</c:v>
                </c:pt>
                <c:pt idx="6">
                  <c:v>6.5265456870000005</c:v>
                </c:pt>
                <c:pt idx="7">
                  <c:v>6.654715974000001</c:v>
                </c:pt>
                <c:pt idx="8">
                  <c:v>6.6701820000000005</c:v>
                </c:pt>
                <c:pt idx="9">
                  <c:v>6.1673714220000004</c:v>
                </c:pt>
                <c:pt idx="10">
                  <c:v>6.8261922510000002</c:v>
                </c:pt>
                <c:pt idx="11">
                  <c:v>6.9941202670000004</c:v>
                </c:pt>
                <c:pt idx="12">
                  <c:v>7.2262145689999997</c:v>
                </c:pt>
                <c:pt idx="13">
                  <c:v>7.4254521029999996</c:v>
                </c:pt>
                <c:pt idx="14">
                  <c:v>7.6460388150000016</c:v>
                </c:pt>
                <c:pt idx="15">
                  <c:v>7.521902796</c:v>
                </c:pt>
                <c:pt idx="16">
                  <c:v>7.728687785</c:v>
                </c:pt>
                <c:pt idx="17">
                  <c:v>7.9494102589999986</c:v>
                </c:pt>
                <c:pt idx="18">
                  <c:v>8.4172996439999999</c:v>
                </c:pt>
                <c:pt idx="19">
                  <c:v>8.4166601490000001</c:v>
                </c:pt>
                <c:pt idx="20">
                  <c:v>8.1507242739999999</c:v>
                </c:pt>
                <c:pt idx="21">
                  <c:v>8.2577699999999989</c:v>
                </c:pt>
                <c:pt idx="22">
                  <c:v>8.4538499999999992</c:v>
                </c:pt>
                <c:pt idx="23">
                  <c:v>8.444980000000001</c:v>
                </c:pt>
                <c:pt idx="24">
                  <c:v>8.5406139999999997</c:v>
                </c:pt>
                <c:pt idx="25">
                  <c:v>8.6573840000000004</c:v>
                </c:pt>
                <c:pt idx="26">
                  <c:v>8.7869989999999998</c:v>
                </c:pt>
                <c:pt idx="27">
                  <c:v>8.8295110000000001</c:v>
                </c:pt>
                <c:pt idx="28">
                  <c:v>8.84938</c:v>
                </c:pt>
                <c:pt idx="29">
                  <c:v>8.8852340000000005</c:v>
                </c:pt>
                <c:pt idx="30">
                  <c:v>8.9287210000000012</c:v>
                </c:pt>
                <c:pt idx="31">
                  <c:v>8.9139900000000001</c:v>
                </c:pt>
                <c:pt idx="32">
                  <c:v>8.9764169999999996</c:v>
                </c:pt>
                <c:pt idx="33">
                  <c:v>9.0084509999999991</c:v>
                </c:pt>
                <c:pt idx="34">
                  <c:v>9.0588879999999996</c:v>
                </c:pt>
                <c:pt idx="35">
                  <c:v>9.1162309999999991</c:v>
                </c:pt>
                <c:pt idx="36">
                  <c:v>9.1701289999999993</c:v>
                </c:pt>
                <c:pt idx="37">
                  <c:v>9.2335999999999991</c:v>
                </c:pt>
                <c:pt idx="38">
                  <c:v>9.310141999999999</c:v>
                </c:pt>
                <c:pt idx="39">
                  <c:v>9.3626919999999991</c:v>
                </c:pt>
                <c:pt idx="40">
                  <c:v>9.4326679999999996</c:v>
                </c:pt>
                <c:pt idx="41">
                  <c:v>9.5216200000000004</c:v>
                </c:pt>
                <c:pt idx="42">
                  <c:v>9.6151509999999991</c:v>
                </c:pt>
                <c:pt idx="43">
                  <c:v>9.6979369999999996</c:v>
                </c:pt>
                <c:pt idx="44">
                  <c:v>9.7876259999999995</c:v>
                </c:pt>
                <c:pt idx="45">
                  <c:v>9.8669070000000012</c:v>
                </c:pt>
                <c:pt idx="46">
                  <c:v>9.9474520000000002</c:v>
                </c:pt>
                <c:pt idx="47">
                  <c:v>10.018074</c:v>
                </c:pt>
                <c:pt idx="48">
                  <c:v>10.062889999999999</c:v>
                </c:pt>
                <c:pt idx="49">
                  <c:v>10.146419</c:v>
                </c:pt>
                <c:pt idx="50">
                  <c:v>10.289221000000001</c:v>
                </c:pt>
              </c:numCache>
            </c:numRef>
          </c:val>
        </c:ser>
        <c:ser>
          <c:idx val="5"/>
          <c:order val="1"/>
          <c:tx>
            <c:strRef>
              <c:f>Sheet1!$C$1</c:f>
              <c:strCache>
                <c:ptCount val="1"/>
                <c:pt idx="0">
                  <c:v>Industrial - lease and plant</c:v>
                </c:pt>
              </c:strCache>
            </c:strRef>
          </c:tx>
          <c:spPr>
            <a:solidFill>
              <a:srgbClr val="5D9732"/>
            </a:solidFill>
            <a:ln w="3175">
              <a:solidFill>
                <a:srgbClr val="5D9732"/>
              </a:solid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1.1509475179999999</c:v>
                </c:pt>
                <c:pt idx="1">
                  <c:v>1.1185518710000002</c:v>
                </c:pt>
                <c:pt idx="2">
                  <c:v>1.1130823150000002</c:v>
                </c:pt>
                <c:pt idx="3">
                  <c:v>1.122283398</c:v>
                </c:pt>
                <c:pt idx="4">
                  <c:v>1.0979044000000002</c:v>
                </c:pt>
                <c:pt idx="5">
                  <c:v>1.1115166169999999</c:v>
                </c:pt>
                <c:pt idx="6">
                  <c:v>1.1419770730000001</c:v>
                </c:pt>
                <c:pt idx="7">
                  <c:v>1.226386746</c:v>
                </c:pt>
                <c:pt idx="8">
                  <c:v>1.2197023930000002</c:v>
                </c:pt>
                <c:pt idx="9">
                  <c:v>1.2752387810000003</c:v>
                </c:pt>
                <c:pt idx="10">
                  <c:v>1.2856270140000001</c:v>
                </c:pt>
                <c:pt idx="11">
                  <c:v>1.3225879819999999</c:v>
                </c:pt>
                <c:pt idx="12">
                  <c:v>1.3962741059999999</c:v>
                </c:pt>
                <c:pt idx="13">
                  <c:v>1.4830849180000001</c:v>
                </c:pt>
                <c:pt idx="14">
                  <c:v>1.5121427140000001</c:v>
                </c:pt>
                <c:pt idx="15">
                  <c:v>1.5763886350000005</c:v>
                </c:pt>
                <c:pt idx="16">
                  <c:v>1.5453297609999999</c:v>
                </c:pt>
                <c:pt idx="17">
                  <c:v>1.5840435949999998</c:v>
                </c:pt>
                <c:pt idx="18">
                  <c:v>1.6942376979999991</c:v>
                </c:pt>
                <c:pt idx="19">
                  <c:v>1.8229398809999999</c:v>
                </c:pt>
                <c:pt idx="20">
                  <c:v>1.804730816</c:v>
                </c:pt>
                <c:pt idx="21">
                  <c:v>1.8403830000000001</c:v>
                </c:pt>
                <c:pt idx="22">
                  <c:v>1.915961</c:v>
                </c:pt>
                <c:pt idx="23">
                  <c:v>1.9288040000000002</c:v>
                </c:pt>
                <c:pt idx="24">
                  <c:v>1.959514</c:v>
                </c:pt>
                <c:pt idx="25">
                  <c:v>1.991125</c:v>
                </c:pt>
                <c:pt idx="26">
                  <c:v>2.000232</c:v>
                </c:pt>
                <c:pt idx="27">
                  <c:v>2.0078490000000002</c:v>
                </c:pt>
                <c:pt idx="28">
                  <c:v>2.047917</c:v>
                </c:pt>
                <c:pt idx="29">
                  <c:v>2.0633650000000001</c:v>
                </c:pt>
                <c:pt idx="30">
                  <c:v>2.0862220000000002</c:v>
                </c:pt>
                <c:pt idx="31">
                  <c:v>2.1078549999999998</c:v>
                </c:pt>
                <c:pt idx="32">
                  <c:v>2.1401680000000001</c:v>
                </c:pt>
                <c:pt idx="33">
                  <c:v>2.1576569999999999</c:v>
                </c:pt>
                <c:pt idx="34">
                  <c:v>2.1611389999999999</c:v>
                </c:pt>
                <c:pt idx="35">
                  <c:v>2.1605790000000002</c:v>
                </c:pt>
                <c:pt idx="36">
                  <c:v>2.160199</c:v>
                </c:pt>
                <c:pt idx="37">
                  <c:v>2.1607979999999998</c:v>
                </c:pt>
                <c:pt idx="38">
                  <c:v>2.175268</c:v>
                </c:pt>
                <c:pt idx="39">
                  <c:v>2.1876990000000003</c:v>
                </c:pt>
                <c:pt idx="40">
                  <c:v>2.2088830000000002</c:v>
                </c:pt>
                <c:pt idx="41">
                  <c:v>2.220682</c:v>
                </c:pt>
                <c:pt idx="42">
                  <c:v>2.24492</c:v>
                </c:pt>
                <c:pt idx="43">
                  <c:v>2.256205</c:v>
                </c:pt>
                <c:pt idx="44">
                  <c:v>2.281765</c:v>
                </c:pt>
                <c:pt idx="45">
                  <c:v>2.30009</c:v>
                </c:pt>
                <c:pt idx="46">
                  <c:v>2.3206159999999998</c:v>
                </c:pt>
                <c:pt idx="47">
                  <c:v>2.3282259999999999</c:v>
                </c:pt>
                <c:pt idx="48">
                  <c:v>2.3519169999999998</c:v>
                </c:pt>
                <c:pt idx="49">
                  <c:v>2.369523</c:v>
                </c:pt>
                <c:pt idx="50">
                  <c:v>2.3890169999999999</c:v>
                </c:pt>
              </c:numCache>
            </c:numRef>
          </c:val>
        </c:ser>
        <c:ser>
          <c:idx val="6"/>
          <c:order val="2"/>
          <c:tx>
            <c:strRef>
              <c:f>Sheet1!$D$1</c:f>
              <c:strCache>
                <c:ptCount val="1"/>
                <c:pt idx="0">
                  <c:v>Industrial - liquefaction for export</c:v>
                </c:pt>
              </c:strCache>
            </c:strRef>
          </c:tx>
          <c:spPr>
            <a:solidFill>
              <a:srgbClr val="9BD174"/>
            </a:solidFill>
            <a:ln w="3175">
              <a:solidFill>
                <a:srgbClr val="9BD174"/>
              </a:solid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5.3140000000000001E-3</c:v>
                </c:pt>
                <c:pt idx="1">
                  <c:v>5.326E-3</c:v>
                </c:pt>
                <c:pt idx="2">
                  <c:v>5.1390000000000003E-3</c:v>
                </c:pt>
                <c:pt idx="3">
                  <c:v>5.3219999999999995E-3</c:v>
                </c:pt>
                <c:pt idx="4">
                  <c:v>5.0299999999999997E-3</c:v>
                </c:pt>
                <c:pt idx="5">
                  <c:v>5.2750000000000002E-3</c:v>
                </c:pt>
                <c:pt idx="6">
                  <c:v>4.9220000000000002E-3</c:v>
                </c:pt>
                <c:pt idx="7">
                  <c:v>3.9199999999999999E-3</c:v>
                </c:pt>
                <c:pt idx="8">
                  <c:v>3.1719999999999999E-3</c:v>
                </c:pt>
                <c:pt idx="9">
                  <c:v>2.4729999999999999E-3</c:v>
                </c:pt>
                <c:pt idx="10">
                  <c:v>2.4380000000000001E-3</c:v>
                </c:pt>
                <c:pt idx="11">
                  <c:v>1.328E-3</c:v>
                </c:pt>
                <c:pt idx="12">
                  <c:v>7.5700000000000008E-4</c:v>
                </c:pt>
                <c:pt idx="13">
                  <c:v>0</c:v>
                </c:pt>
                <c:pt idx="14">
                  <c:v>1.078E-3</c:v>
                </c:pt>
                <c:pt idx="15">
                  <c:v>1.338E-3</c:v>
                </c:pt>
                <c:pt idx="16">
                  <c:v>1.5305000000000001E-2</c:v>
                </c:pt>
                <c:pt idx="17">
                  <c:v>5.7273000000000004E-2</c:v>
                </c:pt>
                <c:pt idx="18">
                  <c:v>8.7667999999999996E-2</c:v>
                </c:pt>
                <c:pt idx="19">
                  <c:v>0.14732899999999999</c:v>
                </c:pt>
                <c:pt idx="20">
                  <c:v>0.19358699999999998</c:v>
                </c:pt>
                <c:pt idx="21">
                  <c:v>0.28992800000000002</c:v>
                </c:pt>
                <c:pt idx="22">
                  <c:v>0.339835</c:v>
                </c:pt>
                <c:pt idx="23">
                  <c:v>0.35936299999999999</c:v>
                </c:pt>
                <c:pt idx="24">
                  <c:v>0.36296699999999998</c:v>
                </c:pt>
                <c:pt idx="25">
                  <c:v>0.37673099999999998</c:v>
                </c:pt>
                <c:pt idx="26">
                  <c:v>0.37770799999999999</c:v>
                </c:pt>
                <c:pt idx="27">
                  <c:v>0.38580799999999998</c:v>
                </c:pt>
                <c:pt idx="28">
                  <c:v>0.40304200000000001</c:v>
                </c:pt>
                <c:pt idx="29">
                  <c:v>0.41820799999999997</c:v>
                </c:pt>
                <c:pt idx="30">
                  <c:v>0.43440800000000002</c:v>
                </c:pt>
                <c:pt idx="31">
                  <c:v>0.45060800000000001</c:v>
                </c:pt>
                <c:pt idx="32">
                  <c:v>0.46784199999999998</c:v>
                </c:pt>
                <c:pt idx="33">
                  <c:v>0.474908</c:v>
                </c:pt>
                <c:pt idx="34">
                  <c:v>0.474908</c:v>
                </c:pt>
                <c:pt idx="35">
                  <c:v>0.474908</c:v>
                </c:pt>
                <c:pt idx="36">
                  <c:v>0.47594200000000003</c:v>
                </c:pt>
                <c:pt idx="37">
                  <c:v>0.474908</c:v>
                </c:pt>
                <c:pt idx="38">
                  <c:v>0.474908</c:v>
                </c:pt>
                <c:pt idx="39">
                  <c:v>0.474908</c:v>
                </c:pt>
                <c:pt idx="40">
                  <c:v>0.47594200000000003</c:v>
                </c:pt>
                <c:pt idx="41">
                  <c:v>0.474908</c:v>
                </c:pt>
                <c:pt idx="42">
                  <c:v>0.474908</c:v>
                </c:pt>
                <c:pt idx="43">
                  <c:v>0.474908</c:v>
                </c:pt>
                <c:pt idx="44">
                  <c:v>0.47594200000000003</c:v>
                </c:pt>
                <c:pt idx="45">
                  <c:v>0.474908</c:v>
                </c:pt>
                <c:pt idx="46">
                  <c:v>0.474908</c:v>
                </c:pt>
                <c:pt idx="47">
                  <c:v>0.474908</c:v>
                </c:pt>
                <c:pt idx="48">
                  <c:v>0.47594200000000003</c:v>
                </c:pt>
                <c:pt idx="49">
                  <c:v>0.474908</c:v>
                </c:pt>
                <c:pt idx="50">
                  <c:v>0.474908</c:v>
                </c:pt>
              </c:numCache>
            </c:numRef>
          </c:val>
        </c:ser>
        <c:ser>
          <c:idx val="0"/>
          <c:order val="3"/>
          <c:tx>
            <c:strRef>
              <c:f>Sheet1!$E$1</c:f>
              <c:strCache>
                <c:ptCount val="1"/>
                <c:pt idx="0">
                  <c:v>Transportation</c:v>
                </c:pt>
              </c:strCache>
            </c:strRef>
          </c:tx>
          <c:spPr>
            <a:solidFill>
              <a:srgbClr val="003953"/>
            </a:solidFill>
            <a:ln w="3175">
              <a:solidFill>
                <a:srgbClr val="003953"/>
              </a:solid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0.65496150100000006</c:v>
                </c:pt>
                <c:pt idx="1">
                  <c:v>0.63950070300000006</c:v>
                </c:pt>
                <c:pt idx="2">
                  <c:v>0.68186943500000008</c:v>
                </c:pt>
                <c:pt idx="3">
                  <c:v>0.609762743</c:v>
                </c:pt>
                <c:pt idx="4">
                  <c:v>0.58670107399999993</c:v>
                </c:pt>
                <c:pt idx="5">
                  <c:v>0.60690928499999997</c:v>
                </c:pt>
                <c:pt idx="6">
                  <c:v>0.6079520249999999</c:v>
                </c:pt>
                <c:pt idx="7">
                  <c:v>0.64601992300000011</c:v>
                </c:pt>
                <c:pt idx="8">
                  <c:v>0.67393781899999994</c:v>
                </c:pt>
                <c:pt idx="9">
                  <c:v>0.69743598799999995</c:v>
                </c:pt>
                <c:pt idx="10">
                  <c:v>0.70278833900000004</c:v>
                </c:pt>
                <c:pt idx="11">
                  <c:v>0.71775768799999995</c:v>
                </c:pt>
                <c:pt idx="12">
                  <c:v>0.76076000599999993</c:v>
                </c:pt>
                <c:pt idx="13">
                  <c:v>0.8631061109999999</c:v>
                </c:pt>
                <c:pt idx="14">
                  <c:v>0.73543226400000006</c:v>
                </c:pt>
                <c:pt idx="15">
                  <c:v>0.71757290299999998</c:v>
                </c:pt>
                <c:pt idx="16">
                  <c:v>0.72876044900000003</c:v>
                </c:pt>
                <c:pt idx="17">
                  <c:v>0.77007133799999994</c:v>
                </c:pt>
                <c:pt idx="18">
                  <c:v>0.92694770299999996</c:v>
                </c:pt>
                <c:pt idx="19">
                  <c:v>1.071260503</c:v>
                </c:pt>
                <c:pt idx="20">
                  <c:v>1.0562368179999999</c:v>
                </c:pt>
                <c:pt idx="21">
                  <c:v>0.82822700000000005</c:v>
                </c:pt>
                <c:pt idx="22">
                  <c:v>0.77294200000000002</c:v>
                </c:pt>
                <c:pt idx="23">
                  <c:v>0.77344199999999996</c:v>
                </c:pt>
                <c:pt idx="24">
                  <c:v>0.76864600000000005</c:v>
                </c:pt>
                <c:pt idx="25">
                  <c:v>0.76508399999999999</c:v>
                </c:pt>
                <c:pt idx="26">
                  <c:v>0.76429999999999998</c:v>
                </c:pt>
                <c:pt idx="27">
                  <c:v>0.75832299999999997</c:v>
                </c:pt>
                <c:pt idx="28">
                  <c:v>0.77090000000000003</c:v>
                </c:pt>
                <c:pt idx="29">
                  <c:v>0.77550399999999997</c:v>
                </c:pt>
                <c:pt idx="30">
                  <c:v>0.77696999999999994</c:v>
                </c:pt>
                <c:pt idx="31">
                  <c:v>0.77797299999999991</c:v>
                </c:pt>
                <c:pt idx="32">
                  <c:v>0.79189600000000004</c:v>
                </c:pt>
                <c:pt idx="33">
                  <c:v>0.80049700000000001</c:v>
                </c:pt>
                <c:pt idx="34">
                  <c:v>0.80595799999999995</c:v>
                </c:pt>
                <c:pt idx="35">
                  <c:v>0.816411</c:v>
                </c:pt>
                <c:pt idx="36">
                  <c:v>0.82781100000000007</c:v>
                </c:pt>
                <c:pt idx="37">
                  <c:v>0.84548799999999991</c:v>
                </c:pt>
                <c:pt idx="38">
                  <c:v>0.86310300000000006</c:v>
                </c:pt>
                <c:pt idx="39">
                  <c:v>0.87620300000000007</c:v>
                </c:pt>
                <c:pt idx="40">
                  <c:v>0.89904099999999998</c:v>
                </c:pt>
                <c:pt idx="41">
                  <c:v>0.9187209999999999</c:v>
                </c:pt>
                <c:pt idx="42">
                  <c:v>0.93411900000000003</c:v>
                </c:pt>
                <c:pt idx="43">
                  <c:v>0.95878899999999989</c:v>
                </c:pt>
                <c:pt idx="44">
                  <c:v>0.977773</c:v>
                </c:pt>
                <c:pt idx="45">
                  <c:v>0.99379899999999999</c:v>
                </c:pt>
                <c:pt idx="46">
                  <c:v>1.016497</c:v>
                </c:pt>
                <c:pt idx="47">
                  <c:v>1.036799</c:v>
                </c:pt>
                <c:pt idx="48">
                  <c:v>1.054856</c:v>
                </c:pt>
                <c:pt idx="49">
                  <c:v>1.070749</c:v>
                </c:pt>
                <c:pt idx="50">
                  <c:v>1.0901559999999999</c:v>
                </c:pt>
              </c:numCache>
            </c:numRef>
          </c:val>
        </c:ser>
        <c:ser>
          <c:idx val="2"/>
          <c:order val="4"/>
          <c:tx>
            <c:strRef>
              <c:f>Sheet1!$F$1</c:f>
              <c:strCache>
                <c:ptCount val="1"/>
                <c:pt idx="0">
                  <c:v>Residential</c:v>
                </c:pt>
              </c:strCache>
            </c:strRef>
          </c:tx>
          <c:spPr>
            <a:solidFill>
              <a:srgbClr val="72242D"/>
            </a:solidFill>
            <a:ln w="3175">
              <a:solidFill>
                <a:srgbClr val="A33340"/>
              </a:solid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Sheet1!$F$2:$F$52</c:f>
              <c:numCache>
                <c:formatCode>General</c:formatCode>
                <c:ptCount val="51"/>
                <c:pt idx="0">
                  <c:v>4.9961789319999994</c:v>
                </c:pt>
                <c:pt idx="1">
                  <c:v>4.7713400350000015</c:v>
                </c:pt>
                <c:pt idx="2">
                  <c:v>4.8888178689999995</c:v>
                </c:pt>
                <c:pt idx="3">
                  <c:v>5.0793514480000006</c:v>
                </c:pt>
                <c:pt idx="4">
                  <c:v>4.8687972409999993</c:v>
                </c:pt>
                <c:pt idx="5">
                  <c:v>4.8267750549999997</c:v>
                </c:pt>
                <c:pt idx="6">
                  <c:v>4.368466046</c:v>
                </c:pt>
                <c:pt idx="7">
                  <c:v>4.7223577649999999</c:v>
                </c:pt>
                <c:pt idx="8">
                  <c:v>4.8922765439999996</c:v>
                </c:pt>
                <c:pt idx="9">
                  <c:v>4.7789069199999998</c:v>
                </c:pt>
                <c:pt idx="10">
                  <c:v>4.7824115740000002</c:v>
                </c:pt>
                <c:pt idx="11">
                  <c:v>4.7137772830000007</c:v>
                </c:pt>
                <c:pt idx="12">
                  <c:v>4.1495189250000015</c:v>
                </c:pt>
                <c:pt idx="13">
                  <c:v>4.8973718500000007</c:v>
                </c:pt>
                <c:pt idx="14">
                  <c:v>5.0874706620000003</c:v>
                </c:pt>
                <c:pt idx="15">
                  <c:v>4.6128883760000008</c:v>
                </c:pt>
                <c:pt idx="16">
                  <c:v>4.3465883219999997</c:v>
                </c:pt>
                <c:pt idx="17">
                  <c:v>4.4123405770000002</c:v>
                </c:pt>
                <c:pt idx="18">
                  <c:v>4.9975541490000008</c:v>
                </c:pt>
                <c:pt idx="19">
                  <c:v>5.0185185249999984</c:v>
                </c:pt>
                <c:pt idx="20">
                  <c:v>4.6743114350000008</c:v>
                </c:pt>
                <c:pt idx="21">
                  <c:v>4.8194189999999999</c:v>
                </c:pt>
                <c:pt idx="22">
                  <c:v>4.87988</c:v>
                </c:pt>
                <c:pt idx="23">
                  <c:v>4.8184959999999997</c:v>
                </c:pt>
                <c:pt idx="24">
                  <c:v>4.8370639999999998</c:v>
                </c:pt>
                <c:pt idx="25">
                  <c:v>4.8567919999999996</c:v>
                </c:pt>
                <c:pt idx="26">
                  <c:v>4.8670609999999996</c:v>
                </c:pt>
                <c:pt idx="27">
                  <c:v>4.8697730000000004</c:v>
                </c:pt>
                <c:pt idx="28">
                  <c:v>4.8648319999999998</c:v>
                </c:pt>
                <c:pt idx="29">
                  <c:v>4.8539129999999995</c:v>
                </c:pt>
                <c:pt idx="30">
                  <c:v>4.8440660000000006</c:v>
                </c:pt>
                <c:pt idx="31">
                  <c:v>4.8271550000000003</c:v>
                </c:pt>
                <c:pt idx="32">
                  <c:v>4.8148610000000005</c:v>
                </c:pt>
                <c:pt idx="33">
                  <c:v>4.8027949999999997</c:v>
                </c:pt>
                <c:pt idx="34">
                  <c:v>4.7944870000000002</c:v>
                </c:pt>
                <c:pt idx="35">
                  <c:v>4.7902719999999999</c:v>
                </c:pt>
                <c:pt idx="36">
                  <c:v>4.7866860000000004</c:v>
                </c:pt>
                <c:pt idx="37">
                  <c:v>4.7816330000000002</c:v>
                </c:pt>
                <c:pt idx="38">
                  <c:v>4.7763879999999999</c:v>
                </c:pt>
                <c:pt idx="39">
                  <c:v>4.7710720000000002</c:v>
                </c:pt>
                <c:pt idx="40">
                  <c:v>4.767296</c:v>
                </c:pt>
                <c:pt idx="41">
                  <c:v>4.7636129999999994</c:v>
                </c:pt>
                <c:pt idx="42">
                  <c:v>4.7603809999999998</c:v>
                </c:pt>
                <c:pt idx="43">
                  <c:v>4.7573259999999999</c:v>
                </c:pt>
                <c:pt idx="44">
                  <c:v>4.7554449999999999</c:v>
                </c:pt>
                <c:pt idx="45">
                  <c:v>4.7529660000000007</c:v>
                </c:pt>
                <c:pt idx="46">
                  <c:v>4.750299</c:v>
                </c:pt>
                <c:pt idx="47">
                  <c:v>4.7469269999999995</c:v>
                </c:pt>
                <c:pt idx="48">
                  <c:v>4.7435369999999999</c:v>
                </c:pt>
                <c:pt idx="49">
                  <c:v>4.7392019999999997</c:v>
                </c:pt>
                <c:pt idx="50">
                  <c:v>4.7347279999999996</c:v>
                </c:pt>
              </c:numCache>
            </c:numRef>
          </c:val>
        </c:ser>
        <c:ser>
          <c:idx val="1"/>
          <c:order val="5"/>
          <c:tx>
            <c:strRef>
              <c:f>Sheet1!$G$1</c:f>
              <c:strCache>
                <c:ptCount val="1"/>
                <c:pt idx="0">
                  <c:v>Commercial</c:v>
                </c:pt>
              </c:strCache>
            </c:strRef>
          </c:tx>
          <c:spPr>
            <a:solidFill>
              <a:srgbClr val="E3A5AC"/>
            </a:solidFill>
            <a:ln w="3175">
              <a:solidFill>
                <a:srgbClr val="E3A5AC"/>
              </a:solid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Sheet1!$G$2:$G$52</c:f>
              <c:numCache>
                <c:formatCode>General</c:formatCode>
                <c:ptCount val="51"/>
                <c:pt idx="0">
                  <c:v>3.1824689860000004</c:v>
                </c:pt>
                <c:pt idx="1">
                  <c:v>3.0227119790000003</c:v>
                </c:pt>
                <c:pt idx="2">
                  <c:v>3.1441704370000001</c:v>
                </c:pt>
                <c:pt idx="3">
                  <c:v>3.1794930990000001</c:v>
                </c:pt>
                <c:pt idx="4">
                  <c:v>3.1289722089999996</c:v>
                </c:pt>
                <c:pt idx="5">
                  <c:v>2.9989203120000001</c:v>
                </c:pt>
                <c:pt idx="6">
                  <c:v>2.8320303889999998</c:v>
                </c:pt>
                <c:pt idx="7">
                  <c:v>3.0129044529999995</c:v>
                </c:pt>
                <c:pt idx="8">
                  <c:v>3.1525293600000004</c:v>
                </c:pt>
                <c:pt idx="9">
                  <c:v>3.1185922039999996</c:v>
                </c:pt>
                <c:pt idx="10">
                  <c:v>3.1025931600000001</c:v>
                </c:pt>
                <c:pt idx="11">
                  <c:v>3.1553187220000001</c:v>
                </c:pt>
                <c:pt idx="12">
                  <c:v>2.8949255810000003</c:v>
                </c:pt>
                <c:pt idx="13">
                  <c:v>3.2953007590000003</c:v>
                </c:pt>
                <c:pt idx="14">
                  <c:v>3.4663082730000001</c:v>
                </c:pt>
                <c:pt idx="15">
                  <c:v>3.2017339800000002</c:v>
                </c:pt>
                <c:pt idx="16">
                  <c:v>3.1095841360000001</c:v>
                </c:pt>
                <c:pt idx="17">
                  <c:v>3.1644624489999997</c:v>
                </c:pt>
                <c:pt idx="18">
                  <c:v>3.5139535800000004</c:v>
                </c:pt>
                <c:pt idx="19">
                  <c:v>3.5145658580000001</c:v>
                </c:pt>
                <c:pt idx="20">
                  <c:v>3.1702212060000003</c:v>
                </c:pt>
                <c:pt idx="21">
                  <c:v>3.3504839999999998</c:v>
                </c:pt>
                <c:pt idx="22">
                  <c:v>3.4825870000000001</c:v>
                </c:pt>
                <c:pt idx="23">
                  <c:v>3.4324410000000003</c:v>
                </c:pt>
                <c:pt idx="24">
                  <c:v>3.441128</c:v>
                </c:pt>
                <c:pt idx="25">
                  <c:v>3.453392</c:v>
                </c:pt>
                <c:pt idx="26">
                  <c:v>3.4548959999999997</c:v>
                </c:pt>
                <c:pt idx="27">
                  <c:v>3.4688889999999999</c:v>
                </c:pt>
                <c:pt idx="28">
                  <c:v>3.4742160000000002</c:v>
                </c:pt>
                <c:pt idx="29">
                  <c:v>3.4722550000000001</c:v>
                </c:pt>
                <c:pt idx="30">
                  <c:v>3.4714050000000003</c:v>
                </c:pt>
                <c:pt idx="31">
                  <c:v>3.4679519999999995</c:v>
                </c:pt>
                <c:pt idx="32">
                  <c:v>3.4702860000000002</c:v>
                </c:pt>
                <c:pt idx="33">
                  <c:v>3.4719050000000005</c:v>
                </c:pt>
                <c:pt idx="34">
                  <c:v>3.476896</c:v>
                </c:pt>
                <c:pt idx="35">
                  <c:v>3.4863730000000004</c:v>
                </c:pt>
                <c:pt idx="36">
                  <c:v>3.496286</c:v>
                </c:pt>
                <c:pt idx="37">
                  <c:v>3.5027529999999998</c:v>
                </c:pt>
                <c:pt idx="38">
                  <c:v>3.5077050000000001</c:v>
                </c:pt>
                <c:pt idx="39">
                  <c:v>3.5120469999999999</c:v>
                </c:pt>
                <c:pt idx="40">
                  <c:v>3.5167739999999998</c:v>
                </c:pt>
                <c:pt idx="41">
                  <c:v>3.5228949999999997</c:v>
                </c:pt>
                <c:pt idx="42">
                  <c:v>3.5299809999999998</c:v>
                </c:pt>
                <c:pt idx="43">
                  <c:v>3.5367730000000002</c:v>
                </c:pt>
                <c:pt idx="44">
                  <c:v>3.5441529999999997</c:v>
                </c:pt>
                <c:pt idx="45">
                  <c:v>3.5505010000000001</c:v>
                </c:pt>
                <c:pt idx="46">
                  <c:v>3.555936</c:v>
                </c:pt>
                <c:pt idx="47">
                  <c:v>3.5601519999999995</c:v>
                </c:pt>
                <c:pt idx="48">
                  <c:v>3.5646370000000003</c:v>
                </c:pt>
                <c:pt idx="49">
                  <c:v>3.5672969999999999</c:v>
                </c:pt>
                <c:pt idx="50">
                  <c:v>3.5699580000000002</c:v>
                </c:pt>
              </c:numCache>
            </c:numRef>
          </c:val>
        </c:ser>
        <c:ser>
          <c:idx val="3"/>
          <c:order val="6"/>
          <c:tx>
            <c:strRef>
              <c:f>Sheet1!$H$1</c:f>
              <c:strCache>
                <c:ptCount val="1"/>
                <c:pt idx="0">
                  <c:v>Electric power</c:v>
                </c:pt>
              </c:strCache>
            </c:strRef>
          </c:tx>
          <c:spPr>
            <a:solidFill>
              <a:srgbClr val="E1AB76"/>
            </a:solidFill>
            <a:ln w="3175">
              <a:solidFill>
                <a:srgbClr val="E1AB76"/>
              </a:solid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Sheet1!$H$2:$H$52</c:f>
              <c:numCache>
                <c:formatCode>General</c:formatCode>
                <c:ptCount val="51"/>
                <c:pt idx="0">
                  <c:v>5.2063240340000005</c:v>
                </c:pt>
                <c:pt idx="1">
                  <c:v>5.3423006129999999</c:v>
                </c:pt>
                <c:pt idx="2">
                  <c:v>5.6718974110000007</c:v>
                </c:pt>
                <c:pt idx="3">
                  <c:v>5.1352152120000003</c:v>
                </c:pt>
                <c:pt idx="4">
                  <c:v>5.4637628183599984</c:v>
                </c:pt>
                <c:pt idx="5">
                  <c:v>5.8691451445600009</c:v>
                </c:pt>
                <c:pt idx="6">
                  <c:v>6.2220999987599992</c:v>
                </c:pt>
                <c:pt idx="7">
                  <c:v>6.8414083270000008</c:v>
                </c:pt>
                <c:pt idx="8">
                  <c:v>6.6683786520000004</c:v>
                </c:pt>
                <c:pt idx="9">
                  <c:v>6.8725329760000005</c:v>
                </c:pt>
                <c:pt idx="10">
                  <c:v>7.3871843620000002</c:v>
                </c:pt>
                <c:pt idx="11">
                  <c:v>7.5738631539999997</c:v>
                </c:pt>
                <c:pt idx="12">
                  <c:v>9.1107934929999992</c:v>
                </c:pt>
                <c:pt idx="13">
                  <c:v>8.1907555619999997</c:v>
                </c:pt>
                <c:pt idx="14">
                  <c:v>8.145982076000001</c:v>
                </c:pt>
                <c:pt idx="15">
                  <c:v>9.6133701560000002</c:v>
                </c:pt>
                <c:pt idx="16">
                  <c:v>9.985270032999999</c:v>
                </c:pt>
                <c:pt idx="17">
                  <c:v>9.2655652079999999</c:v>
                </c:pt>
                <c:pt idx="18">
                  <c:v>10.590225196</c:v>
                </c:pt>
                <c:pt idx="19">
                  <c:v>11.28809558</c:v>
                </c:pt>
                <c:pt idx="20">
                  <c:v>11.615987533000002</c:v>
                </c:pt>
                <c:pt idx="21">
                  <c:v>10.858882000000001</c:v>
                </c:pt>
                <c:pt idx="22">
                  <c:v>10.617399000000001</c:v>
                </c:pt>
                <c:pt idx="23">
                  <c:v>10.782094000000001</c:v>
                </c:pt>
                <c:pt idx="24">
                  <c:v>10.788702000000001</c:v>
                </c:pt>
                <c:pt idx="25">
                  <c:v>10.376598</c:v>
                </c:pt>
                <c:pt idx="26">
                  <c:v>10.264533999999999</c:v>
                </c:pt>
                <c:pt idx="27">
                  <c:v>10.196802</c:v>
                </c:pt>
                <c:pt idx="28">
                  <c:v>10.286583</c:v>
                </c:pt>
                <c:pt idx="29">
                  <c:v>10.067108000000001</c:v>
                </c:pt>
                <c:pt idx="30">
                  <c:v>9.8710450000000005</c:v>
                </c:pt>
                <c:pt idx="31">
                  <c:v>9.8368640000000003</c:v>
                </c:pt>
                <c:pt idx="32">
                  <c:v>9.8517399999999995</c:v>
                </c:pt>
                <c:pt idx="33">
                  <c:v>9.8747539999999994</c:v>
                </c:pt>
                <c:pt idx="34">
                  <c:v>9.8419449999999991</c:v>
                </c:pt>
                <c:pt idx="35">
                  <c:v>9.7247679999999992</c:v>
                </c:pt>
                <c:pt idx="36">
                  <c:v>9.7469179999999991</c:v>
                </c:pt>
                <c:pt idx="37">
                  <c:v>9.8584209999999999</c:v>
                </c:pt>
                <c:pt idx="38">
                  <c:v>9.9706089999999996</c:v>
                </c:pt>
                <c:pt idx="39">
                  <c:v>10.044247</c:v>
                </c:pt>
                <c:pt idx="40">
                  <c:v>10.166639999999999</c:v>
                </c:pt>
                <c:pt idx="41">
                  <c:v>10.331971000000001</c:v>
                </c:pt>
                <c:pt idx="42">
                  <c:v>10.475547000000001</c:v>
                </c:pt>
                <c:pt idx="43">
                  <c:v>10.578424</c:v>
                </c:pt>
                <c:pt idx="44">
                  <c:v>10.768636000000001</c:v>
                </c:pt>
                <c:pt idx="45">
                  <c:v>10.918645</c:v>
                </c:pt>
                <c:pt idx="46">
                  <c:v>11.024191</c:v>
                </c:pt>
                <c:pt idx="47">
                  <c:v>11.138997999999999</c:v>
                </c:pt>
                <c:pt idx="48">
                  <c:v>11.276558</c:v>
                </c:pt>
                <c:pt idx="49">
                  <c:v>11.358764000000001</c:v>
                </c:pt>
                <c:pt idx="50">
                  <c:v>11.470974999999999</c:v>
                </c:pt>
              </c:numCache>
            </c:numRef>
          </c:val>
        </c:ser>
        <c:dLbls>
          <c:showLegendKey val="0"/>
          <c:showVal val="0"/>
          <c:showCatName val="0"/>
          <c:showSerName val="0"/>
          <c:showPercent val="0"/>
          <c:showBubbleSize val="0"/>
        </c:dLbls>
        <c:axId val="-1229083120"/>
        <c:axId val="-1229079856"/>
      </c:areaChart>
      <c:catAx>
        <c:axId val="-12290831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9079856"/>
        <c:crosses val="autoZero"/>
        <c:auto val="1"/>
        <c:lblAlgn val="ctr"/>
        <c:lblOffset val="100"/>
        <c:tickLblSkip val="10"/>
        <c:tickMarkSkip val="10"/>
        <c:noMultiLvlLbl val="0"/>
      </c:catAx>
      <c:valAx>
        <c:axId val="-122907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9083120"/>
        <c:crossesAt val="22"/>
        <c:crossBetween val="midCat"/>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036125589E-2"/>
          <c:y val="6.2145871142862928E-2"/>
          <c:w val="0.86542421898165878"/>
          <c:h val="0.81474474990541235"/>
        </c:manualLayout>
      </c:layout>
      <c:barChart>
        <c:barDir val="col"/>
        <c:grouping val="stacked"/>
        <c:varyColors val="0"/>
        <c:ser>
          <c:idx val="8"/>
          <c:order val="0"/>
          <c:tx>
            <c:strRef>
              <c:f>Sheet1!$C$1</c:f>
              <c:strCache>
                <c:ptCount val="1"/>
                <c:pt idx="0">
                  <c:v>industrial</c:v>
                </c:pt>
              </c:strCache>
            </c:strRef>
          </c:tx>
          <c:spPr>
            <a:solidFill>
              <a:schemeClr val="accent3"/>
            </a:solidFill>
            <a:ln>
              <a:noFill/>
            </a:ln>
            <a:effectLst/>
          </c:spPr>
          <c:invertIfNegative val="0"/>
          <c:cat>
            <c:strRef>
              <c:f>Sheet1!$A$2:$A$4</c:f>
              <c:strCache>
                <c:ptCount val="3"/>
                <c:pt idx="0">
                  <c:v>2030</c:v>
                </c:pt>
                <c:pt idx="1">
                  <c:v>2040</c:v>
                </c:pt>
                <c:pt idx="2">
                  <c:v>2050</c:v>
                </c:pt>
              </c:strCache>
            </c:strRef>
          </c:cat>
          <c:val>
            <c:numRef>
              <c:f>Sheet1!$C$2:$C$4</c:f>
              <c:numCache>
                <c:formatCode>General</c:formatCode>
                <c:ptCount val="3"/>
                <c:pt idx="0">
                  <c:v>1.0612699999999999</c:v>
                </c:pt>
                <c:pt idx="1">
                  <c:v>1.729413000000001</c:v>
                </c:pt>
                <c:pt idx="2">
                  <c:v>2.7650649999999999</c:v>
                </c:pt>
              </c:numCache>
            </c:numRef>
          </c:val>
        </c:ser>
        <c:ser>
          <c:idx val="7"/>
          <c:order val="1"/>
          <c:tx>
            <c:strRef>
              <c:f>Sheet1!$D$1</c:f>
              <c:strCache>
                <c:ptCount val="1"/>
                <c:pt idx="0">
                  <c:v>transportation</c:v>
                </c:pt>
              </c:strCache>
            </c:strRef>
          </c:tx>
          <c:spPr>
            <a:solidFill>
              <a:srgbClr val="003953"/>
            </a:solidFill>
            <a:ln>
              <a:noFill/>
            </a:ln>
            <a:effectLst/>
          </c:spPr>
          <c:invertIfNegative val="0"/>
          <c:cat>
            <c:strRef>
              <c:f>Sheet1!$A$2:$A$4</c:f>
              <c:strCache>
                <c:ptCount val="3"/>
                <c:pt idx="0">
                  <c:v>2030</c:v>
                </c:pt>
                <c:pt idx="1">
                  <c:v>2040</c:v>
                </c:pt>
                <c:pt idx="2">
                  <c:v>2050</c:v>
                </c:pt>
              </c:strCache>
            </c:strRef>
          </c:cat>
          <c:val>
            <c:numRef>
              <c:f>Sheet1!$D$2:$D$4</c:f>
              <c:numCache>
                <c:formatCode>General</c:formatCode>
                <c:ptCount val="3"/>
                <c:pt idx="0">
                  <c:v>-5.1256999999999997E-2</c:v>
                </c:pt>
                <c:pt idx="1">
                  <c:v>7.0813999999999919E-2</c:v>
                </c:pt>
                <c:pt idx="2">
                  <c:v>0.26192899999999991</c:v>
                </c:pt>
              </c:numCache>
            </c:numRef>
          </c:val>
        </c:ser>
        <c:ser>
          <c:idx val="6"/>
          <c:order val="2"/>
          <c:tx>
            <c:strRef>
              <c:f>Sheet1!$F$1</c:f>
              <c:strCache>
                <c:ptCount val="1"/>
                <c:pt idx="0">
                  <c:v>commercial</c:v>
                </c:pt>
              </c:strCache>
            </c:strRef>
          </c:tx>
          <c:spPr>
            <a:solidFill>
              <a:srgbClr val="E3A5AC"/>
            </a:solidFill>
            <a:ln>
              <a:noFill/>
            </a:ln>
            <a:effectLst/>
          </c:spPr>
          <c:invertIfNegative val="0"/>
          <c:cat>
            <c:strRef>
              <c:f>Sheet1!$A$2:$A$4</c:f>
              <c:strCache>
                <c:ptCount val="3"/>
                <c:pt idx="0">
                  <c:v>2030</c:v>
                </c:pt>
                <c:pt idx="1">
                  <c:v>2040</c:v>
                </c:pt>
                <c:pt idx="2">
                  <c:v>2050</c:v>
                </c:pt>
              </c:strCache>
            </c:strRef>
          </c:cat>
          <c:val>
            <c:numRef>
              <c:f>Sheet1!$F$2:$F$4</c:f>
              <c:numCache>
                <c:formatCode>General</c:formatCode>
                <c:ptCount val="3"/>
                <c:pt idx="0">
                  <c:v>0.1209210000000001</c:v>
                </c:pt>
                <c:pt idx="1">
                  <c:v>0.16628999999999999</c:v>
                </c:pt>
                <c:pt idx="2">
                  <c:v>0.21947400000000039</c:v>
                </c:pt>
              </c:numCache>
            </c:numRef>
          </c:val>
        </c:ser>
        <c:ser>
          <c:idx val="2"/>
          <c:order val="3"/>
          <c:tx>
            <c:strRef>
              <c:f>Sheet1!$G$1</c:f>
              <c:strCache>
                <c:ptCount val="1"/>
                <c:pt idx="0">
                  <c:v>electric power</c:v>
                </c:pt>
              </c:strCache>
            </c:strRef>
          </c:tx>
          <c:spPr>
            <a:solidFill>
              <a:schemeClr val="accent2">
                <a:lumMod val="60000"/>
                <a:lumOff val="40000"/>
              </a:schemeClr>
            </a:solidFill>
            <a:ln>
              <a:noFill/>
            </a:ln>
            <a:effectLst/>
          </c:spPr>
          <c:invertIfNegative val="0"/>
          <c:cat>
            <c:strRef>
              <c:f>Sheet1!$A$2:$A$4</c:f>
              <c:strCache>
                <c:ptCount val="3"/>
                <c:pt idx="0">
                  <c:v>2030</c:v>
                </c:pt>
                <c:pt idx="1">
                  <c:v>2040</c:v>
                </c:pt>
                <c:pt idx="2">
                  <c:v>2050</c:v>
                </c:pt>
              </c:strCache>
            </c:strRef>
          </c:cat>
          <c:val>
            <c:numRef>
              <c:f>Sheet1!$G$2:$G$4</c:f>
              <c:numCache>
                <c:formatCode>General</c:formatCode>
                <c:ptCount val="3"/>
                <c:pt idx="0">
                  <c:v>-0.98783699999999897</c:v>
                </c:pt>
                <c:pt idx="1">
                  <c:v>-0.69224200000000025</c:v>
                </c:pt>
                <c:pt idx="2">
                  <c:v>0.61209299999999978</c:v>
                </c:pt>
              </c:numCache>
            </c:numRef>
          </c:val>
        </c:ser>
        <c:ser>
          <c:idx val="9"/>
          <c:order val="4"/>
          <c:tx>
            <c:strRef>
              <c:f>Sheet1!$E$1</c:f>
              <c:strCache>
                <c:ptCount val="1"/>
                <c:pt idx="0">
                  <c:v>residential</c:v>
                </c:pt>
              </c:strCache>
            </c:strRef>
          </c:tx>
          <c:spPr>
            <a:solidFill>
              <a:srgbClr val="A33340"/>
            </a:solidFill>
            <a:ln>
              <a:noFill/>
            </a:ln>
            <a:effectLst/>
          </c:spPr>
          <c:invertIfNegative val="0"/>
          <c:cat>
            <c:strRef>
              <c:f>Sheet1!$A$2:$A$4</c:f>
              <c:strCache>
                <c:ptCount val="3"/>
                <c:pt idx="0">
                  <c:v>2030</c:v>
                </c:pt>
                <c:pt idx="1">
                  <c:v>2040</c:v>
                </c:pt>
                <c:pt idx="2">
                  <c:v>2050</c:v>
                </c:pt>
              </c:strCache>
            </c:strRef>
          </c:cat>
          <c:val>
            <c:numRef>
              <c:f>Sheet1!$E$2:$E$4</c:f>
              <c:numCache>
                <c:formatCode>General</c:formatCode>
                <c:ptCount val="3"/>
                <c:pt idx="0">
                  <c:v>2.464699999999986E-2</c:v>
                </c:pt>
                <c:pt idx="1">
                  <c:v>-5.2122999999999919E-2</c:v>
                </c:pt>
                <c:pt idx="2">
                  <c:v>-8.4691000000000294E-2</c:v>
                </c:pt>
              </c:numCache>
            </c:numRef>
          </c:val>
          <c:extLst/>
        </c:ser>
        <c:ser>
          <c:idx val="3"/>
          <c:order val="5"/>
          <c:tx>
            <c:strRef>
              <c:f>Sheet1!$B$1</c:f>
              <c:strCache>
                <c:ptCount val="1"/>
                <c:pt idx="0">
                  <c:v>net exports</c:v>
                </c:pt>
              </c:strCache>
            </c:strRef>
          </c:tx>
          <c:spPr>
            <a:solidFill>
              <a:schemeClr val="bg1">
                <a:lumMod val="50000"/>
              </a:schemeClr>
            </a:solidFill>
            <a:ln>
              <a:noFill/>
            </a:ln>
            <a:effectLst/>
          </c:spPr>
          <c:invertIfNegative val="0"/>
          <c:cat>
            <c:strRef>
              <c:f>Sheet1!$A$2:$A$4</c:f>
              <c:strCache>
                <c:ptCount val="3"/>
                <c:pt idx="0">
                  <c:v>2030</c:v>
                </c:pt>
                <c:pt idx="1">
                  <c:v>2040</c:v>
                </c:pt>
                <c:pt idx="2">
                  <c:v>2050</c:v>
                </c:pt>
              </c:strCache>
            </c:strRef>
          </c:cat>
          <c:val>
            <c:numRef>
              <c:f>Sheet1!$B$2:$B$4</c:f>
              <c:numCache>
                <c:formatCode>General</c:formatCode>
                <c:ptCount val="3"/>
                <c:pt idx="0">
                  <c:v>2.9294230000000008</c:v>
                </c:pt>
                <c:pt idx="1">
                  <c:v>3.9222510000000002</c:v>
                </c:pt>
                <c:pt idx="2">
                  <c:v>4.3035200000000016</c:v>
                </c:pt>
              </c:numCache>
            </c:numRef>
          </c:val>
        </c:ser>
        <c:dLbls>
          <c:showLegendKey val="0"/>
          <c:showVal val="0"/>
          <c:showCatName val="0"/>
          <c:showSerName val="0"/>
          <c:showPercent val="0"/>
          <c:showBubbleSize val="0"/>
        </c:dLbls>
        <c:gapWidth val="150"/>
        <c:overlap val="100"/>
        <c:axId val="-1229081488"/>
        <c:axId val="-1229082032"/>
      </c:barChart>
      <c:valAx>
        <c:axId val="-1229082032"/>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9081488"/>
        <c:crosses val="autoZero"/>
        <c:crossBetween val="between"/>
        <c:majorUnit val="3"/>
      </c:valAx>
      <c:dateAx>
        <c:axId val="-12290814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9082032"/>
        <c:crossesAt val="0"/>
        <c:auto val="1"/>
        <c:lblOffset val="100"/>
        <c:baseTimeUnit val="days"/>
        <c:majorUnit val="1"/>
        <c:majorTimeUnit val="years"/>
        <c:minorTimeUnit val="years"/>
      </c:date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4167777627879"/>
          <c:y val="5.1940070119094663E-2"/>
          <c:w val="0.80739491192157875"/>
          <c:h val="0.82762966730005083"/>
        </c:manualLayout>
      </c:layout>
      <c:barChart>
        <c:barDir val="col"/>
        <c:grouping val="stacked"/>
        <c:varyColors val="0"/>
        <c:ser>
          <c:idx val="1"/>
          <c:order val="0"/>
          <c:tx>
            <c:strRef>
              <c:f>Sheet1!$C$1</c:f>
              <c:strCache>
                <c:ptCount val="1"/>
                <c:pt idx="0">
                  <c:v>industrial</c:v>
                </c:pt>
              </c:strCache>
            </c:strRef>
          </c:tx>
          <c:spPr>
            <a:solidFill>
              <a:schemeClr val="accent3"/>
            </a:solidFill>
            <a:ln>
              <a:noFill/>
            </a:ln>
            <a:effectLst/>
          </c:spPr>
          <c:invertIfNegative val="0"/>
          <c:cat>
            <c:strRef>
              <c:f>Sheet1!$A$2:$A$5</c:f>
              <c:strCache>
                <c:ptCount val="4"/>
                <c:pt idx="0">
                  <c:v>2020</c:v>
                </c:pt>
                <c:pt idx="1">
                  <c:v>2030</c:v>
                </c:pt>
                <c:pt idx="2">
                  <c:v>2040</c:v>
                </c:pt>
                <c:pt idx="3">
                  <c:v>2050</c:v>
                </c:pt>
              </c:strCache>
            </c:strRef>
          </c:cat>
          <c:val>
            <c:numRef>
              <c:f>Sheet1!$C$2:$C$5</c:f>
              <c:numCache>
                <c:formatCode>#,##0.00</c:formatCode>
                <c:ptCount val="4"/>
                <c:pt idx="0">
                  <c:v>10.149543</c:v>
                </c:pt>
                <c:pt idx="1">
                  <c:v>11.449351</c:v>
                </c:pt>
                <c:pt idx="2">
                  <c:v>12.117494000000001</c:v>
                </c:pt>
                <c:pt idx="3">
                  <c:v>13.153146</c:v>
                </c:pt>
              </c:numCache>
            </c:numRef>
          </c:val>
        </c:ser>
        <c:ser>
          <c:idx val="2"/>
          <c:order val="1"/>
          <c:tx>
            <c:strRef>
              <c:f>Sheet1!$D$1</c:f>
              <c:strCache>
                <c:ptCount val="1"/>
                <c:pt idx="0">
                  <c:v>transportation</c:v>
                </c:pt>
              </c:strCache>
            </c:strRef>
          </c:tx>
          <c:spPr>
            <a:solidFill>
              <a:srgbClr val="003953"/>
            </a:solidFill>
            <a:ln>
              <a:noFill/>
            </a:ln>
            <a:effectLst/>
          </c:spPr>
          <c:invertIfNegative val="0"/>
          <c:cat>
            <c:strRef>
              <c:f>Sheet1!$A$2:$A$5</c:f>
              <c:strCache>
                <c:ptCount val="4"/>
                <c:pt idx="0">
                  <c:v>2020</c:v>
                </c:pt>
                <c:pt idx="1">
                  <c:v>2030</c:v>
                </c:pt>
                <c:pt idx="2">
                  <c:v>2040</c:v>
                </c:pt>
                <c:pt idx="3">
                  <c:v>2050</c:v>
                </c:pt>
              </c:strCache>
            </c:strRef>
          </c:cat>
          <c:val>
            <c:numRef>
              <c:f>Sheet1!$D$2:$D$5</c:f>
              <c:numCache>
                <c:formatCode>#,##0.00</c:formatCode>
                <c:ptCount val="4"/>
                <c:pt idx="0">
                  <c:v>0.89840399999999998</c:v>
                </c:pt>
                <c:pt idx="1">
                  <c:v>0.77697000000000005</c:v>
                </c:pt>
                <c:pt idx="2">
                  <c:v>0.89904099999999998</c:v>
                </c:pt>
                <c:pt idx="3">
                  <c:v>1.0901559999999999</c:v>
                </c:pt>
              </c:numCache>
            </c:numRef>
          </c:val>
        </c:ser>
        <c:ser>
          <c:idx val="5"/>
          <c:order val="2"/>
          <c:tx>
            <c:strRef>
              <c:f>Sheet1!$E$1</c:f>
              <c:strCache>
                <c:ptCount val="1"/>
                <c:pt idx="0">
                  <c:v>residential</c:v>
                </c:pt>
              </c:strCache>
            </c:strRef>
          </c:tx>
          <c:spPr>
            <a:solidFill>
              <a:srgbClr val="A33340"/>
            </a:solidFill>
            <a:ln>
              <a:noFill/>
            </a:ln>
            <a:effectLst/>
          </c:spPr>
          <c:invertIfNegative val="0"/>
          <c:cat>
            <c:strRef>
              <c:f>Sheet1!$A$2:$A$5</c:f>
              <c:strCache>
                <c:ptCount val="4"/>
                <c:pt idx="0">
                  <c:v>2020</c:v>
                </c:pt>
                <c:pt idx="1">
                  <c:v>2030</c:v>
                </c:pt>
                <c:pt idx="2">
                  <c:v>2040</c:v>
                </c:pt>
                <c:pt idx="3">
                  <c:v>2050</c:v>
                </c:pt>
              </c:strCache>
            </c:strRef>
          </c:cat>
          <c:val>
            <c:numRef>
              <c:f>Sheet1!$E$2:$E$5</c:f>
              <c:numCache>
                <c:formatCode>#,##0.00</c:formatCode>
                <c:ptCount val="4"/>
                <c:pt idx="0">
                  <c:v>4.6743059999999996</c:v>
                </c:pt>
                <c:pt idx="1">
                  <c:v>4.8440659999999998</c:v>
                </c:pt>
                <c:pt idx="2">
                  <c:v>4.767296</c:v>
                </c:pt>
                <c:pt idx="3">
                  <c:v>4.7347279999999996</c:v>
                </c:pt>
              </c:numCache>
            </c:numRef>
          </c:val>
        </c:ser>
        <c:ser>
          <c:idx val="0"/>
          <c:order val="3"/>
          <c:tx>
            <c:strRef>
              <c:f>Sheet1!$F$1</c:f>
              <c:strCache>
                <c:ptCount val="1"/>
                <c:pt idx="0">
                  <c:v>commercial</c:v>
                </c:pt>
              </c:strCache>
            </c:strRef>
          </c:tx>
          <c:spPr>
            <a:solidFill>
              <a:srgbClr val="E3A5AC"/>
            </a:solidFill>
            <a:ln>
              <a:noFill/>
            </a:ln>
            <a:effectLst/>
          </c:spPr>
          <c:invertIfNegative val="0"/>
          <c:cat>
            <c:strRef>
              <c:f>Sheet1!$A$2:$A$5</c:f>
              <c:strCache>
                <c:ptCount val="4"/>
                <c:pt idx="0">
                  <c:v>2020</c:v>
                </c:pt>
                <c:pt idx="1">
                  <c:v>2030</c:v>
                </c:pt>
                <c:pt idx="2">
                  <c:v>2040</c:v>
                </c:pt>
                <c:pt idx="3">
                  <c:v>2050</c:v>
                </c:pt>
              </c:strCache>
            </c:strRef>
          </c:cat>
          <c:val>
            <c:numRef>
              <c:f>Sheet1!$F$2:$F$5</c:f>
              <c:numCache>
                <c:formatCode>#,##0.00</c:formatCode>
                <c:ptCount val="4"/>
                <c:pt idx="0">
                  <c:v>3.1702149999999998</c:v>
                </c:pt>
                <c:pt idx="1">
                  <c:v>3.4714049999999999</c:v>
                </c:pt>
                <c:pt idx="2">
                  <c:v>3.5167739999999998</c:v>
                </c:pt>
                <c:pt idx="3">
                  <c:v>3.5699580000000002</c:v>
                </c:pt>
              </c:numCache>
            </c:numRef>
          </c:val>
        </c:ser>
        <c:ser>
          <c:idx val="3"/>
          <c:order val="4"/>
          <c:tx>
            <c:strRef>
              <c:f>Sheet1!$G$1</c:f>
              <c:strCache>
                <c:ptCount val="1"/>
                <c:pt idx="0">
                  <c:v>electric power</c:v>
                </c:pt>
              </c:strCache>
            </c:strRef>
          </c:tx>
          <c:spPr>
            <a:solidFill>
              <a:srgbClr val="E1AB76"/>
            </a:solidFill>
            <a:ln>
              <a:noFill/>
            </a:ln>
            <a:effectLst/>
          </c:spPr>
          <c:invertIfNegative val="0"/>
          <c:cat>
            <c:strRef>
              <c:f>Sheet1!$A$2:$A$5</c:f>
              <c:strCache>
                <c:ptCount val="4"/>
                <c:pt idx="0">
                  <c:v>2020</c:v>
                </c:pt>
                <c:pt idx="1">
                  <c:v>2030</c:v>
                </c:pt>
                <c:pt idx="2">
                  <c:v>2040</c:v>
                </c:pt>
                <c:pt idx="3">
                  <c:v>2050</c:v>
                </c:pt>
              </c:strCache>
            </c:strRef>
          </c:cat>
          <c:val>
            <c:numRef>
              <c:f>Sheet1!$G$2:$G$5</c:f>
              <c:numCache>
                <c:formatCode>#,##0.00</c:formatCode>
                <c:ptCount val="4"/>
                <c:pt idx="0">
                  <c:v>11.613041000000001</c:v>
                </c:pt>
                <c:pt idx="1">
                  <c:v>9.8710450000000005</c:v>
                </c:pt>
                <c:pt idx="2">
                  <c:v>10.166639999999999</c:v>
                </c:pt>
                <c:pt idx="3">
                  <c:v>11.470974999999999</c:v>
                </c:pt>
              </c:numCache>
            </c:numRef>
          </c:val>
        </c:ser>
        <c:ser>
          <c:idx val="4"/>
          <c:order val="5"/>
          <c:tx>
            <c:strRef>
              <c:f>Sheet1!$B$1</c:f>
              <c:strCache>
                <c:ptCount val="1"/>
                <c:pt idx="0">
                  <c:v>net exports</c:v>
                </c:pt>
              </c:strCache>
            </c:strRef>
          </c:tx>
          <c:spPr>
            <a:solidFill>
              <a:schemeClr val="bg1">
                <a:lumMod val="50000"/>
              </a:schemeClr>
            </a:solidFill>
            <a:ln>
              <a:noFill/>
            </a:ln>
            <a:effectLst/>
          </c:spPr>
          <c:invertIfNegative val="0"/>
          <c:cat>
            <c:strRef>
              <c:f>Sheet1!$A$2:$A$5</c:f>
              <c:strCache>
                <c:ptCount val="4"/>
                <c:pt idx="0">
                  <c:v>2020</c:v>
                </c:pt>
                <c:pt idx="1">
                  <c:v>2030</c:v>
                </c:pt>
                <c:pt idx="2">
                  <c:v>2040</c:v>
                </c:pt>
                <c:pt idx="3">
                  <c:v>2050</c:v>
                </c:pt>
              </c:strCache>
            </c:strRef>
          </c:cat>
          <c:val>
            <c:numRef>
              <c:f>Sheet1!$B$2:$B$5</c:f>
              <c:numCache>
                <c:formatCode>#,##0.00</c:formatCode>
                <c:ptCount val="4"/>
                <c:pt idx="0">
                  <c:v>2.7018650000000002</c:v>
                </c:pt>
                <c:pt idx="1">
                  <c:v>6.9406600000000003</c:v>
                </c:pt>
                <c:pt idx="2">
                  <c:v>7.9334889999999998</c:v>
                </c:pt>
                <c:pt idx="3">
                  <c:v>8.3147579999999994</c:v>
                </c:pt>
              </c:numCache>
            </c:numRef>
          </c:val>
        </c:ser>
        <c:dLbls>
          <c:showLegendKey val="0"/>
          <c:showVal val="0"/>
          <c:showCatName val="0"/>
          <c:showSerName val="0"/>
          <c:showPercent val="0"/>
          <c:showBubbleSize val="0"/>
        </c:dLbls>
        <c:gapWidth val="219"/>
        <c:overlap val="100"/>
        <c:axId val="-1229080400"/>
        <c:axId val="-1229090192"/>
      </c:barChart>
      <c:catAx>
        <c:axId val="-122908040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29090192"/>
        <c:crosses val="autoZero"/>
        <c:auto val="1"/>
        <c:lblAlgn val="ctr"/>
        <c:lblOffset val="100"/>
        <c:tickLblSkip val="1"/>
        <c:tickMarkSkip val="10"/>
        <c:noMultiLvlLbl val="0"/>
      </c:catAx>
      <c:valAx>
        <c:axId val="-1229090192"/>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29080400"/>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3856718145501"/>
          <c:y val="0.15250484871398898"/>
          <c:w val="0.69041627128244565"/>
          <c:h val="0.74435468274219441"/>
        </c:manualLayout>
      </c:layout>
      <c:areaChart>
        <c:grouping val="stacked"/>
        <c:varyColors val="0"/>
        <c:ser>
          <c:idx val="0"/>
          <c:order val="0"/>
          <c:tx>
            <c:strRef>
              <c:f>Sheet1!$B$1</c:f>
              <c:strCache>
                <c:ptCount val="1"/>
                <c:pt idx="0">
                  <c:v>Pipeline exports to Canada</c:v>
                </c:pt>
              </c:strCache>
            </c:strRef>
          </c:tx>
          <c:spPr>
            <a:solidFill>
              <a:schemeClr val="accent5"/>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0">
                  <c:v>0.90284539799999997</c:v>
                </c:pt>
                <c:pt idx="1">
                  <c:v>0.95093399999999995</c:v>
                </c:pt>
                <c:pt idx="2">
                  <c:v>1.024008</c:v>
                </c:pt>
                <c:pt idx="3">
                  <c:v>0.998695</c:v>
                </c:pt>
                <c:pt idx="4">
                  <c:v>1.012967</c:v>
                </c:pt>
                <c:pt idx="5">
                  <c:v>1.0190680000000001</c:v>
                </c:pt>
                <c:pt idx="6">
                  <c:v>1.0130189999999999</c:v>
                </c:pt>
                <c:pt idx="7">
                  <c:v>1.0257590000000001</c:v>
                </c:pt>
                <c:pt idx="8">
                  <c:v>1.0363720000000001</c:v>
                </c:pt>
                <c:pt idx="9">
                  <c:v>1.050656</c:v>
                </c:pt>
                <c:pt idx="10">
                  <c:v>1.0471189999999999</c:v>
                </c:pt>
                <c:pt idx="11">
                  <c:v>1.0750599999999999</c:v>
                </c:pt>
                <c:pt idx="12">
                  <c:v>1.084082</c:v>
                </c:pt>
                <c:pt idx="13">
                  <c:v>1.081358</c:v>
                </c:pt>
                <c:pt idx="14">
                  <c:v>1.0876479999999999</c:v>
                </c:pt>
                <c:pt idx="15">
                  <c:v>1.106792</c:v>
                </c:pt>
                <c:pt idx="16">
                  <c:v>1.1219410000000001</c:v>
                </c:pt>
                <c:pt idx="17">
                  <c:v>1.127397</c:v>
                </c:pt>
                <c:pt idx="18">
                  <c:v>1.1376299999999999</c:v>
                </c:pt>
                <c:pt idx="19">
                  <c:v>1.1513789999999999</c:v>
                </c:pt>
                <c:pt idx="20">
                  <c:v>1.163681</c:v>
                </c:pt>
                <c:pt idx="21">
                  <c:v>1.172949</c:v>
                </c:pt>
                <c:pt idx="22">
                  <c:v>1.1821090000000001</c:v>
                </c:pt>
                <c:pt idx="23">
                  <c:v>1.195675</c:v>
                </c:pt>
                <c:pt idx="24">
                  <c:v>1.231082</c:v>
                </c:pt>
                <c:pt idx="25">
                  <c:v>1.2465079999999999</c:v>
                </c:pt>
                <c:pt idx="26">
                  <c:v>1.274986</c:v>
                </c:pt>
                <c:pt idx="27">
                  <c:v>1.3003929999999999</c:v>
                </c:pt>
                <c:pt idx="28">
                  <c:v>1.3107120000000001</c:v>
                </c:pt>
                <c:pt idx="29">
                  <c:v>1.3326359999999999</c:v>
                </c:pt>
                <c:pt idx="30">
                  <c:v>1.3539650000000001</c:v>
                </c:pt>
              </c:numCache>
            </c:numRef>
          </c:val>
        </c:ser>
        <c:ser>
          <c:idx val="1"/>
          <c:order val="1"/>
          <c:tx>
            <c:strRef>
              <c:f>Sheet1!$C$1</c:f>
              <c:strCache>
                <c:ptCount val="1"/>
                <c:pt idx="0">
                  <c:v>Pipeline exports to Mexico</c:v>
                </c:pt>
              </c:strCache>
            </c:strRef>
          </c:tx>
          <c:spPr>
            <a:solidFill>
              <a:schemeClr val="accent2"/>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2.0260386810000002</c:v>
                </c:pt>
                <c:pt idx="1">
                  <c:v>2.2186469999999998</c:v>
                </c:pt>
                <c:pt idx="2">
                  <c:v>2.3291460000000002</c:v>
                </c:pt>
                <c:pt idx="3">
                  <c:v>2.3303229999999999</c:v>
                </c:pt>
                <c:pt idx="4">
                  <c:v>2.369745</c:v>
                </c:pt>
                <c:pt idx="5">
                  <c:v>2.4243009999999998</c:v>
                </c:pt>
                <c:pt idx="6">
                  <c:v>2.4568650000000001</c:v>
                </c:pt>
                <c:pt idx="7">
                  <c:v>2.504359</c:v>
                </c:pt>
                <c:pt idx="8">
                  <c:v>2.5900080000000001</c:v>
                </c:pt>
                <c:pt idx="9">
                  <c:v>2.6417419999999998</c:v>
                </c:pt>
                <c:pt idx="10">
                  <c:v>2.6821739999999998</c:v>
                </c:pt>
                <c:pt idx="11">
                  <c:v>2.7325400000000002</c:v>
                </c:pt>
                <c:pt idx="12">
                  <c:v>2.7773650000000001</c:v>
                </c:pt>
                <c:pt idx="13">
                  <c:v>2.8176060000000001</c:v>
                </c:pt>
                <c:pt idx="14">
                  <c:v>2.8628740000000001</c:v>
                </c:pt>
                <c:pt idx="15">
                  <c:v>2.908328</c:v>
                </c:pt>
                <c:pt idx="16">
                  <c:v>2.9180009999999998</c:v>
                </c:pt>
                <c:pt idx="17">
                  <c:v>2.9302429999999999</c:v>
                </c:pt>
                <c:pt idx="18">
                  <c:v>2.945265</c:v>
                </c:pt>
                <c:pt idx="19">
                  <c:v>2.959263</c:v>
                </c:pt>
                <c:pt idx="20">
                  <c:v>2.976756</c:v>
                </c:pt>
                <c:pt idx="21">
                  <c:v>2.9772370000000001</c:v>
                </c:pt>
                <c:pt idx="22">
                  <c:v>2.9797859999999998</c:v>
                </c:pt>
                <c:pt idx="23">
                  <c:v>2.9792339999999999</c:v>
                </c:pt>
                <c:pt idx="24">
                  <c:v>2.9839129999999998</c:v>
                </c:pt>
                <c:pt idx="25">
                  <c:v>2.9857230000000001</c:v>
                </c:pt>
                <c:pt idx="26">
                  <c:v>2.9701610000000001</c:v>
                </c:pt>
                <c:pt idx="27">
                  <c:v>2.9524940000000002</c:v>
                </c:pt>
                <c:pt idx="28">
                  <c:v>2.934904</c:v>
                </c:pt>
                <c:pt idx="29">
                  <c:v>2.9173260000000001</c:v>
                </c:pt>
                <c:pt idx="30">
                  <c:v>2.9007369999999999</c:v>
                </c:pt>
              </c:numCache>
            </c:numRef>
          </c:val>
        </c:ser>
        <c:ser>
          <c:idx val="2"/>
          <c:order val="2"/>
          <c:tx>
            <c:strRef>
              <c:f>Sheet1!$D$1</c:f>
              <c:strCache>
                <c:ptCount val="1"/>
                <c:pt idx="0">
                  <c:v>LNG exports</c:v>
                </c:pt>
              </c:strCache>
            </c:strRef>
          </c:tx>
          <c:spPr>
            <a:solidFill>
              <a:schemeClr val="tx2"/>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0">
                  <c:v>2.3547230009999902</c:v>
                </c:pt>
                <c:pt idx="1">
                  <c:v>3.5793599999999999</c:v>
                </c:pt>
                <c:pt idx="2">
                  <c:v>4.1955</c:v>
                </c:pt>
                <c:pt idx="3">
                  <c:v>4.4365750000000004</c:v>
                </c:pt>
                <c:pt idx="4">
                  <c:v>4.4810759999999998</c:v>
                </c:pt>
                <c:pt idx="5">
                  <c:v>4.6510009999999999</c:v>
                </c:pt>
                <c:pt idx="6">
                  <c:v>4.6630580000000004</c:v>
                </c:pt>
                <c:pt idx="7">
                  <c:v>4.763058</c:v>
                </c:pt>
                <c:pt idx="8">
                  <c:v>4.9758329999999997</c:v>
                </c:pt>
                <c:pt idx="9">
                  <c:v>5.3630579999999997</c:v>
                </c:pt>
                <c:pt idx="10">
                  <c:v>5.763058</c:v>
                </c:pt>
                <c:pt idx="11">
                  <c:v>5.9630580000000002</c:v>
                </c:pt>
                <c:pt idx="12">
                  <c:v>6.1758329999999999</c:v>
                </c:pt>
                <c:pt idx="13">
                  <c:v>6.3630579999999997</c:v>
                </c:pt>
                <c:pt idx="14">
                  <c:v>6.5630579999999998</c:v>
                </c:pt>
                <c:pt idx="15">
                  <c:v>6.763058</c:v>
                </c:pt>
                <c:pt idx="16">
                  <c:v>6.9758329999999997</c:v>
                </c:pt>
                <c:pt idx="17">
                  <c:v>7.1630580000000004</c:v>
                </c:pt>
                <c:pt idx="18">
                  <c:v>7.263058</c:v>
                </c:pt>
                <c:pt idx="19">
                  <c:v>7.3630579999999997</c:v>
                </c:pt>
                <c:pt idx="20">
                  <c:v>7.5758330000000003</c:v>
                </c:pt>
                <c:pt idx="21">
                  <c:v>7.6630580000000004</c:v>
                </c:pt>
                <c:pt idx="22">
                  <c:v>7.6630580000000004</c:v>
                </c:pt>
                <c:pt idx="23">
                  <c:v>7.6630580000000004</c:v>
                </c:pt>
                <c:pt idx="24">
                  <c:v>7.6758329999999999</c:v>
                </c:pt>
                <c:pt idx="25">
                  <c:v>7.6630580000000004</c:v>
                </c:pt>
                <c:pt idx="26">
                  <c:v>7.6630580000000004</c:v>
                </c:pt>
                <c:pt idx="27">
                  <c:v>7.6630580000000004</c:v>
                </c:pt>
                <c:pt idx="28">
                  <c:v>7.6758329999999999</c:v>
                </c:pt>
                <c:pt idx="29">
                  <c:v>7.6630580000000004</c:v>
                </c:pt>
                <c:pt idx="30">
                  <c:v>7.6630580000000004</c:v>
                </c:pt>
              </c:numCache>
            </c:numRef>
          </c:val>
        </c:ser>
        <c:dLbls>
          <c:showLegendKey val="0"/>
          <c:showVal val="0"/>
          <c:showCatName val="0"/>
          <c:showSerName val="0"/>
          <c:showPercent val="0"/>
          <c:showBubbleSize val="0"/>
        </c:dLbls>
        <c:axId val="-1229089648"/>
        <c:axId val="-1229093456"/>
      </c:areaChart>
      <c:areaChart>
        <c:grouping val="stacked"/>
        <c:varyColors val="0"/>
        <c:ser>
          <c:idx val="3"/>
          <c:order val="3"/>
          <c:tx>
            <c:strRef>
              <c:f>Sheet1!$E$1</c:f>
              <c:strCache>
                <c:ptCount val="1"/>
                <c:pt idx="0">
                  <c:v>Pipeline imports from Canada per day</c:v>
                </c:pt>
              </c:strCache>
            </c:strRef>
          </c:tx>
          <c:spPr>
            <a:solidFill>
              <a:schemeClr val="accent5">
                <a:lumMod val="60000"/>
                <a:lumOff val="40000"/>
              </a:schemeClr>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-6.8505863013698631</c:v>
                </c:pt>
                <c:pt idx="1">
                  <c:v>-7.3550657534246584</c:v>
                </c:pt>
                <c:pt idx="2">
                  <c:v>-6.6386876712328773</c:v>
                </c:pt>
                <c:pt idx="3">
                  <c:v>-6.1932739726027402</c:v>
                </c:pt>
                <c:pt idx="4">
                  <c:v>-5.4231123287671235</c:v>
                </c:pt>
                <c:pt idx="5">
                  <c:v>-5.0970876712328765</c:v>
                </c:pt>
                <c:pt idx="6">
                  <c:v>-5.1006356164383559</c:v>
                </c:pt>
                <c:pt idx="7">
                  <c:v>-4.918602739726027</c:v>
                </c:pt>
                <c:pt idx="8">
                  <c:v>-4.6809753424657536</c:v>
                </c:pt>
                <c:pt idx="9">
                  <c:v>-4.226895890410959</c:v>
                </c:pt>
                <c:pt idx="10">
                  <c:v>-4.0763068493150678</c:v>
                </c:pt>
                <c:pt idx="11">
                  <c:v>-3.735493150684932</c:v>
                </c:pt>
                <c:pt idx="12">
                  <c:v>-3.7238547945205482</c:v>
                </c:pt>
                <c:pt idx="13">
                  <c:v>-3.7767013698630132</c:v>
                </c:pt>
                <c:pt idx="14">
                  <c:v>-3.6686219178082191</c:v>
                </c:pt>
                <c:pt idx="15">
                  <c:v>-3.5808191780821916</c:v>
                </c:pt>
                <c:pt idx="16">
                  <c:v>-3.6275123287671232</c:v>
                </c:pt>
                <c:pt idx="17">
                  <c:v>-3.748758904109589</c:v>
                </c:pt>
                <c:pt idx="18">
                  <c:v>-3.6993780821917812</c:v>
                </c:pt>
                <c:pt idx="19">
                  <c:v>-3.6460493150684932</c:v>
                </c:pt>
                <c:pt idx="20">
                  <c:v>-3.5639397260273973</c:v>
                </c:pt>
                <c:pt idx="21">
                  <c:v>-3.4652657534246574</c:v>
                </c:pt>
                <c:pt idx="22">
                  <c:v>-3.4215671232876712</c:v>
                </c:pt>
                <c:pt idx="23">
                  <c:v>-3.2916520547945209</c:v>
                </c:pt>
                <c:pt idx="24">
                  <c:v>-3.0436054794520548</c:v>
                </c:pt>
                <c:pt idx="25">
                  <c:v>-2.9642602739726027</c:v>
                </c:pt>
                <c:pt idx="26">
                  <c:v>-2.9057424657534248</c:v>
                </c:pt>
                <c:pt idx="27">
                  <c:v>-2.7731342465753426</c:v>
                </c:pt>
                <c:pt idx="28">
                  <c:v>-2.7816739726027397</c:v>
                </c:pt>
                <c:pt idx="29">
                  <c:v>-2.7148520547945205</c:v>
                </c:pt>
                <c:pt idx="30">
                  <c:v>-2.6440356164383561</c:v>
                </c:pt>
              </c:numCache>
            </c:numRef>
          </c:val>
        </c:ser>
        <c:ser>
          <c:idx val="4"/>
          <c:order val="4"/>
          <c:tx>
            <c:strRef>
              <c:f>Sheet1!$F$1</c:f>
              <c:strCache>
                <c:ptCount val="1"/>
                <c:pt idx="0">
                  <c:v>Pipeline imports from Mexico per day</c:v>
                </c:pt>
              </c:strCache>
            </c:strRef>
          </c:tx>
          <c:spPr>
            <a:solidFill>
              <a:srgbClr val="BD732A"/>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Sheet1!$F$2:$F$32</c:f>
              <c:numCache>
                <c:formatCode>General</c:formatCode>
                <c:ptCount val="31"/>
                <c:pt idx="0">
                  <c:v>-4.6739726027397255E-3</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ser>
        <c:ser>
          <c:idx val="5"/>
          <c:order val="5"/>
          <c:tx>
            <c:strRef>
              <c:f>Sheet1!$G$1</c:f>
              <c:strCache>
                <c:ptCount val="1"/>
                <c:pt idx="0">
                  <c:v>LNG imports per day</c:v>
                </c:pt>
              </c:strCache>
            </c:strRef>
          </c:tx>
          <c:spPr>
            <a:solidFill>
              <a:schemeClr val="accent1"/>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Sheet1!$G$2:$G$32</c:f>
              <c:numCache>
                <c:formatCode>General</c:formatCode>
                <c:ptCount val="31"/>
                <c:pt idx="0">
                  <c:v>-0.12641095890410931</c:v>
                </c:pt>
                <c:pt idx="1">
                  <c:v>-0.1234027397260274</c:v>
                </c:pt>
                <c:pt idx="2">
                  <c:v>-0.21546575342465757</c:v>
                </c:pt>
                <c:pt idx="3">
                  <c:v>-0.20992602739726024</c:v>
                </c:pt>
                <c:pt idx="4">
                  <c:v>-0.20438904109589043</c:v>
                </c:pt>
                <c:pt idx="5">
                  <c:v>-0.19884931506849318</c:v>
                </c:pt>
                <c:pt idx="6">
                  <c:v>-0.19330958904109588</c:v>
                </c:pt>
                <c:pt idx="7">
                  <c:v>-0.18777260273972604</c:v>
                </c:pt>
                <c:pt idx="8">
                  <c:v>-0.18777260273972604</c:v>
                </c:pt>
                <c:pt idx="9">
                  <c:v>-0.18777260273972604</c:v>
                </c:pt>
                <c:pt idx="10">
                  <c:v>-0.18777260273972604</c:v>
                </c:pt>
                <c:pt idx="11">
                  <c:v>-0.18777260273972604</c:v>
                </c:pt>
                <c:pt idx="12">
                  <c:v>-0.18777260273972604</c:v>
                </c:pt>
                <c:pt idx="13">
                  <c:v>-0.18777260273972604</c:v>
                </c:pt>
                <c:pt idx="14">
                  <c:v>-0.18777260273972604</c:v>
                </c:pt>
                <c:pt idx="15">
                  <c:v>-0.18777260273972604</c:v>
                </c:pt>
                <c:pt idx="16">
                  <c:v>-0.18777260273972604</c:v>
                </c:pt>
                <c:pt idx="17">
                  <c:v>-0.18777260273972604</c:v>
                </c:pt>
                <c:pt idx="18">
                  <c:v>-0.18777260273972604</c:v>
                </c:pt>
                <c:pt idx="19">
                  <c:v>-0.18777260273972604</c:v>
                </c:pt>
                <c:pt idx="20">
                  <c:v>-0.18777260273972604</c:v>
                </c:pt>
                <c:pt idx="21">
                  <c:v>-0.18777260273972604</c:v>
                </c:pt>
                <c:pt idx="22">
                  <c:v>-0.18777260273972604</c:v>
                </c:pt>
                <c:pt idx="23">
                  <c:v>-0.18777260273972604</c:v>
                </c:pt>
                <c:pt idx="24">
                  <c:v>-0.18777260273972604</c:v>
                </c:pt>
                <c:pt idx="25">
                  <c:v>-0.18777260273972604</c:v>
                </c:pt>
                <c:pt idx="26">
                  <c:v>-0.18777260273972604</c:v>
                </c:pt>
                <c:pt idx="27">
                  <c:v>-0.18777260273972604</c:v>
                </c:pt>
                <c:pt idx="28">
                  <c:v>-0.18777260273972604</c:v>
                </c:pt>
                <c:pt idx="29">
                  <c:v>-0.18777260273972604</c:v>
                </c:pt>
                <c:pt idx="30">
                  <c:v>-0.18777260273972604</c:v>
                </c:pt>
              </c:numCache>
            </c:numRef>
          </c:val>
        </c:ser>
        <c:dLbls>
          <c:showLegendKey val="0"/>
          <c:showVal val="0"/>
          <c:showCatName val="0"/>
          <c:showSerName val="0"/>
          <c:showPercent val="0"/>
          <c:showBubbleSize val="0"/>
        </c:dLbls>
        <c:axId val="-1229092368"/>
        <c:axId val="-1229079312"/>
      </c:areaChart>
      <c:lineChart>
        <c:grouping val="standard"/>
        <c:varyColors val="0"/>
        <c:ser>
          <c:idx val="6"/>
          <c:order val="6"/>
          <c:tx>
            <c:strRef>
              <c:f>Sheet1!$H$1</c:f>
              <c:strCache>
                <c:ptCount val="1"/>
                <c:pt idx="0">
                  <c:v>net exports</c:v>
                </c:pt>
              </c:strCache>
            </c:strRef>
          </c:tx>
          <c:spPr>
            <a:ln w="22225" cap="rnd">
              <a:solidFill>
                <a:schemeClr val="bg1">
                  <a:lumMod val="75000"/>
                </a:schemeClr>
              </a:solidFill>
              <a:prstDash val="dash"/>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Sheet1!$H$2:$H$32</c:f>
              <c:numCache>
                <c:formatCode>General</c:formatCode>
                <c:ptCount val="31"/>
                <c:pt idx="0">
                  <c:v>2.7322654260000001</c:v>
                </c:pt>
                <c:pt idx="1">
                  <c:v>4.0183520000000001</c:v>
                </c:pt>
                <c:pt idx="2">
                  <c:v>5.1490320000000001</c:v>
                </c:pt>
                <c:pt idx="3">
                  <c:v>5.5317410000000002</c:v>
                </c:pt>
                <c:pt idx="4">
                  <c:v>5.7834899999999996</c:v>
                </c:pt>
                <c:pt idx="5">
                  <c:v>6.0843129999999999</c:v>
                </c:pt>
                <c:pt idx="6">
                  <c:v>6.1502929999999996</c:v>
                </c:pt>
                <c:pt idx="7">
                  <c:v>6.3555630000000001</c:v>
                </c:pt>
                <c:pt idx="8">
                  <c:v>6.7588629999999998</c:v>
                </c:pt>
                <c:pt idx="9">
                  <c:v>7.4062189999999903</c:v>
                </c:pt>
                <c:pt idx="10">
                  <c:v>7.8969439999999897</c:v>
                </c:pt>
                <c:pt idx="11">
                  <c:v>8.29801099999999</c:v>
                </c:pt>
                <c:pt idx="12">
                  <c:v>8.5690340000000003</c:v>
                </c:pt>
                <c:pt idx="13">
                  <c:v>8.7397679999999998</c:v>
                </c:pt>
                <c:pt idx="14">
                  <c:v>9.0360479999999992</c:v>
                </c:pt>
                <c:pt idx="15">
                  <c:v>9.3327100000000005</c:v>
                </c:pt>
                <c:pt idx="16">
                  <c:v>9.5674689999999991</c:v>
                </c:pt>
                <c:pt idx="17">
                  <c:v>9.7721549999999997</c:v>
                </c:pt>
                <c:pt idx="18">
                  <c:v>9.9279039999999998</c:v>
                </c:pt>
                <c:pt idx="19">
                  <c:v>10.074268999999999</c:v>
                </c:pt>
                <c:pt idx="20">
                  <c:v>10.366108000000001</c:v>
                </c:pt>
                <c:pt idx="21">
                  <c:v>10.507923999999999</c:v>
                </c:pt>
                <c:pt idx="22">
                  <c:v>10.550763999999999</c:v>
                </c:pt>
                <c:pt idx="23">
                  <c:v>10.581533</c:v>
                </c:pt>
                <c:pt idx="24">
                  <c:v>10.748294</c:v>
                </c:pt>
                <c:pt idx="25">
                  <c:v>10.790184</c:v>
                </c:pt>
                <c:pt idx="26">
                  <c:v>10.829226999999999</c:v>
                </c:pt>
                <c:pt idx="27">
                  <c:v>10.856237999999999</c:v>
                </c:pt>
                <c:pt idx="28">
                  <c:v>10.855532999999999</c:v>
                </c:pt>
                <c:pt idx="29">
                  <c:v>10.847463999999899</c:v>
                </c:pt>
                <c:pt idx="30">
                  <c:v>10.86171</c:v>
                </c:pt>
              </c:numCache>
            </c:numRef>
          </c:val>
          <c:smooth val="0"/>
        </c:ser>
        <c:dLbls>
          <c:showLegendKey val="0"/>
          <c:showVal val="0"/>
          <c:showCatName val="0"/>
          <c:showSerName val="0"/>
          <c:showPercent val="0"/>
          <c:showBubbleSize val="0"/>
        </c:dLbls>
        <c:marker val="1"/>
        <c:smooth val="0"/>
        <c:axId val="-1229089648"/>
        <c:axId val="-1229093456"/>
      </c:lineChart>
      <c:catAx>
        <c:axId val="-1229089648"/>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9093456"/>
        <c:crosses val="autoZero"/>
        <c:auto val="1"/>
        <c:lblAlgn val="ctr"/>
        <c:lblOffset val="100"/>
        <c:tickLblSkip val="10"/>
        <c:tickMarkSkip val="10"/>
        <c:noMultiLvlLbl val="0"/>
      </c:catAx>
      <c:valAx>
        <c:axId val="-1229093456"/>
        <c:scaling>
          <c:orientation val="minMax"/>
          <c:max val="15"/>
          <c:min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alpha val="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9089648"/>
        <c:crossesAt val="12"/>
        <c:crossBetween val="midCat"/>
        <c:majorUnit val="5"/>
      </c:valAx>
      <c:valAx>
        <c:axId val="-1229079312"/>
        <c:scaling>
          <c:orientation val="minMax"/>
          <c:max val="41.095890000000004"/>
          <c:min val="-13.69863"/>
        </c:scaling>
        <c:delete val="0"/>
        <c:axPos val="r"/>
        <c:numFmt formatCode="#,##0.0" sourceLinked="0"/>
        <c:majorTickMark val="out"/>
        <c:minorTickMark val="none"/>
        <c:tickLblPos val="nextTo"/>
        <c:spPr>
          <a:noFill/>
          <a:ln>
            <a:noFill/>
          </a:ln>
          <a:effectLst/>
        </c:spPr>
        <c:txPr>
          <a:bodyPr rot="60000" spcFirstLastPara="1" vertOverflow="ellipsis" wrap="square" anchor="ctr" anchorCtr="1"/>
          <a:lstStyle/>
          <a:p>
            <a:pPr algn="just">
              <a:defRPr sz="1200" b="0" i="0" u="none" strike="noStrike" kern="1200" baseline="0">
                <a:solidFill>
                  <a:schemeClr val="tx1"/>
                </a:solidFill>
                <a:latin typeface="+mn-lt"/>
                <a:ea typeface="+mn-ea"/>
                <a:cs typeface="+mn-cs"/>
              </a:defRPr>
            </a:pPr>
            <a:endParaRPr lang="en-US"/>
          </a:p>
        </c:txPr>
        <c:crossAx val="-1229092368"/>
        <c:crosses val="max"/>
        <c:crossBetween val="between"/>
        <c:majorUnit val="13.69863"/>
      </c:valAx>
      <c:catAx>
        <c:axId val="-1229092368"/>
        <c:scaling>
          <c:orientation val="minMax"/>
        </c:scaling>
        <c:delete val="1"/>
        <c:axPos val="b"/>
        <c:numFmt formatCode="General" sourceLinked="1"/>
        <c:majorTickMark val="out"/>
        <c:minorTickMark val="none"/>
        <c:tickLblPos val="nextTo"/>
        <c:crossAx val="-1229079312"/>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sz="1400"/>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73171410275783E-2"/>
          <c:y val="0.17300715191367205"/>
          <c:w val="0.79385717410323708"/>
          <c:h val="0.73615376146232092"/>
        </c:manualLayout>
      </c:layout>
      <c:areaChart>
        <c:grouping val="stacked"/>
        <c:varyColors val="0"/>
        <c:ser>
          <c:idx val="0"/>
          <c:order val="0"/>
          <c:tx>
            <c:strRef>
              <c:f>Sheet1!$B$1</c:f>
              <c:strCache>
                <c:ptCount val="1"/>
                <c:pt idx="0">
                  <c:v>Pipeline exports to Canada</c:v>
                </c:pt>
              </c:strCache>
            </c:strRef>
          </c:tx>
          <c:spPr>
            <a:solidFill>
              <a:schemeClr val="accent5"/>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0">
                  <c:v>0.90284539799999997</c:v>
                </c:pt>
                <c:pt idx="1">
                  <c:v>0.95093399999999995</c:v>
                </c:pt>
                <c:pt idx="2">
                  <c:v>0.96868100000000001</c:v>
                </c:pt>
                <c:pt idx="3">
                  <c:v>0.91883800000000004</c:v>
                </c:pt>
                <c:pt idx="4">
                  <c:v>0.91662200000000005</c:v>
                </c:pt>
                <c:pt idx="5">
                  <c:v>0.91765799999999997</c:v>
                </c:pt>
                <c:pt idx="6">
                  <c:v>0.90394600000000003</c:v>
                </c:pt>
                <c:pt idx="7">
                  <c:v>0.92676000000000003</c:v>
                </c:pt>
                <c:pt idx="8">
                  <c:v>0.92379800000000001</c:v>
                </c:pt>
                <c:pt idx="9">
                  <c:v>0.96465199999999995</c:v>
                </c:pt>
                <c:pt idx="10">
                  <c:v>0.97673900000000002</c:v>
                </c:pt>
                <c:pt idx="11">
                  <c:v>1.0269600000000001</c:v>
                </c:pt>
                <c:pt idx="12">
                  <c:v>1.030983</c:v>
                </c:pt>
                <c:pt idx="13">
                  <c:v>1.0404899999999999</c:v>
                </c:pt>
                <c:pt idx="14">
                  <c:v>1.04077</c:v>
                </c:pt>
                <c:pt idx="15">
                  <c:v>1.057909</c:v>
                </c:pt>
                <c:pt idx="16">
                  <c:v>1.0623880000000001</c:v>
                </c:pt>
                <c:pt idx="17">
                  <c:v>1.0732900000000001</c:v>
                </c:pt>
                <c:pt idx="18">
                  <c:v>1.0869230000000001</c:v>
                </c:pt>
                <c:pt idx="19">
                  <c:v>1.1054539999999999</c:v>
                </c:pt>
                <c:pt idx="20">
                  <c:v>1.119421</c:v>
                </c:pt>
                <c:pt idx="21">
                  <c:v>1.136951</c:v>
                </c:pt>
                <c:pt idx="22">
                  <c:v>1.1459010000000001</c:v>
                </c:pt>
                <c:pt idx="23">
                  <c:v>1.1645509999999999</c:v>
                </c:pt>
                <c:pt idx="24">
                  <c:v>1.1935659999999999</c:v>
                </c:pt>
                <c:pt idx="25">
                  <c:v>1.209525</c:v>
                </c:pt>
                <c:pt idx="26">
                  <c:v>1.216977</c:v>
                </c:pt>
                <c:pt idx="27">
                  <c:v>1.228961</c:v>
                </c:pt>
                <c:pt idx="28">
                  <c:v>1.238828</c:v>
                </c:pt>
                <c:pt idx="29">
                  <c:v>1.2433209999999999</c:v>
                </c:pt>
                <c:pt idx="30">
                  <c:v>1.2528630000000001</c:v>
                </c:pt>
              </c:numCache>
            </c:numRef>
          </c:val>
        </c:ser>
        <c:ser>
          <c:idx val="1"/>
          <c:order val="1"/>
          <c:tx>
            <c:strRef>
              <c:f>Sheet1!$C$1</c:f>
              <c:strCache>
                <c:ptCount val="1"/>
                <c:pt idx="0">
                  <c:v>Pipeline exports to Mexico</c:v>
                </c:pt>
              </c:strCache>
            </c:strRef>
          </c:tx>
          <c:spPr>
            <a:solidFill>
              <a:schemeClr val="accent2"/>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2.0260386810000002</c:v>
                </c:pt>
                <c:pt idx="1">
                  <c:v>2.2186659999999998</c:v>
                </c:pt>
                <c:pt idx="2">
                  <c:v>2.3117740000000002</c:v>
                </c:pt>
                <c:pt idx="3">
                  <c:v>2.2850709999999999</c:v>
                </c:pt>
                <c:pt idx="4">
                  <c:v>2.274375</c:v>
                </c:pt>
                <c:pt idx="5">
                  <c:v>2.2710050000000002</c:v>
                </c:pt>
                <c:pt idx="6">
                  <c:v>2.2400229999999999</c:v>
                </c:pt>
                <c:pt idx="7">
                  <c:v>2.2324440000000001</c:v>
                </c:pt>
                <c:pt idx="8">
                  <c:v>2.2609880000000002</c:v>
                </c:pt>
                <c:pt idx="9">
                  <c:v>2.2644609999999998</c:v>
                </c:pt>
                <c:pt idx="10">
                  <c:v>2.253676</c:v>
                </c:pt>
                <c:pt idx="11">
                  <c:v>2.2526660000000001</c:v>
                </c:pt>
                <c:pt idx="12">
                  <c:v>2.2505950000000001</c:v>
                </c:pt>
                <c:pt idx="13">
                  <c:v>2.2477749999999999</c:v>
                </c:pt>
                <c:pt idx="14">
                  <c:v>2.2466249999999999</c:v>
                </c:pt>
                <c:pt idx="15">
                  <c:v>2.2503739999999999</c:v>
                </c:pt>
                <c:pt idx="16">
                  <c:v>2.2152590000000001</c:v>
                </c:pt>
                <c:pt idx="17">
                  <c:v>2.1905070000000002</c:v>
                </c:pt>
                <c:pt idx="18">
                  <c:v>2.165807</c:v>
                </c:pt>
                <c:pt idx="19">
                  <c:v>2.1388280000000002</c:v>
                </c:pt>
                <c:pt idx="20">
                  <c:v>2.1173989999999998</c:v>
                </c:pt>
                <c:pt idx="21">
                  <c:v>2.0925829999999999</c:v>
                </c:pt>
                <c:pt idx="22">
                  <c:v>2.0696240000000001</c:v>
                </c:pt>
                <c:pt idx="23">
                  <c:v>2.045677</c:v>
                </c:pt>
                <c:pt idx="24">
                  <c:v>2.0200360000000002</c:v>
                </c:pt>
                <c:pt idx="25">
                  <c:v>2.0023339999999998</c:v>
                </c:pt>
                <c:pt idx="26">
                  <c:v>1.9598679999999999</c:v>
                </c:pt>
                <c:pt idx="27">
                  <c:v>1.915354</c:v>
                </c:pt>
                <c:pt idx="28">
                  <c:v>1.8718490000000001</c:v>
                </c:pt>
                <c:pt idx="29">
                  <c:v>1.825501</c:v>
                </c:pt>
                <c:pt idx="30">
                  <c:v>1.780362</c:v>
                </c:pt>
              </c:numCache>
            </c:numRef>
          </c:val>
        </c:ser>
        <c:ser>
          <c:idx val="2"/>
          <c:order val="2"/>
          <c:tx>
            <c:strRef>
              <c:f>Sheet1!$D$1</c:f>
              <c:strCache>
                <c:ptCount val="1"/>
                <c:pt idx="0">
                  <c:v>LNG exports</c:v>
                </c:pt>
              </c:strCache>
            </c:strRef>
          </c:tx>
          <c:spPr>
            <a:solidFill>
              <a:schemeClr val="tx2"/>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0">
                  <c:v>2.3547230009999902</c:v>
                </c:pt>
                <c:pt idx="1">
                  <c:v>3.5793599999999999</c:v>
                </c:pt>
                <c:pt idx="2">
                  <c:v>4.1809240000000001</c:v>
                </c:pt>
                <c:pt idx="3">
                  <c:v>4.4346880000000004</c:v>
                </c:pt>
                <c:pt idx="4">
                  <c:v>4.4810759999999998</c:v>
                </c:pt>
                <c:pt idx="5">
                  <c:v>4.6510009999999999</c:v>
                </c:pt>
                <c:pt idx="6">
                  <c:v>4.6630580000000004</c:v>
                </c:pt>
                <c:pt idx="7">
                  <c:v>4.6630580000000004</c:v>
                </c:pt>
                <c:pt idx="8">
                  <c:v>4.6758329999999999</c:v>
                </c:pt>
                <c:pt idx="9">
                  <c:v>4.6625779999999999</c:v>
                </c:pt>
                <c:pt idx="10">
                  <c:v>4.6583410000000001</c:v>
                </c:pt>
                <c:pt idx="11">
                  <c:v>4.6181530000000004</c:v>
                </c:pt>
                <c:pt idx="12">
                  <c:v>4.5573309999999996</c:v>
                </c:pt>
                <c:pt idx="13">
                  <c:v>4.4017629999999999</c:v>
                </c:pt>
                <c:pt idx="14">
                  <c:v>4.2688079999999999</c:v>
                </c:pt>
                <c:pt idx="15">
                  <c:v>4.2503000000000002</c:v>
                </c:pt>
                <c:pt idx="16">
                  <c:v>4.3584959999999997</c:v>
                </c:pt>
                <c:pt idx="17">
                  <c:v>4.2329499999999998</c:v>
                </c:pt>
                <c:pt idx="18">
                  <c:v>4.0718379999999996</c:v>
                </c:pt>
                <c:pt idx="19">
                  <c:v>3.9408430000000001</c:v>
                </c:pt>
                <c:pt idx="20">
                  <c:v>3.7520709999999999</c:v>
                </c:pt>
                <c:pt idx="21">
                  <c:v>3.5087269999999999</c:v>
                </c:pt>
                <c:pt idx="22">
                  <c:v>3.270391</c:v>
                </c:pt>
                <c:pt idx="23">
                  <c:v>2.9277479999999998</c:v>
                </c:pt>
                <c:pt idx="24">
                  <c:v>2.9305089999999998</c:v>
                </c:pt>
                <c:pt idx="25">
                  <c:v>2.5521989999999999</c:v>
                </c:pt>
                <c:pt idx="26">
                  <c:v>2.4172880000000001</c:v>
                </c:pt>
                <c:pt idx="27">
                  <c:v>2.368922</c:v>
                </c:pt>
                <c:pt idx="28">
                  <c:v>2.3315239999999999</c:v>
                </c:pt>
                <c:pt idx="29">
                  <c:v>2.230032</c:v>
                </c:pt>
                <c:pt idx="30">
                  <c:v>2.1384089999999998</c:v>
                </c:pt>
              </c:numCache>
            </c:numRef>
          </c:val>
        </c:ser>
        <c:dLbls>
          <c:showLegendKey val="0"/>
          <c:showVal val="0"/>
          <c:showCatName val="0"/>
          <c:showSerName val="0"/>
          <c:showPercent val="0"/>
          <c:showBubbleSize val="0"/>
        </c:dLbls>
        <c:axId val="-1237315216"/>
        <c:axId val="-1237313040"/>
      </c:areaChart>
      <c:areaChart>
        <c:grouping val="stacked"/>
        <c:varyColors val="0"/>
        <c:ser>
          <c:idx val="3"/>
          <c:order val="3"/>
          <c:tx>
            <c:strRef>
              <c:f>Sheet1!$E$1</c:f>
              <c:strCache>
                <c:ptCount val="1"/>
                <c:pt idx="0">
                  <c:v>Pipeline imports from Canada per day</c:v>
                </c:pt>
              </c:strCache>
            </c:strRef>
          </c:tx>
          <c:spPr>
            <a:solidFill>
              <a:schemeClr val="accent5">
                <a:lumMod val="60000"/>
                <a:lumOff val="40000"/>
              </a:schemeClr>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-6.8505863013698631</c:v>
                </c:pt>
                <c:pt idx="1">
                  <c:v>-7.3967972602739733</c:v>
                </c:pt>
                <c:pt idx="2">
                  <c:v>-6.5993780821917811</c:v>
                </c:pt>
                <c:pt idx="3">
                  <c:v>-7.1220821917808221</c:v>
                </c:pt>
                <c:pt idx="4">
                  <c:v>-7.0928191780821912</c:v>
                </c:pt>
                <c:pt idx="5">
                  <c:v>-6.9779150684931501</c:v>
                </c:pt>
                <c:pt idx="6">
                  <c:v>-6.9100876712328763</c:v>
                </c:pt>
                <c:pt idx="7">
                  <c:v>-6.7770246575342465</c:v>
                </c:pt>
                <c:pt idx="8">
                  <c:v>-6.6157178082191779</c:v>
                </c:pt>
                <c:pt idx="9">
                  <c:v>-6.1797369863013696</c:v>
                </c:pt>
                <c:pt idx="10">
                  <c:v>-5.9860465753424661</c:v>
                </c:pt>
                <c:pt idx="11">
                  <c:v>-5.701657534246575</c:v>
                </c:pt>
                <c:pt idx="12">
                  <c:v>-5.646175342465753</c:v>
                </c:pt>
                <c:pt idx="13">
                  <c:v>-5.6146410958904109</c:v>
                </c:pt>
                <c:pt idx="14">
                  <c:v>-5.6310438356164374</c:v>
                </c:pt>
                <c:pt idx="15">
                  <c:v>-5.6074136986301371</c:v>
                </c:pt>
                <c:pt idx="16">
                  <c:v>-5.6869917808219173</c:v>
                </c:pt>
                <c:pt idx="17">
                  <c:v>-5.6565589041095885</c:v>
                </c:pt>
                <c:pt idx="18">
                  <c:v>-5.7120356164383566</c:v>
                </c:pt>
                <c:pt idx="19">
                  <c:v>-5.7168410958904108</c:v>
                </c:pt>
                <c:pt idx="20">
                  <c:v>-5.6942657534246566</c:v>
                </c:pt>
                <c:pt idx="21">
                  <c:v>-5.5719835616438358</c:v>
                </c:pt>
                <c:pt idx="22">
                  <c:v>-5.509972602739726</c:v>
                </c:pt>
                <c:pt idx="23">
                  <c:v>-5.4702465753424656</c:v>
                </c:pt>
                <c:pt idx="24">
                  <c:v>-5.2587753424657535</c:v>
                </c:pt>
                <c:pt idx="25">
                  <c:v>-5.1505561643835618</c:v>
                </c:pt>
                <c:pt idx="26">
                  <c:v>-5.1061917808219182</c:v>
                </c:pt>
                <c:pt idx="27">
                  <c:v>-5.043013698630137</c:v>
                </c:pt>
                <c:pt idx="28">
                  <c:v>-5.1051561643835619</c:v>
                </c:pt>
                <c:pt idx="29">
                  <c:v>-5.0579917808219177</c:v>
                </c:pt>
                <c:pt idx="30">
                  <c:v>-5.0148054794520549</c:v>
                </c:pt>
              </c:numCache>
            </c:numRef>
          </c:val>
        </c:ser>
        <c:ser>
          <c:idx val="4"/>
          <c:order val="4"/>
          <c:tx>
            <c:strRef>
              <c:f>Sheet1!$F$1</c:f>
              <c:strCache>
                <c:ptCount val="1"/>
                <c:pt idx="0">
                  <c:v>Pipeline imports from Mexico per day</c:v>
                </c:pt>
              </c:strCache>
            </c:strRef>
          </c:tx>
          <c:spPr>
            <a:solidFill>
              <a:srgbClr val="BD732A"/>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Sheet1!$F$2:$F$32</c:f>
              <c:numCache>
                <c:formatCode>General</c:formatCode>
                <c:ptCount val="31"/>
                <c:pt idx="0">
                  <c:v>-4.6739726027397255E-3</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ser>
        <c:ser>
          <c:idx val="5"/>
          <c:order val="5"/>
          <c:tx>
            <c:strRef>
              <c:f>Sheet1!$G$1</c:f>
              <c:strCache>
                <c:ptCount val="1"/>
                <c:pt idx="0">
                  <c:v>LNG imports per day</c:v>
                </c:pt>
              </c:strCache>
            </c:strRef>
          </c:tx>
          <c:spPr>
            <a:solidFill>
              <a:schemeClr val="accent1"/>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Sheet1!$G$2:$G$32</c:f>
              <c:numCache>
                <c:formatCode>General</c:formatCode>
                <c:ptCount val="31"/>
                <c:pt idx="0">
                  <c:v>-0.12641095890410931</c:v>
                </c:pt>
                <c:pt idx="1">
                  <c:v>-0.1234027397260274</c:v>
                </c:pt>
                <c:pt idx="2">
                  <c:v>-0.21546575342465757</c:v>
                </c:pt>
                <c:pt idx="3">
                  <c:v>-0.20992602739726024</c:v>
                </c:pt>
                <c:pt idx="4">
                  <c:v>-0.20438904109589043</c:v>
                </c:pt>
                <c:pt idx="5">
                  <c:v>-0.19884931506849318</c:v>
                </c:pt>
                <c:pt idx="6">
                  <c:v>-0.19330958904109588</c:v>
                </c:pt>
                <c:pt idx="7">
                  <c:v>-0.18777260273972604</c:v>
                </c:pt>
                <c:pt idx="8">
                  <c:v>-0.18777260273972604</c:v>
                </c:pt>
                <c:pt idx="9">
                  <c:v>-0.18777260273972604</c:v>
                </c:pt>
                <c:pt idx="10">
                  <c:v>-0.18777260273972604</c:v>
                </c:pt>
                <c:pt idx="11">
                  <c:v>-0.18777260273972604</c:v>
                </c:pt>
                <c:pt idx="12">
                  <c:v>-0.18777260273972604</c:v>
                </c:pt>
                <c:pt idx="13">
                  <c:v>-0.18777260273972604</c:v>
                </c:pt>
                <c:pt idx="14">
                  <c:v>-0.18777260273972604</c:v>
                </c:pt>
                <c:pt idx="15">
                  <c:v>-0.18777260273972604</c:v>
                </c:pt>
                <c:pt idx="16">
                  <c:v>-0.18777260273972604</c:v>
                </c:pt>
                <c:pt idx="17">
                  <c:v>-0.18777260273972604</c:v>
                </c:pt>
                <c:pt idx="18">
                  <c:v>-0.18777260273972604</c:v>
                </c:pt>
                <c:pt idx="19">
                  <c:v>-0.18777260273972604</c:v>
                </c:pt>
                <c:pt idx="20">
                  <c:v>-0.18777260273972604</c:v>
                </c:pt>
                <c:pt idx="21">
                  <c:v>-0.18777260273972604</c:v>
                </c:pt>
                <c:pt idx="22">
                  <c:v>-0.18777260273972604</c:v>
                </c:pt>
                <c:pt idx="23">
                  <c:v>-0.18777260273972604</c:v>
                </c:pt>
                <c:pt idx="24">
                  <c:v>-0.18777260273972604</c:v>
                </c:pt>
                <c:pt idx="25">
                  <c:v>-0.18777260273972604</c:v>
                </c:pt>
                <c:pt idx="26">
                  <c:v>-0.18777260273972604</c:v>
                </c:pt>
                <c:pt idx="27">
                  <c:v>-0.18777260273972604</c:v>
                </c:pt>
                <c:pt idx="28">
                  <c:v>-0.18777260273972604</c:v>
                </c:pt>
                <c:pt idx="29">
                  <c:v>-0.18777260273972604</c:v>
                </c:pt>
                <c:pt idx="30">
                  <c:v>-0.18777260273972604</c:v>
                </c:pt>
              </c:numCache>
            </c:numRef>
          </c:val>
        </c:ser>
        <c:dLbls>
          <c:showLegendKey val="0"/>
          <c:showVal val="0"/>
          <c:showCatName val="0"/>
          <c:showSerName val="0"/>
          <c:showPercent val="0"/>
          <c:showBubbleSize val="0"/>
        </c:dLbls>
        <c:axId val="-1237305424"/>
        <c:axId val="-1237307056"/>
      </c:areaChart>
      <c:lineChart>
        <c:grouping val="standard"/>
        <c:varyColors val="0"/>
        <c:ser>
          <c:idx val="6"/>
          <c:order val="6"/>
          <c:tx>
            <c:strRef>
              <c:f>Sheet1!$H$1</c:f>
              <c:strCache>
                <c:ptCount val="1"/>
                <c:pt idx="0">
                  <c:v>net exports</c:v>
                </c:pt>
              </c:strCache>
            </c:strRef>
          </c:tx>
          <c:spPr>
            <a:ln w="22225" cap="rnd">
              <a:solidFill>
                <a:schemeClr val="bg1">
                  <a:lumMod val="75000"/>
                </a:schemeClr>
              </a:solidFill>
              <a:prstDash val="dash"/>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Sheet1!$H$2:$H$32</c:f>
              <c:numCache>
                <c:formatCode>General</c:formatCode>
                <c:ptCount val="31"/>
                <c:pt idx="0">
                  <c:v>2.7322654260000001</c:v>
                </c:pt>
                <c:pt idx="1">
                  <c:v>4.0103619999999998</c:v>
                </c:pt>
                <c:pt idx="2">
                  <c:v>4.7917369999999897</c:v>
                </c:pt>
                <c:pt idx="3">
                  <c:v>4.9783469999999896</c:v>
                </c:pt>
                <c:pt idx="4">
                  <c:v>5.0611069999999998</c:v>
                </c:pt>
                <c:pt idx="5">
                  <c:v>5.2714080000000001</c:v>
                </c:pt>
                <c:pt idx="6">
                  <c:v>5.2474499999999997</c:v>
                </c:pt>
                <c:pt idx="7">
                  <c:v>5.2962889999999998</c:v>
                </c:pt>
                <c:pt idx="8">
                  <c:v>5.3956739999999996</c:v>
                </c:pt>
                <c:pt idx="9">
                  <c:v>5.5710219999999904</c:v>
                </c:pt>
                <c:pt idx="10">
                  <c:v>5.6467849999999897</c:v>
                </c:pt>
                <c:pt idx="11">
                  <c:v>5.7579370000000001</c:v>
                </c:pt>
                <c:pt idx="12">
                  <c:v>5.716291</c:v>
                </c:pt>
                <c:pt idx="13">
                  <c:v>5.5617029999999996</c:v>
                </c:pt>
                <c:pt idx="14">
                  <c:v>5.4397849999999996</c:v>
                </c:pt>
                <c:pt idx="15">
                  <c:v>5.4575909999999901</c:v>
                </c:pt>
                <c:pt idx="16">
                  <c:v>5.4919969999999996</c:v>
                </c:pt>
                <c:pt idx="17">
                  <c:v>5.351642</c:v>
                </c:pt>
                <c:pt idx="18">
                  <c:v>5.1718950000000001</c:v>
                </c:pt>
                <c:pt idx="19">
                  <c:v>5.0241009999999999</c:v>
                </c:pt>
                <c:pt idx="20">
                  <c:v>4.8389550000000003</c:v>
                </c:pt>
                <c:pt idx="21">
                  <c:v>4.6365299999999996</c:v>
                </c:pt>
                <c:pt idx="22">
                  <c:v>4.3916089999999999</c:v>
                </c:pt>
                <c:pt idx="23">
                  <c:v>4.0547439999999897</c:v>
                </c:pt>
                <c:pt idx="24">
                  <c:v>4.1376279999999896</c:v>
                </c:pt>
                <c:pt idx="25">
                  <c:v>3.7939669999999999</c:v>
                </c:pt>
                <c:pt idx="26">
                  <c:v>3.6410879999999999</c:v>
                </c:pt>
                <c:pt idx="27">
                  <c:v>3.5680800000000001</c:v>
                </c:pt>
                <c:pt idx="28">
                  <c:v>3.4849459999999999</c:v>
                </c:pt>
                <c:pt idx="29">
                  <c:v>3.3516360000000001</c:v>
                </c:pt>
                <c:pt idx="30">
                  <c:v>3.2479429999999998</c:v>
                </c:pt>
              </c:numCache>
            </c:numRef>
          </c:val>
          <c:smooth val="0"/>
        </c:ser>
        <c:dLbls>
          <c:showLegendKey val="0"/>
          <c:showVal val="0"/>
          <c:showCatName val="0"/>
          <c:showSerName val="0"/>
          <c:showPercent val="0"/>
          <c:showBubbleSize val="0"/>
        </c:dLbls>
        <c:marker val="1"/>
        <c:smooth val="0"/>
        <c:axId val="-1237315216"/>
        <c:axId val="-1237313040"/>
      </c:lineChart>
      <c:catAx>
        <c:axId val="-1237315216"/>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7313040"/>
        <c:crosses val="autoZero"/>
        <c:auto val="1"/>
        <c:lblAlgn val="ctr"/>
        <c:lblOffset val="100"/>
        <c:tickLblSkip val="10"/>
        <c:tickMarkSkip val="10"/>
        <c:noMultiLvlLbl val="0"/>
      </c:catAx>
      <c:valAx>
        <c:axId val="-1237313040"/>
        <c:scaling>
          <c:orientation val="minMax"/>
          <c:max val="15"/>
          <c:min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alpha val="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7315216"/>
        <c:crossesAt val="12"/>
        <c:crossBetween val="midCat"/>
        <c:majorUnit val="5"/>
      </c:valAx>
      <c:valAx>
        <c:axId val="-1237307056"/>
        <c:scaling>
          <c:orientation val="minMax"/>
          <c:max val="41.095890000000004"/>
          <c:min val="-13.69863"/>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lgn="just">
              <a:defRPr sz="1200" b="0" i="0" u="none" strike="noStrike" kern="1200" baseline="0">
                <a:solidFill>
                  <a:schemeClr val="tx1"/>
                </a:solidFill>
                <a:latin typeface="+mn-lt"/>
                <a:ea typeface="+mn-ea"/>
                <a:cs typeface="+mn-cs"/>
              </a:defRPr>
            </a:pPr>
            <a:endParaRPr lang="en-US"/>
          </a:p>
        </c:txPr>
        <c:crossAx val="-1237305424"/>
        <c:crosses val="max"/>
        <c:crossBetween val="between"/>
        <c:majorUnit val="13.69863"/>
      </c:valAx>
      <c:catAx>
        <c:axId val="-1237305424"/>
        <c:scaling>
          <c:orientation val="minMax"/>
        </c:scaling>
        <c:delete val="1"/>
        <c:axPos val="b"/>
        <c:numFmt formatCode="General" sourceLinked="1"/>
        <c:majorTickMark val="out"/>
        <c:minorTickMark val="none"/>
        <c:tickLblPos val="nextTo"/>
        <c:crossAx val="-1237307056"/>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sz="1400"/>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5428615997682"/>
          <c:y val="0.18940899447341852"/>
          <c:w val="0.53825219830388282"/>
          <c:h val="0.71581935389575602"/>
        </c:manualLayout>
      </c:layout>
      <c:areaChart>
        <c:grouping val="stacked"/>
        <c:varyColors val="0"/>
        <c:ser>
          <c:idx val="0"/>
          <c:order val="0"/>
          <c:tx>
            <c:strRef>
              <c:f>Sheet1!$B$1</c:f>
              <c:strCache>
                <c:ptCount val="1"/>
                <c:pt idx="0">
                  <c:v>Pipeline exports to Canada</c:v>
                </c:pt>
              </c:strCache>
            </c:strRef>
          </c:tx>
          <c:spPr>
            <a:solidFill>
              <a:schemeClr val="accent5"/>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0">
                  <c:v>0.90284539799999997</c:v>
                </c:pt>
                <c:pt idx="1">
                  <c:v>0.95093399999999995</c:v>
                </c:pt>
                <c:pt idx="2">
                  <c:v>0.99348800000000004</c:v>
                </c:pt>
                <c:pt idx="3">
                  <c:v>0.96299400000000002</c:v>
                </c:pt>
                <c:pt idx="4">
                  <c:v>0.97946800000000001</c:v>
                </c:pt>
                <c:pt idx="5">
                  <c:v>0.99441400000000002</c:v>
                </c:pt>
                <c:pt idx="6">
                  <c:v>0.98408300000000004</c:v>
                </c:pt>
                <c:pt idx="7">
                  <c:v>0.98275500000000005</c:v>
                </c:pt>
                <c:pt idx="8">
                  <c:v>0.99467700000000003</c:v>
                </c:pt>
                <c:pt idx="9">
                  <c:v>1.026718</c:v>
                </c:pt>
                <c:pt idx="10">
                  <c:v>1.0244329999999999</c:v>
                </c:pt>
                <c:pt idx="11">
                  <c:v>1.0595140000000001</c:v>
                </c:pt>
                <c:pt idx="12">
                  <c:v>1.0659479999999999</c:v>
                </c:pt>
                <c:pt idx="13">
                  <c:v>1.0686450000000001</c:v>
                </c:pt>
                <c:pt idx="14">
                  <c:v>1.077634</c:v>
                </c:pt>
                <c:pt idx="15">
                  <c:v>1.0939289999999999</c:v>
                </c:pt>
                <c:pt idx="16">
                  <c:v>1.104568</c:v>
                </c:pt>
                <c:pt idx="17">
                  <c:v>1.1097939999999999</c:v>
                </c:pt>
                <c:pt idx="18">
                  <c:v>1.1232070000000001</c:v>
                </c:pt>
                <c:pt idx="19">
                  <c:v>1.144728</c:v>
                </c:pt>
                <c:pt idx="20">
                  <c:v>1.1552260000000001</c:v>
                </c:pt>
                <c:pt idx="21">
                  <c:v>1.176131</c:v>
                </c:pt>
                <c:pt idx="22">
                  <c:v>1.1870959999999999</c:v>
                </c:pt>
                <c:pt idx="23">
                  <c:v>1.2053959999999999</c:v>
                </c:pt>
                <c:pt idx="24">
                  <c:v>1.239697</c:v>
                </c:pt>
                <c:pt idx="25">
                  <c:v>1.2516860000000001</c:v>
                </c:pt>
                <c:pt idx="26">
                  <c:v>1.2630749999999999</c:v>
                </c:pt>
                <c:pt idx="27">
                  <c:v>1.2760940000000001</c:v>
                </c:pt>
                <c:pt idx="28">
                  <c:v>1.286707</c:v>
                </c:pt>
                <c:pt idx="29">
                  <c:v>1.2947580000000001</c:v>
                </c:pt>
                <c:pt idx="30">
                  <c:v>1.307339</c:v>
                </c:pt>
              </c:numCache>
            </c:numRef>
          </c:val>
        </c:ser>
        <c:ser>
          <c:idx val="1"/>
          <c:order val="1"/>
          <c:tx>
            <c:strRef>
              <c:f>Sheet1!$C$1</c:f>
              <c:strCache>
                <c:ptCount val="1"/>
                <c:pt idx="0">
                  <c:v>Pipeline exports to Mexico</c:v>
                </c:pt>
              </c:strCache>
            </c:strRef>
          </c:tx>
          <c:spPr>
            <a:solidFill>
              <a:schemeClr val="accent2"/>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2.0260386810000002</c:v>
                </c:pt>
                <c:pt idx="1">
                  <c:v>2.218661</c:v>
                </c:pt>
                <c:pt idx="2">
                  <c:v>2.3218239999999999</c:v>
                </c:pt>
                <c:pt idx="3">
                  <c:v>2.3134139999999999</c:v>
                </c:pt>
                <c:pt idx="4">
                  <c:v>2.3348010000000001</c:v>
                </c:pt>
                <c:pt idx="5">
                  <c:v>2.3719999999999999</c:v>
                </c:pt>
                <c:pt idx="6">
                  <c:v>2.3817170000000001</c:v>
                </c:pt>
                <c:pt idx="7">
                  <c:v>2.4097270000000002</c:v>
                </c:pt>
                <c:pt idx="8">
                  <c:v>2.4779140000000002</c:v>
                </c:pt>
                <c:pt idx="9">
                  <c:v>2.5132059999999998</c:v>
                </c:pt>
                <c:pt idx="10">
                  <c:v>2.5390649999999999</c:v>
                </c:pt>
                <c:pt idx="11">
                  <c:v>2.574106</c:v>
                </c:pt>
                <c:pt idx="12">
                  <c:v>2.607545</c:v>
                </c:pt>
                <c:pt idx="13">
                  <c:v>2.6375920000000002</c:v>
                </c:pt>
                <c:pt idx="14">
                  <c:v>2.6727219999999998</c:v>
                </c:pt>
                <c:pt idx="15">
                  <c:v>2.7067190000000001</c:v>
                </c:pt>
                <c:pt idx="16">
                  <c:v>2.7069390000000002</c:v>
                </c:pt>
                <c:pt idx="17">
                  <c:v>2.7084090000000001</c:v>
                </c:pt>
                <c:pt idx="18">
                  <c:v>2.7151350000000001</c:v>
                </c:pt>
                <c:pt idx="19">
                  <c:v>2.7195559999999999</c:v>
                </c:pt>
                <c:pt idx="20">
                  <c:v>2.7250429999999999</c:v>
                </c:pt>
                <c:pt idx="21">
                  <c:v>2.717654</c:v>
                </c:pt>
                <c:pt idx="22">
                  <c:v>2.711551</c:v>
                </c:pt>
                <c:pt idx="23">
                  <c:v>2.7027739999999998</c:v>
                </c:pt>
                <c:pt idx="24">
                  <c:v>2.6984560000000002</c:v>
                </c:pt>
                <c:pt idx="25">
                  <c:v>2.6895359999999999</c:v>
                </c:pt>
                <c:pt idx="26">
                  <c:v>2.6658149999999998</c:v>
                </c:pt>
                <c:pt idx="27">
                  <c:v>2.6425230000000002</c:v>
                </c:pt>
                <c:pt idx="28">
                  <c:v>2.6201829999999999</c:v>
                </c:pt>
                <c:pt idx="29">
                  <c:v>2.598824</c:v>
                </c:pt>
                <c:pt idx="30">
                  <c:v>2.5775589999999999</c:v>
                </c:pt>
              </c:numCache>
            </c:numRef>
          </c:val>
        </c:ser>
        <c:ser>
          <c:idx val="2"/>
          <c:order val="2"/>
          <c:tx>
            <c:strRef>
              <c:f>Sheet1!$D$1</c:f>
              <c:strCache>
                <c:ptCount val="1"/>
                <c:pt idx="0">
                  <c:v>LNG exports</c:v>
                </c:pt>
              </c:strCache>
            </c:strRef>
          </c:tx>
          <c:spPr>
            <a:solidFill>
              <a:schemeClr val="tx2"/>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0">
                  <c:v>2.3547230009999902</c:v>
                </c:pt>
                <c:pt idx="1">
                  <c:v>3.5793599999999999</c:v>
                </c:pt>
                <c:pt idx="2">
                  <c:v>4.1955</c:v>
                </c:pt>
                <c:pt idx="3">
                  <c:v>4.4365750000000004</c:v>
                </c:pt>
                <c:pt idx="4">
                  <c:v>4.4810759999999998</c:v>
                </c:pt>
                <c:pt idx="5">
                  <c:v>4.6510009999999999</c:v>
                </c:pt>
                <c:pt idx="6">
                  <c:v>4.6630580000000004</c:v>
                </c:pt>
                <c:pt idx="7">
                  <c:v>4.763058</c:v>
                </c:pt>
                <c:pt idx="8">
                  <c:v>4.9758329999999997</c:v>
                </c:pt>
                <c:pt idx="9">
                  <c:v>5.1630580000000004</c:v>
                </c:pt>
                <c:pt idx="10">
                  <c:v>5.3630579999999997</c:v>
                </c:pt>
                <c:pt idx="11">
                  <c:v>5.5630579999999998</c:v>
                </c:pt>
                <c:pt idx="12">
                  <c:v>5.7758330000000004</c:v>
                </c:pt>
                <c:pt idx="13">
                  <c:v>5.8630579999999997</c:v>
                </c:pt>
                <c:pt idx="14">
                  <c:v>5.8630579999999997</c:v>
                </c:pt>
                <c:pt idx="15">
                  <c:v>5.8630579999999997</c:v>
                </c:pt>
                <c:pt idx="16">
                  <c:v>5.8758340000000002</c:v>
                </c:pt>
                <c:pt idx="17">
                  <c:v>5.8630579999999997</c:v>
                </c:pt>
                <c:pt idx="18">
                  <c:v>5.8630579999999997</c:v>
                </c:pt>
                <c:pt idx="19">
                  <c:v>5.8630579999999997</c:v>
                </c:pt>
                <c:pt idx="20">
                  <c:v>5.8758340000000002</c:v>
                </c:pt>
                <c:pt idx="21">
                  <c:v>5.8630579999999997</c:v>
                </c:pt>
                <c:pt idx="22">
                  <c:v>5.8630579999999997</c:v>
                </c:pt>
                <c:pt idx="23">
                  <c:v>5.8630579999999997</c:v>
                </c:pt>
                <c:pt idx="24">
                  <c:v>5.8758340000000002</c:v>
                </c:pt>
                <c:pt idx="25">
                  <c:v>5.8630579999999997</c:v>
                </c:pt>
                <c:pt idx="26">
                  <c:v>5.8630579999999997</c:v>
                </c:pt>
                <c:pt idx="27">
                  <c:v>5.8630579999999997</c:v>
                </c:pt>
                <c:pt idx="28">
                  <c:v>5.8758340000000002</c:v>
                </c:pt>
                <c:pt idx="29">
                  <c:v>5.8630579999999997</c:v>
                </c:pt>
                <c:pt idx="30">
                  <c:v>5.8630579999999997</c:v>
                </c:pt>
              </c:numCache>
            </c:numRef>
          </c:val>
        </c:ser>
        <c:dLbls>
          <c:showLegendKey val="0"/>
          <c:showVal val="0"/>
          <c:showCatName val="0"/>
          <c:showSerName val="0"/>
          <c:showPercent val="0"/>
          <c:showBubbleSize val="0"/>
        </c:dLbls>
        <c:axId val="-1237304336"/>
        <c:axId val="-1237310864"/>
      </c:areaChart>
      <c:areaChart>
        <c:grouping val="stacked"/>
        <c:varyColors val="0"/>
        <c:ser>
          <c:idx val="3"/>
          <c:order val="3"/>
          <c:tx>
            <c:strRef>
              <c:f>Sheet1!$E$1</c:f>
              <c:strCache>
                <c:ptCount val="1"/>
                <c:pt idx="0">
                  <c:v>Pipeline imports from Canada per day</c:v>
                </c:pt>
              </c:strCache>
            </c:strRef>
          </c:tx>
          <c:spPr>
            <a:solidFill>
              <a:schemeClr val="accent5">
                <a:lumMod val="60000"/>
                <a:lumOff val="40000"/>
              </a:schemeClr>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-2.5004642289999999</c:v>
                </c:pt>
                <c:pt idx="1">
                  <c:v>-2.7004269999999999</c:v>
                </c:pt>
                <c:pt idx="2">
                  <c:v>-2.4135260000000001</c:v>
                </c:pt>
                <c:pt idx="3">
                  <c:v>-2.351391</c:v>
                </c:pt>
                <c:pt idx="4">
                  <c:v>-2.2597119999999999</c:v>
                </c:pt>
                <c:pt idx="5">
                  <c:v>-2.1883279999999998</c:v>
                </c:pt>
                <c:pt idx="6">
                  <c:v>-2.1732550000000002</c:v>
                </c:pt>
                <c:pt idx="7">
                  <c:v>-2.1609319999999999</c:v>
                </c:pt>
                <c:pt idx="8">
                  <c:v>-2.0929190000000002</c:v>
                </c:pt>
                <c:pt idx="9">
                  <c:v>-1.9371240000000001</c:v>
                </c:pt>
                <c:pt idx="10">
                  <c:v>-1.917359</c:v>
                </c:pt>
                <c:pt idx="11">
                  <c:v>-1.8384469999999999</c:v>
                </c:pt>
                <c:pt idx="12">
                  <c:v>-1.8198559999999999</c:v>
                </c:pt>
                <c:pt idx="13">
                  <c:v>-1.844244</c:v>
                </c:pt>
                <c:pt idx="14">
                  <c:v>-1.809328</c:v>
                </c:pt>
                <c:pt idx="15">
                  <c:v>-1.812236</c:v>
                </c:pt>
                <c:pt idx="16">
                  <c:v>-1.8189569999999999</c:v>
                </c:pt>
                <c:pt idx="17">
                  <c:v>-1.8256190000000001</c:v>
                </c:pt>
                <c:pt idx="18">
                  <c:v>-1.8103210000000001</c:v>
                </c:pt>
                <c:pt idx="19">
                  <c:v>-1.779215</c:v>
                </c:pt>
                <c:pt idx="20">
                  <c:v>-1.754076</c:v>
                </c:pt>
                <c:pt idx="21">
                  <c:v>-1.713443</c:v>
                </c:pt>
                <c:pt idx="22">
                  <c:v>-1.6971419999999999</c:v>
                </c:pt>
                <c:pt idx="23">
                  <c:v>-1.6831560000000001</c:v>
                </c:pt>
                <c:pt idx="24">
                  <c:v>-1.5352840000000001</c:v>
                </c:pt>
                <c:pt idx="25">
                  <c:v>-1.494729</c:v>
                </c:pt>
                <c:pt idx="26">
                  <c:v>-1.4668749999999999</c:v>
                </c:pt>
                <c:pt idx="27">
                  <c:v>-1.4417420000000001</c:v>
                </c:pt>
                <c:pt idx="28">
                  <c:v>-1.4439599999999999</c:v>
                </c:pt>
                <c:pt idx="29">
                  <c:v>-1.4007019999999999</c:v>
                </c:pt>
                <c:pt idx="30">
                  <c:v>-1.3646609999999999</c:v>
                </c:pt>
              </c:numCache>
            </c:numRef>
          </c:val>
        </c:ser>
        <c:ser>
          <c:idx val="4"/>
          <c:order val="4"/>
          <c:tx>
            <c:strRef>
              <c:f>Sheet1!$F$1</c:f>
              <c:strCache>
                <c:ptCount val="1"/>
                <c:pt idx="0">
                  <c:v>Pipeline imports from Mexico per day</c:v>
                </c:pt>
              </c:strCache>
            </c:strRef>
          </c:tx>
          <c:spPr>
            <a:solidFill>
              <a:srgbClr val="BD732A"/>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Sheet1!$F$2:$F$32</c:f>
              <c:numCache>
                <c:formatCode>General</c:formatCode>
                <c:ptCount val="31"/>
                <c:pt idx="0">
                  <c:v>-1.706267E-3</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ser>
        <c:ser>
          <c:idx val="5"/>
          <c:order val="5"/>
          <c:tx>
            <c:strRef>
              <c:f>Sheet1!$G$1</c:f>
              <c:strCache>
                <c:ptCount val="1"/>
                <c:pt idx="0">
                  <c:v>LNG imports per day</c:v>
                </c:pt>
              </c:strCache>
            </c:strRef>
          </c:tx>
          <c:spPr>
            <a:solidFill>
              <a:schemeClr val="accent1"/>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Sheet1!$G$2:$G$32</c:f>
              <c:numCache>
                <c:formatCode>General</c:formatCode>
                <c:ptCount val="31"/>
                <c:pt idx="0">
                  <c:v>-4.6139280999999997E-2</c:v>
                </c:pt>
                <c:pt idx="1">
                  <c:v>-3.7290999999999998E-2</c:v>
                </c:pt>
                <c:pt idx="2">
                  <c:v>-7.8645000000000007E-2</c:v>
                </c:pt>
                <c:pt idx="3">
                  <c:v>-7.6622999999999997E-2</c:v>
                </c:pt>
                <c:pt idx="4">
                  <c:v>-7.4602000000000002E-2</c:v>
                </c:pt>
                <c:pt idx="5">
                  <c:v>-7.2580000000000006E-2</c:v>
                </c:pt>
                <c:pt idx="6">
                  <c:v>-7.0557999999999996E-2</c:v>
                </c:pt>
                <c:pt idx="7">
                  <c:v>-6.8537000000000001E-2</c:v>
                </c:pt>
                <c:pt idx="8">
                  <c:v>-6.8537000000000001E-2</c:v>
                </c:pt>
                <c:pt idx="9">
                  <c:v>-6.8537000000000001E-2</c:v>
                </c:pt>
                <c:pt idx="10">
                  <c:v>-6.8537000000000001E-2</c:v>
                </c:pt>
                <c:pt idx="11">
                  <c:v>-6.8537000000000001E-2</c:v>
                </c:pt>
                <c:pt idx="12">
                  <c:v>-6.8537000000000001E-2</c:v>
                </c:pt>
                <c:pt idx="13">
                  <c:v>-6.8537000000000001E-2</c:v>
                </c:pt>
                <c:pt idx="14">
                  <c:v>-6.8537000000000001E-2</c:v>
                </c:pt>
                <c:pt idx="15">
                  <c:v>-6.8537000000000001E-2</c:v>
                </c:pt>
                <c:pt idx="16">
                  <c:v>-6.8537000000000001E-2</c:v>
                </c:pt>
                <c:pt idx="17">
                  <c:v>-6.8537000000000001E-2</c:v>
                </c:pt>
                <c:pt idx="18">
                  <c:v>-6.8537000000000001E-2</c:v>
                </c:pt>
                <c:pt idx="19">
                  <c:v>-6.8537000000000001E-2</c:v>
                </c:pt>
                <c:pt idx="20">
                  <c:v>-6.8537000000000001E-2</c:v>
                </c:pt>
                <c:pt idx="21">
                  <c:v>-6.8537000000000001E-2</c:v>
                </c:pt>
                <c:pt idx="22">
                  <c:v>-6.8537000000000001E-2</c:v>
                </c:pt>
                <c:pt idx="23">
                  <c:v>-6.8537000000000001E-2</c:v>
                </c:pt>
                <c:pt idx="24">
                  <c:v>-6.8537000000000001E-2</c:v>
                </c:pt>
                <c:pt idx="25">
                  <c:v>-6.8537000000000001E-2</c:v>
                </c:pt>
                <c:pt idx="26">
                  <c:v>-6.8537000000000001E-2</c:v>
                </c:pt>
                <c:pt idx="27">
                  <c:v>-6.8537000000000001E-2</c:v>
                </c:pt>
                <c:pt idx="28">
                  <c:v>-6.8537000000000001E-2</c:v>
                </c:pt>
                <c:pt idx="29">
                  <c:v>-6.8537000000000001E-2</c:v>
                </c:pt>
                <c:pt idx="30">
                  <c:v>-6.8537000000000001E-2</c:v>
                </c:pt>
              </c:numCache>
            </c:numRef>
          </c:val>
        </c:ser>
        <c:dLbls>
          <c:showLegendKey val="0"/>
          <c:showVal val="0"/>
          <c:showCatName val="0"/>
          <c:showSerName val="0"/>
          <c:showPercent val="0"/>
          <c:showBubbleSize val="0"/>
        </c:dLbls>
        <c:axId val="-1237306512"/>
        <c:axId val="-1237310320"/>
      </c:areaChart>
      <c:lineChart>
        <c:grouping val="standard"/>
        <c:varyColors val="0"/>
        <c:ser>
          <c:idx val="6"/>
          <c:order val="6"/>
          <c:tx>
            <c:strRef>
              <c:f>Sheet1!$H$1</c:f>
              <c:strCache>
                <c:ptCount val="1"/>
                <c:pt idx="0">
                  <c:v>net exports</c:v>
                </c:pt>
              </c:strCache>
            </c:strRef>
          </c:tx>
          <c:spPr>
            <a:ln w="22225" cap="rnd">
              <a:solidFill>
                <a:schemeClr val="bg1">
                  <a:lumMod val="75000"/>
                </a:schemeClr>
              </a:solidFill>
              <a:prstDash val="dash"/>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Sheet1!$H$2:$H$32</c:f>
              <c:numCache>
                <c:formatCode>General</c:formatCode>
                <c:ptCount val="31"/>
                <c:pt idx="0">
                  <c:v>2.7322654260000001</c:v>
                </c:pt>
                <c:pt idx="1">
                  <c:v>4.0112379999999996</c:v>
                </c:pt>
                <c:pt idx="2">
                  <c:v>5.0186419999999998</c:v>
                </c:pt>
                <c:pt idx="3">
                  <c:v>5.2849690000000002</c:v>
                </c:pt>
                <c:pt idx="4">
                  <c:v>5.4610320000000003</c:v>
                </c:pt>
                <c:pt idx="5">
                  <c:v>5.7565069999999903</c:v>
                </c:pt>
                <c:pt idx="6">
                  <c:v>5.7850450000000002</c:v>
                </c:pt>
                <c:pt idx="7">
                  <c:v>5.9260710000000003</c:v>
                </c:pt>
                <c:pt idx="8">
                  <c:v>6.286969</c:v>
                </c:pt>
                <c:pt idx="9">
                  <c:v>6.6973229999999901</c:v>
                </c:pt>
                <c:pt idx="10">
                  <c:v>6.9406609999999898</c:v>
                </c:pt>
                <c:pt idx="11">
                  <c:v>7.289695</c:v>
                </c:pt>
                <c:pt idx="12">
                  <c:v>7.5609339999999996</c:v>
                </c:pt>
                <c:pt idx="13">
                  <c:v>7.6565149999999997</c:v>
                </c:pt>
                <c:pt idx="14">
                  <c:v>7.7355489999999998</c:v>
                </c:pt>
                <c:pt idx="15">
                  <c:v>7.7829339999999902</c:v>
                </c:pt>
                <c:pt idx="16">
                  <c:v>7.7998459999999996</c:v>
                </c:pt>
                <c:pt idx="17">
                  <c:v>7.7871059999999996</c:v>
                </c:pt>
                <c:pt idx="18">
                  <c:v>7.8225419999999897</c:v>
                </c:pt>
                <c:pt idx="19">
                  <c:v>7.8795900000000003</c:v>
                </c:pt>
                <c:pt idx="20">
                  <c:v>7.9334889999999998</c:v>
                </c:pt>
                <c:pt idx="21">
                  <c:v>7.974863</c:v>
                </c:pt>
                <c:pt idx="22">
                  <c:v>7.9960259999999899</c:v>
                </c:pt>
                <c:pt idx="23">
                  <c:v>8.0195360000000004</c:v>
                </c:pt>
                <c:pt idx="24">
                  <c:v>8.2101649999999999</c:v>
                </c:pt>
                <c:pt idx="25">
                  <c:v>8.2410139999999998</c:v>
                </c:pt>
                <c:pt idx="26">
                  <c:v>8.2565369999999998</c:v>
                </c:pt>
                <c:pt idx="27">
                  <c:v>8.2713959999999993</c:v>
                </c:pt>
                <c:pt idx="28">
                  <c:v>8.2702259999999992</c:v>
                </c:pt>
                <c:pt idx="29">
                  <c:v>8.2873999999999999</c:v>
                </c:pt>
                <c:pt idx="30">
                  <c:v>8.3147579999999994</c:v>
                </c:pt>
              </c:numCache>
            </c:numRef>
          </c:val>
          <c:smooth val="0"/>
        </c:ser>
        <c:dLbls>
          <c:showLegendKey val="0"/>
          <c:showVal val="0"/>
          <c:showCatName val="0"/>
          <c:showSerName val="0"/>
          <c:showPercent val="0"/>
          <c:showBubbleSize val="0"/>
        </c:dLbls>
        <c:marker val="1"/>
        <c:smooth val="0"/>
        <c:axId val="-1237304336"/>
        <c:axId val="-1237310864"/>
      </c:lineChart>
      <c:catAx>
        <c:axId val="-1237304336"/>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7310864"/>
        <c:crosses val="autoZero"/>
        <c:auto val="1"/>
        <c:lblAlgn val="ctr"/>
        <c:lblOffset val="100"/>
        <c:tickLblSkip val="10"/>
        <c:tickMarkSkip val="10"/>
        <c:noMultiLvlLbl val="0"/>
      </c:catAx>
      <c:valAx>
        <c:axId val="-1237310864"/>
        <c:scaling>
          <c:orientation val="minMax"/>
          <c:max val="15"/>
          <c:min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alpha val="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7304336"/>
        <c:crossesAt val="12"/>
        <c:crossBetween val="midCat"/>
        <c:majorUnit val="5"/>
      </c:valAx>
      <c:valAx>
        <c:axId val="-1237310320"/>
        <c:scaling>
          <c:orientation val="minMax"/>
          <c:max val="41.095890000000004"/>
          <c:min val="-13.69863"/>
        </c:scaling>
        <c:delete val="1"/>
        <c:axPos val="r"/>
        <c:numFmt formatCode="#,##0.0" sourceLinked="0"/>
        <c:majorTickMark val="out"/>
        <c:minorTickMark val="none"/>
        <c:tickLblPos val="nextTo"/>
        <c:crossAx val="-1237306512"/>
        <c:crosses val="max"/>
        <c:crossBetween val="between"/>
        <c:majorUnit val="13.69863"/>
      </c:valAx>
      <c:catAx>
        <c:axId val="-1237306512"/>
        <c:scaling>
          <c:orientation val="minMax"/>
        </c:scaling>
        <c:delete val="1"/>
        <c:axPos val="b"/>
        <c:numFmt formatCode="General" sourceLinked="1"/>
        <c:majorTickMark val="out"/>
        <c:minorTickMark val="none"/>
        <c:tickLblPos val="nextTo"/>
        <c:crossAx val="-1237310320"/>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546304886098111E-2"/>
          <c:y val="0.10954558178594756"/>
          <c:w val="0.68432989051018789"/>
          <c:h val="0.78283314709062635"/>
        </c:manualLayout>
      </c:layout>
      <c:lineChart>
        <c:grouping val="standard"/>
        <c:varyColors val="0"/>
        <c:ser>
          <c:idx val="0"/>
          <c:order val="0"/>
          <c:tx>
            <c:strRef>
              <c:f>Sheet1!$B$1</c:f>
              <c:strCache>
                <c:ptCount val="1"/>
                <c:pt idx="0">
                  <c:v>High Oil and Gas Supply</c:v>
                </c:pt>
              </c:strCache>
            </c:strRef>
          </c:tx>
          <c:spPr>
            <a:ln w="22225" cap="rnd">
              <a:solidFill>
                <a:schemeClr val="accent2">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6.5610000000000002E-2</c:v>
                </c:pt>
                <c:pt idx="1">
                  <c:v>6.5752000000000005E-2</c:v>
                </c:pt>
                <c:pt idx="2">
                  <c:v>6.3438999999999995E-2</c:v>
                </c:pt>
                <c:pt idx="3">
                  <c:v>6.5699000000000007E-2</c:v>
                </c:pt>
                <c:pt idx="4">
                  <c:v>6.2098E-2</c:v>
                </c:pt>
                <c:pt idx="5">
                  <c:v>6.5126000000000003E-2</c:v>
                </c:pt>
                <c:pt idx="6">
                  <c:v>6.0765E-2</c:v>
                </c:pt>
                <c:pt idx="7">
                  <c:v>4.8395999999999995E-2</c:v>
                </c:pt>
                <c:pt idx="8">
                  <c:v>3.9162000000000002E-2</c:v>
                </c:pt>
                <c:pt idx="9">
                  <c:v>3.0536000000000001E-2</c:v>
                </c:pt>
                <c:pt idx="10">
                  <c:v>3.0099999999999998E-2</c:v>
                </c:pt>
                <c:pt idx="11">
                  <c:v>1.6396999999999998E-2</c:v>
                </c:pt>
                <c:pt idx="12">
                  <c:v>9.3419999999999996E-3</c:v>
                </c:pt>
                <c:pt idx="13">
                  <c:v>0</c:v>
                </c:pt>
                <c:pt idx="14">
                  <c:v>1.3311000000000002E-2</c:v>
                </c:pt>
                <c:pt idx="15">
                  <c:v>1.6518000000000001E-2</c:v>
                </c:pt>
                <c:pt idx="16">
                  <c:v>0.18895499999999998</c:v>
                </c:pt>
                <c:pt idx="17">
                  <c:v>0.70706800000000003</c:v>
                </c:pt>
                <c:pt idx="18">
                  <c:v>1.082322</c:v>
                </c:pt>
                <c:pt idx="19">
                  <c:v>1.818875</c:v>
                </c:pt>
                <c:pt idx="20">
                  <c:v>2.3899599999999999</c:v>
                </c:pt>
                <c:pt idx="21">
                  <c:v>3.5793599999999999</c:v>
                </c:pt>
                <c:pt idx="22">
                  <c:v>4.1955</c:v>
                </c:pt>
                <c:pt idx="23">
                  <c:v>4.4365750000000004</c:v>
                </c:pt>
                <c:pt idx="24">
                  <c:v>4.4810759999999998</c:v>
                </c:pt>
                <c:pt idx="25">
                  <c:v>4.6510009999999999</c:v>
                </c:pt>
                <c:pt idx="26">
                  <c:v>4.6630580000000004</c:v>
                </c:pt>
                <c:pt idx="27">
                  <c:v>4.763058</c:v>
                </c:pt>
                <c:pt idx="28">
                  <c:v>4.9758330000000006</c:v>
                </c:pt>
                <c:pt idx="29">
                  <c:v>5.3630580000000005</c:v>
                </c:pt>
                <c:pt idx="30">
                  <c:v>5.763058</c:v>
                </c:pt>
                <c:pt idx="31">
                  <c:v>5.9630580000000002</c:v>
                </c:pt>
                <c:pt idx="32">
                  <c:v>6.1758329999999999</c:v>
                </c:pt>
                <c:pt idx="33">
                  <c:v>6.3630580000000005</c:v>
                </c:pt>
                <c:pt idx="34">
                  <c:v>6.5630579999999998</c:v>
                </c:pt>
                <c:pt idx="35">
                  <c:v>6.763058</c:v>
                </c:pt>
                <c:pt idx="36">
                  <c:v>6.9758330000000006</c:v>
                </c:pt>
                <c:pt idx="37">
                  <c:v>7.1630580000000004</c:v>
                </c:pt>
                <c:pt idx="38">
                  <c:v>7.263058</c:v>
                </c:pt>
                <c:pt idx="39">
                  <c:v>7.3630580000000005</c:v>
                </c:pt>
                <c:pt idx="40">
                  <c:v>7.5758330000000003</c:v>
                </c:pt>
                <c:pt idx="41">
                  <c:v>7.6630580000000004</c:v>
                </c:pt>
                <c:pt idx="42">
                  <c:v>7.6630580000000004</c:v>
                </c:pt>
                <c:pt idx="43">
                  <c:v>7.6630580000000004</c:v>
                </c:pt>
                <c:pt idx="44">
                  <c:v>7.6758329999999999</c:v>
                </c:pt>
                <c:pt idx="45">
                  <c:v>7.6630580000000004</c:v>
                </c:pt>
                <c:pt idx="46">
                  <c:v>7.6630580000000004</c:v>
                </c:pt>
                <c:pt idx="47">
                  <c:v>7.6630580000000004</c:v>
                </c:pt>
                <c:pt idx="48">
                  <c:v>7.6758329999999999</c:v>
                </c:pt>
                <c:pt idx="49">
                  <c:v>7.6630580000000004</c:v>
                </c:pt>
                <c:pt idx="50">
                  <c:v>7.6630580000000004</c:v>
                </c:pt>
              </c:numCache>
            </c:numRef>
          </c:val>
          <c:smooth val="0"/>
        </c:ser>
        <c:ser>
          <c:idx val="1"/>
          <c:order val="1"/>
          <c:tx>
            <c:strRef>
              <c:f>Sheet1!$C$1</c:f>
              <c:strCache>
                <c:ptCount val="1"/>
                <c:pt idx="0">
                  <c:v>Low Oil and Gas Supply</c:v>
                </c:pt>
              </c:strCache>
            </c:strRef>
          </c:tx>
          <c:spPr>
            <a:ln w="22225" cap="rnd">
              <a:solidFill>
                <a:srgbClr val="EBC7A4"/>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6.5610000000000002E-2</c:v>
                </c:pt>
                <c:pt idx="1">
                  <c:v>6.5752000000000005E-2</c:v>
                </c:pt>
                <c:pt idx="2">
                  <c:v>6.3438999999999995E-2</c:v>
                </c:pt>
                <c:pt idx="3">
                  <c:v>6.5699000000000007E-2</c:v>
                </c:pt>
                <c:pt idx="4">
                  <c:v>6.2098E-2</c:v>
                </c:pt>
                <c:pt idx="5">
                  <c:v>6.5126000000000003E-2</c:v>
                </c:pt>
                <c:pt idx="6">
                  <c:v>6.0765E-2</c:v>
                </c:pt>
                <c:pt idx="7">
                  <c:v>4.8395999999999995E-2</c:v>
                </c:pt>
                <c:pt idx="8">
                  <c:v>3.9162000000000002E-2</c:v>
                </c:pt>
                <c:pt idx="9">
                  <c:v>3.0536000000000001E-2</c:v>
                </c:pt>
                <c:pt idx="10">
                  <c:v>3.0099999999999998E-2</c:v>
                </c:pt>
                <c:pt idx="11">
                  <c:v>1.6396999999999998E-2</c:v>
                </c:pt>
                <c:pt idx="12">
                  <c:v>9.3419999999999996E-3</c:v>
                </c:pt>
                <c:pt idx="13">
                  <c:v>0</c:v>
                </c:pt>
                <c:pt idx="14">
                  <c:v>1.3311000000000002E-2</c:v>
                </c:pt>
                <c:pt idx="15">
                  <c:v>1.6518000000000001E-2</c:v>
                </c:pt>
                <c:pt idx="16">
                  <c:v>0.18895499999999998</c:v>
                </c:pt>
                <c:pt idx="17">
                  <c:v>0.70706800000000003</c:v>
                </c:pt>
                <c:pt idx="18">
                  <c:v>1.082322</c:v>
                </c:pt>
                <c:pt idx="19">
                  <c:v>1.818875</c:v>
                </c:pt>
                <c:pt idx="20">
                  <c:v>2.3899599999999999</c:v>
                </c:pt>
                <c:pt idx="21">
                  <c:v>3.5793599999999999</c:v>
                </c:pt>
                <c:pt idx="22">
                  <c:v>4.1809240000000001</c:v>
                </c:pt>
                <c:pt idx="23">
                  <c:v>4.4346879999999995</c:v>
                </c:pt>
                <c:pt idx="24">
                  <c:v>4.4810759999999998</c:v>
                </c:pt>
                <c:pt idx="25">
                  <c:v>4.6510009999999999</c:v>
                </c:pt>
                <c:pt idx="26">
                  <c:v>4.6630580000000004</c:v>
                </c:pt>
                <c:pt idx="27">
                  <c:v>4.6630580000000004</c:v>
                </c:pt>
                <c:pt idx="28">
                  <c:v>4.6758329999999999</c:v>
                </c:pt>
                <c:pt idx="29">
                  <c:v>4.6625779999999999</c:v>
                </c:pt>
                <c:pt idx="30">
                  <c:v>4.6583410000000001</c:v>
                </c:pt>
                <c:pt idx="31">
                  <c:v>4.6181529999999995</c:v>
                </c:pt>
                <c:pt idx="32">
                  <c:v>4.5573309999999996</c:v>
                </c:pt>
                <c:pt idx="33">
                  <c:v>4.4017629999999999</c:v>
                </c:pt>
                <c:pt idx="34">
                  <c:v>4.2688079999999999</c:v>
                </c:pt>
                <c:pt idx="35">
                  <c:v>4.2503000000000002</c:v>
                </c:pt>
                <c:pt idx="36">
                  <c:v>4.3584959999999997</c:v>
                </c:pt>
                <c:pt idx="37">
                  <c:v>4.2329499999999998</c:v>
                </c:pt>
                <c:pt idx="38">
                  <c:v>4.0718379999999996</c:v>
                </c:pt>
                <c:pt idx="39">
                  <c:v>3.9408430000000001</c:v>
                </c:pt>
                <c:pt idx="40">
                  <c:v>3.7520709999999999</c:v>
                </c:pt>
                <c:pt idx="41">
                  <c:v>3.5087269999999995</c:v>
                </c:pt>
                <c:pt idx="42">
                  <c:v>3.270391</c:v>
                </c:pt>
                <c:pt idx="43">
                  <c:v>2.9277479999999998</c:v>
                </c:pt>
                <c:pt idx="44">
                  <c:v>2.9305089999999998</c:v>
                </c:pt>
                <c:pt idx="45">
                  <c:v>2.5521990000000003</c:v>
                </c:pt>
                <c:pt idx="46">
                  <c:v>2.4172880000000001</c:v>
                </c:pt>
                <c:pt idx="47">
                  <c:v>2.368922</c:v>
                </c:pt>
                <c:pt idx="48">
                  <c:v>2.3315240000000004</c:v>
                </c:pt>
                <c:pt idx="49">
                  <c:v>2.230032</c:v>
                </c:pt>
                <c:pt idx="50">
                  <c:v>2.1384090000000002</c:v>
                </c:pt>
              </c:numCache>
            </c:numRef>
          </c:val>
          <c:smooth val="0"/>
        </c:ser>
        <c:ser>
          <c:idx val="2"/>
          <c:order val="2"/>
          <c:tx>
            <c:strRef>
              <c:f>Sheet1!$D$1</c:f>
              <c:strCache>
                <c:ptCount val="1"/>
                <c:pt idx="0">
                  <c:v>High Oil Price</c:v>
                </c:pt>
              </c:strCache>
            </c:strRef>
          </c:tx>
          <c:spPr>
            <a:ln w="22225" cap="rnd">
              <a:solidFill>
                <a:srgbClr val="7A2630"/>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6.5610000000000002E-2</c:v>
                </c:pt>
                <c:pt idx="1">
                  <c:v>6.5752000000000005E-2</c:v>
                </c:pt>
                <c:pt idx="2">
                  <c:v>6.3438999999999995E-2</c:v>
                </c:pt>
                <c:pt idx="3">
                  <c:v>6.5699000000000007E-2</c:v>
                </c:pt>
                <c:pt idx="4">
                  <c:v>6.2098E-2</c:v>
                </c:pt>
                <c:pt idx="5">
                  <c:v>6.5126000000000003E-2</c:v>
                </c:pt>
                <c:pt idx="6">
                  <c:v>6.0765E-2</c:v>
                </c:pt>
                <c:pt idx="7">
                  <c:v>4.8395999999999995E-2</c:v>
                </c:pt>
                <c:pt idx="8">
                  <c:v>3.9162000000000002E-2</c:v>
                </c:pt>
                <c:pt idx="9">
                  <c:v>3.0536000000000001E-2</c:v>
                </c:pt>
                <c:pt idx="10">
                  <c:v>3.0099999999999998E-2</c:v>
                </c:pt>
                <c:pt idx="11">
                  <c:v>1.6396999999999998E-2</c:v>
                </c:pt>
                <c:pt idx="12">
                  <c:v>9.3419999999999996E-3</c:v>
                </c:pt>
                <c:pt idx="13">
                  <c:v>0</c:v>
                </c:pt>
                <c:pt idx="14">
                  <c:v>1.3311000000000002E-2</c:v>
                </c:pt>
                <c:pt idx="15">
                  <c:v>1.6518000000000001E-2</c:v>
                </c:pt>
                <c:pt idx="16">
                  <c:v>0.18895499999999998</c:v>
                </c:pt>
                <c:pt idx="17">
                  <c:v>0.70706800000000003</c:v>
                </c:pt>
                <c:pt idx="18">
                  <c:v>1.082322</c:v>
                </c:pt>
                <c:pt idx="19">
                  <c:v>1.818875</c:v>
                </c:pt>
                <c:pt idx="20">
                  <c:v>2.3899599999999999</c:v>
                </c:pt>
                <c:pt idx="21">
                  <c:v>3.5793599999999999</c:v>
                </c:pt>
                <c:pt idx="22">
                  <c:v>4.1955</c:v>
                </c:pt>
                <c:pt idx="23">
                  <c:v>4.4365750000000004</c:v>
                </c:pt>
                <c:pt idx="24">
                  <c:v>4.4810759999999998</c:v>
                </c:pt>
                <c:pt idx="25">
                  <c:v>4.6510009999999999</c:v>
                </c:pt>
                <c:pt idx="26">
                  <c:v>4.6630580000000004</c:v>
                </c:pt>
                <c:pt idx="27">
                  <c:v>4.9630580000000002</c:v>
                </c:pt>
                <c:pt idx="28">
                  <c:v>5.5758330000000003</c:v>
                </c:pt>
                <c:pt idx="29">
                  <c:v>6.1630580000000004</c:v>
                </c:pt>
                <c:pt idx="30">
                  <c:v>6.763058</c:v>
                </c:pt>
                <c:pt idx="31">
                  <c:v>7.3630580000000005</c:v>
                </c:pt>
                <c:pt idx="32">
                  <c:v>7.9758330000000006</c:v>
                </c:pt>
                <c:pt idx="33">
                  <c:v>8.5630579999999998</c:v>
                </c:pt>
                <c:pt idx="34">
                  <c:v>9.1630579999999995</c:v>
                </c:pt>
                <c:pt idx="35">
                  <c:v>9.6630579999999995</c:v>
                </c:pt>
                <c:pt idx="36">
                  <c:v>9.975833999999999</c:v>
                </c:pt>
                <c:pt idx="37">
                  <c:v>10.163057999999999</c:v>
                </c:pt>
                <c:pt idx="38">
                  <c:v>10.363058000000001</c:v>
                </c:pt>
                <c:pt idx="39">
                  <c:v>10.463058</c:v>
                </c:pt>
                <c:pt idx="40">
                  <c:v>10.575832999999999</c:v>
                </c:pt>
                <c:pt idx="41">
                  <c:v>10.663057999999999</c:v>
                </c:pt>
                <c:pt idx="42">
                  <c:v>10.663057999999999</c:v>
                </c:pt>
                <c:pt idx="43">
                  <c:v>10.663057999999999</c:v>
                </c:pt>
                <c:pt idx="44">
                  <c:v>10.675834</c:v>
                </c:pt>
                <c:pt idx="45">
                  <c:v>10.663057999999999</c:v>
                </c:pt>
                <c:pt idx="46">
                  <c:v>10.663057999999999</c:v>
                </c:pt>
                <c:pt idx="47">
                  <c:v>10.663057999999999</c:v>
                </c:pt>
                <c:pt idx="48">
                  <c:v>10.675834</c:v>
                </c:pt>
                <c:pt idx="49">
                  <c:v>10.663057999999999</c:v>
                </c:pt>
                <c:pt idx="50">
                  <c:v>10.663057999999999</c:v>
                </c:pt>
              </c:numCache>
            </c:numRef>
          </c:val>
          <c:smooth val="0"/>
        </c:ser>
        <c:ser>
          <c:idx val="3"/>
          <c:order val="3"/>
          <c:tx>
            <c:strRef>
              <c:f>Sheet1!$E$1</c:f>
              <c:strCache>
                <c:ptCount val="1"/>
                <c:pt idx="0">
                  <c:v>Low Oil Price</c:v>
                </c:pt>
              </c:strCache>
            </c:strRef>
          </c:tx>
          <c:spPr>
            <a:ln w="22225" cap="rnd">
              <a:solidFill>
                <a:srgbClr val="E3A5AC"/>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6.5610000000000002E-2</c:v>
                </c:pt>
                <c:pt idx="1">
                  <c:v>6.5752000000000005E-2</c:v>
                </c:pt>
                <c:pt idx="2">
                  <c:v>6.3438999999999995E-2</c:v>
                </c:pt>
                <c:pt idx="3">
                  <c:v>6.5699000000000007E-2</c:v>
                </c:pt>
                <c:pt idx="4">
                  <c:v>6.2098E-2</c:v>
                </c:pt>
                <c:pt idx="5">
                  <c:v>6.5126000000000003E-2</c:v>
                </c:pt>
                <c:pt idx="6">
                  <c:v>6.0765E-2</c:v>
                </c:pt>
                <c:pt idx="7">
                  <c:v>4.8395999999999995E-2</c:v>
                </c:pt>
                <c:pt idx="8">
                  <c:v>3.9162000000000002E-2</c:v>
                </c:pt>
                <c:pt idx="9">
                  <c:v>3.0536000000000001E-2</c:v>
                </c:pt>
                <c:pt idx="10">
                  <c:v>3.0099999999999998E-2</c:v>
                </c:pt>
                <c:pt idx="11">
                  <c:v>1.6396999999999998E-2</c:v>
                </c:pt>
                <c:pt idx="12">
                  <c:v>9.3419999999999996E-3</c:v>
                </c:pt>
                <c:pt idx="13">
                  <c:v>0</c:v>
                </c:pt>
                <c:pt idx="14">
                  <c:v>1.3311000000000002E-2</c:v>
                </c:pt>
                <c:pt idx="15">
                  <c:v>1.6518000000000001E-2</c:v>
                </c:pt>
                <c:pt idx="16">
                  <c:v>0.18895499999999998</c:v>
                </c:pt>
                <c:pt idx="17">
                  <c:v>0.70706800000000003</c:v>
                </c:pt>
                <c:pt idx="18">
                  <c:v>1.082322</c:v>
                </c:pt>
                <c:pt idx="19">
                  <c:v>1.818875</c:v>
                </c:pt>
                <c:pt idx="20">
                  <c:v>2.3899599999999999</c:v>
                </c:pt>
                <c:pt idx="21">
                  <c:v>3.5793599999999999</c:v>
                </c:pt>
                <c:pt idx="22">
                  <c:v>0.97815400000000008</c:v>
                </c:pt>
                <c:pt idx="23">
                  <c:v>1.4445629999999998</c:v>
                </c:pt>
                <c:pt idx="24">
                  <c:v>1.8366990000000001</c:v>
                </c:pt>
                <c:pt idx="25">
                  <c:v>2.7516500000000002</c:v>
                </c:pt>
                <c:pt idx="26">
                  <c:v>3.273717</c:v>
                </c:pt>
                <c:pt idx="27">
                  <c:v>3.3338690000000004</c:v>
                </c:pt>
                <c:pt idx="28">
                  <c:v>3.2516449999999999</c:v>
                </c:pt>
                <c:pt idx="29">
                  <c:v>3.2881459999999998</c:v>
                </c:pt>
                <c:pt idx="30">
                  <c:v>3.402676</c:v>
                </c:pt>
                <c:pt idx="31">
                  <c:v>3.3867870000000004</c:v>
                </c:pt>
                <c:pt idx="32">
                  <c:v>3.4169940000000003</c:v>
                </c:pt>
                <c:pt idx="33">
                  <c:v>3.3206220000000002</c:v>
                </c:pt>
                <c:pt idx="34">
                  <c:v>3.2835419999999997</c:v>
                </c:pt>
                <c:pt idx="35">
                  <c:v>3.3335309999999998</c:v>
                </c:pt>
                <c:pt idx="36">
                  <c:v>3.5181449999999996</c:v>
                </c:pt>
                <c:pt idx="37">
                  <c:v>3.4820580000000003</c:v>
                </c:pt>
                <c:pt idx="38">
                  <c:v>3.4443069999999998</c:v>
                </c:pt>
                <c:pt idx="39">
                  <c:v>3.5257290000000001</c:v>
                </c:pt>
                <c:pt idx="40">
                  <c:v>3.5664089999999997</c:v>
                </c:pt>
                <c:pt idx="41">
                  <c:v>3.4455849999999999</c:v>
                </c:pt>
                <c:pt idx="42">
                  <c:v>3.3249029999999999</c:v>
                </c:pt>
                <c:pt idx="43">
                  <c:v>3.1137320000000002</c:v>
                </c:pt>
                <c:pt idx="44">
                  <c:v>3.0940590000000001</c:v>
                </c:pt>
                <c:pt idx="45">
                  <c:v>2.8858809999999999</c:v>
                </c:pt>
                <c:pt idx="46">
                  <c:v>2.8827310000000002</c:v>
                </c:pt>
                <c:pt idx="47">
                  <c:v>2.8572959999999998</c:v>
                </c:pt>
                <c:pt idx="48">
                  <c:v>2.8359429999999999</c:v>
                </c:pt>
                <c:pt idx="49">
                  <c:v>2.7935380000000003</c:v>
                </c:pt>
                <c:pt idx="50">
                  <c:v>2.707382</c:v>
                </c:pt>
              </c:numCache>
            </c:numRef>
          </c:val>
          <c:smooth val="0"/>
        </c:ser>
        <c:ser>
          <c:idx val="4"/>
          <c:order val="4"/>
          <c:tx>
            <c:strRef>
              <c:f>Sheet1!$F$1</c:f>
              <c:strCache>
                <c:ptCount val="1"/>
                <c:pt idx="0">
                  <c:v>Reference </c:v>
                </c:pt>
              </c:strCache>
            </c:strRef>
          </c:tx>
          <c:spPr>
            <a:ln w="22225" cap="rnd">
              <a:solidFill>
                <a:schemeClr val="tx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Sheet1!$F$2:$F$52</c:f>
              <c:numCache>
                <c:formatCode>General</c:formatCode>
                <c:ptCount val="51"/>
                <c:pt idx="0">
                  <c:v>6.5610000000000002E-2</c:v>
                </c:pt>
                <c:pt idx="1">
                  <c:v>6.5752000000000005E-2</c:v>
                </c:pt>
                <c:pt idx="2">
                  <c:v>6.3438999999999995E-2</c:v>
                </c:pt>
                <c:pt idx="3">
                  <c:v>6.5699000000000007E-2</c:v>
                </c:pt>
                <c:pt idx="4">
                  <c:v>6.2098E-2</c:v>
                </c:pt>
                <c:pt idx="5">
                  <c:v>6.5126000000000003E-2</c:v>
                </c:pt>
                <c:pt idx="6">
                  <c:v>6.0765E-2</c:v>
                </c:pt>
                <c:pt idx="7">
                  <c:v>4.8395999999999995E-2</c:v>
                </c:pt>
                <c:pt idx="8">
                  <c:v>3.9162000000000002E-2</c:v>
                </c:pt>
                <c:pt idx="9">
                  <c:v>3.0536000000000001E-2</c:v>
                </c:pt>
                <c:pt idx="10">
                  <c:v>3.0099999999999998E-2</c:v>
                </c:pt>
                <c:pt idx="11">
                  <c:v>1.6396999999999998E-2</c:v>
                </c:pt>
                <c:pt idx="12">
                  <c:v>9.3419999999999996E-3</c:v>
                </c:pt>
                <c:pt idx="13">
                  <c:v>0</c:v>
                </c:pt>
                <c:pt idx="14">
                  <c:v>1.3311000000000002E-2</c:v>
                </c:pt>
                <c:pt idx="15">
                  <c:v>1.6518000000000001E-2</c:v>
                </c:pt>
                <c:pt idx="16">
                  <c:v>0.18895499999999998</c:v>
                </c:pt>
                <c:pt idx="17">
                  <c:v>0.70706800000000003</c:v>
                </c:pt>
                <c:pt idx="18">
                  <c:v>1.082322</c:v>
                </c:pt>
                <c:pt idx="19">
                  <c:v>1.818875</c:v>
                </c:pt>
                <c:pt idx="20">
                  <c:v>2.3899599999999999</c:v>
                </c:pt>
                <c:pt idx="21">
                  <c:v>3.5793599999999999</c:v>
                </c:pt>
                <c:pt idx="22">
                  <c:v>4.1955</c:v>
                </c:pt>
                <c:pt idx="23">
                  <c:v>4.4365750000000004</c:v>
                </c:pt>
                <c:pt idx="24">
                  <c:v>4.4810759999999998</c:v>
                </c:pt>
                <c:pt idx="25">
                  <c:v>4.6510009999999999</c:v>
                </c:pt>
                <c:pt idx="26">
                  <c:v>4.6630580000000004</c:v>
                </c:pt>
                <c:pt idx="27">
                  <c:v>4.763058</c:v>
                </c:pt>
                <c:pt idx="28">
                  <c:v>4.9758330000000006</c:v>
                </c:pt>
                <c:pt idx="29">
                  <c:v>5.1630580000000004</c:v>
                </c:pt>
                <c:pt idx="30">
                  <c:v>5.3630580000000005</c:v>
                </c:pt>
                <c:pt idx="31">
                  <c:v>5.5630579999999998</c:v>
                </c:pt>
                <c:pt idx="32">
                  <c:v>5.7758330000000004</c:v>
                </c:pt>
                <c:pt idx="33">
                  <c:v>5.8630580000000005</c:v>
                </c:pt>
                <c:pt idx="34">
                  <c:v>5.8630580000000005</c:v>
                </c:pt>
                <c:pt idx="35">
                  <c:v>5.8630580000000005</c:v>
                </c:pt>
                <c:pt idx="36">
                  <c:v>5.8758339999999993</c:v>
                </c:pt>
                <c:pt idx="37">
                  <c:v>5.8630580000000005</c:v>
                </c:pt>
                <c:pt idx="38">
                  <c:v>5.8630580000000005</c:v>
                </c:pt>
                <c:pt idx="39">
                  <c:v>5.8630580000000005</c:v>
                </c:pt>
                <c:pt idx="40">
                  <c:v>5.8758339999999993</c:v>
                </c:pt>
                <c:pt idx="41">
                  <c:v>5.8630580000000005</c:v>
                </c:pt>
                <c:pt idx="42">
                  <c:v>5.8630580000000005</c:v>
                </c:pt>
                <c:pt idx="43">
                  <c:v>5.8630580000000005</c:v>
                </c:pt>
                <c:pt idx="44">
                  <c:v>5.8758339999999993</c:v>
                </c:pt>
                <c:pt idx="45">
                  <c:v>5.8630580000000005</c:v>
                </c:pt>
                <c:pt idx="46">
                  <c:v>5.8630580000000005</c:v>
                </c:pt>
                <c:pt idx="47">
                  <c:v>5.8630580000000005</c:v>
                </c:pt>
                <c:pt idx="48">
                  <c:v>5.8758339999999993</c:v>
                </c:pt>
                <c:pt idx="49">
                  <c:v>5.8630580000000005</c:v>
                </c:pt>
                <c:pt idx="50">
                  <c:v>5.8630580000000005</c:v>
                </c:pt>
              </c:numCache>
            </c:numRef>
          </c:val>
          <c:smooth val="0"/>
        </c:ser>
        <c:dLbls>
          <c:showLegendKey val="0"/>
          <c:showVal val="0"/>
          <c:showCatName val="0"/>
          <c:showSerName val="0"/>
          <c:showPercent val="0"/>
          <c:showBubbleSize val="0"/>
        </c:dLbls>
        <c:smooth val="0"/>
        <c:axId val="-1234295920"/>
        <c:axId val="-1234300272"/>
      </c:lineChart>
      <c:catAx>
        <c:axId val="-12342959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300272"/>
        <c:crosses val="autoZero"/>
        <c:auto val="1"/>
        <c:lblAlgn val="ctr"/>
        <c:lblOffset val="100"/>
        <c:tickLblSkip val="10"/>
        <c:tickMarkSkip val="10"/>
        <c:noMultiLvlLbl val="0"/>
      </c:catAx>
      <c:valAx>
        <c:axId val="-1234300272"/>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95920"/>
        <c:crossesAt val="22"/>
        <c:crossBetween val="midCat"/>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00692908282605E-2"/>
          <c:y val="0.11065044606231474"/>
          <c:w val="0.78366281562870943"/>
          <c:h val="0.79546288873254767"/>
        </c:manualLayout>
      </c:layout>
      <c:lineChart>
        <c:grouping val="standard"/>
        <c:varyColors val="0"/>
        <c:ser>
          <c:idx val="0"/>
          <c:order val="0"/>
          <c:tx>
            <c:strRef>
              <c:f>Sheet1!$B$1</c:f>
              <c:strCache>
                <c:ptCount val="1"/>
                <c:pt idx="0">
                  <c:v>High Oil and Gas Supply</c:v>
                </c:pt>
              </c:strCache>
            </c:strRef>
          </c:tx>
          <c:spPr>
            <a:ln w="22225" cap="rnd">
              <a:solidFill>
                <a:schemeClr val="accent2">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1.1457151375904109</c:v>
                </c:pt>
                <c:pt idx="1">
                  <c:v>1.0587470832415091</c:v>
                </c:pt>
                <c:pt idx="2">
                  <c:v>1.2852264669493725</c:v>
                </c:pt>
                <c:pt idx="3">
                  <c:v>0.90618812547731797</c:v>
                </c:pt>
                <c:pt idx="4">
                  <c:v>1.1199575254592529</c:v>
                </c:pt>
                <c:pt idx="5">
                  <c:v>1.056781551957509</c:v>
                </c:pt>
                <c:pt idx="6">
                  <c:v>1.6650239330182204</c:v>
                </c:pt>
                <c:pt idx="7">
                  <c:v>1.7865570287923649</c:v>
                </c:pt>
                <c:pt idx="8">
                  <c:v>1.876023333004373</c:v>
                </c:pt>
                <c:pt idx="9">
                  <c:v>2.6951186149002218</c:v>
                </c:pt>
                <c:pt idx="10">
                  <c:v>3.1349351978346047</c:v>
                </c:pt>
                <c:pt idx="11">
                  <c:v>4.8100856218525125</c:v>
                </c:pt>
                <c:pt idx="12">
                  <c:v>7.0013604712348414</c:v>
                </c:pt>
                <c:pt idx="13">
                  <c:v>5.0138512120998096</c:v>
                </c:pt>
                <c:pt idx="14">
                  <c:v>3.870396841624288</c:v>
                </c:pt>
                <c:pt idx="15">
                  <c:v>3.4065692738659186</c:v>
                </c:pt>
                <c:pt idx="16">
                  <c:v>2.9969677399545716</c:v>
                </c:pt>
                <c:pt idx="17">
                  <c:v>3.1159444717777718</c:v>
                </c:pt>
                <c:pt idx="18">
                  <c:v>3.8725597254683799</c:v>
                </c:pt>
                <c:pt idx="19">
                  <c:v>4.3349763231620564</c:v>
                </c:pt>
                <c:pt idx="20">
                  <c:v>3.4886430526756094</c:v>
                </c:pt>
                <c:pt idx="21">
                  <c:v>2.9687966400960697</c:v>
                </c:pt>
                <c:pt idx="22">
                  <c:v>3.3656488464208838</c:v>
                </c:pt>
                <c:pt idx="23">
                  <c:v>3.2945510695284801</c:v>
                </c:pt>
                <c:pt idx="24">
                  <c:v>3.988646183921063</c:v>
                </c:pt>
                <c:pt idx="25">
                  <c:v>4.332973910854264</c:v>
                </c:pt>
                <c:pt idx="26">
                  <c:v>4.4908403237983885</c:v>
                </c:pt>
                <c:pt idx="27">
                  <c:v>4.4354041642475348</c:v>
                </c:pt>
                <c:pt idx="28">
                  <c:v>4.2046503939335338</c:v>
                </c:pt>
                <c:pt idx="29">
                  <c:v>4.1375810668459421</c:v>
                </c:pt>
                <c:pt idx="30">
                  <c:v>4.036100853929482</c:v>
                </c:pt>
                <c:pt idx="31">
                  <c:v>4.0265601688301986</c:v>
                </c:pt>
                <c:pt idx="32">
                  <c:v>4.1443885536000886</c:v>
                </c:pt>
                <c:pt idx="33">
                  <c:v>4.0955524200908515</c:v>
                </c:pt>
                <c:pt idx="34">
                  <c:v>4.1246294607856466</c:v>
                </c:pt>
                <c:pt idx="35">
                  <c:v>4.201586503234938</c:v>
                </c:pt>
                <c:pt idx="36">
                  <c:v>4.25947288433232</c:v>
                </c:pt>
                <c:pt idx="37">
                  <c:v>4.3253175138208864</c:v>
                </c:pt>
                <c:pt idx="38">
                  <c:v>4.4140084281247081</c:v>
                </c:pt>
                <c:pt idx="39">
                  <c:v>4.4223843115331771</c:v>
                </c:pt>
                <c:pt idx="40">
                  <c:v>4.5767141999250969</c:v>
                </c:pt>
                <c:pt idx="41">
                  <c:v>4.6836123606247311</c:v>
                </c:pt>
                <c:pt idx="42">
                  <c:v>4.8130525431765845</c:v>
                </c:pt>
                <c:pt idx="43">
                  <c:v>4.9230908804682372</c:v>
                </c:pt>
                <c:pt idx="44">
                  <c:v>5.0237284666828703</c:v>
                </c:pt>
                <c:pt idx="45">
                  <c:v>5.0908700461549987</c:v>
                </c:pt>
                <c:pt idx="46">
                  <c:v>5.1695606388868898</c:v>
                </c:pt>
                <c:pt idx="47">
                  <c:v>5.2476415333068935</c:v>
                </c:pt>
                <c:pt idx="48">
                  <c:v>5.2561869971436179</c:v>
                </c:pt>
                <c:pt idx="49">
                  <c:v>5.3206825241595634</c:v>
                </c:pt>
                <c:pt idx="50">
                  <c:v>5.3325125488858358</c:v>
                </c:pt>
              </c:numCache>
            </c:numRef>
          </c:val>
          <c:smooth val="0"/>
        </c:ser>
        <c:ser>
          <c:idx val="1"/>
          <c:order val="1"/>
          <c:tx>
            <c:strRef>
              <c:f>Sheet1!$C$1</c:f>
              <c:strCache>
                <c:ptCount val="1"/>
                <c:pt idx="0">
                  <c:v>Low Oil and Gas Supply</c:v>
                </c:pt>
              </c:strCache>
            </c:strRef>
          </c:tx>
          <c:spPr>
            <a:ln w="22225" cap="rnd">
              <a:solidFill>
                <a:srgbClr val="EBC7A4"/>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1.1457151375904109</c:v>
                </c:pt>
                <c:pt idx="1">
                  <c:v>1.0587470832415091</c:v>
                </c:pt>
                <c:pt idx="2">
                  <c:v>1.2852264669493725</c:v>
                </c:pt>
                <c:pt idx="3">
                  <c:v>0.90618812547731797</c:v>
                </c:pt>
                <c:pt idx="4">
                  <c:v>1.1199575254592529</c:v>
                </c:pt>
                <c:pt idx="5">
                  <c:v>1.056781551957509</c:v>
                </c:pt>
                <c:pt idx="6">
                  <c:v>1.6650239330182204</c:v>
                </c:pt>
                <c:pt idx="7">
                  <c:v>1.7865570287923649</c:v>
                </c:pt>
                <c:pt idx="8">
                  <c:v>1.876023333004373</c:v>
                </c:pt>
                <c:pt idx="9">
                  <c:v>2.6951186149002218</c:v>
                </c:pt>
                <c:pt idx="10">
                  <c:v>3.1349351978346047</c:v>
                </c:pt>
                <c:pt idx="11">
                  <c:v>4.8100856218525125</c:v>
                </c:pt>
                <c:pt idx="12">
                  <c:v>7.0013604712348414</c:v>
                </c:pt>
                <c:pt idx="13">
                  <c:v>5.0138512120998096</c:v>
                </c:pt>
                <c:pt idx="14">
                  <c:v>3.870396841624288</c:v>
                </c:pt>
                <c:pt idx="15">
                  <c:v>3.4065692738659186</c:v>
                </c:pt>
                <c:pt idx="16">
                  <c:v>2.9969677399545716</c:v>
                </c:pt>
                <c:pt idx="17">
                  <c:v>3.1159444717777718</c:v>
                </c:pt>
                <c:pt idx="18">
                  <c:v>3.8725597254683799</c:v>
                </c:pt>
                <c:pt idx="19">
                  <c:v>4.3349763231620564</c:v>
                </c:pt>
                <c:pt idx="20">
                  <c:v>3.4886430526756094</c:v>
                </c:pt>
                <c:pt idx="21">
                  <c:v>2.9694327534408687</c:v>
                </c:pt>
                <c:pt idx="22">
                  <c:v>2.6721623985415097</c:v>
                </c:pt>
                <c:pt idx="23">
                  <c:v>2.3862106646934067</c:v>
                </c:pt>
                <c:pt idx="24">
                  <c:v>2.7787297856564033</c:v>
                </c:pt>
                <c:pt idx="25">
                  <c:v>2.9196861114546424</c:v>
                </c:pt>
                <c:pt idx="26">
                  <c:v>2.9353981677135219</c:v>
                </c:pt>
                <c:pt idx="27">
                  <c:v>2.9704935955192524</c:v>
                </c:pt>
                <c:pt idx="28">
                  <c:v>2.859463422363</c:v>
                </c:pt>
                <c:pt idx="29">
                  <c:v>2.8943330276090831</c:v>
                </c:pt>
                <c:pt idx="30">
                  <c:v>2.8721205042833038</c:v>
                </c:pt>
                <c:pt idx="31">
                  <c:v>2.8317459799531552</c:v>
                </c:pt>
                <c:pt idx="32">
                  <c:v>2.8023259969666308</c:v>
                </c:pt>
                <c:pt idx="33">
                  <c:v>2.7691638651374526</c:v>
                </c:pt>
                <c:pt idx="34">
                  <c:v>2.7552863004376698</c:v>
                </c:pt>
                <c:pt idx="35">
                  <c:v>2.7383913292977349</c:v>
                </c:pt>
                <c:pt idx="36">
                  <c:v>2.689117480464017</c:v>
                </c:pt>
                <c:pt idx="37">
                  <c:v>2.6871927832479137</c:v>
                </c:pt>
                <c:pt idx="38">
                  <c:v>2.6743490819729114</c:v>
                </c:pt>
                <c:pt idx="39">
                  <c:v>2.6514198049951982</c:v>
                </c:pt>
                <c:pt idx="40">
                  <c:v>2.5717494362687208</c:v>
                </c:pt>
                <c:pt idx="41">
                  <c:v>2.5835699194703978</c:v>
                </c:pt>
                <c:pt idx="42">
                  <c:v>2.6277319493118827</c:v>
                </c:pt>
                <c:pt idx="43">
                  <c:v>2.6898128590912807</c:v>
                </c:pt>
                <c:pt idx="44">
                  <c:v>2.6656851300375091</c:v>
                </c:pt>
                <c:pt idx="45">
                  <c:v>2.6886600501884752</c:v>
                </c:pt>
                <c:pt idx="46">
                  <c:v>2.6846218746524237</c:v>
                </c:pt>
                <c:pt idx="47">
                  <c:v>2.674173456448933</c:v>
                </c:pt>
                <c:pt idx="48">
                  <c:v>2.6509905755256025</c:v>
                </c:pt>
                <c:pt idx="49">
                  <c:v>2.6320725982526492</c:v>
                </c:pt>
                <c:pt idx="50">
                  <c:v>2.626948358824956</c:v>
                </c:pt>
              </c:numCache>
            </c:numRef>
          </c:val>
          <c:smooth val="0"/>
        </c:ser>
        <c:ser>
          <c:idx val="2"/>
          <c:order val="2"/>
          <c:tx>
            <c:strRef>
              <c:f>Sheet1!$D$1</c:f>
              <c:strCache>
                <c:ptCount val="1"/>
                <c:pt idx="0">
                  <c:v>High Oil Price</c:v>
                </c:pt>
              </c:strCache>
            </c:strRef>
          </c:tx>
          <c:spPr>
            <a:ln w="22225" cap="rnd">
              <a:solidFill>
                <a:schemeClr val="accent5">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1.1457151375904109</c:v>
                </c:pt>
                <c:pt idx="1">
                  <c:v>1.0587470832415091</c:v>
                </c:pt>
                <c:pt idx="2">
                  <c:v>1.2852264669493725</c:v>
                </c:pt>
                <c:pt idx="3">
                  <c:v>0.90618812547731797</c:v>
                </c:pt>
                <c:pt idx="4">
                  <c:v>1.1199575254592529</c:v>
                </c:pt>
                <c:pt idx="5">
                  <c:v>1.056781551957509</c:v>
                </c:pt>
                <c:pt idx="6">
                  <c:v>1.6650239330182204</c:v>
                </c:pt>
                <c:pt idx="7">
                  <c:v>1.7865570287923649</c:v>
                </c:pt>
                <c:pt idx="8">
                  <c:v>1.876023333004373</c:v>
                </c:pt>
                <c:pt idx="9">
                  <c:v>2.6951186149002218</c:v>
                </c:pt>
                <c:pt idx="10">
                  <c:v>3.1349351978346047</c:v>
                </c:pt>
                <c:pt idx="11">
                  <c:v>4.8100856218525125</c:v>
                </c:pt>
                <c:pt idx="12">
                  <c:v>7.0013604712348414</c:v>
                </c:pt>
                <c:pt idx="13">
                  <c:v>5.0138512120998096</c:v>
                </c:pt>
                <c:pt idx="14">
                  <c:v>3.870396841624288</c:v>
                </c:pt>
                <c:pt idx="15">
                  <c:v>3.4065692738659186</c:v>
                </c:pt>
                <c:pt idx="16">
                  <c:v>2.9969677399545716</c:v>
                </c:pt>
                <c:pt idx="17">
                  <c:v>3.1159444717777718</c:v>
                </c:pt>
                <c:pt idx="18">
                  <c:v>3.8725597254683799</c:v>
                </c:pt>
                <c:pt idx="19">
                  <c:v>4.3349763231620564</c:v>
                </c:pt>
                <c:pt idx="20">
                  <c:v>3.4886447037228723</c:v>
                </c:pt>
                <c:pt idx="21">
                  <c:v>2.9695419321095167</c:v>
                </c:pt>
                <c:pt idx="22">
                  <c:v>5.0628847634725762</c:v>
                </c:pt>
                <c:pt idx="23">
                  <c:v>6.4974027302442137</c:v>
                </c:pt>
                <c:pt idx="24">
                  <c:v>7.6675150107052872</c:v>
                </c:pt>
                <c:pt idx="25">
                  <c:v>8.0509573844263524</c:v>
                </c:pt>
                <c:pt idx="26">
                  <c:v>8.4669547786979944</c:v>
                </c:pt>
                <c:pt idx="27">
                  <c:v>8.4090263439096375</c:v>
                </c:pt>
                <c:pt idx="28">
                  <c:v>8.0034070420168799</c:v>
                </c:pt>
                <c:pt idx="29">
                  <c:v>7.6829537144942579</c:v>
                </c:pt>
                <c:pt idx="30">
                  <c:v>7.4438848542650105</c:v>
                </c:pt>
                <c:pt idx="31">
                  <c:v>7.1987932123495897</c:v>
                </c:pt>
                <c:pt idx="32">
                  <c:v>6.9917481732100581</c:v>
                </c:pt>
                <c:pt idx="33">
                  <c:v>6.8490383182139372</c:v>
                </c:pt>
                <c:pt idx="34">
                  <c:v>6.9315667746503093</c:v>
                </c:pt>
                <c:pt idx="35">
                  <c:v>7.1219289599428786</c:v>
                </c:pt>
                <c:pt idx="36">
                  <c:v>7.2615671060892639</c:v>
                </c:pt>
                <c:pt idx="37">
                  <c:v>7.2514366151547769</c:v>
                </c:pt>
                <c:pt idx="38">
                  <c:v>7.1893140694133111</c:v>
                </c:pt>
                <c:pt idx="39">
                  <c:v>7.1856320049374283</c:v>
                </c:pt>
                <c:pt idx="40">
                  <c:v>7.0419509513345</c:v>
                </c:pt>
                <c:pt idx="41">
                  <c:v>6.940961780115142</c:v>
                </c:pt>
                <c:pt idx="42">
                  <c:v>7.1639046421069184</c:v>
                </c:pt>
                <c:pt idx="43">
                  <c:v>7.2780123026283876</c:v>
                </c:pt>
                <c:pt idx="44">
                  <c:v>7.2461086372654009</c:v>
                </c:pt>
                <c:pt idx="45">
                  <c:v>7.4088441225576123</c:v>
                </c:pt>
                <c:pt idx="46">
                  <c:v>7.5673328126375425</c:v>
                </c:pt>
                <c:pt idx="47">
                  <c:v>7.6471026430833877</c:v>
                </c:pt>
                <c:pt idx="48">
                  <c:v>7.7764517394536332</c:v>
                </c:pt>
                <c:pt idx="49">
                  <c:v>7.7564653746998573</c:v>
                </c:pt>
                <c:pt idx="50">
                  <c:v>7.7589163583419136</c:v>
                </c:pt>
              </c:numCache>
            </c:numRef>
          </c:val>
          <c:smooth val="0"/>
        </c:ser>
        <c:ser>
          <c:idx val="3"/>
          <c:order val="3"/>
          <c:tx>
            <c:strRef>
              <c:f>Sheet1!$E$1</c:f>
              <c:strCache>
                <c:ptCount val="1"/>
                <c:pt idx="0">
                  <c:v>Low Oil Price</c:v>
                </c:pt>
              </c:strCache>
            </c:strRef>
          </c:tx>
          <c:spPr>
            <a:ln w="22225" cap="rnd">
              <a:solidFill>
                <a:srgbClr val="E3A5AC"/>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1.1457151375904109</c:v>
                </c:pt>
                <c:pt idx="1">
                  <c:v>1.0587470832415091</c:v>
                </c:pt>
                <c:pt idx="2">
                  <c:v>1.2852264669493725</c:v>
                </c:pt>
                <c:pt idx="3">
                  <c:v>0.90618812547731797</c:v>
                </c:pt>
                <c:pt idx="4">
                  <c:v>1.1199575254592529</c:v>
                </c:pt>
                <c:pt idx="5">
                  <c:v>1.056781551957509</c:v>
                </c:pt>
                <c:pt idx="6">
                  <c:v>1.6650239330182204</c:v>
                </c:pt>
                <c:pt idx="7">
                  <c:v>1.7865570287923649</c:v>
                </c:pt>
                <c:pt idx="8">
                  <c:v>1.876023333004373</c:v>
                </c:pt>
                <c:pt idx="9">
                  <c:v>2.6951186149002218</c:v>
                </c:pt>
                <c:pt idx="10">
                  <c:v>3.1349351978346047</c:v>
                </c:pt>
                <c:pt idx="11">
                  <c:v>4.8100856218525125</c:v>
                </c:pt>
                <c:pt idx="12">
                  <c:v>7.0013604712348414</c:v>
                </c:pt>
                <c:pt idx="13">
                  <c:v>5.0138512120998096</c:v>
                </c:pt>
                <c:pt idx="14">
                  <c:v>3.870396841624288</c:v>
                </c:pt>
                <c:pt idx="15">
                  <c:v>3.4065692738659186</c:v>
                </c:pt>
                <c:pt idx="16">
                  <c:v>2.9969677399545716</c:v>
                </c:pt>
                <c:pt idx="17">
                  <c:v>3.1159444717777718</c:v>
                </c:pt>
                <c:pt idx="18">
                  <c:v>3.8725597254683799</c:v>
                </c:pt>
                <c:pt idx="19">
                  <c:v>4.3349763231620564</c:v>
                </c:pt>
                <c:pt idx="20">
                  <c:v>3.4886430526756094</c:v>
                </c:pt>
                <c:pt idx="21">
                  <c:v>2.9693438257563685</c:v>
                </c:pt>
                <c:pt idx="22">
                  <c:v>1.4973492789122531</c:v>
                </c:pt>
                <c:pt idx="23">
                  <c:v>1.5726517442648291</c:v>
                </c:pt>
                <c:pt idx="24">
                  <c:v>1.6510214844607278</c:v>
                </c:pt>
                <c:pt idx="25">
                  <c:v>1.7982611780119977</c:v>
                </c:pt>
                <c:pt idx="26">
                  <c:v>1.9113503080273679</c:v>
                </c:pt>
                <c:pt idx="27">
                  <c:v>1.8722255886978976</c:v>
                </c:pt>
                <c:pt idx="28">
                  <c:v>1.8826506798298881</c:v>
                </c:pt>
                <c:pt idx="29">
                  <c:v>1.881815323071157</c:v>
                </c:pt>
                <c:pt idx="30">
                  <c:v>1.9303425847278768</c:v>
                </c:pt>
                <c:pt idx="31">
                  <c:v>1.945616328446752</c:v>
                </c:pt>
                <c:pt idx="32">
                  <c:v>1.9550882297966781</c:v>
                </c:pt>
                <c:pt idx="33">
                  <c:v>1.9751500353714109</c:v>
                </c:pt>
                <c:pt idx="34">
                  <c:v>1.9590804646582796</c:v>
                </c:pt>
                <c:pt idx="35">
                  <c:v>2.013969554836796</c:v>
                </c:pt>
                <c:pt idx="36">
                  <c:v>2.0108086464479751</c:v>
                </c:pt>
                <c:pt idx="37">
                  <c:v>2.0388677677201588</c:v>
                </c:pt>
                <c:pt idx="38">
                  <c:v>2.0442915571494389</c:v>
                </c:pt>
                <c:pt idx="39">
                  <c:v>2.0765027262574232</c:v>
                </c:pt>
                <c:pt idx="40">
                  <c:v>2.0737977998511359</c:v>
                </c:pt>
                <c:pt idx="41">
                  <c:v>2.0704558000958038</c:v>
                </c:pt>
                <c:pt idx="42">
                  <c:v>2.0895128975140067</c:v>
                </c:pt>
                <c:pt idx="43">
                  <c:v>2.0874048329714787</c:v>
                </c:pt>
                <c:pt idx="44">
                  <c:v>2.1004189407866849</c:v>
                </c:pt>
                <c:pt idx="45">
                  <c:v>2.1036428112237275</c:v>
                </c:pt>
                <c:pt idx="46">
                  <c:v>2.1258183018330881</c:v>
                </c:pt>
                <c:pt idx="47">
                  <c:v>2.126295449732845</c:v>
                </c:pt>
                <c:pt idx="48">
                  <c:v>2.1351980378572062</c:v>
                </c:pt>
                <c:pt idx="49">
                  <c:v>2.1376433779387334</c:v>
                </c:pt>
                <c:pt idx="50">
                  <c:v>2.149880841606977</c:v>
                </c:pt>
              </c:numCache>
            </c:numRef>
          </c:val>
          <c:smooth val="0"/>
        </c:ser>
        <c:ser>
          <c:idx val="4"/>
          <c:order val="4"/>
          <c:tx>
            <c:strRef>
              <c:f>Sheet1!$F$1</c:f>
              <c:strCache>
                <c:ptCount val="1"/>
                <c:pt idx="0">
                  <c:v>Reference</c:v>
                </c:pt>
              </c:strCache>
            </c:strRef>
          </c:tx>
          <c:spPr>
            <a:ln w="22225" cap="rnd">
              <a:solidFill>
                <a:schemeClr val="tx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Sheet1!$F$2:$F$52</c:f>
              <c:numCache>
                <c:formatCode>General</c:formatCode>
                <c:ptCount val="51"/>
                <c:pt idx="0">
                  <c:v>1.1457151375904109</c:v>
                </c:pt>
                <c:pt idx="1">
                  <c:v>1.0587470832415091</c:v>
                </c:pt>
                <c:pt idx="2">
                  <c:v>1.2852264669493725</c:v>
                </c:pt>
                <c:pt idx="3">
                  <c:v>0.90618812547731797</c:v>
                </c:pt>
                <c:pt idx="4">
                  <c:v>1.1199575254592529</c:v>
                </c:pt>
                <c:pt idx="5">
                  <c:v>1.056781551957509</c:v>
                </c:pt>
                <c:pt idx="6">
                  <c:v>1.6650239330182204</c:v>
                </c:pt>
                <c:pt idx="7">
                  <c:v>1.7865570287923649</c:v>
                </c:pt>
                <c:pt idx="8">
                  <c:v>1.876023333004373</c:v>
                </c:pt>
                <c:pt idx="9">
                  <c:v>2.6951186149002218</c:v>
                </c:pt>
                <c:pt idx="10">
                  <c:v>3.1349351978346047</c:v>
                </c:pt>
                <c:pt idx="11">
                  <c:v>4.8100856218525125</c:v>
                </c:pt>
                <c:pt idx="12">
                  <c:v>7.0013604712348414</c:v>
                </c:pt>
                <c:pt idx="13">
                  <c:v>5.0138512120998096</c:v>
                </c:pt>
                <c:pt idx="14">
                  <c:v>3.870396841624288</c:v>
                </c:pt>
                <c:pt idx="15">
                  <c:v>3.4065692738659186</c:v>
                </c:pt>
                <c:pt idx="16">
                  <c:v>2.9969677399545716</c:v>
                </c:pt>
                <c:pt idx="17">
                  <c:v>3.1159444717777718</c:v>
                </c:pt>
                <c:pt idx="18">
                  <c:v>3.8725597254683799</c:v>
                </c:pt>
                <c:pt idx="19">
                  <c:v>4.3349763231620564</c:v>
                </c:pt>
                <c:pt idx="20">
                  <c:v>3.4886430526756094</c:v>
                </c:pt>
                <c:pt idx="21">
                  <c:v>2.9689888910702318</c:v>
                </c:pt>
                <c:pt idx="22">
                  <c:v>3.1123768948930968</c:v>
                </c:pt>
                <c:pt idx="23">
                  <c:v>2.9531617926318634</c:v>
                </c:pt>
                <c:pt idx="24">
                  <c:v>3.5253171070960923</c:v>
                </c:pt>
                <c:pt idx="25">
                  <c:v>3.8016807638739305</c:v>
                </c:pt>
                <c:pt idx="26">
                  <c:v>3.9222007884797319</c:v>
                </c:pt>
                <c:pt idx="27">
                  <c:v>3.8957496719762119</c:v>
                </c:pt>
                <c:pt idx="28">
                  <c:v>3.769775500244136</c:v>
                </c:pt>
                <c:pt idx="29">
                  <c:v>3.6735243372956266</c:v>
                </c:pt>
                <c:pt idx="30">
                  <c:v>3.6402896198966008</c:v>
                </c:pt>
                <c:pt idx="31">
                  <c:v>3.6259451147920818</c:v>
                </c:pt>
                <c:pt idx="32">
                  <c:v>3.6453196175253062</c:v>
                </c:pt>
                <c:pt idx="33">
                  <c:v>3.6164061869878132</c:v>
                </c:pt>
                <c:pt idx="34">
                  <c:v>3.655185124106664</c:v>
                </c:pt>
                <c:pt idx="35">
                  <c:v>3.6913360178652175</c:v>
                </c:pt>
                <c:pt idx="36">
                  <c:v>3.7336066895502551</c:v>
                </c:pt>
                <c:pt idx="37">
                  <c:v>3.7614677340025828</c:v>
                </c:pt>
                <c:pt idx="38">
                  <c:v>3.7876352121943588</c:v>
                </c:pt>
                <c:pt idx="39">
                  <c:v>3.8005504241338564</c:v>
                </c:pt>
                <c:pt idx="40">
                  <c:v>3.8425978570374046</c:v>
                </c:pt>
                <c:pt idx="41">
                  <c:v>3.8751010726194632</c:v>
                </c:pt>
                <c:pt idx="42">
                  <c:v>3.913539224632713</c:v>
                </c:pt>
                <c:pt idx="43">
                  <c:v>3.9742465524149977</c:v>
                </c:pt>
                <c:pt idx="44">
                  <c:v>4.1195894577021246</c:v>
                </c:pt>
                <c:pt idx="45">
                  <c:v>4.1759610855420108</c:v>
                </c:pt>
                <c:pt idx="46">
                  <c:v>4.2480622434517041</c:v>
                </c:pt>
                <c:pt idx="47">
                  <c:v>4.2755896933739974</c:v>
                </c:pt>
                <c:pt idx="48">
                  <c:v>4.2390861657421119</c:v>
                </c:pt>
                <c:pt idx="49">
                  <c:v>4.2726602046514364</c:v>
                </c:pt>
                <c:pt idx="50">
                  <c:v>4.2660235126183963</c:v>
                </c:pt>
              </c:numCache>
            </c:numRef>
          </c:val>
          <c:smooth val="0"/>
        </c:ser>
        <c:dLbls>
          <c:showLegendKey val="0"/>
          <c:showVal val="0"/>
          <c:showCatName val="0"/>
          <c:showSerName val="0"/>
          <c:showPercent val="0"/>
          <c:showBubbleSize val="0"/>
        </c:dLbls>
        <c:smooth val="0"/>
        <c:axId val="-1234299728"/>
        <c:axId val="-1234289392"/>
      </c:lineChart>
      <c:catAx>
        <c:axId val="-12342997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89392"/>
        <c:crosses val="autoZero"/>
        <c:auto val="1"/>
        <c:lblAlgn val="ctr"/>
        <c:lblOffset val="100"/>
        <c:tickLblSkip val="10"/>
        <c:tickMarkSkip val="10"/>
        <c:noMultiLvlLbl val="0"/>
      </c:catAx>
      <c:valAx>
        <c:axId val="-1234289392"/>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299728"/>
        <c:crossesAt val="22"/>
        <c:crossBetween val="midCat"/>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202104850434897E-2"/>
          <c:y val="5.4189997083697872E-2"/>
          <c:w val="0.92023805892418942"/>
          <c:h val="0.82009988334791484"/>
        </c:manualLayout>
      </c:layout>
      <c:lineChart>
        <c:grouping val="standard"/>
        <c:varyColors val="0"/>
        <c:ser>
          <c:idx val="0"/>
          <c:order val="0"/>
          <c:tx>
            <c:strRef>
              <c:f>Sheet1!$B$1</c:f>
              <c:strCache>
                <c:ptCount val="1"/>
                <c:pt idx="0">
                  <c:v>Reference </c:v>
                </c:pt>
              </c:strCache>
            </c:strRef>
          </c:tx>
          <c:spPr>
            <a:ln w="22225" cap="rnd">
              <a:solidFill>
                <a:schemeClr val="accent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3.0099999999999998E-2</c:v>
                </c:pt>
                <c:pt idx="1">
                  <c:v>1.6396999999999998E-2</c:v>
                </c:pt>
                <c:pt idx="2">
                  <c:v>9.3419999999999996E-3</c:v>
                </c:pt>
                <c:pt idx="3">
                  <c:v>0</c:v>
                </c:pt>
                <c:pt idx="4">
                  <c:v>1.3311E-2</c:v>
                </c:pt>
                <c:pt idx="5">
                  <c:v>1.6518000000000001E-2</c:v>
                </c:pt>
                <c:pt idx="6">
                  <c:v>0.18895500000000001</c:v>
                </c:pt>
                <c:pt idx="7">
                  <c:v>0.70706800000000003</c:v>
                </c:pt>
                <c:pt idx="8">
                  <c:v>1.082322</c:v>
                </c:pt>
                <c:pt idx="9">
                  <c:v>1.818875</c:v>
                </c:pt>
                <c:pt idx="10">
                  <c:v>2.3899599999999999</c:v>
                </c:pt>
                <c:pt idx="11">
                  <c:v>3.5793599999999999</c:v>
                </c:pt>
                <c:pt idx="12">
                  <c:v>4.1955</c:v>
                </c:pt>
                <c:pt idx="13">
                  <c:v>4.4365750000000004</c:v>
                </c:pt>
                <c:pt idx="14">
                  <c:v>4.4810759999999998</c:v>
                </c:pt>
                <c:pt idx="15">
                  <c:v>4.6510009999999999</c:v>
                </c:pt>
                <c:pt idx="16">
                  <c:v>4.6630580000000004</c:v>
                </c:pt>
                <c:pt idx="17">
                  <c:v>4.763058</c:v>
                </c:pt>
                <c:pt idx="18">
                  <c:v>4.9758330000000006</c:v>
                </c:pt>
                <c:pt idx="19">
                  <c:v>5.1630580000000004</c:v>
                </c:pt>
                <c:pt idx="20">
                  <c:v>5.3630580000000014</c:v>
                </c:pt>
                <c:pt idx="21">
                  <c:v>5.5630579999999998</c:v>
                </c:pt>
                <c:pt idx="22">
                  <c:v>5.7758330000000004</c:v>
                </c:pt>
                <c:pt idx="23">
                  <c:v>5.8630580000000014</c:v>
                </c:pt>
                <c:pt idx="24">
                  <c:v>5.8630580000000014</c:v>
                </c:pt>
                <c:pt idx="25">
                  <c:v>5.8630580000000014</c:v>
                </c:pt>
                <c:pt idx="26">
                  <c:v>5.8758339999999993</c:v>
                </c:pt>
                <c:pt idx="27">
                  <c:v>5.8630580000000014</c:v>
                </c:pt>
                <c:pt idx="28">
                  <c:v>5.8630580000000014</c:v>
                </c:pt>
                <c:pt idx="29">
                  <c:v>5.8630580000000014</c:v>
                </c:pt>
                <c:pt idx="30">
                  <c:v>5.8758339999999993</c:v>
                </c:pt>
                <c:pt idx="31">
                  <c:v>5.8630580000000014</c:v>
                </c:pt>
                <c:pt idx="32">
                  <c:v>5.8630580000000014</c:v>
                </c:pt>
                <c:pt idx="33">
                  <c:v>5.8630580000000014</c:v>
                </c:pt>
                <c:pt idx="34">
                  <c:v>5.8758339999999993</c:v>
                </c:pt>
                <c:pt idx="35">
                  <c:v>5.8630580000000014</c:v>
                </c:pt>
                <c:pt idx="36">
                  <c:v>5.8630580000000014</c:v>
                </c:pt>
                <c:pt idx="37">
                  <c:v>5.8630580000000014</c:v>
                </c:pt>
                <c:pt idx="38">
                  <c:v>5.8758339999999993</c:v>
                </c:pt>
                <c:pt idx="39">
                  <c:v>5.8630580000000014</c:v>
                </c:pt>
                <c:pt idx="40">
                  <c:v>5.8630580000000014</c:v>
                </c:pt>
              </c:numCache>
            </c:numRef>
          </c:val>
          <c:smooth val="0"/>
        </c:ser>
        <c:ser>
          <c:idx val="2"/>
          <c:order val="1"/>
          <c:tx>
            <c:strRef>
              <c:f>Sheet1!$C$1</c:f>
              <c:strCache>
                <c:ptCount val="1"/>
                <c:pt idx="0">
                  <c:v>U.S. LNG export capacity</c:v>
                </c:pt>
              </c:strCache>
            </c:strRef>
          </c:tx>
          <c:spPr>
            <a:ln w="22225" cap="rnd">
              <a:solidFill>
                <a:srgbClr val="A33340"/>
              </a:solidFill>
              <a:prstDash val="dash"/>
              <a:round/>
            </a:ln>
            <a:effectLst/>
          </c:spPr>
          <c:marker>
            <c:symbol val="none"/>
          </c:marker>
          <c:dPt>
            <c:idx val="1"/>
            <c:marker>
              <c:symbol val="none"/>
            </c:marker>
            <c:bubble3D val="0"/>
            <c:spPr>
              <a:ln w="22225" cap="rnd">
                <a:solidFill>
                  <a:srgbClr val="000000"/>
                </a:solidFill>
                <a:prstDash val="dash"/>
                <a:round/>
              </a:ln>
              <a:effectLst/>
            </c:spPr>
          </c:dPt>
          <c:dPt>
            <c:idx val="2"/>
            <c:marker>
              <c:symbol val="none"/>
            </c:marker>
            <c:bubble3D val="0"/>
            <c:spPr>
              <a:ln w="22225" cap="rnd">
                <a:solidFill>
                  <a:srgbClr val="000000"/>
                </a:solidFill>
                <a:prstDash val="dash"/>
                <a:round/>
              </a:ln>
              <a:effectLst/>
            </c:spPr>
          </c:dPt>
          <c:dPt>
            <c:idx val="3"/>
            <c:marker>
              <c:symbol val="none"/>
            </c:marker>
            <c:bubble3D val="0"/>
            <c:spPr>
              <a:ln w="22225" cap="rnd">
                <a:solidFill>
                  <a:srgbClr val="000000"/>
                </a:solidFill>
                <a:prstDash val="dash"/>
                <a:round/>
              </a:ln>
              <a:effectLst/>
            </c:spPr>
          </c:dPt>
          <c:dPt>
            <c:idx val="4"/>
            <c:marker>
              <c:symbol val="none"/>
            </c:marker>
            <c:bubble3D val="0"/>
            <c:spPr>
              <a:ln w="22225" cap="rnd">
                <a:solidFill>
                  <a:srgbClr val="000000"/>
                </a:solidFill>
                <a:prstDash val="dash"/>
                <a:round/>
              </a:ln>
              <a:effectLst/>
            </c:spPr>
          </c:dPt>
          <c:dPt>
            <c:idx val="5"/>
            <c:marker>
              <c:symbol val="none"/>
            </c:marker>
            <c:bubble3D val="0"/>
            <c:spPr>
              <a:ln w="22225" cap="rnd">
                <a:solidFill>
                  <a:srgbClr val="000000"/>
                </a:solidFill>
                <a:prstDash val="dash"/>
                <a:round/>
              </a:ln>
              <a:effectLst/>
            </c:spPr>
          </c:dPt>
          <c:dPt>
            <c:idx val="6"/>
            <c:marker>
              <c:symbol val="none"/>
            </c:marker>
            <c:bubble3D val="0"/>
            <c:spPr>
              <a:ln w="22225" cap="rnd">
                <a:noFill/>
                <a:prstDash val="dash"/>
                <a:round/>
              </a:ln>
              <a:effectLst/>
            </c:spPr>
          </c:dPt>
          <c:dPt>
            <c:idx val="7"/>
            <c:marker>
              <c:symbol val="none"/>
            </c:marker>
            <c:bubble3D val="0"/>
            <c:spPr>
              <a:ln w="22225" cap="rnd">
                <a:noFill/>
                <a:prstDash val="dash"/>
                <a:round/>
              </a:ln>
              <a:effectLst/>
            </c:spPr>
          </c:dPt>
          <c:dPt>
            <c:idx val="8"/>
            <c:marker>
              <c:symbol val="none"/>
            </c:marker>
            <c:bubble3D val="0"/>
            <c:spPr>
              <a:ln w="22225" cap="rnd">
                <a:noFill/>
                <a:prstDash val="dash"/>
                <a:round/>
              </a:ln>
              <a:effectLst/>
            </c:spPr>
          </c:dPt>
          <c:dPt>
            <c:idx val="9"/>
            <c:marker>
              <c:symbol val="none"/>
            </c:marker>
            <c:bubble3D val="0"/>
            <c:spPr>
              <a:ln w="22225" cap="rnd">
                <a:noFill/>
                <a:prstDash val="dash"/>
                <a:round/>
              </a:ln>
              <a:effectLst/>
            </c:spPr>
          </c:dPt>
          <c:dPt>
            <c:idx val="10"/>
            <c:marker>
              <c:symbol val="none"/>
            </c:marker>
            <c:bubble3D val="0"/>
            <c:spPr>
              <a:ln w="22225" cap="rnd">
                <a:noFill/>
                <a:prstDash val="dash"/>
                <a:round/>
              </a:ln>
              <a:effectLst/>
            </c:spPr>
          </c:dPt>
          <c:dPt>
            <c:idx val="11"/>
            <c:marker>
              <c:symbol val="none"/>
            </c:marker>
            <c:bubble3D val="0"/>
            <c:spPr>
              <a:ln w="22225" cap="rnd">
                <a:noFill/>
                <a:prstDash val="dash"/>
                <a:round/>
              </a:ln>
              <a:effectLst/>
            </c:spPr>
          </c:dPt>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11">
                  <c:v>5.1817500000000001</c:v>
                </c:pt>
                <c:pt idx="12">
                  <c:v>5.1817500000000001</c:v>
                </c:pt>
                <c:pt idx="13">
                  <c:v>5.1817500000000001</c:v>
                </c:pt>
                <c:pt idx="14">
                  <c:v>5.1817500000000001</c:v>
                </c:pt>
                <c:pt idx="15">
                  <c:v>5.1817500000000001</c:v>
                </c:pt>
                <c:pt idx="16">
                  <c:v>5.1817500000000001</c:v>
                </c:pt>
                <c:pt idx="17">
                  <c:v>5.1817500000000001</c:v>
                </c:pt>
                <c:pt idx="18">
                  <c:v>5.1817500000000001</c:v>
                </c:pt>
                <c:pt idx="19">
                  <c:v>5.1817500000000001</c:v>
                </c:pt>
                <c:pt idx="20">
                  <c:v>5.1817500000000001</c:v>
                </c:pt>
                <c:pt idx="21">
                  <c:v>5.1817500000000001</c:v>
                </c:pt>
                <c:pt idx="22">
                  <c:v>5.1817500000000001</c:v>
                </c:pt>
                <c:pt idx="23">
                  <c:v>5.1817500000000001</c:v>
                </c:pt>
                <c:pt idx="24">
                  <c:v>5.1817500000000001</c:v>
                </c:pt>
                <c:pt idx="25">
                  <c:v>5.1817500000000001</c:v>
                </c:pt>
                <c:pt idx="26">
                  <c:v>5.1817500000000001</c:v>
                </c:pt>
                <c:pt idx="27">
                  <c:v>5.1817500000000001</c:v>
                </c:pt>
                <c:pt idx="28">
                  <c:v>5.1817500000000001</c:v>
                </c:pt>
                <c:pt idx="29">
                  <c:v>5.1817500000000001</c:v>
                </c:pt>
                <c:pt idx="30">
                  <c:v>5.1817500000000001</c:v>
                </c:pt>
                <c:pt idx="31">
                  <c:v>5.1817500000000001</c:v>
                </c:pt>
                <c:pt idx="32">
                  <c:v>5.1817500000000001</c:v>
                </c:pt>
                <c:pt idx="33">
                  <c:v>5.1817500000000001</c:v>
                </c:pt>
                <c:pt idx="34">
                  <c:v>5.1817500000000001</c:v>
                </c:pt>
                <c:pt idx="35">
                  <c:v>5.1817500000000001</c:v>
                </c:pt>
                <c:pt idx="36">
                  <c:v>5.1817500000000001</c:v>
                </c:pt>
                <c:pt idx="37">
                  <c:v>5.1817500000000001</c:v>
                </c:pt>
                <c:pt idx="38">
                  <c:v>5.1817500000000001</c:v>
                </c:pt>
                <c:pt idx="39">
                  <c:v>5.1817500000000001</c:v>
                </c:pt>
                <c:pt idx="40">
                  <c:v>5.1817500000000001</c:v>
                </c:pt>
              </c:numCache>
            </c:numRef>
          </c:val>
          <c:smooth val="0"/>
        </c:ser>
        <c:dLbls>
          <c:showLegendKey val="0"/>
          <c:showVal val="0"/>
          <c:showCatName val="0"/>
          <c:showSerName val="0"/>
          <c:showPercent val="0"/>
          <c:showBubbleSize val="0"/>
        </c:dLbls>
        <c:smooth val="0"/>
        <c:axId val="-1226575904"/>
        <c:axId val="-1226573184"/>
      </c:lineChart>
      <c:catAx>
        <c:axId val="-12265759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6573184"/>
        <c:crosses val="autoZero"/>
        <c:auto val="1"/>
        <c:lblAlgn val="ctr"/>
        <c:lblOffset val="100"/>
        <c:tickLblSkip val="10"/>
        <c:tickMarkSkip val="10"/>
        <c:noMultiLvlLbl val="0"/>
      </c:catAx>
      <c:valAx>
        <c:axId val="-122657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6575904"/>
        <c:crossesAt val="12"/>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094311303265522"/>
          <c:w val="0.62988461103847526"/>
          <c:h val="0.69308318467655083"/>
        </c:manualLayout>
      </c:layout>
      <c:areaChart>
        <c:grouping val="stacked"/>
        <c:varyColors val="0"/>
        <c:ser>
          <c:idx val="4"/>
          <c:order val="0"/>
          <c:tx>
            <c:strRef>
              <c:f>Sheet1!$F$1</c:f>
              <c:strCache>
                <c:ptCount val="1"/>
                <c:pt idx="0">
                  <c:v>coal</c:v>
                </c:pt>
              </c:strCache>
            </c:strRef>
          </c:tx>
          <c:spPr>
            <a:solidFill>
              <a:srgbClr val="8B8B8B"/>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1847.2902785799999</c:v>
                </c:pt>
                <c:pt idx="1">
                  <c:v>1733.43000539999</c:v>
                </c:pt>
                <c:pt idx="2">
                  <c:v>1514.0429446200001</c:v>
                </c:pt>
                <c:pt idx="3">
                  <c:v>1581.1147158599999</c:v>
                </c:pt>
                <c:pt idx="4">
                  <c:v>1581.71034981</c:v>
                </c:pt>
                <c:pt idx="5">
                  <c:v>1352.3981967299901</c:v>
                </c:pt>
                <c:pt idx="6">
                  <c:v>1239.1486543999999</c:v>
                </c:pt>
                <c:pt idx="7">
                  <c:v>1205.8352759700001</c:v>
                </c:pt>
                <c:pt idx="8">
                  <c:v>1149.48733868</c:v>
                </c:pt>
                <c:pt idx="9">
                  <c:v>964.95681157000001</c:v>
                </c:pt>
                <c:pt idx="10">
                  <c:v>773.80533951999996</c:v>
                </c:pt>
                <c:pt idx="11">
                  <c:v>954.065247</c:v>
                </c:pt>
                <c:pt idx="12">
                  <c:v>910.04016100000001</c:v>
                </c:pt>
                <c:pt idx="13">
                  <c:v>889.22558600000002</c:v>
                </c:pt>
                <c:pt idx="14">
                  <c:v>759.28326400000003</c:v>
                </c:pt>
                <c:pt idx="15">
                  <c:v>738.08648700000003</c:v>
                </c:pt>
                <c:pt idx="16">
                  <c:v>729.97851600000001</c:v>
                </c:pt>
                <c:pt idx="17">
                  <c:v>724.83062700000005</c:v>
                </c:pt>
                <c:pt idx="18">
                  <c:v>717.00469999999996</c:v>
                </c:pt>
                <c:pt idx="19">
                  <c:v>695.29882799999996</c:v>
                </c:pt>
                <c:pt idx="20">
                  <c:v>684.39605700000004</c:v>
                </c:pt>
                <c:pt idx="21">
                  <c:v>675.67022699999995</c:v>
                </c:pt>
                <c:pt idx="22">
                  <c:v>661.86425799999995</c:v>
                </c:pt>
                <c:pt idx="23">
                  <c:v>668.48321499999997</c:v>
                </c:pt>
                <c:pt idx="24">
                  <c:v>631.02410899999995</c:v>
                </c:pt>
                <c:pt idx="25">
                  <c:v>612.94476299999997</c:v>
                </c:pt>
                <c:pt idx="26">
                  <c:v>590.34008800000004</c:v>
                </c:pt>
                <c:pt idx="27">
                  <c:v>579.72662400000002</c:v>
                </c:pt>
                <c:pt idx="28">
                  <c:v>577.52002000000005</c:v>
                </c:pt>
                <c:pt idx="29">
                  <c:v>575.00854500000003</c:v>
                </c:pt>
                <c:pt idx="30">
                  <c:v>564.35320999999999</c:v>
                </c:pt>
                <c:pt idx="31">
                  <c:v>559.27447500000005</c:v>
                </c:pt>
                <c:pt idx="32">
                  <c:v>553.75390600000003</c:v>
                </c:pt>
                <c:pt idx="33">
                  <c:v>545.975281</c:v>
                </c:pt>
                <c:pt idx="34">
                  <c:v>537.75067100000001</c:v>
                </c:pt>
                <c:pt idx="35">
                  <c:v>531.28521699999999</c:v>
                </c:pt>
                <c:pt idx="36">
                  <c:v>528.74249299999997</c:v>
                </c:pt>
                <c:pt idx="37">
                  <c:v>524.989868</c:v>
                </c:pt>
                <c:pt idx="38">
                  <c:v>523.25860599999999</c:v>
                </c:pt>
                <c:pt idx="39">
                  <c:v>522.92712400000005</c:v>
                </c:pt>
                <c:pt idx="40">
                  <c:v>523.69885299999999</c:v>
                </c:pt>
              </c:numCache>
            </c:numRef>
          </c:val>
        </c:ser>
        <c:ser>
          <c:idx val="2"/>
          <c:order val="1"/>
          <c:tx>
            <c:strRef>
              <c:f>Sheet1!$E$1</c:f>
              <c:strCache>
                <c:ptCount val="1"/>
                <c:pt idx="0">
                  <c:v>nuclear</c:v>
                </c:pt>
              </c:strCache>
            </c:strRef>
          </c:tx>
          <c:spPr>
            <a:solidFill>
              <a:srgbClr val="A33340"/>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806.96830055999999</c:v>
                </c:pt>
                <c:pt idx="1">
                  <c:v>790.20436699999902</c:v>
                </c:pt>
                <c:pt idx="2">
                  <c:v>769.33124899999996</c:v>
                </c:pt>
                <c:pt idx="3">
                  <c:v>789.01647300000002</c:v>
                </c:pt>
                <c:pt idx="4">
                  <c:v>797.16598199999999</c:v>
                </c:pt>
                <c:pt idx="5">
                  <c:v>797.17787699999997</c:v>
                </c:pt>
                <c:pt idx="6">
                  <c:v>805.69394799999998</c:v>
                </c:pt>
                <c:pt idx="7">
                  <c:v>804.94963499999994</c:v>
                </c:pt>
                <c:pt idx="8">
                  <c:v>807.08447699999999</c:v>
                </c:pt>
                <c:pt idx="9">
                  <c:v>809.40926200000001</c:v>
                </c:pt>
                <c:pt idx="10">
                  <c:v>789.918631</c:v>
                </c:pt>
                <c:pt idx="11">
                  <c:v>777.68218999999999</c:v>
                </c:pt>
                <c:pt idx="12">
                  <c:v>783.61560099999997</c:v>
                </c:pt>
                <c:pt idx="13">
                  <c:v>785.479919</c:v>
                </c:pt>
                <c:pt idx="14">
                  <c:v>788.97308299999997</c:v>
                </c:pt>
                <c:pt idx="15">
                  <c:v>781.77593999999999</c:v>
                </c:pt>
                <c:pt idx="16">
                  <c:v>773.33514400000001</c:v>
                </c:pt>
                <c:pt idx="17">
                  <c:v>759.40319799999997</c:v>
                </c:pt>
                <c:pt idx="18">
                  <c:v>721.80883800000004</c:v>
                </c:pt>
                <c:pt idx="19">
                  <c:v>715.15942399999994</c:v>
                </c:pt>
                <c:pt idx="20">
                  <c:v>707.00170900000001</c:v>
                </c:pt>
                <c:pt idx="21">
                  <c:v>708.09497099999999</c:v>
                </c:pt>
                <c:pt idx="22">
                  <c:v>708.85339399999998</c:v>
                </c:pt>
                <c:pt idx="23">
                  <c:v>668.13275099999998</c:v>
                </c:pt>
                <c:pt idx="24">
                  <c:v>668.827271</c:v>
                </c:pt>
                <c:pt idx="25">
                  <c:v>670.23230000000001</c:v>
                </c:pt>
                <c:pt idx="26">
                  <c:v>671.27685499999995</c:v>
                </c:pt>
                <c:pt idx="27">
                  <c:v>665.09484899999995</c:v>
                </c:pt>
                <c:pt idx="28">
                  <c:v>665.30542000000003</c:v>
                </c:pt>
                <c:pt idx="29">
                  <c:v>664.89660600000002</c:v>
                </c:pt>
                <c:pt idx="30">
                  <c:v>665.35595699999999</c:v>
                </c:pt>
                <c:pt idx="31">
                  <c:v>666.54132100000004</c:v>
                </c:pt>
                <c:pt idx="32">
                  <c:v>667.80841099999998</c:v>
                </c:pt>
                <c:pt idx="33">
                  <c:v>668.67492700000003</c:v>
                </c:pt>
                <c:pt idx="34">
                  <c:v>669.43725600000005</c:v>
                </c:pt>
                <c:pt idx="35">
                  <c:v>670.25537099999997</c:v>
                </c:pt>
                <c:pt idx="36">
                  <c:v>670.68237299999998</c:v>
                </c:pt>
                <c:pt idx="37">
                  <c:v>671.10790999999995</c:v>
                </c:pt>
                <c:pt idx="38">
                  <c:v>661.60778800000003</c:v>
                </c:pt>
                <c:pt idx="39">
                  <c:v>661.92895499999997</c:v>
                </c:pt>
                <c:pt idx="40">
                  <c:v>662.392517</c:v>
                </c:pt>
              </c:numCache>
            </c:numRef>
          </c:val>
        </c:ser>
        <c:ser>
          <c:idx val="1"/>
          <c:order val="2"/>
          <c:tx>
            <c:strRef>
              <c:f>Sheet1!$D$1</c:f>
              <c:strCache>
                <c:ptCount val="1"/>
                <c:pt idx="0">
                  <c:v>renewables</c:v>
                </c:pt>
              </c:strCache>
            </c:strRef>
          </c:tx>
          <c:spPr>
            <a:solidFill>
              <a:srgbClr val="5D9732"/>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429.78674447918598</c:v>
                </c:pt>
                <c:pt idx="1">
                  <c:v>517.16141959679703</c:v>
                </c:pt>
                <c:pt idx="2">
                  <c:v>500.72419751765398</c:v>
                </c:pt>
                <c:pt idx="3">
                  <c:v>530.20499632405495</c:v>
                </c:pt>
                <c:pt idx="4">
                  <c:v>549.81197897000004</c:v>
                </c:pt>
                <c:pt idx="5">
                  <c:v>558.3802561</c:v>
                </c:pt>
                <c:pt idx="6">
                  <c:v>628.25747219000004</c:v>
                </c:pt>
                <c:pt idx="7">
                  <c:v>710.57295900999998</c:v>
                </c:pt>
                <c:pt idx="8">
                  <c:v>736.35508938999999</c:v>
                </c:pt>
                <c:pt idx="9">
                  <c:v>763.63015389999998</c:v>
                </c:pt>
                <c:pt idx="10">
                  <c:v>834.23599754999998</c:v>
                </c:pt>
                <c:pt idx="11">
                  <c:v>878.791382</c:v>
                </c:pt>
                <c:pt idx="12">
                  <c:v>974.67962599999998</c:v>
                </c:pt>
                <c:pt idx="13">
                  <c:v>1061.8519289999999</c:v>
                </c:pt>
                <c:pt idx="14">
                  <c:v>1201.2429199999999</c:v>
                </c:pt>
                <c:pt idx="15">
                  <c:v>1298.8636469999999</c:v>
                </c:pt>
                <c:pt idx="16">
                  <c:v>1347.5014650000001</c:v>
                </c:pt>
                <c:pt idx="17">
                  <c:v>1378.319702</c:v>
                </c:pt>
                <c:pt idx="18">
                  <c:v>1425.3743899999999</c:v>
                </c:pt>
                <c:pt idx="19">
                  <c:v>1499.5751949999999</c:v>
                </c:pt>
                <c:pt idx="20">
                  <c:v>1562.8847659999999</c:v>
                </c:pt>
                <c:pt idx="21">
                  <c:v>1600.368164</c:v>
                </c:pt>
                <c:pt idx="22">
                  <c:v>1634.2193600000001</c:v>
                </c:pt>
                <c:pt idx="23">
                  <c:v>1687.255981</c:v>
                </c:pt>
                <c:pt idx="24">
                  <c:v>1753.991943</c:v>
                </c:pt>
                <c:pt idx="25">
                  <c:v>1818.7246090000001</c:v>
                </c:pt>
                <c:pt idx="26">
                  <c:v>1874.491577</c:v>
                </c:pt>
                <c:pt idx="27">
                  <c:v>1916.4444579999999</c:v>
                </c:pt>
                <c:pt idx="28">
                  <c:v>1946.1279300000001</c:v>
                </c:pt>
                <c:pt idx="29">
                  <c:v>1980.4125979999999</c:v>
                </c:pt>
                <c:pt idx="30">
                  <c:v>2012.0500489999999</c:v>
                </c:pt>
                <c:pt idx="31">
                  <c:v>2037.6403809999999</c:v>
                </c:pt>
                <c:pt idx="32">
                  <c:v>2070.4326169999999</c:v>
                </c:pt>
                <c:pt idx="33">
                  <c:v>2113.1403810000002</c:v>
                </c:pt>
                <c:pt idx="34">
                  <c:v>2139.900635</c:v>
                </c:pt>
                <c:pt idx="35">
                  <c:v>2176.4311520000001</c:v>
                </c:pt>
                <c:pt idx="36">
                  <c:v>2215.0432129999999</c:v>
                </c:pt>
                <c:pt idx="37">
                  <c:v>2254.6433109999998</c:v>
                </c:pt>
                <c:pt idx="38">
                  <c:v>2297.0686040000001</c:v>
                </c:pt>
                <c:pt idx="39">
                  <c:v>2340.4045409999999</c:v>
                </c:pt>
                <c:pt idx="40">
                  <c:v>2384.6184079999998</c:v>
                </c:pt>
              </c:numCache>
            </c:numRef>
          </c:val>
        </c:ser>
        <c:ser>
          <c:idx val="3"/>
          <c:order val="3"/>
          <c:tx>
            <c:strRef>
              <c:f>Sheet1!$C$1</c:f>
              <c:strCache>
                <c:ptCount val="1"/>
                <c:pt idx="0">
                  <c:v>natural gas</c:v>
                </c:pt>
              </c:strCache>
            </c:strRef>
          </c:tx>
          <c:spPr>
            <a:solidFill>
              <a:srgbClr val="0096D7"/>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987.69723372999999</c:v>
                </c:pt>
                <c:pt idx="1">
                  <c:v>1013.68892930999</c:v>
                </c:pt>
                <c:pt idx="2">
                  <c:v>1225.8941753700001</c:v>
                </c:pt>
                <c:pt idx="3">
                  <c:v>1124.8355598599901</c:v>
                </c:pt>
                <c:pt idx="4">
                  <c:v>1126.6089583799901</c:v>
                </c:pt>
                <c:pt idx="5">
                  <c:v>1333.48211019</c:v>
                </c:pt>
                <c:pt idx="6">
                  <c:v>1378.3069339199999</c:v>
                </c:pt>
                <c:pt idx="7">
                  <c:v>1296.4424911399999</c:v>
                </c:pt>
                <c:pt idx="8">
                  <c:v>1469.13268217</c:v>
                </c:pt>
                <c:pt idx="9">
                  <c:v>1585.81417371</c:v>
                </c:pt>
                <c:pt idx="10">
                  <c:v>1616.7479797000001</c:v>
                </c:pt>
                <c:pt idx="11">
                  <c:v>1564.134888</c:v>
                </c:pt>
                <c:pt idx="12">
                  <c:v>1539.5570070000001</c:v>
                </c:pt>
                <c:pt idx="13">
                  <c:v>1570.1195070000001</c:v>
                </c:pt>
                <c:pt idx="14">
                  <c:v>1587.421875</c:v>
                </c:pt>
                <c:pt idx="15">
                  <c:v>1554.3707280000001</c:v>
                </c:pt>
                <c:pt idx="16">
                  <c:v>1550.9578859999999</c:v>
                </c:pt>
                <c:pt idx="17">
                  <c:v>1561.151245</c:v>
                </c:pt>
                <c:pt idx="18">
                  <c:v>1582.0198969999999</c:v>
                </c:pt>
                <c:pt idx="19">
                  <c:v>1563.207275</c:v>
                </c:pt>
                <c:pt idx="20">
                  <c:v>1541.63501</c:v>
                </c:pt>
                <c:pt idx="21">
                  <c:v>1541.702759</c:v>
                </c:pt>
                <c:pt idx="22">
                  <c:v>1550.7772219999999</c:v>
                </c:pt>
                <c:pt idx="23">
                  <c:v>1562.238159</c:v>
                </c:pt>
                <c:pt idx="24">
                  <c:v>1563.9311520000001</c:v>
                </c:pt>
                <c:pt idx="25">
                  <c:v>1554.2780760000001</c:v>
                </c:pt>
                <c:pt idx="26">
                  <c:v>1562.4941409999999</c:v>
                </c:pt>
                <c:pt idx="27">
                  <c:v>1583.455933</c:v>
                </c:pt>
                <c:pt idx="28">
                  <c:v>1603.228149</c:v>
                </c:pt>
                <c:pt idx="29">
                  <c:v>1617.2730710000001</c:v>
                </c:pt>
                <c:pt idx="30">
                  <c:v>1638.606689</c:v>
                </c:pt>
                <c:pt idx="31">
                  <c:v>1666.3652340000001</c:v>
                </c:pt>
                <c:pt idx="32">
                  <c:v>1689.419189</c:v>
                </c:pt>
                <c:pt idx="33">
                  <c:v>1706.203857</c:v>
                </c:pt>
                <c:pt idx="34">
                  <c:v>1739.084595</c:v>
                </c:pt>
                <c:pt idx="35">
                  <c:v>1763.224365</c:v>
                </c:pt>
                <c:pt idx="36">
                  <c:v>1780.9780270000001</c:v>
                </c:pt>
                <c:pt idx="37">
                  <c:v>1799.0812989999999</c:v>
                </c:pt>
                <c:pt idx="38">
                  <c:v>1820.2978519999999</c:v>
                </c:pt>
                <c:pt idx="39">
                  <c:v>1835.5157469999999</c:v>
                </c:pt>
                <c:pt idx="40">
                  <c:v>1855.924561</c:v>
                </c:pt>
              </c:numCache>
            </c:numRef>
          </c:val>
        </c:ser>
        <c:ser>
          <c:idx val="0"/>
          <c:order val="4"/>
          <c:tx>
            <c:strRef>
              <c:f>Sheet1!$B$1</c:f>
              <c:strCache>
                <c:ptCount val="1"/>
                <c:pt idx="0">
                  <c:v>petroleum &amp; other</c:v>
                </c:pt>
              </c:strCache>
              <c:extLst xmlns:c15="http://schemas.microsoft.com/office/drawing/2012/chart"/>
            </c:strRef>
          </c:tx>
          <c:spPr>
            <a:no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extLst xmlns:c15="http://schemas.microsoft.com/office/drawing/2012/chart"/>
            </c:numRef>
          </c:cat>
          <c:val>
            <c:numRef>
              <c:f>Sheet1!$B$2:$B$42</c:f>
              <c:numCache>
                <c:formatCode>General</c:formatCode>
                <c:ptCount val="41"/>
                <c:pt idx="0">
                  <c:v>55.7280099099995</c:v>
                </c:pt>
                <c:pt idx="1">
                  <c:v>49.4815291999995</c:v>
                </c:pt>
                <c:pt idx="2">
                  <c:v>43.923697320000002</c:v>
                </c:pt>
                <c:pt idx="3">
                  <c:v>48.923869920000598</c:v>
                </c:pt>
                <c:pt idx="4">
                  <c:v>49.5413951200009</c:v>
                </c:pt>
                <c:pt idx="5">
                  <c:v>50.301766430000299</c:v>
                </c:pt>
                <c:pt idx="6">
                  <c:v>44.0803460999999</c:v>
                </c:pt>
                <c:pt idx="7">
                  <c:v>40.4604806299998</c:v>
                </c:pt>
                <c:pt idx="8">
                  <c:v>45.757031629999801</c:v>
                </c:pt>
                <c:pt idx="9">
                  <c:v>39.002259990000397</c:v>
                </c:pt>
                <c:pt idx="10">
                  <c:v>36.116988559999797</c:v>
                </c:pt>
                <c:pt idx="11">
                  <c:v>27.892817999999998</c:v>
                </c:pt>
                <c:pt idx="12">
                  <c:v>27.488239</c:v>
                </c:pt>
                <c:pt idx="13">
                  <c:v>28.06944</c:v>
                </c:pt>
                <c:pt idx="14">
                  <c:v>27.283622999999999</c:v>
                </c:pt>
                <c:pt idx="15">
                  <c:v>27.068919999999999</c:v>
                </c:pt>
                <c:pt idx="16">
                  <c:v>26.511037000000002</c:v>
                </c:pt>
                <c:pt idx="17">
                  <c:v>25.839122</c:v>
                </c:pt>
                <c:pt idx="18">
                  <c:v>25.238969000000001</c:v>
                </c:pt>
                <c:pt idx="19">
                  <c:v>24.860724999999999</c:v>
                </c:pt>
                <c:pt idx="20">
                  <c:v>24.369327999999999</c:v>
                </c:pt>
                <c:pt idx="21">
                  <c:v>23.716259000000001</c:v>
                </c:pt>
                <c:pt idx="22">
                  <c:v>23.294573999999901</c:v>
                </c:pt>
                <c:pt idx="23">
                  <c:v>23.108657999999998</c:v>
                </c:pt>
                <c:pt idx="24">
                  <c:v>22.946193999999998</c:v>
                </c:pt>
                <c:pt idx="25">
                  <c:v>22.850124999999998</c:v>
                </c:pt>
                <c:pt idx="26">
                  <c:v>22.476237999999999</c:v>
                </c:pt>
                <c:pt idx="27">
                  <c:v>22.508174</c:v>
                </c:pt>
                <c:pt idx="28">
                  <c:v>22.301088</c:v>
                </c:pt>
                <c:pt idx="29">
                  <c:v>22.106293999999998</c:v>
                </c:pt>
                <c:pt idx="30">
                  <c:v>21.892486000000002</c:v>
                </c:pt>
                <c:pt idx="31">
                  <c:v>21.405207000000001</c:v>
                </c:pt>
                <c:pt idx="32">
                  <c:v>20.936989000000001</c:v>
                </c:pt>
                <c:pt idx="33">
                  <c:v>20.176518000000002</c:v>
                </c:pt>
                <c:pt idx="34">
                  <c:v>19.609456999999999</c:v>
                </c:pt>
                <c:pt idx="35">
                  <c:v>19.125859999999999</c:v>
                </c:pt>
                <c:pt idx="36">
                  <c:v>18.927561000000001</c:v>
                </c:pt>
                <c:pt idx="37">
                  <c:v>18.384136999999999</c:v>
                </c:pt>
                <c:pt idx="38">
                  <c:v>18.380766999999999</c:v>
                </c:pt>
                <c:pt idx="39">
                  <c:v>17.775580999999999</c:v>
                </c:pt>
                <c:pt idx="40">
                  <c:v>17.517056</c:v>
                </c:pt>
              </c:numCache>
              <c:extLst xmlns:c15="http://schemas.microsoft.com/office/drawing/2012/chart"/>
            </c:numRef>
          </c:val>
        </c:ser>
        <c:dLbls>
          <c:showLegendKey val="0"/>
          <c:showVal val="0"/>
          <c:showCatName val="0"/>
          <c:showSerName val="0"/>
          <c:showPercent val="0"/>
          <c:showBubbleSize val="0"/>
        </c:dLbls>
        <c:axId val="-1226574272"/>
        <c:axId val="-1226571552"/>
        <c:extLst/>
      </c:areaChart>
      <c:catAx>
        <c:axId val="-1226574272"/>
        <c:scaling>
          <c:orientation val="minMax"/>
        </c:scaling>
        <c:delete val="0"/>
        <c:axPos val="b"/>
        <c:numFmt formatCode="General" sourceLinked="1"/>
        <c:majorTickMark val="out"/>
        <c:minorTickMark val="none"/>
        <c:tickLblPos val="low"/>
        <c:spPr>
          <a:noFill/>
          <a:ln w="9525" cap="flat" cmpd="sng" algn="ctr">
            <a:solidFill>
              <a:srgbClr val="000000"/>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1226571552"/>
        <c:crosses val="autoZero"/>
        <c:auto val="1"/>
        <c:lblAlgn val="ctr"/>
        <c:lblOffset val="100"/>
        <c:tickLblSkip val="10"/>
        <c:tickMarkSkip val="10"/>
        <c:noMultiLvlLbl val="0"/>
      </c:catAx>
      <c:valAx>
        <c:axId val="-1226571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6574272"/>
        <c:crossesAt val="12"/>
        <c:crossBetween val="midCat"/>
      </c:valAx>
      <c:spPr>
        <a:noFill/>
        <a:ln>
          <a:noFill/>
        </a:ln>
        <a:effectLst/>
      </c:spPr>
    </c:plotArea>
    <c:plotVisOnly val="1"/>
    <c:dispBlanksAs val="zero"/>
    <c:showDLblsOverMax val="0"/>
  </c:chart>
  <c:spPr>
    <a:solidFill>
      <a:schemeClr val="bg1"/>
    </a:solidFill>
    <a:ln w="2857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6.6298959742194047E-2"/>
          <c:w val="0.65121281714785639"/>
          <c:h val="0.84286195363379912"/>
        </c:manualLayout>
      </c:layout>
      <c:lineChart>
        <c:grouping val="standard"/>
        <c:varyColors val="0"/>
        <c:ser>
          <c:idx val="5"/>
          <c:order val="0"/>
          <c:tx>
            <c:strRef>
              <c:f>Sheet1!$B$1</c:f>
              <c:strCache>
                <c:ptCount val="1"/>
                <c:pt idx="0">
                  <c:v>petroleum and liquids</c:v>
                </c:pt>
              </c:strCache>
            </c:strRef>
          </c:tx>
          <c:spPr>
            <a:ln w="22225" cap="rnd">
              <a:solidFill>
                <a:srgbClr val="BD732A"/>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15.293356605232013</c:v>
                </c:pt>
                <c:pt idx="1">
                  <c:v>14.220075132998982</c:v>
                </c:pt>
                <c:pt idx="2">
                  <c:v>14.959920464572013</c:v>
                </c:pt>
                <c:pt idx="3">
                  <c:v>16.372893772162993</c:v>
                </c:pt>
                <c:pt idx="4">
                  <c:v>17.199130085490005</c:v>
                </c:pt>
                <c:pt idx="5">
                  <c:v>16.825250750999974</c:v>
                </c:pt>
                <c:pt idx="6">
                  <c:v>18.178941712000004</c:v>
                </c:pt>
                <c:pt idx="7">
                  <c:v>19.564860439000004</c:v>
                </c:pt>
                <c:pt idx="8">
                  <c:v>20.890240845000022</c:v>
                </c:pt>
                <c:pt idx="9">
                  <c:v>21.124063297000014</c:v>
                </c:pt>
                <c:pt idx="10">
                  <c:v>22.314369521</c:v>
                </c:pt>
                <c:pt idx="11">
                  <c:v>23.295789170015372</c:v>
                </c:pt>
                <c:pt idx="12">
                  <c:v>22.616711881924378</c:v>
                </c:pt>
                <c:pt idx="13">
                  <c:v>24.056144172379962</c:v>
                </c:pt>
                <c:pt idx="14">
                  <c:v>26.032463603439925</c:v>
                </c:pt>
                <c:pt idx="15">
                  <c:v>26.865962973973065</c:v>
                </c:pt>
                <c:pt idx="16">
                  <c:v>26.594875480430339</c:v>
                </c:pt>
                <c:pt idx="17">
                  <c:v>25.913962238347114</c:v>
                </c:pt>
                <c:pt idx="18">
                  <c:v>23.971966770868125</c:v>
                </c:pt>
                <c:pt idx="19">
                  <c:v>20.863490863596603</c:v>
                </c:pt>
                <c:pt idx="20">
                  <c:v>20.53735648988264</c:v>
                </c:pt>
                <c:pt idx="21">
                  <c:v>18.624304191623285</c:v>
                </c:pt>
                <c:pt idx="22">
                  <c:v>16.928064997000224</c:v>
                </c:pt>
                <c:pt idx="23">
                  <c:v>13.9817851412101</c:v>
                </c:pt>
                <c:pt idx="24">
                  <c:v>11.759028684539</c:v>
                </c:pt>
                <c:pt idx="25">
                  <c:v>11.291676893539623</c:v>
                </c:pt>
                <c:pt idx="26">
                  <c:v>11.652392988985998</c:v>
                </c:pt>
                <c:pt idx="27">
                  <c:v>9.6417307125999905</c:v>
                </c:pt>
                <c:pt idx="28">
                  <c:v>6.8653115324459799</c:v>
                </c:pt>
                <c:pt idx="29">
                  <c:v>3.3343088636780083</c:v>
                </c:pt>
                <c:pt idx="30">
                  <c:v>0.71292147972700881</c:v>
                </c:pt>
                <c:pt idx="31">
                  <c:v>1.8340500000000013</c:v>
                </c:pt>
                <c:pt idx="32">
                  <c:v>2.4991070000000022</c:v>
                </c:pt>
                <c:pt idx="33">
                  <c:v>1.896466000000004</c:v>
                </c:pt>
                <c:pt idx="34">
                  <c:v>1.0394410000000001</c:v>
                </c:pt>
                <c:pt idx="35">
                  <c:v>0.17882699999999829</c:v>
                </c:pt>
                <c:pt idx="36">
                  <c:v>-0.24316100000000065</c:v>
                </c:pt>
                <c:pt idx="37">
                  <c:v>-0.1821470000000005</c:v>
                </c:pt>
                <c:pt idx="38">
                  <c:v>-0.61008000000000007</c:v>
                </c:pt>
                <c:pt idx="39">
                  <c:v>-0.62623999999999924</c:v>
                </c:pt>
                <c:pt idx="40">
                  <c:v>-0.5738669999999999</c:v>
                </c:pt>
                <c:pt idx="41">
                  <c:v>-0.31790700000000172</c:v>
                </c:pt>
                <c:pt idx="42">
                  <c:v>-1.3070000000006132E-3</c:v>
                </c:pt>
                <c:pt idx="43">
                  <c:v>-9.5897999999998262E-2</c:v>
                </c:pt>
                <c:pt idx="44">
                  <c:v>0.21978100000000111</c:v>
                </c:pt>
                <c:pt idx="45">
                  <c:v>0.47222400000000059</c:v>
                </c:pt>
                <c:pt idx="46">
                  <c:v>0.76190699999999723</c:v>
                </c:pt>
                <c:pt idx="47">
                  <c:v>1.1280350000000006</c:v>
                </c:pt>
                <c:pt idx="48">
                  <c:v>1.2635509999999996</c:v>
                </c:pt>
                <c:pt idx="49">
                  <c:v>1.2799459999999989</c:v>
                </c:pt>
                <c:pt idx="50">
                  <c:v>1.038965000000001</c:v>
                </c:pt>
                <c:pt idx="51">
                  <c:v>1.0024899999999979</c:v>
                </c:pt>
                <c:pt idx="52">
                  <c:v>1.0056939999999983</c:v>
                </c:pt>
                <c:pt idx="53">
                  <c:v>1.2410020000000015</c:v>
                </c:pt>
                <c:pt idx="54">
                  <c:v>1.1838639999999998</c:v>
                </c:pt>
                <c:pt idx="55">
                  <c:v>1.1167060000000006</c:v>
                </c:pt>
                <c:pt idx="56">
                  <c:v>1.097059999999999</c:v>
                </c:pt>
                <c:pt idx="57">
                  <c:v>1.4096389999999983</c:v>
                </c:pt>
                <c:pt idx="58">
                  <c:v>1.6588330000000011</c:v>
                </c:pt>
                <c:pt idx="59">
                  <c:v>1.4390479999999997</c:v>
                </c:pt>
                <c:pt idx="60">
                  <c:v>1.3879750000000008</c:v>
                </c:pt>
              </c:numCache>
            </c:numRef>
          </c:val>
          <c:smooth val="0"/>
        </c:ser>
        <c:ser>
          <c:idx val="1"/>
          <c:order val="1"/>
          <c:tx>
            <c:strRef>
              <c:f>Sheet1!$C$1</c:f>
              <c:strCache>
                <c:ptCount val="1"/>
                <c:pt idx="0">
                  <c:v>coal and coke</c:v>
                </c:pt>
              </c:strCache>
            </c:strRef>
          </c:tx>
          <c:spPr>
            <a:ln w="22225" cap="rnd">
              <a:solidFill>
                <a:srgbClr val="7F7F7F"/>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-2.7000110037780001</c:v>
                </c:pt>
                <c:pt idx="1">
                  <c:v>-2.7592362476719998</c:v>
                </c:pt>
                <c:pt idx="2">
                  <c:v>-2.5522322894390004</c:v>
                </c:pt>
                <c:pt idx="3">
                  <c:v>-1.7308327112900002</c:v>
                </c:pt>
                <c:pt idx="4">
                  <c:v>-1.5987257916060005</c:v>
                </c:pt>
                <c:pt idx="5">
                  <c:v>-2.0202795406400003</c:v>
                </c:pt>
                <c:pt idx="6">
                  <c:v>-2.1423387392820001</c:v>
                </c:pt>
                <c:pt idx="7">
                  <c:v>-1.9595262969810008</c:v>
                </c:pt>
                <c:pt idx="8">
                  <c:v>-1.8064895785999997</c:v>
                </c:pt>
                <c:pt idx="9">
                  <c:v>-1.2401830686020001</c:v>
                </c:pt>
                <c:pt idx="10">
                  <c:v>-1.1493728557809999</c:v>
                </c:pt>
                <c:pt idx="11">
                  <c:v>-0.74127747132400013</c:v>
                </c:pt>
                <c:pt idx="12">
                  <c:v>-0.54944395074199992</c:v>
                </c:pt>
                <c:pt idx="13">
                  <c:v>-0.44053236057599998</c:v>
                </c:pt>
                <c:pt idx="14">
                  <c:v>-0.43336729866000012</c:v>
                </c:pt>
                <c:pt idx="15">
                  <c:v>-0.46752651023399983</c:v>
                </c:pt>
                <c:pt idx="16">
                  <c:v>-0.29673572905699985</c:v>
                </c:pt>
                <c:pt idx="17">
                  <c:v>-0.57278521079800016</c:v>
                </c:pt>
                <c:pt idx="18">
                  <c:v>-1.1745395868850002</c:v>
                </c:pt>
                <c:pt idx="19">
                  <c:v>-0.97268002278299981</c:v>
                </c:pt>
                <c:pt idx="20">
                  <c:v>-1.6235091586750001</c:v>
                </c:pt>
                <c:pt idx="21">
                  <c:v>-2.4123519180450002</c:v>
                </c:pt>
                <c:pt idx="22">
                  <c:v>-2.8713630758660003</c:v>
                </c:pt>
                <c:pt idx="23">
                  <c:v>-2.7131116272649995</c:v>
                </c:pt>
                <c:pt idx="24">
                  <c:v>-2.2042696401100002</c:v>
                </c:pt>
                <c:pt idx="25">
                  <c:v>-1.6141176404609998</c:v>
                </c:pt>
                <c:pt idx="26">
                  <c:v>-1.3455525572690001</c:v>
                </c:pt>
                <c:pt idx="27">
                  <c:v>-2.2484912971040001</c:v>
                </c:pt>
                <c:pt idx="28">
                  <c:v>-2.7281337212430001</c:v>
                </c:pt>
                <c:pt idx="29">
                  <c:v>-2.1885522505380002</c:v>
                </c:pt>
                <c:pt idx="30">
                  <c:v>-1.6341062042299999</c:v>
                </c:pt>
                <c:pt idx="31">
                  <c:v>-2.1665398803560003</c:v>
                </c:pt>
                <c:pt idx="32">
                  <c:v>-2.2289032587080002</c:v>
                </c:pt>
                <c:pt idx="33">
                  <c:v>-2.9537408665040004</c:v>
                </c:pt>
                <c:pt idx="34">
                  <c:v>-2.8270683178640001</c:v>
                </c:pt>
                <c:pt idx="35">
                  <c:v>-2.7666830828400002</c:v>
                </c:pt>
                <c:pt idx="36">
                  <c:v>-2.898612287208</c:v>
                </c:pt>
                <c:pt idx="37">
                  <c:v>-2.8429327930760002</c:v>
                </c:pt>
                <c:pt idx="38">
                  <c:v>-2.8351817016600003</c:v>
                </c:pt>
                <c:pt idx="39">
                  <c:v>-2.8096566937760001</c:v>
                </c:pt>
                <c:pt idx="40">
                  <c:v>-2.8014728172400005</c:v>
                </c:pt>
                <c:pt idx="41">
                  <c:v>-2.829782655532</c:v>
                </c:pt>
                <c:pt idx="42">
                  <c:v>-2.8848968623560003</c:v>
                </c:pt>
                <c:pt idx="43">
                  <c:v>-2.8108077041919999</c:v>
                </c:pt>
                <c:pt idx="44">
                  <c:v>-2.7916266731320003</c:v>
                </c:pt>
                <c:pt idx="45">
                  <c:v>-2.814637739688</c:v>
                </c:pt>
                <c:pt idx="46">
                  <c:v>-2.7843271131640002</c:v>
                </c:pt>
                <c:pt idx="47">
                  <c:v>-2.7703096406680001</c:v>
                </c:pt>
                <c:pt idx="48">
                  <c:v>-2.8042581081160005</c:v>
                </c:pt>
                <c:pt idx="49">
                  <c:v>-2.7449602196679996</c:v>
                </c:pt>
                <c:pt idx="50">
                  <c:v>-2.7541594630959998</c:v>
                </c:pt>
                <c:pt idx="51">
                  <c:v>-2.7377140117360002</c:v>
                </c:pt>
                <c:pt idx="52">
                  <c:v>-2.7454123887599997</c:v>
                </c:pt>
                <c:pt idx="53">
                  <c:v>-2.7060804837159997</c:v>
                </c:pt>
                <c:pt idx="54">
                  <c:v>-2.7152625025320001</c:v>
                </c:pt>
                <c:pt idx="55">
                  <c:v>-2.7237468622560002</c:v>
                </c:pt>
                <c:pt idx="56">
                  <c:v>-2.707942044688</c:v>
                </c:pt>
                <c:pt idx="57">
                  <c:v>-2.7017671862959998</c:v>
                </c:pt>
                <c:pt idx="58">
                  <c:v>-2.7266485003920002</c:v>
                </c:pt>
                <c:pt idx="59">
                  <c:v>-2.7335311527079997</c:v>
                </c:pt>
                <c:pt idx="60">
                  <c:v>-2.7481639270759999</c:v>
                </c:pt>
              </c:numCache>
            </c:numRef>
          </c:val>
          <c:smooth val="0"/>
        </c:ser>
        <c:ser>
          <c:idx val="4"/>
          <c:order val="2"/>
          <c:tx>
            <c:strRef>
              <c:f>Sheet1!$D$1</c:f>
              <c:strCache>
                <c:ptCount val="1"/>
                <c:pt idx="0">
                  <c:v>natural gas</c:v>
                </c:pt>
              </c:strCache>
            </c:strRef>
          </c:tx>
          <c:spPr>
            <a:ln w="22225" cap="rnd">
              <a:solidFill>
                <a:srgbClr val="0096D7"/>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1.4635411873039998</c:v>
                </c:pt>
                <c:pt idx="1">
                  <c:v>1.666051221492</c:v>
                </c:pt>
                <c:pt idx="2">
                  <c:v>1.9408413397399999</c:v>
                </c:pt>
                <c:pt idx="3">
                  <c:v>2.2546907046120004</c:v>
                </c:pt>
                <c:pt idx="4">
                  <c:v>2.5180465229190001</c:v>
                </c:pt>
                <c:pt idx="5">
                  <c:v>2.7448961954470001</c:v>
                </c:pt>
                <c:pt idx="6">
                  <c:v>2.8469554306840004</c:v>
                </c:pt>
                <c:pt idx="7">
                  <c:v>2.9043060403920005</c:v>
                </c:pt>
                <c:pt idx="8">
                  <c:v>3.0637988269530001</c:v>
                </c:pt>
                <c:pt idx="9">
                  <c:v>3.4999906445279998</c:v>
                </c:pt>
                <c:pt idx="10">
                  <c:v>3.6234017005409997</c:v>
                </c:pt>
                <c:pt idx="11">
                  <c:v>3.6913980115820002</c:v>
                </c:pt>
                <c:pt idx="12">
                  <c:v>3.5834399494599998</c:v>
                </c:pt>
                <c:pt idx="13">
                  <c:v>3.3563011031430001</c:v>
                </c:pt>
                <c:pt idx="14">
                  <c:v>3.5031974530690002</c:v>
                </c:pt>
                <c:pt idx="15">
                  <c:v>3.7144019614670007</c:v>
                </c:pt>
                <c:pt idx="16">
                  <c:v>3.5604641196340001</c:v>
                </c:pt>
                <c:pt idx="17">
                  <c:v>3.8929155412820018</c:v>
                </c:pt>
                <c:pt idx="18">
                  <c:v>3.111771724864</c:v>
                </c:pt>
                <c:pt idx="19">
                  <c:v>2.7631352935579998</c:v>
                </c:pt>
                <c:pt idx="20">
                  <c:v>2.6872556647670001</c:v>
                </c:pt>
                <c:pt idx="21">
                  <c:v>2.0362092874900002</c:v>
                </c:pt>
                <c:pt idx="22">
                  <c:v>1.5828360736639999</c:v>
                </c:pt>
                <c:pt idx="23">
                  <c:v>1.3688744049410002</c:v>
                </c:pt>
                <c:pt idx="24">
                  <c:v>1.2348929019289998</c:v>
                </c:pt>
                <c:pt idx="25">
                  <c:v>0.98648178014200016</c:v>
                </c:pt>
                <c:pt idx="26">
                  <c:v>0.72513317853900028</c:v>
                </c:pt>
                <c:pt idx="27">
                  <c:v>-7.3131493304000289E-2</c:v>
                </c:pt>
                <c:pt idx="28">
                  <c:v>-0.67924399753499987</c:v>
                </c:pt>
                <c:pt idx="29">
                  <c:v>-1.8893168542109999</c:v>
                </c:pt>
                <c:pt idx="30">
                  <c:v>-2.7160343483700005</c:v>
                </c:pt>
                <c:pt idx="31">
                  <c:v>-4.0035349999999985</c:v>
                </c:pt>
                <c:pt idx="32">
                  <c:v>-5.0239349999999998</c:v>
                </c:pt>
                <c:pt idx="33">
                  <c:v>-5.293685</c:v>
                </c:pt>
                <c:pt idx="34">
                  <c:v>-5.4728320000000004</c:v>
                </c:pt>
                <c:pt idx="35">
                  <c:v>-5.7721420000000006</c:v>
                </c:pt>
                <c:pt idx="36">
                  <c:v>-5.8012090000000001</c:v>
                </c:pt>
                <c:pt idx="37">
                  <c:v>-5.943734000000001</c:v>
                </c:pt>
                <c:pt idx="38">
                  <c:v>-6.3089690000000012</c:v>
                </c:pt>
                <c:pt idx="39">
                  <c:v>-6.7255070000000003</c:v>
                </c:pt>
                <c:pt idx="40">
                  <c:v>-6.9713520000000013</c:v>
                </c:pt>
                <c:pt idx="41">
                  <c:v>-7.3247899999999992</c:v>
                </c:pt>
                <c:pt idx="42">
                  <c:v>-7.5987659999999986</c:v>
                </c:pt>
                <c:pt idx="43">
                  <c:v>-7.6948169999999996</c:v>
                </c:pt>
                <c:pt idx="44">
                  <c:v>-7.7751230000000016</c:v>
                </c:pt>
                <c:pt idx="45">
                  <c:v>-7.8228849999999985</c:v>
                </c:pt>
                <c:pt idx="46">
                  <c:v>-7.8398440000000003</c:v>
                </c:pt>
                <c:pt idx="47">
                  <c:v>-7.8268820000000003</c:v>
                </c:pt>
                <c:pt idx="48">
                  <c:v>-7.8628839999999984</c:v>
                </c:pt>
                <c:pt idx="49">
                  <c:v>-7.9209410000000009</c:v>
                </c:pt>
                <c:pt idx="50">
                  <c:v>-7.9757280000000002</c:v>
                </c:pt>
                <c:pt idx="51">
                  <c:v>-8.0181239999999985</c:v>
                </c:pt>
                <c:pt idx="52">
                  <c:v>-8.0397379999999998</c:v>
                </c:pt>
                <c:pt idx="53">
                  <c:v>-8.063683000000001</c:v>
                </c:pt>
                <c:pt idx="54">
                  <c:v>-8.2583950000000002</c:v>
                </c:pt>
                <c:pt idx="55">
                  <c:v>-8.2901699999999998</c:v>
                </c:pt>
                <c:pt idx="56">
                  <c:v>-8.3062779999999989</c:v>
                </c:pt>
                <c:pt idx="57">
                  <c:v>-8.3216719999999995</c:v>
                </c:pt>
                <c:pt idx="58">
                  <c:v>-8.3204580000000004</c:v>
                </c:pt>
                <c:pt idx="59">
                  <c:v>-8.3384800000000006</c:v>
                </c:pt>
                <c:pt idx="60">
                  <c:v>-8.3666600000000013</c:v>
                </c:pt>
              </c:numCache>
            </c:numRef>
          </c:val>
          <c:smooth val="0"/>
        </c:ser>
        <c:ser>
          <c:idx val="7"/>
          <c:order val="3"/>
          <c:tx>
            <c:strRef>
              <c:f>Sheet1!$E$1</c:f>
              <c:strCache>
                <c:ptCount val="1"/>
                <c:pt idx="0">
                  <c:v>electricity</c:v>
                </c:pt>
              </c:strCache>
            </c:strRef>
          </c:tx>
          <c:spPr>
            <a:ln w="22225" cap="rnd">
              <a:solidFill>
                <a:srgbClr val="FFC70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7.8878991320000015E-3</c:v>
                </c:pt>
                <c:pt idx="1">
                  <c:v>6.6965450812000005E-2</c:v>
                </c:pt>
                <c:pt idx="2">
                  <c:v>8.6733104827999993E-2</c:v>
                </c:pt>
                <c:pt idx="3">
                  <c:v>9.4910358619999996E-2</c:v>
                </c:pt>
                <c:pt idx="4">
                  <c:v>0.15293708254000002</c:v>
                </c:pt>
                <c:pt idx="5">
                  <c:v>0.13385571137999999</c:v>
                </c:pt>
                <c:pt idx="6">
                  <c:v>0.13714377730399999</c:v>
                </c:pt>
                <c:pt idx="7">
                  <c:v>0.116203135692</c:v>
                </c:pt>
                <c:pt idx="8">
                  <c:v>8.8223677971999995E-2</c:v>
                </c:pt>
                <c:pt idx="9">
                  <c:v>9.8924027288000024E-2</c:v>
                </c:pt>
                <c:pt idx="10">
                  <c:v>0.115198994328</c:v>
                </c:pt>
                <c:pt idx="11">
                  <c:v>7.5155967048000011E-2</c:v>
                </c:pt>
                <c:pt idx="12">
                  <c:v>7.1595347151999986E-2</c:v>
                </c:pt>
                <c:pt idx="13">
                  <c:v>2.1904519328800002E-2</c:v>
                </c:pt>
                <c:pt idx="14">
                  <c:v>3.8597219576E-2</c:v>
                </c:pt>
                <c:pt idx="15">
                  <c:v>8.4543716552000006E-2</c:v>
                </c:pt>
                <c:pt idx="16">
                  <c:v>6.2848954699999987E-2</c:v>
                </c:pt>
                <c:pt idx="17">
                  <c:v>0.10663219931999998</c:v>
                </c:pt>
                <c:pt idx="18">
                  <c:v>0.111986009464</c:v>
                </c:pt>
                <c:pt idx="19">
                  <c:v>0.11618750873200002</c:v>
                </c:pt>
                <c:pt idx="20">
                  <c:v>8.8633544472000031E-2</c:v>
                </c:pt>
                <c:pt idx="21">
                  <c:v>0.127100951096</c:v>
                </c:pt>
                <c:pt idx="22">
                  <c:v>0.16125596504</c:v>
                </c:pt>
                <c:pt idx="23">
                  <c:v>0.19747237631600001</c:v>
                </c:pt>
                <c:pt idx="24">
                  <c:v>0.181559449772</c:v>
                </c:pt>
                <c:pt idx="25">
                  <c:v>0.22748001896</c:v>
                </c:pt>
                <c:pt idx="26">
                  <c:v>0.22690566335199999</c:v>
                </c:pt>
                <c:pt idx="27">
                  <c:v>0.19214375696800001</c:v>
                </c:pt>
                <c:pt idx="28">
                  <c:v>0.15168424732000002</c:v>
                </c:pt>
                <c:pt idx="29">
                  <c:v>0.13321959174800002</c:v>
                </c:pt>
                <c:pt idx="30">
                  <c:v>0.161163684088</c:v>
                </c:pt>
                <c:pt idx="31">
                  <c:v>0.213430880356</c:v>
                </c:pt>
                <c:pt idx="32">
                  <c:v>0.161111258708</c:v>
                </c:pt>
                <c:pt idx="33">
                  <c:v>0.13860786650399998</c:v>
                </c:pt>
                <c:pt idx="34">
                  <c:v>0.14153631786399998</c:v>
                </c:pt>
                <c:pt idx="35">
                  <c:v>0.13165908284000002</c:v>
                </c:pt>
                <c:pt idx="36">
                  <c:v>0.13657428720799999</c:v>
                </c:pt>
                <c:pt idx="37">
                  <c:v>0.15033979307600001</c:v>
                </c:pt>
                <c:pt idx="38">
                  <c:v>0.15843470165999998</c:v>
                </c:pt>
                <c:pt idx="39">
                  <c:v>0.16122569377599999</c:v>
                </c:pt>
                <c:pt idx="40">
                  <c:v>0.16738681724000001</c:v>
                </c:pt>
                <c:pt idx="41">
                  <c:v>0.15994265553200002</c:v>
                </c:pt>
                <c:pt idx="42">
                  <c:v>0.163695862356</c:v>
                </c:pt>
                <c:pt idx="43">
                  <c:v>0.15920670419199998</c:v>
                </c:pt>
                <c:pt idx="44">
                  <c:v>0.16412167313200002</c:v>
                </c:pt>
                <c:pt idx="45">
                  <c:v>0.15906973968800001</c:v>
                </c:pt>
                <c:pt idx="46">
                  <c:v>0.15609711316400002</c:v>
                </c:pt>
                <c:pt idx="47">
                  <c:v>0.153735640668</c:v>
                </c:pt>
                <c:pt idx="48">
                  <c:v>0.15460110811600006</c:v>
                </c:pt>
                <c:pt idx="49">
                  <c:v>0.15744021966800001</c:v>
                </c:pt>
                <c:pt idx="50">
                  <c:v>0.15840946309600001</c:v>
                </c:pt>
                <c:pt idx="51">
                  <c:v>0.15377501173599994</c:v>
                </c:pt>
                <c:pt idx="52">
                  <c:v>0.15121038875999998</c:v>
                </c:pt>
                <c:pt idx="53">
                  <c:v>0.148617483716</c:v>
                </c:pt>
                <c:pt idx="54">
                  <c:v>0.151326502532</c:v>
                </c:pt>
                <c:pt idx="55">
                  <c:v>0.148041862256</c:v>
                </c:pt>
                <c:pt idx="56">
                  <c:v>0.148565044688</c:v>
                </c:pt>
                <c:pt idx="57">
                  <c:v>0.14859518629599999</c:v>
                </c:pt>
                <c:pt idx="58">
                  <c:v>0.149171500392</c:v>
                </c:pt>
                <c:pt idx="59">
                  <c:v>0.14933815270800002</c:v>
                </c:pt>
                <c:pt idx="60">
                  <c:v>0.14972392707600002</c:v>
                </c:pt>
              </c:numCache>
            </c:numRef>
          </c:val>
          <c:smooth val="0"/>
        </c:ser>
        <c:dLbls>
          <c:showLegendKey val="0"/>
          <c:showVal val="0"/>
          <c:showCatName val="0"/>
          <c:showSerName val="0"/>
          <c:showPercent val="0"/>
          <c:showBubbleSize val="0"/>
        </c:dLbls>
        <c:smooth val="0"/>
        <c:axId val="-1318977840"/>
        <c:axId val="-1318974576"/>
      </c:lineChart>
      <c:catAx>
        <c:axId val="-1318977840"/>
        <c:scaling>
          <c:orientation val="minMax"/>
        </c:scaling>
        <c:delete val="0"/>
        <c:axPos val="b"/>
        <c:numFmt formatCode="General" sourceLinked="1"/>
        <c:majorTickMark val="out"/>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18974576"/>
        <c:crossesAt val="-10"/>
        <c:auto val="1"/>
        <c:lblAlgn val="ctr"/>
        <c:lblOffset val="100"/>
        <c:tickLblSkip val="20"/>
        <c:tickMarkSkip val="10"/>
        <c:noMultiLvlLbl val="0"/>
      </c:catAx>
      <c:valAx>
        <c:axId val="-1318974576"/>
        <c:scaling>
          <c:orientation val="minMax"/>
          <c:max val="3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18977840"/>
        <c:crossesAt val="3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86090949685019"/>
          <c:y val="0.20764447530231064"/>
          <c:w val="0.59505409890062089"/>
          <c:h val="0.69593928013507345"/>
        </c:manualLayout>
      </c:layout>
      <c:areaChart>
        <c:grouping val="stacked"/>
        <c:varyColors val="0"/>
        <c:ser>
          <c:idx val="3"/>
          <c:order val="0"/>
          <c:tx>
            <c:strRef>
              <c:f>Sheet1!$F$1</c:f>
              <c:strCache>
                <c:ptCount val="1"/>
                <c:pt idx="0">
                  <c:v>other</c:v>
                </c:pt>
              </c:strCache>
            </c:strRef>
          </c:tx>
          <c:spPr>
            <a:solidFill>
              <a:srgbClr val="FFFFFF">
                <a:lumMod val="75000"/>
              </a:srgb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56.089366439999999</c:v>
                </c:pt>
                <c:pt idx="1">
                  <c:v>56.670830029999998</c:v>
                </c:pt>
                <c:pt idx="2">
                  <c:v>57.622166049999997</c:v>
                </c:pt>
                <c:pt idx="3">
                  <c:v>60.85802666</c:v>
                </c:pt>
                <c:pt idx="4">
                  <c:v>63.989444229999997</c:v>
                </c:pt>
                <c:pt idx="5">
                  <c:v>63.631877479999901</c:v>
                </c:pt>
                <c:pt idx="6">
                  <c:v>62.760458110000002</c:v>
                </c:pt>
                <c:pt idx="7">
                  <c:v>62.733412229999999</c:v>
                </c:pt>
                <c:pt idx="8">
                  <c:v>61.831923699999997</c:v>
                </c:pt>
                <c:pt idx="9">
                  <c:v>57.506953339999903</c:v>
                </c:pt>
                <c:pt idx="10">
                  <c:v>56.054488259999999</c:v>
                </c:pt>
                <c:pt idx="11">
                  <c:v>61.259126000000002</c:v>
                </c:pt>
                <c:pt idx="12">
                  <c:v>61.093580999999901</c:v>
                </c:pt>
                <c:pt idx="13">
                  <c:v>62.933474999999902</c:v>
                </c:pt>
                <c:pt idx="14">
                  <c:v>64.093483000000106</c:v>
                </c:pt>
                <c:pt idx="15">
                  <c:v>65.666823999999906</c:v>
                </c:pt>
                <c:pt idx="16">
                  <c:v>66.786230000000103</c:v>
                </c:pt>
                <c:pt idx="17">
                  <c:v>67.855275000000105</c:v>
                </c:pt>
                <c:pt idx="18">
                  <c:v>68.3588570000001</c:v>
                </c:pt>
                <c:pt idx="19">
                  <c:v>69.659391000000099</c:v>
                </c:pt>
                <c:pt idx="20">
                  <c:v>70.633337999999796</c:v>
                </c:pt>
                <c:pt idx="21">
                  <c:v>72.126282000000103</c:v>
                </c:pt>
                <c:pt idx="22">
                  <c:v>73.647240999999894</c:v>
                </c:pt>
                <c:pt idx="23">
                  <c:v>75.094999000000101</c:v>
                </c:pt>
                <c:pt idx="24">
                  <c:v>76.112783000000206</c:v>
                </c:pt>
                <c:pt idx="25">
                  <c:v>77.419266999999905</c:v>
                </c:pt>
                <c:pt idx="26">
                  <c:v>78.660740000000004</c:v>
                </c:pt>
                <c:pt idx="27">
                  <c:v>79.972793999999993</c:v>
                </c:pt>
                <c:pt idx="28">
                  <c:v>81.622384000000196</c:v>
                </c:pt>
                <c:pt idx="29">
                  <c:v>82.552036999999899</c:v>
                </c:pt>
                <c:pt idx="30">
                  <c:v>83.618556999999697</c:v>
                </c:pt>
                <c:pt idx="31">
                  <c:v>84.883930999999805</c:v>
                </c:pt>
                <c:pt idx="32">
                  <c:v>86.092383999999797</c:v>
                </c:pt>
                <c:pt idx="33">
                  <c:v>87.545132000000194</c:v>
                </c:pt>
                <c:pt idx="34">
                  <c:v>88.801388000000301</c:v>
                </c:pt>
                <c:pt idx="35">
                  <c:v>89.675819999999902</c:v>
                </c:pt>
                <c:pt idx="36">
                  <c:v>90.609298999999695</c:v>
                </c:pt>
                <c:pt idx="37">
                  <c:v>91.807068999999899</c:v>
                </c:pt>
                <c:pt idx="38">
                  <c:v>92.512900999999601</c:v>
                </c:pt>
                <c:pt idx="39">
                  <c:v>93.780887999999706</c:v>
                </c:pt>
                <c:pt idx="40">
                  <c:v>94.798995999999903</c:v>
                </c:pt>
              </c:numCache>
            </c:numRef>
          </c:val>
        </c:ser>
        <c:ser>
          <c:idx val="0"/>
          <c:order val="1"/>
          <c:tx>
            <c:strRef>
              <c:f>Sheet1!$E$1</c:f>
              <c:strCache>
                <c:ptCount val="1"/>
                <c:pt idx="0">
                  <c:v>hydroelectric</c:v>
                </c:pt>
              </c:strCache>
            </c:strRef>
          </c:tx>
          <c:spPr>
            <a:solidFill>
              <a:srgbClr val="0070C0"/>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260.203069419999</c:v>
                </c:pt>
                <c:pt idx="1">
                  <c:v>319.35490350999999</c:v>
                </c:pt>
                <c:pt idx="2">
                  <c:v>276.24022339999999</c:v>
                </c:pt>
                <c:pt idx="3">
                  <c:v>268.56538281000002</c:v>
                </c:pt>
                <c:pt idx="4">
                  <c:v>259.36662193000001</c:v>
                </c:pt>
                <c:pt idx="5">
                  <c:v>249.08008489999901</c:v>
                </c:pt>
                <c:pt idx="6">
                  <c:v>267.81215313000001</c:v>
                </c:pt>
                <c:pt idx="7">
                  <c:v>300.33292968000001</c:v>
                </c:pt>
                <c:pt idx="8">
                  <c:v>292.52398882</c:v>
                </c:pt>
                <c:pt idx="9">
                  <c:v>287.87373050000002</c:v>
                </c:pt>
                <c:pt idx="10">
                  <c:v>291.11083593000001</c:v>
                </c:pt>
                <c:pt idx="11">
                  <c:v>259.72958399999999</c:v>
                </c:pt>
                <c:pt idx="12">
                  <c:v>271.33846999999997</c:v>
                </c:pt>
                <c:pt idx="13">
                  <c:v>286.73788500000001</c:v>
                </c:pt>
                <c:pt idx="14">
                  <c:v>300.68472300000002</c:v>
                </c:pt>
                <c:pt idx="15">
                  <c:v>300.95043900000002</c:v>
                </c:pt>
                <c:pt idx="16">
                  <c:v>300.868988</c:v>
                </c:pt>
                <c:pt idx="17">
                  <c:v>300.86535600000002</c:v>
                </c:pt>
                <c:pt idx="18">
                  <c:v>300.685699</c:v>
                </c:pt>
                <c:pt idx="19">
                  <c:v>300.76650999999998</c:v>
                </c:pt>
                <c:pt idx="20">
                  <c:v>300.192902</c:v>
                </c:pt>
                <c:pt idx="21">
                  <c:v>299.45452899999998</c:v>
                </c:pt>
                <c:pt idx="22">
                  <c:v>299.34451300000001</c:v>
                </c:pt>
                <c:pt idx="23">
                  <c:v>299.06143200000002</c:v>
                </c:pt>
                <c:pt idx="24">
                  <c:v>298.761505</c:v>
                </c:pt>
                <c:pt idx="25">
                  <c:v>298.86230499999999</c:v>
                </c:pt>
                <c:pt idx="26">
                  <c:v>298.46163899999999</c:v>
                </c:pt>
                <c:pt idx="27">
                  <c:v>298.34170499999999</c:v>
                </c:pt>
                <c:pt idx="28">
                  <c:v>297.81716899999998</c:v>
                </c:pt>
                <c:pt idx="29">
                  <c:v>296.84356700000001</c:v>
                </c:pt>
                <c:pt idx="30">
                  <c:v>297.207764</c:v>
                </c:pt>
                <c:pt idx="31">
                  <c:v>297.72088600000001</c:v>
                </c:pt>
                <c:pt idx="32">
                  <c:v>296.60513300000002</c:v>
                </c:pt>
                <c:pt idx="33">
                  <c:v>295.35379</c:v>
                </c:pt>
                <c:pt idx="34">
                  <c:v>295.67251599999997</c:v>
                </c:pt>
                <c:pt idx="35">
                  <c:v>295.73516799999999</c:v>
                </c:pt>
                <c:pt idx="36">
                  <c:v>295.57055700000001</c:v>
                </c:pt>
                <c:pt idx="37">
                  <c:v>295.18704200000002</c:v>
                </c:pt>
                <c:pt idx="38">
                  <c:v>291.179596</c:v>
                </c:pt>
                <c:pt idx="39">
                  <c:v>289.43441799999999</c:v>
                </c:pt>
                <c:pt idx="40">
                  <c:v>289.446594</c:v>
                </c:pt>
              </c:numCache>
            </c:numRef>
          </c:val>
        </c:ser>
        <c:ser>
          <c:idx val="1"/>
          <c:order val="2"/>
          <c:tx>
            <c:strRef>
              <c:f>Sheet1!$D$1</c:f>
              <c:strCache>
                <c:ptCount val="1"/>
                <c:pt idx="0">
                  <c:v>geothermal</c:v>
                </c:pt>
              </c:strCache>
            </c:strRef>
          </c:tx>
          <c:spPr>
            <a:solidFill>
              <a:schemeClr val="accent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15.2192131399999</c:v>
                </c:pt>
                <c:pt idx="1">
                  <c:v>15.316068</c:v>
                </c:pt>
                <c:pt idx="2">
                  <c:v>15.562425620000001</c:v>
                </c:pt>
                <c:pt idx="3">
                  <c:v>15.774674109999999</c:v>
                </c:pt>
                <c:pt idx="4">
                  <c:v>15.87694102</c:v>
                </c:pt>
                <c:pt idx="5">
                  <c:v>15.91757501</c:v>
                </c:pt>
                <c:pt idx="6">
                  <c:v>15.825807019999999</c:v>
                </c:pt>
                <c:pt idx="7">
                  <c:v>15.92677424</c:v>
                </c:pt>
                <c:pt idx="8">
                  <c:v>15.96713402</c:v>
                </c:pt>
                <c:pt idx="9">
                  <c:v>15.47271701</c:v>
                </c:pt>
                <c:pt idx="10">
                  <c:v>16.930105169999901</c:v>
                </c:pt>
                <c:pt idx="11">
                  <c:v>15.860015000000001</c:v>
                </c:pt>
                <c:pt idx="12">
                  <c:v>15.867296</c:v>
                </c:pt>
                <c:pt idx="13">
                  <c:v>15.896205999999999</c:v>
                </c:pt>
                <c:pt idx="14">
                  <c:v>15.879020000000001</c:v>
                </c:pt>
                <c:pt idx="15">
                  <c:v>16.988907000000001</c:v>
                </c:pt>
                <c:pt idx="16">
                  <c:v>18.072870000000002</c:v>
                </c:pt>
                <c:pt idx="17">
                  <c:v>19.357189000000002</c:v>
                </c:pt>
                <c:pt idx="18">
                  <c:v>20.687408000000001</c:v>
                </c:pt>
                <c:pt idx="19">
                  <c:v>22.182801999999999</c:v>
                </c:pt>
                <c:pt idx="20">
                  <c:v>23.545463999999999</c:v>
                </c:pt>
                <c:pt idx="21">
                  <c:v>24.754332999999999</c:v>
                </c:pt>
                <c:pt idx="22">
                  <c:v>26.488592000000001</c:v>
                </c:pt>
                <c:pt idx="23">
                  <c:v>27.970644</c:v>
                </c:pt>
                <c:pt idx="24">
                  <c:v>29.747720999999999</c:v>
                </c:pt>
                <c:pt idx="25">
                  <c:v>31.479475000000001</c:v>
                </c:pt>
                <c:pt idx="26">
                  <c:v>33.197445000000002</c:v>
                </c:pt>
                <c:pt idx="27">
                  <c:v>34.806412000000002</c:v>
                </c:pt>
                <c:pt idx="28">
                  <c:v>36.271507</c:v>
                </c:pt>
                <c:pt idx="29">
                  <c:v>37.616847999999997</c:v>
                </c:pt>
                <c:pt idx="30">
                  <c:v>39.032260999999998</c:v>
                </c:pt>
                <c:pt idx="31">
                  <c:v>40.308636</c:v>
                </c:pt>
                <c:pt idx="32">
                  <c:v>41.178458999999997</c:v>
                </c:pt>
                <c:pt idx="33">
                  <c:v>42.068179999999998</c:v>
                </c:pt>
                <c:pt idx="34">
                  <c:v>43.290134000000002</c:v>
                </c:pt>
                <c:pt idx="35">
                  <c:v>44.465415999999998</c:v>
                </c:pt>
                <c:pt idx="36">
                  <c:v>45.346268000000002</c:v>
                </c:pt>
                <c:pt idx="37">
                  <c:v>45.885283999999999</c:v>
                </c:pt>
                <c:pt idx="38">
                  <c:v>46.369636999999997</c:v>
                </c:pt>
                <c:pt idx="39">
                  <c:v>46.882961000000002</c:v>
                </c:pt>
                <c:pt idx="40">
                  <c:v>47.380020000000002</c:v>
                </c:pt>
              </c:numCache>
            </c:numRef>
          </c:val>
        </c:ser>
        <c:ser>
          <c:idx val="2"/>
          <c:order val="3"/>
          <c:tx>
            <c:strRef>
              <c:f>Sheet1!$C$1</c:f>
              <c:strCache>
                <c:ptCount val="1"/>
                <c:pt idx="0">
                  <c:v>wind</c:v>
                </c:pt>
              </c:strCache>
            </c:strRef>
          </c:tx>
          <c:spPr>
            <a:solidFill>
              <a:srgbClr val="5D973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94.652246120000001</c:v>
                </c:pt>
                <c:pt idx="1">
                  <c:v>120.176598669999</c:v>
                </c:pt>
                <c:pt idx="2">
                  <c:v>140.82170288999899</c:v>
                </c:pt>
                <c:pt idx="3">
                  <c:v>167.83974545999999</c:v>
                </c:pt>
                <c:pt idx="4">
                  <c:v>181.65528186</c:v>
                </c:pt>
                <c:pt idx="5">
                  <c:v>190.71854777999999</c:v>
                </c:pt>
                <c:pt idx="6">
                  <c:v>226.99256216000001</c:v>
                </c:pt>
                <c:pt idx="7">
                  <c:v>254.30269523999999</c:v>
                </c:pt>
                <c:pt idx="8">
                  <c:v>272.66745372999998</c:v>
                </c:pt>
                <c:pt idx="9">
                  <c:v>295.88248353</c:v>
                </c:pt>
                <c:pt idx="10">
                  <c:v>337.50981468999998</c:v>
                </c:pt>
                <c:pt idx="11">
                  <c:v>377.66564899999997</c:v>
                </c:pt>
                <c:pt idx="12">
                  <c:v>422.31982399999998</c:v>
                </c:pt>
                <c:pt idx="13">
                  <c:v>439.59875499999998</c:v>
                </c:pt>
                <c:pt idx="14">
                  <c:v>464.24945100000002</c:v>
                </c:pt>
                <c:pt idx="15">
                  <c:v>519.015625</c:v>
                </c:pt>
                <c:pt idx="16">
                  <c:v>541.33673099999999</c:v>
                </c:pt>
                <c:pt idx="17">
                  <c:v>547.85144000000003</c:v>
                </c:pt>
                <c:pt idx="18">
                  <c:v>556.35351600000001</c:v>
                </c:pt>
                <c:pt idx="19">
                  <c:v>566.91949499999998</c:v>
                </c:pt>
                <c:pt idx="20">
                  <c:v>593.52392599999996</c:v>
                </c:pt>
                <c:pt idx="21">
                  <c:v>600.54534899999999</c:v>
                </c:pt>
                <c:pt idx="22">
                  <c:v>602.26049799999998</c:v>
                </c:pt>
                <c:pt idx="23">
                  <c:v>603.93225099999995</c:v>
                </c:pt>
                <c:pt idx="24">
                  <c:v>621.04516599999999</c:v>
                </c:pt>
                <c:pt idx="25">
                  <c:v>648.70703100000003</c:v>
                </c:pt>
                <c:pt idx="26">
                  <c:v>661.30480999999997</c:v>
                </c:pt>
                <c:pt idx="27">
                  <c:v>669.73638900000003</c:v>
                </c:pt>
                <c:pt idx="28">
                  <c:v>672.26501499999995</c:v>
                </c:pt>
                <c:pt idx="29">
                  <c:v>673.71008300000005</c:v>
                </c:pt>
                <c:pt idx="30">
                  <c:v>677.93402100000003</c:v>
                </c:pt>
                <c:pt idx="31">
                  <c:v>682.14794900000004</c:v>
                </c:pt>
                <c:pt idx="32">
                  <c:v>689.55505400000004</c:v>
                </c:pt>
                <c:pt idx="33">
                  <c:v>700.83032200000002</c:v>
                </c:pt>
                <c:pt idx="34">
                  <c:v>700.57214399999998</c:v>
                </c:pt>
                <c:pt idx="35">
                  <c:v>704.16876200000002</c:v>
                </c:pt>
                <c:pt idx="36">
                  <c:v>713.72460899999999</c:v>
                </c:pt>
                <c:pt idx="37">
                  <c:v>719.28491199999996</c:v>
                </c:pt>
                <c:pt idx="38">
                  <c:v>722.07031199999994</c:v>
                </c:pt>
                <c:pt idx="39">
                  <c:v>727.19604500000003</c:v>
                </c:pt>
                <c:pt idx="40">
                  <c:v>737.03479000000004</c:v>
                </c:pt>
              </c:numCache>
            </c:numRef>
          </c:val>
        </c:ser>
        <c:ser>
          <c:idx val="4"/>
          <c:order val="4"/>
          <c:tx>
            <c:strRef>
              <c:f>Sheet1!$B$1</c:f>
              <c:strCache>
                <c:ptCount val="1"/>
                <c:pt idx="0">
                  <c:v>solar</c:v>
                </c:pt>
              </c:strCache>
            </c:strRef>
          </c:tx>
          <c:spPr>
            <a:solidFill>
              <a:srgbClr val="FFC70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3.6228493591861701</c:v>
                </c:pt>
                <c:pt idx="1">
                  <c:v>5.6430193867978398</c:v>
                </c:pt>
                <c:pt idx="2">
                  <c:v>10.477679557654699</c:v>
                </c:pt>
                <c:pt idx="3">
                  <c:v>17.167167284055701</c:v>
                </c:pt>
                <c:pt idx="4">
                  <c:v>28.923689929999998</c:v>
                </c:pt>
                <c:pt idx="5">
                  <c:v>39.032170929999999</c:v>
                </c:pt>
                <c:pt idx="6">
                  <c:v>54.866491770000003</c:v>
                </c:pt>
                <c:pt idx="7">
                  <c:v>77.277147619999994</c:v>
                </c:pt>
                <c:pt idx="8">
                  <c:v>93.364589120000005</c:v>
                </c:pt>
                <c:pt idx="9">
                  <c:v>106.89426951999999</c:v>
                </c:pt>
                <c:pt idx="10">
                  <c:v>132.6307535</c:v>
                </c:pt>
                <c:pt idx="11">
                  <c:v>164.277008</c:v>
                </c:pt>
                <c:pt idx="12">
                  <c:v>204.060394</c:v>
                </c:pt>
                <c:pt idx="13">
                  <c:v>256.685608</c:v>
                </c:pt>
                <c:pt idx="14">
                  <c:v>356.33612099999999</c:v>
                </c:pt>
                <c:pt idx="15">
                  <c:v>396.24185199999999</c:v>
                </c:pt>
                <c:pt idx="16">
                  <c:v>420.436646</c:v>
                </c:pt>
                <c:pt idx="17">
                  <c:v>442.39031999999997</c:v>
                </c:pt>
                <c:pt idx="18">
                  <c:v>479.28878800000001</c:v>
                </c:pt>
                <c:pt idx="19">
                  <c:v>540.04724099999999</c:v>
                </c:pt>
                <c:pt idx="20">
                  <c:v>574.98913600000003</c:v>
                </c:pt>
                <c:pt idx="21">
                  <c:v>603.48767099999998</c:v>
                </c:pt>
                <c:pt idx="22">
                  <c:v>632.47863800000005</c:v>
                </c:pt>
                <c:pt idx="23">
                  <c:v>681.19665499999996</c:v>
                </c:pt>
                <c:pt idx="24">
                  <c:v>728.32476799999995</c:v>
                </c:pt>
                <c:pt idx="25">
                  <c:v>762.256531</c:v>
                </c:pt>
                <c:pt idx="26">
                  <c:v>802.86694299999999</c:v>
                </c:pt>
                <c:pt idx="27">
                  <c:v>833.58703600000001</c:v>
                </c:pt>
                <c:pt idx="28">
                  <c:v>858.15185499999995</c:v>
                </c:pt>
                <c:pt idx="29">
                  <c:v>889.68994099999998</c:v>
                </c:pt>
                <c:pt idx="30">
                  <c:v>914.25744599999996</c:v>
                </c:pt>
                <c:pt idx="31">
                  <c:v>932.578979</c:v>
                </c:pt>
                <c:pt idx="32">
                  <c:v>957.00158699999997</c:v>
                </c:pt>
                <c:pt idx="33">
                  <c:v>987.34295699999996</c:v>
                </c:pt>
                <c:pt idx="34">
                  <c:v>1011.564209</c:v>
                </c:pt>
                <c:pt idx="35">
                  <c:v>1042.385986</c:v>
                </c:pt>
                <c:pt idx="36">
                  <c:v>1069.7924800000001</c:v>
                </c:pt>
                <c:pt idx="37">
                  <c:v>1102.479004</c:v>
                </c:pt>
                <c:pt idx="38">
                  <c:v>1144.935913</c:v>
                </c:pt>
                <c:pt idx="39">
                  <c:v>1183.1099850000001</c:v>
                </c:pt>
                <c:pt idx="40">
                  <c:v>1215.9582519999999</c:v>
                </c:pt>
              </c:numCache>
            </c:numRef>
          </c:val>
        </c:ser>
        <c:dLbls>
          <c:showLegendKey val="0"/>
          <c:showVal val="0"/>
          <c:showCatName val="0"/>
          <c:showSerName val="0"/>
          <c:showPercent val="0"/>
          <c:showBubbleSize val="0"/>
        </c:dLbls>
        <c:axId val="-1226571008"/>
        <c:axId val="-1226570464"/>
      </c:areaChart>
      <c:catAx>
        <c:axId val="-12265710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6570464"/>
        <c:crosses val="autoZero"/>
        <c:auto val="1"/>
        <c:lblAlgn val="ctr"/>
        <c:lblOffset val="100"/>
        <c:tickLblSkip val="10"/>
        <c:tickMarkSkip val="10"/>
        <c:noMultiLvlLbl val="0"/>
      </c:catAx>
      <c:valAx>
        <c:axId val="-12265704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6571008"/>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4">
    <c:autoUpdate val="0"/>
  </c:externalData>
  <c:userShapes r:id="rId5"/>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19469930355187E-2"/>
          <c:y val="0.25300098963103435"/>
          <c:w val="0.67791980037830879"/>
          <c:h val="0.64063268904855042"/>
        </c:manualLayout>
      </c:layout>
      <c:lineChart>
        <c:grouping val="standard"/>
        <c:varyColors val="0"/>
        <c:ser>
          <c:idx val="0"/>
          <c:order val="0"/>
          <c:tx>
            <c:strRef>
              <c:f>Sheet1!$C$4</c:f>
              <c:strCache>
                <c:ptCount val="1"/>
                <c:pt idx="0">
                  <c:v>Growth Rate Low Economic Growth</c:v>
                </c:pt>
              </c:strCache>
            </c:strRef>
          </c:tx>
          <c:spPr>
            <a:ln w="22225" cap="rnd">
              <a:solidFill>
                <a:schemeClr val="accent1">
                  <a:lumMod val="40000"/>
                  <a:lumOff val="60000"/>
                </a:schemeClr>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Sheet1!$C$5:$C$65</c:f>
              <c:numCache>
                <c:formatCode>0.00%</c:formatCode>
                <c:ptCount val="61"/>
                <c:pt idx="0">
                  <c:v>4.9074396324362279E-2</c:v>
                </c:pt>
                <c:pt idx="1">
                  <c:v>3.8334575679510596E-2</c:v>
                </c:pt>
                <c:pt idx="2">
                  <c:v>1.6839919740248899E-2</c:v>
                </c:pt>
                <c:pt idx="3">
                  <c:v>1.8865425982240946E-2</c:v>
                </c:pt>
                <c:pt idx="4">
                  <c:v>2.2014011717499171E-2</c:v>
                </c:pt>
                <c:pt idx="5">
                  <c:v>2.9794682194633326E-2</c:v>
                </c:pt>
                <c:pt idx="6">
                  <c:v>2.7356547285611654E-2</c:v>
                </c:pt>
                <c:pt idx="7">
                  <c:v>2.3356857388466823E-2</c:v>
                </c:pt>
                <c:pt idx="8">
                  <c:v>2.6787260680826819E-2</c:v>
                </c:pt>
                <c:pt idx="9">
                  <c:v>2.3023319227118977E-2</c:v>
                </c:pt>
                <c:pt idx="10">
                  <c:v>2.8507360042526741E-2</c:v>
                </c:pt>
                <c:pt idx="11">
                  <c:v>1.2685726115517992E-2</c:v>
                </c:pt>
                <c:pt idx="12">
                  <c:v>1.3959040142822232E-2</c:v>
                </c:pt>
                <c:pt idx="13">
                  <c:v>6.4235087126658375E-3</c:v>
                </c:pt>
                <c:pt idx="14">
                  <c:v>1.4668789994359832E-2</c:v>
                </c:pt>
                <c:pt idx="15">
                  <c:v>1.6196517668597421E-2</c:v>
                </c:pt>
                <c:pt idx="16">
                  <c:v>1.3897996521021305E-2</c:v>
                </c:pt>
                <c:pt idx="17">
                  <c:v>1.5395401903384842E-2</c:v>
                </c:pt>
                <c:pt idx="18">
                  <c:v>4.8030540642500785E-3</c:v>
                </c:pt>
                <c:pt idx="19">
                  <c:v>-8.1987385358968101E-3</c:v>
                </c:pt>
                <c:pt idx="20">
                  <c:v>-2.9821004242736038E-4</c:v>
                </c:pt>
                <c:pt idx="21">
                  <c:v>1.4153288132248143E-3</c:v>
                </c:pt>
                <c:pt idx="22">
                  <c:v>9.626069943538651E-3</c:v>
                </c:pt>
                <c:pt idx="23">
                  <c:v>-1.5823873945460809E-3</c:v>
                </c:pt>
                <c:pt idx="24">
                  <c:v>1.771780628015307E-3</c:v>
                </c:pt>
                <c:pt idx="25">
                  <c:v>5.8674016063922085E-3</c:v>
                </c:pt>
                <c:pt idx="26">
                  <c:v>2.9191994440820324E-3</c:v>
                </c:pt>
                <c:pt idx="27">
                  <c:v>-3.3248349621081141E-3</c:v>
                </c:pt>
                <c:pt idx="28">
                  <c:v>8.7383700314953572E-3</c:v>
                </c:pt>
                <c:pt idx="29">
                  <c:v>4.4478808813386284E-3</c:v>
                </c:pt>
                <c:pt idx="30">
                  <c:v>-5.4096309324049852E-3</c:v>
                </c:pt>
                <c:pt idx="31">
                  <c:v>-1.2420551774565691E-3</c:v>
                </c:pt>
                <c:pt idx="32">
                  <c:v>2.5476491361573483E-3</c:v>
                </c:pt>
                <c:pt idx="33">
                  <c:v>2.1638506158043747E-2</c:v>
                </c:pt>
                <c:pt idx="34">
                  <c:v>6.664515848087138E-3</c:v>
                </c:pt>
                <c:pt idx="35">
                  <c:v>8.5305229636056801E-3</c:v>
                </c:pt>
                <c:pt idx="36">
                  <c:v>3.6554369599721692E-3</c:v>
                </c:pt>
                <c:pt idx="37">
                  <c:v>3.5017129196954766E-3</c:v>
                </c:pt>
                <c:pt idx="38">
                  <c:v>3.281664810632412E-3</c:v>
                </c:pt>
                <c:pt idx="39">
                  <c:v>3.604214165034092E-3</c:v>
                </c:pt>
                <c:pt idx="40">
                  <c:v>3.6868873750617315E-3</c:v>
                </c:pt>
                <c:pt idx="41">
                  <c:v>3.6044645671176045E-3</c:v>
                </c:pt>
                <c:pt idx="42">
                  <c:v>4.1244996470279904E-3</c:v>
                </c:pt>
                <c:pt idx="43">
                  <c:v>4.7028669828612646E-3</c:v>
                </c:pt>
                <c:pt idx="44">
                  <c:v>4.935013800949628E-3</c:v>
                </c:pt>
                <c:pt idx="45">
                  <c:v>5.1405854638320037E-3</c:v>
                </c:pt>
                <c:pt idx="46">
                  <c:v>5.7762214874459428E-3</c:v>
                </c:pt>
                <c:pt idx="47">
                  <c:v>6.7772930088865202E-3</c:v>
                </c:pt>
                <c:pt idx="48">
                  <c:v>7.3659096180174188E-3</c:v>
                </c:pt>
                <c:pt idx="49">
                  <c:v>7.6750556278906146E-3</c:v>
                </c:pt>
                <c:pt idx="50">
                  <c:v>7.440668642083148E-3</c:v>
                </c:pt>
                <c:pt idx="51">
                  <c:v>7.3641680154403755E-3</c:v>
                </c:pt>
                <c:pt idx="52">
                  <c:v>7.371431739977341E-3</c:v>
                </c:pt>
                <c:pt idx="53">
                  <c:v>7.9947337219219428E-3</c:v>
                </c:pt>
                <c:pt idx="54">
                  <c:v>8.2259921122551649E-3</c:v>
                </c:pt>
                <c:pt idx="55">
                  <c:v>8.3267788240635188E-3</c:v>
                </c:pt>
                <c:pt idx="56">
                  <c:v>8.7395789583788464E-3</c:v>
                </c:pt>
                <c:pt idx="57">
                  <c:v>9.1718411796530841E-3</c:v>
                </c:pt>
                <c:pt idx="58">
                  <c:v>9.3989937660148293E-3</c:v>
                </c:pt>
                <c:pt idx="59">
                  <c:v>9.1689816849098715E-3</c:v>
                </c:pt>
                <c:pt idx="60">
                  <c:v>9.7052205032124306E-3</c:v>
                </c:pt>
              </c:numCache>
            </c:numRef>
          </c:val>
          <c:smooth val="0"/>
        </c:ser>
        <c:ser>
          <c:idx val="2"/>
          <c:order val="1"/>
          <c:tx>
            <c:strRef>
              <c:f>Sheet1!$D$4</c:f>
              <c:strCache>
                <c:ptCount val="1"/>
                <c:pt idx="0">
                  <c:v>Growth Rate High Economic Growth</c:v>
                </c:pt>
              </c:strCache>
            </c:strRef>
          </c:tx>
          <c:spPr>
            <a:ln w="22225" cap="rnd">
              <a:solidFill>
                <a:schemeClr val="accent1">
                  <a:lumMod val="75000"/>
                </a:schemeClr>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Sheet1!$D$5:$D$65</c:f>
              <c:numCache>
                <c:formatCode>0.00%</c:formatCode>
                <c:ptCount val="61"/>
                <c:pt idx="0">
                  <c:v>4.9074396324362279E-2</c:v>
                </c:pt>
                <c:pt idx="1">
                  <c:v>3.8334575679510596E-2</c:v>
                </c:pt>
                <c:pt idx="2">
                  <c:v>1.6839919740248899E-2</c:v>
                </c:pt>
                <c:pt idx="3">
                  <c:v>1.8865425982240946E-2</c:v>
                </c:pt>
                <c:pt idx="4">
                  <c:v>2.2014011717499171E-2</c:v>
                </c:pt>
                <c:pt idx="5">
                  <c:v>2.9794682194633326E-2</c:v>
                </c:pt>
                <c:pt idx="6">
                  <c:v>2.7356547285611654E-2</c:v>
                </c:pt>
                <c:pt idx="7">
                  <c:v>2.3356857388466823E-2</c:v>
                </c:pt>
                <c:pt idx="8">
                  <c:v>2.6787260680826819E-2</c:v>
                </c:pt>
                <c:pt idx="9">
                  <c:v>2.3023319227118977E-2</c:v>
                </c:pt>
                <c:pt idx="10">
                  <c:v>2.8507360042526741E-2</c:v>
                </c:pt>
                <c:pt idx="11">
                  <c:v>1.2685726115517992E-2</c:v>
                </c:pt>
                <c:pt idx="12">
                  <c:v>1.3959040142822232E-2</c:v>
                </c:pt>
                <c:pt idx="13">
                  <c:v>6.4235087126658375E-3</c:v>
                </c:pt>
                <c:pt idx="14">
                  <c:v>1.4668789994359832E-2</c:v>
                </c:pt>
                <c:pt idx="15">
                  <c:v>1.6196517668597421E-2</c:v>
                </c:pt>
                <c:pt idx="16">
                  <c:v>1.3897996521021305E-2</c:v>
                </c:pt>
                <c:pt idx="17">
                  <c:v>1.5395401903384842E-2</c:v>
                </c:pt>
                <c:pt idx="18">
                  <c:v>4.8030540642500785E-3</c:v>
                </c:pt>
                <c:pt idx="19">
                  <c:v>-8.1987385358968101E-3</c:v>
                </c:pt>
                <c:pt idx="20">
                  <c:v>-2.9821004242736038E-4</c:v>
                </c:pt>
                <c:pt idx="21">
                  <c:v>1.4153288132248143E-3</c:v>
                </c:pt>
                <c:pt idx="22">
                  <c:v>9.626069943538651E-3</c:v>
                </c:pt>
                <c:pt idx="23">
                  <c:v>-1.5823873945460809E-3</c:v>
                </c:pt>
                <c:pt idx="24">
                  <c:v>1.771780628015307E-3</c:v>
                </c:pt>
                <c:pt idx="25">
                  <c:v>5.8674016063922085E-3</c:v>
                </c:pt>
                <c:pt idx="26">
                  <c:v>2.9191994440820324E-3</c:v>
                </c:pt>
                <c:pt idx="27">
                  <c:v>-3.3248349621081141E-3</c:v>
                </c:pt>
                <c:pt idx="28">
                  <c:v>8.7383700314953572E-3</c:v>
                </c:pt>
                <c:pt idx="29">
                  <c:v>4.4478808813386284E-3</c:v>
                </c:pt>
                <c:pt idx="30">
                  <c:v>-5.4096309324049852E-3</c:v>
                </c:pt>
                <c:pt idx="31">
                  <c:v>-1.2194147768836983E-3</c:v>
                </c:pt>
                <c:pt idx="32">
                  <c:v>4.9302064590903694E-3</c:v>
                </c:pt>
                <c:pt idx="33">
                  <c:v>2.7853748470404227E-2</c:v>
                </c:pt>
                <c:pt idx="34">
                  <c:v>1.5588695956827658E-2</c:v>
                </c:pt>
                <c:pt idx="35">
                  <c:v>1.7631022319982925E-2</c:v>
                </c:pt>
                <c:pt idx="36">
                  <c:v>1.1225887206155027E-2</c:v>
                </c:pt>
                <c:pt idx="37">
                  <c:v>9.9274811914000782E-3</c:v>
                </c:pt>
                <c:pt idx="38">
                  <c:v>8.4811664957156196E-3</c:v>
                </c:pt>
                <c:pt idx="39">
                  <c:v>7.9971452845888358E-3</c:v>
                </c:pt>
                <c:pt idx="40">
                  <c:v>7.8315741745140777E-3</c:v>
                </c:pt>
                <c:pt idx="41">
                  <c:v>7.8039999892500767E-3</c:v>
                </c:pt>
                <c:pt idx="42">
                  <c:v>7.8157069541433533E-3</c:v>
                </c:pt>
                <c:pt idx="43">
                  <c:v>8.1734137010354146E-3</c:v>
                </c:pt>
                <c:pt idx="44">
                  <c:v>8.6666669960393516E-3</c:v>
                </c:pt>
                <c:pt idx="45">
                  <c:v>9.6315313382653311E-3</c:v>
                </c:pt>
                <c:pt idx="46">
                  <c:v>1.0678035155934351E-2</c:v>
                </c:pt>
                <c:pt idx="47">
                  <c:v>1.1778869810991743E-2</c:v>
                </c:pt>
                <c:pt idx="48">
                  <c:v>1.2493245345606141E-2</c:v>
                </c:pt>
                <c:pt idx="49">
                  <c:v>1.2653452578010427E-2</c:v>
                </c:pt>
                <c:pt idx="50">
                  <c:v>1.2125250393396625E-2</c:v>
                </c:pt>
                <c:pt idx="51">
                  <c:v>1.1818747516293193E-2</c:v>
                </c:pt>
                <c:pt idx="52">
                  <c:v>1.1874392377437371E-2</c:v>
                </c:pt>
                <c:pt idx="53">
                  <c:v>1.2489604612116123E-2</c:v>
                </c:pt>
                <c:pt idx="54">
                  <c:v>1.2709696911036739E-2</c:v>
                </c:pt>
                <c:pt idx="55">
                  <c:v>1.2768663924930035E-2</c:v>
                </c:pt>
                <c:pt idx="56">
                  <c:v>1.2532244443796081E-2</c:v>
                </c:pt>
                <c:pt idx="57">
                  <c:v>1.2684069282646426E-2</c:v>
                </c:pt>
                <c:pt idx="58">
                  <c:v>1.256796337914623E-2</c:v>
                </c:pt>
                <c:pt idx="59">
                  <c:v>1.2647980934896941E-2</c:v>
                </c:pt>
                <c:pt idx="60">
                  <c:v>1.2531982613457338E-2</c:v>
                </c:pt>
              </c:numCache>
            </c:numRef>
          </c:val>
          <c:smooth val="0"/>
        </c:ser>
        <c:ser>
          <c:idx val="1"/>
          <c:order val="2"/>
          <c:tx>
            <c:strRef>
              <c:f>Sheet1!$B$4</c:f>
              <c:strCache>
                <c:ptCount val="1"/>
                <c:pt idx="0">
                  <c:v>Growth Rate Reference</c:v>
                </c:pt>
              </c:strCache>
            </c:strRef>
          </c:tx>
          <c:spPr>
            <a:ln w="22225" cap="rnd">
              <a:solidFill>
                <a:sysClr val="windowText" lastClr="000000"/>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Sheet1!$B$5:$B$65</c:f>
              <c:numCache>
                <c:formatCode>0.00%</c:formatCode>
                <c:ptCount val="61"/>
                <c:pt idx="0">
                  <c:v>4.9074396324362279E-2</c:v>
                </c:pt>
                <c:pt idx="1">
                  <c:v>3.8334575679510596E-2</c:v>
                </c:pt>
                <c:pt idx="2">
                  <c:v>1.6839919740248899E-2</c:v>
                </c:pt>
                <c:pt idx="3">
                  <c:v>1.8865425982240946E-2</c:v>
                </c:pt>
                <c:pt idx="4">
                  <c:v>2.2014011717499171E-2</c:v>
                </c:pt>
                <c:pt idx="5">
                  <c:v>2.9794682194633326E-2</c:v>
                </c:pt>
                <c:pt idx="6">
                  <c:v>2.7356547285611654E-2</c:v>
                </c:pt>
                <c:pt idx="7">
                  <c:v>2.3356857388466823E-2</c:v>
                </c:pt>
                <c:pt idx="8">
                  <c:v>2.6787260680826819E-2</c:v>
                </c:pt>
                <c:pt idx="9">
                  <c:v>2.3023319227118977E-2</c:v>
                </c:pt>
                <c:pt idx="10">
                  <c:v>2.8507360042526741E-2</c:v>
                </c:pt>
                <c:pt idx="11">
                  <c:v>1.2685726115517992E-2</c:v>
                </c:pt>
                <c:pt idx="12">
                  <c:v>1.3959040142822232E-2</c:v>
                </c:pt>
                <c:pt idx="13">
                  <c:v>6.4235087126658375E-3</c:v>
                </c:pt>
                <c:pt idx="14">
                  <c:v>1.4668789994359832E-2</c:v>
                </c:pt>
                <c:pt idx="15">
                  <c:v>1.6196517668597421E-2</c:v>
                </c:pt>
                <c:pt idx="16">
                  <c:v>1.3897996521021305E-2</c:v>
                </c:pt>
                <c:pt idx="17">
                  <c:v>1.5395401903384842E-2</c:v>
                </c:pt>
                <c:pt idx="18">
                  <c:v>4.8030540642500785E-3</c:v>
                </c:pt>
                <c:pt idx="19">
                  <c:v>-8.1987385358968101E-3</c:v>
                </c:pt>
                <c:pt idx="20">
                  <c:v>-2.9821004242736038E-4</c:v>
                </c:pt>
                <c:pt idx="21">
                  <c:v>1.4153288132248143E-3</c:v>
                </c:pt>
                <c:pt idx="22">
                  <c:v>9.626069943538651E-3</c:v>
                </c:pt>
                <c:pt idx="23">
                  <c:v>-1.5823873945460809E-3</c:v>
                </c:pt>
                <c:pt idx="24">
                  <c:v>1.771780628015307E-3</c:v>
                </c:pt>
                <c:pt idx="25">
                  <c:v>5.8674016063922085E-3</c:v>
                </c:pt>
                <c:pt idx="26">
                  <c:v>2.9191994440820324E-3</c:v>
                </c:pt>
                <c:pt idx="27">
                  <c:v>-3.3248349621081141E-3</c:v>
                </c:pt>
                <c:pt idx="28">
                  <c:v>8.7383700314953572E-3</c:v>
                </c:pt>
                <c:pt idx="29">
                  <c:v>4.4478808813386284E-3</c:v>
                </c:pt>
                <c:pt idx="30">
                  <c:v>-5.4096309324049852E-3</c:v>
                </c:pt>
                <c:pt idx="31">
                  <c:v>-1.2217378664379774E-3</c:v>
                </c:pt>
                <c:pt idx="32">
                  <c:v>4.4651680978184949E-3</c:v>
                </c:pt>
                <c:pt idx="33">
                  <c:v>2.531758348667168E-2</c:v>
                </c:pt>
                <c:pt idx="34">
                  <c:v>1.159060661302469E-2</c:v>
                </c:pt>
                <c:pt idx="35">
                  <c:v>1.2657794259929522E-2</c:v>
                </c:pt>
                <c:pt idx="36">
                  <c:v>7.3164665007319218E-3</c:v>
                </c:pt>
                <c:pt idx="37">
                  <c:v>6.6678809207603162E-3</c:v>
                </c:pt>
                <c:pt idx="38">
                  <c:v>5.8273449995276394E-3</c:v>
                </c:pt>
                <c:pt idx="39">
                  <c:v>5.7112961322722811E-3</c:v>
                </c:pt>
                <c:pt idx="40">
                  <c:v>5.6888294124464167E-3</c:v>
                </c:pt>
                <c:pt idx="41">
                  <c:v>5.7892986962206905E-3</c:v>
                </c:pt>
                <c:pt idx="42">
                  <c:v>5.9711493110579106E-3</c:v>
                </c:pt>
                <c:pt idx="43">
                  <c:v>6.2881537934358356E-3</c:v>
                </c:pt>
                <c:pt idx="44">
                  <c:v>6.6177824291924203E-3</c:v>
                </c:pt>
                <c:pt idx="45">
                  <c:v>7.0131253991931874E-3</c:v>
                </c:pt>
                <c:pt idx="46">
                  <c:v>7.7008236844047229E-3</c:v>
                </c:pt>
                <c:pt idx="47">
                  <c:v>8.6342241287302723E-3</c:v>
                </c:pt>
                <c:pt idx="48">
                  <c:v>9.3079093319796691E-3</c:v>
                </c:pt>
                <c:pt idx="49">
                  <c:v>9.5864405883443471E-3</c:v>
                </c:pt>
                <c:pt idx="50">
                  <c:v>9.3014023491970743E-3</c:v>
                </c:pt>
                <c:pt idx="51">
                  <c:v>9.2197983405011286E-3</c:v>
                </c:pt>
                <c:pt idx="52">
                  <c:v>9.4381479507272825E-3</c:v>
                </c:pt>
                <c:pt idx="53">
                  <c:v>9.880448208260173E-3</c:v>
                </c:pt>
                <c:pt idx="54">
                  <c:v>1.0114417873410275E-2</c:v>
                </c:pt>
                <c:pt idx="55">
                  <c:v>1.0195195717819017E-2</c:v>
                </c:pt>
                <c:pt idx="56">
                  <c:v>1.0367411711661445E-2</c:v>
                </c:pt>
                <c:pt idx="57">
                  <c:v>1.0314945601391345E-2</c:v>
                </c:pt>
                <c:pt idx="58">
                  <c:v>1.0107226723131468E-2</c:v>
                </c:pt>
                <c:pt idx="59">
                  <c:v>1.0097934351019244E-2</c:v>
                </c:pt>
                <c:pt idx="60">
                  <c:v>1.0710476793759138E-2</c:v>
                </c:pt>
              </c:numCache>
            </c:numRef>
          </c:val>
          <c:smooth val="0"/>
        </c:ser>
        <c:dLbls>
          <c:showLegendKey val="0"/>
          <c:showVal val="0"/>
          <c:showCatName val="0"/>
          <c:showSerName val="0"/>
          <c:showPercent val="0"/>
          <c:showBubbleSize val="0"/>
        </c:dLbls>
        <c:smooth val="0"/>
        <c:axId val="-1226569920"/>
        <c:axId val="-1226576992"/>
        <c:extLst/>
      </c:lineChart>
      <c:catAx>
        <c:axId val="-1226569920"/>
        <c:scaling>
          <c:orientation val="minMax"/>
        </c:scaling>
        <c:delete val="0"/>
        <c:axPos val="b"/>
        <c:numFmt formatCode="General" sourceLinked="1"/>
        <c:majorTickMark val="out"/>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6576992"/>
        <c:crosses val="autoZero"/>
        <c:auto val="1"/>
        <c:lblAlgn val="ctr"/>
        <c:lblOffset val="100"/>
        <c:tickLblSkip val="10"/>
        <c:tickMarkSkip val="10"/>
        <c:noMultiLvlLbl val="0"/>
      </c:catAx>
      <c:valAx>
        <c:axId val="-1226576992"/>
        <c:scaling>
          <c:orientation val="minMax"/>
          <c:max val="5.000000000000001E-2"/>
          <c:min val="-2.0000000000000004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6569920"/>
        <c:crossesAt val="3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14606332640724"/>
          <c:y val="0.20324579535482462"/>
          <c:w val="0.75400809273840774"/>
          <c:h val="0.53979383306316964"/>
        </c:manualLayout>
      </c:layout>
      <c:barChart>
        <c:barDir val="col"/>
        <c:grouping val="stacked"/>
        <c:varyColors val="0"/>
        <c:ser>
          <c:idx val="3"/>
          <c:order val="0"/>
          <c:tx>
            <c:strRef>
              <c:f>Sheet1!$C$1</c:f>
              <c:strCache>
                <c:ptCount val="1"/>
                <c:pt idx="0">
                  <c:v>Electric Sales</c:v>
                </c:pt>
              </c:strCache>
            </c:strRef>
          </c:tx>
          <c:spPr>
            <a:solidFill>
              <a:schemeClr val="tx2"/>
            </a:solidFill>
            <a:ln>
              <a:noFill/>
            </a:ln>
            <a:effectLst/>
          </c:spPr>
          <c:invertIfNegative val="0"/>
          <c:cat>
            <c:numRef>
              <c:f>Sheet1!$B$2:$B$16</c:f>
              <c:numCache>
                <c:formatCode>General</c:formatCode>
                <c:ptCount val="15"/>
                <c:pt idx="0">
                  <c:v>1990</c:v>
                </c:pt>
                <c:pt idx="1">
                  <c:v>2021</c:v>
                </c:pt>
                <c:pt idx="2">
                  <c:v>2050</c:v>
                </c:pt>
                <c:pt idx="4">
                  <c:v>1990</c:v>
                </c:pt>
                <c:pt idx="5">
                  <c:v>2021</c:v>
                </c:pt>
                <c:pt idx="6">
                  <c:v>2050</c:v>
                </c:pt>
                <c:pt idx="8">
                  <c:v>1990</c:v>
                </c:pt>
                <c:pt idx="9">
                  <c:v>2021</c:v>
                </c:pt>
                <c:pt idx="10">
                  <c:v>2050</c:v>
                </c:pt>
                <c:pt idx="12">
                  <c:v>1990</c:v>
                </c:pt>
                <c:pt idx="13">
                  <c:v>2021</c:v>
                </c:pt>
                <c:pt idx="14">
                  <c:v>2050</c:v>
                </c:pt>
              </c:numCache>
            </c:numRef>
          </c:cat>
          <c:val>
            <c:numRef>
              <c:f>Sheet1!$C$2:$C$16</c:f>
              <c:numCache>
                <c:formatCode>General</c:formatCode>
                <c:ptCount val="15"/>
                <c:pt idx="0">
                  <c:v>924.01869899999997</c:v>
                </c:pt>
                <c:pt idx="1">
                  <c:v>1490.3607179999999</c:v>
                </c:pt>
                <c:pt idx="2">
                  <c:v>1814.8610839999999</c:v>
                </c:pt>
                <c:pt idx="4">
                  <c:v>838.26310599999999</c:v>
                </c:pt>
                <c:pt idx="5">
                  <c:v>1318.7407229999999</c:v>
                </c:pt>
                <c:pt idx="6">
                  <c:v>1537.9532469999999</c:v>
                </c:pt>
                <c:pt idx="8">
                  <c:v>945.521694999999</c:v>
                </c:pt>
                <c:pt idx="9">
                  <c:v>981.15417500000001</c:v>
                </c:pt>
                <c:pt idx="10">
                  <c:v>1217.4959719999999</c:v>
                </c:pt>
                <c:pt idx="12">
                  <c:v>4.7511650000000003</c:v>
                </c:pt>
                <c:pt idx="13">
                  <c:v>12.948790000000001</c:v>
                </c:pt>
                <c:pt idx="14">
                  <c:v>145.683121</c:v>
                </c:pt>
              </c:numCache>
            </c:numRef>
          </c:val>
        </c:ser>
        <c:ser>
          <c:idx val="5"/>
          <c:order val="1"/>
          <c:tx>
            <c:strRef>
              <c:f>Sheet1!$D$1</c:f>
              <c:strCache>
                <c:ptCount val="1"/>
                <c:pt idx="0">
                  <c:v>Direct Use</c:v>
                </c:pt>
              </c:strCache>
            </c:strRef>
          </c:tx>
          <c:spPr>
            <a:solidFill>
              <a:schemeClr val="accent1"/>
            </a:solidFill>
            <a:ln>
              <a:noFill/>
            </a:ln>
            <a:effectLst/>
          </c:spPr>
          <c:invertIfNegative val="0"/>
          <c:cat>
            <c:numRef>
              <c:f>Sheet1!$B$2:$B$16</c:f>
              <c:numCache>
                <c:formatCode>General</c:formatCode>
                <c:ptCount val="15"/>
                <c:pt idx="0">
                  <c:v>1990</c:v>
                </c:pt>
                <c:pt idx="1">
                  <c:v>2021</c:v>
                </c:pt>
                <c:pt idx="2">
                  <c:v>2050</c:v>
                </c:pt>
                <c:pt idx="4">
                  <c:v>1990</c:v>
                </c:pt>
                <c:pt idx="5">
                  <c:v>2021</c:v>
                </c:pt>
                <c:pt idx="6">
                  <c:v>2050</c:v>
                </c:pt>
                <c:pt idx="8">
                  <c:v>1990</c:v>
                </c:pt>
                <c:pt idx="9">
                  <c:v>2021</c:v>
                </c:pt>
                <c:pt idx="10">
                  <c:v>2050</c:v>
                </c:pt>
                <c:pt idx="12">
                  <c:v>1990</c:v>
                </c:pt>
                <c:pt idx="13">
                  <c:v>2021</c:v>
                </c:pt>
                <c:pt idx="14">
                  <c:v>2050</c:v>
                </c:pt>
              </c:numCache>
            </c:numRef>
          </c:cat>
          <c:val>
            <c:numRef>
              <c:f>Sheet1!$D$2:$D$16</c:f>
              <c:numCache>
                <c:formatCode>General</c:formatCode>
                <c:ptCount val="15"/>
                <c:pt idx="0">
                  <c:v>1.1771999999999999E-2</c:v>
                </c:pt>
                <c:pt idx="1">
                  <c:v>28.42709</c:v>
                </c:pt>
                <c:pt idx="2">
                  <c:v>155.98519899999999</c:v>
                </c:pt>
                <c:pt idx="4">
                  <c:v>2.5750634048737302</c:v>
                </c:pt>
                <c:pt idx="5">
                  <c:v>28.024908</c:v>
                </c:pt>
                <c:pt idx="6">
                  <c:v>94.271179000000004</c:v>
                </c:pt>
                <c:pt idx="8">
                  <c:v>57.715862595126303</c:v>
                </c:pt>
                <c:pt idx="9">
                  <c:v>114.002425</c:v>
                </c:pt>
                <c:pt idx="10">
                  <c:v>157.38358199999999</c:v>
                </c:pt>
                <c:pt idx="12">
                  <c:v>0</c:v>
                </c:pt>
                <c:pt idx="13">
                  <c:v>0</c:v>
                </c:pt>
                <c:pt idx="14">
                  <c:v>0</c:v>
                </c:pt>
              </c:numCache>
            </c:numRef>
          </c:val>
        </c:ser>
        <c:dLbls>
          <c:showLegendKey val="0"/>
          <c:showVal val="0"/>
          <c:showCatName val="0"/>
          <c:showSerName val="0"/>
          <c:showPercent val="0"/>
          <c:showBubbleSize val="0"/>
        </c:dLbls>
        <c:gapWidth val="67"/>
        <c:overlap val="100"/>
        <c:axId val="-1226576448"/>
        <c:axId val="-1226575360"/>
      </c:barChart>
      <c:catAx>
        <c:axId val="-122657644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6575360"/>
        <c:crosses val="autoZero"/>
        <c:auto val="1"/>
        <c:lblAlgn val="ctr"/>
        <c:lblOffset val="100"/>
        <c:noMultiLvlLbl val="0"/>
      </c:catAx>
      <c:valAx>
        <c:axId val="-1226575360"/>
        <c:scaling>
          <c:orientation val="minMax"/>
          <c:max val="2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6576448"/>
        <c:crosses val="autoZero"/>
        <c:crossBetween val="between"/>
        <c:majorUnit val="40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43146068076819"/>
          <c:y val="0.17664461565930403"/>
          <c:w val="0.68200488083061861"/>
          <c:h val="0.73251629771668914"/>
        </c:manualLayout>
      </c:layout>
      <c:lineChart>
        <c:grouping val="standard"/>
        <c:varyColors val="0"/>
        <c:ser>
          <c:idx val="0"/>
          <c:order val="0"/>
          <c:tx>
            <c:strRef>
              <c:f>Sheet1!$B$1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1594.011479</c:v>
                </c:pt>
                <c:pt idx="1">
                  <c:v>1590.622748</c:v>
                </c:pt>
                <c:pt idx="2">
                  <c:v>1621.2060389999999</c:v>
                </c:pt>
                <c:pt idx="3">
                  <c:v>1690.070232</c:v>
                </c:pt>
                <c:pt idx="4">
                  <c:v>1690.6938640000001</c:v>
                </c:pt>
                <c:pt idx="5">
                  <c:v>1709.4264680000001</c:v>
                </c:pt>
                <c:pt idx="6">
                  <c:v>1795.1955929999999</c:v>
                </c:pt>
                <c:pt idx="7">
                  <c:v>1845.0157360000001</c:v>
                </c:pt>
                <c:pt idx="8">
                  <c:v>1873.5156899999999</c:v>
                </c:pt>
                <c:pt idx="9">
                  <c:v>1881.0872240000001</c:v>
                </c:pt>
                <c:pt idx="10">
                  <c:v>1966.264596</c:v>
                </c:pt>
                <c:pt idx="11">
                  <c:v>1903.9559420000001</c:v>
                </c:pt>
                <c:pt idx="12">
                  <c:v>1933.1303539999999</c:v>
                </c:pt>
                <c:pt idx="13">
                  <c:v>1973.736752</c:v>
                </c:pt>
                <c:pt idx="14">
                  <c:v>1978.30054922</c:v>
                </c:pt>
                <c:pt idx="15">
                  <c:v>2012.87304582</c:v>
                </c:pt>
                <c:pt idx="16">
                  <c:v>1990.5111345299999</c:v>
                </c:pt>
                <c:pt idx="17">
                  <c:v>2016.45558353</c:v>
                </c:pt>
                <c:pt idx="18">
                  <c:v>1985.8012467200001</c:v>
                </c:pt>
                <c:pt idx="19">
                  <c:v>1755.90425304</c:v>
                </c:pt>
                <c:pt idx="20">
                  <c:v>1847.2902785799999</c:v>
                </c:pt>
                <c:pt idx="21">
                  <c:v>1733.4300054</c:v>
                </c:pt>
                <c:pt idx="22">
                  <c:v>1514.0429446200001</c:v>
                </c:pt>
                <c:pt idx="23">
                  <c:v>1581.1147158599999</c:v>
                </c:pt>
                <c:pt idx="24">
                  <c:v>1581.71034981</c:v>
                </c:pt>
                <c:pt idx="25">
                  <c:v>1352.3981967300001</c:v>
                </c:pt>
                <c:pt idx="26">
                  <c:v>1239.1486543999999</c:v>
                </c:pt>
                <c:pt idx="27">
                  <c:v>1205.8352759700001</c:v>
                </c:pt>
                <c:pt idx="28">
                  <c:v>1149.48733868</c:v>
                </c:pt>
                <c:pt idx="29">
                  <c:v>964.95681157000001</c:v>
                </c:pt>
                <c:pt idx="30">
                  <c:v>773.80533952000019</c:v>
                </c:pt>
                <c:pt idx="31">
                  <c:v>954.06524700000011</c:v>
                </c:pt>
                <c:pt idx="32">
                  <c:v>910.0401609999999</c:v>
                </c:pt>
                <c:pt idx="33">
                  <c:v>889.22558599999991</c:v>
                </c:pt>
                <c:pt idx="34">
                  <c:v>759.28326399999992</c:v>
                </c:pt>
                <c:pt idx="35">
                  <c:v>738.08648700000003</c:v>
                </c:pt>
                <c:pt idx="36">
                  <c:v>729.97851600000001</c:v>
                </c:pt>
                <c:pt idx="37">
                  <c:v>724.83062699999994</c:v>
                </c:pt>
                <c:pt idx="38">
                  <c:v>717.00469999999996</c:v>
                </c:pt>
                <c:pt idx="39">
                  <c:v>695.29882800000007</c:v>
                </c:pt>
                <c:pt idx="40">
                  <c:v>684.39605700000004</c:v>
                </c:pt>
                <c:pt idx="41">
                  <c:v>675.67022699999995</c:v>
                </c:pt>
                <c:pt idx="42">
                  <c:v>661.86425800000006</c:v>
                </c:pt>
                <c:pt idx="43">
                  <c:v>668.48321500000009</c:v>
                </c:pt>
                <c:pt idx="44">
                  <c:v>631.02410899999995</c:v>
                </c:pt>
                <c:pt idx="45">
                  <c:v>612.94476299999997</c:v>
                </c:pt>
                <c:pt idx="46">
                  <c:v>590.34008800000004</c:v>
                </c:pt>
                <c:pt idx="47">
                  <c:v>579.72662400000002</c:v>
                </c:pt>
                <c:pt idx="48">
                  <c:v>577.52002000000005</c:v>
                </c:pt>
                <c:pt idx="49">
                  <c:v>575.00854500000003</c:v>
                </c:pt>
                <c:pt idx="50">
                  <c:v>564.35320999999999</c:v>
                </c:pt>
                <c:pt idx="51">
                  <c:v>559.27447500000005</c:v>
                </c:pt>
                <c:pt idx="52">
                  <c:v>553.75390599999992</c:v>
                </c:pt>
                <c:pt idx="53">
                  <c:v>545.975281</c:v>
                </c:pt>
                <c:pt idx="54">
                  <c:v>537.75067100000001</c:v>
                </c:pt>
                <c:pt idx="55">
                  <c:v>531.28521699999999</c:v>
                </c:pt>
                <c:pt idx="56">
                  <c:v>528.74249299999997</c:v>
                </c:pt>
                <c:pt idx="57">
                  <c:v>524.989868</c:v>
                </c:pt>
                <c:pt idx="58">
                  <c:v>523.25860599999999</c:v>
                </c:pt>
                <c:pt idx="59">
                  <c:v>522.92712400000005</c:v>
                </c:pt>
                <c:pt idx="60">
                  <c:v>523.69885299999999</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357.2380720000001</c:v>
                </c:pt>
                <c:pt idx="1">
                  <c:v>357.77345300000002</c:v>
                </c:pt>
                <c:pt idx="2">
                  <c:v>326.85782499999988</c:v>
                </c:pt>
                <c:pt idx="3">
                  <c:v>356.70729</c:v>
                </c:pt>
                <c:pt idx="4">
                  <c:v>336.66087599999997</c:v>
                </c:pt>
                <c:pt idx="5">
                  <c:v>384.79813300000001</c:v>
                </c:pt>
                <c:pt idx="6">
                  <c:v>422.95766700000001</c:v>
                </c:pt>
                <c:pt idx="7">
                  <c:v>433.63611400000002</c:v>
                </c:pt>
                <c:pt idx="8">
                  <c:v>400.42406699999998</c:v>
                </c:pt>
                <c:pt idx="9">
                  <c:v>398.95903099999998</c:v>
                </c:pt>
                <c:pt idx="10">
                  <c:v>356.4785710000001</c:v>
                </c:pt>
                <c:pt idx="11">
                  <c:v>287.72968901000002</c:v>
                </c:pt>
                <c:pt idx="12">
                  <c:v>343.43800143999999</c:v>
                </c:pt>
                <c:pt idx="13">
                  <c:v>355.29310937999998</c:v>
                </c:pt>
                <c:pt idx="14">
                  <c:v>351.48463177000002</c:v>
                </c:pt>
                <c:pt idx="15">
                  <c:v>357.65065333000001</c:v>
                </c:pt>
                <c:pt idx="16">
                  <c:v>385.77190845000001</c:v>
                </c:pt>
                <c:pt idx="17">
                  <c:v>352.74748602</c:v>
                </c:pt>
                <c:pt idx="18">
                  <c:v>380.93238831000002</c:v>
                </c:pt>
                <c:pt idx="19">
                  <c:v>417.72379775999991</c:v>
                </c:pt>
                <c:pt idx="20">
                  <c:v>427.37607674999998</c:v>
                </c:pt>
                <c:pt idx="21">
                  <c:v>513.33609589000002</c:v>
                </c:pt>
                <c:pt idx="22">
                  <c:v>494.57319323000002</c:v>
                </c:pt>
                <c:pt idx="23">
                  <c:v>522.07344953000018</c:v>
                </c:pt>
                <c:pt idx="24">
                  <c:v>538.57932027999982</c:v>
                </c:pt>
                <c:pt idx="25">
                  <c:v>544.24098878999996</c:v>
                </c:pt>
                <c:pt idx="26">
                  <c:v>609.44510158000003</c:v>
                </c:pt>
                <c:pt idx="27">
                  <c:v>686.58267653999997</c:v>
                </c:pt>
                <c:pt idx="28">
                  <c:v>706.81581482000001</c:v>
                </c:pt>
                <c:pt idx="29">
                  <c:v>728.67270667000003</c:v>
                </c:pt>
                <c:pt idx="30">
                  <c:v>792.4960607500002</c:v>
                </c:pt>
                <c:pt idx="31">
                  <c:v>878.791382</c:v>
                </c:pt>
                <c:pt idx="32">
                  <c:v>974.67962599999998</c:v>
                </c:pt>
                <c:pt idx="33">
                  <c:v>1061.8519289999999</c:v>
                </c:pt>
                <c:pt idx="34">
                  <c:v>1201.2429199999999</c:v>
                </c:pt>
                <c:pt idx="35">
                  <c:v>1298.8636469999999</c:v>
                </c:pt>
                <c:pt idx="36">
                  <c:v>1347.5014650000001</c:v>
                </c:pt>
                <c:pt idx="37">
                  <c:v>1378.319702</c:v>
                </c:pt>
                <c:pt idx="38">
                  <c:v>1425.3743899999999</c:v>
                </c:pt>
                <c:pt idx="39">
                  <c:v>1499.5751949999999</c:v>
                </c:pt>
                <c:pt idx="40">
                  <c:v>1562.8847659999999</c:v>
                </c:pt>
                <c:pt idx="41">
                  <c:v>1600.368164</c:v>
                </c:pt>
                <c:pt idx="42">
                  <c:v>1634.2193600000001</c:v>
                </c:pt>
                <c:pt idx="43">
                  <c:v>1687.255981</c:v>
                </c:pt>
                <c:pt idx="44">
                  <c:v>1753.991943</c:v>
                </c:pt>
                <c:pt idx="45">
                  <c:v>1818.7246090000001</c:v>
                </c:pt>
                <c:pt idx="46">
                  <c:v>1874.491577</c:v>
                </c:pt>
                <c:pt idx="47">
                  <c:v>1916.4444579999999</c:v>
                </c:pt>
                <c:pt idx="48">
                  <c:v>1946.1279300000001</c:v>
                </c:pt>
                <c:pt idx="49">
                  <c:v>1980.4125979999999</c:v>
                </c:pt>
                <c:pt idx="50">
                  <c:v>2012.0500489999999</c:v>
                </c:pt>
                <c:pt idx="51">
                  <c:v>2037.6403809999999</c:v>
                </c:pt>
                <c:pt idx="52">
                  <c:v>2070.4326169999999</c:v>
                </c:pt>
                <c:pt idx="53">
                  <c:v>2113.1403810000002</c:v>
                </c:pt>
                <c:pt idx="54">
                  <c:v>2139.900635</c:v>
                </c:pt>
                <c:pt idx="55">
                  <c:v>2176.4311520000001</c:v>
                </c:pt>
                <c:pt idx="56">
                  <c:v>2215.0432129999999</c:v>
                </c:pt>
                <c:pt idx="57">
                  <c:v>2254.6433109999998</c:v>
                </c:pt>
                <c:pt idx="58">
                  <c:v>2297.0686040000001</c:v>
                </c:pt>
                <c:pt idx="59">
                  <c:v>2340.4045409999999</c:v>
                </c:pt>
                <c:pt idx="60">
                  <c:v>2384.6184079999998</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372.765154</c:v>
                </c:pt>
                <c:pt idx="1">
                  <c:v>381.55301700000001</c:v>
                </c:pt>
                <c:pt idx="2">
                  <c:v>404.07437199999998</c:v>
                </c:pt>
                <c:pt idx="3">
                  <c:v>414.92679800000002</c:v>
                </c:pt>
                <c:pt idx="4">
                  <c:v>460.218682</c:v>
                </c:pt>
                <c:pt idx="5">
                  <c:v>496.05794500000002</c:v>
                </c:pt>
                <c:pt idx="6">
                  <c:v>455.05557599999997</c:v>
                </c:pt>
                <c:pt idx="7">
                  <c:v>479.39866999999998</c:v>
                </c:pt>
                <c:pt idx="8">
                  <c:v>531.2571039999998</c:v>
                </c:pt>
                <c:pt idx="9">
                  <c:v>556.39612699999998</c:v>
                </c:pt>
                <c:pt idx="10">
                  <c:v>601.03815899999995</c:v>
                </c:pt>
                <c:pt idx="11">
                  <c:v>639.12911900000006</c:v>
                </c:pt>
                <c:pt idx="12">
                  <c:v>691.00574399999982</c:v>
                </c:pt>
                <c:pt idx="13">
                  <c:v>649.90753899999982</c:v>
                </c:pt>
                <c:pt idx="14">
                  <c:v>710.10001655999997</c:v>
                </c:pt>
                <c:pt idx="15">
                  <c:v>760.96025447</c:v>
                </c:pt>
                <c:pt idx="16">
                  <c:v>816.44076961000019</c:v>
                </c:pt>
                <c:pt idx="17">
                  <c:v>896.58979112999987</c:v>
                </c:pt>
                <c:pt idx="18">
                  <c:v>882.98059907999982</c:v>
                </c:pt>
                <c:pt idx="19">
                  <c:v>920.97868058999995</c:v>
                </c:pt>
                <c:pt idx="20">
                  <c:v>987.69723372999999</c:v>
                </c:pt>
                <c:pt idx="21">
                  <c:v>1013.68892931</c:v>
                </c:pt>
                <c:pt idx="22">
                  <c:v>1225.8941753700001</c:v>
                </c:pt>
                <c:pt idx="23">
                  <c:v>1124.8355598600001</c:v>
                </c:pt>
                <c:pt idx="24">
                  <c:v>1126.6089583800001</c:v>
                </c:pt>
                <c:pt idx="25">
                  <c:v>1333.48211019</c:v>
                </c:pt>
                <c:pt idx="26">
                  <c:v>1378.3069339199999</c:v>
                </c:pt>
                <c:pt idx="27">
                  <c:v>1296.4424911399999</c:v>
                </c:pt>
                <c:pt idx="28">
                  <c:v>1469.13268217</c:v>
                </c:pt>
                <c:pt idx="29">
                  <c:v>1585.81417371</c:v>
                </c:pt>
                <c:pt idx="30">
                  <c:v>1616.7479797000001</c:v>
                </c:pt>
                <c:pt idx="31">
                  <c:v>1564.134888</c:v>
                </c:pt>
                <c:pt idx="32">
                  <c:v>1539.5570070000001</c:v>
                </c:pt>
                <c:pt idx="33">
                  <c:v>1570.1195070000001</c:v>
                </c:pt>
                <c:pt idx="34">
                  <c:v>1587.421875</c:v>
                </c:pt>
                <c:pt idx="35">
                  <c:v>1554.3707280000001</c:v>
                </c:pt>
                <c:pt idx="36">
                  <c:v>1550.9578859999999</c:v>
                </c:pt>
                <c:pt idx="37">
                  <c:v>1561.151245</c:v>
                </c:pt>
                <c:pt idx="38">
                  <c:v>1582.0198969999999</c:v>
                </c:pt>
                <c:pt idx="39">
                  <c:v>1563.207275</c:v>
                </c:pt>
                <c:pt idx="40">
                  <c:v>1541.63501</c:v>
                </c:pt>
                <c:pt idx="41">
                  <c:v>1541.702759</c:v>
                </c:pt>
                <c:pt idx="42">
                  <c:v>1550.7772219999999</c:v>
                </c:pt>
                <c:pt idx="43">
                  <c:v>1562.238159</c:v>
                </c:pt>
                <c:pt idx="44">
                  <c:v>1563.9311520000001</c:v>
                </c:pt>
                <c:pt idx="45">
                  <c:v>1554.2780760000001</c:v>
                </c:pt>
                <c:pt idx="46">
                  <c:v>1562.4941409999999</c:v>
                </c:pt>
                <c:pt idx="47">
                  <c:v>1583.455933</c:v>
                </c:pt>
                <c:pt idx="48">
                  <c:v>1603.228149</c:v>
                </c:pt>
                <c:pt idx="49">
                  <c:v>1617.2730710000001</c:v>
                </c:pt>
                <c:pt idx="50">
                  <c:v>1638.606689</c:v>
                </c:pt>
                <c:pt idx="51">
                  <c:v>1666.3652340000001</c:v>
                </c:pt>
                <c:pt idx="52">
                  <c:v>1689.419189</c:v>
                </c:pt>
                <c:pt idx="53">
                  <c:v>1706.203857</c:v>
                </c:pt>
                <c:pt idx="54">
                  <c:v>1739.084595</c:v>
                </c:pt>
                <c:pt idx="55">
                  <c:v>1763.224365</c:v>
                </c:pt>
                <c:pt idx="56">
                  <c:v>1780.9780270000001</c:v>
                </c:pt>
                <c:pt idx="57">
                  <c:v>1799.0812989999999</c:v>
                </c:pt>
                <c:pt idx="58">
                  <c:v>1820.2978519999999</c:v>
                </c:pt>
                <c:pt idx="59">
                  <c:v>1835.5157469999999</c:v>
                </c:pt>
                <c:pt idx="60">
                  <c:v>1855.924561</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576.86167799999998</c:v>
                </c:pt>
                <c:pt idx="1">
                  <c:v>612.56508700000018</c:v>
                </c:pt>
                <c:pt idx="2">
                  <c:v>618.7762630000002</c:v>
                </c:pt>
                <c:pt idx="3">
                  <c:v>610.2912140000002</c:v>
                </c:pt>
                <c:pt idx="4">
                  <c:v>640.43983200000002</c:v>
                </c:pt>
                <c:pt idx="5">
                  <c:v>673.40212300000019</c:v>
                </c:pt>
                <c:pt idx="6">
                  <c:v>674.72854599999982</c:v>
                </c:pt>
                <c:pt idx="7">
                  <c:v>628.64417100000003</c:v>
                </c:pt>
                <c:pt idx="8">
                  <c:v>673.70210400000019</c:v>
                </c:pt>
                <c:pt idx="9">
                  <c:v>728.25412399999982</c:v>
                </c:pt>
                <c:pt idx="10">
                  <c:v>753.89294000000018</c:v>
                </c:pt>
                <c:pt idx="11">
                  <c:v>768.82630799999981</c:v>
                </c:pt>
                <c:pt idx="12">
                  <c:v>780.0640870000002</c:v>
                </c:pt>
                <c:pt idx="13">
                  <c:v>763.73269499999981</c:v>
                </c:pt>
                <c:pt idx="14">
                  <c:v>788.52838700000007</c:v>
                </c:pt>
                <c:pt idx="15">
                  <c:v>781.98636500000009</c:v>
                </c:pt>
                <c:pt idx="16">
                  <c:v>787.21863600000017</c:v>
                </c:pt>
                <c:pt idx="17">
                  <c:v>806.42475300000001</c:v>
                </c:pt>
                <c:pt idx="18">
                  <c:v>806.20843500000001</c:v>
                </c:pt>
                <c:pt idx="19">
                  <c:v>798.85458499999982</c:v>
                </c:pt>
                <c:pt idx="20">
                  <c:v>806.96830055999999</c:v>
                </c:pt>
                <c:pt idx="21">
                  <c:v>790.20436699999982</c:v>
                </c:pt>
                <c:pt idx="22">
                  <c:v>769.33124900000007</c:v>
                </c:pt>
                <c:pt idx="23">
                  <c:v>789.01647300000002</c:v>
                </c:pt>
                <c:pt idx="24">
                  <c:v>797.16598199999999</c:v>
                </c:pt>
                <c:pt idx="25">
                  <c:v>797.17787699999997</c:v>
                </c:pt>
                <c:pt idx="26">
                  <c:v>805.69394800000009</c:v>
                </c:pt>
                <c:pt idx="27">
                  <c:v>804.94963500000017</c:v>
                </c:pt>
                <c:pt idx="28">
                  <c:v>807.08447699999999</c:v>
                </c:pt>
                <c:pt idx="29">
                  <c:v>809.40926200000001</c:v>
                </c:pt>
                <c:pt idx="30">
                  <c:v>789.918631</c:v>
                </c:pt>
                <c:pt idx="31">
                  <c:v>777.68218999999999</c:v>
                </c:pt>
                <c:pt idx="32">
                  <c:v>783.61560099999997</c:v>
                </c:pt>
                <c:pt idx="33">
                  <c:v>785.479919</c:v>
                </c:pt>
                <c:pt idx="34">
                  <c:v>788.97308299999997</c:v>
                </c:pt>
                <c:pt idx="35">
                  <c:v>781.77593999999999</c:v>
                </c:pt>
                <c:pt idx="36">
                  <c:v>773.33514400000001</c:v>
                </c:pt>
                <c:pt idx="37">
                  <c:v>759.40319800000009</c:v>
                </c:pt>
                <c:pt idx="38">
                  <c:v>721.80883800000004</c:v>
                </c:pt>
                <c:pt idx="39">
                  <c:v>715.15942400000006</c:v>
                </c:pt>
                <c:pt idx="40">
                  <c:v>707.00170900000001</c:v>
                </c:pt>
                <c:pt idx="41">
                  <c:v>708.09497099999999</c:v>
                </c:pt>
                <c:pt idx="42">
                  <c:v>708.85339400000009</c:v>
                </c:pt>
                <c:pt idx="43">
                  <c:v>668.13275099999998</c:v>
                </c:pt>
                <c:pt idx="44">
                  <c:v>668.827271</c:v>
                </c:pt>
                <c:pt idx="45">
                  <c:v>670.23230000000001</c:v>
                </c:pt>
                <c:pt idx="46">
                  <c:v>671.27685499999995</c:v>
                </c:pt>
                <c:pt idx="47">
                  <c:v>665.09484900000007</c:v>
                </c:pt>
                <c:pt idx="48">
                  <c:v>665.30542000000003</c:v>
                </c:pt>
                <c:pt idx="49">
                  <c:v>664.89660599999991</c:v>
                </c:pt>
                <c:pt idx="50">
                  <c:v>665.35595699999999</c:v>
                </c:pt>
                <c:pt idx="51">
                  <c:v>666.54132100000004</c:v>
                </c:pt>
                <c:pt idx="52">
                  <c:v>667.80841099999998</c:v>
                </c:pt>
                <c:pt idx="53">
                  <c:v>668.67492699999991</c:v>
                </c:pt>
                <c:pt idx="54">
                  <c:v>669.43725599999993</c:v>
                </c:pt>
                <c:pt idx="55">
                  <c:v>670.25537099999997</c:v>
                </c:pt>
                <c:pt idx="56">
                  <c:v>670.6823730000001</c:v>
                </c:pt>
                <c:pt idx="57">
                  <c:v>671.10790999999995</c:v>
                </c:pt>
                <c:pt idx="58">
                  <c:v>661.60778800000003</c:v>
                </c:pt>
                <c:pt idx="59">
                  <c:v>661.92895499999997</c:v>
                </c:pt>
                <c:pt idx="60">
                  <c:v>662.392517</c:v>
                </c:pt>
              </c:numCache>
            </c:numRef>
          </c:val>
          <c:smooth val="0"/>
        </c:ser>
        <c:dLbls>
          <c:showLegendKey val="0"/>
          <c:showVal val="0"/>
          <c:showCatName val="0"/>
          <c:showSerName val="0"/>
          <c:showPercent val="0"/>
          <c:showBubbleSize val="0"/>
        </c:dLbls>
        <c:smooth val="0"/>
        <c:axId val="-1234298096"/>
        <c:axId val="-1234296464"/>
      </c:lineChart>
      <c:catAx>
        <c:axId val="-12342980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4296464"/>
        <c:crosses val="autoZero"/>
        <c:auto val="1"/>
        <c:lblAlgn val="ctr"/>
        <c:lblOffset val="100"/>
        <c:tickLblSkip val="20"/>
        <c:tickMarkSkip val="20"/>
        <c:noMultiLvlLbl val="0"/>
      </c:catAx>
      <c:valAx>
        <c:axId val="-1234296464"/>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4298096"/>
        <c:crossesAt val="3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8841325640006"/>
          <c:y val="0.18918201621909761"/>
          <c:w val="0.64870583484756716"/>
          <c:h val="0.71997889715689556"/>
        </c:manualLayout>
      </c:layout>
      <c:lineChart>
        <c:grouping val="standard"/>
        <c:varyColors val="0"/>
        <c:ser>
          <c:idx val="0"/>
          <c:order val="0"/>
          <c:tx>
            <c:strRef>
              <c:f>Sheet1!$B$1</c:f>
              <c:strCache>
                <c:ptCount val="1"/>
                <c:pt idx="0">
                  <c:v>coal</c:v>
                </c:pt>
              </c:strCache>
            </c:strRef>
          </c:tx>
          <c:spPr>
            <a:ln w="22225" cap="rnd">
              <a:solidFill>
                <a:srgbClr val="8B8B8B"/>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1847.2902785799999</c:v>
                </c:pt>
                <c:pt idx="1">
                  <c:v>1733.4300053999998</c:v>
                </c:pt>
                <c:pt idx="2">
                  <c:v>1514.0429446200001</c:v>
                </c:pt>
                <c:pt idx="3">
                  <c:v>1581.1147158599999</c:v>
                </c:pt>
                <c:pt idx="4">
                  <c:v>1581.71034981</c:v>
                </c:pt>
                <c:pt idx="5">
                  <c:v>1352.3981967300001</c:v>
                </c:pt>
                <c:pt idx="6">
                  <c:v>1239.1486544000004</c:v>
                </c:pt>
                <c:pt idx="7">
                  <c:v>1205.8352759700001</c:v>
                </c:pt>
                <c:pt idx="8">
                  <c:v>1149.48733868</c:v>
                </c:pt>
                <c:pt idx="9">
                  <c:v>964.95681157000001</c:v>
                </c:pt>
                <c:pt idx="10">
                  <c:v>773.80533952000019</c:v>
                </c:pt>
                <c:pt idx="11">
                  <c:v>954.06530799999996</c:v>
                </c:pt>
                <c:pt idx="12">
                  <c:v>918.90295399999991</c:v>
                </c:pt>
                <c:pt idx="13">
                  <c:v>956.79394499999989</c:v>
                </c:pt>
                <c:pt idx="14">
                  <c:v>883.78082300000005</c:v>
                </c:pt>
                <c:pt idx="15">
                  <c:v>877.01257300000009</c:v>
                </c:pt>
                <c:pt idx="16">
                  <c:v>873.91986099999997</c:v>
                </c:pt>
                <c:pt idx="17">
                  <c:v>867.35217299999999</c:v>
                </c:pt>
                <c:pt idx="18">
                  <c:v>845.41882300000009</c:v>
                </c:pt>
                <c:pt idx="19">
                  <c:v>814.510132</c:v>
                </c:pt>
                <c:pt idx="20">
                  <c:v>800.80035399999997</c:v>
                </c:pt>
                <c:pt idx="21">
                  <c:v>791.88140899999996</c:v>
                </c:pt>
                <c:pt idx="22">
                  <c:v>781.94781499999999</c:v>
                </c:pt>
                <c:pt idx="23">
                  <c:v>774.09960899999999</c:v>
                </c:pt>
                <c:pt idx="24">
                  <c:v>764.50335700000005</c:v>
                </c:pt>
                <c:pt idx="25">
                  <c:v>753.17010500000004</c:v>
                </c:pt>
                <c:pt idx="26">
                  <c:v>749.52862500000003</c:v>
                </c:pt>
                <c:pt idx="27">
                  <c:v>747.45117199999993</c:v>
                </c:pt>
                <c:pt idx="28">
                  <c:v>742.90020800000002</c:v>
                </c:pt>
                <c:pt idx="29">
                  <c:v>740.134277</c:v>
                </c:pt>
                <c:pt idx="30">
                  <c:v>728.86755400000004</c:v>
                </c:pt>
                <c:pt idx="31">
                  <c:v>727.37439000000006</c:v>
                </c:pt>
                <c:pt idx="32">
                  <c:v>724.25262499999997</c:v>
                </c:pt>
                <c:pt idx="33">
                  <c:v>723.15136699999994</c:v>
                </c:pt>
                <c:pt idx="34">
                  <c:v>723.94421399999999</c:v>
                </c:pt>
                <c:pt idx="35">
                  <c:v>708.56195100000002</c:v>
                </c:pt>
                <c:pt idx="36">
                  <c:v>696.88574199999994</c:v>
                </c:pt>
                <c:pt idx="37">
                  <c:v>693.72180199999991</c:v>
                </c:pt>
                <c:pt idx="38">
                  <c:v>686.88714600000003</c:v>
                </c:pt>
                <c:pt idx="39">
                  <c:v>687.79894999999999</c:v>
                </c:pt>
                <c:pt idx="40">
                  <c:v>686.46728499999995</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427.37607674999998</c:v>
                </c:pt>
                <c:pt idx="1">
                  <c:v>513.33609589000002</c:v>
                </c:pt>
                <c:pt idx="2">
                  <c:v>494.57319323000002</c:v>
                </c:pt>
                <c:pt idx="3">
                  <c:v>522.07344953000018</c:v>
                </c:pt>
                <c:pt idx="4">
                  <c:v>538.57932027999982</c:v>
                </c:pt>
                <c:pt idx="5">
                  <c:v>544.24098878999996</c:v>
                </c:pt>
                <c:pt idx="6">
                  <c:v>609.44510158000003</c:v>
                </c:pt>
                <c:pt idx="7">
                  <c:v>686.58267653999997</c:v>
                </c:pt>
                <c:pt idx="8">
                  <c:v>706.81581482000001</c:v>
                </c:pt>
                <c:pt idx="9">
                  <c:v>728.67270667000003</c:v>
                </c:pt>
                <c:pt idx="10">
                  <c:v>792.4960607500002</c:v>
                </c:pt>
                <c:pt idx="11">
                  <c:v>878.85662799999989</c:v>
                </c:pt>
                <c:pt idx="12">
                  <c:v>975.50286899999992</c:v>
                </c:pt>
                <c:pt idx="13">
                  <c:v>1061.631592</c:v>
                </c:pt>
                <c:pt idx="14">
                  <c:v>1238.6556399999999</c:v>
                </c:pt>
                <c:pt idx="15">
                  <c:v>1384.300293</c:v>
                </c:pt>
                <c:pt idx="16">
                  <c:v>1484.2298579999999</c:v>
                </c:pt>
                <c:pt idx="17">
                  <c:v>1572.6319579999999</c:v>
                </c:pt>
                <c:pt idx="18">
                  <c:v>1650.6705320000001</c:v>
                </c:pt>
                <c:pt idx="19">
                  <c:v>1743.4526370000001</c:v>
                </c:pt>
                <c:pt idx="20">
                  <c:v>1849.22522</c:v>
                </c:pt>
                <c:pt idx="21">
                  <c:v>1931.511841</c:v>
                </c:pt>
                <c:pt idx="22">
                  <c:v>1981.26062</c:v>
                </c:pt>
                <c:pt idx="23">
                  <c:v>2037.3748780000001</c:v>
                </c:pt>
                <c:pt idx="24">
                  <c:v>2095.953857</c:v>
                </c:pt>
                <c:pt idx="25">
                  <c:v>2172.2770999999998</c:v>
                </c:pt>
                <c:pt idx="26">
                  <c:v>2224.5078120000003</c:v>
                </c:pt>
                <c:pt idx="27">
                  <c:v>2276.235596</c:v>
                </c:pt>
                <c:pt idx="28">
                  <c:v>2311.6352539999998</c:v>
                </c:pt>
                <c:pt idx="29">
                  <c:v>2349.929443</c:v>
                </c:pt>
                <c:pt idx="30">
                  <c:v>2395.0083010000003</c:v>
                </c:pt>
                <c:pt idx="31">
                  <c:v>2437.5441890000002</c:v>
                </c:pt>
                <c:pt idx="32">
                  <c:v>2472.5473629999997</c:v>
                </c:pt>
                <c:pt idx="33">
                  <c:v>2512.6784670000002</c:v>
                </c:pt>
                <c:pt idx="34">
                  <c:v>2545.9309079999998</c:v>
                </c:pt>
                <c:pt idx="35">
                  <c:v>2596.7463379999999</c:v>
                </c:pt>
                <c:pt idx="36">
                  <c:v>2662.158203</c:v>
                </c:pt>
                <c:pt idx="37">
                  <c:v>2721.6064449999999</c:v>
                </c:pt>
                <c:pt idx="38">
                  <c:v>2766.7751459999999</c:v>
                </c:pt>
                <c:pt idx="39">
                  <c:v>2816.6088870000003</c:v>
                </c:pt>
                <c:pt idx="40">
                  <c:v>2862.1628420000002</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987.69723372999999</c:v>
                </c:pt>
                <c:pt idx="1">
                  <c:v>1013.68892931</c:v>
                </c:pt>
                <c:pt idx="2">
                  <c:v>1225.8941753700001</c:v>
                </c:pt>
                <c:pt idx="3">
                  <c:v>1124.8355598600001</c:v>
                </c:pt>
                <c:pt idx="4">
                  <c:v>1126.6089583800001</c:v>
                </c:pt>
                <c:pt idx="5">
                  <c:v>1333.48211019</c:v>
                </c:pt>
                <c:pt idx="6">
                  <c:v>1378.3069339199999</c:v>
                </c:pt>
                <c:pt idx="7">
                  <c:v>1296.4424911399999</c:v>
                </c:pt>
                <c:pt idx="8">
                  <c:v>1469.13268217</c:v>
                </c:pt>
                <c:pt idx="9">
                  <c:v>1585.81417371</c:v>
                </c:pt>
                <c:pt idx="10">
                  <c:v>1616.7479797000001</c:v>
                </c:pt>
                <c:pt idx="11">
                  <c:v>1564.0986330000001</c:v>
                </c:pt>
                <c:pt idx="12">
                  <c:v>1514.7937010000001</c:v>
                </c:pt>
                <c:pt idx="13">
                  <c:v>1455.5657960000001</c:v>
                </c:pt>
                <c:pt idx="14">
                  <c:v>1352.856812</c:v>
                </c:pt>
                <c:pt idx="15">
                  <c:v>1235.5850829999999</c:v>
                </c:pt>
                <c:pt idx="16">
                  <c:v>1157.184814</c:v>
                </c:pt>
                <c:pt idx="17">
                  <c:v>1103.2028810000002</c:v>
                </c:pt>
                <c:pt idx="18">
                  <c:v>1062.4498289999999</c:v>
                </c:pt>
                <c:pt idx="19">
                  <c:v>1021.0886230000001</c:v>
                </c:pt>
                <c:pt idx="20">
                  <c:v>947.24615500000004</c:v>
                </c:pt>
                <c:pt idx="21">
                  <c:v>903.65118399999994</c:v>
                </c:pt>
                <c:pt idx="22">
                  <c:v>893.75769000000003</c:v>
                </c:pt>
                <c:pt idx="23">
                  <c:v>886.816101</c:v>
                </c:pt>
                <c:pt idx="24">
                  <c:v>872.345642</c:v>
                </c:pt>
                <c:pt idx="25">
                  <c:v>848.65673800000013</c:v>
                </c:pt>
                <c:pt idx="26">
                  <c:v>844.56091300000003</c:v>
                </c:pt>
                <c:pt idx="27">
                  <c:v>841.11224399999992</c:v>
                </c:pt>
                <c:pt idx="28">
                  <c:v>853.60955799999999</c:v>
                </c:pt>
                <c:pt idx="29">
                  <c:v>861.82867399999998</c:v>
                </c:pt>
                <c:pt idx="30">
                  <c:v>871.20617699999991</c:v>
                </c:pt>
                <c:pt idx="31">
                  <c:v>877.77374299999997</c:v>
                </c:pt>
                <c:pt idx="32">
                  <c:v>892.91870099999994</c:v>
                </c:pt>
                <c:pt idx="33">
                  <c:v>907.60699499999987</c:v>
                </c:pt>
                <c:pt idx="34">
                  <c:v>921.44525099999998</c:v>
                </c:pt>
                <c:pt idx="35">
                  <c:v>935.00939900000003</c:v>
                </c:pt>
                <c:pt idx="36">
                  <c:v>931.88708499999996</c:v>
                </c:pt>
                <c:pt idx="37">
                  <c:v>926.50341800000001</c:v>
                </c:pt>
                <c:pt idx="38">
                  <c:v>936.88061500000003</c:v>
                </c:pt>
                <c:pt idx="39">
                  <c:v>939.878784</c:v>
                </c:pt>
                <c:pt idx="40">
                  <c:v>953.19860800000004</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806.96830055999999</c:v>
                </c:pt>
                <c:pt idx="1">
                  <c:v>790.20436699999982</c:v>
                </c:pt>
                <c:pt idx="2">
                  <c:v>769.33124900000007</c:v>
                </c:pt>
                <c:pt idx="3">
                  <c:v>789.01647300000002</c:v>
                </c:pt>
                <c:pt idx="4">
                  <c:v>797.16598199999999</c:v>
                </c:pt>
                <c:pt idx="5">
                  <c:v>797.17787699999997</c:v>
                </c:pt>
                <c:pt idx="6">
                  <c:v>805.69394800000009</c:v>
                </c:pt>
                <c:pt idx="7">
                  <c:v>804.94963500000017</c:v>
                </c:pt>
                <c:pt idx="8">
                  <c:v>807.08447699999999</c:v>
                </c:pt>
                <c:pt idx="9">
                  <c:v>809.40926200000001</c:v>
                </c:pt>
                <c:pt idx="10">
                  <c:v>789.918631</c:v>
                </c:pt>
                <c:pt idx="11">
                  <c:v>777.68218999999999</c:v>
                </c:pt>
                <c:pt idx="12">
                  <c:v>783.61560099999997</c:v>
                </c:pt>
                <c:pt idx="13">
                  <c:v>785.479919</c:v>
                </c:pt>
                <c:pt idx="14">
                  <c:v>788.97302200000001</c:v>
                </c:pt>
                <c:pt idx="15">
                  <c:v>781.77593999999999</c:v>
                </c:pt>
                <c:pt idx="16">
                  <c:v>773.33514400000001</c:v>
                </c:pt>
                <c:pt idx="17">
                  <c:v>759.40319800000009</c:v>
                </c:pt>
                <c:pt idx="18">
                  <c:v>759.75024400000007</c:v>
                </c:pt>
                <c:pt idx="19">
                  <c:v>760.17449999999997</c:v>
                </c:pt>
                <c:pt idx="20">
                  <c:v>760.89294400000006</c:v>
                </c:pt>
                <c:pt idx="21">
                  <c:v>761.98620599999992</c:v>
                </c:pt>
                <c:pt idx="22">
                  <c:v>762.74462900000003</c:v>
                </c:pt>
                <c:pt idx="23">
                  <c:v>756.14465300000006</c:v>
                </c:pt>
                <c:pt idx="24">
                  <c:v>756.839111</c:v>
                </c:pt>
                <c:pt idx="25">
                  <c:v>758.24414100000001</c:v>
                </c:pt>
                <c:pt idx="26">
                  <c:v>759.28869599999996</c:v>
                </c:pt>
                <c:pt idx="27">
                  <c:v>759.49945100000002</c:v>
                </c:pt>
                <c:pt idx="28">
                  <c:v>759.71008300000005</c:v>
                </c:pt>
                <c:pt idx="29">
                  <c:v>759.71057099999996</c:v>
                </c:pt>
                <c:pt idx="30">
                  <c:v>760.05542000000003</c:v>
                </c:pt>
                <c:pt idx="31">
                  <c:v>761.30706799999996</c:v>
                </c:pt>
                <c:pt idx="32">
                  <c:v>762.21301299999993</c:v>
                </c:pt>
                <c:pt idx="33">
                  <c:v>763.00659199999996</c:v>
                </c:pt>
                <c:pt idx="34">
                  <c:v>763.84191900000008</c:v>
                </c:pt>
                <c:pt idx="35">
                  <c:v>764.58453399999996</c:v>
                </c:pt>
                <c:pt idx="36">
                  <c:v>765.08703600000001</c:v>
                </c:pt>
                <c:pt idx="37">
                  <c:v>765.29705799999999</c:v>
                </c:pt>
                <c:pt idx="38">
                  <c:v>765.26513699999998</c:v>
                </c:pt>
                <c:pt idx="39">
                  <c:v>764.63366699999995</c:v>
                </c:pt>
                <c:pt idx="40">
                  <c:v>766.46643100000017</c:v>
                </c:pt>
              </c:numCache>
            </c:numRef>
          </c:val>
          <c:smooth val="0"/>
        </c:ser>
        <c:dLbls>
          <c:showLegendKey val="0"/>
          <c:showVal val="0"/>
          <c:showCatName val="0"/>
          <c:showSerName val="0"/>
          <c:showPercent val="0"/>
          <c:showBubbleSize val="0"/>
        </c:dLbls>
        <c:smooth val="0"/>
        <c:axId val="-1234294832"/>
        <c:axId val="-1234295376"/>
      </c:lineChart>
      <c:catAx>
        <c:axId val="-12342948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4295376"/>
        <c:crosses val="autoZero"/>
        <c:auto val="1"/>
        <c:lblAlgn val="ctr"/>
        <c:lblOffset val="100"/>
        <c:tickLblSkip val="10"/>
        <c:tickMarkSkip val="10"/>
        <c:noMultiLvlLbl val="0"/>
      </c:catAx>
      <c:valAx>
        <c:axId val="-1234295376"/>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4294832"/>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03346677540326E-2"/>
          <c:y val="0.18682796436667418"/>
          <c:w val="0.70085776282863566"/>
          <c:h val="0.72233294900931899"/>
        </c:manualLayout>
      </c:layout>
      <c:lineChart>
        <c:grouping val="standard"/>
        <c:varyColors val="0"/>
        <c:ser>
          <c:idx val="0"/>
          <c:order val="0"/>
          <c:tx>
            <c:strRef>
              <c:f>Sheet1!$B$1</c:f>
              <c:strCache>
                <c:ptCount val="1"/>
                <c:pt idx="0">
                  <c:v>coal</c:v>
                </c:pt>
              </c:strCache>
            </c:strRef>
          </c:tx>
          <c:spPr>
            <a:ln w="22225" cap="rnd">
              <a:solidFill>
                <a:srgbClr val="8B8B8B"/>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1847.2902785799999</c:v>
                </c:pt>
                <c:pt idx="1">
                  <c:v>1733.4300053999998</c:v>
                </c:pt>
                <c:pt idx="2">
                  <c:v>1514.0429446200001</c:v>
                </c:pt>
                <c:pt idx="3">
                  <c:v>1581.1147158599999</c:v>
                </c:pt>
                <c:pt idx="4">
                  <c:v>1581.71034981</c:v>
                </c:pt>
                <c:pt idx="5">
                  <c:v>1352.3981967300001</c:v>
                </c:pt>
                <c:pt idx="6">
                  <c:v>1239.1486544000004</c:v>
                </c:pt>
                <c:pt idx="7">
                  <c:v>1205.8352759700001</c:v>
                </c:pt>
                <c:pt idx="8">
                  <c:v>1149.48733868</c:v>
                </c:pt>
                <c:pt idx="9">
                  <c:v>964.95681157000001</c:v>
                </c:pt>
                <c:pt idx="10">
                  <c:v>773.80533952000019</c:v>
                </c:pt>
                <c:pt idx="11">
                  <c:v>954.06506300000012</c:v>
                </c:pt>
                <c:pt idx="12">
                  <c:v>905.85467500000004</c:v>
                </c:pt>
                <c:pt idx="13">
                  <c:v>831.49157700000001</c:v>
                </c:pt>
                <c:pt idx="14">
                  <c:v>695.41272000000004</c:v>
                </c:pt>
                <c:pt idx="15">
                  <c:v>642.43487500000003</c:v>
                </c:pt>
                <c:pt idx="16">
                  <c:v>626.02398700000003</c:v>
                </c:pt>
                <c:pt idx="17">
                  <c:v>576.30212400000005</c:v>
                </c:pt>
                <c:pt idx="18">
                  <c:v>584.22955300000001</c:v>
                </c:pt>
                <c:pt idx="19">
                  <c:v>565.09808299999997</c:v>
                </c:pt>
                <c:pt idx="20">
                  <c:v>551.86480700000004</c:v>
                </c:pt>
                <c:pt idx="21">
                  <c:v>536.96289100000001</c:v>
                </c:pt>
                <c:pt idx="22">
                  <c:v>522.62927200000001</c:v>
                </c:pt>
                <c:pt idx="23">
                  <c:v>517.51611300000002</c:v>
                </c:pt>
                <c:pt idx="24">
                  <c:v>486.94485499999996</c:v>
                </c:pt>
                <c:pt idx="25">
                  <c:v>468.21347000000003</c:v>
                </c:pt>
                <c:pt idx="26">
                  <c:v>452.136078</c:v>
                </c:pt>
                <c:pt idx="27">
                  <c:v>441.62112400000001</c:v>
                </c:pt>
                <c:pt idx="28">
                  <c:v>434.27288799999997</c:v>
                </c:pt>
                <c:pt idx="29">
                  <c:v>432.044037</c:v>
                </c:pt>
                <c:pt idx="30">
                  <c:v>404.470032</c:v>
                </c:pt>
                <c:pt idx="31">
                  <c:v>397.45462000000003</c:v>
                </c:pt>
                <c:pt idx="32">
                  <c:v>393.43615699999998</c:v>
                </c:pt>
                <c:pt idx="33">
                  <c:v>376.789154</c:v>
                </c:pt>
                <c:pt idx="34">
                  <c:v>367.70437599999997</c:v>
                </c:pt>
                <c:pt idx="35">
                  <c:v>360.728027</c:v>
                </c:pt>
                <c:pt idx="36">
                  <c:v>345.88958700000001</c:v>
                </c:pt>
                <c:pt idx="37">
                  <c:v>339.21878099999998</c:v>
                </c:pt>
                <c:pt idx="38">
                  <c:v>322.470551</c:v>
                </c:pt>
                <c:pt idx="39">
                  <c:v>319.975281</c:v>
                </c:pt>
                <c:pt idx="40">
                  <c:v>319.15063500000002</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427.37607674999998</c:v>
                </c:pt>
                <c:pt idx="1">
                  <c:v>513.33609589000002</c:v>
                </c:pt>
                <c:pt idx="2">
                  <c:v>494.57319323000002</c:v>
                </c:pt>
                <c:pt idx="3">
                  <c:v>522.07344953000018</c:v>
                </c:pt>
                <c:pt idx="4">
                  <c:v>538.57932027999982</c:v>
                </c:pt>
                <c:pt idx="5">
                  <c:v>544.24098878999996</c:v>
                </c:pt>
                <c:pt idx="6">
                  <c:v>609.44510158000003</c:v>
                </c:pt>
                <c:pt idx="7">
                  <c:v>686.58267653999997</c:v>
                </c:pt>
                <c:pt idx="8">
                  <c:v>706.81581482000001</c:v>
                </c:pt>
                <c:pt idx="9">
                  <c:v>728.67270667000003</c:v>
                </c:pt>
                <c:pt idx="10">
                  <c:v>792.4960607500002</c:v>
                </c:pt>
                <c:pt idx="11">
                  <c:v>878.82208300000002</c:v>
                </c:pt>
                <c:pt idx="12">
                  <c:v>972.88769499999989</c:v>
                </c:pt>
                <c:pt idx="13">
                  <c:v>1061.0150149999999</c:v>
                </c:pt>
                <c:pt idx="14">
                  <c:v>1148.892456</c:v>
                </c:pt>
                <c:pt idx="15">
                  <c:v>1217.538086</c:v>
                </c:pt>
                <c:pt idx="16">
                  <c:v>1257.7658689999998</c:v>
                </c:pt>
                <c:pt idx="17">
                  <c:v>1292.0733640000001</c:v>
                </c:pt>
                <c:pt idx="18">
                  <c:v>1325.9677730000001</c:v>
                </c:pt>
                <c:pt idx="19">
                  <c:v>1382.6843260000001</c:v>
                </c:pt>
                <c:pt idx="20">
                  <c:v>1440.1788329999999</c:v>
                </c:pt>
                <c:pt idx="21">
                  <c:v>1475.2711179999999</c:v>
                </c:pt>
                <c:pt idx="22">
                  <c:v>1511.328857</c:v>
                </c:pt>
                <c:pt idx="23">
                  <c:v>1536.4373779999999</c:v>
                </c:pt>
                <c:pt idx="24">
                  <c:v>1577.3763429999999</c:v>
                </c:pt>
                <c:pt idx="25">
                  <c:v>1638.888794</c:v>
                </c:pt>
                <c:pt idx="26">
                  <c:v>1688.461182</c:v>
                </c:pt>
                <c:pt idx="27">
                  <c:v>1721.5128170000003</c:v>
                </c:pt>
                <c:pt idx="28">
                  <c:v>1742.1315920000002</c:v>
                </c:pt>
                <c:pt idx="29">
                  <c:v>1762.2333980000001</c:v>
                </c:pt>
                <c:pt idx="30">
                  <c:v>1792.825439</c:v>
                </c:pt>
                <c:pt idx="31">
                  <c:v>1822.165039</c:v>
                </c:pt>
                <c:pt idx="32">
                  <c:v>1851.6826170000002</c:v>
                </c:pt>
                <c:pt idx="33">
                  <c:v>1890.5267329999999</c:v>
                </c:pt>
                <c:pt idx="34">
                  <c:v>1930.9747309999998</c:v>
                </c:pt>
                <c:pt idx="35">
                  <c:v>1975.1788329999997</c:v>
                </c:pt>
                <c:pt idx="36">
                  <c:v>2021.2955320000001</c:v>
                </c:pt>
                <c:pt idx="37">
                  <c:v>2058.5327149999998</c:v>
                </c:pt>
                <c:pt idx="38">
                  <c:v>2084.6872559999997</c:v>
                </c:pt>
                <c:pt idx="39">
                  <c:v>2112.9428710000002</c:v>
                </c:pt>
                <c:pt idx="40">
                  <c:v>2144.3869629999999</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987.69723372999999</c:v>
                </c:pt>
                <c:pt idx="1">
                  <c:v>1013.68892931</c:v>
                </c:pt>
                <c:pt idx="2">
                  <c:v>1225.8941753700001</c:v>
                </c:pt>
                <c:pt idx="3">
                  <c:v>1124.8355598600001</c:v>
                </c:pt>
                <c:pt idx="4">
                  <c:v>1126.6089583800001</c:v>
                </c:pt>
                <c:pt idx="5">
                  <c:v>1333.48211019</c:v>
                </c:pt>
                <c:pt idx="6">
                  <c:v>1378.3069339199999</c:v>
                </c:pt>
                <c:pt idx="7">
                  <c:v>1296.4424911399999</c:v>
                </c:pt>
                <c:pt idx="8">
                  <c:v>1469.13268217</c:v>
                </c:pt>
                <c:pt idx="9">
                  <c:v>1585.81417371</c:v>
                </c:pt>
                <c:pt idx="10">
                  <c:v>1616.7479797000001</c:v>
                </c:pt>
                <c:pt idx="11">
                  <c:v>1564.0158689999998</c:v>
                </c:pt>
                <c:pt idx="12">
                  <c:v>1541.6739500000001</c:v>
                </c:pt>
                <c:pt idx="13">
                  <c:v>1637.056274</c:v>
                </c:pt>
                <c:pt idx="14">
                  <c:v>1730.731812</c:v>
                </c:pt>
                <c:pt idx="15">
                  <c:v>1775.2092289999998</c:v>
                </c:pt>
                <c:pt idx="16">
                  <c:v>1794.9071039999999</c:v>
                </c:pt>
                <c:pt idx="17">
                  <c:v>1852.235596</c:v>
                </c:pt>
                <c:pt idx="18">
                  <c:v>1958.625732</c:v>
                </c:pt>
                <c:pt idx="19">
                  <c:v>1952.9438480000001</c:v>
                </c:pt>
                <c:pt idx="20">
                  <c:v>1952.5826420000001</c:v>
                </c:pt>
                <c:pt idx="21">
                  <c:v>1969.3789059999999</c:v>
                </c:pt>
                <c:pt idx="22">
                  <c:v>2008.1166989999999</c:v>
                </c:pt>
                <c:pt idx="23">
                  <c:v>2154.2546390000002</c:v>
                </c:pt>
                <c:pt idx="24">
                  <c:v>2175.117432</c:v>
                </c:pt>
                <c:pt idx="25">
                  <c:v>2172.016846</c:v>
                </c:pt>
                <c:pt idx="26">
                  <c:v>2182.1691890000002</c:v>
                </c:pt>
                <c:pt idx="27">
                  <c:v>2206.8608399999998</c:v>
                </c:pt>
                <c:pt idx="28">
                  <c:v>2241.5373540000001</c:v>
                </c:pt>
                <c:pt idx="29">
                  <c:v>2289.6279300000001</c:v>
                </c:pt>
                <c:pt idx="30">
                  <c:v>2331.0209960000002</c:v>
                </c:pt>
                <c:pt idx="31">
                  <c:v>2363.1511230000001</c:v>
                </c:pt>
                <c:pt idx="32">
                  <c:v>2392.8803710000002</c:v>
                </c:pt>
                <c:pt idx="33">
                  <c:v>2433.8286129999997</c:v>
                </c:pt>
                <c:pt idx="34">
                  <c:v>2460.133789</c:v>
                </c:pt>
                <c:pt idx="35">
                  <c:v>2484.077393</c:v>
                </c:pt>
                <c:pt idx="36">
                  <c:v>2534.0302729999999</c:v>
                </c:pt>
                <c:pt idx="37">
                  <c:v>2570.9760739999997</c:v>
                </c:pt>
                <c:pt idx="38">
                  <c:v>2623.4360350000002</c:v>
                </c:pt>
                <c:pt idx="39">
                  <c:v>2657.5473629999997</c:v>
                </c:pt>
                <c:pt idx="40">
                  <c:v>2695.7429200000001</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806.96830055999999</c:v>
                </c:pt>
                <c:pt idx="1">
                  <c:v>790.20436699999982</c:v>
                </c:pt>
                <c:pt idx="2">
                  <c:v>769.33124900000007</c:v>
                </c:pt>
                <c:pt idx="3">
                  <c:v>789.01647300000002</c:v>
                </c:pt>
                <c:pt idx="4">
                  <c:v>797.16598199999999</c:v>
                </c:pt>
                <c:pt idx="5">
                  <c:v>797.17787699999997</c:v>
                </c:pt>
                <c:pt idx="6">
                  <c:v>805.69394800000009</c:v>
                </c:pt>
                <c:pt idx="7">
                  <c:v>804.94963500000017</c:v>
                </c:pt>
                <c:pt idx="8">
                  <c:v>807.08447699999999</c:v>
                </c:pt>
                <c:pt idx="9">
                  <c:v>809.40926200000001</c:v>
                </c:pt>
                <c:pt idx="10">
                  <c:v>789.918631</c:v>
                </c:pt>
                <c:pt idx="11">
                  <c:v>777.68218999999999</c:v>
                </c:pt>
                <c:pt idx="12">
                  <c:v>783.61560099999997</c:v>
                </c:pt>
                <c:pt idx="13">
                  <c:v>785.47985800000004</c:v>
                </c:pt>
                <c:pt idx="14">
                  <c:v>788.97308299999997</c:v>
                </c:pt>
                <c:pt idx="15">
                  <c:v>781.77600099999995</c:v>
                </c:pt>
                <c:pt idx="16">
                  <c:v>773.33520499999997</c:v>
                </c:pt>
                <c:pt idx="17">
                  <c:v>759.40319800000009</c:v>
                </c:pt>
                <c:pt idx="18">
                  <c:v>640.36016799999993</c:v>
                </c:pt>
                <c:pt idx="19">
                  <c:v>640.78442400000006</c:v>
                </c:pt>
                <c:pt idx="20">
                  <c:v>624.541382</c:v>
                </c:pt>
                <c:pt idx="21">
                  <c:v>618.51727300000005</c:v>
                </c:pt>
                <c:pt idx="22">
                  <c:v>589.04278599999998</c:v>
                </c:pt>
                <c:pt idx="23">
                  <c:v>455.50314299999997</c:v>
                </c:pt>
                <c:pt idx="24">
                  <c:v>456.19769299999996</c:v>
                </c:pt>
                <c:pt idx="25">
                  <c:v>457.60272199999997</c:v>
                </c:pt>
                <c:pt idx="26">
                  <c:v>458.64727800000003</c:v>
                </c:pt>
                <c:pt idx="27">
                  <c:v>458.85794100000004</c:v>
                </c:pt>
                <c:pt idx="28">
                  <c:v>459.06860399999999</c:v>
                </c:pt>
                <c:pt idx="29">
                  <c:v>441.10491900000005</c:v>
                </c:pt>
                <c:pt idx="30">
                  <c:v>441.44982900000002</c:v>
                </c:pt>
                <c:pt idx="31">
                  <c:v>442.70141599999999</c:v>
                </c:pt>
                <c:pt idx="32">
                  <c:v>443.60745199999997</c:v>
                </c:pt>
                <c:pt idx="33">
                  <c:v>437.04431199999999</c:v>
                </c:pt>
                <c:pt idx="34">
                  <c:v>437.78411900000003</c:v>
                </c:pt>
                <c:pt idx="35">
                  <c:v>433.57336399999997</c:v>
                </c:pt>
                <c:pt idx="36">
                  <c:v>414.35376000000002</c:v>
                </c:pt>
                <c:pt idx="37">
                  <c:v>414.77929700000004</c:v>
                </c:pt>
                <c:pt idx="38">
                  <c:v>415.04461700000002</c:v>
                </c:pt>
                <c:pt idx="39">
                  <c:v>415.365723</c:v>
                </c:pt>
                <c:pt idx="40">
                  <c:v>415.82934599999999</c:v>
                </c:pt>
              </c:numCache>
            </c:numRef>
          </c:val>
          <c:smooth val="0"/>
        </c:ser>
        <c:dLbls>
          <c:showLegendKey val="0"/>
          <c:showVal val="0"/>
          <c:showCatName val="0"/>
          <c:showSerName val="0"/>
          <c:showPercent val="0"/>
          <c:showBubbleSize val="0"/>
        </c:dLbls>
        <c:smooth val="0"/>
        <c:axId val="-1229085296"/>
        <c:axId val="-1229084208"/>
      </c:lineChart>
      <c:catAx>
        <c:axId val="-12290852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9084208"/>
        <c:crosses val="autoZero"/>
        <c:auto val="1"/>
        <c:lblAlgn val="ctr"/>
        <c:lblOffset val="100"/>
        <c:tickLblSkip val="10"/>
        <c:tickMarkSkip val="10"/>
        <c:noMultiLvlLbl val="0"/>
      </c:catAx>
      <c:valAx>
        <c:axId val="-1229084208"/>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9085296"/>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03346677540326E-2"/>
          <c:y val="0.18682796436667418"/>
          <c:w val="0.70085776282863566"/>
          <c:h val="0.72233294900931899"/>
        </c:manualLayout>
      </c:layout>
      <c:lineChart>
        <c:grouping val="standard"/>
        <c:varyColors val="0"/>
        <c:ser>
          <c:idx val="0"/>
          <c:order val="0"/>
          <c:tx>
            <c:strRef>
              <c:f>Sheet1!$B$1</c:f>
              <c:strCache>
                <c:ptCount val="1"/>
                <c:pt idx="0">
                  <c:v>coal</c:v>
                </c:pt>
              </c:strCache>
            </c:strRef>
          </c:tx>
          <c:spPr>
            <a:ln w="22225" cap="rnd">
              <a:solidFill>
                <a:srgbClr val="8B8B8B"/>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1847.2902785799999</c:v>
                </c:pt>
                <c:pt idx="1">
                  <c:v>1733.4300053999998</c:v>
                </c:pt>
                <c:pt idx="2">
                  <c:v>1514.0429446200001</c:v>
                </c:pt>
                <c:pt idx="3">
                  <c:v>1581.1147158599999</c:v>
                </c:pt>
                <c:pt idx="4">
                  <c:v>1581.71034981</c:v>
                </c:pt>
                <c:pt idx="5">
                  <c:v>1352.3981967300001</c:v>
                </c:pt>
                <c:pt idx="6">
                  <c:v>1239.1486544000004</c:v>
                </c:pt>
                <c:pt idx="7">
                  <c:v>1205.8352759700001</c:v>
                </c:pt>
                <c:pt idx="8">
                  <c:v>1149.48733868</c:v>
                </c:pt>
                <c:pt idx="9">
                  <c:v>964.95681157000001</c:v>
                </c:pt>
                <c:pt idx="10">
                  <c:v>773.80533952000019</c:v>
                </c:pt>
                <c:pt idx="11">
                  <c:v>954.06500199999994</c:v>
                </c:pt>
                <c:pt idx="12">
                  <c:v>918.89996300000007</c:v>
                </c:pt>
                <c:pt idx="13">
                  <c:v>882.33966099999998</c:v>
                </c:pt>
                <c:pt idx="14">
                  <c:v>771.82916299999999</c:v>
                </c:pt>
                <c:pt idx="15">
                  <c:v>755.28100599999993</c:v>
                </c:pt>
                <c:pt idx="16">
                  <c:v>742.52978499999995</c:v>
                </c:pt>
                <c:pt idx="17">
                  <c:v>738.535034</c:v>
                </c:pt>
                <c:pt idx="18">
                  <c:v>738.09484900000007</c:v>
                </c:pt>
                <c:pt idx="19">
                  <c:v>733.08630400000004</c:v>
                </c:pt>
                <c:pt idx="20">
                  <c:v>709.31781000000001</c:v>
                </c:pt>
                <c:pt idx="21">
                  <c:v>701.43432599999994</c:v>
                </c:pt>
                <c:pt idx="22">
                  <c:v>703.11224400000003</c:v>
                </c:pt>
                <c:pt idx="23">
                  <c:v>703.18511999999998</c:v>
                </c:pt>
                <c:pt idx="24">
                  <c:v>676.61968999999999</c:v>
                </c:pt>
                <c:pt idx="25">
                  <c:v>663.26238999999998</c:v>
                </c:pt>
                <c:pt idx="26">
                  <c:v>650.21386699999994</c:v>
                </c:pt>
                <c:pt idx="27">
                  <c:v>650.19030799999996</c:v>
                </c:pt>
                <c:pt idx="28">
                  <c:v>642.878784</c:v>
                </c:pt>
                <c:pt idx="29">
                  <c:v>633.64135700000008</c:v>
                </c:pt>
                <c:pt idx="30">
                  <c:v>622.98260500000004</c:v>
                </c:pt>
                <c:pt idx="31">
                  <c:v>621.35443099999998</c:v>
                </c:pt>
                <c:pt idx="32">
                  <c:v>615.41449</c:v>
                </c:pt>
                <c:pt idx="33">
                  <c:v>607.71307400000001</c:v>
                </c:pt>
                <c:pt idx="34">
                  <c:v>601.85137899999995</c:v>
                </c:pt>
                <c:pt idx="35">
                  <c:v>591.40521200000001</c:v>
                </c:pt>
                <c:pt idx="36">
                  <c:v>588.81481900000006</c:v>
                </c:pt>
                <c:pt idx="37">
                  <c:v>588.25146500000005</c:v>
                </c:pt>
                <c:pt idx="38">
                  <c:v>584.10760500000004</c:v>
                </c:pt>
                <c:pt idx="39">
                  <c:v>583.82385299999999</c:v>
                </c:pt>
                <c:pt idx="40">
                  <c:v>573.40673800000002</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427.37607674999998</c:v>
                </c:pt>
                <c:pt idx="1">
                  <c:v>513.33609589000002</c:v>
                </c:pt>
                <c:pt idx="2">
                  <c:v>494.57319323000002</c:v>
                </c:pt>
                <c:pt idx="3">
                  <c:v>522.07344953000018</c:v>
                </c:pt>
                <c:pt idx="4">
                  <c:v>538.57932027999982</c:v>
                </c:pt>
                <c:pt idx="5">
                  <c:v>544.24098878999996</c:v>
                </c:pt>
                <c:pt idx="6">
                  <c:v>609.44510158000003</c:v>
                </c:pt>
                <c:pt idx="7">
                  <c:v>686.58267653999997</c:v>
                </c:pt>
                <c:pt idx="8">
                  <c:v>706.81581482000001</c:v>
                </c:pt>
                <c:pt idx="9">
                  <c:v>728.67270667000003</c:v>
                </c:pt>
                <c:pt idx="10">
                  <c:v>792.4960607500002</c:v>
                </c:pt>
                <c:pt idx="11">
                  <c:v>878.72125199999994</c:v>
                </c:pt>
                <c:pt idx="12">
                  <c:v>972.86743200000001</c:v>
                </c:pt>
                <c:pt idx="13">
                  <c:v>1059.7398679999999</c:v>
                </c:pt>
                <c:pt idx="14">
                  <c:v>1152.426514</c:v>
                </c:pt>
                <c:pt idx="15">
                  <c:v>1233.6016849999999</c:v>
                </c:pt>
                <c:pt idx="16">
                  <c:v>1273.4552000000001</c:v>
                </c:pt>
                <c:pt idx="17">
                  <c:v>1311.1948239999999</c:v>
                </c:pt>
                <c:pt idx="18">
                  <c:v>1345.6125489999999</c:v>
                </c:pt>
                <c:pt idx="19">
                  <c:v>1371.767578</c:v>
                </c:pt>
                <c:pt idx="20">
                  <c:v>1417.748047</c:v>
                </c:pt>
                <c:pt idx="21">
                  <c:v>1442.2608640000001</c:v>
                </c:pt>
                <c:pt idx="22">
                  <c:v>1456.503784</c:v>
                </c:pt>
                <c:pt idx="23">
                  <c:v>1471.6110839999999</c:v>
                </c:pt>
                <c:pt idx="24">
                  <c:v>1507.5311279999999</c:v>
                </c:pt>
                <c:pt idx="25">
                  <c:v>1553.3740230000001</c:v>
                </c:pt>
                <c:pt idx="26">
                  <c:v>1581.4404300000001</c:v>
                </c:pt>
                <c:pt idx="27">
                  <c:v>1604.2438960000002</c:v>
                </c:pt>
                <c:pt idx="28">
                  <c:v>1621.8170170000001</c:v>
                </c:pt>
                <c:pt idx="29">
                  <c:v>1639.5013429999999</c:v>
                </c:pt>
                <c:pt idx="30">
                  <c:v>1659.610596</c:v>
                </c:pt>
                <c:pt idx="31">
                  <c:v>1683.8696289999998</c:v>
                </c:pt>
                <c:pt idx="32">
                  <c:v>1712.7464600000001</c:v>
                </c:pt>
                <c:pt idx="33">
                  <c:v>1742.469116</c:v>
                </c:pt>
                <c:pt idx="34">
                  <c:v>1778.11438</c:v>
                </c:pt>
                <c:pt idx="35">
                  <c:v>1814.5334469999998</c:v>
                </c:pt>
                <c:pt idx="36">
                  <c:v>1847.1492920000003</c:v>
                </c:pt>
                <c:pt idx="37">
                  <c:v>1877.1048579999999</c:v>
                </c:pt>
                <c:pt idx="38">
                  <c:v>1903.2041019999999</c:v>
                </c:pt>
                <c:pt idx="39">
                  <c:v>1930.223389</c:v>
                </c:pt>
                <c:pt idx="40">
                  <c:v>1960.825439</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987.69723372999999</c:v>
                </c:pt>
                <c:pt idx="1">
                  <c:v>1013.68892931</c:v>
                </c:pt>
                <c:pt idx="2">
                  <c:v>1225.8941753700001</c:v>
                </c:pt>
                <c:pt idx="3">
                  <c:v>1124.8355598600001</c:v>
                </c:pt>
                <c:pt idx="4">
                  <c:v>1126.6089583800001</c:v>
                </c:pt>
                <c:pt idx="5">
                  <c:v>1333.48211019</c:v>
                </c:pt>
                <c:pt idx="6">
                  <c:v>1378.3069339199999</c:v>
                </c:pt>
                <c:pt idx="7">
                  <c:v>1296.4424911399999</c:v>
                </c:pt>
                <c:pt idx="8">
                  <c:v>1469.13268217</c:v>
                </c:pt>
                <c:pt idx="9">
                  <c:v>1585.81417371</c:v>
                </c:pt>
                <c:pt idx="10">
                  <c:v>1616.7479797000001</c:v>
                </c:pt>
                <c:pt idx="11">
                  <c:v>1563.9107670000001</c:v>
                </c:pt>
                <c:pt idx="12">
                  <c:v>1525.281982</c:v>
                </c:pt>
                <c:pt idx="13">
                  <c:v>1574.4790039999998</c:v>
                </c:pt>
                <c:pt idx="14">
                  <c:v>1617.405884</c:v>
                </c:pt>
                <c:pt idx="15">
                  <c:v>1593.9936519999999</c:v>
                </c:pt>
                <c:pt idx="16">
                  <c:v>1603.7836910000001</c:v>
                </c:pt>
                <c:pt idx="17">
                  <c:v>1605.930664</c:v>
                </c:pt>
                <c:pt idx="18">
                  <c:v>1630.9774170000001</c:v>
                </c:pt>
                <c:pt idx="19">
                  <c:v>1636.994751</c:v>
                </c:pt>
                <c:pt idx="20">
                  <c:v>1637.5522460000002</c:v>
                </c:pt>
                <c:pt idx="21">
                  <c:v>1649.6324460000001</c:v>
                </c:pt>
                <c:pt idx="22">
                  <c:v>1661.7873539999998</c:v>
                </c:pt>
                <c:pt idx="23">
                  <c:v>1700.2416989999999</c:v>
                </c:pt>
                <c:pt idx="24">
                  <c:v>1721.86438</c:v>
                </c:pt>
                <c:pt idx="25">
                  <c:v>1725.6644289999999</c:v>
                </c:pt>
                <c:pt idx="26">
                  <c:v>1750.7745359999999</c:v>
                </c:pt>
                <c:pt idx="27">
                  <c:v>1772.38147</c:v>
                </c:pt>
                <c:pt idx="28">
                  <c:v>1807.0428469999999</c:v>
                </c:pt>
                <c:pt idx="29">
                  <c:v>1841.8632809999999</c:v>
                </c:pt>
                <c:pt idx="30">
                  <c:v>1873.1625980000001</c:v>
                </c:pt>
                <c:pt idx="31">
                  <c:v>1897.7011719999998</c:v>
                </c:pt>
                <c:pt idx="32">
                  <c:v>1923.4272460000002</c:v>
                </c:pt>
                <c:pt idx="33">
                  <c:v>1950.872437</c:v>
                </c:pt>
                <c:pt idx="34">
                  <c:v>1970.828125</c:v>
                </c:pt>
                <c:pt idx="35">
                  <c:v>1995.594482</c:v>
                </c:pt>
                <c:pt idx="36">
                  <c:v>2017.6875</c:v>
                </c:pt>
                <c:pt idx="37">
                  <c:v>2041.4545899999998</c:v>
                </c:pt>
                <c:pt idx="38">
                  <c:v>2073.9228520000001</c:v>
                </c:pt>
                <c:pt idx="39">
                  <c:v>2105.7160640000002</c:v>
                </c:pt>
                <c:pt idx="40">
                  <c:v>2144.591797</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806.96830055999999</c:v>
                </c:pt>
                <c:pt idx="1">
                  <c:v>790.20436699999982</c:v>
                </c:pt>
                <c:pt idx="2">
                  <c:v>769.33124900000007</c:v>
                </c:pt>
                <c:pt idx="3">
                  <c:v>789.01647300000002</c:v>
                </c:pt>
                <c:pt idx="4">
                  <c:v>797.16598199999999</c:v>
                </c:pt>
                <c:pt idx="5">
                  <c:v>797.17787699999997</c:v>
                </c:pt>
                <c:pt idx="6">
                  <c:v>805.69394800000009</c:v>
                </c:pt>
                <c:pt idx="7">
                  <c:v>804.94963500000017</c:v>
                </c:pt>
                <c:pt idx="8">
                  <c:v>807.08447699999999</c:v>
                </c:pt>
                <c:pt idx="9">
                  <c:v>809.40926200000001</c:v>
                </c:pt>
                <c:pt idx="10">
                  <c:v>789.918631</c:v>
                </c:pt>
                <c:pt idx="11">
                  <c:v>777.68218999999999</c:v>
                </c:pt>
                <c:pt idx="12">
                  <c:v>783.61560099999997</c:v>
                </c:pt>
                <c:pt idx="13">
                  <c:v>785.479919</c:v>
                </c:pt>
                <c:pt idx="14">
                  <c:v>788.97308299999997</c:v>
                </c:pt>
                <c:pt idx="15">
                  <c:v>781.77600099999995</c:v>
                </c:pt>
                <c:pt idx="16">
                  <c:v>773.33514400000001</c:v>
                </c:pt>
                <c:pt idx="17">
                  <c:v>759.40319800000009</c:v>
                </c:pt>
                <c:pt idx="18">
                  <c:v>721.80883800000004</c:v>
                </c:pt>
                <c:pt idx="19">
                  <c:v>722.23309299999994</c:v>
                </c:pt>
                <c:pt idx="20">
                  <c:v>722.95153800000003</c:v>
                </c:pt>
                <c:pt idx="21">
                  <c:v>724.04480000000001</c:v>
                </c:pt>
                <c:pt idx="22">
                  <c:v>724.803223</c:v>
                </c:pt>
                <c:pt idx="23">
                  <c:v>700.30969200000004</c:v>
                </c:pt>
                <c:pt idx="24">
                  <c:v>701.00427200000001</c:v>
                </c:pt>
                <c:pt idx="25">
                  <c:v>702.40930199999991</c:v>
                </c:pt>
                <c:pt idx="26">
                  <c:v>703.45385700000008</c:v>
                </c:pt>
                <c:pt idx="27">
                  <c:v>703.66455099999996</c:v>
                </c:pt>
                <c:pt idx="28">
                  <c:v>703.87518299999999</c:v>
                </c:pt>
                <c:pt idx="29">
                  <c:v>703.87560999999994</c:v>
                </c:pt>
                <c:pt idx="30">
                  <c:v>704.22051999999996</c:v>
                </c:pt>
                <c:pt idx="31">
                  <c:v>705.47216800000001</c:v>
                </c:pt>
                <c:pt idx="32">
                  <c:v>706.37817400000006</c:v>
                </c:pt>
                <c:pt idx="33">
                  <c:v>707.25170900000001</c:v>
                </c:pt>
                <c:pt idx="34">
                  <c:v>708.00701900000001</c:v>
                </c:pt>
                <c:pt idx="35">
                  <c:v>708.82507300000009</c:v>
                </c:pt>
                <c:pt idx="36">
                  <c:v>709.25207499999999</c:v>
                </c:pt>
                <c:pt idx="37">
                  <c:v>709.67767300000003</c:v>
                </c:pt>
                <c:pt idx="38">
                  <c:v>709.942993</c:v>
                </c:pt>
                <c:pt idx="39">
                  <c:v>710.26409899999999</c:v>
                </c:pt>
                <c:pt idx="40">
                  <c:v>710.72766100000001</c:v>
                </c:pt>
              </c:numCache>
            </c:numRef>
          </c:val>
          <c:smooth val="0"/>
        </c:ser>
        <c:dLbls>
          <c:showLegendKey val="0"/>
          <c:showVal val="0"/>
          <c:showCatName val="0"/>
          <c:showSerName val="0"/>
          <c:showPercent val="0"/>
          <c:showBubbleSize val="0"/>
        </c:dLbls>
        <c:smooth val="0"/>
        <c:axId val="-1229092912"/>
        <c:axId val="-1229080944"/>
      </c:lineChart>
      <c:catAx>
        <c:axId val="-12290929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9080944"/>
        <c:crosses val="autoZero"/>
        <c:auto val="1"/>
        <c:lblAlgn val="ctr"/>
        <c:lblOffset val="100"/>
        <c:tickLblSkip val="10"/>
        <c:tickMarkSkip val="10"/>
        <c:noMultiLvlLbl val="0"/>
      </c:catAx>
      <c:valAx>
        <c:axId val="-1229080944"/>
        <c:scaling>
          <c:orientation val="minMax"/>
          <c:max val="3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9092912"/>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8841325640006"/>
          <c:y val="0.18918201621909761"/>
          <c:w val="0.64870583484756716"/>
          <c:h val="0.71997889715689556"/>
        </c:manualLayout>
      </c:layout>
      <c:lineChart>
        <c:grouping val="standard"/>
        <c:varyColors val="0"/>
        <c:ser>
          <c:idx val="0"/>
          <c:order val="0"/>
          <c:tx>
            <c:strRef>
              <c:f>Sheet1!$B$1</c:f>
              <c:strCache>
                <c:ptCount val="1"/>
                <c:pt idx="0">
                  <c:v>coal</c:v>
                </c:pt>
              </c:strCache>
            </c:strRef>
          </c:tx>
          <c:spPr>
            <a:ln w="22225" cap="rnd">
              <a:solidFill>
                <a:srgbClr val="8B8B8B"/>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1847.2902785799999</c:v>
                </c:pt>
                <c:pt idx="1">
                  <c:v>1733.4300053999998</c:v>
                </c:pt>
                <c:pt idx="2">
                  <c:v>1514.0429446200001</c:v>
                </c:pt>
                <c:pt idx="3">
                  <c:v>1581.1147158599999</c:v>
                </c:pt>
                <c:pt idx="4">
                  <c:v>1581.71034981</c:v>
                </c:pt>
                <c:pt idx="5">
                  <c:v>1352.3981967300001</c:v>
                </c:pt>
                <c:pt idx="6">
                  <c:v>1239.1486544000004</c:v>
                </c:pt>
                <c:pt idx="7">
                  <c:v>1205.8352759700001</c:v>
                </c:pt>
                <c:pt idx="8">
                  <c:v>1149.48733868</c:v>
                </c:pt>
                <c:pt idx="9">
                  <c:v>964.95681157000001</c:v>
                </c:pt>
                <c:pt idx="10">
                  <c:v>773.80533952000019</c:v>
                </c:pt>
                <c:pt idx="11">
                  <c:v>954.06506300000012</c:v>
                </c:pt>
                <c:pt idx="12">
                  <c:v>918.90014600000006</c:v>
                </c:pt>
                <c:pt idx="13">
                  <c:v>880.14703399999996</c:v>
                </c:pt>
                <c:pt idx="14">
                  <c:v>756.00939900000003</c:v>
                </c:pt>
                <c:pt idx="15">
                  <c:v>730.48107900000002</c:v>
                </c:pt>
                <c:pt idx="16">
                  <c:v>715.22851600000001</c:v>
                </c:pt>
                <c:pt idx="17">
                  <c:v>703.38574199999994</c:v>
                </c:pt>
                <c:pt idx="18">
                  <c:v>674.08380099999999</c:v>
                </c:pt>
                <c:pt idx="19">
                  <c:v>659.189392</c:v>
                </c:pt>
                <c:pt idx="20">
                  <c:v>642.40515099999993</c:v>
                </c:pt>
                <c:pt idx="21">
                  <c:v>623.42883300000005</c:v>
                </c:pt>
                <c:pt idx="22">
                  <c:v>600.66882300000009</c:v>
                </c:pt>
                <c:pt idx="23">
                  <c:v>609.73199499999998</c:v>
                </c:pt>
                <c:pt idx="24">
                  <c:v>577.23095699999999</c:v>
                </c:pt>
                <c:pt idx="25">
                  <c:v>544.373108</c:v>
                </c:pt>
                <c:pt idx="26">
                  <c:v>522.77563499999997</c:v>
                </c:pt>
                <c:pt idx="27">
                  <c:v>491.03009000000003</c:v>
                </c:pt>
                <c:pt idx="28">
                  <c:v>487.24624599999999</c:v>
                </c:pt>
                <c:pt idx="29">
                  <c:v>478.60766599999999</c:v>
                </c:pt>
                <c:pt idx="30">
                  <c:v>454.71926900000005</c:v>
                </c:pt>
                <c:pt idx="31">
                  <c:v>440.03863499999994</c:v>
                </c:pt>
                <c:pt idx="32">
                  <c:v>427.96453899999995</c:v>
                </c:pt>
                <c:pt idx="33">
                  <c:v>420.36215199999998</c:v>
                </c:pt>
                <c:pt idx="34">
                  <c:v>412.06036399999999</c:v>
                </c:pt>
                <c:pt idx="35">
                  <c:v>385.782715</c:v>
                </c:pt>
                <c:pt idx="36">
                  <c:v>371.88391100000001</c:v>
                </c:pt>
                <c:pt idx="37">
                  <c:v>360.96545400000002</c:v>
                </c:pt>
                <c:pt idx="38">
                  <c:v>351.86190800000003</c:v>
                </c:pt>
                <c:pt idx="39">
                  <c:v>344.724762</c:v>
                </c:pt>
                <c:pt idx="40">
                  <c:v>326.87829599999998</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427.37607674999998</c:v>
                </c:pt>
                <c:pt idx="1">
                  <c:v>513.33609589000002</c:v>
                </c:pt>
                <c:pt idx="2">
                  <c:v>494.57319323000002</c:v>
                </c:pt>
                <c:pt idx="3">
                  <c:v>522.07344953000018</c:v>
                </c:pt>
                <c:pt idx="4">
                  <c:v>538.57932027999982</c:v>
                </c:pt>
                <c:pt idx="5">
                  <c:v>544.24098878999996</c:v>
                </c:pt>
                <c:pt idx="6">
                  <c:v>609.44510158000003</c:v>
                </c:pt>
                <c:pt idx="7">
                  <c:v>686.58267653999997</c:v>
                </c:pt>
                <c:pt idx="8">
                  <c:v>706.81581482000001</c:v>
                </c:pt>
                <c:pt idx="9">
                  <c:v>728.67270667000003</c:v>
                </c:pt>
                <c:pt idx="10">
                  <c:v>792.4960607500002</c:v>
                </c:pt>
                <c:pt idx="11">
                  <c:v>878.794983</c:v>
                </c:pt>
                <c:pt idx="12">
                  <c:v>973.81304899999998</c:v>
                </c:pt>
                <c:pt idx="13">
                  <c:v>1060.031616</c:v>
                </c:pt>
                <c:pt idx="14">
                  <c:v>1199.9418949999999</c:v>
                </c:pt>
                <c:pt idx="15">
                  <c:v>1302.2725829999999</c:v>
                </c:pt>
                <c:pt idx="16">
                  <c:v>1370.8833010000001</c:v>
                </c:pt>
                <c:pt idx="17">
                  <c:v>1452.4506839999999</c:v>
                </c:pt>
                <c:pt idx="18">
                  <c:v>1507.637939</c:v>
                </c:pt>
                <c:pt idx="19">
                  <c:v>1575.6573490000001</c:v>
                </c:pt>
                <c:pt idx="20">
                  <c:v>1670.8714600000001</c:v>
                </c:pt>
                <c:pt idx="21">
                  <c:v>1764.330688</c:v>
                </c:pt>
                <c:pt idx="22">
                  <c:v>1841.43335</c:v>
                </c:pt>
                <c:pt idx="23">
                  <c:v>1900.3173829999998</c:v>
                </c:pt>
                <c:pt idx="24">
                  <c:v>1983.4472660000001</c:v>
                </c:pt>
                <c:pt idx="25">
                  <c:v>2111.9465329999998</c:v>
                </c:pt>
                <c:pt idx="26">
                  <c:v>2213.1289059999999</c:v>
                </c:pt>
                <c:pt idx="27">
                  <c:v>2276.1596679999998</c:v>
                </c:pt>
                <c:pt idx="28">
                  <c:v>2325.5439449999999</c:v>
                </c:pt>
                <c:pt idx="29">
                  <c:v>2371.2221679999998</c:v>
                </c:pt>
                <c:pt idx="30">
                  <c:v>2446.6354980000001</c:v>
                </c:pt>
                <c:pt idx="31">
                  <c:v>2531.1870120000003</c:v>
                </c:pt>
                <c:pt idx="32">
                  <c:v>2600.673828</c:v>
                </c:pt>
                <c:pt idx="33">
                  <c:v>2660.4030760000001</c:v>
                </c:pt>
                <c:pt idx="34">
                  <c:v>2753.8422850000002</c:v>
                </c:pt>
                <c:pt idx="35">
                  <c:v>2828.5014649999998</c:v>
                </c:pt>
                <c:pt idx="36">
                  <c:v>2905.2717290000001</c:v>
                </c:pt>
                <c:pt idx="37">
                  <c:v>3008.3208010000003</c:v>
                </c:pt>
                <c:pt idx="38">
                  <c:v>3086.8007809999999</c:v>
                </c:pt>
                <c:pt idx="39">
                  <c:v>3156.1784670000002</c:v>
                </c:pt>
                <c:pt idx="40">
                  <c:v>3240.4372559999997</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987.69723372999999</c:v>
                </c:pt>
                <c:pt idx="1">
                  <c:v>1013.68892931</c:v>
                </c:pt>
                <c:pt idx="2">
                  <c:v>1225.8941753700001</c:v>
                </c:pt>
                <c:pt idx="3">
                  <c:v>1124.8355598600001</c:v>
                </c:pt>
                <c:pt idx="4">
                  <c:v>1126.6089583800001</c:v>
                </c:pt>
                <c:pt idx="5">
                  <c:v>1333.48211019</c:v>
                </c:pt>
                <c:pt idx="6">
                  <c:v>1378.3069339199999</c:v>
                </c:pt>
                <c:pt idx="7">
                  <c:v>1296.4424911399999</c:v>
                </c:pt>
                <c:pt idx="8">
                  <c:v>1469.13268217</c:v>
                </c:pt>
                <c:pt idx="9">
                  <c:v>1585.81417371</c:v>
                </c:pt>
                <c:pt idx="10">
                  <c:v>1616.7479797000001</c:v>
                </c:pt>
                <c:pt idx="11">
                  <c:v>1564.2128910000001</c:v>
                </c:pt>
                <c:pt idx="12">
                  <c:v>1524.870361</c:v>
                </c:pt>
                <c:pt idx="13">
                  <c:v>1576.498169</c:v>
                </c:pt>
                <c:pt idx="14">
                  <c:v>1587.5878910000001</c:v>
                </c:pt>
                <c:pt idx="15">
                  <c:v>1555.0445560000001</c:v>
                </c:pt>
                <c:pt idx="16">
                  <c:v>1540.074707</c:v>
                </c:pt>
                <c:pt idx="17">
                  <c:v>1507.4946289999998</c:v>
                </c:pt>
                <c:pt idx="18">
                  <c:v>1573.7852779999998</c:v>
                </c:pt>
                <c:pt idx="19">
                  <c:v>1548.6217039999999</c:v>
                </c:pt>
                <c:pt idx="20">
                  <c:v>1500.634888</c:v>
                </c:pt>
                <c:pt idx="21">
                  <c:v>1454.630737</c:v>
                </c:pt>
                <c:pt idx="22">
                  <c:v>1437.783447</c:v>
                </c:pt>
                <c:pt idx="23">
                  <c:v>1461.798462</c:v>
                </c:pt>
                <c:pt idx="24">
                  <c:v>1477.680298</c:v>
                </c:pt>
                <c:pt idx="25">
                  <c:v>1440.777466</c:v>
                </c:pt>
                <c:pt idx="26">
                  <c:v>1412.64563</c:v>
                </c:pt>
                <c:pt idx="27">
                  <c:v>1435.198975</c:v>
                </c:pt>
                <c:pt idx="28">
                  <c:v>1454.0142820000001</c:v>
                </c:pt>
                <c:pt idx="29">
                  <c:v>1473.0610349999999</c:v>
                </c:pt>
                <c:pt idx="30">
                  <c:v>1464.348999</c:v>
                </c:pt>
                <c:pt idx="31">
                  <c:v>1490.2154539999999</c:v>
                </c:pt>
                <c:pt idx="32">
                  <c:v>1486.6054689999999</c:v>
                </c:pt>
                <c:pt idx="33">
                  <c:v>1489.727539</c:v>
                </c:pt>
                <c:pt idx="34">
                  <c:v>1495.730225</c:v>
                </c:pt>
                <c:pt idx="35">
                  <c:v>1524.582275</c:v>
                </c:pt>
                <c:pt idx="36">
                  <c:v>1537.8041989999999</c:v>
                </c:pt>
                <c:pt idx="37">
                  <c:v>1524.5101320000001</c:v>
                </c:pt>
                <c:pt idx="38">
                  <c:v>1536.570557</c:v>
                </c:pt>
                <c:pt idx="39">
                  <c:v>1548.039673</c:v>
                </c:pt>
                <c:pt idx="40">
                  <c:v>1576.734009</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806.96830055999999</c:v>
                </c:pt>
                <c:pt idx="1">
                  <c:v>790.20436699999982</c:v>
                </c:pt>
                <c:pt idx="2">
                  <c:v>769.33124900000007</c:v>
                </c:pt>
                <c:pt idx="3">
                  <c:v>789.01647300000002</c:v>
                </c:pt>
                <c:pt idx="4">
                  <c:v>797.16598199999999</c:v>
                </c:pt>
                <c:pt idx="5">
                  <c:v>797.17787699999997</c:v>
                </c:pt>
                <c:pt idx="6">
                  <c:v>805.69394800000009</c:v>
                </c:pt>
                <c:pt idx="7">
                  <c:v>804.94963500000017</c:v>
                </c:pt>
                <c:pt idx="8">
                  <c:v>807.08447699999999</c:v>
                </c:pt>
                <c:pt idx="9">
                  <c:v>809.40926200000001</c:v>
                </c:pt>
                <c:pt idx="10">
                  <c:v>789.918631</c:v>
                </c:pt>
                <c:pt idx="11">
                  <c:v>777.68218999999999</c:v>
                </c:pt>
                <c:pt idx="12">
                  <c:v>783.61560099999997</c:v>
                </c:pt>
                <c:pt idx="13">
                  <c:v>785.479919</c:v>
                </c:pt>
                <c:pt idx="14">
                  <c:v>788.97302200000001</c:v>
                </c:pt>
                <c:pt idx="15">
                  <c:v>781.77593999999999</c:v>
                </c:pt>
                <c:pt idx="16">
                  <c:v>773.33514400000001</c:v>
                </c:pt>
                <c:pt idx="17">
                  <c:v>759.40319800000009</c:v>
                </c:pt>
                <c:pt idx="18">
                  <c:v>690.63909899999999</c:v>
                </c:pt>
                <c:pt idx="19">
                  <c:v>691.063354</c:v>
                </c:pt>
                <c:pt idx="20">
                  <c:v>684.01293899999996</c:v>
                </c:pt>
                <c:pt idx="21">
                  <c:v>685.10607900000002</c:v>
                </c:pt>
                <c:pt idx="22">
                  <c:v>680.9738769999999</c:v>
                </c:pt>
                <c:pt idx="23">
                  <c:v>623.66882300000009</c:v>
                </c:pt>
                <c:pt idx="24">
                  <c:v>589.52014199999996</c:v>
                </c:pt>
                <c:pt idx="25">
                  <c:v>571.71142599999996</c:v>
                </c:pt>
                <c:pt idx="26">
                  <c:v>563.70519999999999</c:v>
                </c:pt>
                <c:pt idx="27">
                  <c:v>556.50939900000003</c:v>
                </c:pt>
                <c:pt idx="28">
                  <c:v>539.36621100000002</c:v>
                </c:pt>
                <c:pt idx="29">
                  <c:v>531.69909699999994</c:v>
                </c:pt>
                <c:pt idx="30">
                  <c:v>532.04394500000001</c:v>
                </c:pt>
                <c:pt idx="31">
                  <c:v>483.86608899999999</c:v>
                </c:pt>
                <c:pt idx="32">
                  <c:v>484.77209500000004</c:v>
                </c:pt>
                <c:pt idx="33">
                  <c:v>485.57214400000004</c:v>
                </c:pt>
                <c:pt idx="34">
                  <c:v>448.54724100000004</c:v>
                </c:pt>
                <c:pt idx="35">
                  <c:v>428.55639600000001</c:v>
                </c:pt>
                <c:pt idx="36">
                  <c:v>411.85174599999999</c:v>
                </c:pt>
                <c:pt idx="37">
                  <c:v>392.07678199999998</c:v>
                </c:pt>
                <c:pt idx="38">
                  <c:v>367.176849</c:v>
                </c:pt>
                <c:pt idx="39">
                  <c:v>356.46765099999999</c:v>
                </c:pt>
                <c:pt idx="40">
                  <c:v>336.99978599999997</c:v>
                </c:pt>
              </c:numCache>
            </c:numRef>
          </c:val>
          <c:smooth val="0"/>
        </c:ser>
        <c:dLbls>
          <c:showLegendKey val="0"/>
          <c:showVal val="0"/>
          <c:showCatName val="0"/>
          <c:showSerName val="0"/>
          <c:showPercent val="0"/>
          <c:showBubbleSize val="0"/>
        </c:dLbls>
        <c:smooth val="0"/>
        <c:axId val="-1203249984"/>
        <c:axId val="-1203275552"/>
      </c:lineChart>
      <c:catAx>
        <c:axId val="-12032499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75552"/>
        <c:crosses val="autoZero"/>
        <c:auto val="1"/>
        <c:lblAlgn val="ctr"/>
        <c:lblOffset val="100"/>
        <c:tickLblSkip val="10"/>
        <c:tickMarkSkip val="10"/>
        <c:noMultiLvlLbl val="0"/>
      </c:catAx>
      <c:valAx>
        <c:axId val="-1203275552"/>
        <c:scaling>
          <c:orientation val="minMax"/>
          <c:max val="3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49984"/>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43146068076819"/>
          <c:y val="0.17664461565930403"/>
          <c:w val="0.68200488083061861"/>
          <c:h val="0.73251629771668914"/>
        </c:manualLayout>
      </c:layout>
      <c:lineChart>
        <c:grouping val="standard"/>
        <c:varyColors val="0"/>
        <c:ser>
          <c:idx val="0"/>
          <c:order val="0"/>
          <c:tx>
            <c:strRef>
              <c:f>Sheet1!$B$1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1594.011479</c:v>
                </c:pt>
                <c:pt idx="1">
                  <c:v>1590.622748</c:v>
                </c:pt>
                <c:pt idx="2">
                  <c:v>1621.2060390000001</c:v>
                </c:pt>
                <c:pt idx="3">
                  <c:v>1690.070232</c:v>
                </c:pt>
                <c:pt idx="4">
                  <c:v>1690.6938639999996</c:v>
                </c:pt>
                <c:pt idx="5">
                  <c:v>1709.4264680000001</c:v>
                </c:pt>
                <c:pt idx="6">
                  <c:v>1795.1955929999999</c:v>
                </c:pt>
                <c:pt idx="7">
                  <c:v>1845.0157359999998</c:v>
                </c:pt>
                <c:pt idx="8">
                  <c:v>1873.5156899999999</c:v>
                </c:pt>
                <c:pt idx="9">
                  <c:v>1881.0872240000001</c:v>
                </c:pt>
                <c:pt idx="10">
                  <c:v>1966.264596</c:v>
                </c:pt>
                <c:pt idx="11">
                  <c:v>1903.9559420000003</c:v>
                </c:pt>
                <c:pt idx="12">
                  <c:v>1933.1303539999999</c:v>
                </c:pt>
                <c:pt idx="13">
                  <c:v>1973.736752</c:v>
                </c:pt>
                <c:pt idx="14">
                  <c:v>1978.30054922</c:v>
                </c:pt>
                <c:pt idx="15">
                  <c:v>2012.87304582</c:v>
                </c:pt>
                <c:pt idx="16">
                  <c:v>1990.5111345299999</c:v>
                </c:pt>
                <c:pt idx="17">
                  <c:v>2016.45558353</c:v>
                </c:pt>
                <c:pt idx="18">
                  <c:v>1985.8012467200001</c:v>
                </c:pt>
                <c:pt idx="19">
                  <c:v>1755.9042530400004</c:v>
                </c:pt>
                <c:pt idx="20">
                  <c:v>1847.2902785799999</c:v>
                </c:pt>
                <c:pt idx="21">
                  <c:v>1733.4300053999998</c:v>
                </c:pt>
                <c:pt idx="22">
                  <c:v>1514.0429446200001</c:v>
                </c:pt>
                <c:pt idx="23">
                  <c:v>1581.1147158599999</c:v>
                </c:pt>
                <c:pt idx="24">
                  <c:v>1581.71034981</c:v>
                </c:pt>
                <c:pt idx="25">
                  <c:v>1352.3981967300001</c:v>
                </c:pt>
                <c:pt idx="26">
                  <c:v>1239.1486544000004</c:v>
                </c:pt>
                <c:pt idx="27">
                  <c:v>1205.8352759700001</c:v>
                </c:pt>
                <c:pt idx="28">
                  <c:v>1149.48733868</c:v>
                </c:pt>
                <c:pt idx="29">
                  <c:v>964.95681157000001</c:v>
                </c:pt>
                <c:pt idx="30">
                  <c:v>773.80533952000019</c:v>
                </c:pt>
                <c:pt idx="31">
                  <c:v>954.06524700000011</c:v>
                </c:pt>
                <c:pt idx="32">
                  <c:v>910.0401609999999</c:v>
                </c:pt>
                <c:pt idx="33">
                  <c:v>889.22558599999991</c:v>
                </c:pt>
                <c:pt idx="34">
                  <c:v>759.28326399999992</c:v>
                </c:pt>
                <c:pt idx="35">
                  <c:v>738.08648700000003</c:v>
                </c:pt>
                <c:pt idx="36">
                  <c:v>729.97851600000001</c:v>
                </c:pt>
                <c:pt idx="37">
                  <c:v>724.83062699999994</c:v>
                </c:pt>
                <c:pt idx="38">
                  <c:v>717.00469999999996</c:v>
                </c:pt>
                <c:pt idx="39">
                  <c:v>695.29882800000007</c:v>
                </c:pt>
                <c:pt idx="40">
                  <c:v>684.39605700000004</c:v>
                </c:pt>
                <c:pt idx="41">
                  <c:v>675.67022699999995</c:v>
                </c:pt>
                <c:pt idx="42">
                  <c:v>661.86425800000006</c:v>
                </c:pt>
                <c:pt idx="43">
                  <c:v>668.48321500000009</c:v>
                </c:pt>
                <c:pt idx="44">
                  <c:v>631.02410899999995</c:v>
                </c:pt>
                <c:pt idx="45">
                  <c:v>612.94476299999997</c:v>
                </c:pt>
                <c:pt idx="46">
                  <c:v>590.34008800000004</c:v>
                </c:pt>
                <c:pt idx="47">
                  <c:v>579.72662400000002</c:v>
                </c:pt>
                <c:pt idx="48">
                  <c:v>577.52002000000005</c:v>
                </c:pt>
                <c:pt idx="49">
                  <c:v>575.00854500000003</c:v>
                </c:pt>
                <c:pt idx="50">
                  <c:v>564.35320999999999</c:v>
                </c:pt>
                <c:pt idx="51">
                  <c:v>559.27447500000005</c:v>
                </c:pt>
                <c:pt idx="52">
                  <c:v>553.75390599999992</c:v>
                </c:pt>
                <c:pt idx="53">
                  <c:v>545.975281</c:v>
                </c:pt>
                <c:pt idx="54">
                  <c:v>537.75067100000001</c:v>
                </c:pt>
                <c:pt idx="55">
                  <c:v>531.28521699999999</c:v>
                </c:pt>
                <c:pt idx="56">
                  <c:v>528.74249299999997</c:v>
                </c:pt>
                <c:pt idx="57">
                  <c:v>524.989868</c:v>
                </c:pt>
                <c:pt idx="58">
                  <c:v>523.25860599999999</c:v>
                </c:pt>
                <c:pt idx="59">
                  <c:v>522.92712400000005</c:v>
                </c:pt>
                <c:pt idx="60">
                  <c:v>523.69885299999999</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357.2380720000001</c:v>
                </c:pt>
                <c:pt idx="1">
                  <c:v>357.77345299999996</c:v>
                </c:pt>
                <c:pt idx="2">
                  <c:v>326.85782499999993</c:v>
                </c:pt>
                <c:pt idx="3">
                  <c:v>356.70729</c:v>
                </c:pt>
                <c:pt idx="4">
                  <c:v>336.66087599999997</c:v>
                </c:pt>
                <c:pt idx="5">
                  <c:v>384.79813300000001</c:v>
                </c:pt>
                <c:pt idx="6">
                  <c:v>422.95766700000001</c:v>
                </c:pt>
                <c:pt idx="7">
                  <c:v>433.63611400000002</c:v>
                </c:pt>
                <c:pt idx="8">
                  <c:v>400.42406699999998</c:v>
                </c:pt>
                <c:pt idx="9">
                  <c:v>398.95903099999998</c:v>
                </c:pt>
                <c:pt idx="10">
                  <c:v>356.4785710000001</c:v>
                </c:pt>
                <c:pt idx="11">
                  <c:v>287.72968901000002</c:v>
                </c:pt>
                <c:pt idx="12">
                  <c:v>343.43800143999999</c:v>
                </c:pt>
                <c:pt idx="13">
                  <c:v>355.29310937999998</c:v>
                </c:pt>
                <c:pt idx="14">
                  <c:v>351.48463177000002</c:v>
                </c:pt>
                <c:pt idx="15">
                  <c:v>357.65065333000001</c:v>
                </c:pt>
                <c:pt idx="16">
                  <c:v>385.77190845000001</c:v>
                </c:pt>
                <c:pt idx="17">
                  <c:v>352.74748602</c:v>
                </c:pt>
                <c:pt idx="18">
                  <c:v>380.93238831000002</c:v>
                </c:pt>
                <c:pt idx="19">
                  <c:v>417.72379775999985</c:v>
                </c:pt>
                <c:pt idx="20">
                  <c:v>427.37607674999998</c:v>
                </c:pt>
                <c:pt idx="21">
                  <c:v>513.33609589000002</c:v>
                </c:pt>
                <c:pt idx="22">
                  <c:v>494.57319323000002</c:v>
                </c:pt>
                <c:pt idx="23">
                  <c:v>522.07344953000018</c:v>
                </c:pt>
                <c:pt idx="24">
                  <c:v>538.57932027999982</c:v>
                </c:pt>
                <c:pt idx="25">
                  <c:v>544.24098878999996</c:v>
                </c:pt>
                <c:pt idx="26">
                  <c:v>609.44510158000003</c:v>
                </c:pt>
                <c:pt idx="27">
                  <c:v>686.58267653999997</c:v>
                </c:pt>
                <c:pt idx="28">
                  <c:v>706.81581482000001</c:v>
                </c:pt>
                <c:pt idx="29">
                  <c:v>728.67270667000003</c:v>
                </c:pt>
                <c:pt idx="30">
                  <c:v>792.4960607500002</c:v>
                </c:pt>
                <c:pt idx="31">
                  <c:v>878.791382</c:v>
                </c:pt>
                <c:pt idx="32">
                  <c:v>974.67962599999998</c:v>
                </c:pt>
                <c:pt idx="33">
                  <c:v>1061.8519289999999</c:v>
                </c:pt>
                <c:pt idx="34">
                  <c:v>1201.2429199999999</c:v>
                </c:pt>
                <c:pt idx="35">
                  <c:v>1298.8636470000001</c:v>
                </c:pt>
                <c:pt idx="36">
                  <c:v>1347.5014650000001</c:v>
                </c:pt>
                <c:pt idx="37">
                  <c:v>1378.319702</c:v>
                </c:pt>
                <c:pt idx="38">
                  <c:v>1425.3743899999999</c:v>
                </c:pt>
                <c:pt idx="39">
                  <c:v>1499.5751949999999</c:v>
                </c:pt>
                <c:pt idx="40">
                  <c:v>1562.8847660000001</c:v>
                </c:pt>
                <c:pt idx="41">
                  <c:v>1600.368164</c:v>
                </c:pt>
                <c:pt idx="42">
                  <c:v>1634.2193600000001</c:v>
                </c:pt>
                <c:pt idx="43">
                  <c:v>1687.2559809999998</c:v>
                </c:pt>
                <c:pt idx="44">
                  <c:v>1753.991943</c:v>
                </c:pt>
                <c:pt idx="45">
                  <c:v>1818.7246089999999</c:v>
                </c:pt>
                <c:pt idx="46">
                  <c:v>1874.491577</c:v>
                </c:pt>
                <c:pt idx="47">
                  <c:v>1916.4444579999997</c:v>
                </c:pt>
                <c:pt idx="48">
                  <c:v>1946.1279300000001</c:v>
                </c:pt>
                <c:pt idx="49">
                  <c:v>1980.4125980000001</c:v>
                </c:pt>
                <c:pt idx="50">
                  <c:v>2012.0500489999999</c:v>
                </c:pt>
                <c:pt idx="51">
                  <c:v>2037.6403809999999</c:v>
                </c:pt>
                <c:pt idx="52">
                  <c:v>2070.4326170000004</c:v>
                </c:pt>
                <c:pt idx="53">
                  <c:v>2113.1403809999997</c:v>
                </c:pt>
                <c:pt idx="54">
                  <c:v>2139.900635</c:v>
                </c:pt>
                <c:pt idx="55">
                  <c:v>2176.4311520000001</c:v>
                </c:pt>
                <c:pt idx="56">
                  <c:v>2215.0432129999999</c:v>
                </c:pt>
                <c:pt idx="57">
                  <c:v>2254.6433109999998</c:v>
                </c:pt>
                <c:pt idx="58">
                  <c:v>2297.0686040000001</c:v>
                </c:pt>
                <c:pt idx="59">
                  <c:v>2340.4045409999999</c:v>
                </c:pt>
                <c:pt idx="60">
                  <c:v>2384.6184079999998</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372.765154</c:v>
                </c:pt>
                <c:pt idx="1">
                  <c:v>381.55301700000001</c:v>
                </c:pt>
                <c:pt idx="2">
                  <c:v>404.07437200000004</c:v>
                </c:pt>
                <c:pt idx="3">
                  <c:v>414.92679800000002</c:v>
                </c:pt>
                <c:pt idx="4">
                  <c:v>460.218682</c:v>
                </c:pt>
                <c:pt idx="5">
                  <c:v>496.05794500000002</c:v>
                </c:pt>
                <c:pt idx="6">
                  <c:v>455.05557599999997</c:v>
                </c:pt>
                <c:pt idx="7">
                  <c:v>479.39867000000004</c:v>
                </c:pt>
                <c:pt idx="8">
                  <c:v>531.2571039999998</c:v>
                </c:pt>
                <c:pt idx="9">
                  <c:v>556.39612699999998</c:v>
                </c:pt>
                <c:pt idx="10">
                  <c:v>601.03815899999995</c:v>
                </c:pt>
                <c:pt idx="11">
                  <c:v>639.12911900000006</c:v>
                </c:pt>
                <c:pt idx="12">
                  <c:v>691.00574399999982</c:v>
                </c:pt>
                <c:pt idx="13">
                  <c:v>649.90753899999982</c:v>
                </c:pt>
                <c:pt idx="14">
                  <c:v>710.10001655999997</c:v>
                </c:pt>
                <c:pt idx="15">
                  <c:v>760.96025447</c:v>
                </c:pt>
                <c:pt idx="16">
                  <c:v>816.44076961000019</c:v>
                </c:pt>
                <c:pt idx="17">
                  <c:v>896.58979112999987</c:v>
                </c:pt>
                <c:pt idx="18">
                  <c:v>882.98059907999982</c:v>
                </c:pt>
                <c:pt idx="19">
                  <c:v>920.97868058999995</c:v>
                </c:pt>
                <c:pt idx="20">
                  <c:v>987.69723372999999</c:v>
                </c:pt>
                <c:pt idx="21">
                  <c:v>1013.68892931</c:v>
                </c:pt>
                <c:pt idx="22">
                  <c:v>1225.8941753700001</c:v>
                </c:pt>
                <c:pt idx="23">
                  <c:v>1124.8355598600001</c:v>
                </c:pt>
                <c:pt idx="24">
                  <c:v>1126.6089583800001</c:v>
                </c:pt>
                <c:pt idx="25">
                  <c:v>1333.48211019</c:v>
                </c:pt>
                <c:pt idx="26">
                  <c:v>1378.3069339199999</c:v>
                </c:pt>
                <c:pt idx="27">
                  <c:v>1296.4424911399999</c:v>
                </c:pt>
                <c:pt idx="28">
                  <c:v>1469.13268217</c:v>
                </c:pt>
                <c:pt idx="29">
                  <c:v>1585.81417371</c:v>
                </c:pt>
                <c:pt idx="30">
                  <c:v>1616.7479797000001</c:v>
                </c:pt>
                <c:pt idx="31">
                  <c:v>1564.134888</c:v>
                </c:pt>
                <c:pt idx="32">
                  <c:v>1539.5570070000001</c:v>
                </c:pt>
                <c:pt idx="33">
                  <c:v>1570.1195070000001</c:v>
                </c:pt>
                <c:pt idx="34">
                  <c:v>1587.421875</c:v>
                </c:pt>
                <c:pt idx="35">
                  <c:v>1554.3707279999999</c:v>
                </c:pt>
                <c:pt idx="36">
                  <c:v>1550.9578859999999</c:v>
                </c:pt>
                <c:pt idx="37">
                  <c:v>1561.151245</c:v>
                </c:pt>
                <c:pt idx="38">
                  <c:v>1582.0198970000001</c:v>
                </c:pt>
                <c:pt idx="39">
                  <c:v>1563.207275</c:v>
                </c:pt>
                <c:pt idx="40">
                  <c:v>1541.63501</c:v>
                </c:pt>
                <c:pt idx="41">
                  <c:v>1541.702759</c:v>
                </c:pt>
                <c:pt idx="42">
                  <c:v>1550.7772220000002</c:v>
                </c:pt>
                <c:pt idx="43">
                  <c:v>1562.238159</c:v>
                </c:pt>
                <c:pt idx="44">
                  <c:v>1563.9311519999999</c:v>
                </c:pt>
                <c:pt idx="45">
                  <c:v>1554.2780760000001</c:v>
                </c:pt>
                <c:pt idx="46">
                  <c:v>1562.4941410000001</c:v>
                </c:pt>
                <c:pt idx="47">
                  <c:v>1583.455933</c:v>
                </c:pt>
                <c:pt idx="48">
                  <c:v>1603.228149</c:v>
                </c:pt>
                <c:pt idx="49">
                  <c:v>1617.2730710000001</c:v>
                </c:pt>
                <c:pt idx="50">
                  <c:v>1638.606689</c:v>
                </c:pt>
                <c:pt idx="51">
                  <c:v>1666.3652339999999</c:v>
                </c:pt>
                <c:pt idx="52">
                  <c:v>1689.419189</c:v>
                </c:pt>
                <c:pt idx="53">
                  <c:v>1706.203857</c:v>
                </c:pt>
                <c:pt idx="54">
                  <c:v>1739.084595</c:v>
                </c:pt>
                <c:pt idx="55">
                  <c:v>1763.2243649999998</c:v>
                </c:pt>
                <c:pt idx="56">
                  <c:v>1780.9780269999999</c:v>
                </c:pt>
                <c:pt idx="57">
                  <c:v>1799.0812989999999</c:v>
                </c:pt>
                <c:pt idx="58">
                  <c:v>1820.2978519999999</c:v>
                </c:pt>
                <c:pt idx="59">
                  <c:v>1835.5157469999999</c:v>
                </c:pt>
                <c:pt idx="60">
                  <c:v>1855.924561</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576.86167799999998</c:v>
                </c:pt>
                <c:pt idx="1">
                  <c:v>612.56508700000018</c:v>
                </c:pt>
                <c:pt idx="2">
                  <c:v>618.7762630000002</c:v>
                </c:pt>
                <c:pt idx="3">
                  <c:v>610.2912140000002</c:v>
                </c:pt>
                <c:pt idx="4">
                  <c:v>640.43983200000002</c:v>
                </c:pt>
                <c:pt idx="5">
                  <c:v>673.40212300000019</c:v>
                </c:pt>
                <c:pt idx="6">
                  <c:v>674.72854599999982</c:v>
                </c:pt>
                <c:pt idx="7">
                  <c:v>628.64417100000003</c:v>
                </c:pt>
                <c:pt idx="8">
                  <c:v>673.70210400000019</c:v>
                </c:pt>
                <c:pt idx="9">
                  <c:v>728.25412399999982</c:v>
                </c:pt>
                <c:pt idx="10">
                  <c:v>753.89294000000018</c:v>
                </c:pt>
                <c:pt idx="11">
                  <c:v>768.82630799999981</c:v>
                </c:pt>
                <c:pt idx="12">
                  <c:v>780.0640870000002</c:v>
                </c:pt>
                <c:pt idx="13">
                  <c:v>763.73269499999981</c:v>
                </c:pt>
                <c:pt idx="14">
                  <c:v>788.52838700000007</c:v>
                </c:pt>
                <c:pt idx="15">
                  <c:v>781.98636500000009</c:v>
                </c:pt>
                <c:pt idx="16">
                  <c:v>787.21863600000017</c:v>
                </c:pt>
                <c:pt idx="17">
                  <c:v>806.42475300000001</c:v>
                </c:pt>
                <c:pt idx="18">
                  <c:v>806.20843500000001</c:v>
                </c:pt>
                <c:pt idx="19">
                  <c:v>798.85458499999982</c:v>
                </c:pt>
                <c:pt idx="20">
                  <c:v>806.96830055999999</c:v>
                </c:pt>
                <c:pt idx="21">
                  <c:v>790.20436699999982</c:v>
                </c:pt>
                <c:pt idx="22">
                  <c:v>769.33124900000007</c:v>
                </c:pt>
                <c:pt idx="23">
                  <c:v>789.01647300000002</c:v>
                </c:pt>
                <c:pt idx="24">
                  <c:v>797.16598199999999</c:v>
                </c:pt>
                <c:pt idx="25">
                  <c:v>797.17787699999997</c:v>
                </c:pt>
                <c:pt idx="26">
                  <c:v>805.69394800000009</c:v>
                </c:pt>
                <c:pt idx="27">
                  <c:v>804.94963500000017</c:v>
                </c:pt>
                <c:pt idx="28">
                  <c:v>807.08447699999999</c:v>
                </c:pt>
                <c:pt idx="29">
                  <c:v>809.40926200000001</c:v>
                </c:pt>
                <c:pt idx="30">
                  <c:v>789.918631</c:v>
                </c:pt>
                <c:pt idx="31">
                  <c:v>777.68218999999999</c:v>
                </c:pt>
                <c:pt idx="32">
                  <c:v>783.61560099999997</c:v>
                </c:pt>
                <c:pt idx="33">
                  <c:v>785.479919</c:v>
                </c:pt>
                <c:pt idx="34">
                  <c:v>788.97308299999997</c:v>
                </c:pt>
                <c:pt idx="35">
                  <c:v>781.77593999999999</c:v>
                </c:pt>
                <c:pt idx="36">
                  <c:v>773.33514400000001</c:v>
                </c:pt>
                <c:pt idx="37">
                  <c:v>759.40319800000009</c:v>
                </c:pt>
                <c:pt idx="38">
                  <c:v>721.80883800000004</c:v>
                </c:pt>
                <c:pt idx="39">
                  <c:v>715.15942400000006</c:v>
                </c:pt>
                <c:pt idx="40">
                  <c:v>707.00170900000001</c:v>
                </c:pt>
                <c:pt idx="41">
                  <c:v>708.09497099999999</c:v>
                </c:pt>
                <c:pt idx="42">
                  <c:v>708.85339400000009</c:v>
                </c:pt>
                <c:pt idx="43">
                  <c:v>668.13275099999998</c:v>
                </c:pt>
                <c:pt idx="44">
                  <c:v>668.827271</c:v>
                </c:pt>
                <c:pt idx="45">
                  <c:v>670.23230000000001</c:v>
                </c:pt>
                <c:pt idx="46">
                  <c:v>671.27685499999995</c:v>
                </c:pt>
                <c:pt idx="47">
                  <c:v>665.09484900000007</c:v>
                </c:pt>
                <c:pt idx="48">
                  <c:v>665.30542000000003</c:v>
                </c:pt>
                <c:pt idx="49">
                  <c:v>664.89660599999991</c:v>
                </c:pt>
                <c:pt idx="50">
                  <c:v>665.35595699999999</c:v>
                </c:pt>
                <c:pt idx="51">
                  <c:v>666.54132100000004</c:v>
                </c:pt>
                <c:pt idx="52">
                  <c:v>667.80841099999998</c:v>
                </c:pt>
                <c:pt idx="53">
                  <c:v>668.67492699999991</c:v>
                </c:pt>
                <c:pt idx="54">
                  <c:v>669.43725599999993</c:v>
                </c:pt>
                <c:pt idx="55">
                  <c:v>670.25537099999997</c:v>
                </c:pt>
                <c:pt idx="56">
                  <c:v>670.6823730000001</c:v>
                </c:pt>
                <c:pt idx="57">
                  <c:v>671.10790999999995</c:v>
                </c:pt>
                <c:pt idx="58">
                  <c:v>661.60778800000003</c:v>
                </c:pt>
                <c:pt idx="59">
                  <c:v>661.92895499999997</c:v>
                </c:pt>
                <c:pt idx="60">
                  <c:v>662.392517</c:v>
                </c:pt>
              </c:numCache>
            </c:numRef>
          </c:val>
          <c:smooth val="0"/>
        </c:ser>
        <c:dLbls>
          <c:showLegendKey val="0"/>
          <c:showVal val="0"/>
          <c:showCatName val="0"/>
          <c:showSerName val="0"/>
          <c:showPercent val="0"/>
          <c:showBubbleSize val="0"/>
        </c:dLbls>
        <c:smooth val="0"/>
        <c:axId val="-1203252160"/>
        <c:axId val="-1203272288"/>
      </c:lineChart>
      <c:catAx>
        <c:axId val="-12032521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72288"/>
        <c:crosses val="autoZero"/>
        <c:auto val="1"/>
        <c:lblAlgn val="ctr"/>
        <c:lblOffset val="100"/>
        <c:tickLblSkip val="20"/>
        <c:tickMarkSkip val="20"/>
        <c:noMultiLvlLbl val="0"/>
      </c:catAx>
      <c:valAx>
        <c:axId val="-1203272288"/>
        <c:scaling>
          <c:orientation val="minMax"/>
          <c:max val="3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52160"/>
        <c:crossesAt val="3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90551181102378E-2"/>
          <c:y val="0.11920209738487671"/>
          <c:w val="0.75363521310490256"/>
          <c:h val="0.7893967528585103"/>
        </c:manualLayout>
      </c:layout>
      <c:barChart>
        <c:barDir val="col"/>
        <c:grouping val="stacked"/>
        <c:varyColors val="0"/>
        <c:ser>
          <c:idx val="3"/>
          <c:order val="0"/>
          <c:tx>
            <c:v>nuclear</c:v>
          </c:tx>
          <c:spPr>
            <a:solidFill>
              <a:schemeClr val="accent5"/>
            </a:solidFill>
            <a:ln>
              <a:solidFill>
                <a:schemeClr val="accent5"/>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annual_cap_add_ret!$D$2:$D$47</c:f>
              <c:numCache>
                <c:formatCode>General</c:formatCode>
                <c:ptCount val="46"/>
                <c:pt idx="0">
                  <c:v>0</c:v>
                </c:pt>
                <c:pt idx="1">
                  <c:v>0</c:v>
                </c:pt>
                <c:pt idx="2">
                  <c:v>0</c:v>
                </c:pt>
                <c:pt idx="3">
                  <c:v>0</c:v>
                </c:pt>
                <c:pt idx="4">
                  <c:v>0</c:v>
                </c:pt>
                <c:pt idx="5">
                  <c:v>0</c:v>
                </c:pt>
                <c:pt idx="6">
                  <c:v>0</c:v>
                </c:pt>
                <c:pt idx="7">
                  <c:v>0</c:v>
                </c:pt>
                <c:pt idx="8">
                  <c:v>0</c:v>
                </c:pt>
                <c:pt idx="9">
                  <c:v>0</c:v>
                </c:pt>
                <c:pt idx="10">
                  <c:v>0</c:v>
                </c:pt>
                <c:pt idx="11">
                  <c:v>1.1220000000000001</c:v>
                </c:pt>
                <c:pt idx="12">
                  <c:v>0</c:v>
                </c:pt>
                <c:pt idx="13">
                  <c:v>0</c:v>
                </c:pt>
                <c:pt idx="14">
                  <c:v>0</c:v>
                </c:pt>
                <c:pt idx="15">
                  <c:v>0</c:v>
                </c:pt>
                <c:pt idx="16">
                  <c:v>0</c:v>
                </c:pt>
                <c:pt idx="17">
                  <c:v>2.2280000000000002</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ser>
        <c:ser>
          <c:idx val="0"/>
          <c:order val="1"/>
          <c:tx>
            <c:v>coal</c:v>
          </c:tx>
          <c:spPr>
            <a:solidFill>
              <a:srgbClr val="8B8B8B"/>
            </a:solidFill>
            <a:ln>
              <a:solidFill>
                <a:srgbClr val="8B8B8B"/>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annual_cap_add_ret!$B$2:$B$47</c:f>
              <c:numCache>
                <c:formatCode>General</c:formatCode>
                <c:ptCount val="46"/>
                <c:pt idx="0">
                  <c:v>0.39939999999999998</c:v>
                </c:pt>
                <c:pt idx="1">
                  <c:v>0.53090000000000004</c:v>
                </c:pt>
                <c:pt idx="2">
                  <c:v>1.4189000000000001</c:v>
                </c:pt>
                <c:pt idx="3">
                  <c:v>1.4581999999999999</c:v>
                </c:pt>
                <c:pt idx="4">
                  <c:v>1.7863</c:v>
                </c:pt>
                <c:pt idx="5">
                  <c:v>5.3442999999999996</c:v>
                </c:pt>
                <c:pt idx="6">
                  <c:v>3.8302999999999998</c:v>
                </c:pt>
                <c:pt idx="7">
                  <c:v>3.734</c:v>
                </c:pt>
                <c:pt idx="8">
                  <c:v>1.5275999999999901</c:v>
                </c:pt>
                <c:pt idx="9">
                  <c:v>0</c:v>
                </c:pt>
                <c:pt idx="10">
                  <c:v>0</c:v>
                </c:pt>
                <c:pt idx="11">
                  <c:v>0</c:v>
                </c:pt>
                <c:pt idx="12">
                  <c:v>0</c:v>
                </c:pt>
                <c:pt idx="13">
                  <c:v>0</c:v>
                </c:pt>
                <c:pt idx="14">
                  <c:v>0</c:v>
                </c:pt>
                <c:pt idx="15">
                  <c:v>1.7000000000000001E-2</c:v>
                </c:pt>
                <c:pt idx="16">
                  <c:v>0</c:v>
                </c:pt>
                <c:pt idx="17">
                  <c:v>3.8299999999999999E-4</c:v>
                </c:pt>
                <c:pt idx="18">
                  <c:v>7.1500000000000003E-4</c:v>
                </c:pt>
                <c:pt idx="19">
                  <c:v>0</c:v>
                </c:pt>
                <c:pt idx="20">
                  <c:v>0</c:v>
                </c:pt>
                <c:pt idx="21">
                  <c:v>1E-3</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ser>
        <c:ser>
          <c:idx val="1"/>
          <c:order val="2"/>
          <c:tx>
            <c:v>oil and gas</c:v>
          </c:tx>
          <c:spPr>
            <a:solidFill>
              <a:schemeClr val="accent1"/>
            </a:solidFill>
            <a:ln>
              <a:solidFill>
                <a:schemeClr val="accent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annual_cap_add_ret!$C$2:$C$47</c:f>
              <c:numCache>
                <c:formatCode>General</c:formatCode>
                <c:ptCount val="46"/>
                <c:pt idx="0">
                  <c:v>15.568099999999999</c:v>
                </c:pt>
                <c:pt idx="1">
                  <c:v>9.4309999999999992</c:v>
                </c:pt>
                <c:pt idx="2">
                  <c:v>7.077</c:v>
                </c:pt>
                <c:pt idx="3">
                  <c:v>7.8143000000000002</c:v>
                </c:pt>
                <c:pt idx="4">
                  <c:v>9.5343999999999909</c:v>
                </c:pt>
                <c:pt idx="5">
                  <c:v>7.5118</c:v>
                </c:pt>
                <c:pt idx="6">
                  <c:v>10.260999999999999</c:v>
                </c:pt>
                <c:pt idx="7">
                  <c:v>9.7266999999999992</c:v>
                </c:pt>
                <c:pt idx="8">
                  <c:v>7.1601999999999997</c:v>
                </c:pt>
                <c:pt idx="9">
                  <c:v>9.0992999999999995</c:v>
                </c:pt>
                <c:pt idx="10">
                  <c:v>6.4699</c:v>
                </c:pt>
                <c:pt idx="11">
                  <c:v>8.6816999999999993</c:v>
                </c:pt>
                <c:pt idx="12">
                  <c:v>9.6404999999999994</c:v>
                </c:pt>
                <c:pt idx="13">
                  <c:v>19.3250999999999</c:v>
                </c:pt>
                <c:pt idx="14">
                  <c:v>7.9734999999999898</c:v>
                </c:pt>
                <c:pt idx="15">
                  <c:v>6.4029999999999996</c:v>
                </c:pt>
                <c:pt idx="16">
                  <c:v>6.2687999999999997</c:v>
                </c:pt>
                <c:pt idx="17">
                  <c:v>22.075627999999998</c:v>
                </c:pt>
                <c:pt idx="18">
                  <c:v>19.910863000000003</c:v>
                </c:pt>
                <c:pt idx="19">
                  <c:v>17.223028999999997</c:v>
                </c:pt>
                <c:pt idx="20">
                  <c:v>25.180568999999906</c:v>
                </c:pt>
                <c:pt idx="21">
                  <c:v>12.692710000000091</c:v>
                </c:pt>
                <c:pt idx="22">
                  <c:v>21.854172000000005</c:v>
                </c:pt>
                <c:pt idx="23">
                  <c:v>9.4414669999999887</c:v>
                </c:pt>
                <c:pt idx="24">
                  <c:v>17.843934000000019</c:v>
                </c:pt>
                <c:pt idx="25">
                  <c:v>8.2922049999999956</c:v>
                </c:pt>
                <c:pt idx="26">
                  <c:v>9.0049899999999923</c:v>
                </c:pt>
                <c:pt idx="27">
                  <c:v>12.810836999999992</c:v>
                </c:pt>
                <c:pt idx="28">
                  <c:v>15.582214000000022</c:v>
                </c:pt>
                <c:pt idx="29">
                  <c:v>15.29093899999998</c:v>
                </c:pt>
                <c:pt idx="30">
                  <c:v>14.323014000000001</c:v>
                </c:pt>
                <c:pt idx="31">
                  <c:v>12.134689000000009</c:v>
                </c:pt>
                <c:pt idx="32">
                  <c:v>10.396178999999989</c:v>
                </c:pt>
                <c:pt idx="33">
                  <c:v>13.098602999999002</c:v>
                </c:pt>
                <c:pt idx="34">
                  <c:v>10.728576000000999</c:v>
                </c:pt>
                <c:pt idx="35">
                  <c:v>10.68884300000002</c:v>
                </c:pt>
                <c:pt idx="36">
                  <c:v>13.484740999999985</c:v>
                </c:pt>
                <c:pt idx="37">
                  <c:v>9.2861179999999877</c:v>
                </c:pt>
                <c:pt idx="38">
                  <c:v>10.274474999999995</c:v>
                </c:pt>
                <c:pt idx="39">
                  <c:v>16.123779000000013</c:v>
                </c:pt>
                <c:pt idx="40">
                  <c:v>10.411865000000034</c:v>
                </c:pt>
                <c:pt idx="41">
                  <c:v>11.431997999999965</c:v>
                </c:pt>
                <c:pt idx="42">
                  <c:v>14.013125000000002</c:v>
                </c:pt>
                <c:pt idx="43">
                  <c:v>11.168364999999994</c:v>
                </c:pt>
                <c:pt idx="44">
                  <c:v>18.980924000000016</c:v>
                </c:pt>
                <c:pt idx="45">
                  <c:v>14.406128999998998</c:v>
                </c:pt>
              </c:numCache>
            </c:numRef>
          </c:val>
        </c:ser>
        <c:ser>
          <c:idx val="4"/>
          <c:order val="3"/>
          <c:tx>
            <c:v>other</c:v>
          </c:tx>
          <c:spPr>
            <a:solidFill>
              <a:schemeClr val="tx1"/>
            </a:solidFill>
            <a:ln>
              <a:solidFill>
                <a:schemeClr val="tx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annual_cap_add_ret!$F$2:$F$47</c:f>
              <c:numCache>
                <c:formatCode>General</c:formatCode>
                <c:ptCount val="46"/>
                <c:pt idx="0">
                  <c:v>0.115</c:v>
                </c:pt>
                <c:pt idx="1">
                  <c:v>0.33239999999999897</c:v>
                </c:pt>
                <c:pt idx="2">
                  <c:v>0.38629999999999898</c:v>
                </c:pt>
                <c:pt idx="3">
                  <c:v>0.42199999999999899</c:v>
                </c:pt>
                <c:pt idx="4">
                  <c:v>0.51499999999999901</c:v>
                </c:pt>
                <c:pt idx="5">
                  <c:v>0.39709999999999901</c:v>
                </c:pt>
                <c:pt idx="6">
                  <c:v>0.62729999999999897</c:v>
                </c:pt>
                <c:pt idx="7">
                  <c:v>1.0152000000000001</c:v>
                </c:pt>
                <c:pt idx="8">
                  <c:v>1.3315999999999999</c:v>
                </c:pt>
                <c:pt idx="9">
                  <c:v>0.46389999999999998</c:v>
                </c:pt>
                <c:pt idx="10">
                  <c:v>0.57689999999999997</c:v>
                </c:pt>
                <c:pt idx="11">
                  <c:v>0.696599999999999</c:v>
                </c:pt>
                <c:pt idx="12">
                  <c:v>0.52579999999999905</c:v>
                </c:pt>
                <c:pt idx="13">
                  <c:v>0.54339999999999999</c:v>
                </c:pt>
                <c:pt idx="14">
                  <c:v>0.42729999999999901</c:v>
                </c:pt>
                <c:pt idx="15">
                  <c:v>0.74119999999999897</c:v>
                </c:pt>
                <c:pt idx="16">
                  <c:v>4.5951000000000004</c:v>
                </c:pt>
                <c:pt idx="17">
                  <c:v>2.7010870000000002</c:v>
                </c:pt>
                <c:pt idx="18">
                  <c:v>2.28877500000001</c:v>
                </c:pt>
                <c:pt idx="19">
                  <c:v>0.90228100000000033</c:v>
                </c:pt>
                <c:pt idx="20">
                  <c:v>1.3046720000000001</c:v>
                </c:pt>
                <c:pt idx="21">
                  <c:v>0.92613799999999991</c:v>
                </c:pt>
                <c:pt idx="22">
                  <c:v>1.6299060000000001</c:v>
                </c:pt>
                <c:pt idx="23">
                  <c:v>2.2691520000000001</c:v>
                </c:pt>
                <c:pt idx="24">
                  <c:v>0.88512000000000057</c:v>
                </c:pt>
                <c:pt idx="25">
                  <c:v>0.87444299999999942</c:v>
                </c:pt>
                <c:pt idx="26">
                  <c:v>0.64646199999999965</c:v>
                </c:pt>
                <c:pt idx="27">
                  <c:v>2.0631519999999988</c:v>
                </c:pt>
                <c:pt idx="28">
                  <c:v>0.55435100000000048</c:v>
                </c:pt>
                <c:pt idx="29">
                  <c:v>0.63529099999989924</c:v>
                </c:pt>
                <c:pt idx="30">
                  <c:v>1.4265240000001</c:v>
                </c:pt>
                <c:pt idx="31">
                  <c:v>0.48452500000000143</c:v>
                </c:pt>
                <c:pt idx="32">
                  <c:v>0.39160699999990101</c:v>
                </c:pt>
                <c:pt idx="33">
                  <c:v>0.41579700000009723</c:v>
                </c:pt>
                <c:pt idx="34">
                  <c:v>1.2574559999999018</c:v>
                </c:pt>
                <c:pt idx="35">
                  <c:v>0.35611000000000104</c:v>
                </c:pt>
                <c:pt idx="36">
                  <c:v>1.1951030000000991</c:v>
                </c:pt>
                <c:pt idx="37">
                  <c:v>0.95756599999999992</c:v>
                </c:pt>
                <c:pt idx="38">
                  <c:v>2.1230409999999011</c:v>
                </c:pt>
                <c:pt idx="39">
                  <c:v>0.98032100000009592</c:v>
                </c:pt>
                <c:pt idx="40">
                  <c:v>0.5043379999999047</c:v>
                </c:pt>
                <c:pt idx="41">
                  <c:v>0.83360500000009807</c:v>
                </c:pt>
                <c:pt idx="42">
                  <c:v>0.37857699999999994</c:v>
                </c:pt>
                <c:pt idx="43">
                  <c:v>0.45540099999990247</c:v>
                </c:pt>
                <c:pt idx="44">
                  <c:v>2.3504110000000011</c:v>
                </c:pt>
                <c:pt idx="45">
                  <c:v>0.56571199999999777</c:v>
                </c:pt>
              </c:numCache>
            </c:numRef>
          </c:val>
        </c:ser>
        <c:ser>
          <c:idx val="2"/>
          <c:order val="4"/>
          <c:tx>
            <c:v>wind</c:v>
          </c:tx>
          <c:spPr>
            <a:solidFill>
              <a:schemeClr val="accent3"/>
            </a:solidFill>
            <a:ln>
              <a:solidFill>
                <a:schemeClr val="accent3"/>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annual_cap_add_ret!$E$2:$E$47</c:f>
              <c:numCache>
                <c:formatCode>General</c:formatCode>
                <c:ptCount val="46"/>
                <c:pt idx="0">
                  <c:v>2.1621999999999999</c:v>
                </c:pt>
                <c:pt idx="1">
                  <c:v>2.6545000000000001</c:v>
                </c:pt>
                <c:pt idx="2">
                  <c:v>5.2999000000000001</c:v>
                </c:pt>
                <c:pt idx="3">
                  <c:v>8.4847999999999999</c:v>
                </c:pt>
                <c:pt idx="4">
                  <c:v>9.9197999999999897</c:v>
                </c:pt>
                <c:pt idx="5">
                  <c:v>4.6638999999999999</c:v>
                </c:pt>
                <c:pt idx="6">
                  <c:v>6.8389999999999898</c:v>
                </c:pt>
                <c:pt idx="7">
                  <c:v>13.25</c:v>
                </c:pt>
                <c:pt idx="8">
                  <c:v>0.86439999999999895</c:v>
                </c:pt>
                <c:pt idx="9">
                  <c:v>4.9557000000000002</c:v>
                </c:pt>
                <c:pt idx="10">
                  <c:v>8.23829999999999</c:v>
                </c:pt>
                <c:pt idx="11">
                  <c:v>8.7498000000000005</c:v>
                </c:pt>
                <c:pt idx="12">
                  <c:v>6.0625</c:v>
                </c:pt>
                <c:pt idx="13">
                  <c:v>6.8882000000000003</c:v>
                </c:pt>
                <c:pt idx="14">
                  <c:v>9.2672000000000008</c:v>
                </c:pt>
                <c:pt idx="15">
                  <c:v>14.664899999999999</c:v>
                </c:pt>
                <c:pt idx="16">
                  <c:v>17.194199999999999</c:v>
                </c:pt>
                <c:pt idx="17">
                  <c:v>6.9366409999999998</c:v>
                </c:pt>
                <c:pt idx="18">
                  <c:v>3.5171970000000004</c:v>
                </c:pt>
                <c:pt idx="19">
                  <c:v>5.8249770000000005</c:v>
                </c:pt>
                <c:pt idx="20">
                  <c:v>18.796154000000001</c:v>
                </c:pt>
                <c:pt idx="21">
                  <c:v>3.4400949999999</c:v>
                </c:pt>
                <c:pt idx="22">
                  <c:v>0.78364100000009529</c:v>
                </c:pt>
                <c:pt idx="23">
                  <c:v>2.4959729999999993</c:v>
                </c:pt>
                <c:pt idx="24">
                  <c:v>3.0804280000000048</c:v>
                </c:pt>
                <c:pt idx="25">
                  <c:v>7.3864850000000004</c:v>
                </c:pt>
                <c:pt idx="26">
                  <c:v>0.30542599999999709</c:v>
                </c:pt>
                <c:pt idx="27">
                  <c:v>0.39276800000000378</c:v>
                </c:pt>
                <c:pt idx="28">
                  <c:v>0.59832099999999855</c:v>
                </c:pt>
                <c:pt idx="29">
                  <c:v>5.8290889999999962</c:v>
                </c:pt>
                <c:pt idx="30">
                  <c:v>8.8693910000000002</c:v>
                </c:pt>
                <c:pt idx="31">
                  <c:v>1.0962410000000062</c:v>
                </c:pt>
                <c:pt idx="32">
                  <c:v>2.5056459999999987</c:v>
                </c:pt>
                <c:pt idx="33">
                  <c:v>0.58345400000000325</c:v>
                </c:pt>
                <c:pt idx="34">
                  <c:v>0.79305899999999951</c:v>
                </c:pt>
                <c:pt idx="35">
                  <c:v>1.9722509999999005</c:v>
                </c:pt>
                <c:pt idx="36">
                  <c:v>1.1515640000000928</c:v>
                </c:pt>
                <c:pt idx="37">
                  <c:v>2.4887839999999954</c:v>
                </c:pt>
                <c:pt idx="38">
                  <c:v>3.3275900000000007</c:v>
                </c:pt>
                <c:pt idx="39">
                  <c:v>0.55866500000000485</c:v>
                </c:pt>
                <c:pt idx="40">
                  <c:v>1.4350859999999983</c:v>
                </c:pt>
                <c:pt idx="41">
                  <c:v>2.6411760000000015</c:v>
                </c:pt>
                <c:pt idx="42">
                  <c:v>1.4358550000000037</c:v>
                </c:pt>
                <c:pt idx="43">
                  <c:v>1.2134020000000021</c:v>
                </c:pt>
                <c:pt idx="44">
                  <c:v>1.7460489999999993</c:v>
                </c:pt>
                <c:pt idx="45">
                  <c:v>2.9644029999999901</c:v>
                </c:pt>
              </c:numCache>
            </c:numRef>
          </c:val>
        </c:ser>
        <c:ser>
          <c:idx val="5"/>
          <c:order val="5"/>
          <c:tx>
            <c:v>solar</c:v>
          </c:tx>
          <c:spPr>
            <a:solidFill>
              <a:schemeClr val="accent4"/>
            </a:solidFill>
            <a:ln>
              <a:solidFill>
                <a:schemeClr val="accent4"/>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annual_cap_add_ret!$K$2:$K$47</c:f>
              <c:numCache>
                <c:formatCode>General</c:formatCode>
                <c:ptCount val="46"/>
                <c:pt idx="0">
                  <c:v>0.60961900000000002</c:v>
                </c:pt>
                <c:pt idx="1">
                  <c:v>0.19534899999999999</c:v>
                </c:pt>
                <c:pt idx="2">
                  <c:v>0.23726499999999995</c:v>
                </c:pt>
                <c:pt idx="3">
                  <c:v>0.31470100000000012</c:v>
                </c:pt>
                <c:pt idx="4">
                  <c:v>0.41088499999999994</c:v>
                </c:pt>
                <c:pt idx="5">
                  <c:v>0.88194899999999987</c:v>
                </c:pt>
                <c:pt idx="6">
                  <c:v>1.7824119999999999</c:v>
                </c:pt>
                <c:pt idx="7">
                  <c:v>3.2469470000000005</c:v>
                </c:pt>
                <c:pt idx="8">
                  <c:v>5.213900999999999</c:v>
                </c:pt>
                <c:pt idx="9">
                  <c:v>5.9998319999999996</c:v>
                </c:pt>
                <c:pt idx="10">
                  <c:v>6.3930630000000015</c:v>
                </c:pt>
                <c:pt idx="11">
                  <c:v>12.088291000000002</c:v>
                </c:pt>
                <c:pt idx="12">
                  <c:v>9.694587999999996</c:v>
                </c:pt>
                <c:pt idx="13">
                  <c:v>9.2955860000000001</c:v>
                </c:pt>
                <c:pt idx="14">
                  <c:v>10.340544999999999</c:v>
                </c:pt>
                <c:pt idx="15">
                  <c:v>15.536186000000001</c:v>
                </c:pt>
                <c:pt idx="16">
                  <c:v>21.010941000000003</c:v>
                </c:pt>
                <c:pt idx="17">
                  <c:v>22.632003999999995</c:v>
                </c:pt>
                <c:pt idx="18">
                  <c:v>32.981505999999996</c:v>
                </c:pt>
                <c:pt idx="19">
                  <c:v>40.427261000000016</c:v>
                </c:pt>
                <c:pt idx="20">
                  <c:v>10.948609000000005</c:v>
                </c:pt>
                <c:pt idx="21">
                  <c:v>11.038771999999994</c:v>
                </c:pt>
                <c:pt idx="22">
                  <c:v>10.364777000000004</c:v>
                </c:pt>
                <c:pt idx="23">
                  <c:v>16.350098000000003</c:v>
                </c:pt>
                <c:pt idx="24">
                  <c:v>27.654266000000007</c:v>
                </c:pt>
                <c:pt idx="25">
                  <c:v>11.202087000000006</c:v>
                </c:pt>
                <c:pt idx="26">
                  <c:v>12.611176</c:v>
                </c:pt>
                <c:pt idx="27">
                  <c:v>11.844054999999969</c:v>
                </c:pt>
                <c:pt idx="28">
                  <c:v>21.743530000000021</c:v>
                </c:pt>
                <c:pt idx="29">
                  <c:v>18.82489099999998</c:v>
                </c:pt>
                <c:pt idx="30">
                  <c:v>13.724395000000015</c:v>
                </c:pt>
                <c:pt idx="31">
                  <c:v>18.189453000000015</c:v>
                </c:pt>
                <c:pt idx="32">
                  <c:v>11.988708999999972</c:v>
                </c:pt>
                <c:pt idx="33">
                  <c:v>10.828307999999993</c:v>
                </c:pt>
                <c:pt idx="34">
                  <c:v>13.892975000000035</c:v>
                </c:pt>
                <c:pt idx="35">
                  <c:v>11.295195999999976</c:v>
                </c:pt>
                <c:pt idx="36">
                  <c:v>9.7763679999999908</c:v>
                </c:pt>
                <c:pt idx="37">
                  <c:v>11.659178999999995</c:v>
                </c:pt>
                <c:pt idx="38">
                  <c:v>14.163849000000027</c:v>
                </c:pt>
                <c:pt idx="39">
                  <c:v>11.020232999999962</c:v>
                </c:pt>
                <c:pt idx="40">
                  <c:v>14.631957999999997</c:v>
                </c:pt>
                <c:pt idx="41">
                  <c:v>14.388916000000052</c:v>
                </c:pt>
                <c:pt idx="42">
                  <c:v>16.428039999999953</c:v>
                </c:pt>
                <c:pt idx="43">
                  <c:v>21.692627000000016</c:v>
                </c:pt>
                <c:pt idx="44">
                  <c:v>18.509337999999957</c:v>
                </c:pt>
                <c:pt idx="45">
                  <c:v>15.078308000000106</c:v>
                </c:pt>
              </c:numCache>
            </c:numRef>
          </c:val>
        </c:ser>
        <c:ser>
          <c:idx val="8"/>
          <c:order val="6"/>
          <c:tx>
            <c:v>nuclear</c:v>
          </c:tx>
          <c:spPr>
            <a:solidFill>
              <a:schemeClr val="accent5"/>
            </a:solidFill>
            <a:ln>
              <a:solidFill>
                <a:schemeClr val="accent5"/>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annual_cap_add_ret!$I$2:$I$47</c:f>
              <c:numCache>
                <c:formatCode>General</c:formatCode>
                <c:ptCount val="46"/>
                <c:pt idx="0">
                  <c:v>0</c:v>
                </c:pt>
                <c:pt idx="1">
                  <c:v>0</c:v>
                </c:pt>
                <c:pt idx="2">
                  <c:v>0</c:v>
                </c:pt>
                <c:pt idx="3">
                  <c:v>0</c:v>
                </c:pt>
                <c:pt idx="4">
                  <c:v>0</c:v>
                </c:pt>
                <c:pt idx="5">
                  <c:v>0</c:v>
                </c:pt>
                <c:pt idx="6">
                  <c:v>0</c:v>
                </c:pt>
                <c:pt idx="7">
                  <c:v>0</c:v>
                </c:pt>
                <c:pt idx="8">
                  <c:v>-3.5760000000000001</c:v>
                </c:pt>
                <c:pt idx="9">
                  <c:v>-0.61239999999999895</c:v>
                </c:pt>
                <c:pt idx="10">
                  <c:v>0</c:v>
                </c:pt>
                <c:pt idx="11">
                  <c:v>-0.48280000000000001</c:v>
                </c:pt>
                <c:pt idx="12">
                  <c:v>0</c:v>
                </c:pt>
                <c:pt idx="13">
                  <c:v>-0.60770000000000002</c:v>
                </c:pt>
                <c:pt idx="14">
                  <c:v>-1.4763999999999999</c:v>
                </c:pt>
                <c:pt idx="15">
                  <c:v>-1.6129</c:v>
                </c:pt>
                <c:pt idx="16">
                  <c:v>-1.0363</c:v>
                </c:pt>
                <c:pt idx="17">
                  <c:v>-0.76849999999999996</c:v>
                </c:pt>
                <c:pt idx="18">
                  <c:v>0</c:v>
                </c:pt>
                <c:pt idx="19">
                  <c:v>0</c:v>
                </c:pt>
                <c:pt idx="20">
                  <c:v>-1.1220000000000001</c:v>
                </c:pt>
                <c:pt idx="21">
                  <c:v>-1.1180000000000001</c:v>
                </c:pt>
                <c:pt idx="22">
                  <c:v>-2.1709999999999998</c:v>
                </c:pt>
                <c:pt idx="23">
                  <c:v>-4.7739009999999995</c:v>
                </c:pt>
                <c:pt idx="24">
                  <c:v>-0.9845000000000006</c:v>
                </c:pt>
                <c:pt idx="25">
                  <c:v>-1.1680010000000003</c:v>
                </c:pt>
                <c:pt idx="26">
                  <c:v>0</c:v>
                </c:pt>
                <c:pt idx="27">
                  <c:v>0</c:v>
                </c:pt>
                <c:pt idx="28">
                  <c:v>-5.0069999999999979</c:v>
                </c:pt>
                <c:pt idx="29">
                  <c:v>0</c:v>
                </c:pt>
                <c:pt idx="30">
                  <c:v>0</c:v>
                </c:pt>
                <c:pt idx="31">
                  <c:v>0</c:v>
                </c:pt>
                <c:pt idx="32">
                  <c:v>-0.83329900000000023</c:v>
                </c:pt>
                <c:pt idx="33">
                  <c:v>0</c:v>
                </c:pt>
                <c:pt idx="34">
                  <c:v>0</c:v>
                </c:pt>
                <c:pt idx="35">
                  <c:v>0</c:v>
                </c:pt>
                <c:pt idx="36">
                  <c:v>0</c:v>
                </c:pt>
                <c:pt idx="37">
                  <c:v>0</c:v>
                </c:pt>
                <c:pt idx="38">
                  <c:v>0</c:v>
                </c:pt>
                <c:pt idx="39">
                  <c:v>0</c:v>
                </c:pt>
                <c:pt idx="40">
                  <c:v>0</c:v>
                </c:pt>
                <c:pt idx="41">
                  <c:v>0</c:v>
                </c:pt>
                <c:pt idx="42">
                  <c:v>0</c:v>
                </c:pt>
                <c:pt idx="43">
                  <c:v>-1.2250010000000024</c:v>
                </c:pt>
                <c:pt idx="44">
                  <c:v>0</c:v>
                </c:pt>
                <c:pt idx="45">
                  <c:v>0</c:v>
                </c:pt>
              </c:numCache>
            </c:numRef>
          </c:val>
        </c:ser>
        <c:ser>
          <c:idx val="6"/>
          <c:order val="7"/>
          <c:tx>
            <c:v>coal</c:v>
          </c:tx>
          <c:spPr>
            <a:solidFill>
              <a:srgbClr val="8B8B8B"/>
            </a:solidFill>
            <a:ln>
              <a:solidFill>
                <a:srgbClr val="8B8B8B"/>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annual_cap_add_ret!$G$2:$G$47</c:f>
              <c:numCache>
                <c:formatCode>General</c:formatCode>
                <c:ptCount val="46"/>
                <c:pt idx="0">
                  <c:v>-0.27229999999999999</c:v>
                </c:pt>
                <c:pt idx="1">
                  <c:v>-0.75380000000000003</c:v>
                </c:pt>
                <c:pt idx="2">
                  <c:v>-1.2410000000000001</c:v>
                </c:pt>
                <c:pt idx="3">
                  <c:v>-0.7944</c:v>
                </c:pt>
                <c:pt idx="4">
                  <c:v>-0.54810000000000003</c:v>
                </c:pt>
                <c:pt idx="5">
                  <c:v>-1.4844999999999899</c:v>
                </c:pt>
                <c:pt idx="6">
                  <c:v>-2.7387999999999999</c:v>
                </c:pt>
                <c:pt idx="7">
                  <c:v>-10.4314999999999</c:v>
                </c:pt>
                <c:pt idx="8">
                  <c:v>-6.0614999999999899</c:v>
                </c:pt>
                <c:pt idx="9">
                  <c:v>-4.2951999999999897</c:v>
                </c:pt>
                <c:pt idx="10">
                  <c:v>-14.866399999999899</c:v>
                </c:pt>
                <c:pt idx="11">
                  <c:v>-7.9058999999999999</c:v>
                </c:pt>
                <c:pt idx="12">
                  <c:v>-6.3097000000000003</c:v>
                </c:pt>
                <c:pt idx="13">
                  <c:v>-13.3042</c:v>
                </c:pt>
                <c:pt idx="14">
                  <c:v>-12.9026</c:v>
                </c:pt>
                <c:pt idx="15">
                  <c:v>-10.4567</c:v>
                </c:pt>
                <c:pt idx="16">
                  <c:v>-4.5703999999999896</c:v>
                </c:pt>
                <c:pt idx="17">
                  <c:v>-9.8132990000000007</c:v>
                </c:pt>
                <c:pt idx="18">
                  <c:v>-8.9910029999999992</c:v>
                </c:pt>
                <c:pt idx="19">
                  <c:v>-6.9200979999999994</c:v>
                </c:pt>
                <c:pt idx="20">
                  <c:v>-19.889789000000004</c:v>
                </c:pt>
                <c:pt idx="21">
                  <c:v>-6.8060079999999985</c:v>
                </c:pt>
                <c:pt idx="22">
                  <c:v>-6.5148009999999985</c:v>
                </c:pt>
                <c:pt idx="23">
                  <c:v>-11.170700000000004</c:v>
                </c:pt>
                <c:pt idx="24">
                  <c:v>-10.995314999999991</c:v>
                </c:pt>
                <c:pt idx="25">
                  <c:v>-4.9849930000000029</c:v>
                </c:pt>
                <c:pt idx="26">
                  <c:v>-0.81700899999999876</c:v>
                </c:pt>
                <c:pt idx="27">
                  <c:v>-2.5159990000000079</c:v>
                </c:pt>
                <c:pt idx="28">
                  <c:v>-0.76200099999999793</c:v>
                </c:pt>
                <c:pt idx="29">
                  <c:v>-5.2699970000000036</c:v>
                </c:pt>
                <c:pt idx="30">
                  <c:v>-1.615996999999993</c:v>
                </c:pt>
                <c:pt idx="31">
                  <c:v>-1.0039979999999957</c:v>
                </c:pt>
                <c:pt idx="32">
                  <c:v>-0.71299700000000144</c:v>
                </c:pt>
                <c:pt idx="33">
                  <c:v>-1.0670020000000022</c:v>
                </c:pt>
                <c:pt idx="34">
                  <c:v>-0.33900400000000275</c:v>
                </c:pt>
                <c:pt idx="35">
                  <c:v>-1.7649990000000031</c:v>
                </c:pt>
                <c:pt idx="36">
                  <c:v>-0.33999699999999677</c:v>
                </c:pt>
                <c:pt idx="37">
                  <c:v>0</c:v>
                </c:pt>
                <c:pt idx="38">
                  <c:v>0</c:v>
                </c:pt>
                <c:pt idx="39">
                  <c:v>0</c:v>
                </c:pt>
                <c:pt idx="40">
                  <c:v>-2.5140069999999923</c:v>
                </c:pt>
                <c:pt idx="41">
                  <c:v>0</c:v>
                </c:pt>
                <c:pt idx="42">
                  <c:v>0</c:v>
                </c:pt>
                <c:pt idx="43">
                  <c:v>0</c:v>
                </c:pt>
                <c:pt idx="44">
                  <c:v>0</c:v>
                </c:pt>
                <c:pt idx="45">
                  <c:v>0</c:v>
                </c:pt>
              </c:numCache>
            </c:numRef>
          </c:val>
        </c:ser>
        <c:ser>
          <c:idx val="7"/>
          <c:order val="8"/>
          <c:tx>
            <c:v>oil and gas</c:v>
          </c:tx>
          <c:spPr>
            <a:solidFill>
              <a:schemeClr val="accent1"/>
            </a:solidFill>
            <a:ln>
              <a:solidFill>
                <a:schemeClr val="accent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annual_cap_add_ret!$H$2:$H$47</c:f>
              <c:numCache>
                <c:formatCode>General</c:formatCode>
                <c:ptCount val="46"/>
                <c:pt idx="0">
                  <c:v>-3.7134999999999998</c:v>
                </c:pt>
                <c:pt idx="1">
                  <c:v>-2.8337999999999899</c:v>
                </c:pt>
                <c:pt idx="2">
                  <c:v>-3.5007999999999999</c:v>
                </c:pt>
                <c:pt idx="3">
                  <c:v>-1.7771999999999999</c:v>
                </c:pt>
                <c:pt idx="4">
                  <c:v>-5.0686999999999998</c:v>
                </c:pt>
                <c:pt idx="5">
                  <c:v>-3.6614</c:v>
                </c:pt>
                <c:pt idx="6">
                  <c:v>-3.6596999999999902</c:v>
                </c:pt>
                <c:pt idx="7">
                  <c:v>-5.7841999999999896</c:v>
                </c:pt>
                <c:pt idx="8">
                  <c:v>-8.1608000000000001</c:v>
                </c:pt>
                <c:pt idx="9">
                  <c:v>-5.2362999999999902</c:v>
                </c:pt>
                <c:pt idx="10">
                  <c:v>-7.0839999999999996</c:v>
                </c:pt>
                <c:pt idx="11">
                  <c:v>-9.0083000000000002</c:v>
                </c:pt>
                <c:pt idx="12">
                  <c:v>-5.4057000000000004</c:v>
                </c:pt>
                <c:pt idx="13">
                  <c:v>-8.8747999999999898</c:v>
                </c:pt>
                <c:pt idx="14">
                  <c:v>-4.6118999999999897</c:v>
                </c:pt>
                <c:pt idx="15">
                  <c:v>-3.8096999999999999</c:v>
                </c:pt>
                <c:pt idx="16">
                  <c:v>-1.2585999999999999</c:v>
                </c:pt>
                <c:pt idx="17">
                  <c:v>-3.0217000000000001</c:v>
                </c:pt>
                <c:pt idx="18">
                  <c:v>-7.9093010000000001</c:v>
                </c:pt>
                <c:pt idx="19">
                  <c:v>-9.7906029999999991</c:v>
                </c:pt>
                <c:pt idx="20">
                  <c:v>-7.014400000000002</c:v>
                </c:pt>
                <c:pt idx="21">
                  <c:v>-3.5199979999999975</c:v>
                </c:pt>
                <c:pt idx="22">
                  <c:v>-2.7401009999999992</c:v>
                </c:pt>
                <c:pt idx="23">
                  <c:v>-0.7758010000000013</c:v>
                </c:pt>
                <c:pt idx="24">
                  <c:v>-1.469298000000002</c:v>
                </c:pt>
                <c:pt idx="25">
                  <c:v>-0.67549799999999749</c:v>
                </c:pt>
                <c:pt idx="26">
                  <c:v>-1.1669979999999995</c:v>
                </c:pt>
                <c:pt idx="27">
                  <c:v>-1.6230010000000021</c:v>
                </c:pt>
                <c:pt idx="28">
                  <c:v>-0.96089800000000025</c:v>
                </c:pt>
                <c:pt idx="29">
                  <c:v>-0.54800000000000182</c:v>
                </c:pt>
                <c:pt idx="30">
                  <c:v>-1.8915039999999976</c:v>
                </c:pt>
                <c:pt idx="31">
                  <c:v>-1.3999990000000011</c:v>
                </c:pt>
                <c:pt idx="32">
                  <c:v>-1.2940010000000015</c:v>
                </c:pt>
                <c:pt idx="33">
                  <c:v>-3.0000000000001137E-3</c:v>
                </c:pt>
                <c:pt idx="34">
                  <c:v>0</c:v>
                </c:pt>
                <c:pt idx="35">
                  <c:v>-0.64100099999989624</c:v>
                </c:pt>
                <c:pt idx="36">
                  <c:v>-0.20900100000000066</c:v>
                </c:pt>
                <c:pt idx="37">
                  <c:v>-0.55989900000000148</c:v>
                </c:pt>
                <c:pt idx="38">
                  <c:v>-2.3099000000001979E-2</c:v>
                </c:pt>
                <c:pt idx="39">
                  <c:v>-0.68510099999999596</c:v>
                </c:pt>
                <c:pt idx="40">
                  <c:v>-0.1269000000000986</c:v>
                </c:pt>
                <c:pt idx="41">
                  <c:v>0</c:v>
                </c:pt>
                <c:pt idx="42">
                  <c:v>-5.6600000000003092E-2</c:v>
                </c:pt>
                <c:pt idx="43">
                  <c:v>-0.12550000000000239</c:v>
                </c:pt>
                <c:pt idx="44">
                  <c:v>-1.3885939999999977</c:v>
                </c:pt>
                <c:pt idx="45">
                  <c:v>-0.39800199999999819</c:v>
                </c:pt>
              </c:numCache>
            </c:numRef>
          </c:val>
        </c:ser>
        <c:ser>
          <c:idx val="9"/>
          <c:order val="9"/>
          <c:tx>
            <c:v>other</c:v>
          </c:tx>
          <c:spPr>
            <a:solidFill>
              <a:schemeClr val="tx1"/>
            </a:solidFill>
            <a:ln>
              <a:solidFill>
                <a:schemeClr val="tx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annual_cap_add_ret!$J$2:$J$47</c:f>
              <c:numCache>
                <c:formatCode>General</c:formatCode>
                <c:ptCount val="46"/>
                <c:pt idx="0">
                  <c:v>-0.13250000000000001</c:v>
                </c:pt>
                <c:pt idx="1">
                  <c:v>-0.23330000000000001</c:v>
                </c:pt>
                <c:pt idx="2">
                  <c:v>-0.13139999999999999</c:v>
                </c:pt>
                <c:pt idx="3">
                  <c:v>-7.6299999999999896E-2</c:v>
                </c:pt>
                <c:pt idx="4">
                  <c:v>-0.1673</c:v>
                </c:pt>
                <c:pt idx="5">
                  <c:v>-0.3674</c:v>
                </c:pt>
                <c:pt idx="6">
                  <c:v>-0.28939999999999999</c:v>
                </c:pt>
                <c:pt idx="7">
                  <c:v>-0.58479999999999999</c:v>
                </c:pt>
                <c:pt idx="8">
                  <c:v>-0.34199999999999903</c:v>
                </c:pt>
                <c:pt idx="9">
                  <c:v>-0.36330000000000001</c:v>
                </c:pt>
                <c:pt idx="10">
                  <c:v>-0.54700000000000004</c:v>
                </c:pt>
                <c:pt idx="11">
                  <c:v>-0.35979999999999901</c:v>
                </c:pt>
                <c:pt idx="12">
                  <c:v>-0.30109999999999998</c:v>
                </c:pt>
                <c:pt idx="13">
                  <c:v>-0.38700000000000001</c:v>
                </c:pt>
                <c:pt idx="14">
                  <c:v>-0.92779999999999996</c:v>
                </c:pt>
                <c:pt idx="15">
                  <c:v>-0.1988</c:v>
                </c:pt>
                <c:pt idx="16">
                  <c:v>-0.18479999999999999</c:v>
                </c:pt>
                <c:pt idx="17">
                  <c:v>-1.21E-2</c:v>
                </c:pt>
                <c:pt idx="18">
                  <c:v>-2.1400000000000002E-2</c:v>
                </c:pt>
                <c:pt idx="19">
                  <c:v>-1.9799999999999998E-2</c:v>
                </c:pt>
                <c:pt idx="20">
                  <c:v>-8.2899999999999988E-2</c:v>
                </c:pt>
                <c:pt idx="21">
                  <c:v>-5.1600000000000007E-2</c:v>
                </c:pt>
                <c:pt idx="22">
                  <c:v>-6.2899999999999984E-2</c:v>
                </c:pt>
                <c:pt idx="23">
                  <c:v>-0.28730000000000006</c:v>
                </c:pt>
                <c:pt idx="24">
                  <c:v>-0.13949999999999996</c:v>
                </c:pt>
                <c:pt idx="25">
                  <c:v>-1.8000000000000016E-2</c:v>
                </c:pt>
                <c:pt idx="26">
                  <c:v>-1.1199999999999988E-2</c:v>
                </c:pt>
                <c:pt idx="27">
                  <c:v>0</c:v>
                </c:pt>
                <c:pt idx="28">
                  <c:v>-4.3000000000000038E-2</c:v>
                </c:pt>
                <c:pt idx="29">
                  <c:v>-3.8300000000000001E-2</c:v>
                </c:pt>
                <c:pt idx="30">
                  <c:v>0</c:v>
                </c:pt>
                <c:pt idx="31">
                  <c:v>0</c:v>
                </c:pt>
                <c:pt idx="32">
                  <c:v>0</c:v>
                </c:pt>
                <c:pt idx="33">
                  <c:v>0</c:v>
                </c:pt>
                <c:pt idx="34">
                  <c:v>0</c:v>
                </c:pt>
                <c:pt idx="35">
                  <c:v>0</c:v>
                </c:pt>
                <c:pt idx="36">
                  <c:v>0</c:v>
                </c:pt>
                <c:pt idx="37">
                  <c:v>0</c:v>
                </c:pt>
                <c:pt idx="38">
                  <c:v>0</c:v>
                </c:pt>
                <c:pt idx="39">
                  <c:v>-9.1399999999999926E-2</c:v>
                </c:pt>
                <c:pt idx="40">
                  <c:v>-5.0000000000000044E-2</c:v>
                </c:pt>
                <c:pt idx="41">
                  <c:v>-2.6000000000000467E-3</c:v>
                </c:pt>
                <c:pt idx="42">
                  <c:v>-3.0000000000000027E-3</c:v>
                </c:pt>
                <c:pt idx="43">
                  <c:v>0</c:v>
                </c:pt>
                <c:pt idx="44">
                  <c:v>-1.4999999999999902E-2</c:v>
                </c:pt>
                <c:pt idx="45">
                  <c:v>-2.0000000000000018E-3</c:v>
                </c:pt>
              </c:numCache>
            </c:numRef>
          </c:val>
        </c:ser>
        <c:dLbls>
          <c:showLegendKey val="0"/>
          <c:showVal val="0"/>
          <c:showCatName val="0"/>
          <c:showSerName val="0"/>
          <c:showPercent val="0"/>
          <c:showBubbleSize val="0"/>
        </c:dLbls>
        <c:gapWidth val="67"/>
        <c:overlap val="100"/>
        <c:axId val="-1203265760"/>
        <c:axId val="-1203251616"/>
      </c:barChart>
      <c:catAx>
        <c:axId val="-120326576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51616"/>
        <c:crosses val="autoZero"/>
        <c:auto val="0"/>
        <c:lblAlgn val="ctr"/>
        <c:lblOffset val="100"/>
        <c:tickLblSkip val="5"/>
        <c:tickMarkSkip val="5"/>
        <c:noMultiLvlLbl val="0"/>
      </c:catAx>
      <c:valAx>
        <c:axId val="-1203251616"/>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65760"/>
        <c:crossesAt val="18"/>
        <c:crossBetween val="between"/>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7.9296774228960032E-2"/>
          <c:w val="0.81903714881957801"/>
          <c:h val="0.8277751643170812"/>
        </c:manualLayout>
      </c:layout>
      <c:lineChart>
        <c:grouping val="standard"/>
        <c:varyColors val="0"/>
        <c:ser>
          <c:idx val="5"/>
          <c:order val="0"/>
          <c:tx>
            <c:strRef>
              <c:f>Sheet1!$B$1</c:f>
              <c:strCache>
                <c:ptCount val="1"/>
                <c:pt idx="0">
                  <c:v>electric power</c:v>
                </c:pt>
              </c:strCache>
            </c:strRef>
          </c:tx>
          <c:spPr>
            <a:ln w="22225" cap="rnd">
              <a:solidFill>
                <a:srgbClr val="E1AB76"/>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1.8255912575638797</c:v>
                </c:pt>
                <c:pt idx="1">
                  <c:v>1.8244244201346898</c:v>
                </c:pt>
                <c:pt idx="2">
                  <c:v>1.83902056889788</c:v>
                </c:pt>
                <c:pt idx="3">
                  <c:v>1.9146240184108501</c:v>
                </c:pt>
                <c:pt idx="4">
                  <c:v>1.9396610117715503</c:v>
                </c:pt>
                <c:pt idx="5">
                  <c:v>1.9570823422382599</c:v>
                </c:pt>
                <c:pt idx="6">
                  <c:v>2.0300665925742503</c:v>
                </c:pt>
                <c:pt idx="7">
                  <c:v>2.0977440280150401</c:v>
                </c:pt>
                <c:pt idx="8">
                  <c:v>2.1866157200956202</c:v>
                </c:pt>
                <c:pt idx="9">
                  <c:v>2.1998288347636099</c:v>
                </c:pt>
                <c:pt idx="10">
                  <c:v>2.3062170167760603</c:v>
                </c:pt>
                <c:pt idx="11">
                  <c:v>2.2680035566023498</c:v>
                </c:pt>
                <c:pt idx="12">
                  <c:v>2.2848801674409902</c:v>
                </c:pt>
                <c:pt idx="13">
                  <c:v>2.3150251598279001</c:v>
                </c:pt>
                <c:pt idx="14">
                  <c:v>2.3461605157640903</c:v>
                </c:pt>
                <c:pt idx="15">
                  <c:v>2.4112217780611602</c:v>
                </c:pt>
                <c:pt idx="16">
                  <c:v>2.3558437055233199</c:v>
                </c:pt>
                <c:pt idx="17">
                  <c:v>2.4223481277079002</c:v>
                </c:pt>
                <c:pt idx="18">
                  <c:v>2.3708850392642602</c:v>
                </c:pt>
                <c:pt idx="19">
                  <c:v>2.1565423023430701</c:v>
                </c:pt>
                <c:pt idx="20">
                  <c:v>2.2700631178775601</c:v>
                </c:pt>
                <c:pt idx="21">
                  <c:v>2.1696816119487297</c:v>
                </c:pt>
                <c:pt idx="22">
                  <c:v>2.0346702618885701</c:v>
                </c:pt>
                <c:pt idx="23">
                  <c:v>2.0493121087964501</c:v>
                </c:pt>
                <c:pt idx="24">
                  <c:v>2.0483724600674798</c:v>
                </c:pt>
                <c:pt idx="25">
                  <c:v>1.9118475349996498</c:v>
                </c:pt>
                <c:pt idx="26">
                  <c:v>1.8199952961594497</c:v>
                </c:pt>
                <c:pt idx="27">
                  <c:v>1.7426045154499199</c:v>
                </c:pt>
                <c:pt idx="28">
                  <c:v>1.7636996307315702</c:v>
                </c:pt>
                <c:pt idx="29">
                  <c:v>1.6170888828885801</c:v>
                </c:pt>
                <c:pt idx="30">
                  <c:v>1.4472586290795202</c:v>
                </c:pt>
                <c:pt idx="31">
                  <c:v>1.559483154</c:v>
                </c:pt>
                <c:pt idx="32">
                  <c:v>1.498266479</c:v>
                </c:pt>
                <c:pt idx="33">
                  <c:v>1.4744556880000002</c:v>
                </c:pt>
                <c:pt idx="34">
                  <c:v>1.3412297359999998</c:v>
                </c:pt>
                <c:pt idx="35">
                  <c:v>1.297628418</c:v>
                </c:pt>
                <c:pt idx="36">
                  <c:v>1.2821364749999999</c:v>
                </c:pt>
                <c:pt idx="37">
                  <c:v>1.2720135499999998</c:v>
                </c:pt>
                <c:pt idx="38">
                  <c:v>1.2692329099999999</c:v>
                </c:pt>
                <c:pt idx="39">
                  <c:v>1.2353489990000002</c:v>
                </c:pt>
                <c:pt idx="40">
                  <c:v>1.2142445070000001</c:v>
                </c:pt>
                <c:pt idx="41">
                  <c:v>1.20380957</c:v>
                </c:pt>
                <c:pt idx="42">
                  <c:v>1.1914732669999999</c:v>
                </c:pt>
                <c:pt idx="43">
                  <c:v>1.19962561</c:v>
                </c:pt>
                <c:pt idx="44">
                  <c:v>1.160451782</c:v>
                </c:pt>
                <c:pt idx="45">
                  <c:v>1.137097534</c:v>
                </c:pt>
                <c:pt idx="46">
                  <c:v>1.1160917969999999</c:v>
                </c:pt>
                <c:pt idx="47">
                  <c:v>1.1115886230000001</c:v>
                </c:pt>
                <c:pt idx="48">
                  <c:v>1.1150329590000001</c:v>
                </c:pt>
                <c:pt idx="49">
                  <c:v>1.1170866699999999</c:v>
                </c:pt>
                <c:pt idx="50">
                  <c:v>1.113200806</c:v>
                </c:pt>
                <c:pt idx="51">
                  <c:v>1.1173072509999999</c:v>
                </c:pt>
                <c:pt idx="52">
                  <c:v>1.1196865230000002</c:v>
                </c:pt>
                <c:pt idx="53">
                  <c:v>1.117544678</c:v>
                </c:pt>
                <c:pt idx="54">
                  <c:v>1.1195914309999999</c:v>
                </c:pt>
                <c:pt idx="55">
                  <c:v>1.1210722660000001</c:v>
                </c:pt>
                <c:pt idx="56">
                  <c:v>1.1245294190000001</c:v>
                </c:pt>
                <c:pt idx="57">
                  <c:v>1.127320557</c:v>
                </c:pt>
                <c:pt idx="58">
                  <c:v>1.1334722899999998</c:v>
                </c:pt>
                <c:pt idx="59">
                  <c:v>1.1375916749999999</c:v>
                </c:pt>
                <c:pt idx="60">
                  <c:v>1.1447965090000001</c:v>
                </c:pt>
              </c:numCache>
            </c:numRef>
          </c:val>
          <c:smooth val="0"/>
          <c:extLst xmlns:c16r2="http://schemas.microsoft.com/office/drawing/2015/06/chart">
            <c:ext xmlns:c16="http://schemas.microsoft.com/office/drawing/2014/chart" uri="{C3380CC4-5D6E-409C-BE32-E72D297353CC}">
              <c16:uniqueId val="{00000000-3A5F-40E0-8007-7A8F8C01A2BC}"/>
            </c:ext>
          </c:extLst>
        </c:ser>
        <c:ser>
          <c:idx val="1"/>
          <c:order val="1"/>
          <c:tx>
            <c:strRef>
              <c:f>Sheet1!$C$1</c:f>
              <c:strCache>
                <c:ptCount val="1"/>
                <c:pt idx="0">
                  <c:v>transportation</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1.5835404669900499</c:v>
                </c:pt>
                <c:pt idx="1">
                  <c:v>1.5638370738499303</c:v>
                </c:pt>
                <c:pt idx="2">
                  <c:v>1.58746519117889</c:v>
                </c:pt>
                <c:pt idx="3">
                  <c:v>1.6006818875911</c:v>
                </c:pt>
                <c:pt idx="4">
                  <c:v>1.64074867936903</c:v>
                </c:pt>
                <c:pt idx="5">
                  <c:v>1.6753212062162097</c:v>
                </c:pt>
                <c:pt idx="6">
                  <c:v>1.7253877203904902</c:v>
                </c:pt>
                <c:pt idx="7">
                  <c:v>1.7444391855389398</c:v>
                </c:pt>
                <c:pt idx="8">
                  <c:v>1.7819290076364798</c:v>
                </c:pt>
                <c:pt idx="9">
                  <c:v>1.8284044959079599</c:v>
                </c:pt>
                <c:pt idx="10">
                  <c:v>1.8840378153545201</c:v>
                </c:pt>
                <c:pt idx="11">
                  <c:v>1.8555693738668102</c:v>
                </c:pt>
                <c:pt idx="12">
                  <c:v>1.89509345303514</c:v>
                </c:pt>
                <c:pt idx="13">
                  <c:v>1.9120714790796896</c:v>
                </c:pt>
                <c:pt idx="14">
                  <c:v>1.9668214502463399</c:v>
                </c:pt>
                <c:pt idx="15">
                  <c:v>1.9874221793231499</c:v>
                </c:pt>
                <c:pt idx="16">
                  <c:v>2.0185699660152601</c:v>
                </c:pt>
                <c:pt idx="17">
                  <c:v>2.0210661463128301</c:v>
                </c:pt>
                <c:pt idx="18">
                  <c:v>1.8906711395557505</c:v>
                </c:pt>
                <c:pt idx="19">
                  <c:v>1.82689529829776</c:v>
                </c:pt>
                <c:pt idx="20">
                  <c:v>1.84249437770698</c:v>
                </c:pt>
                <c:pt idx="21">
                  <c:v>1.80844000036762</c:v>
                </c:pt>
                <c:pt idx="22">
                  <c:v>1.77175961163232</c:v>
                </c:pt>
                <c:pt idx="23">
                  <c:v>1.7912823497835701</c:v>
                </c:pt>
                <c:pt idx="24">
                  <c:v>1.80944102485654</c:v>
                </c:pt>
                <c:pt idx="25">
                  <c:v>1.8331096675543299</c:v>
                </c:pt>
                <c:pt idx="26">
                  <c:v>1.86569814778984</c:v>
                </c:pt>
                <c:pt idx="27">
                  <c:v>1.8827713378721003</c:v>
                </c:pt>
                <c:pt idx="28">
                  <c:v>1.9142575701565501</c:v>
                </c:pt>
                <c:pt idx="29">
                  <c:v>1.92061695051884</c:v>
                </c:pt>
                <c:pt idx="30">
                  <c:v>1.6279891539258902</c:v>
                </c:pt>
                <c:pt idx="31">
                  <c:v>1.7281392480000002</c:v>
                </c:pt>
                <c:pt idx="32">
                  <c:v>1.7993991969999998</c:v>
                </c:pt>
                <c:pt idx="33">
                  <c:v>1.8081304530000002</c:v>
                </c:pt>
                <c:pt idx="34">
                  <c:v>1.8088744329999999</c:v>
                </c:pt>
                <c:pt idx="35">
                  <c:v>1.8106106880000001</c:v>
                </c:pt>
                <c:pt idx="36">
                  <c:v>1.8083282700000001</c:v>
                </c:pt>
                <c:pt idx="37">
                  <c:v>1.7997624510000001</c:v>
                </c:pt>
                <c:pt idx="38">
                  <c:v>1.791664041</c:v>
                </c:pt>
                <c:pt idx="39">
                  <c:v>1.7840258480000002</c:v>
                </c:pt>
                <c:pt idx="40">
                  <c:v>1.7785452559999999</c:v>
                </c:pt>
                <c:pt idx="41">
                  <c:v>1.773115596</c:v>
                </c:pt>
                <c:pt idx="42">
                  <c:v>1.76675604</c:v>
                </c:pt>
                <c:pt idx="43">
                  <c:v>1.7640891450000002</c:v>
                </c:pt>
                <c:pt idx="44">
                  <c:v>1.7611741700000001</c:v>
                </c:pt>
                <c:pt idx="45">
                  <c:v>1.7578911119999998</c:v>
                </c:pt>
                <c:pt idx="46">
                  <c:v>1.7571388889999999</c:v>
                </c:pt>
                <c:pt idx="47">
                  <c:v>1.7583591459999999</c:v>
                </c:pt>
                <c:pt idx="48">
                  <c:v>1.758172056</c:v>
                </c:pt>
                <c:pt idx="49">
                  <c:v>1.761608576</c:v>
                </c:pt>
                <c:pt idx="50">
                  <c:v>1.767524439</c:v>
                </c:pt>
                <c:pt idx="51">
                  <c:v>1.771848232</c:v>
                </c:pt>
                <c:pt idx="52">
                  <c:v>1.7778798200000001</c:v>
                </c:pt>
                <c:pt idx="53">
                  <c:v>1.783675602</c:v>
                </c:pt>
                <c:pt idx="54">
                  <c:v>1.7897312450000002</c:v>
                </c:pt>
                <c:pt idx="55">
                  <c:v>1.7982909869999999</c:v>
                </c:pt>
                <c:pt idx="56">
                  <c:v>1.808169924</c:v>
                </c:pt>
                <c:pt idx="57">
                  <c:v>1.8174050959999999</c:v>
                </c:pt>
                <c:pt idx="58">
                  <c:v>1.8252747919999999</c:v>
                </c:pt>
                <c:pt idx="59">
                  <c:v>1.8354068130000001</c:v>
                </c:pt>
                <c:pt idx="60">
                  <c:v>1.8486534080000001</c:v>
                </c:pt>
              </c:numCache>
            </c:numRef>
          </c:val>
          <c:smooth val="0"/>
          <c:extLst xmlns:c16r2="http://schemas.microsoft.com/office/drawing/2015/06/chart">
            <c:ext xmlns:c16="http://schemas.microsoft.com/office/drawing/2014/chart" uri="{C3380CC4-5D6E-409C-BE32-E72D297353CC}">
              <c16:uniqueId val="{00000001-3A5F-40E0-8007-7A8F8C01A2BC}"/>
            </c:ext>
          </c:extLst>
        </c:ser>
        <c:ser>
          <c:idx val="4"/>
          <c:order val="2"/>
          <c:tx>
            <c:strRef>
              <c:f>Sheet1!$D$1</c:f>
              <c:strCache>
                <c:ptCount val="1"/>
                <c:pt idx="0">
                  <c:v>industrial</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1.0627019332599501</c:v>
                </c:pt>
                <c:pt idx="1">
                  <c:v>1.0295603810222096</c:v>
                </c:pt>
                <c:pt idx="2">
                  <c:v>1.0815201704781998</c:v>
                </c:pt>
                <c:pt idx="3">
                  <c:v>1.0718836373779903</c:v>
                </c:pt>
                <c:pt idx="4">
                  <c:v>1.0892622755679102</c:v>
                </c:pt>
                <c:pt idx="5">
                  <c:v>1.0991610823644899</c:v>
                </c:pt>
                <c:pt idx="6">
                  <c:v>1.1327208198952003</c:v>
                </c:pt>
                <c:pt idx="7">
                  <c:v>1.1353678443690496</c:v>
                </c:pt>
                <c:pt idx="8">
                  <c:v>1.1065223698073796</c:v>
                </c:pt>
                <c:pt idx="9">
                  <c:v>1.0862531577866701</c:v>
                </c:pt>
                <c:pt idx="10">
                  <c:v>1.0774035780873799</c:v>
                </c:pt>
                <c:pt idx="11">
                  <c:v>1.0555693024083506</c:v>
                </c:pt>
                <c:pt idx="12">
                  <c:v>1.0401516996387496</c:v>
                </c:pt>
                <c:pt idx="13">
                  <c:v>1.0314394288526696</c:v>
                </c:pt>
                <c:pt idx="14">
                  <c:v>1.0699875733901398</c:v>
                </c:pt>
                <c:pt idx="15">
                  <c:v>1.01586009799091</c:v>
                </c:pt>
                <c:pt idx="16">
                  <c:v>1.0234441115764401</c:v>
                </c:pt>
                <c:pt idx="17">
                  <c:v>1.0110327145172997</c:v>
                </c:pt>
                <c:pt idx="18">
                  <c:v>0.97790767324549099</c:v>
                </c:pt>
                <c:pt idx="19">
                  <c:v>0.85830624747914575</c:v>
                </c:pt>
                <c:pt idx="20">
                  <c:v>0.92408549913746996</c:v>
                </c:pt>
                <c:pt idx="21">
                  <c:v>0.92860955762796116</c:v>
                </c:pt>
                <c:pt idx="22">
                  <c:v>0.94257253146618691</c:v>
                </c:pt>
                <c:pt idx="23">
                  <c:v>0.96303510101371659</c:v>
                </c:pt>
                <c:pt idx="24">
                  <c:v>0.97302851225226716</c:v>
                </c:pt>
                <c:pt idx="25">
                  <c:v>0.955152587426358</c:v>
                </c:pt>
                <c:pt idx="26">
                  <c:v>0.95356054811884816</c:v>
                </c:pt>
                <c:pt idx="27">
                  <c:v>0.9715423695229628</c:v>
                </c:pt>
                <c:pt idx="28">
                  <c:v>1.0016058485414701</c:v>
                </c:pt>
                <c:pt idx="29">
                  <c:v>1.0051342672152599</c:v>
                </c:pt>
                <c:pt idx="30">
                  <c:v>0.94682279260059088</c:v>
                </c:pt>
                <c:pt idx="31">
                  <c:v>0.96583352700000002</c:v>
                </c:pt>
                <c:pt idx="32">
                  <c:v>1.0007916569999999</c:v>
                </c:pt>
                <c:pt idx="33">
                  <c:v>1.0134058530000001</c:v>
                </c:pt>
                <c:pt idx="34">
                  <c:v>1.014254242</c:v>
                </c:pt>
                <c:pt idx="35">
                  <c:v>1.023979218</c:v>
                </c:pt>
                <c:pt idx="36">
                  <c:v>1.0350653990000001</c:v>
                </c:pt>
                <c:pt idx="37">
                  <c:v>1.037464752</c:v>
                </c:pt>
                <c:pt idx="38">
                  <c:v>1.0435703429999998</c:v>
                </c:pt>
                <c:pt idx="39">
                  <c:v>1.049284943</c:v>
                </c:pt>
                <c:pt idx="40">
                  <c:v>1.0558197639999998</c:v>
                </c:pt>
                <c:pt idx="41">
                  <c:v>1.058893219</c:v>
                </c:pt>
                <c:pt idx="42">
                  <c:v>1.067994568</c:v>
                </c:pt>
                <c:pt idx="43">
                  <c:v>1.072980469</c:v>
                </c:pt>
                <c:pt idx="44">
                  <c:v>1.077852448</c:v>
                </c:pt>
                <c:pt idx="45">
                  <c:v>1.0823722220000001</c:v>
                </c:pt>
                <c:pt idx="46">
                  <c:v>1.088000152</c:v>
                </c:pt>
                <c:pt idx="47">
                  <c:v>1.095305024</c:v>
                </c:pt>
                <c:pt idx="48">
                  <c:v>1.1021239009999999</c:v>
                </c:pt>
                <c:pt idx="49">
                  <c:v>1.108593078</c:v>
                </c:pt>
                <c:pt idx="50">
                  <c:v>1.1138711859999999</c:v>
                </c:pt>
                <c:pt idx="51">
                  <c:v>1.120768677</c:v>
                </c:pt>
                <c:pt idx="52">
                  <c:v>1.1285087900000002</c:v>
                </c:pt>
                <c:pt idx="53">
                  <c:v>1.1339489140000001</c:v>
                </c:pt>
                <c:pt idx="54">
                  <c:v>1.141354644</c:v>
                </c:pt>
                <c:pt idx="55">
                  <c:v>1.1467547309999999</c:v>
                </c:pt>
                <c:pt idx="56">
                  <c:v>1.153285186</c:v>
                </c:pt>
                <c:pt idx="57">
                  <c:v>1.1587577509999998</c:v>
                </c:pt>
                <c:pt idx="58">
                  <c:v>1.163443969</c:v>
                </c:pt>
                <c:pt idx="59">
                  <c:v>1.1699859930000001</c:v>
                </c:pt>
                <c:pt idx="60">
                  <c:v>1.1804989320000001</c:v>
                </c:pt>
              </c:numCache>
            </c:numRef>
          </c:val>
          <c:smooth val="0"/>
          <c:extLst xmlns:c16r2="http://schemas.microsoft.com/office/drawing/2015/06/chart">
            <c:ext xmlns:c16="http://schemas.microsoft.com/office/drawing/2014/chart" uri="{C3380CC4-5D6E-409C-BE32-E72D297353CC}">
              <c16:uniqueId val="{00000002-3A5F-40E0-8007-7A8F8C01A2BC}"/>
            </c:ext>
          </c:extLst>
        </c:ser>
        <c:ser>
          <c:idx val="7"/>
          <c:order val="3"/>
          <c:tx>
            <c:strRef>
              <c:f>Sheet1!$E$1</c:f>
              <c:strCache>
                <c:ptCount val="1"/>
                <c:pt idx="0">
                  <c:v>residential</c:v>
                </c:pt>
              </c:strCache>
            </c:strRef>
          </c:tx>
          <c:spPr>
            <a:ln w="22225" cap="rnd">
              <a:solidFill>
                <a:srgbClr val="72242D"/>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0.33997503316791949</c:v>
                </c:pt>
                <c:pt idx="1">
                  <c:v>0.34767044641851608</c:v>
                </c:pt>
                <c:pt idx="2">
                  <c:v>0.35754130552024632</c:v>
                </c:pt>
                <c:pt idx="3">
                  <c:v>0.37278289303582224</c:v>
                </c:pt>
                <c:pt idx="4">
                  <c:v>0.36477124929296029</c:v>
                </c:pt>
                <c:pt idx="5">
                  <c:v>0.36159046803283423</c:v>
                </c:pt>
                <c:pt idx="6">
                  <c:v>0.39001303952165928</c:v>
                </c:pt>
                <c:pt idx="7">
                  <c:v>0.37169311685961798</c:v>
                </c:pt>
                <c:pt idx="8">
                  <c:v>0.33889093060715553</c:v>
                </c:pt>
                <c:pt idx="9">
                  <c:v>0.36012172064598608</c:v>
                </c:pt>
                <c:pt idx="10">
                  <c:v>0.38132649928721879</c:v>
                </c:pt>
                <c:pt idx="11">
                  <c:v>0.36812950826732749</c:v>
                </c:pt>
                <c:pt idx="12">
                  <c:v>0.3685518489175808</c:v>
                </c:pt>
                <c:pt idx="13">
                  <c:v>0.38631585092357534</c:v>
                </c:pt>
                <c:pt idx="14">
                  <c:v>0.3726732365315612</c:v>
                </c:pt>
                <c:pt idx="15">
                  <c:v>0.3651826034418294</c:v>
                </c:pt>
                <c:pt idx="16">
                  <c:v>0.32369577994320442</c:v>
                </c:pt>
                <c:pt idx="17">
                  <c:v>0.34434745263171196</c:v>
                </c:pt>
                <c:pt idx="18">
                  <c:v>0.35769932161992679</c:v>
                </c:pt>
                <c:pt idx="19">
                  <c:v>0.33871384407590177</c:v>
                </c:pt>
                <c:pt idx="20">
                  <c:v>0.33611394445940362</c:v>
                </c:pt>
                <c:pt idx="21">
                  <c:v>0.32617649094288592</c:v>
                </c:pt>
                <c:pt idx="22">
                  <c:v>0.28627150707416305</c:v>
                </c:pt>
                <c:pt idx="23">
                  <c:v>0.33251940351856035</c:v>
                </c:pt>
                <c:pt idx="24">
                  <c:v>0.34908867430365026</c:v>
                </c:pt>
                <c:pt idx="25">
                  <c:v>0.32239063929261885</c:v>
                </c:pt>
                <c:pt idx="26">
                  <c:v>0.29865202369097804</c:v>
                </c:pt>
                <c:pt idx="27">
                  <c:v>0.30117781207279631</c:v>
                </c:pt>
                <c:pt idx="28">
                  <c:v>0.34386427965196992</c:v>
                </c:pt>
                <c:pt idx="29">
                  <c:v>0.34666160790091444</c:v>
                </c:pt>
                <c:pt idx="30">
                  <c:v>0.3232567219823817</c:v>
                </c:pt>
                <c:pt idx="31">
                  <c:v>0.32614691200000001</c:v>
                </c:pt>
                <c:pt idx="32">
                  <c:v>0.33134179699999994</c:v>
                </c:pt>
                <c:pt idx="33">
                  <c:v>0.324816467</c:v>
                </c:pt>
                <c:pt idx="34">
                  <c:v>0.32483813499999997</c:v>
                </c:pt>
                <c:pt idx="35">
                  <c:v>0.32500549400000001</c:v>
                </c:pt>
                <c:pt idx="36">
                  <c:v>0.32468432600000002</c:v>
                </c:pt>
                <c:pt idx="37">
                  <c:v>0.32398208700000003</c:v>
                </c:pt>
                <c:pt idx="38">
                  <c:v>0.32291616799999995</c:v>
                </c:pt>
                <c:pt idx="39">
                  <c:v>0.321593872</c:v>
                </c:pt>
                <c:pt idx="40">
                  <c:v>0.32040466300000003</c:v>
                </c:pt>
                <c:pt idx="41">
                  <c:v>0.31881216400000012</c:v>
                </c:pt>
                <c:pt idx="42">
                  <c:v>0.31749914499999998</c:v>
                </c:pt>
                <c:pt idx="43">
                  <c:v>0.31623098800000005</c:v>
                </c:pt>
                <c:pt idx="44">
                  <c:v>0.31521328700000012</c:v>
                </c:pt>
                <c:pt idx="45">
                  <c:v>0.31445053100000009</c:v>
                </c:pt>
                <c:pt idx="46">
                  <c:v>0.31374057000000005</c:v>
                </c:pt>
                <c:pt idx="47">
                  <c:v>0.31295706200000012</c:v>
                </c:pt>
                <c:pt idx="48">
                  <c:v>0.31218456999999999</c:v>
                </c:pt>
                <c:pt idx="49">
                  <c:v>0.31143222000000004</c:v>
                </c:pt>
                <c:pt idx="50">
                  <c:v>0.31077963199999992</c:v>
                </c:pt>
                <c:pt idx="51">
                  <c:v>0.31014550800000001</c:v>
                </c:pt>
                <c:pt idx="52">
                  <c:v>0.30955667199999998</c:v>
                </c:pt>
                <c:pt idx="53">
                  <c:v>0.30897119200000001</c:v>
                </c:pt>
                <c:pt idx="54">
                  <c:v>0.30844339000000004</c:v>
                </c:pt>
                <c:pt idx="55">
                  <c:v>0.30789956600000001</c:v>
                </c:pt>
                <c:pt idx="56">
                  <c:v>0.30735491900000012</c:v>
                </c:pt>
                <c:pt idx="57">
                  <c:v>0.30679006899999994</c:v>
                </c:pt>
                <c:pt idx="58">
                  <c:v>0.30624304200000002</c:v>
                </c:pt>
                <c:pt idx="59">
                  <c:v>0.30565802000000003</c:v>
                </c:pt>
                <c:pt idx="60">
                  <c:v>0.30508099399999999</c:v>
                </c:pt>
              </c:numCache>
            </c:numRef>
          </c:val>
          <c:smooth val="0"/>
          <c:extLst xmlns:c16r2="http://schemas.microsoft.com/office/drawing/2015/06/chart">
            <c:ext xmlns:c16="http://schemas.microsoft.com/office/drawing/2014/chart" uri="{C3380CC4-5D6E-409C-BE32-E72D297353CC}">
              <c16:uniqueId val="{00000003-3A5F-40E0-8007-7A8F8C01A2BC}"/>
            </c:ext>
          </c:extLst>
        </c:ser>
        <c:ser>
          <c:idx val="0"/>
          <c:order val="4"/>
          <c:tx>
            <c:strRef>
              <c:f>Sheet1!$F$1</c:f>
              <c:strCache>
                <c:ptCount val="1"/>
                <c:pt idx="0">
                  <c:v>commercial</c:v>
                </c:pt>
              </c:strCache>
            </c:strRef>
          </c:tx>
          <c:spPr>
            <a:ln w="22225" cap="rnd">
              <a:solidFill>
                <a:srgbClr val="E9B8BD"/>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0.22608774016546851</c:v>
                </c:pt>
                <c:pt idx="1">
                  <c:v>0.2271924218319572</c:v>
                </c:pt>
                <c:pt idx="2">
                  <c:v>0.22833216236896989</c:v>
                </c:pt>
                <c:pt idx="3">
                  <c:v>0.22554772168098386</c:v>
                </c:pt>
                <c:pt idx="4">
                  <c:v>0.2282201170480509</c:v>
                </c:pt>
                <c:pt idx="5">
                  <c:v>0.23115636705019441</c:v>
                </c:pt>
                <c:pt idx="6">
                  <c:v>0.23984136281003099</c:v>
                </c:pt>
                <c:pt idx="7">
                  <c:v>0.24007767578970871</c:v>
                </c:pt>
                <c:pt idx="8">
                  <c:v>0.22277511953396312</c:v>
                </c:pt>
                <c:pt idx="9">
                  <c:v>0.22564460692314359</c:v>
                </c:pt>
                <c:pt idx="10">
                  <c:v>0.23960743138352936</c:v>
                </c:pt>
                <c:pt idx="11">
                  <c:v>0.23051624824209185</c:v>
                </c:pt>
                <c:pt idx="12">
                  <c:v>0.23134794141663734</c:v>
                </c:pt>
                <c:pt idx="13">
                  <c:v>0.24156470445435069</c:v>
                </c:pt>
                <c:pt idx="14">
                  <c:v>0.2380764807797689</c:v>
                </c:pt>
                <c:pt idx="15">
                  <c:v>0.22730759636226791</c:v>
                </c:pt>
                <c:pt idx="16">
                  <c:v>0.2077756414703423</c:v>
                </c:pt>
                <c:pt idx="17">
                  <c:v>0.21674348623293929</c:v>
                </c:pt>
                <c:pt idx="18">
                  <c:v>0.22596346658117161</c:v>
                </c:pt>
                <c:pt idx="19">
                  <c:v>0.22320712779269594</c:v>
                </c:pt>
                <c:pt idx="20">
                  <c:v>0.2209052439209587</c:v>
                </c:pt>
                <c:pt idx="21">
                  <c:v>0.22178881075325865</c:v>
                </c:pt>
                <c:pt idx="22">
                  <c:v>0.20104863778384696</c:v>
                </c:pt>
                <c:pt idx="23">
                  <c:v>0.22272126835936276</c:v>
                </c:pt>
                <c:pt idx="24">
                  <c:v>0.23394812650443611</c:v>
                </c:pt>
                <c:pt idx="25">
                  <c:v>0.23957528653218216</c:v>
                </c:pt>
                <c:pt idx="26">
                  <c:v>0.23159096830097697</c:v>
                </c:pt>
                <c:pt idx="27">
                  <c:v>0.23298494576427789</c:v>
                </c:pt>
                <c:pt idx="28">
                  <c:v>0.25376542577120292</c:v>
                </c:pt>
                <c:pt idx="29">
                  <c:v>0.2548590688159651</c:v>
                </c:pt>
                <c:pt idx="30">
                  <c:v>0.2299182137327587</c:v>
                </c:pt>
                <c:pt idx="31">
                  <c:v>0.24528234900000009</c:v>
                </c:pt>
                <c:pt idx="32">
                  <c:v>0.253803161</c:v>
                </c:pt>
                <c:pt idx="33">
                  <c:v>0.25119354199999999</c:v>
                </c:pt>
                <c:pt idx="34">
                  <c:v>0.25136911000000012</c:v>
                </c:pt>
                <c:pt idx="35">
                  <c:v>0.25178888000000005</c:v>
                </c:pt>
                <c:pt idx="36">
                  <c:v>0.25163439900000001</c:v>
                </c:pt>
                <c:pt idx="37">
                  <c:v>0.25259426899999998</c:v>
                </c:pt>
                <c:pt idx="38">
                  <c:v>0.25291519200000001</c:v>
                </c:pt>
                <c:pt idx="39">
                  <c:v>0.25280187900000001</c:v>
                </c:pt>
                <c:pt idx="40">
                  <c:v>0.25276037600000001</c:v>
                </c:pt>
                <c:pt idx="41">
                  <c:v>0.25250115899999998</c:v>
                </c:pt>
                <c:pt idx="42">
                  <c:v>0.25261334200000002</c:v>
                </c:pt>
                <c:pt idx="43">
                  <c:v>0.25270858800000001</c:v>
                </c:pt>
                <c:pt idx="44">
                  <c:v>0.25302496299999999</c:v>
                </c:pt>
                <c:pt idx="45">
                  <c:v>0.25360986400000002</c:v>
                </c:pt>
                <c:pt idx="46">
                  <c:v>0.25417758200000001</c:v>
                </c:pt>
                <c:pt idx="47">
                  <c:v>0.25452841199999998</c:v>
                </c:pt>
                <c:pt idx="48">
                  <c:v>0.25479068000000005</c:v>
                </c:pt>
                <c:pt idx="49">
                  <c:v>0.25505664</c:v>
                </c:pt>
                <c:pt idx="50">
                  <c:v>0.25530380199999997</c:v>
                </c:pt>
                <c:pt idx="51">
                  <c:v>0.25575134300000002</c:v>
                </c:pt>
                <c:pt idx="52">
                  <c:v>0.25620895399999993</c:v>
                </c:pt>
                <c:pt idx="53">
                  <c:v>0.25659094199999999</c:v>
                </c:pt>
                <c:pt idx="54">
                  <c:v>0.25697033699999999</c:v>
                </c:pt>
                <c:pt idx="55">
                  <c:v>0.25732665999999998</c:v>
                </c:pt>
                <c:pt idx="56">
                  <c:v>0.25762799100000011</c:v>
                </c:pt>
                <c:pt idx="57">
                  <c:v>0.25789340199999999</c:v>
                </c:pt>
                <c:pt idx="58">
                  <c:v>0.25820425399999991</c:v>
                </c:pt>
                <c:pt idx="59">
                  <c:v>0.25842114300000002</c:v>
                </c:pt>
                <c:pt idx="60">
                  <c:v>0.25864953600000001</c:v>
                </c:pt>
              </c:numCache>
            </c:numRef>
          </c:val>
          <c:smooth val="0"/>
          <c:extLst xmlns:c16r2="http://schemas.microsoft.com/office/drawing/2015/06/chart">
            <c:ext xmlns:c16="http://schemas.microsoft.com/office/drawing/2014/chart" uri="{C3380CC4-5D6E-409C-BE32-E72D297353CC}">
              <c16:uniqueId val="{00000004-3A5F-40E0-8007-7A8F8C01A2BC}"/>
            </c:ext>
          </c:extLst>
        </c:ser>
        <c:dLbls>
          <c:showLegendKey val="0"/>
          <c:showVal val="0"/>
          <c:showCatName val="0"/>
          <c:showSerName val="0"/>
          <c:showPercent val="0"/>
          <c:showBubbleSize val="0"/>
        </c:dLbls>
        <c:smooth val="0"/>
        <c:axId val="-1318972944"/>
        <c:axId val="-1318972400"/>
      </c:lineChart>
      <c:catAx>
        <c:axId val="-131897294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18972400"/>
        <c:crosses val="autoZero"/>
        <c:auto val="1"/>
        <c:lblAlgn val="ctr"/>
        <c:lblOffset val="100"/>
        <c:tickLblSkip val="10"/>
        <c:tickMarkSkip val="10"/>
        <c:noMultiLvlLbl val="0"/>
      </c:catAx>
      <c:valAx>
        <c:axId val="-13189724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18972944"/>
        <c:crossesAt val="32"/>
        <c:crossBetween val="midCat"/>
        <c:majorUnit val="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60466736716248E-2"/>
          <c:y val="0.25156471451297024"/>
          <c:w val="0.75750894987446249"/>
          <c:h val="0.57525312039239296"/>
        </c:manualLayout>
      </c:layout>
      <c:barChart>
        <c:barDir val="col"/>
        <c:grouping val="stacked"/>
        <c:varyColors val="0"/>
        <c:ser>
          <c:idx val="5"/>
          <c:order val="0"/>
          <c:tx>
            <c:v>coal</c:v>
          </c:tx>
          <c:spPr>
            <a:solidFill>
              <a:srgbClr val="8B8B8B"/>
            </a:solidFill>
            <a:ln>
              <a:noFill/>
            </a:ln>
            <a:effectLst/>
          </c:spPr>
          <c:invertIfNegative val="0"/>
          <c:dLbls>
            <c:delete val="1"/>
          </c:dLbls>
          <c:val>
            <c:numRef>
              <c:f>cum_cap_add_ret!$B$2:$F$2</c:f>
              <c:numCache>
                <c:formatCode>General</c:formatCode>
                <c:ptCount val="5"/>
                <c:pt idx="0">
                  <c:v>2.098E-3</c:v>
                </c:pt>
                <c:pt idx="1">
                  <c:v>1.9400000000000001E-3</c:v>
                </c:pt>
                <c:pt idx="2">
                  <c:v>2.9139999999999999E-3</c:v>
                </c:pt>
                <c:pt idx="3">
                  <c:v>2.078E-3</c:v>
                </c:pt>
                <c:pt idx="4">
                  <c:v>2.2780000000000001E-3</c:v>
                </c:pt>
              </c:numCache>
            </c:numRef>
          </c:val>
        </c:ser>
        <c:ser>
          <c:idx val="4"/>
          <c:order val="1"/>
          <c:tx>
            <c:v>other</c:v>
          </c:tx>
          <c:spPr>
            <a:solidFill>
              <a:schemeClr val="tx1"/>
            </a:solidFill>
            <a:ln>
              <a:noFill/>
            </a:ln>
            <a:effectLst/>
          </c:spPr>
          <c:invertIfNegative val="0"/>
          <c:dLbls>
            <c:dLbl>
              <c:idx val="0"/>
              <c:layout>
                <c:manualLayout>
                  <c:x val="6.6963762900107845E-2"/>
                  <c:y val="2.9220856342322115E-2"/>
                </c:manualLayout>
              </c:layout>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fld id="{A70AC929-6785-47A3-8333-A8B401025DDB}" type="VALUE">
                      <a:rPr lang="en-US" dirty="0">
                        <a:solidFill>
                          <a:schemeClr val="tx1"/>
                        </a:solidFill>
                      </a:rPr>
                      <a:pPr>
                        <a:defRPr>
                          <a:solidFill>
                            <a:schemeClr val="tx1"/>
                          </a:solidFill>
                        </a:defRPr>
                      </a:pPr>
                      <a:t>[VALUE]</a:t>
                    </a:fld>
                    <a:endParaRPr lang="en-US"/>
                  </a:p>
                </c:rich>
              </c:tx>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1.3652600653797319E-3"/>
                  <c:y val="0"/>
                </c:manualLayout>
              </c:layout>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6.6741665634503886E-2"/>
                  <c:y val="2.4848847252674239E-2"/>
                </c:manualLayout>
              </c:layout>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fld id="{B8F19EAB-7BAC-40E0-8F10-A22E7EA6A3E8}"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layout>
                <c:manualLayout>
                  <c:x val="5.8730166070512062E-2"/>
                  <c:y val="2.1860045448239371E-2"/>
                </c:manualLayout>
              </c:layout>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fld id="{729C91BC-FC6E-4683-8122-F1BB47EF3D05}" type="VALUE">
                      <a:rPr lang="en-US">
                        <a:solidFill>
                          <a:schemeClr val="tx1"/>
                        </a:solidFill>
                      </a:rPr>
                      <a:pPr>
                        <a:defRPr>
                          <a:solidFill>
                            <a:schemeClr val="tx1"/>
                          </a:solidFill>
                        </a:defRPr>
                      </a:pPr>
                      <a:t>[VALUE]</a:t>
                    </a:fld>
                    <a:endParaRPr lang="en-US"/>
                  </a:p>
                </c:rich>
              </c:tx>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cum_cap_add_ret!$G$2:$K$2</c:f>
              <c:numCache>
                <c:formatCode>General</c:formatCode>
                <c:ptCount val="5"/>
                <c:pt idx="0">
                  <c:v>31.6226109999999</c:v>
                </c:pt>
                <c:pt idx="1">
                  <c:v>106.938125999999</c:v>
                </c:pt>
                <c:pt idx="2">
                  <c:v>27.204480999999902</c:v>
                </c:pt>
                <c:pt idx="3">
                  <c:v>138.099592</c:v>
                </c:pt>
                <c:pt idx="4">
                  <c:v>17.456046999999899</c:v>
                </c:pt>
              </c:numCache>
            </c:numRef>
          </c:val>
        </c:ser>
        <c:ser>
          <c:idx val="3"/>
          <c:order val="2"/>
          <c:tx>
            <c:v>nuclear</c:v>
          </c:tx>
          <c:spPr>
            <a:solidFill>
              <a:schemeClr val="accent5"/>
            </a:solidFill>
            <a:ln>
              <a:noFill/>
            </a:ln>
            <a:effectLst/>
          </c:spPr>
          <c:invertIfNegative val="0"/>
          <c:dLbls>
            <c:delete val="1"/>
          </c:dLbls>
          <c:val>
            <c:numRef>
              <c:f>cum_cap_add_ret!$L$2:$P$2</c:f>
              <c:numCache>
                <c:formatCode>General</c:formatCode>
                <c:ptCount val="5"/>
                <c:pt idx="0">
                  <c:v>2.2280000000000002</c:v>
                </c:pt>
                <c:pt idx="1">
                  <c:v>2.2280000000000002</c:v>
                </c:pt>
                <c:pt idx="2">
                  <c:v>2.2280000000000002</c:v>
                </c:pt>
                <c:pt idx="3">
                  <c:v>2.2280000000000002</c:v>
                </c:pt>
                <c:pt idx="4">
                  <c:v>2.2280000000000002</c:v>
                </c:pt>
              </c:numCache>
            </c:numRef>
          </c:val>
        </c:ser>
        <c:ser>
          <c:idx val="2"/>
          <c:order val="3"/>
          <c:tx>
            <c:v>oil and gas</c:v>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cum_cap_add_ret!$Q$2:$U$2</c:f>
              <c:numCache>
                <c:formatCode>General</c:formatCode>
                <c:ptCount val="5"/>
                <c:pt idx="0">
                  <c:v>408.154979999999</c:v>
                </c:pt>
                <c:pt idx="1">
                  <c:v>282.40535699999998</c:v>
                </c:pt>
                <c:pt idx="2">
                  <c:v>496.697452</c:v>
                </c:pt>
                <c:pt idx="3">
                  <c:v>378.58780300000001</c:v>
                </c:pt>
                <c:pt idx="4">
                  <c:v>432.74415599999998</c:v>
                </c:pt>
              </c:numCache>
            </c:numRef>
          </c:val>
        </c:ser>
        <c:ser>
          <c:idx val="1"/>
          <c:order val="4"/>
          <c:tx>
            <c:v>wind</c:v>
          </c:tx>
          <c:spPr>
            <a:solidFill>
              <a:schemeClr val="accent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cum_cap_add_ret!$V$2:$Z$2</c:f>
              <c:numCache>
                <c:formatCode>General</c:formatCode>
                <c:ptCount val="5"/>
                <c:pt idx="0">
                  <c:v>94.169388999999995</c:v>
                </c:pt>
                <c:pt idx="1">
                  <c:v>163.65515300000001</c:v>
                </c:pt>
                <c:pt idx="2">
                  <c:v>86.423915999999906</c:v>
                </c:pt>
                <c:pt idx="3">
                  <c:v>216.72887399999999</c:v>
                </c:pt>
                <c:pt idx="4">
                  <c:v>104.01814299999999</c:v>
                </c:pt>
              </c:numCache>
            </c:numRef>
          </c:val>
        </c:ser>
        <c:ser>
          <c:idx val="0"/>
          <c:order val="5"/>
          <c:tx>
            <c:v>solar</c:v>
          </c:tx>
          <c:spPr>
            <a:solidFill>
              <a:schemeClr val="accent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cum_cap_add_ret!$AA$2:$AE$2</c:f>
              <c:numCache>
                <c:formatCode>General</c:formatCode>
                <c:ptCount val="5"/>
                <c:pt idx="0">
                  <c:v>476.78642300000001</c:v>
                </c:pt>
                <c:pt idx="1">
                  <c:v>614.45770300000004</c:v>
                </c:pt>
                <c:pt idx="2">
                  <c:v>385.89074699999998</c:v>
                </c:pt>
                <c:pt idx="3">
                  <c:v>703.392471</c:v>
                </c:pt>
                <c:pt idx="4">
                  <c:v>278.83793600000001</c:v>
                </c:pt>
              </c:numCache>
            </c:numRef>
          </c:val>
        </c:ser>
        <c:dLbls>
          <c:dLblPos val="ctr"/>
          <c:showLegendKey val="0"/>
          <c:showVal val="1"/>
          <c:showCatName val="0"/>
          <c:showSerName val="0"/>
          <c:showPercent val="0"/>
          <c:showBubbleSize val="0"/>
        </c:dLbls>
        <c:gapWidth val="67"/>
        <c:overlap val="100"/>
        <c:axId val="-1203249440"/>
        <c:axId val="-1203265216"/>
      </c:barChart>
      <c:catAx>
        <c:axId val="-1203249440"/>
        <c:scaling>
          <c:orientation val="minMax"/>
        </c:scaling>
        <c:delete val="1"/>
        <c:axPos val="b"/>
        <c:numFmt formatCode="General" sourceLinked="1"/>
        <c:majorTickMark val="cross"/>
        <c:minorTickMark val="none"/>
        <c:tickLblPos val="low"/>
        <c:crossAx val="-1203265216"/>
        <c:crosses val="autoZero"/>
        <c:auto val="1"/>
        <c:lblAlgn val="ctr"/>
        <c:lblOffset val="100"/>
        <c:tickLblSkip val="5"/>
        <c:tickMarkSkip val="5"/>
        <c:noMultiLvlLbl val="0"/>
      </c:catAx>
      <c:valAx>
        <c:axId val="-1203265216"/>
        <c:scaling>
          <c:orientation val="minMax"/>
          <c:max val="15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49440"/>
        <c:crosses val="autoZero"/>
        <c:crossBetween val="between"/>
        <c:majorUnit val="300"/>
      </c:valAx>
      <c:spPr>
        <a:noFill/>
        <a:ln>
          <a:noFill/>
        </a:ln>
        <a:effectLst/>
      </c:spPr>
    </c:plotArea>
    <c:plotVisOnly val="1"/>
    <c:dispBlanksAs val="zero"/>
    <c:showDLblsOverMax val="0"/>
  </c:chart>
  <c:spPr>
    <a:no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74720104339972E-2"/>
          <c:y val="0.10598966122884118"/>
          <c:w val="0.79063642552937941"/>
          <c:h val="0.65489225357119674"/>
        </c:manualLayout>
      </c:layout>
      <c:barChart>
        <c:barDir val="col"/>
        <c:grouping val="stacked"/>
        <c:varyColors val="0"/>
        <c:ser>
          <c:idx val="0"/>
          <c:order val="0"/>
          <c:tx>
            <c:v>nuclear</c:v>
          </c:tx>
          <c:spPr>
            <a:solidFill>
              <a:schemeClr val="accent5"/>
            </a:solidFill>
            <a:ln>
              <a:noFill/>
            </a:ln>
            <a:effectLst/>
          </c:spPr>
          <c:invertIfNegative val="0"/>
          <c:dLbls>
            <c:dLbl>
              <c:idx val="0"/>
              <c:layout>
                <c:manualLayout>
                  <c:x val="6.6919891858008715E-2"/>
                  <c:y val="3.1330771649678256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6.5593078995548726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6.5558845356407783E-2"/>
                  <c:y val="2.797239670815980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6.5063883990496021E-2"/>
                  <c:y val="1.7038264190883782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0496089526542838E-2"/>
                      <c:h val="0.19575130920232697"/>
                    </c:manualLayout>
                  </c15:layout>
                </c:ext>
              </c:extLst>
            </c:dLbl>
            <c:dLbl>
              <c:idx val="4"/>
              <c:layout>
                <c:manualLayout>
                  <c:x val="6.4226975251802029E-2"/>
                  <c:y val="1.0899315643298593E-19"/>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cum_cap_add_ret!$B$2:$F$2</c:f>
              <c:numCache>
                <c:formatCode>General</c:formatCode>
                <c:ptCount val="5"/>
                <c:pt idx="0">
                  <c:v>-19.171202000000001</c:v>
                </c:pt>
                <c:pt idx="1">
                  <c:v>-6.0735000000000001</c:v>
                </c:pt>
                <c:pt idx="2">
                  <c:v>-49.120609000000002</c:v>
                </c:pt>
                <c:pt idx="3">
                  <c:v>-58.499008000000003</c:v>
                </c:pt>
                <c:pt idx="4">
                  <c:v>-12.994401999999999</c:v>
                </c:pt>
              </c:numCache>
            </c:numRef>
          </c:val>
        </c:ser>
        <c:ser>
          <c:idx val="1"/>
          <c:order val="1"/>
          <c:tx>
            <c:v>coal</c:v>
          </c:tx>
          <c:spPr>
            <a:solidFill>
              <a:srgbClr val="8B8B8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cum_cap_add_ret!$G$2:$K$2</c:f>
              <c:numCache>
                <c:formatCode>General</c:formatCode>
                <c:ptCount val="5"/>
                <c:pt idx="0">
                  <c:v>-104.80901299999999</c:v>
                </c:pt>
                <c:pt idx="1">
                  <c:v>-80.678916999999998</c:v>
                </c:pt>
                <c:pt idx="2">
                  <c:v>-127.141502</c:v>
                </c:pt>
                <c:pt idx="3">
                  <c:v>-126.18911</c:v>
                </c:pt>
                <c:pt idx="4">
                  <c:v>-99.950203000000002</c:v>
                </c:pt>
              </c:numCache>
            </c:numRef>
          </c:val>
        </c:ser>
        <c:ser>
          <c:idx val="2"/>
          <c:order val="2"/>
          <c:tx>
            <c:v>oil and gas</c:v>
          </c:tx>
          <c:spPr>
            <a:solidFill>
              <a:schemeClr val="accent1"/>
            </a:solidFill>
            <a:ln>
              <a:noFill/>
            </a:ln>
            <a:effectLst/>
          </c:spPr>
          <c:invertIfNegative val="0"/>
          <c:dLbls>
            <c:dLbl>
              <c:idx val="0"/>
              <c:layout>
                <c:manualLayout>
                  <c:x val="0"/>
                  <c:y val="-0.1374056774377030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1.3610033531050328E-3"/>
                  <c:y val="-0.15703682637229471"/>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9.9805759596384113E-17"/>
                  <c:y val="-0.1275924214274894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2.7220067062101653E-3"/>
                  <c:y val="-0.11777761977922106"/>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1.6468455192769752E-3"/>
                  <c:y val="-0.14610800487793654"/>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cum_cap_add_ret!$L$2:$P$2</c:f>
              <c:numCache>
                <c:formatCode>General</c:formatCode>
                <c:ptCount val="5"/>
                <c:pt idx="0">
                  <c:v>-50.016697999999998</c:v>
                </c:pt>
                <c:pt idx="1">
                  <c:v>-62.251746999999902</c:v>
                </c:pt>
                <c:pt idx="2">
                  <c:v>-47.805464999999998</c:v>
                </c:pt>
                <c:pt idx="3">
                  <c:v>-49.738795999999901</c:v>
                </c:pt>
                <c:pt idx="4">
                  <c:v>-47.288342</c:v>
                </c:pt>
              </c:numCache>
            </c:numRef>
          </c:val>
        </c:ser>
        <c:ser>
          <c:idx val="3"/>
          <c:order val="3"/>
          <c:tx>
            <c:v>other</c:v>
          </c:tx>
          <c:spPr>
            <a:solidFill>
              <a:schemeClr val="tx1"/>
            </a:solidFill>
            <a:ln>
              <a:noFill/>
            </a:ln>
            <a:effectLst/>
          </c:spPr>
          <c:invertIfNegative val="0"/>
          <c:dLbls>
            <c:dLbl>
              <c:idx val="0"/>
              <c:layout>
                <c:manualLayout>
                  <c:x val="6.4226975251802029E-2"/>
                  <c:y val="8.345604871800771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6.2580129732525053E-2"/>
                  <c:y val="-4.150272658245323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6.9167511809632903E-2"/>
                  <c:y val="-1.5707569238320836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7.0814357328909935E-2"/>
                  <c:y val="-1.567209682243851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6.5873820771079006E-2"/>
                  <c:y val="2.0329529156408482E-2"/>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cum_cap_add_ret!$Q$2:$U$2</c:f>
              <c:numCache>
                <c:formatCode>General</c:formatCode>
                <c:ptCount val="5"/>
                <c:pt idx="0">
                  <c:v>-0.95613599999999699</c:v>
                </c:pt>
                <c:pt idx="1">
                  <c:v>-0.693620000000017</c:v>
                </c:pt>
                <c:pt idx="2">
                  <c:v>-1.1754049999999701</c:v>
                </c:pt>
                <c:pt idx="3">
                  <c:v>-1.3907889999999901</c:v>
                </c:pt>
                <c:pt idx="4">
                  <c:v>-0.84745199999999299</c:v>
                </c:pt>
              </c:numCache>
            </c:numRef>
          </c:val>
        </c:ser>
        <c:dLbls>
          <c:dLblPos val="ctr"/>
          <c:showLegendKey val="0"/>
          <c:showVal val="1"/>
          <c:showCatName val="0"/>
          <c:showSerName val="0"/>
          <c:showPercent val="0"/>
          <c:showBubbleSize val="0"/>
        </c:dLbls>
        <c:gapWidth val="67"/>
        <c:overlap val="100"/>
        <c:axId val="-1203271744"/>
        <c:axId val="-1203269568"/>
      </c:barChart>
      <c:catAx>
        <c:axId val="-1203271744"/>
        <c:scaling>
          <c:orientation val="minMax"/>
        </c:scaling>
        <c:delete val="1"/>
        <c:axPos val="b"/>
        <c:numFmt formatCode="0" sourceLinked="1"/>
        <c:majorTickMark val="cross"/>
        <c:minorTickMark val="none"/>
        <c:tickLblPos val="low"/>
        <c:crossAx val="-1203269568"/>
        <c:crosses val="autoZero"/>
        <c:auto val="1"/>
        <c:lblAlgn val="ctr"/>
        <c:lblOffset val="100"/>
        <c:tickLblSkip val="5"/>
        <c:tickMarkSkip val="5"/>
        <c:noMultiLvlLbl val="0"/>
      </c:catAx>
      <c:valAx>
        <c:axId val="-1203269568"/>
        <c:scaling>
          <c:orientation val="minMax"/>
          <c:max val="0"/>
          <c:min val="-3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71744"/>
        <c:crosses val="autoZero"/>
        <c:crossBetween val="between"/>
        <c:majorUnit val="300"/>
      </c:valAx>
      <c:spPr>
        <a:noFill/>
        <a:ln>
          <a:noFill/>
        </a:ln>
        <a:effectLst/>
      </c:spPr>
    </c:plotArea>
    <c:plotVisOnly val="1"/>
    <c:dispBlanksAs val="zero"/>
    <c:showDLblsOverMax val="0"/>
  </c:chart>
  <c:spPr>
    <a:noFill/>
    <a:ln w="9525" cap="flat" cmpd="sng" algn="ctr">
      <a:noFill/>
      <a:round/>
    </a:ln>
    <a:effectLst/>
  </c:spPr>
  <c:txPr>
    <a:bodyPr/>
    <a:lstStyle/>
    <a:p>
      <a:pPr>
        <a:defRPr sz="1200">
          <a:solidFill>
            <a:sysClr val="windowText" lastClr="000000"/>
          </a:solidFill>
        </a:defRPr>
      </a:pPr>
      <a:endParaRPr lang="en-US"/>
    </a:p>
  </c:txPr>
  <c:externalData r:id="rId1">
    <c:autoUpdate val="0"/>
  </c:externalData>
  <c:userShapes r:id="rId2"/>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38116777625584E-2"/>
          <c:y val="0.25954992088082851"/>
          <c:w val="0.72634833205382943"/>
          <c:h val="0.71016382879937834"/>
        </c:manualLayout>
      </c:layout>
      <c:barChart>
        <c:barDir val="col"/>
        <c:grouping val="stacked"/>
        <c:varyColors val="0"/>
        <c:ser>
          <c:idx val="0"/>
          <c:order val="0"/>
          <c:spPr>
            <a:solidFill>
              <a:schemeClr val="tx1">
                <a:lumMod val="75000"/>
                <a:lumOff val="25000"/>
              </a:schemeClr>
            </a:solidFill>
            <a:ln>
              <a:noFill/>
            </a:ln>
            <a:effectLst/>
          </c:spPr>
          <c:invertIfNegative val="0"/>
          <c:val>
            <c:numRef>
              <c:f>FTAB_Capacity_Data!$C$10:$C$16</c:f>
              <c:numCache>
                <c:formatCode>General</c:formatCode>
                <c:ptCount val="7"/>
                <c:pt idx="0">
                  <c:v>0</c:v>
                </c:pt>
                <c:pt idx="1">
                  <c:v>0</c:v>
                </c:pt>
                <c:pt idx="2">
                  <c:v>0</c:v>
                </c:pt>
                <c:pt idx="3">
                  <c:v>0</c:v>
                </c:pt>
                <c:pt idx="4">
                  <c:v>0</c:v>
                </c:pt>
                <c:pt idx="5">
                  <c:v>0</c:v>
                </c:pt>
                <c:pt idx="6">
                  <c:v>0</c:v>
                </c:pt>
              </c:numCache>
            </c:numRef>
          </c:val>
        </c:ser>
        <c:ser>
          <c:idx val="1"/>
          <c:order val="1"/>
          <c:spPr>
            <a:solidFill>
              <a:schemeClr val="accent1"/>
            </a:solidFill>
            <a:ln>
              <a:noFill/>
            </a:ln>
            <a:effectLst/>
          </c:spPr>
          <c:invertIfNegative val="0"/>
          <c:val>
            <c:numRef>
              <c:f>FTAB_Capacity_Data!$D$10:$D$16</c:f>
              <c:numCache>
                <c:formatCode>General</c:formatCode>
                <c:ptCount val="7"/>
                <c:pt idx="0">
                  <c:v>8.4050320000000056</c:v>
                </c:pt>
                <c:pt idx="1">
                  <c:v>44.303631999999993</c:v>
                </c:pt>
                <c:pt idx="2">
                  <c:v>87.763282000000018</c:v>
                </c:pt>
                <c:pt idx="3">
                  <c:v>19.145906999999994</c:v>
                </c:pt>
                <c:pt idx="4">
                  <c:v>75.218054000000009</c:v>
                </c:pt>
                <c:pt idx="5">
                  <c:v>68.622651999999988</c:v>
                </c:pt>
                <c:pt idx="6">
                  <c:v>67.640735000000006</c:v>
                </c:pt>
              </c:numCache>
            </c:numRef>
          </c:val>
        </c:ser>
        <c:ser>
          <c:idx val="2"/>
          <c:order val="2"/>
          <c:spPr>
            <a:solidFill>
              <a:schemeClr val="accent5"/>
            </a:solidFill>
            <a:ln>
              <a:noFill/>
            </a:ln>
            <a:effectLst/>
          </c:spPr>
          <c:invertIfNegative val="0"/>
          <c:val>
            <c:numRef>
              <c:f>FTAB_Capacity_Data!$E$10:$E$16</c:f>
              <c:numCache>
                <c:formatCode>General</c:formatCode>
                <c:ptCount val="7"/>
                <c:pt idx="0">
                  <c:v>0</c:v>
                </c:pt>
                <c:pt idx="1">
                  <c:v>0.14978999999999942</c:v>
                </c:pt>
                <c:pt idx="2">
                  <c:v>6.9049999999999834E-2</c:v>
                </c:pt>
                <c:pt idx="3">
                  <c:v>0.15928100000000001</c:v>
                </c:pt>
                <c:pt idx="4">
                  <c:v>0.75535999999999603</c:v>
                </c:pt>
                <c:pt idx="5">
                  <c:v>2.9110599999999991</c:v>
                </c:pt>
                <c:pt idx="6">
                  <c:v>0.15425999999999984</c:v>
                </c:pt>
              </c:numCache>
            </c:numRef>
          </c:val>
        </c:ser>
        <c:ser>
          <c:idx val="3"/>
          <c:order val="3"/>
          <c:spPr>
            <a:solidFill>
              <a:schemeClr val="accent3"/>
            </a:solidFill>
            <a:ln>
              <a:noFill/>
            </a:ln>
            <a:effectLst/>
          </c:spPr>
          <c:invertIfNegative val="0"/>
          <c:val>
            <c:numRef>
              <c:f>FTAB_Capacity_Data!$F$10:$F$16</c:f>
              <c:numCache>
                <c:formatCode>General</c:formatCode>
                <c:ptCount val="7"/>
                <c:pt idx="0">
                  <c:v>0.88872400000000074</c:v>
                </c:pt>
                <c:pt idx="1">
                  <c:v>9.154598</c:v>
                </c:pt>
                <c:pt idx="2">
                  <c:v>20.286079000000008</c:v>
                </c:pt>
                <c:pt idx="3">
                  <c:v>17.721105000000001</c:v>
                </c:pt>
                <c:pt idx="4">
                  <c:v>21.748039000000002</c:v>
                </c:pt>
                <c:pt idx="5">
                  <c:v>1.952885</c:v>
                </c:pt>
                <c:pt idx="6">
                  <c:v>39.687316000000003</c:v>
                </c:pt>
              </c:numCache>
            </c:numRef>
          </c:val>
        </c:ser>
        <c:ser>
          <c:idx val="4"/>
          <c:order val="4"/>
          <c:spPr>
            <a:solidFill>
              <a:schemeClr val="accent4"/>
            </a:solidFill>
            <a:ln>
              <a:noFill/>
            </a:ln>
            <a:effectLst/>
          </c:spPr>
          <c:invertIfNegative val="0"/>
          <c:val>
            <c:numRef>
              <c:f>FTAB_Capacity_Data!$G$10:$G$16</c:f>
              <c:numCache>
                <c:formatCode>General</c:formatCode>
                <c:ptCount val="7"/>
                <c:pt idx="0">
                  <c:v>52.674355999999996</c:v>
                </c:pt>
                <c:pt idx="1">
                  <c:v>64.826903999999999</c:v>
                </c:pt>
                <c:pt idx="2">
                  <c:v>103.450078</c:v>
                </c:pt>
                <c:pt idx="3">
                  <c:v>34.136142</c:v>
                </c:pt>
                <c:pt idx="4">
                  <c:v>60.623112000000006</c:v>
                </c:pt>
                <c:pt idx="5">
                  <c:v>125.667974</c:v>
                </c:pt>
                <c:pt idx="6">
                  <c:v>56.386998000000006</c:v>
                </c:pt>
              </c:numCache>
            </c:numRef>
          </c:val>
        </c:ser>
        <c:ser>
          <c:idx val="5"/>
          <c:order val="5"/>
          <c:spPr>
            <a:solidFill>
              <a:schemeClr val="tx1"/>
            </a:solidFill>
            <a:ln>
              <a:noFill/>
            </a:ln>
            <a:effectLst/>
          </c:spPr>
          <c:invertIfNegative val="0"/>
          <c:val>
            <c:numRef>
              <c:f>FTAB_Capacity_Data!$H$10:$H$16</c:f>
              <c:numCache>
                <c:formatCode>General</c:formatCode>
                <c:ptCount val="7"/>
                <c:pt idx="0">
                  <c:v>12.721239000000001</c:v>
                </c:pt>
                <c:pt idx="1">
                  <c:v>1.47848</c:v>
                </c:pt>
                <c:pt idx="2">
                  <c:v>3.3640680000000001</c:v>
                </c:pt>
                <c:pt idx="3">
                  <c:v>4.1493010000000004</c:v>
                </c:pt>
                <c:pt idx="4">
                  <c:v>3.1547100000000001</c:v>
                </c:pt>
                <c:pt idx="5">
                  <c:v>0.49543399999999993</c:v>
                </c:pt>
                <c:pt idx="6">
                  <c:v>1.1339750000000002</c:v>
                </c:pt>
              </c:numCache>
            </c:numRef>
          </c:val>
        </c:ser>
        <c:ser>
          <c:idx val="6"/>
          <c:order val="6"/>
          <c:spPr>
            <a:solidFill>
              <a:schemeClr val="accent2"/>
            </a:solidFill>
            <a:ln>
              <a:noFill/>
            </a:ln>
            <a:effectLst/>
          </c:spPr>
          <c:invertIfNegative val="0"/>
          <c:val>
            <c:numRef>
              <c:f>FTAB_Capacity_Data!$I$10:$I$16</c:f>
              <c:numCache>
                <c:formatCode>General</c:formatCode>
                <c:ptCount val="7"/>
                <c:pt idx="0">
                  <c:v>2.5988090000000028</c:v>
                </c:pt>
                <c:pt idx="1">
                  <c:v>0.25402399999997272</c:v>
                </c:pt>
                <c:pt idx="2">
                  <c:v>1.5843809999999507</c:v>
                </c:pt>
                <c:pt idx="3">
                  <c:v>0.10887300000001687</c:v>
                </c:pt>
                <c:pt idx="4">
                  <c:v>0.77403699999996434</c:v>
                </c:pt>
                <c:pt idx="5">
                  <c:v>1.045552999999984</c:v>
                </c:pt>
                <c:pt idx="6">
                  <c:v>2.5847289999999674</c:v>
                </c:pt>
              </c:numCache>
            </c:numRef>
          </c:val>
        </c:ser>
        <c:dLbls>
          <c:showLegendKey val="0"/>
          <c:showVal val="0"/>
          <c:showCatName val="0"/>
          <c:showSerName val="0"/>
          <c:showPercent val="0"/>
          <c:showBubbleSize val="0"/>
        </c:dLbls>
        <c:gapWidth val="45"/>
        <c:overlap val="100"/>
        <c:axId val="-1203262496"/>
        <c:axId val="-1203246720"/>
      </c:barChart>
      <c:catAx>
        <c:axId val="-1203262496"/>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203246720"/>
        <c:crosses val="autoZero"/>
        <c:auto val="1"/>
        <c:lblAlgn val="ctr"/>
        <c:lblOffset val="100"/>
        <c:noMultiLvlLbl val="0"/>
      </c:catAx>
      <c:valAx>
        <c:axId val="-1203246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203262496"/>
        <c:crosses val="autoZero"/>
        <c:crossBetween val="between"/>
        <c:majorUnit val="5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88213329003973E-2"/>
          <c:y val="0.14607761602055269"/>
          <c:w val="0.95393995160031342"/>
          <c:h val="0.76127528176624992"/>
        </c:manualLayout>
      </c:layout>
      <c:barChart>
        <c:barDir val="col"/>
        <c:grouping val="stacked"/>
        <c:varyColors val="0"/>
        <c:ser>
          <c:idx val="0"/>
          <c:order val="0"/>
          <c:spPr>
            <a:solidFill>
              <a:schemeClr val="bg2">
                <a:lumMod val="40000"/>
                <a:lumOff val="60000"/>
              </a:schemeClr>
            </a:solidFill>
            <a:ln>
              <a:noFill/>
            </a:ln>
            <a:effectLst/>
          </c:spPr>
          <c:invertIfNegative val="0"/>
          <c:val>
            <c:numRef>
              <c:f>FTAB_Capacity_Data!$J$10:$J$16</c:f>
              <c:numCache>
                <c:formatCode>General</c:formatCode>
                <c:ptCount val="7"/>
                <c:pt idx="0">
                  <c:v>-1.8</c:v>
                </c:pt>
                <c:pt idx="1">
                  <c:v>-6.2409999999999997</c:v>
                </c:pt>
                <c:pt idx="2">
                  <c:v>-36.043927000000004</c:v>
                </c:pt>
                <c:pt idx="3">
                  <c:v>-0.94150000000000011</c:v>
                </c:pt>
                <c:pt idx="4">
                  <c:v>-29.108643999999998</c:v>
                </c:pt>
                <c:pt idx="5">
                  <c:v>-24.664465</c:v>
                </c:pt>
                <c:pt idx="6">
                  <c:v>-11.277814999999999</c:v>
                </c:pt>
              </c:numCache>
            </c:numRef>
          </c:val>
        </c:ser>
        <c:ser>
          <c:idx val="1"/>
          <c:order val="1"/>
          <c:spPr>
            <a:solidFill>
              <a:schemeClr val="accent1"/>
            </a:solidFill>
            <a:ln>
              <a:noFill/>
            </a:ln>
            <a:effectLst/>
          </c:spPr>
          <c:invertIfNegative val="0"/>
          <c:val>
            <c:numRef>
              <c:f>FTAB_Capacity_Data!$K$10:$K$16</c:f>
              <c:numCache>
                <c:formatCode>General</c:formatCode>
                <c:ptCount val="7"/>
                <c:pt idx="0">
                  <c:v>-4.0255340000000075</c:v>
                </c:pt>
                <c:pt idx="1">
                  <c:v>-0.28911499999999535</c:v>
                </c:pt>
                <c:pt idx="2">
                  <c:v>0</c:v>
                </c:pt>
                <c:pt idx="3">
                  <c:v>-2.0820939999999979</c:v>
                </c:pt>
                <c:pt idx="4">
                  <c:v>-0.21400600000001191</c:v>
                </c:pt>
                <c:pt idx="5">
                  <c:v>-1.173546999999985</c:v>
                </c:pt>
                <c:pt idx="6">
                  <c:v>0</c:v>
                </c:pt>
              </c:numCache>
            </c:numRef>
          </c:val>
        </c:ser>
        <c:ser>
          <c:idx val="2"/>
          <c:order val="2"/>
          <c:spPr>
            <a:solidFill>
              <a:schemeClr val="accent5"/>
            </a:solidFill>
            <a:ln>
              <a:noFill/>
            </a:ln>
            <a:effectLst/>
          </c:spPr>
          <c:invertIfNegative val="0"/>
          <c:val>
            <c:numRef>
              <c:f>FTAB_Capacity_Data!$L$10:$L$16</c:f>
              <c:numCache>
                <c:formatCode>General</c:formatCode>
                <c:ptCount val="7"/>
                <c:pt idx="0">
                  <c:v>-2.2400000000000002</c:v>
                </c:pt>
                <c:pt idx="1">
                  <c:v>0</c:v>
                </c:pt>
                <c:pt idx="2">
                  <c:v>-11.01745</c:v>
                </c:pt>
                <c:pt idx="3">
                  <c:v>-1.0362999999999998</c:v>
                </c:pt>
                <c:pt idx="4">
                  <c:v>-5.0277799999999999</c:v>
                </c:pt>
                <c:pt idx="5">
                  <c:v>-0.776999</c:v>
                </c:pt>
                <c:pt idx="6">
                  <c:v>0</c:v>
                </c:pt>
              </c:numCache>
            </c:numRef>
          </c:val>
        </c:ser>
        <c:ser>
          <c:idx val="3"/>
          <c:order val="3"/>
          <c:spPr>
            <a:solidFill>
              <a:schemeClr val="accent3"/>
            </a:solidFill>
            <a:ln>
              <a:noFill/>
            </a:ln>
            <a:effectLst/>
          </c:spPr>
          <c:invertIfNegative val="0"/>
          <c:val>
            <c:numRef>
              <c:f>FTAB_Capacity_Data!$M$10:$M$16</c:f>
              <c:numCache>
                <c:formatCode>General</c:formatCode>
                <c:ptCount val="7"/>
                <c:pt idx="0">
                  <c:v>-0.11290200000000095</c:v>
                </c:pt>
                <c:pt idx="1">
                  <c:v>-0.10779500000000297</c:v>
                </c:pt>
                <c:pt idx="2">
                  <c:v>0</c:v>
                </c:pt>
                <c:pt idx="3">
                  <c:v>-9.1364000000002221E-2</c:v>
                </c:pt>
                <c:pt idx="4">
                  <c:v>0</c:v>
                </c:pt>
                <c:pt idx="5">
                  <c:v>0</c:v>
                </c:pt>
                <c:pt idx="6">
                  <c:v>0</c:v>
                </c:pt>
              </c:numCache>
            </c:numRef>
          </c:val>
        </c:ser>
        <c:ser>
          <c:idx val="4"/>
          <c:order val="4"/>
          <c:spPr>
            <a:solidFill>
              <a:schemeClr val="accent4"/>
            </a:solidFill>
            <a:ln>
              <a:noFill/>
            </a:ln>
            <a:effectLst/>
          </c:spPr>
          <c:invertIfNegative val="0"/>
          <c:val>
            <c:numRef>
              <c:f>FTAB_Capacity_Data!$N$10:$N$16</c:f>
              <c:numCache>
                <c:formatCode>General</c:formatCode>
                <c:ptCount val="7"/>
                <c:pt idx="0">
                  <c:v>0</c:v>
                </c:pt>
                <c:pt idx="1">
                  <c:v>0</c:v>
                </c:pt>
                <c:pt idx="2">
                  <c:v>0</c:v>
                </c:pt>
                <c:pt idx="3">
                  <c:v>0</c:v>
                </c:pt>
                <c:pt idx="4">
                  <c:v>0</c:v>
                </c:pt>
                <c:pt idx="5">
                  <c:v>0</c:v>
                </c:pt>
                <c:pt idx="6">
                  <c:v>0</c:v>
                </c:pt>
              </c:numCache>
            </c:numRef>
          </c:val>
        </c:ser>
        <c:ser>
          <c:idx val="5"/>
          <c:order val="5"/>
          <c:spPr>
            <a:solidFill>
              <a:schemeClr val="bg1">
                <a:lumMod val="65000"/>
              </a:schemeClr>
            </a:solidFill>
            <a:ln>
              <a:noFill/>
            </a:ln>
            <a:effectLst/>
          </c:spPr>
          <c:invertIfNegative val="0"/>
          <c:val>
            <c:numRef>
              <c:f>FTAB_Capacity_Data!$O$10:$O$16</c:f>
              <c:numCache>
                <c:formatCode>General</c:formatCode>
                <c:ptCount val="7"/>
                <c:pt idx="0">
                  <c:v>0</c:v>
                </c:pt>
                <c:pt idx="1">
                  <c:v>-2.0000000000000018E-3</c:v>
                </c:pt>
                <c:pt idx="2">
                  <c:v>-1.0000000000000009E-3</c:v>
                </c:pt>
                <c:pt idx="3">
                  <c:v>0</c:v>
                </c:pt>
                <c:pt idx="4">
                  <c:v>0</c:v>
                </c:pt>
                <c:pt idx="5">
                  <c:v>0</c:v>
                </c:pt>
                <c:pt idx="6">
                  <c:v>0</c:v>
                </c:pt>
              </c:numCache>
            </c:numRef>
          </c:val>
        </c:ser>
        <c:ser>
          <c:idx val="6"/>
          <c:order val="6"/>
          <c:spPr>
            <a:solidFill>
              <a:schemeClr val="accent2"/>
            </a:solidFill>
            <a:ln>
              <a:noFill/>
            </a:ln>
            <a:effectLst/>
          </c:spPr>
          <c:invertIfNegative val="0"/>
          <c:val>
            <c:numRef>
              <c:f>FTAB_Capacity_Data!$P$10:$P$16</c:f>
              <c:numCache>
                <c:formatCode>General</c:formatCode>
                <c:ptCount val="7"/>
                <c:pt idx="0">
                  <c:v>0</c:v>
                </c:pt>
                <c:pt idx="1">
                  <c:v>0</c:v>
                </c:pt>
                <c:pt idx="2">
                  <c:v>-6.563999999968928E-3</c:v>
                </c:pt>
                <c:pt idx="3">
                  <c:v>-1.0126999999997111E-2</c:v>
                </c:pt>
                <c:pt idx="4">
                  <c:v>-0.140562999999986</c:v>
                </c:pt>
                <c:pt idx="5">
                  <c:v>-0.36056399999998234</c:v>
                </c:pt>
                <c:pt idx="6">
                  <c:v>0</c:v>
                </c:pt>
              </c:numCache>
            </c:numRef>
          </c:val>
        </c:ser>
        <c:dLbls>
          <c:showLegendKey val="0"/>
          <c:showVal val="0"/>
          <c:showCatName val="0"/>
          <c:showSerName val="0"/>
          <c:showPercent val="0"/>
          <c:showBubbleSize val="0"/>
        </c:dLbls>
        <c:gapWidth val="45"/>
        <c:overlap val="100"/>
        <c:axId val="-1203245632"/>
        <c:axId val="-1203277728"/>
      </c:barChart>
      <c:catAx>
        <c:axId val="-1203245632"/>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203277728"/>
        <c:crosses val="autoZero"/>
        <c:auto val="1"/>
        <c:lblAlgn val="ctr"/>
        <c:lblOffset val="100"/>
        <c:noMultiLvlLbl val="0"/>
      </c:catAx>
      <c:valAx>
        <c:axId val="-120327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203245632"/>
        <c:crosses val="autoZero"/>
        <c:crossBetween val="between"/>
        <c:majorUnit val="5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65157480314962"/>
          <c:y val="2.766079363841896E-2"/>
          <c:w val="0.5719908216195877"/>
          <c:h val="0.92046291366604083"/>
        </c:manualLayout>
      </c:layout>
      <c:barChart>
        <c:barDir val="col"/>
        <c:grouping val="stacked"/>
        <c:varyColors val="0"/>
        <c:ser>
          <c:idx val="0"/>
          <c:order val="0"/>
          <c:spPr>
            <a:solidFill>
              <a:schemeClr val="tx1">
                <a:lumMod val="75000"/>
                <a:lumOff val="25000"/>
              </a:schemeClr>
            </a:solidFill>
            <a:ln>
              <a:noFill/>
            </a:ln>
            <a:effectLst/>
          </c:spPr>
          <c:invertIfNegative val="0"/>
          <c:val>
            <c:numRef>
              <c:f>FTAB_Capacity_Data!$D$5</c:f>
              <c:numCache>
                <c:formatCode>General</c:formatCode>
                <c:ptCount val="1"/>
                <c:pt idx="0">
                  <c:v>0</c:v>
                </c:pt>
              </c:numCache>
            </c:numRef>
          </c:val>
        </c:ser>
        <c:ser>
          <c:idx val="1"/>
          <c:order val="1"/>
          <c:spPr>
            <a:solidFill>
              <a:schemeClr val="accent1"/>
            </a:solidFill>
            <a:ln>
              <a:noFill/>
            </a:ln>
            <a:effectLst/>
          </c:spPr>
          <c:invertIfNegative val="0"/>
          <c:val>
            <c:numRef>
              <c:f>FTAB_Capacity_Data!$E$5</c:f>
              <c:numCache>
                <c:formatCode>General</c:formatCode>
                <c:ptCount val="1"/>
                <c:pt idx="0">
                  <c:v>400.51879100000002</c:v>
                </c:pt>
              </c:numCache>
            </c:numRef>
          </c:val>
        </c:ser>
        <c:ser>
          <c:idx val="2"/>
          <c:order val="2"/>
          <c:spPr>
            <a:solidFill>
              <a:schemeClr val="accent5"/>
            </a:solidFill>
            <a:ln>
              <a:noFill/>
            </a:ln>
            <a:effectLst/>
          </c:spPr>
          <c:invertIfNegative val="0"/>
          <c:val>
            <c:numRef>
              <c:f>FTAB_Capacity_Data!$F$5</c:f>
              <c:numCache>
                <c:formatCode>General</c:formatCode>
                <c:ptCount val="1"/>
                <c:pt idx="0">
                  <c:v>2.2280000000000002</c:v>
                </c:pt>
              </c:numCache>
            </c:numRef>
          </c:val>
        </c:ser>
        <c:ser>
          <c:idx val="3"/>
          <c:order val="3"/>
          <c:spPr>
            <a:solidFill>
              <a:schemeClr val="accent3"/>
            </a:solidFill>
            <a:ln>
              <a:noFill/>
            </a:ln>
            <a:effectLst/>
          </c:spPr>
          <c:invertIfNegative val="0"/>
          <c:val>
            <c:numRef>
              <c:f>FTAB_Capacity_Data!$G$5</c:f>
              <c:numCache>
                <c:formatCode>General</c:formatCode>
                <c:ptCount val="1"/>
                <c:pt idx="0">
                  <c:v>94.147482999999994</c:v>
                </c:pt>
              </c:numCache>
            </c:numRef>
          </c:val>
        </c:ser>
        <c:ser>
          <c:idx val="4"/>
          <c:order val="4"/>
          <c:spPr>
            <a:solidFill>
              <a:schemeClr val="accent4"/>
            </a:solidFill>
            <a:ln>
              <a:noFill/>
            </a:ln>
            <a:effectLst/>
          </c:spPr>
          <c:invertIfNegative val="0"/>
          <c:val>
            <c:numRef>
              <c:f>FTAB_Capacity_Data!$H$5</c:f>
              <c:numCache>
                <c:formatCode>General</c:formatCode>
                <c:ptCount val="1"/>
                <c:pt idx="0">
                  <c:v>476.78641299999998</c:v>
                </c:pt>
              </c:numCache>
            </c:numRef>
          </c:val>
        </c:ser>
        <c:ser>
          <c:idx val="5"/>
          <c:order val="5"/>
          <c:spPr>
            <a:solidFill>
              <a:schemeClr val="tx1"/>
            </a:solidFill>
            <a:ln>
              <a:noFill/>
            </a:ln>
            <a:effectLst/>
          </c:spPr>
          <c:invertIfNegative val="0"/>
          <c:val>
            <c:numRef>
              <c:f>FTAB_Capacity_Data!$I$5</c:f>
              <c:numCache>
                <c:formatCode>General</c:formatCode>
                <c:ptCount val="1"/>
                <c:pt idx="0">
                  <c:v>23.741506999999999</c:v>
                </c:pt>
              </c:numCache>
            </c:numRef>
          </c:val>
        </c:ser>
        <c:ser>
          <c:idx val="6"/>
          <c:order val="6"/>
          <c:spPr>
            <a:solidFill>
              <a:schemeClr val="accent2"/>
            </a:solidFill>
            <a:ln>
              <a:noFill/>
            </a:ln>
            <a:effectLst/>
          </c:spPr>
          <c:invertIfNegative val="0"/>
          <c:val>
            <c:numRef>
              <c:f>FTAB_Capacity_Data!$J$5</c:f>
              <c:numCache>
                <c:formatCode>General</c:formatCode>
                <c:ptCount val="1"/>
                <c:pt idx="0">
                  <c:v>7.6852890000001253</c:v>
                </c:pt>
              </c:numCache>
            </c:numRef>
          </c:val>
        </c:ser>
        <c:dLbls>
          <c:showLegendKey val="0"/>
          <c:showVal val="0"/>
          <c:showCatName val="0"/>
          <c:showSerName val="0"/>
          <c:showPercent val="0"/>
          <c:showBubbleSize val="0"/>
        </c:dLbls>
        <c:gapWidth val="45"/>
        <c:overlap val="100"/>
        <c:axId val="-1203277184"/>
        <c:axId val="-1203248896"/>
      </c:barChart>
      <c:catAx>
        <c:axId val="-1203277184"/>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203248896"/>
        <c:crosses val="autoZero"/>
        <c:auto val="1"/>
        <c:lblAlgn val="ctr"/>
        <c:lblOffset val="100"/>
        <c:noMultiLvlLbl val="0"/>
      </c:catAx>
      <c:valAx>
        <c:axId val="-1203248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2032771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4512869662175"/>
          <c:y val="0.27314814814814814"/>
          <c:w val="0.61319924295177386"/>
          <c:h val="0.67592543289137719"/>
        </c:manualLayout>
      </c:layout>
      <c:barChart>
        <c:barDir val="col"/>
        <c:grouping val="stacked"/>
        <c:varyColors val="0"/>
        <c:ser>
          <c:idx val="0"/>
          <c:order val="0"/>
          <c:spPr>
            <a:solidFill>
              <a:schemeClr val="bg2">
                <a:lumMod val="40000"/>
                <a:lumOff val="60000"/>
              </a:schemeClr>
            </a:solidFill>
            <a:ln>
              <a:noFill/>
            </a:ln>
            <a:effectLst/>
          </c:spPr>
          <c:invertIfNegative val="0"/>
          <c:val>
            <c:numRef>
              <c:f>FTAB_Capacity_Data!$D$6</c:f>
              <c:numCache>
                <c:formatCode>General</c:formatCode>
                <c:ptCount val="1"/>
                <c:pt idx="0">
                  <c:v>-104.809</c:v>
                </c:pt>
              </c:numCache>
            </c:numRef>
          </c:val>
        </c:ser>
        <c:ser>
          <c:idx val="1"/>
          <c:order val="1"/>
          <c:spPr>
            <a:solidFill>
              <a:schemeClr val="accent1"/>
            </a:solidFill>
            <a:ln>
              <a:noFill/>
            </a:ln>
            <a:effectLst/>
          </c:spPr>
          <c:invertIfNegative val="0"/>
          <c:val>
            <c:numRef>
              <c:f>FTAB_Capacity_Data!$E$6</c:f>
              <c:numCache>
                <c:formatCode>General</c:formatCode>
                <c:ptCount val="1"/>
                <c:pt idx="0">
                  <c:v>-50.017800000000001</c:v>
                </c:pt>
              </c:numCache>
            </c:numRef>
          </c:val>
        </c:ser>
        <c:ser>
          <c:idx val="2"/>
          <c:order val="2"/>
          <c:spPr>
            <a:solidFill>
              <a:schemeClr val="accent5"/>
            </a:solidFill>
            <a:ln>
              <a:noFill/>
            </a:ln>
            <a:effectLst/>
          </c:spPr>
          <c:invertIfNegative val="0"/>
          <c:val>
            <c:numRef>
              <c:f>FTAB_Capacity_Data!$F$6</c:f>
              <c:numCache>
                <c:formatCode>General</c:formatCode>
                <c:ptCount val="1"/>
                <c:pt idx="0">
                  <c:v>-19.171199999999999</c:v>
                </c:pt>
              </c:numCache>
            </c:numRef>
          </c:val>
        </c:ser>
        <c:ser>
          <c:idx val="3"/>
          <c:order val="3"/>
          <c:spPr>
            <a:solidFill>
              <a:schemeClr val="accent3"/>
            </a:solidFill>
            <a:ln>
              <a:noFill/>
            </a:ln>
            <a:effectLst/>
          </c:spPr>
          <c:invertIfNegative val="0"/>
          <c:val>
            <c:numRef>
              <c:f>FTAB_Capacity_Data!$G$6</c:f>
              <c:numCache>
                <c:formatCode>General</c:formatCode>
                <c:ptCount val="1"/>
                <c:pt idx="0">
                  <c:v>-0.66790000000000005</c:v>
                </c:pt>
              </c:numCache>
            </c:numRef>
          </c:val>
        </c:ser>
        <c:ser>
          <c:idx val="4"/>
          <c:order val="4"/>
          <c:spPr>
            <a:solidFill>
              <a:schemeClr val="accent4"/>
            </a:solidFill>
            <a:ln>
              <a:noFill/>
            </a:ln>
            <a:effectLst/>
          </c:spPr>
          <c:invertIfNegative val="0"/>
          <c:val>
            <c:numRef>
              <c:f>FTAB_Capacity_Data!$H$6</c:f>
              <c:numCache>
                <c:formatCode>General</c:formatCode>
                <c:ptCount val="1"/>
                <c:pt idx="0">
                  <c:v>-3.3099999999999997E-2</c:v>
                </c:pt>
              </c:numCache>
            </c:numRef>
          </c:val>
        </c:ser>
        <c:ser>
          <c:idx val="5"/>
          <c:order val="5"/>
          <c:spPr>
            <a:solidFill>
              <a:schemeClr val="bg1">
                <a:lumMod val="65000"/>
              </a:schemeClr>
            </a:solidFill>
            <a:ln>
              <a:noFill/>
            </a:ln>
            <a:effectLst/>
          </c:spPr>
          <c:invertIfNegative val="0"/>
          <c:val>
            <c:numRef>
              <c:f>FTAB_Capacity_Data!$I$6</c:f>
              <c:numCache>
                <c:formatCode>General</c:formatCode>
                <c:ptCount val="1"/>
                <c:pt idx="0">
                  <c:v>-3.0000000000000001E-3</c:v>
                </c:pt>
              </c:numCache>
            </c:numRef>
          </c:val>
        </c:ser>
        <c:ser>
          <c:idx val="6"/>
          <c:order val="6"/>
          <c:spPr>
            <a:solidFill>
              <a:schemeClr val="accent2"/>
            </a:solidFill>
            <a:ln>
              <a:noFill/>
            </a:ln>
            <a:effectLst/>
          </c:spPr>
          <c:invertIfNegative val="0"/>
          <c:val>
            <c:numRef>
              <c:f>FTAB_Capacity_Data!$J$6</c:f>
              <c:numCache>
                <c:formatCode>General</c:formatCode>
                <c:ptCount val="1"/>
                <c:pt idx="0">
                  <c:v>-0.25101000000000001</c:v>
                </c:pt>
              </c:numCache>
            </c:numRef>
          </c:val>
        </c:ser>
        <c:dLbls>
          <c:showLegendKey val="0"/>
          <c:showVal val="0"/>
          <c:showCatName val="0"/>
          <c:showSerName val="0"/>
          <c:showPercent val="0"/>
          <c:showBubbleSize val="0"/>
        </c:dLbls>
        <c:gapWidth val="45"/>
        <c:overlap val="100"/>
        <c:axId val="-1203260864"/>
        <c:axId val="-1203273920"/>
      </c:barChart>
      <c:catAx>
        <c:axId val="-1203260864"/>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203273920"/>
        <c:crosses val="autoZero"/>
        <c:auto val="1"/>
        <c:lblAlgn val="ctr"/>
        <c:lblOffset val="100"/>
        <c:noMultiLvlLbl val="0"/>
      </c:catAx>
      <c:valAx>
        <c:axId val="-1203273920"/>
        <c:scaling>
          <c:orientation val="minMax"/>
          <c:max val="0"/>
          <c:min val="-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203260864"/>
        <c:crosses val="autoZero"/>
        <c:crossBetween val="between"/>
        <c:majorUnit val="1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61329833770772E-2"/>
          <c:y val="0.21738857110946239"/>
          <c:w val="0.64888101135277365"/>
          <c:h val="0.67890322220360755"/>
        </c:manualLayout>
      </c:layout>
      <c:barChart>
        <c:barDir val="col"/>
        <c:grouping val="stacked"/>
        <c:varyColors val="0"/>
        <c:ser>
          <c:idx val="2"/>
          <c:order val="0"/>
          <c:tx>
            <c:strRef>
              <c:f>Sheet1!$B$1</c:f>
              <c:strCache>
                <c:ptCount val="1"/>
                <c:pt idx="0">
                  <c:v>generation</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c:v>
                </c:pt>
                <c:pt idx="1">
                  <c:v>2030</c:v>
                </c:pt>
                <c:pt idx="2">
                  <c:v>2040</c:v>
                </c:pt>
                <c:pt idx="3">
                  <c:v>2050</c:v>
                </c:pt>
              </c:strCache>
            </c:strRef>
          </c:cat>
          <c:val>
            <c:numRef>
              <c:f>Sheet1!$B$2:$B$5</c:f>
              <c:numCache>
                <c:formatCode>General</c:formatCode>
                <c:ptCount val="4"/>
                <c:pt idx="0">
                  <c:v>6.5506760000000002</c:v>
                </c:pt>
                <c:pt idx="1">
                  <c:v>5.4935109999999998</c:v>
                </c:pt>
                <c:pt idx="2">
                  <c:v>5.1505160000000005</c:v>
                </c:pt>
                <c:pt idx="3">
                  <c:v>4.8396470000000003</c:v>
                </c:pt>
              </c:numCache>
            </c:numRef>
          </c:val>
        </c:ser>
        <c:ser>
          <c:idx val="1"/>
          <c:order val="1"/>
          <c:tx>
            <c:strRef>
              <c:f>Sheet1!$C$1</c:f>
              <c:strCache>
                <c:ptCount val="1"/>
                <c:pt idx="0">
                  <c:v>transmission</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c:v>
                </c:pt>
                <c:pt idx="1">
                  <c:v>2030</c:v>
                </c:pt>
                <c:pt idx="2">
                  <c:v>2040</c:v>
                </c:pt>
                <c:pt idx="3">
                  <c:v>2050</c:v>
                </c:pt>
              </c:strCache>
            </c:strRef>
          </c:cat>
          <c:val>
            <c:numRef>
              <c:f>Sheet1!$C$2:$C$5</c:f>
              <c:numCache>
                <c:formatCode>General</c:formatCode>
                <c:ptCount val="4"/>
                <c:pt idx="0">
                  <c:v>1.4215329999999999</c:v>
                </c:pt>
                <c:pt idx="1">
                  <c:v>1.575453</c:v>
                </c:pt>
                <c:pt idx="2">
                  <c:v>1.6805570000000001</c:v>
                </c:pt>
                <c:pt idx="3">
                  <c:v>1.6846759999999998</c:v>
                </c:pt>
              </c:numCache>
            </c:numRef>
          </c:val>
        </c:ser>
        <c:ser>
          <c:idx val="0"/>
          <c:order val="2"/>
          <c:tx>
            <c:strRef>
              <c:f>Sheet1!$D$1</c:f>
              <c:strCache>
                <c:ptCount val="1"/>
                <c:pt idx="0">
                  <c:v>distribution</c:v>
                </c:pt>
              </c:strCache>
            </c:strRef>
          </c:tx>
          <c:spPr>
            <a:solidFill>
              <a:schemeClr val="accent3"/>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c:v>
                </c:pt>
                <c:pt idx="1">
                  <c:v>2030</c:v>
                </c:pt>
                <c:pt idx="2">
                  <c:v>2040</c:v>
                </c:pt>
                <c:pt idx="3">
                  <c:v>2050</c:v>
                </c:pt>
              </c:strCache>
            </c:strRef>
          </c:cat>
          <c:val>
            <c:numRef>
              <c:f>Sheet1!$D$2:$D$5</c:f>
              <c:numCache>
                <c:formatCode>General</c:formatCode>
                <c:ptCount val="4"/>
                <c:pt idx="0">
                  <c:v>3.0180540000000002</c:v>
                </c:pt>
                <c:pt idx="1">
                  <c:v>3.4701390000000001</c:v>
                </c:pt>
                <c:pt idx="2">
                  <c:v>3.656218</c:v>
                </c:pt>
                <c:pt idx="3">
                  <c:v>3.6692720000000003</c:v>
                </c:pt>
              </c:numCache>
            </c:numRef>
          </c:val>
        </c:ser>
        <c:dLbls>
          <c:dLblPos val="ctr"/>
          <c:showLegendKey val="0"/>
          <c:showVal val="1"/>
          <c:showCatName val="0"/>
          <c:showSerName val="0"/>
          <c:showPercent val="0"/>
          <c:showBubbleSize val="0"/>
        </c:dLbls>
        <c:gapWidth val="66"/>
        <c:overlap val="100"/>
        <c:axId val="-1203248352"/>
        <c:axId val="-1203261952"/>
      </c:barChart>
      <c:catAx>
        <c:axId val="-120324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3261952"/>
        <c:crosses val="autoZero"/>
        <c:auto val="1"/>
        <c:lblAlgn val="ctr"/>
        <c:lblOffset val="100"/>
        <c:tickMarkSkip val="1"/>
        <c:noMultiLvlLbl val="0"/>
      </c:catAx>
      <c:valAx>
        <c:axId val="-1203261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032483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13812776159E-2"/>
          <c:y val="0.22050958134975837"/>
          <c:w val="0.5771373882132137"/>
          <c:h val="0.66478243128984005"/>
        </c:manualLayout>
      </c:layout>
      <c:lineChart>
        <c:grouping val="standard"/>
        <c:varyColors val="0"/>
        <c:ser>
          <c:idx val="1"/>
          <c:order val="0"/>
          <c:tx>
            <c:strRef>
              <c:f>Sheet1!$B$1</c:f>
              <c:strCache>
                <c:ptCount val="1"/>
                <c:pt idx="0">
                  <c:v>Low Oil and Gas Supply</c:v>
                </c:pt>
              </c:strCache>
            </c:strRef>
          </c:tx>
          <c:spPr>
            <a:ln w="22225" cap="rnd">
              <a:solidFill>
                <a:schemeClr val="accent2">
                  <a:lumMod val="40000"/>
                  <a:lumOff val="6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11.088422</c:v>
                </c:pt>
                <c:pt idx="12">
                  <c:v>10.949757999999999</c:v>
                </c:pt>
                <c:pt idx="13">
                  <c:v>11.058211</c:v>
                </c:pt>
                <c:pt idx="14">
                  <c:v>10.98113</c:v>
                </c:pt>
                <c:pt idx="15">
                  <c:v>10.998146</c:v>
                </c:pt>
                <c:pt idx="16">
                  <c:v>11.089864</c:v>
                </c:pt>
                <c:pt idx="17">
                  <c:v>11.137589999999999</c:v>
                </c:pt>
                <c:pt idx="18">
                  <c:v>11.230054000000001</c:v>
                </c:pt>
                <c:pt idx="19">
                  <c:v>11.314992</c:v>
                </c:pt>
                <c:pt idx="20">
                  <c:v>11.385832000000001</c:v>
                </c:pt>
                <c:pt idx="21">
                  <c:v>11.461529000000001</c:v>
                </c:pt>
                <c:pt idx="22">
                  <c:v>11.532745</c:v>
                </c:pt>
                <c:pt idx="23">
                  <c:v>11.633609999999999</c:v>
                </c:pt>
                <c:pt idx="24">
                  <c:v>11.667873</c:v>
                </c:pt>
                <c:pt idx="25">
                  <c:v>11.622612</c:v>
                </c:pt>
                <c:pt idx="26">
                  <c:v>11.648365999999999</c:v>
                </c:pt>
                <c:pt idx="27">
                  <c:v>11.64406</c:v>
                </c:pt>
                <c:pt idx="28">
                  <c:v>11.657689</c:v>
                </c:pt>
                <c:pt idx="29">
                  <c:v>11.650643000000001</c:v>
                </c:pt>
                <c:pt idx="30">
                  <c:v>11.681898</c:v>
                </c:pt>
                <c:pt idx="31">
                  <c:v>11.68928</c:v>
                </c:pt>
                <c:pt idx="32">
                  <c:v>11.624782</c:v>
                </c:pt>
                <c:pt idx="33">
                  <c:v>11.566196</c:v>
                </c:pt>
                <c:pt idx="34">
                  <c:v>11.585867</c:v>
                </c:pt>
                <c:pt idx="35">
                  <c:v>11.563243</c:v>
                </c:pt>
                <c:pt idx="36">
                  <c:v>11.588134</c:v>
                </c:pt>
                <c:pt idx="37">
                  <c:v>11.554064</c:v>
                </c:pt>
                <c:pt idx="38">
                  <c:v>11.51801</c:v>
                </c:pt>
                <c:pt idx="39">
                  <c:v>11.537019000000001</c:v>
                </c:pt>
                <c:pt idx="40">
                  <c:v>11.491343000000001</c:v>
                </c:pt>
              </c:numCache>
            </c:numRef>
          </c:val>
          <c:smooth val="0"/>
        </c:ser>
        <c:ser>
          <c:idx val="10"/>
          <c:order val="1"/>
          <c:tx>
            <c:strRef>
              <c:f>Sheet1!$C$1</c:f>
              <c:strCache>
                <c:ptCount val="1"/>
                <c:pt idx="0">
                  <c:v>High Oil and Gas Supply</c:v>
                </c:pt>
              </c:strCache>
            </c:strRef>
          </c:tx>
          <c:spPr>
            <a:ln w="22225" cap="rnd">
              <a:solidFill>
                <a:schemeClr val="accent2">
                  <a:lumMod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11.076159000000001</c:v>
                </c:pt>
                <c:pt idx="12">
                  <c:v>10.954253</c:v>
                </c:pt>
                <c:pt idx="13">
                  <c:v>10.630191</c:v>
                </c:pt>
                <c:pt idx="14">
                  <c:v>10.322934999999999</c:v>
                </c:pt>
                <c:pt idx="15">
                  <c:v>10.218614000000001</c:v>
                </c:pt>
                <c:pt idx="16">
                  <c:v>10.210469</c:v>
                </c:pt>
                <c:pt idx="17">
                  <c:v>10.195449999999999</c:v>
                </c:pt>
                <c:pt idx="18">
                  <c:v>10.189056000000001</c:v>
                </c:pt>
                <c:pt idx="19">
                  <c:v>10.177858000000001</c:v>
                </c:pt>
                <c:pt idx="20">
                  <c:v>10.127882</c:v>
                </c:pt>
                <c:pt idx="21">
                  <c:v>10.175477000000001</c:v>
                </c:pt>
                <c:pt idx="22">
                  <c:v>10.15273</c:v>
                </c:pt>
                <c:pt idx="23">
                  <c:v>10.165305999999999</c:v>
                </c:pt>
                <c:pt idx="24">
                  <c:v>10.188321999999999</c:v>
                </c:pt>
                <c:pt idx="25">
                  <c:v>10.093126</c:v>
                </c:pt>
                <c:pt idx="26">
                  <c:v>10.075967</c:v>
                </c:pt>
                <c:pt idx="27">
                  <c:v>10.04846</c:v>
                </c:pt>
                <c:pt idx="28">
                  <c:v>9.9874840000000003</c:v>
                </c:pt>
                <c:pt idx="29">
                  <c:v>9.9702369999999991</c:v>
                </c:pt>
                <c:pt idx="30">
                  <c:v>9.9884880000000003</c:v>
                </c:pt>
                <c:pt idx="31">
                  <c:v>9.9413920000000005</c:v>
                </c:pt>
                <c:pt idx="32">
                  <c:v>9.9224160000000001</c:v>
                </c:pt>
                <c:pt idx="33">
                  <c:v>9.8941440000000007</c:v>
                </c:pt>
                <c:pt idx="34">
                  <c:v>9.8456720000000004</c:v>
                </c:pt>
                <c:pt idx="35">
                  <c:v>9.8306889999999996</c:v>
                </c:pt>
                <c:pt idx="36">
                  <c:v>9.8441850000000013</c:v>
                </c:pt>
                <c:pt idx="37">
                  <c:v>9.7797110000000007</c:v>
                </c:pt>
                <c:pt idx="38">
                  <c:v>9.7795780000000008</c:v>
                </c:pt>
                <c:pt idx="39">
                  <c:v>9.7532540000000001</c:v>
                </c:pt>
                <c:pt idx="40">
                  <c:v>9.7004859999999997</c:v>
                </c:pt>
              </c:numCache>
            </c:numRef>
          </c:val>
          <c:smooth val="0"/>
        </c:ser>
        <c:ser>
          <c:idx val="12"/>
          <c:order val="6"/>
          <c:tx>
            <c:strRef>
              <c:f>Sheet1!$D$1</c:f>
              <c:strCache>
                <c:ptCount val="1"/>
                <c:pt idx="0">
                  <c:v>Low Ren</c:v>
                </c:pt>
              </c:strCache>
            </c:strRef>
          </c:tx>
          <c:spPr>
            <a:ln w="22225" cap="rnd">
              <a:solidFill>
                <a:srgbClr val="BDE0A4"/>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11.076271999999999</c:v>
                </c:pt>
                <c:pt idx="12">
                  <c:v>10.951765999999999</c:v>
                </c:pt>
                <c:pt idx="13">
                  <c:v>10.769515</c:v>
                </c:pt>
                <c:pt idx="14">
                  <c:v>10.530989999999999</c:v>
                </c:pt>
                <c:pt idx="15">
                  <c:v>10.446263999999999</c:v>
                </c:pt>
                <c:pt idx="16">
                  <c:v>10.432166</c:v>
                </c:pt>
                <c:pt idx="17">
                  <c:v>10.442451</c:v>
                </c:pt>
                <c:pt idx="18">
                  <c:v>10.481733</c:v>
                </c:pt>
                <c:pt idx="19">
                  <c:v>10.527976000000001</c:v>
                </c:pt>
                <c:pt idx="20">
                  <c:v>10.540077999999999</c:v>
                </c:pt>
                <c:pt idx="21">
                  <c:v>10.590534999999999</c:v>
                </c:pt>
                <c:pt idx="22">
                  <c:v>10.561923</c:v>
                </c:pt>
                <c:pt idx="23">
                  <c:v>10.581830999999999</c:v>
                </c:pt>
                <c:pt idx="24">
                  <c:v>10.606756000000001</c:v>
                </c:pt>
                <c:pt idx="25">
                  <c:v>10.523356</c:v>
                </c:pt>
                <c:pt idx="26">
                  <c:v>10.492421</c:v>
                </c:pt>
                <c:pt idx="27">
                  <c:v>10.47927</c:v>
                </c:pt>
                <c:pt idx="28">
                  <c:v>10.425331</c:v>
                </c:pt>
                <c:pt idx="29">
                  <c:v>10.399637999999999</c:v>
                </c:pt>
                <c:pt idx="30">
                  <c:v>10.424823</c:v>
                </c:pt>
                <c:pt idx="31">
                  <c:v>10.396788000000001</c:v>
                </c:pt>
                <c:pt idx="32">
                  <c:v>10.345867999999999</c:v>
                </c:pt>
                <c:pt idx="33">
                  <c:v>10.343472</c:v>
                </c:pt>
                <c:pt idx="34">
                  <c:v>10.277583</c:v>
                </c:pt>
                <c:pt idx="35">
                  <c:v>10.262840000000001</c:v>
                </c:pt>
                <c:pt idx="36">
                  <c:v>10.222091000000001</c:v>
                </c:pt>
                <c:pt idx="37">
                  <c:v>10.14425</c:v>
                </c:pt>
                <c:pt idx="38">
                  <c:v>10.147472</c:v>
                </c:pt>
                <c:pt idx="39">
                  <c:v>10.098708999999999</c:v>
                </c:pt>
                <c:pt idx="40">
                  <c:v>10.006612000000001</c:v>
                </c:pt>
              </c:numCache>
            </c:numRef>
          </c:val>
          <c:smooth val="0"/>
        </c:ser>
        <c:ser>
          <c:idx val="11"/>
          <c:order val="7"/>
          <c:tx>
            <c:strRef>
              <c:f>Sheet1!$E$1</c:f>
              <c:strCache>
                <c:ptCount val="1"/>
                <c:pt idx="0">
                  <c:v>High Ren</c:v>
                </c:pt>
              </c:strCache>
            </c:strRef>
          </c:tx>
          <c:spPr>
            <a:ln w="22225" cap="rnd">
              <a:solidFill>
                <a:schemeClr val="accent3">
                  <a:lumMod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11.074996000000001</c:v>
                </c:pt>
                <c:pt idx="12">
                  <c:v>10.95271</c:v>
                </c:pt>
                <c:pt idx="13">
                  <c:v>10.766814</c:v>
                </c:pt>
                <c:pt idx="14">
                  <c:v>10.568275</c:v>
                </c:pt>
                <c:pt idx="15">
                  <c:v>10.52101</c:v>
                </c:pt>
                <c:pt idx="16">
                  <c:v>10.502743000000001</c:v>
                </c:pt>
                <c:pt idx="17">
                  <c:v>10.540521</c:v>
                </c:pt>
                <c:pt idx="18">
                  <c:v>10.614939</c:v>
                </c:pt>
                <c:pt idx="19">
                  <c:v>10.628812999999999</c:v>
                </c:pt>
                <c:pt idx="20">
                  <c:v>10.627967999999999</c:v>
                </c:pt>
                <c:pt idx="21">
                  <c:v>10.699287999999999</c:v>
                </c:pt>
                <c:pt idx="22">
                  <c:v>10.710210999999999</c:v>
                </c:pt>
                <c:pt idx="23">
                  <c:v>10.791425</c:v>
                </c:pt>
                <c:pt idx="24">
                  <c:v>10.800371999999999</c:v>
                </c:pt>
                <c:pt idx="25">
                  <c:v>10.737270000000001</c:v>
                </c:pt>
                <c:pt idx="26">
                  <c:v>10.713728</c:v>
                </c:pt>
                <c:pt idx="27">
                  <c:v>10.691216000000001</c:v>
                </c:pt>
                <c:pt idx="28">
                  <c:v>10.661357000000001</c:v>
                </c:pt>
                <c:pt idx="29">
                  <c:v>10.691700000000001</c:v>
                </c:pt>
                <c:pt idx="30">
                  <c:v>10.709943000000001</c:v>
                </c:pt>
                <c:pt idx="31">
                  <c:v>10.683085999999999</c:v>
                </c:pt>
                <c:pt idx="32">
                  <c:v>10.665476999999999</c:v>
                </c:pt>
                <c:pt idx="33">
                  <c:v>10.643971000000001</c:v>
                </c:pt>
                <c:pt idx="34">
                  <c:v>10.613227999999999</c:v>
                </c:pt>
                <c:pt idx="35">
                  <c:v>10.621112</c:v>
                </c:pt>
                <c:pt idx="36">
                  <c:v>10.608984</c:v>
                </c:pt>
                <c:pt idx="37">
                  <c:v>10.59972</c:v>
                </c:pt>
                <c:pt idx="38">
                  <c:v>10.59493</c:v>
                </c:pt>
                <c:pt idx="39">
                  <c:v>10.553614</c:v>
                </c:pt>
                <c:pt idx="40">
                  <c:v>10.516749000000001</c:v>
                </c:pt>
              </c:numCache>
            </c:numRef>
          </c:val>
          <c:smooth val="0"/>
        </c:ser>
        <c:ser>
          <c:idx val="9"/>
          <c:order val="8"/>
          <c:tx>
            <c:strRef>
              <c:f>Sheet1!$F$1</c:f>
              <c:strCache>
                <c:ptCount val="1"/>
                <c:pt idx="0">
                  <c:v>Reference</c:v>
                </c:pt>
              </c:strCache>
            </c:strRef>
          </c:tx>
          <c:spPr>
            <a:ln w="22225" cap="rnd">
              <a:solidFill>
                <a:schemeClr val="tx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11.075704999999999</c:v>
                </c:pt>
                <c:pt idx="12">
                  <c:v>11.009380999999999</c:v>
                </c:pt>
                <c:pt idx="13">
                  <c:v>10.803708</c:v>
                </c:pt>
                <c:pt idx="14">
                  <c:v>10.535565999999999</c:v>
                </c:pt>
                <c:pt idx="15">
                  <c:v>10.477593000000001</c:v>
                </c:pt>
                <c:pt idx="16">
                  <c:v>10.445914999999999</c:v>
                </c:pt>
                <c:pt idx="17">
                  <c:v>10.468019999999999</c:v>
                </c:pt>
                <c:pt idx="18">
                  <c:v>10.506577</c:v>
                </c:pt>
                <c:pt idx="19">
                  <c:v>10.537261000000001</c:v>
                </c:pt>
                <c:pt idx="20">
                  <c:v>10.552866</c:v>
                </c:pt>
                <c:pt idx="21">
                  <c:v>10.588819000000001</c:v>
                </c:pt>
                <c:pt idx="22">
                  <c:v>10.607756</c:v>
                </c:pt>
                <c:pt idx="23">
                  <c:v>10.666314</c:v>
                </c:pt>
                <c:pt idx="24">
                  <c:v>10.702524</c:v>
                </c:pt>
                <c:pt idx="25">
                  <c:v>10.638994</c:v>
                </c:pt>
                <c:pt idx="26">
                  <c:v>10.615938999999999</c:v>
                </c:pt>
                <c:pt idx="27">
                  <c:v>10.560205</c:v>
                </c:pt>
                <c:pt idx="28">
                  <c:v>10.504894</c:v>
                </c:pt>
                <c:pt idx="29">
                  <c:v>10.508597999999999</c:v>
                </c:pt>
                <c:pt idx="30">
                  <c:v>10.502003999999999</c:v>
                </c:pt>
                <c:pt idx="31">
                  <c:v>10.460717000000001</c:v>
                </c:pt>
                <c:pt idx="32">
                  <c:v>10.449843</c:v>
                </c:pt>
                <c:pt idx="33">
                  <c:v>10.421255</c:v>
                </c:pt>
                <c:pt idx="34">
                  <c:v>10.346347</c:v>
                </c:pt>
                <c:pt idx="35">
                  <c:v>10.344573</c:v>
                </c:pt>
                <c:pt idx="36">
                  <c:v>10.326129999999999</c:v>
                </c:pt>
                <c:pt idx="37">
                  <c:v>10.295339999999999</c:v>
                </c:pt>
                <c:pt idx="38">
                  <c:v>10.308408999999999</c:v>
                </c:pt>
                <c:pt idx="39">
                  <c:v>10.284522000000001</c:v>
                </c:pt>
                <c:pt idx="40">
                  <c:v>10.210072</c:v>
                </c:pt>
              </c:numCache>
            </c:numRef>
          </c:val>
          <c:smooth val="0"/>
        </c:ser>
        <c:dLbls>
          <c:showLegendKey val="0"/>
          <c:showVal val="0"/>
          <c:showCatName val="0"/>
          <c:showSerName val="0"/>
          <c:showPercent val="0"/>
          <c:showBubbleSize val="0"/>
        </c:dLbls>
        <c:smooth val="0"/>
        <c:axId val="-1203246176"/>
        <c:axId val="-1203253248"/>
        <c:extLst>
          <c:ext xmlns:c15="http://schemas.microsoft.com/office/drawing/2012/chart" uri="{02D57815-91ED-43cb-92C2-25804820EDAC}">
            <c15:filteredLineSeries>
              <c15:ser>
                <c:idx val="0"/>
                <c:order val="2"/>
                <c:tx>
                  <c:strRef>
                    <c:extLst>
                      <c:ext uri="{02D57815-91ED-43cb-92C2-25804820EDAC}">
                        <c15:formulaRef>
                          <c15:sqref>Sheet1!$E$1</c15:sqref>
                        </c15:formulaRef>
                      </c:ext>
                    </c:extLst>
                    <c:strCache>
                      <c:ptCount val="1"/>
                      <c:pt idx="0">
                        <c:v>High Ren</c:v>
                      </c:pt>
                    </c:strCache>
                  </c:strRef>
                </c:tx>
                <c:spPr>
                  <a:ln w="28575" cap="rnd">
                    <a:solidFill>
                      <a:schemeClr val="accent1">
                        <a:lumMod val="40000"/>
                        <a:lumOff val="60000"/>
                      </a:schemeClr>
                    </a:solidFill>
                    <a:round/>
                  </a:ln>
                  <a:effectLst/>
                </c:spPr>
                <c:marker>
                  <c:symbol val="none"/>
                </c:marker>
                <c:cat>
                  <c:strRef>
                    <c:extLst>
                      <c:ext uri="{02D57815-91ED-43cb-92C2-25804820EDAC}">
                        <c15:formulaRef>
                          <c15:sqref>Sheet1!$A$2:$A$42</c15:sqref>
                        </c15:formulaRef>
                      </c:ext>
                    </c:extLst>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extLst>
                      <c:ext uri="{02D57815-91ED-43cb-92C2-25804820EDAC}">
                        <c15:formulaRef>
                          <c15:sqref>Sheet1!$E$2:$E$42</c15:sqref>
                        </c15:formulaRef>
                      </c:ext>
                    </c:extLst>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11.074996000000001</c:v>
                      </c:pt>
                      <c:pt idx="12">
                        <c:v>10.95271</c:v>
                      </c:pt>
                      <c:pt idx="13">
                        <c:v>10.766814</c:v>
                      </c:pt>
                      <c:pt idx="14">
                        <c:v>10.568275</c:v>
                      </c:pt>
                      <c:pt idx="15">
                        <c:v>10.52101</c:v>
                      </c:pt>
                      <c:pt idx="16">
                        <c:v>10.502743000000001</c:v>
                      </c:pt>
                      <c:pt idx="17">
                        <c:v>10.540521</c:v>
                      </c:pt>
                      <c:pt idx="18">
                        <c:v>10.614939</c:v>
                      </c:pt>
                      <c:pt idx="19">
                        <c:v>10.628812999999999</c:v>
                      </c:pt>
                      <c:pt idx="20">
                        <c:v>10.627967999999999</c:v>
                      </c:pt>
                      <c:pt idx="21">
                        <c:v>10.699287999999999</c:v>
                      </c:pt>
                      <c:pt idx="22">
                        <c:v>10.710210999999999</c:v>
                      </c:pt>
                      <c:pt idx="23">
                        <c:v>10.791425</c:v>
                      </c:pt>
                      <c:pt idx="24">
                        <c:v>10.800371999999999</c:v>
                      </c:pt>
                      <c:pt idx="25">
                        <c:v>10.737270000000001</c:v>
                      </c:pt>
                      <c:pt idx="26">
                        <c:v>10.713728</c:v>
                      </c:pt>
                      <c:pt idx="27">
                        <c:v>10.691216000000001</c:v>
                      </c:pt>
                      <c:pt idx="28">
                        <c:v>10.661357000000001</c:v>
                      </c:pt>
                      <c:pt idx="29">
                        <c:v>10.691700000000001</c:v>
                      </c:pt>
                      <c:pt idx="30">
                        <c:v>10.709943000000001</c:v>
                      </c:pt>
                      <c:pt idx="31">
                        <c:v>10.683085999999999</c:v>
                      </c:pt>
                      <c:pt idx="32">
                        <c:v>10.665476999999999</c:v>
                      </c:pt>
                      <c:pt idx="33">
                        <c:v>10.643971000000001</c:v>
                      </c:pt>
                      <c:pt idx="34">
                        <c:v>10.613227999999999</c:v>
                      </c:pt>
                      <c:pt idx="35">
                        <c:v>10.621112</c:v>
                      </c:pt>
                      <c:pt idx="36">
                        <c:v>10.608984</c:v>
                      </c:pt>
                      <c:pt idx="37">
                        <c:v>10.59972</c:v>
                      </c:pt>
                      <c:pt idx="38">
                        <c:v>10.59493</c:v>
                      </c:pt>
                      <c:pt idx="39">
                        <c:v>10.553614</c:v>
                      </c:pt>
                      <c:pt idx="40">
                        <c:v>10.516749000000001</c:v>
                      </c:pt>
                    </c:numCache>
                  </c:numRef>
                </c:val>
                <c:smooth val="0"/>
              </c15:ser>
            </c15:filteredLineSeries>
            <c15:filteredLineSeries>
              <c15:ser>
                <c:idx val="7"/>
                <c:order val="3"/>
                <c:tx>
                  <c:strRef>
                    <c:extLst xmlns:c15="http://schemas.microsoft.com/office/drawing/2012/chart">
                      <c:ext xmlns:c15="http://schemas.microsoft.com/office/drawing/2012/chart" uri="{02D57815-91ED-43cb-92C2-25804820EDAC}">
                        <c15:formulaRef>
                          <c15:sqref>Sheet1!$C$1</c15:sqref>
                        </c15:formulaRef>
                      </c:ext>
                    </c:extLst>
                    <c:strCache>
                      <c:ptCount val="1"/>
                      <c:pt idx="0">
                        <c:v>High Oil and Gas Supply</c:v>
                      </c:pt>
                    </c:strCache>
                  </c:strRef>
                </c:tx>
                <c:spPr>
                  <a:ln w="22225" cap="rnd">
                    <a:solidFill>
                      <a:schemeClr val="accent1">
                        <a:lumMod val="75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Sheet1!$A$2:$A$42</c15:sqref>
                        </c15:formulaRef>
                      </c:ext>
                    </c:extLst>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extLst xmlns:c15="http://schemas.microsoft.com/office/drawing/2012/chart">
                      <c:ext xmlns:c15="http://schemas.microsoft.com/office/drawing/2012/chart" uri="{02D57815-91ED-43cb-92C2-25804820EDAC}">
                        <c15:formulaRef>
                          <c15:sqref>Sheet1!$C$2:$C$42</c15:sqref>
                        </c15:formulaRef>
                      </c:ext>
                    </c:extLst>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11.076159000000001</c:v>
                      </c:pt>
                      <c:pt idx="12">
                        <c:v>10.954253</c:v>
                      </c:pt>
                      <c:pt idx="13">
                        <c:v>10.630191</c:v>
                      </c:pt>
                      <c:pt idx="14">
                        <c:v>10.322934999999999</c:v>
                      </c:pt>
                      <c:pt idx="15">
                        <c:v>10.218614000000001</c:v>
                      </c:pt>
                      <c:pt idx="16">
                        <c:v>10.210469</c:v>
                      </c:pt>
                      <c:pt idx="17">
                        <c:v>10.195449999999999</c:v>
                      </c:pt>
                      <c:pt idx="18">
                        <c:v>10.189056000000001</c:v>
                      </c:pt>
                      <c:pt idx="19">
                        <c:v>10.177858000000001</c:v>
                      </c:pt>
                      <c:pt idx="20">
                        <c:v>10.127882</c:v>
                      </c:pt>
                      <c:pt idx="21">
                        <c:v>10.175477000000001</c:v>
                      </c:pt>
                      <c:pt idx="22">
                        <c:v>10.15273</c:v>
                      </c:pt>
                      <c:pt idx="23">
                        <c:v>10.165305999999999</c:v>
                      </c:pt>
                      <c:pt idx="24">
                        <c:v>10.188321999999999</c:v>
                      </c:pt>
                      <c:pt idx="25">
                        <c:v>10.093126</c:v>
                      </c:pt>
                      <c:pt idx="26">
                        <c:v>10.075967</c:v>
                      </c:pt>
                      <c:pt idx="27">
                        <c:v>10.04846</c:v>
                      </c:pt>
                      <c:pt idx="28">
                        <c:v>9.9874840000000003</c:v>
                      </c:pt>
                      <c:pt idx="29">
                        <c:v>9.9702369999999991</c:v>
                      </c:pt>
                      <c:pt idx="30">
                        <c:v>9.9884880000000003</c:v>
                      </c:pt>
                      <c:pt idx="31">
                        <c:v>9.9413920000000005</c:v>
                      </c:pt>
                      <c:pt idx="32">
                        <c:v>9.9224160000000001</c:v>
                      </c:pt>
                      <c:pt idx="33">
                        <c:v>9.8941440000000007</c:v>
                      </c:pt>
                      <c:pt idx="34">
                        <c:v>9.8456720000000004</c:v>
                      </c:pt>
                      <c:pt idx="35">
                        <c:v>9.8306889999999996</c:v>
                      </c:pt>
                      <c:pt idx="36">
                        <c:v>9.8441850000000013</c:v>
                      </c:pt>
                      <c:pt idx="37">
                        <c:v>9.7797110000000007</c:v>
                      </c:pt>
                      <c:pt idx="38">
                        <c:v>9.7795780000000008</c:v>
                      </c:pt>
                      <c:pt idx="39">
                        <c:v>9.7532540000000001</c:v>
                      </c:pt>
                      <c:pt idx="40">
                        <c:v>9.7004859999999997</c:v>
                      </c:pt>
                    </c:numCache>
                  </c:numRef>
                </c:val>
                <c:smooth val="0"/>
              </c15:ser>
            </c15:filteredLineSeries>
            <c15:filteredLineSeries>
              <c15:ser>
                <c:idx val="8"/>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Reference</c:v>
                      </c:pt>
                    </c:strCache>
                  </c:strRef>
                </c:tx>
                <c:spPr>
                  <a:ln w="28575" cap="rnd">
                    <a:solidFill>
                      <a:schemeClr val="accent5">
                        <a:lumMod val="40000"/>
                        <a:lumOff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Sheet1!$A$2:$A$42</c15:sqref>
                        </c15:formulaRef>
                      </c:ext>
                    </c:extLst>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extLst xmlns:c15="http://schemas.microsoft.com/office/drawing/2012/chart">
                      <c:ext xmlns:c15="http://schemas.microsoft.com/office/drawing/2012/chart" uri="{02D57815-91ED-43cb-92C2-25804820EDAC}">
                        <c15:formulaRef>
                          <c15:sqref>Sheet1!$F$2:$F$42</c15:sqref>
                        </c15:formulaRef>
                      </c:ext>
                    </c:extLst>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11.075704999999999</c:v>
                      </c:pt>
                      <c:pt idx="12">
                        <c:v>11.009380999999999</c:v>
                      </c:pt>
                      <c:pt idx="13">
                        <c:v>10.803708</c:v>
                      </c:pt>
                      <c:pt idx="14">
                        <c:v>10.535565999999999</c:v>
                      </c:pt>
                      <c:pt idx="15">
                        <c:v>10.477593000000001</c:v>
                      </c:pt>
                      <c:pt idx="16">
                        <c:v>10.445914999999999</c:v>
                      </c:pt>
                      <c:pt idx="17">
                        <c:v>10.468019999999999</c:v>
                      </c:pt>
                      <c:pt idx="18">
                        <c:v>10.506577</c:v>
                      </c:pt>
                      <c:pt idx="19">
                        <c:v>10.537261000000001</c:v>
                      </c:pt>
                      <c:pt idx="20">
                        <c:v>10.552866</c:v>
                      </c:pt>
                      <c:pt idx="21">
                        <c:v>10.588819000000001</c:v>
                      </c:pt>
                      <c:pt idx="22">
                        <c:v>10.607756</c:v>
                      </c:pt>
                      <c:pt idx="23">
                        <c:v>10.666314</c:v>
                      </c:pt>
                      <c:pt idx="24">
                        <c:v>10.702524</c:v>
                      </c:pt>
                      <c:pt idx="25">
                        <c:v>10.638994</c:v>
                      </c:pt>
                      <c:pt idx="26">
                        <c:v>10.615938999999999</c:v>
                      </c:pt>
                      <c:pt idx="27">
                        <c:v>10.560205</c:v>
                      </c:pt>
                      <c:pt idx="28">
                        <c:v>10.504894</c:v>
                      </c:pt>
                      <c:pt idx="29">
                        <c:v>10.508597999999999</c:v>
                      </c:pt>
                      <c:pt idx="30">
                        <c:v>10.502003999999999</c:v>
                      </c:pt>
                      <c:pt idx="31">
                        <c:v>10.460717000000001</c:v>
                      </c:pt>
                      <c:pt idx="32">
                        <c:v>10.449843</c:v>
                      </c:pt>
                      <c:pt idx="33">
                        <c:v>10.421255</c:v>
                      </c:pt>
                      <c:pt idx="34">
                        <c:v>10.346347</c:v>
                      </c:pt>
                      <c:pt idx="35">
                        <c:v>10.344573</c:v>
                      </c:pt>
                      <c:pt idx="36">
                        <c:v>10.326129999999999</c:v>
                      </c:pt>
                      <c:pt idx="37">
                        <c:v>10.295339999999999</c:v>
                      </c:pt>
                      <c:pt idx="38">
                        <c:v>10.308408999999999</c:v>
                      </c:pt>
                      <c:pt idx="39">
                        <c:v>10.284522000000001</c:v>
                      </c:pt>
                      <c:pt idx="40">
                        <c:v>10.210072</c:v>
                      </c:pt>
                    </c:numCache>
                  </c:numRef>
                </c:val>
                <c:smooth val="0"/>
              </c15:ser>
            </c15:filteredLineSeries>
            <c15:filteredLineSeries>
              <c15:ser>
                <c:idx val="3"/>
                <c:order val="5"/>
                <c:tx>
                  <c:strRef>
                    <c:extLst xmlns:c15="http://schemas.microsoft.com/office/drawing/2012/chart">
                      <c:ext xmlns:c15="http://schemas.microsoft.com/office/drawing/2012/chart" uri="{02D57815-91ED-43cb-92C2-25804820EDAC}">
                        <c15:formulaRef>
                          <c15:sqref>Sheet1!$D$1</c15:sqref>
                        </c15:formulaRef>
                      </c:ext>
                    </c:extLst>
                    <c:strCache>
                      <c:ptCount val="1"/>
                      <c:pt idx="0">
                        <c:v>Low Ren</c:v>
                      </c:pt>
                    </c:strCache>
                  </c:strRef>
                </c:tx>
                <c:spPr>
                  <a:ln w="22225" cap="rnd">
                    <a:solidFill>
                      <a:schemeClr val="accent5">
                        <a:lumMod val="75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Sheet1!$A$2:$A$42</c15:sqref>
                        </c15:formulaRef>
                      </c:ext>
                    </c:extLst>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extLst xmlns:c15="http://schemas.microsoft.com/office/drawing/2012/chart">
                      <c:ext xmlns:c15="http://schemas.microsoft.com/office/drawing/2012/chart" uri="{02D57815-91ED-43cb-92C2-25804820EDAC}">
                        <c15:formulaRef>
                          <c15:sqref>Sheet1!$D$2:$D$42</c15:sqref>
                        </c15:formulaRef>
                      </c:ext>
                    </c:extLst>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11.076271999999999</c:v>
                      </c:pt>
                      <c:pt idx="12">
                        <c:v>10.951765999999999</c:v>
                      </c:pt>
                      <c:pt idx="13">
                        <c:v>10.769515</c:v>
                      </c:pt>
                      <c:pt idx="14">
                        <c:v>10.530989999999999</c:v>
                      </c:pt>
                      <c:pt idx="15">
                        <c:v>10.446263999999999</c:v>
                      </c:pt>
                      <c:pt idx="16">
                        <c:v>10.432166</c:v>
                      </c:pt>
                      <c:pt idx="17">
                        <c:v>10.442451</c:v>
                      </c:pt>
                      <c:pt idx="18">
                        <c:v>10.481733</c:v>
                      </c:pt>
                      <c:pt idx="19">
                        <c:v>10.527976000000001</c:v>
                      </c:pt>
                      <c:pt idx="20">
                        <c:v>10.540077999999999</c:v>
                      </c:pt>
                      <c:pt idx="21">
                        <c:v>10.590534999999999</c:v>
                      </c:pt>
                      <c:pt idx="22">
                        <c:v>10.561923</c:v>
                      </c:pt>
                      <c:pt idx="23">
                        <c:v>10.581830999999999</c:v>
                      </c:pt>
                      <c:pt idx="24">
                        <c:v>10.606756000000001</c:v>
                      </c:pt>
                      <c:pt idx="25">
                        <c:v>10.523356</c:v>
                      </c:pt>
                      <c:pt idx="26">
                        <c:v>10.492421</c:v>
                      </c:pt>
                      <c:pt idx="27">
                        <c:v>10.47927</c:v>
                      </c:pt>
                      <c:pt idx="28">
                        <c:v>10.425331</c:v>
                      </c:pt>
                      <c:pt idx="29">
                        <c:v>10.399637999999999</c:v>
                      </c:pt>
                      <c:pt idx="30">
                        <c:v>10.424823</c:v>
                      </c:pt>
                      <c:pt idx="31">
                        <c:v>10.396788000000001</c:v>
                      </c:pt>
                      <c:pt idx="32">
                        <c:v>10.345867999999999</c:v>
                      </c:pt>
                      <c:pt idx="33">
                        <c:v>10.343472</c:v>
                      </c:pt>
                      <c:pt idx="34">
                        <c:v>10.277583</c:v>
                      </c:pt>
                      <c:pt idx="35">
                        <c:v>10.262840000000001</c:v>
                      </c:pt>
                      <c:pt idx="36">
                        <c:v>10.222091000000001</c:v>
                      </c:pt>
                      <c:pt idx="37">
                        <c:v>10.14425</c:v>
                      </c:pt>
                      <c:pt idx="38">
                        <c:v>10.147472</c:v>
                      </c:pt>
                      <c:pt idx="39">
                        <c:v>10.098708999999999</c:v>
                      </c:pt>
                      <c:pt idx="40">
                        <c:v>10.006612000000001</c:v>
                      </c:pt>
                    </c:numCache>
                  </c:numRef>
                </c:val>
                <c:smooth val="0"/>
              </c15:ser>
            </c15:filteredLineSeries>
          </c:ext>
        </c:extLst>
      </c:lineChart>
      <c:catAx>
        <c:axId val="-12032461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53248"/>
        <c:crosses val="autoZero"/>
        <c:auto val="1"/>
        <c:lblAlgn val="ctr"/>
        <c:lblOffset val="100"/>
        <c:tickLblSkip val="10"/>
        <c:tickMarkSkip val="10"/>
        <c:noMultiLvlLbl val="0"/>
      </c:catAx>
      <c:valAx>
        <c:axId val="-1203253248"/>
        <c:scaling>
          <c:orientation val="minMax"/>
          <c:min val="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46176"/>
        <c:crossesAt val="12"/>
        <c:crossBetween val="midCat"/>
        <c:majorUnit val="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264216972878389E-2"/>
          <c:y val="0.11494746549230264"/>
          <c:w val="0.84072165012522593"/>
          <c:h val="0.78329347539696625"/>
        </c:manualLayout>
      </c:layout>
      <c:barChart>
        <c:barDir val="col"/>
        <c:grouping val="stacked"/>
        <c:varyColors val="0"/>
        <c:ser>
          <c:idx val="0"/>
          <c:order val="0"/>
          <c:tx>
            <c:strRef>
              <c:f>Sheet1!$E$1</c:f>
              <c:strCache>
                <c:ptCount val="1"/>
                <c:pt idx="0">
                  <c:v>DS bkWh</c:v>
                </c:pt>
              </c:strCache>
            </c:strRef>
          </c:tx>
          <c:spPr>
            <a:solidFill>
              <a:srgbClr val="0096D7"/>
            </a:solidFill>
            <a:ln>
              <a:noFill/>
            </a:ln>
            <a:effectLst/>
          </c:spPr>
          <c:invertIfNegative val="0"/>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4.8491999999999997E-3</c:v>
                </c:pt>
                <c:pt idx="1">
                  <c:v>1.5872000000000001E-2</c:v>
                </c:pt>
                <c:pt idx="2">
                  <c:v>2.6145247999999999E-2</c:v>
                </c:pt>
                <c:pt idx="3">
                  <c:v>3.3674447999999996E-2</c:v>
                </c:pt>
                <c:pt idx="4">
                  <c:v>3.635298E-2</c:v>
                </c:pt>
                <c:pt idx="5">
                  <c:v>4.0342296E-2</c:v>
                </c:pt>
                <c:pt idx="6">
                  <c:v>4.2814088E-2</c:v>
                </c:pt>
                <c:pt idx="7">
                  <c:v>4.7186968000000003E-2</c:v>
                </c:pt>
                <c:pt idx="8">
                  <c:v>5.1171356000000001E-2</c:v>
                </c:pt>
                <c:pt idx="9">
                  <c:v>5.4238344000000001E-2</c:v>
                </c:pt>
                <c:pt idx="10">
                  <c:v>5.6699067999999998E-2</c:v>
                </c:pt>
                <c:pt idx="11">
                  <c:v>6.1898651999999998E-2</c:v>
                </c:pt>
                <c:pt idx="12">
                  <c:v>6.3695104000000002E-2</c:v>
                </c:pt>
                <c:pt idx="13">
                  <c:v>6.4651107999999999E-2</c:v>
                </c:pt>
                <c:pt idx="14">
                  <c:v>6.5741651999999998E-2</c:v>
                </c:pt>
                <c:pt idx="15">
                  <c:v>6.7733823999999998E-2</c:v>
                </c:pt>
                <c:pt idx="16">
                  <c:v>6.7860444000000006E-2</c:v>
                </c:pt>
                <c:pt idx="17">
                  <c:v>6.8550224000000007E-2</c:v>
                </c:pt>
                <c:pt idx="18">
                  <c:v>6.9090399999999996E-2</c:v>
                </c:pt>
                <c:pt idx="19">
                  <c:v>7.2867692000000012E-2</c:v>
                </c:pt>
                <c:pt idx="20">
                  <c:v>7.3307428000000008E-2</c:v>
                </c:pt>
                <c:pt idx="21">
                  <c:v>8.0345552000000001E-2</c:v>
                </c:pt>
                <c:pt idx="22">
                  <c:v>8.7193175999999997E-2</c:v>
                </c:pt>
                <c:pt idx="23">
                  <c:v>8.8210631999999997E-2</c:v>
                </c:pt>
                <c:pt idx="24">
                  <c:v>8.9135527999999992E-2</c:v>
                </c:pt>
                <c:pt idx="25">
                  <c:v>9.2293035999999995E-2</c:v>
                </c:pt>
                <c:pt idx="26">
                  <c:v>9.7745183999999999E-2</c:v>
                </c:pt>
                <c:pt idx="27">
                  <c:v>0.10054398399999999</c:v>
                </c:pt>
                <c:pt idx="28">
                  <c:v>0.10358057599999999</c:v>
                </c:pt>
                <c:pt idx="29">
                  <c:v>0.10917688</c:v>
                </c:pt>
                <c:pt idx="30">
                  <c:v>0.11168595200000001</c:v>
                </c:pt>
              </c:numCache>
            </c:numRef>
          </c:val>
        </c:ser>
        <c:ser>
          <c:idx val="1"/>
          <c:order val="1"/>
          <c:tx>
            <c:strRef>
              <c:f>Sheet1!$F$1</c:f>
              <c:strCache>
                <c:ptCount val="1"/>
                <c:pt idx="0">
                  <c:v>Hyb Batt bkWh</c:v>
                </c:pt>
              </c:strCache>
            </c:strRef>
          </c:tx>
          <c:spPr>
            <a:solidFill>
              <a:srgbClr val="0096D7">
                <a:lumMod val="60000"/>
                <a:lumOff val="40000"/>
              </a:srgbClr>
            </a:solidFill>
            <a:ln>
              <a:noFill/>
            </a:ln>
            <a:effectLst/>
          </c:spPr>
          <c:invertIfNegative val="0"/>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Sheet1!$F$2:$F$32</c:f>
              <c:numCache>
                <c:formatCode>General</c:formatCode>
                <c:ptCount val="31"/>
                <c:pt idx="0">
                  <c:v>1.3364E-3</c:v>
                </c:pt>
                <c:pt idx="1">
                  <c:v>5.8070666666666668E-3</c:v>
                </c:pt>
                <c:pt idx="2">
                  <c:v>1.2054001333333333E-2</c:v>
                </c:pt>
                <c:pt idx="3">
                  <c:v>1.9867589333333331E-2</c:v>
                </c:pt>
                <c:pt idx="4">
                  <c:v>2.1418208000000005E-2</c:v>
                </c:pt>
                <c:pt idx="5">
                  <c:v>2.5500809333333332E-2</c:v>
                </c:pt>
                <c:pt idx="6">
                  <c:v>2.9164942666666666E-2</c:v>
                </c:pt>
                <c:pt idx="7">
                  <c:v>3.2341119999999994E-2</c:v>
                </c:pt>
                <c:pt idx="8">
                  <c:v>3.5231078666666665E-2</c:v>
                </c:pt>
                <c:pt idx="9">
                  <c:v>4.151626533333333E-2</c:v>
                </c:pt>
                <c:pt idx="10">
                  <c:v>4.5341766666666665E-2</c:v>
                </c:pt>
                <c:pt idx="11">
                  <c:v>4.9318771999999997E-2</c:v>
                </c:pt>
                <c:pt idx="12">
                  <c:v>5.433528666666667E-2</c:v>
                </c:pt>
                <c:pt idx="13">
                  <c:v>5.7586548000000001E-2</c:v>
                </c:pt>
                <c:pt idx="14">
                  <c:v>6.0762130666666671E-2</c:v>
                </c:pt>
                <c:pt idx="15">
                  <c:v>6.4469253333333323E-2</c:v>
                </c:pt>
                <c:pt idx="16">
                  <c:v>6.7974110666666671E-2</c:v>
                </c:pt>
                <c:pt idx="17">
                  <c:v>7.2990646666666659E-2</c:v>
                </c:pt>
                <c:pt idx="18">
                  <c:v>7.5980052000000006E-2</c:v>
                </c:pt>
                <c:pt idx="19">
                  <c:v>8.0046737333333326E-2</c:v>
                </c:pt>
                <c:pt idx="20">
                  <c:v>8.3296509333333338E-2</c:v>
                </c:pt>
                <c:pt idx="21">
                  <c:v>8.4615901333333327E-2</c:v>
                </c:pt>
                <c:pt idx="22">
                  <c:v>8.7139414666666665E-2</c:v>
                </c:pt>
                <c:pt idx="23">
                  <c:v>8.9571634666666664E-2</c:v>
                </c:pt>
                <c:pt idx="24">
                  <c:v>9.1690877333333337E-2</c:v>
                </c:pt>
                <c:pt idx="25">
                  <c:v>9.5846873333333332E-2</c:v>
                </c:pt>
                <c:pt idx="26">
                  <c:v>9.9186412000000002E-2</c:v>
                </c:pt>
                <c:pt idx="27">
                  <c:v>0.10155731200000001</c:v>
                </c:pt>
                <c:pt idx="28">
                  <c:v>0.10348061066666667</c:v>
                </c:pt>
                <c:pt idx="29">
                  <c:v>0.10713060533333334</c:v>
                </c:pt>
                <c:pt idx="30">
                  <c:v>0.11133350666666667</c:v>
                </c:pt>
              </c:numCache>
            </c:numRef>
          </c:val>
        </c:ser>
        <c:dLbls>
          <c:showLegendKey val="0"/>
          <c:showVal val="0"/>
          <c:showCatName val="0"/>
          <c:showSerName val="0"/>
          <c:showPercent val="0"/>
          <c:showBubbleSize val="0"/>
        </c:dLbls>
        <c:gapWidth val="35"/>
        <c:overlap val="100"/>
        <c:axId val="-1203266304"/>
        <c:axId val="-1203276096"/>
      </c:barChart>
      <c:dateAx>
        <c:axId val="-120326630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3276096"/>
        <c:crosses val="autoZero"/>
        <c:auto val="0"/>
        <c:lblOffset val="100"/>
        <c:baseTimeUnit val="days"/>
        <c:majorUnit val="5"/>
        <c:majorTimeUnit val="days"/>
      </c:dateAx>
      <c:valAx>
        <c:axId val="-1203276096"/>
        <c:scaling>
          <c:orientation val="minMax"/>
          <c:max val="0.30000000000000004"/>
        </c:scaling>
        <c:delete val="0"/>
        <c:axPos val="l"/>
        <c:majorGridlines>
          <c:spPr>
            <a:ln w="9525" cap="flat" cmpd="sng" algn="ctr">
              <a:solidFill>
                <a:srgbClr val="FFFFFF">
                  <a:lumMod val="65000"/>
                </a:srgb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32663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9535513861876"/>
          <c:y val="0.11540213734089325"/>
          <c:w val="0.80892628752897588"/>
          <c:h val="0.77650035693379826"/>
        </c:manualLayout>
      </c:layout>
      <c:barChart>
        <c:barDir val="col"/>
        <c:grouping val="stacked"/>
        <c:varyColors val="0"/>
        <c:ser>
          <c:idx val="0"/>
          <c:order val="0"/>
          <c:tx>
            <c:strRef>
              <c:f>Sheet1!$B$1</c:f>
              <c:strCache>
                <c:ptCount val="1"/>
                <c:pt idx="0">
                  <c:v>stand-alone </c:v>
                </c:pt>
              </c:strCache>
            </c:strRef>
          </c:tx>
          <c:spPr>
            <a:solidFill>
              <a:schemeClr val="accent4"/>
            </a:solidFill>
            <a:ln>
              <a:noFill/>
            </a:ln>
            <a:effectLst/>
          </c:spPr>
          <c:invertIfNegative val="0"/>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0">
                  <c:v>44.200893000000001</c:v>
                </c:pt>
                <c:pt idx="1">
                  <c:v>57.036102</c:v>
                </c:pt>
                <c:pt idx="2">
                  <c:v>70.173607000000004</c:v>
                </c:pt>
                <c:pt idx="3">
                  <c:v>92.451988</c:v>
                </c:pt>
                <c:pt idx="4">
                  <c:v>127.41024</c:v>
                </c:pt>
                <c:pt idx="5">
                  <c:v>131.74624600000001</c:v>
                </c:pt>
                <c:pt idx="6">
                  <c:v>136.53349299999999</c:v>
                </c:pt>
                <c:pt idx="7">
                  <c:v>141.024216</c:v>
                </c:pt>
                <c:pt idx="8">
                  <c:v>151.385696</c:v>
                </c:pt>
                <c:pt idx="9">
                  <c:v>168.217758</c:v>
                </c:pt>
                <c:pt idx="10">
                  <c:v>173.43867499999999</c:v>
                </c:pt>
                <c:pt idx="11">
                  <c:v>180.38185100000001</c:v>
                </c:pt>
                <c:pt idx="12">
                  <c:v>186.47761499999999</c:v>
                </c:pt>
                <c:pt idx="13">
                  <c:v>201.80088799999999</c:v>
                </c:pt>
                <c:pt idx="14">
                  <c:v>213.78791799999999</c:v>
                </c:pt>
                <c:pt idx="15">
                  <c:v>222.108261</c:v>
                </c:pt>
                <c:pt idx="16">
                  <c:v>232.611954</c:v>
                </c:pt>
                <c:pt idx="17">
                  <c:v>236.26478599999999</c:v>
                </c:pt>
                <c:pt idx="18">
                  <c:v>240.254807</c:v>
                </c:pt>
                <c:pt idx="19">
                  <c:v>245.27015700000001</c:v>
                </c:pt>
                <c:pt idx="20">
                  <c:v>248.39355499999999</c:v>
                </c:pt>
                <c:pt idx="21">
                  <c:v>251.58119199999999</c:v>
                </c:pt>
                <c:pt idx="22">
                  <c:v>255.42832899999999</c:v>
                </c:pt>
                <c:pt idx="23">
                  <c:v>260.995361</c:v>
                </c:pt>
                <c:pt idx="24">
                  <c:v>265.46127300000001</c:v>
                </c:pt>
                <c:pt idx="25">
                  <c:v>271.50885</c:v>
                </c:pt>
                <c:pt idx="26">
                  <c:v>276.51767000000001</c:v>
                </c:pt>
                <c:pt idx="27">
                  <c:v>285.42758199999997</c:v>
                </c:pt>
                <c:pt idx="28">
                  <c:v>297.896118</c:v>
                </c:pt>
                <c:pt idx="29">
                  <c:v>305.489532</c:v>
                </c:pt>
                <c:pt idx="30">
                  <c:v>308.57183800000001</c:v>
                </c:pt>
              </c:numCache>
            </c:numRef>
          </c:val>
        </c:ser>
        <c:ser>
          <c:idx val="1"/>
          <c:order val="1"/>
          <c:tx>
            <c:strRef>
              <c:f>Sheet1!$C$1</c:f>
              <c:strCache>
                <c:ptCount val="1"/>
                <c:pt idx="0">
                  <c:v>PV end use</c:v>
                </c:pt>
              </c:strCache>
            </c:strRef>
          </c:tx>
          <c:spPr>
            <a:solidFill>
              <a:schemeClr val="accent4">
                <a:lumMod val="60000"/>
                <a:lumOff val="40000"/>
              </a:schemeClr>
            </a:solidFill>
            <a:ln>
              <a:noFill/>
            </a:ln>
            <a:effectLst/>
          </c:spPr>
          <c:invertIfNegative val="0"/>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35.290028</c:v>
                </c:pt>
                <c:pt idx="1">
                  <c:v>40.382092</c:v>
                </c:pt>
                <c:pt idx="2">
                  <c:v>45.200611000000002</c:v>
                </c:pt>
                <c:pt idx="3">
                  <c:v>50.115527999999998</c:v>
                </c:pt>
                <c:pt idx="4">
                  <c:v>54.410702000000001</c:v>
                </c:pt>
                <c:pt idx="5">
                  <c:v>57.877583000000001</c:v>
                </c:pt>
                <c:pt idx="6">
                  <c:v>61.632061</c:v>
                </c:pt>
                <c:pt idx="7">
                  <c:v>65.174835000000002</c:v>
                </c:pt>
                <c:pt idx="8">
                  <c:v>68.268234000000007</c:v>
                </c:pt>
                <c:pt idx="9">
                  <c:v>71.880752999999999</c:v>
                </c:pt>
                <c:pt idx="10">
                  <c:v>74.828452999999996</c:v>
                </c:pt>
                <c:pt idx="11">
                  <c:v>78.503410000000002</c:v>
                </c:pt>
                <c:pt idx="12">
                  <c:v>81.729506999999998</c:v>
                </c:pt>
                <c:pt idx="13">
                  <c:v>85.751357999999996</c:v>
                </c:pt>
                <c:pt idx="14">
                  <c:v>89.758140999999995</c:v>
                </c:pt>
                <c:pt idx="15">
                  <c:v>92.991416999999998</c:v>
                </c:pt>
                <c:pt idx="16">
                  <c:v>97.376373000000001</c:v>
                </c:pt>
                <c:pt idx="17">
                  <c:v>101.89160200000001</c:v>
                </c:pt>
                <c:pt idx="18">
                  <c:v>106.301956</c:v>
                </c:pt>
                <c:pt idx="19">
                  <c:v>111.792419</c:v>
                </c:pt>
                <c:pt idx="20">
                  <c:v>117.27520800000001</c:v>
                </c:pt>
                <c:pt idx="21">
                  <c:v>122.470619</c:v>
                </c:pt>
                <c:pt idx="22">
                  <c:v>128.320908</c:v>
                </c:pt>
                <c:pt idx="23">
                  <c:v>134.691498</c:v>
                </c:pt>
                <c:pt idx="24">
                  <c:v>140.16011</c:v>
                </c:pt>
                <c:pt idx="25">
                  <c:v>146.95605499999999</c:v>
                </c:pt>
                <c:pt idx="26">
                  <c:v>154.65408300000001</c:v>
                </c:pt>
                <c:pt idx="27">
                  <c:v>161.14366100000001</c:v>
                </c:pt>
                <c:pt idx="28">
                  <c:v>168.94560200000001</c:v>
                </c:pt>
                <c:pt idx="29">
                  <c:v>176.558258</c:v>
                </c:pt>
                <c:pt idx="30">
                  <c:v>183.62835699999999</c:v>
                </c:pt>
              </c:numCache>
            </c:numRef>
          </c:val>
        </c:ser>
        <c:ser>
          <c:idx val="2"/>
          <c:order val="2"/>
          <c:tx>
            <c:strRef>
              <c:f>Sheet1!$D$1</c:f>
              <c:strCache>
                <c:ptCount val="1"/>
                <c:pt idx="0">
                  <c:v>hybrid PV, PS</c:v>
                </c:pt>
              </c:strCache>
            </c:strRef>
          </c:tx>
          <c:spPr>
            <a:solidFill>
              <a:schemeClr val="accent2"/>
            </a:solidFill>
            <a:ln>
              <a:noFill/>
            </a:ln>
            <a:effectLst/>
          </c:spPr>
          <c:invertIfNegative val="0"/>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0">
                  <c:v>1.0023</c:v>
                </c:pt>
                <c:pt idx="1">
                  <c:v>4.3552999999999997</c:v>
                </c:pt>
                <c:pt idx="2">
                  <c:v>9.0405010000000008</c:v>
                </c:pt>
                <c:pt idx="3">
                  <c:v>14.843493</c:v>
                </c:pt>
                <c:pt idx="4">
                  <c:v>16.028138999999999</c:v>
                </c:pt>
                <c:pt idx="5">
                  <c:v>19.183346</c:v>
                </c:pt>
                <c:pt idx="6">
                  <c:v>21.690065000000001</c:v>
                </c:pt>
                <c:pt idx="7">
                  <c:v>24.060155999999999</c:v>
                </c:pt>
                <c:pt idx="8">
                  <c:v>26.943809999999999</c:v>
                </c:pt>
                <c:pt idx="9">
                  <c:v>34.192680000000003</c:v>
                </c:pt>
                <c:pt idx="10">
                  <c:v>37.242558000000002</c:v>
                </c:pt>
                <c:pt idx="11">
                  <c:v>39.255310000000001</c:v>
                </c:pt>
                <c:pt idx="12">
                  <c:v>41.797027999999997</c:v>
                </c:pt>
                <c:pt idx="13">
                  <c:v>44.226933000000002</c:v>
                </c:pt>
                <c:pt idx="14">
                  <c:v>47.075522999999997</c:v>
                </c:pt>
                <c:pt idx="15">
                  <c:v>49.275826000000002</c:v>
                </c:pt>
                <c:pt idx="16">
                  <c:v>52.616249000000003</c:v>
                </c:pt>
                <c:pt idx="17">
                  <c:v>56.456584999999997</c:v>
                </c:pt>
                <c:pt idx="18">
                  <c:v>58.914177000000002</c:v>
                </c:pt>
                <c:pt idx="19">
                  <c:v>62.333281999999997</c:v>
                </c:pt>
                <c:pt idx="20">
                  <c:v>65.058739000000003</c:v>
                </c:pt>
                <c:pt idx="21">
                  <c:v>66.494110000000006</c:v>
                </c:pt>
                <c:pt idx="22">
                  <c:v>68.487976000000003</c:v>
                </c:pt>
                <c:pt idx="23">
                  <c:v>70.758521999999999</c:v>
                </c:pt>
                <c:pt idx="24">
                  <c:v>71.884399000000002</c:v>
                </c:pt>
                <c:pt idx="25">
                  <c:v>73.722244000000003</c:v>
                </c:pt>
                <c:pt idx="26">
                  <c:v>75.464195000000004</c:v>
                </c:pt>
                <c:pt idx="27">
                  <c:v>76.526161000000002</c:v>
                </c:pt>
                <c:pt idx="28">
                  <c:v>78.012535</c:v>
                </c:pt>
                <c:pt idx="29">
                  <c:v>81.364509999999996</c:v>
                </c:pt>
                <c:pt idx="30">
                  <c:v>86.326583999999997</c:v>
                </c:pt>
              </c:numCache>
            </c:numRef>
          </c:val>
        </c:ser>
        <c:dLbls>
          <c:showLegendKey val="0"/>
          <c:showVal val="0"/>
          <c:showCatName val="0"/>
          <c:showSerName val="0"/>
          <c:showPercent val="0"/>
          <c:showBubbleSize val="0"/>
        </c:dLbls>
        <c:gapWidth val="35"/>
        <c:overlap val="100"/>
        <c:axId val="-1203269024"/>
        <c:axId val="-1203263040"/>
      </c:barChart>
      <c:catAx>
        <c:axId val="-12032690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3263040"/>
        <c:crosses val="autoZero"/>
        <c:auto val="1"/>
        <c:lblAlgn val="ctr"/>
        <c:lblOffset val="100"/>
        <c:tickLblSkip val="5"/>
        <c:tickMarkSkip val="5"/>
        <c:noMultiLvlLbl val="0"/>
      </c:catAx>
      <c:valAx>
        <c:axId val="-1203263040"/>
        <c:scaling>
          <c:orientation val="minMax"/>
          <c:max val="600"/>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3269024"/>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0.xml><?xml version="1.0" encoding="utf-8"?>
<cs:colorStyle xmlns:cs="http://schemas.microsoft.com/office/drawing/2012/chartStyle" xmlns:a="http://schemas.openxmlformats.org/drawingml/2006/main" meth="withinLinear" id="18">
  <a:schemeClr val="accent5"/>
</cs:colorStyle>
</file>

<file path=ppt/charts/colors1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30.xml.rels><?xml version="1.0" encoding="UTF-8" standalone="yes"?>
<Relationships xmlns="http://schemas.openxmlformats.org/package/2006/relationships"><Relationship Id="rId1" Type="http://schemas.openxmlformats.org/officeDocument/2006/relationships/image" Target="../media/image10.jpg"/></Relationships>
</file>

<file path=ppt/drawings/_rels/drawing49.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52.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0.27868</cdr:x>
      <cdr:y>0</cdr:y>
    </cdr:from>
    <cdr:to>
      <cdr:x>0.52486</cdr:x>
      <cdr:y>0.1343</cdr:y>
    </cdr:to>
    <cdr:sp macro="" textlink="">
      <cdr:nvSpPr>
        <cdr:cNvPr id="5" name="TextBox 1"/>
        <cdr:cNvSpPr txBox="1"/>
      </cdr:nvSpPr>
      <cdr:spPr bwMode="auto">
        <a:xfrm xmlns:a="http://schemas.openxmlformats.org/drawingml/2006/main">
          <a:off x="1095820" y="-1399387"/>
          <a:ext cx="968038" cy="4015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0.74606</cdr:x>
      <cdr:y>0.04607</cdr:y>
    </cdr:from>
    <cdr:to>
      <cdr:x>1</cdr:x>
      <cdr:y>0.86017</cdr:y>
    </cdr:to>
    <cdr:sp macro="" textlink="">
      <cdr:nvSpPr>
        <cdr:cNvPr id="6" name="TextBox 1"/>
        <cdr:cNvSpPr txBox="1"/>
      </cdr:nvSpPr>
      <cdr:spPr bwMode="auto">
        <a:xfrm xmlns:a="http://schemas.openxmlformats.org/drawingml/2006/main">
          <a:off x="2933686" y="137764"/>
          <a:ext cx="998552" cy="24342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96D7"/>
              </a:solidFill>
              <a:effectLst/>
              <a:uLnTx/>
              <a:uFillTx/>
              <a:latin typeface="+mn-lt"/>
              <a:ea typeface="Times New Roman" charset="0"/>
              <a:cs typeface="Times New Roman" charset="0"/>
            </a:rPr>
            <a:t>dry </a:t>
          </a:r>
          <a:r>
            <a:rPr kumimoji="0" lang="en-US" sz="1200" b="1" i="0" u="none" strike="noStrike" kern="0" cap="none" spc="0" normalizeH="0" baseline="0" noProof="0" dirty="0">
              <a:ln>
                <a:noFill/>
              </a:ln>
              <a:solidFill>
                <a:srgbClr val="2EA9DE"/>
              </a:solidFill>
              <a:effectLst/>
              <a:uLnTx/>
              <a:uFillTx/>
              <a:latin typeface="+mn-lt"/>
              <a:ea typeface="Times New Roman" charset="0"/>
              <a:cs typeface="Times New Roman" charset="0"/>
            </a:rPr>
            <a:t>natural</a:t>
          </a:r>
          <a:r>
            <a:rPr kumimoji="0" lang="en-US" sz="1200" b="1" i="0" u="none" strike="noStrike" kern="0" cap="none" spc="0" normalizeH="0" baseline="0" noProof="0" dirty="0">
              <a:ln>
                <a:noFill/>
              </a:ln>
              <a:solidFill>
                <a:srgbClr val="0096D7"/>
              </a:solidFill>
              <a:effectLst/>
              <a:uLnTx/>
              <a:uFillTx/>
              <a:latin typeface="+mn-lt"/>
              <a:ea typeface="Times New Roman" charset="0"/>
              <a:cs typeface="Times New Roman" charset="0"/>
            </a:rPr>
            <a:t> </a:t>
          </a:r>
          <a:r>
            <a:rPr kumimoji="0" lang="en-US" sz="1200" b="1" i="0" u="none" strike="noStrike" kern="0" cap="none" spc="0" normalizeH="0" baseline="0" noProof="0" dirty="0" smtClean="0">
              <a:ln>
                <a:noFill/>
              </a:ln>
              <a:solidFill>
                <a:srgbClr val="0096D7"/>
              </a:solidFill>
              <a:effectLst/>
              <a:uLnTx/>
              <a:uFillTx/>
              <a:latin typeface="+mn-lt"/>
              <a:ea typeface="Times New Roman" charset="0"/>
              <a:cs typeface="Times New Roman" charset="0"/>
            </a:rPr>
            <a:t>gas</a:t>
          </a:r>
        </a:p>
        <a:p xmlns:a="http://schemas.openxmlformats.org/drawingml/2006/main">
          <a:pPr eaLnBrk="0" hangingPunct="0"/>
          <a:endParaRPr kumimoji="0" lang="en-US" sz="900" b="1" i="0" u="none" strike="noStrike" kern="0" cap="none" spc="0" normalizeH="0" baseline="0" noProof="0" dirty="0" smtClean="0">
            <a:ln>
              <a:noFill/>
            </a:ln>
            <a:solidFill>
              <a:srgbClr val="675005"/>
            </a:solidFill>
            <a:effectLst/>
            <a:uLnTx/>
            <a:uFillTx/>
            <a:latin typeface="+mn-lt"/>
            <a:ea typeface="Times New Roman" charset="0"/>
            <a:cs typeface="Times New Roman" charset="0"/>
          </a:endParaRPr>
        </a:p>
        <a:p xmlns:a="http://schemas.openxmlformats.org/drawingml/2006/main">
          <a:pPr eaLnBrk="0" hangingPunct="0"/>
          <a:endParaRPr kumimoji="0" lang="en-US" sz="500" b="1" i="0" u="none" strike="noStrike" kern="0" cap="none" spc="0" normalizeH="0" baseline="0" noProof="0" dirty="0">
            <a:ln>
              <a:noFill/>
            </a:ln>
            <a:solidFill>
              <a:srgbClr val="675005"/>
            </a:solidFill>
            <a:effectLst/>
            <a:uLnTx/>
            <a:uFillTx/>
            <a:latin typeface="+mn-lt"/>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a:ln>
                <a:noFill/>
              </a:ln>
              <a:solidFill>
                <a:srgbClr val="675005"/>
              </a:solidFill>
              <a:effectLst/>
              <a:uLnTx/>
              <a:uFillTx/>
              <a:latin typeface="+mn-lt"/>
              <a:ea typeface="Times New Roman" charset="0"/>
              <a:cs typeface="Times New Roman" charset="0"/>
            </a:rPr>
            <a:t>crude oil and lease </a:t>
          </a:r>
          <a:r>
            <a:rPr kumimoji="0" lang="en-US" sz="1200" b="1" i="0" u="none" strike="noStrike" kern="0" cap="none" spc="0" normalizeH="0" baseline="0" noProof="0" dirty="0" smtClean="0">
              <a:ln>
                <a:noFill/>
              </a:ln>
              <a:solidFill>
                <a:srgbClr val="675005"/>
              </a:solidFill>
              <a:effectLst/>
              <a:uLnTx/>
              <a:uFillTx/>
              <a:latin typeface="+mn-lt"/>
              <a:ea typeface="Times New Roman" charset="0"/>
              <a:cs typeface="Times New Roman" charset="0"/>
            </a:rPr>
            <a:t>condensate</a:t>
          </a:r>
        </a:p>
        <a:p xmlns:a="http://schemas.openxmlformats.org/drawingml/2006/main">
          <a:pPr eaLnBrk="0" hangingPunct="0"/>
          <a:r>
            <a:rPr lang="en-US" sz="1200" b="1" dirty="0" smtClean="0">
              <a:solidFill>
                <a:srgbClr val="5D9732"/>
              </a:solidFill>
              <a:ea typeface="Times New Roman" charset="0"/>
              <a:cs typeface="Times New Roman" charset="0"/>
            </a:rPr>
            <a:t>other renewable energy</a:t>
          </a:r>
        </a:p>
        <a:p xmlns:a="http://schemas.openxmlformats.org/drawingml/2006/main">
          <a:pPr eaLnBrk="0" hangingPunct="0"/>
          <a:endParaRPr lang="en-US" sz="100" b="1" dirty="0">
            <a:solidFill>
              <a:srgbClr val="5D9732"/>
            </a:solidFill>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a:ln>
                <a:noFill/>
              </a:ln>
              <a:solidFill>
                <a:srgbClr val="8B8B8B"/>
              </a:solidFill>
              <a:effectLst/>
              <a:uLnTx/>
              <a:uFillTx/>
              <a:latin typeface="+mn-lt"/>
              <a:ea typeface="Times New Roman" charset="0"/>
              <a:cs typeface="Times New Roman" charset="0"/>
            </a:rPr>
            <a:t>coal</a:t>
          </a:r>
          <a:endParaRPr lang="en-US" sz="1200" b="1" i="0" baseline="0" dirty="0">
            <a:solidFill>
              <a:srgbClr val="8B8B8B"/>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BD732A">
                  <a:lumMod val="75000"/>
                </a:srgbClr>
              </a:solidFill>
              <a:effectLst/>
              <a:uLnTx/>
              <a:uFillTx/>
              <a:latin typeface="+mn-lt"/>
              <a:ea typeface="Times New Roman" charset="0"/>
              <a:cs typeface="Times New Roman" charset="0"/>
            </a:rPr>
            <a:t>natural gas plant </a:t>
          </a:r>
          <a:r>
            <a:rPr kumimoji="0" lang="en-US" sz="1200" b="1" i="0" u="none" strike="noStrike" kern="0" cap="none" spc="0" normalizeH="0" baseline="0" noProof="0" dirty="0">
              <a:ln>
                <a:noFill/>
              </a:ln>
              <a:solidFill>
                <a:srgbClr val="8E561F"/>
              </a:solidFill>
              <a:effectLst/>
              <a:uLnTx/>
              <a:uFillTx/>
              <a:latin typeface="+mn-lt"/>
              <a:ea typeface="Times New Roman" charset="0"/>
              <a:cs typeface="Times New Roman" charset="0"/>
            </a:rPr>
            <a:t>liquids</a:t>
          </a:r>
        </a:p>
        <a:p xmlns:a="http://schemas.openxmlformats.org/drawingml/2006/main">
          <a:pPr eaLnBrk="0" hangingPunct="0"/>
          <a:r>
            <a:rPr lang="en-US" sz="1200" b="1" i="0" baseline="0" dirty="0">
              <a:solidFill>
                <a:srgbClr val="A33340"/>
              </a:solidFill>
              <a:latin typeface="+mn-lt"/>
              <a:ea typeface="Times New Roman" charset="0"/>
              <a:cs typeface="Times New Roman" charset="0"/>
            </a:rPr>
            <a:t>nuclear</a:t>
          </a:r>
        </a:p>
        <a:p xmlns:a="http://schemas.openxmlformats.org/drawingml/2006/main">
          <a:pPr eaLnBrk="0" hangingPunct="0"/>
          <a:r>
            <a:rPr lang="en-US" sz="1200" b="1" i="0" baseline="0" dirty="0">
              <a:solidFill>
                <a:schemeClr val="tx2"/>
              </a:solidFill>
              <a:latin typeface="+mn-lt"/>
              <a:ea typeface="Times New Roman" charset="0"/>
              <a:cs typeface="Times New Roman" charset="0"/>
            </a:rPr>
            <a:t>hydro</a:t>
          </a:r>
        </a:p>
      </cdr:txBody>
    </cdr:sp>
  </cdr:relSizeAnchor>
</c:userShapes>
</file>

<file path=ppt/drawings/drawing10.xml><?xml version="1.0" encoding="utf-8"?>
<c:userShapes xmlns:c="http://schemas.openxmlformats.org/drawingml/2006/chart">
  <cdr:relSizeAnchor xmlns:cdr="http://schemas.openxmlformats.org/drawingml/2006/chartDrawing">
    <cdr:from>
      <cdr:x>0.68582</cdr:x>
      <cdr:y>0.07585</cdr:y>
    </cdr:from>
    <cdr:to>
      <cdr:x>1</cdr:x>
      <cdr:y>0.73923</cdr:y>
    </cdr:to>
    <cdr:sp macro="" textlink="">
      <cdr:nvSpPr>
        <cdr:cNvPr id="5" name="TextBox 2"/>
        <cdr:cNvSpPr txBox="1"/>
      </cdr:nvSpPr>
      <cdr:spPr bwMode="auto">
        <a:xfrm xmlns:a="http://schemas.openxmlformats.org/drawingml/2006/main">
          <a:off x="2696792" y="234931"/>
          <a:ext cx="1235446" cy="20546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dirty="0" smtClean="0">
            <a:solidFill>
              <a:schemeClr val="accent5">
                <a:lumMod val="75000"/>
              </a:schemeClr>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5">
                  <a:lumMod val="75000"/>
                </a:schemeClr>
              </a:solidFill>
              <a:latin typeface="+mn-lt"/>
              <a:ea typeface="Times New Roman" charset="0"/>
              <a:cs typeface="Times New Roman" charset="0"/>
            </a:rPr>
            <a:t>High Oil Price</a:t>
          </a:r>
        </a:p>
        <a:p xmlns:a="http://schemas.openxmlformats.org/drawingml/2006/main">
          <a:pPr eaLnBrk="0" hangingPunct="0"/>
          <a:endParaRPr lang="en-US" sz="12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4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lumMod val="40000"/>
                <a:lumOff val="60000"/>
              </a:schemeClr>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2">
                  <a:lumMod val="40000"/>
                  <a:lumOff val="60000"/>
                </a:schemeClr>
              </a:solidFill>
              <a:latin typeface="+mn-lt"/>
              <a:ea typeface="Times New Roman" charset="0"/>
              <a:cs typeface="Times New Roman" charset="0"/>
            </a:rPr>
            <a:t>Low Oil and Gas Supply</a:t>
          </a:r>
        </a:p>
        <a:p xmlns:a="http://schemas.openxmlformats.org/drawingml/2006/main">
          <a:pPr eaLnBrk="0" hangingPunct="0"/>
          <a:r>
            <a:rPr lang="en-US" sz="1200" b="1" i="0" dirty="0" smtClean="0">
              <a:solidFill>
                <a:schemeClr val="tx1"/>
              </a:solidFill>
              <a:latin typeface="+mn-lt"/>
              <a:ea typeface="Times New Roman" charset="0"/>
              <a:cs typeface="Times New Roman" charset="0"/>
            </a:rPr>
            <a:t>Reference</a:t>
          </a:r>
        </a:p>
        <a:p xmlns:a="http://schemas.openxmlformats.org/drawingml/2006/main">
          <a:pPr eaLnBrk="0" hangingPunct="0"/>
          <a:r>
            <a:rPr lang="en-US" sz="1200" b="1" i="0" dirty="0" smtClean="0">
              <a:solidFill>
                <a:schemeClr val="accent2">
                  <a:lumMod val="75000"/>
                </a:schemeClr>
              </a:solidFill>
              <a:latin typeface="+mn-lt"/>
              <a:ea typeface="Times New Roman" charset="0"/>
              <a:cs typeface="Times New Roman" charset="0"/>
            </a:rPr>
            <a:t>High Oil and Gas Supply</a:t>
          </a:r>
        </a:p>
        <a:p xmlns:a="http://schemas.openxmlformats.org/drawingml/2006/main">
          <a:pPr eaLnBrk="0" hangingPunct="0"/>
          <a:endParaRPr lang="en-US" sz="500" b="1" i="0" dirty="0" smtClean="0">
            <a:solidFill>
              <a:schemeClr val="accent5">
                <a:lumMod val="40000"/>
                <a:lumOff val="60000"/>
              </a:schemeClr>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5">
                  <a:lumMod val="40000"/>
                  <a:lumOff val="60000"/>
                </a:schemeClr>
              </a:solidFill>
              <a:latin typeface="+mn-lt"/>
              <a:ea typeface="Times New Roman" charset="0"/>
              <a:cs typeface="Times New Roman" charset="0"/>
            </a:rPr>
            <a:t>Low Oil Price</a:t>
          </a:r>
        </a:p>
      </cdr:txBody>
    </cdr:sp>
  </cdr:relSizeAnchor>
  <cdr:relSizeAnchor xmlns:cdr="http://schemas.openxmlformats.org/drawingml/2006/chartDrawing">
    <cdr:from>
      <cdr:x>0.12557</cdr:x>
      <cdr:y>0</cdr:y>
    </cdr:from>
    <cdr:to>
      <cdr:x>0.54224</cdr:x>
      <cdr:y>0.12934</cdr:y>
    </cdr:to>
    <cdr:sp macro="" textlink="">
      <cdr:nvSpPr>
        <cdr:cNvPr id="6" name="TextBox 3"/>
        <cdr:cNvSpPr txBox="1"/>
      </cdr:nvSpPr>
      <cdr:spPr bwMode="auto">
        <a:xfrm xmlns:a="http://schemas.openxmlformats.org/drawingml/2006/main">
          <a:off x="493782" y="0"/>
          <a:ext cx="1638446" cy="3816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dirty="0" smtClean="0">
            <a:solidFill>
              <a:schemeClr val="tx1"/>
            </a:solidFill>
            <a:latin typeface="+mn-lt"/>
            <a:ea typeface="Times New Roman" charset="0"/>
            <a:cs typeface="Times New Roman" charset="0"/>
          </a:endParaRPr>
        </a:p>
      </cdr:txBody>
    </cdr:sp>
  </cdr:relSizeAnchor>
</c:userShapes>
</file>

<file path=ppt/drawings/drawing100.xml><?xml version="1.0" encoding="utf-8"?>
<c:userShapes xmlns:c="http://schemas.openxmlformats.org/drawingml/2006/chart">
  <cdr:relSizeAnchor xmlns:cdr="http://schemas.openxmlformats.org/drawingml/2006/chartDrawing">
    <cdr:from>
      <cdr:x>0.13846</cdr:x>
      <cdr:y>0.19174</cdr:y>
    </cdr:from>
    <cdr:to>
      <cdr:x>0.76563</cdr:x>
      <cdr:y>0.32831</cdr:y>
    </cdr:to>
    <cdr:sp macro="" textlink="">
      <cdr:nvSpPr>
        <cdr:cNvPr id="4" name="TextBox 1"/>
        <cdr:cNvSpPr txBox="1"/>
      </cdr:nvSpPr>
      <cdr:spPr bwMode="auto">
        <a:xfrm xmlns:a="http://schemas.openxmlformats.org/drawingml/2006/main">
          <a:off x="359821" y="665036"/>
          <a:ext cx="1629850" cy="4736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latin typeface="+mn-lt"/>
              <a:ea typeface="Times New Roman" charset="0"/>
              <a:cs typeface="Times New Roman" charset="0"/>
            </a:rPr>
            <a:t>         2021</a:t>
          </a:r>
        </a:p>
        <a:p xmlns:a="http://schemas.openxmlformats.org/drawingml/2006/main">
          <a:pPr eaLnBrk="0" hangingPunct="0"/>
          <a:endParaRPr lang="en-US" sz="4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0.11915</cdr:y>
    </cdr:to>
    <cdr:sp macro="" textlink="">
      <cdr:nvSpPr>
        <cdr:cNvPr id="6" name="TextBox 1"/>
        <cdr:cNvSpPr txBox="1"/>
      </cdr:nvSpPr>
      <cdr:spPr bwMode="auto">
        <a:xfrm xmlns:a="http://schemas.openxmlformats.org/drawingml/2006/main">
          <a:off x="0" y="0"/>
          <a:ext cx="3823206" cy="6243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baseline="0" dirty="0" smtClean="0">
              <a:solidFill>
                <a:schemeClr val="tx1"/>
              </a:solidFill>
              <a:latin typeface="+mn-lt"/>
              <a:ea typeface="Times New Roman" charset="0"/>
              <a:cs typeface="Times New Roman" charset="0"/>
            </a:rPr>
            <a:t>Vehicle travel</a:t>
          </a:r>
        </a:p>
        <a:p xmlns:a="http://schemas.openxmlformats.org/drawingml/2006/main">
          <a:pPr algn="l" eaLnBrk="0" hangingPunct="0"/>
          <a:r>
            <a:rPr lang="en-US" sz="1200" b="1" i="0" baseline="0" dirty="0" smtClean="0">
              <a:solidFill>
                <a:schemeClr val="tx1"/>
              </a:solidFill>
              <a:latin typeface="+mn-lt"/>
              <a:ea typeface="Times New Roman" charset="0"/>
              <a:cs typeface="Times New Roman" charset="0"/>
            </a:rPr>
            <a:t>AEO2022 Reference case</a:t>
          </a:r>
          <a:endParaRPr lang="en-US" sz="1200" b="1" i="0" baseline="0" dirty="0">
            <a:solidFill>
              <a:schemeClr val="tx1"/>
            </a:solidFill>
            <a:latin typeface="+mn-lt"/>
            <a:ea typeface="Times New Roman" charset="0"/>
            <a:cs typeface="Times New Roman" charset="0"/>
          </a:endParaRPr>
        </a:p>
        <a:p xmlns:a="http://schemas.openxmlformats.org/drawingml/2006/main">
          <a:pPr eaLnBrk="0" hangingPunct="0"/>
          <a:r>
            <a:rPr lang="en-US" b="0" i="0" baseline="0" dirty="0">
              <a:solidFill>
                <a:sysClr val="windowText" lastClr="000000"/>
              </a:solidFill>
              <a:latin typeface="+mn-lt"/>
              <a:ea typeface="Times New Roman" charset="0"/>
              <a:cs typeface="Times New Roman" charset="0"/>
            </a:rPr>
            <a:t>trillion </a:t>
          </a:r>
          <a:r>
            <a:rPr lang="en-US" b="0" i="0" baseline="0" dirty="0" smtClean="0">
              <a:solidFill>
                <a:sysClr val="windowText" lastClr="000000"/>
              </a:solidFill>
              <a:latin typeface="+mn-lt"/>
              <a:ea typeface="Times New Roman" charset="0"/>
              <a:cs typeface="Times New Roman" charset="0"/>
            </a:rPr>
            <a:t>vehicle-miles</a:t>
          </a:r>
          <a:endParaRPr lang="en-US" b="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0.39191</cdr:x>
      <cdr:y>0.43056</cdr:y>
    </cdr:from>
    <cdr:to>
      <cdr:x>1</cdr:x>
      <cdr:y>0.5</cdr:y>
    </cdr:to>
    <cdr:sp macro="" textlink="">
      <cdr:nvSpPr>
        <cdr:cNvPr id="7" name="TextBox 1"/>
        <cdr:cNvSpPr txBox="1"/>
      </cdr:nvSpPr>
      <cdr:spPr bwMode="auto">
        <a:xfrm xmlns:a="http://schemas.openxmlformats.org/drawingml/2006/main">
          <a:off x="1018471" y="1493365"/>
          <a:ext cx="1580267" cy="2408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Arial (body)"/>
              <a:ea typeface="Times New Roman" charset="0"/>
              <a:cs typeface="Times New Roman" charset="0"/>
            </a:rPr>
            <a:t>light</a:t>
          </a:r>
          <a:r>
            <a:rPr lang="en-US" sz="1200" b="1" i="0" baseline="0" dirty="0" smtClean="0">
              <a:solidFill>
                <a:schemeClr val="accent1"/>
              </a:solidFill>
              <a:latin typeface="Arial (body)"/>
              <a:ea typeface="Times New Roman" charset="0"/>
              <a:cs typeface="Times New Roman" charset="0"/>
            </a:rPr>
            <a:t>-duty vehicles</a:t>
          </a:r>
          <a:endParaRPr lang="en-US" sz="1200" b="1" i="0" dirty="0" smtClean="0">
            <a:solidFill>
              <a:schemeClr val="accent1"/>
            </a:solidFill>
            <a:latin typeface="Arial (body)"/>
            <a:ea typeface="Times New Roman" charset="0"/>
            <a:cs typeface="Times New Roman" charset="0"/>
          </a:endParaRPr>
        </a:p>
      </cdr:txBody>
    </cdr:sp>
  </cdr:relSizeAnchor>
  <cdr:relSizeAnchor xmlns:cdr="http://schemas.openxmlformats.org/drawingml/2006/chartDrawing">
    <cdr:from>
      <cdr:x>0.35575</cdr:x>
      <cdr:y>0.77626</cdr:y>
    </cdr:from>
    <cdr:to>
      <cdr:x>1</cdr:x>
      <cdr:y>0.82127</cdr:y>
    </cdr:to>
    <cdr:sp macro="" textlink="">
      <cdr:nvSpPr>
        <cdr:cNvPr id="8" name="TextBox 1"/>
        <cdr:cNvSpPr txBox="1"/>
      </cdr:nvSpPr>
      <cdr:spPr bwMode="auto">
        <a:xfrm xmlns:a="http://schemas.openxmlformats.org/drawingml/2006/main">
          <a:off x="924501" y="2692405"/>
          <a:ext cx="1674237" cy="1561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3"/>
              </a:solidFill>
              <a:latin typeface="Arial (body)"/>
              <a:ea typeface="Times New Roman" charset="0"/>
              <a:cs typeface="Times New Roman" charset="0"/>
            </a:rPr>
            <a:t>heavy-duty trucks</a:t>
          </a:r>
        </a:p>
      </cdr:txBody>
    </cdr:sp>
  </cdr:relSizeAnchor>
</c:userShapes>
</file>

<file path=ppt/drawings/drawing101.xml><?xml version="1.0" encoding="utf-8"?>
<c:userShapes xmlns:c="http://schemas.openxmlformats.org/drawingml/2006/chart">
  <cdr:relSizeAnchor xmlns:cdr="http://schemas.openxmlformats.org/drawingml/2006/chartDrawing">
    <cdr:from>
      <cdr:x>0.06851</cdr:x>
      <cdr:y>0</cdr:y>
    </cdr:from>
    <cdr:to>
      <cdr:x>0.30216</cdr:x>
      <cdr:y>0.12499</cdr:y>
    </cdr:to>
    <cdr:sp macro="" textlink="">
      <cdr:nvSpPr>
        <cdr:cNvPr id="5" name="TextBox 1"/>
        <cdr:cNvSpPr txBox="1"/>
      </cdr:nvSpPr>
      <cdr:spPr bwMode="auto">
        <a:xfrm xmlns:a="http://schemas.openxmlformats.org/drawingml/2006/main">
          <a:off x="269399" y="0"/>
          <a:ext cx="918749" cy="35027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endParaRPr lang="en-US" sz="3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0.47647</cdr:x>
      <cdr:y>0.21437</cdr:y>
    </cdr:from>
    <cdr:to>
      <cdr:x>0.88368</cdr:x>
      <cdr:y>0.63846</cdr:y>
    </cdr:to>
    <cdr:sp macro="" textlink="">
      <cdr:nvSpPr>
        <cdr:cNvPr id="10" name="TextBox 1"/>
        <cdr:cNvSpPr txBox="1"/>
      </cdr:nvSpPr>
      <cdr:spPr bwMode="auto">
        <a:xfrm xmlns:a="http://schemas.openxmlformats.org/drawingml/2006/main">
          <a:off x="1873610" y="600741"/>
          <a:ext cx="1601247" cy="11884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baseline="0" dirty="0" smtClean="0">
            <a:solidFill>
              <a:schemeClr val="tx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tx1"/>
            </a:solidFill>
            <a:latin typeface="+mn-lt"/>
            <a:ea typeface="Times New Roman" charset="0"/>
            <a:cs typeface="Times New Roman" charset="0"/>
          </a:endParaRPr>
        </a:p>
        <a:p xmlns:a="http://schemas.openxmlformats.org/drawingml/2006/main">
          <a:pPr eaLnBrk="0" hangingPunct="0"/>
          <a:endParaRPr lang="en-US" sz="300" b="1" dirty="0">
            <a:solidFill>
              <a:schemeClr val="tx1"/>
            </a:solidFill>
            <a:ea typeface="Times New Roman" charset="0"/>
            <a:cs typeface="Times New Roman" charset="0"/>
          </a:endParaRPr>
        </a:p>
        <a:p xmlns:a="http://schemas.openxmlformats.org/drawingml/2006/main">
          <a:pPr eaLnBrk="0" hangingPunct="0"/>
          <a:endParaRPr lang="en-US" sz="500" b="1" i="0" dirty="0" smtClean="0">
            <a:solidFill>
              <a:schemeClr val="tx1"/>
            </a:solidFill>
            <a:latin typeface="+mn-lt"/>
            <a:ea typeface="Times New Roman" charset="0"/>
            <a:cs typeface="Times New Roman" charset="0"/>
          </a:endParaRPr>
        </a:p>
        <a:p xmlns:a="http://schemas.openxmlformats.org/drawingml/2006/main">
          <a:pPr eaLnBrk="0" hangingPunct="0"/>
          <a:r>
            <a:rPr lang="en-US" sz="1200" b="1" dirty="0">
              <a:solidFill>
                <a:schemeClr val="accent1"/>
              </a:solidFill>
              <a:ea typeface="Times New Roman" charset="0"/>
              <a:cs typeface="Times New Roman" charset="0"/>
            </a:rPr>
            <a:t>l</a:t>
          </a:r>
          <a:r>
            <a:rPr lang="en-US" sz="1200" b="1" i="0" dirty="0" smtClean="0">
              <a:solidFill>
                <a:schemeClr val="accent1"/>
              </a:solidFill>
              <a:ea typeface="Times New Roman" charset="0"/>
              <a:cs typeface="Times New Roman" charset="0"/>
            </a:rPr>
            <a:t>ight-duty vehicle</a:t>
          </a:r>
        </a:p>
        <a:p xmlns:a="http://schemas.openxmlformats.org/drawingml/2006/main">
          <a:pPr eaLnBrk="0" hangingPunct="0"/>
          <a:endParaRPr lang="en-US" sz="800" b="1" i="0" dirty="0" smtClean="0">
            <a:solidFill>
              <a:schemeClr val="accent1"/>
            </a:solidFill>
            <a:ea typeface="Times New Roman" charset="0"/>
            <a:cs typeface="Times New Roman" charset="0"/>
          </a:endParaRPr>
        </a:p>
        <a:p xmlns:a="http://schemas.openxmlformats.org/drawingml/2006/main">
          <a:pPr eaLnBrk="0" hangingPunct="0"/>
          <a:r>
            <a:rPr lang="en-US" sz="1200" b="1" dirty="0">
              <a:solidFill>
                <a:schemeClr val="tx2"/>
              </a:solidFill>
              <a:ea typeface="Times New Roman" charset="0"/>
              <a:cs typeface="Times New Roman" charset="0"/>
            </a:rPr>
            <a:t>aircraft</a:t>
          </a:r>
        </a:p>
        <a:p xmlns:a="http://schemas.openxmlformats.org/drawingml/2006/main">
          <a:pPr eaLnBrk="0" hangingPunct="0"/>
          <a:endParaRPr lang="en-US" sz="700" b="1" i="0" dirty="0" smtClean="0">
            <a:solidFill>
              <a:schemeClr val="accent3"/>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3"/>
              </a:solidFill>
              <a:latin typeface="+mn-lt"/>
              <a:ea typeface="Times New Roman" charset="0"/>
              <a:cs typeface="Times New Roman" charset="0"/>
            </a:rPr>
            <a:t>passenger rail</a:t>
          </a:r>
        </a:p>
        <a:p xmlns:a="http://schemas.openxmlformats.org/drawingml/2006/main">
          <a:pPr eaLnBrk="0" hangingPunct="0"/>
          <a:endParaRPr lang="en-US" sz="900" b="1" i="0" dirty="0" smtClean="0">
            <a:solidFill>
              <a:schemeClr val="accent3"/>
            </a:solidFill>
            <a:latin typeface="+mn-lt"/>
            <a:ea typeface="Times New Roman" charset="0"/>
            <a:cs typeface="Times New Roman" charset="0"/>
          </a:endParaRPr>
        </a:p>
        <a:p xmlns:a="http://schemas.openxmlformats.org/drawingml/2006/main">
          <a:pPr eaLnBrk="0" hangingPunct="0"/>
          <a:endParaRPr lang="en-US" sz="500" b="1" i="0" dirty="0" smtClean="0">
            <a:solidFill>
              <a:schemeClr val="accent3"/>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3">
                  <a:lumMod val="50000"/>
                </a:schemeClr>
              </a:solidFill>
              <a:latin typeface="+mn-lt"/>
              <a:ea typeface="Times New Roman" charset="0"/>
              <a:cs typeface="Times New Roman" charset="0"/>
            </a:rPr>
            <a:t>bus</a:t>
          </a:r>
        </a:p>
      </cdr:txBody>
    </cdr:sp>
  </cdr:relSizeAnchor>
  <cdr:relSizeAnchor xmlns:cdr="http://schemas.openxmlformats.org/drawingml/2006/chartDrawing">
    <cdr:from>
      <cdr:x>0.12688</cdr:x>
      <cdr:y>0.90116</cdr:y>
    </cdr:from>
    <cdr:to>
      <cdr:x>0.9455</cdr:x>
      <cdr:y>1</cdr:y>
    </cdr:to>
    <cdr:sp macro="" textlink="">
      <cdr:nvSpPr>
        <cdr:cNvPr id="7" name="TextBox 3"/>
        <cdr:cNvSpPr txBox="1"/>
      </cdr:nvSpPr>
      <cdr:spPr>
        <a:xfrm xmlns:a="http://schemas.openxmlformats.org/drawingml/2006/main">
          <a:off x="498916" y="2525428"/>
          <a:ext cx="3219009" cy="27699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2020             2030             2040             2050</a:t>
          </a:r>
          <a:endParaRPr lang="en-US" sz="1200" dirty="0"/>
        </a:p>
      </cdr:txBody>
    </cdr:sp>
  </cdr:relSizeAnchor>
</c:userShapes>
</file>

<file path=ppt/drawings/drawing102.xml><?xml version="1.0" encoding="utf-8"?>
<c:userShapes xmlns:c="http://schemas.openxmlformats.org/drawingml/2006/chart">
  <cdr:relSizeAnchor xmlns:cdr="http://schemas.openxmlformats.org/drawingml/2006/chartDrawing">
    <cdr:from>
      <cdr:x>0.02489</cdr:x>
      <cdr:y>0</cdr:y>
    </cdr:from>
    <cdr:to>
      <cdr:x>0.41519</cdr:x>
      <cdr:y>0.11198</cdr:y>
    </cdr:to>
    <cdr:sp macro="" textlink="">
      <cdr:nvSpPr>
        <cdr:cNvPr id="5" name="TextBox 1"/>
        <cdr:cNvSpPr txBox="1"/>
      </cdr:nvSpPr>
      <cdr:spPr bwMode="auto">
        <a:xfrm xmlns:a="http://schemas.openxmlformats.org/drawingml/2006/main">
          <a:off x="100133" y="0"/>
          <a:ext cx="1570069" cy="3214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0.50959</cdr:x>
      <cdr:y>0.16545</cdr:y>
    </cdr:from>
    <cdr:to>
      <cdr:x>0.80958</cdr:x>
      <cdr:y>0.65149</cdr:y>
    </cdr:to>
    <cdr:sp macro="" textlink="">
      <cdr:nvSpPr>
        <cdr:cNvPr id="10" name="TextBox 1"/>
        <cdr:cNvSpPr txBox="1"/>
      </cdr:nvSpPr>
      <cdr:spPr bwMode="auto">
        <a:xfrm xmlns:a="http://schemas.openxmlformats.org/drawingml/2006/main">
          <a:off x="2049948" y="474954"/>
          <a:ext cx="1206777" cy="13952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baseline="0" dirty="0" smtClean="0">
            <a:solidFill>
              <a:schemeClr val="accent3"/>
            </a:solidFill>
            <a:latin typeface="+mn-lt"/>
            <a:ea typeface="Times New Roman" charset="0"/>
            <a:cs typeface="Times New Roman" charset="0"/>
          </a:endParaRPr>
        </a:p>
        <a:p xmlns:a="http://schemas.openxmlformats.org/drawingml/2006/main">
          <a:pPr eaLnBrk="0" hangingPunct="0"/>
          <a:r>
            <a:rPr lang="en-US" sz="1200" b="1" i="0" baseline="0" dirty="0" smtClean="0">
              <a:solidFill>
                <a:schemeClr val="accent3"/>
              </a:solidFill>
              <a:latin typeface="+mn-lt"/>
              <a:ea typeface="Times New Roman" charset="0"/>
              <a:cs typeface="Times New Roman" charset="0"/>
            </a:rPr>
            <a:t>Class 3</a:t>
          </a:r>
          <a:r>
            <a:rPr lang="en-US" sz="1200" b="1" i="0" dirty="0" smtClean="0">
              <a:solidFill>
                <a:schemeClr val="accent3"/>
              </a:solidFill>
              <a:latin typeface="+mn-lt"/>
              <a:ea typeface="Times New Roman" charset="0"/>
              <a:cs typeface="Times New Roman" charset="0"/>
            </a:rPr>
            <a:t> </a:t>
          </a:r>
          <a:r>
            <a:rPr lang="en-US" sz="1200" b="1" i="0" baseline="0" dirty="0" smtClean="0">
              <a:solidFill>
                <a:schemeClr val="accent3"/>
              </a:solidFill>
              <a:latin typeface="+mn-lt"/>
              <a:ea typeface="Times New Roman" charset="0"/>
              <a:cs typeface="Times New Roman" charset="0"/>
            </a:rPr>
            <a:t>truck</a:t>
          </a:r>
          <a:endParaRPr lang="en-US" sz="1200" b="1" i="0" baseline="0" dirty="0" smtClean="0">
            <a:solidFill>
              <a:schemeClr val="accent2"/>
            </a:solidFill>
            <a:latin typeface="+mn-lt"/>
            <a:ea typeface="Times New Roman" charset="0"/>
            <a:cs typeface="Times New Roman" charset="0"/>
          </a:endParaRPr>
        </a:p>
        <a:p xmlns:a="http://schemas.openxmlformats.org/drawingml/2006/main">
          <a:pPr eaLnBrk="0" hangingPunct="0"/>
          <a:endParaRPr lang="en-US" sz="1200" b="1" i="0" baseline="0" dirty="0" smtClean="0">
            <a:solidFill>
              <a:schemeClr val="accent5"/>
            </a:solidFill>
            <a:latin typeface="+mn-lt"/>
            <a:ea typeface="Times New Roman" charset="0"/>
            <a:cs typeface="Times New Roman" charset="0"/>
          </a:endParaRPr>
        </a:p>
        <a:p xmlns:a="http://schemas.openxmlformats.org/drawingml/2006/main">
          <a:pPr eaLnBrk="0" hangingPunct="0"/>
          <a:endParaRPr lang="en-US" b="1" dirty="0">
            <a:solidFill>
              <a:schemeClr val="accent5"/>
            </a:solidFill>
            <a:ea typeface="Times New Roman" charset="0"/>
            <a:cs typeface="Times New Roman" charset="0"/>
          </a:endParaRPr>
        </a:p>
        <a:p xmlns:a="http://schemas.openxmlformats.org/drawingml/2006/main">
          <a:pPr eaLnBrk="0" hangingPunct="0"/>
          <a:r>
            <a:rPr lang="en-US" sz="1200" b="1" i="0" baseline="0" dirty="0" smtClean="0">
              <a:solidFill>
                <a:schemeClr val="accent5"/>
              </a:solidFill>
              <a:latin typeface="+mn-lt"/>
              <a:ea typeface="Times New Roman" charset="0"/>
              <a:cs typeface="Times New Roman" charset="0"/>
            </a:rPr>
            <a:t>Classes 4–6</a:t>
          </a:r>
          <a:r>
            <a:rPr lang="en-US" sz="1200" b="1" i="0" dirty="0" smtClean="0">
              <a:solidFill>
                <a:schemeClr val="accent5"/>
              </a:solidFill>
              <a:latin typeface="+mn-lt"/>
              <a:ea typeface="Times New Roman" charset="0"/>
              <a:cs typeface="Times New Roman" charset="0"/>
            </a:rPr>
            <a:t> </a:t>
          </a:r>
          <a:r>
            <a:rPr lang="en-US" sz="1200" b="1" i="0" baseline="0" dirty="0" smtClean="0">
              <a:solidFill>
                <a:schemeClr val="accent5"/>
              </a:solidFill>
              <a:latin typeface="+mn-lt"/>
              <a:ea typeface="Times New Roman" charset="0"/>
              <a:cs typeface="Times New Roman" charset="0"/>
            </a:rPr>
            <a:t>truck</a:t>
          </a:r>
          <a:endParaRPr lang="en-US" sz="1200" b="1" i="0" baseline="0" dirty="0" smtClean="0">
            <a:solidFill>
              <a:schemeClr val="tx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600" b="1" i="0" dirty="0" smtClean="0">
            <a:solidFill>
              <a:schemeClr val="accent6"/>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6"/>
              </a:solidFill>
              <a:latin typeface="+mn-lt"/>
              <a:ea typeface="Times New Roman" charset="0"/>
              <a:cs typeface="Times New Roman" charset="0"/>
            </a:rPr>
            <a:t>Classes 7–8 truck</a:t>
          </a: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cdr:txBody>
    </cdr:sp>
  </cdr:relSizeAnchor>
  <cdr:relSizeAnchor xmlns:cdr="http://schemas.openxmlformats.org/drawingml/2006/chartDrawing">
    <cdr:from>
      <cdr:x>0.51356</cdr:x>
      <cdr:y>0.72405</cdr:y>
    </cdr:from>
    <cdr:to>
      <cdr:x>0.90146</cdr:x>
      <cdr:y>0.84007</cdr:y>
    </cdr:to>
    <cdr:sp macro="" textlink="">
      <cdr:nvSpPr>
        <cdr:cNvPr id="6" name="TextBox 1"/>
        <cdr:cNvSpPr txBox="1"/>
      </cdr:nvSpPr>
      <cdr:spPr bwMode="auto">
        <a:xfrm xmlns:a="http://schemas.openxmlformats.org/drawingml/2006/main">
          <a:off x="2065894" y="2078517"/>
          <a:ext cx="1560415" cy="3330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2"/>
              </a:solidFill>
              <a:latin typeface="+mn-lt"/>
              <a:ea typeface="Times New Roman" charset="0"/>
              <a:cs typeface="Times New Roman" charset="0"/>
            </a:rPr>
            <a:t>freight</a:t>
          </a:r>
          <a:r>
            <a:rPr lang="en-US" sz="1200" b="1" i="0" baseline="0" dirty="0" smtClean="0">
              <a:solidFill>
                <a:schemeClr val="accent2"/>
              </a:solidFill>
              <a:latin typeface="+mn-lt"/>
              <a:ea typeface="Times New Roman" charset="0"/>
              <a:cs typeface="Times New Roman" charset="0"/>
            </a:rPr>
            <a:t> </a:t>
          </a:r>
          <a:r>
            <a:rPr lang="en-US" sz="1200" b="1" i="0" dirty="0" smtClean="0">
              <a:solidFill>
                <a:schemeClr val="accent2"/>
              </a:solidFill>
              <a:latin typeface="+mn-lt"/>
              <a:ea typeface="Times New Roman" charset="0"/>
              <a:cs typeface="Times New Roman" charset="0"/>
            </a:rPr>
            <a:t>rail</a:t>
          </a:r>
        </a:p>
        <a:p xmlns:a="http://schemas.openxmlformats.org/drawingml/2006/main">
          <a:pPr eaLnBrk="0" hangingPunct="0"/>
          <a:r>
            <a:rPr lang="en-US" sz="1200" b="1" i="0" dirty="0" smtClean="0">
              <a:solidFill>
                <a:schemeClr val="accent4"/>
              </a:solidFill>
              <a:latin typeface="+mn-lt"/>
              <a:ea typeface="Times New Roman" charset="0"/>
              <a:cs typeface="Times New Roman" charset="0"/>
            </a:rPr>
            <a:t>domestic</a:t>
          </a:r>
          <a:r>
            <a:rPr lang="en-US" sz="1200" b="1" i="0" baseline="0" dirty="0" smtClean="0">
              <a:solidFill>
                <a:schemeClr val="accent4"/>
              </a:solidFill>
              <a:latin typeface="+mn-lt"/>
              <a:ea typeface="Times New Roman" charset="0"/>
              <a:cs typeface="Times New Roman" charset="0"/>
            </a:rPr>
            <a:t> </a:t>
          </a:r>
          <a:r>
            <a:rPr lang="en-US" sz="1200" b="1" i="0" dirty="0" smtClean="0">
              <a:solidFill>
                <a:schemeClr val="accent4"/>
              </a:solidFill>
              <a:latin typeface="+mn-lt"/>
              <a:ea typeface="Times New Roman" charset="0"/>
              <a:cs typeface="Times New Roman" charset="0"/>
            </a:rPr>
            <a:t>marine</a:t>
          </a: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cdr:txBody>
    </cdr:sp>
  </cdr:relSizeAnchor>
  <cdr:relSizeAnchor xmlns:cdr="http://schemas.openxmlformats.org/drawingml/2006/chartDrawing">
    <cdr:from>
      <cdr:x>0.10337</cdr:x>
      <cdr:y>0.90351</cdr:y>
    </cdr:from>
    <cdr:to>
      <cdr:x>0.94317</cdr:x>
      <cdr:y>1</cdr:y>
    </cdr:to>
    <cdr:sp macro="" textlink="">
      <cdr:nvSpPr>
        <cdr:cNvPr id="8" name="TextBox 3"/>
        <cdr:cNvSpPr txBox="1"/>
      </cdr:nvSpPr>
      <cdr:spPr>
        <a:xfrm xmlns:a="http://schemas.openxmlformats.org/drawingml/2006/main">
          <a:off x="415839" y="2593682"/>
          <a:ext cx="337828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2020              2030             2040             2050</a:t>
          </a:r>
          <a:endParaRPr lang="en-US" sz="1200" dirty="0"/>
        </a:p>
      </cdr:txBody>
    </cdr:sp>
  </cdr:relSizeAnchor>
</c:userShapes>
</file>

<file path=ppt/drawings/drawing103.xml><?xml version="1.0" encoding="utf-8"?>
<c:userShapes xmlns:c="http://schemas.openxmlformats.org/drawingml/2006/chart">
  <cdr:relSizeAnchor xmlns:cdr="http://schemas.openxmlformats.org/drawingml/2006/chartDrawing">
    <cdr:from>
      <cdr:x>0.13538</cdr:x>
      <cdr:y>0.10858</cdr:y>
    </cdr:from>
    <cdr:to>
      <cdr:x>0.69677</cdr:x>
      <cdr:y>0.24515</cdr:y>
    </cdr:to>
    <cdr:sp macro="" textlink="">
      <cdr:nvSpPr>
        <cdr:cNvPr id="4" name="TextBox 1"/>
        <cdr:cNvSpPr txBox="1"/>
      </cdr:nvSpPr>
      <cdr:spPr bwMode="auto">
        <a:xfrm xmlns:a="http://schemas.openxmlformats.org/drawingml/2006/main">
          <a:off x="352039" y="321567"/>
          <a:ext cx="1459797" cy="4044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endParaRPr lang="en-US" sz="600" b="1" i="0" dirty="0" smtClean="0">
            <a:solidFill>
              <a:schemeClr val="tx1"/>
            </a:solidFill>
            <a:latin typeface="+mn-lt"/>
            <a:ea typeface="Times New Roman" charset="0"/>
            <a:cs typeface="Times New Roman" charset="0"/>
          </a:endParaRPr>
        </a:p>
        <a:p xmlns:a="http://schemas.openxmlformats.org/drawingml/2006/main">
          <a:pPr eaLnBrk="0" hangingPunct="0"/>
          <a:endParaRPr lang="en-US" sz="4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0.32958</cdr:x>
      <cdr:y>0.61692</cdr:y>
    </cdr:from>
    <cdr:to>
      <cdr:x>0.9877</cdr:x>
      <cdr:y>0.83516</cdr:y>
    </cdr:to>
    <cdr:sp macro="" textlink="">
      <cdr:nvSpPr>
        <cdr:cNvPr id="3" name="TextBox 2"/>
        <cdr:cNvSpPr txBox="1"/>
      </cdr:nvSpPr>
      <cdr:spPr>
        <a:xfrm xmlns:a="http://schemas.openxmlformats.org/drawingml/2006/main">
          <a:off x="857015" y="1827083"/>
          <a:ext cx="1711326"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b="1" dirty="0">
              <a:solidFill>
                <a:schemeClr val="accent1"/>
              </a:solidFill>
            </a:rPr>
            <a:t>energy efficiency      </a:t>
          </a:r>
        </a:p>
        <a:p xmlns:a="http://schemas.openxmlformats.org/drawingml/2006/main">
          <a:r>
            <a:rPr lang="en-US" sz="1200" b="1" dirty="0" smtClean="0">
              <a:solidFill>
                <a:schemeClr val="accent3"/>
              </a:solidFill>
            </a:rPr>
            <a:t>travel </a:t>
          </a:r>
          <a:r>
            <a:rPr lang="en-US" sz="1200" b="1" dirty="0">
              <a:solidFill>
                <a:schemeClr val="accent3"/>
              </a:solidFill>
            </a:rPr>
            <a:t>demand     </a:t>
          </a:r>
        </a:p>
        <a:p xmlns:a="http://schemas.openxmlformats.org/drawingml/2006/main">
          <a:r>
            <a:rPr lang="en-US" sz="1200" b="1" dirty="0" smtClean="0">
              <a:solidFill>
                <a:schemeClr val="accent2"/>
              </a:solidFill>
            </a:rPr>
            <a:t>energy consumption</a:t>
          </a:r>
          <a:endParaRPr lang="en-US" sz="1200" b="1" dirty="0">
            <a:solidFill>
              <a:schemeClr val="accent2"/>
            </a:solidFill>
          </a:endParaRPr>
        </a:p>
      </cdr:txBody>
    </cdr:sp>
  </cdr:relSizeAnchor>
</c:userShapes>
</file>

<file path=ppt/drawings/drawing104.xml><?xml version="1.0" encoding="utf-8"?>
<c:userShapes xmlns:c="http://schemas.openxmlformats.org/drawingml/2006/chart">
  <cdr:relSizeAnchor xmlns:cdr="http://schemas.openxmlformats.org/drawingml/2006/chartDrawing">
    <cdr:from>
      <cdr:x>0.13791</cdr:x>
      <cdr:y>0.11174</cdr:y>
    </cdr:from>
    <cdr:to>
      <cdr:x>0.6993</cdr:x>
      <cdr:y>0.33528</cdr:y>
    </cdr:to>
    <cdr:sp macro="" textlink="">
      <cdr:nvSpPr>
        <cdr:cNvPr id="4" name="TextBox 1"/>
        <cdr:cNvSpPr txBox="1"/>
      </cdr:nvSpPr>
      <cdr:spPr bwMode="auto">
        <a:xfrm xmlns:a="http://schemas.openxmlformats.org/drawingml/2006/main">
          <a:off x="358380" y="330932"/>
          <a:ext cx="1458906" cy="6620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endParaRPr lang="en-US" sz="600" b="1" i="0" dirty="0" smtClean="0">
            <a:solidFill>
              <a:schemeClr val="tx1"/>
            </a:solidFill>
            <a:latin typeface="+mn-lt"/>
            <a:ea typeface="Times New Roman" charset="0"/>
            <a:cs typeface="Times New Roman" charset="0"/>
          </a:endParaRPr>
        </a:p>
        <a:p xmlns:a="http://schemas.openxmlformats.org/drawingml/2006/main">
          <a:pPr eaLnBrk="0" hangingPunct="0"/>
          <a:endParaRPr lang="en-US" sz="4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05.xml><?xml version="1.0" encoding="utf-8"?>
<c:userShapes xmlns:c="http://schemas.openxmlformats.org/drawingml/2006/chart">
  <cdr:relSizeAnchor xmlns:cdr="http://schemas.openxmlformats.org/drawingml/2006/chartDrawing">
    <cdr:from>
      <cdr:x>0.14</cdr:x>
      <cdr:y>0.10887</cdr:y>
    </cdr:from>
    <cdr:to>
      <cdr:x>0.70139</cdr:x>
      <cdr:y>0.25875</cdr:y>
    </cdr:to>
    <cdr:sp macro="" textlink="">
      <cdr:nvSpPr>
        <cdr:cNvPr id="4" name="TextBox 1"/>
        <cdr:cNvSpPr txBox="1"/>
      </cdr:nvSpPr>
      <cdr:spPr bwMode="auto">
        <a:xfrm xmlns:a="http://schemas.openxmlformats.org/drawingml/2006/main">
          <a:off x="363818" y="322432"/>
          <a:ext cx="1458905" cy="4438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endParaRPr lang="en-US" sz="600" b="1" i="0" dirty="0" smtClean="0">
            <a:solidFill>
              <a:schemeClr val="tx1"/>
            </a:solidFill>
            <a:latin typeface="+mn-lt"/>
            <a:ea typeface="Times New Roman" charset="0"/>
            <a:cs typeface="Times New Roman" charset="0"/>
          </a:endParaRPr>
        </a:p>
        <a:p xmlns:a="http://schemas.openxmlformats.org/drawingml/2006/main">
          <a:pPr eaLnBrk="0" hangingPunct="0"/>
          <a:endParaRPr lang="en-US" sz="4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06.xml><?xml version="1.0" encoding="utf-8"?>
<c:userShapes xmlns:c="http://schemas.openxmlformats.org/drawingml/2006/chart">
  <cdr:relSizeAnchor xmlns:cdr="http://schemas.openxmlformats.org/drawingml/2006/chartDrawing">
    <cdr:from>
      <cdr:x>0</cdr:x>
      <cdr:y>0</cdr:y>
    </cdr:from>
    <cdr:to>
      <cdr:x>0.76389</cdr:x>
      <cdr:y>0.17708</cdr:y>
    </cdr:to>
    <cdr:sp macro="" textlink="">
      <cdr:nvSpPr>
        <cdr:cNvPr id="2" name="TextBox 1"/>
        <cdr:cNvSpPr txBox="1"/>
      </cdr:nvSpPr>
      <cdr:spPr bwMode="auto">
        <a:xfrm xmlns:a="http://schemas.openxmlformats.org/drawingml/2006/main">
          <a:off x="0" y="0"/>
          <a:ext cx="2095500" cy="485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dirty="0" smtClean="0">
              <a:solidFill>
                <a:sysClr val="windowText" lastClr="000000"/>
              </a:solidFill>
              <a:ea typeface="Times New Roman" charset="0"/>
              <a:cs typeface="Times New Roman" charset="0"/>
            </a:rPr>
            <a:t>Light-duty</a:t>
          </a:r>
          <a:r>
            <a:rPr lang="en-US" sz="1200" b="1" i="0" baseline="0" dirty="0" smtClean="0">
              <a:solidFill>
                <a:sysClr val="windowText" lastClr="000000"/>
              </a:solidFill>
              <a:ea typeface="Times New Roman" charset="0"/>
              <a:cs typeface="Times New Roman" charset="0"/>
            </a:rPr>
            <a:t> vehicle sales</a:t>
          </a:r>
        </a:p>
        <a:p xmlns:a="http://schemas.openxmlformats.org/drawingml/2006/main">
          <a:pPr eaLnBrk="0" hangingPunct="0"/>
          <a:r>
            <a:rPr lang="en-US" sz="1200" b="1" dirty="0" smtClean="0">
              <a:ea typeface="Times New Roman" charset="0"/>
              <a:cs typeface="Times New Roman" charset="0"/>
            </a:rPr>
            <a:t>AEO2022 Reference case</a:t>
          </a:r>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i="0" baseline="0" dirty="0" smtClean="0">
              <a:solidFill>
                <a:sysClr val="windowText" lastClr="000000"/>
              </a:solidFill>
              <a:ea typeface="Times New Roman" charset="0"/>
              <a:cs typeface="Times New Roman" charset="0"/>
            </a:rPr>
            <a:t>percentage share</a:t>
          </a:r>
          <a:endParaRPr lang="en-US"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0.65342</cdr:x>
      <cdr:y>0.27218</cdr:y>
    </cdr:from>
    <cdr:to>
      <cdr:x>0.80621</cdr:x>
      <cdr:y>0.48633</cdr:y>
    </cdr:to>
    <cdr:sp macro="" textlink="">
      <cdr:nvSpPr>
        <cdr:cNvPr id="3" name="TextBox 1"/>
        <cdr:cNvSpPr txBox="1"/>
      </cdr:nvSpPr>
      <cdr:spPr bwMode="auto">
        <a:xfrm xmlns:a="http://schemas.openxmlformats.org/drawingml/2006/main">
          <a:off x="1698057" y="947715"/>
          <a:ext cx="397062" cy="7456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dirty="0" smtClean="0">
            <a:solidFill>
              <a:schemeClr val="tx2"/>
            </a:solidFill>
            <a:ea typeface="Times New Roman" charset="0"/>
            <a:cs typeface="Times New Roman" charset="0"/>
          </a:endParaRPr>
        </a:p>
        <a:p xmlns:a="http://schemas.openxmlformats.org/drawingml/2006/main">
          <a:pPr eaLnBrk="0" hangingPunct="0"/>
          <a:r>
            <a:rPr lang="en-US" sz="1000" b="1" dirty="0">
              <a:solidFill>
                <a:schemeClr val="tx2"/>
              </a:solidFill>
              <a:ea typeface="Times New Roman" charset="0"/>
              <a:cs typeface="Times New Roman" charset="0"/>
            </a:rPr>
            <a:t>t</a:t>
          </a:r>
          <a:r>
            <a:rPr lang="en-US" sz="1000" b="1" dirty="0" smtClean="0">
              <a:solidFill>
                <a:schemeClr val="tx2"/>
              </a:solidFill>
              <a:ea typeface="Times New Roman" charset="0"/>
              <a:cs typeface="Times New Roman" charset="0"/>
            </a:rPr>
            <a:t>ruck</a:t>
          </a:r>
        </a:p>
        <a:p xmlns:a="http://schemas.openxmlformats.org/drawingml/2006/main">
          <a:pPr eaLnBrk="0" hangingPunct="0"/>
          <a:endParaRPr lang="en-US" sz="1000" b="1" dirty="0" smtClean="0">
            <a:solidFill>
              <a:schemeClr val="tx2"/>
            </a:solidFill>
            <a:ea typeface="Times New Roman" charset="0"/>
            <a:cs typeface="Times New Roman" charset="0"/>
          </a:endParaRPr>
        </a:p>
        <a:p xmlns:a="http://schemas.openxmlformats.org/drawingml/2006/main">
          <a:pPr eaLnBrk="0" hangingPunct="0"/>
          <a:endParaRPr lang="en-US" sz="1000" b="1" dirty="0">
            <a:solidFill>
              <a:schemeClr val="tx2"/>
            </a:solidFill>
            <a:ea typeface="Times New Roman" charset="0"/>
            <a:cs typeface="Times New Roman" charset="0"/>
          </a:endParaRPr>
        </a:p>
        <a:p xmlns:a="http://schemas.openxmlformats.org/drawingml/2006/main">
          <a:pPr eaLnBrk="0" hangingPunct="0"/>
          <a:endParaRPr lang="en-US" sz="1000" b="1" dirty="0" smtClean="0">
            <a:solidFill>
              <a:schemeClr val="tx2"/>
            </a:solidFill>
            <a:ea typeface="Times New Roman" charset="0"/>
            <a:cs typeface="Times New Roman" charset="0"/>
          </a:endParaRPr>
        </a:p>
        <a:p xmlns:a="http://schemas.openxmlformats.org/drawingml/2006/main">
          <a:pPr eaLnBrk="0" hangingPunct="0"/>
          <a:endParaRPr lang="en-US" sz="1000" b="1" dirty="0">
            <a:solidFill>
              <a:schemeClr val="tx2"/>
            </a:solidFill>
            <a:ea typeface="Times New Roman" charset="0"/>
            <a:cs typeface="Times New Roman" charset="0"/>
          </a:endParaRPr>
        </a:p>
        <a:p xmlns:a="http://schemas.openxmlformats.org/drawingml/2006/main">
          <a:pPr eaLnBrk="0" hangingPunct="0"/>
          <a:endParaRPr lang="en-US" sz="1000" b="1" dirty="0">
            <a:solidFill>
              <a:schemeClr val="tx2"/>
            </a:solidFill>
            <a:ea typeface="Times New Roman" charset="0"/>
            <a:cs typeface="Times New Roman" charset="0"/>
          </a:endParaRPr>
        </a:p>
        <a:p xmlns:a="http://schemas.openxmlformats.org/drawingml/2006/main">
          <a:pPr eaLnBrk="0" hangingPunct="0"/>
          <a:r>
            <a:rPr lang="en-US" sz="1000" b="1" i="0" dirty="0" smtClean="0">
              <a:solidFill>
                <a:schemeClr val="accent1"/>
              </a:solidFill>
              <a:ea typeface="Times New Roman" charset="0"/>
              <a:cs typeface="Times New Roman" charset="0"/>
            </a:rPr>
            <a:t>car</a:t>
          </a:r>
        </a:p>
        <a:p xmlns:a="http://schemas.openxmlformats.org/drawingml/2006/main">
          <a:pPr eaLnBrk="0" hangingPunct="0"/>
          <a:endParaRPr lang="en-US" sz="12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4"/>
            </a:solidFill>
            <a:latin typeface="+mn-lt"/>
            <a:ea typeface="Times New Roman" charset="0"/>
            <a:cs typeface="Times New Roman" charset="0"/>
          </a:endParaRPr>
        </a:p>
      </cdr:txBody>
    </cdr:sp>
  </cdr:relSizeAnchor>
  <cdr:relSizeAnchor xmlns:cdr="http://schemas.openxmlformats.org/drawingml/2006/chartDrawing">
    <cdr:from>
      <cdr:x>0.07845</cdr:x>
      <cdr:y>0.16013</cdr:y>
    </cdr:from>
    <cdr:to>
      <cdr:x>0.50437</cdr:x>
      <cdr:y>0.29438</cdr:y>
    </cdr:to>
    <cdr:grpSp>
      <cdr:nvGrpSpPr>
        <cdr:cNvPr id="5" name="Group 4"/>
        <cdr:cNvGrpSpPr/>
      </cdr:nvGrpSpPr>
      <cdr:grpSpPr>
        <a:xfrm xmlns:a="http://schemas.openxmlformats.org/drawingml/2006/main">
          <a:off x="203871" y="557559"/>
          <a:ext cx="1106854" cy="467447"/>
          <a:chOff x="-149072" y="209238"/>
          <a:chExt cx="1168384" cy="368275"/>
        </a:xfrm>
      </cdr:grpSpPr>
      <cdr:sp macro="" textlink="">
        <cdr:nvSpPr>
          <cdr:cNvPr id="7" name="TextBox 1"/>
          <cdr:cNvSpPr txBox="1"/>
        </cdr:nvSpPr>
        <cdr:spPr bwMode="auto">
          <a:xfrm xmlns:a="http://schemas.openxmlformats.org/drawingml/2006/main">
            <a:off x="-149072" y="209238"/>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endParaRPr lang="en-US" sz="5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grpSp>
  </cdr:relSizeAnchor>
</c:userShapes>
</file>

<file path=ppt/drawings/drawing107.xml><?xml version="1.0" encoding="utf-8"?>
<c:userShapes xmlns:c="http://schemas.openxmlformats.org/drawingml/2006/chart">
  <cdr:relSizeAnchor xmlns:cdr="http://schemas.openxmlformats.org/drawingml/2006/chartDrawing">
    <cdr:from>
      <cdr:x>0</cdr:x>
      <cdr:y>0</cdr:y>
    </cdr:from>
    <cdr:to>
      <cdr:x>0.76389</cdr:x>
      <cdr:y>0.17708</cdr:y>
    </cdr:to>
    <cdr:sp macro="" textlink="">
      <cdr:nvSpPr>
        <cdr:cNvPr id="2" name="TextBox 1"/>
        <cdr:cNvSpPr txBox="1"/>
      </cdr:nvSpPr>
      <cdr:spPr bwMode="auto">
        <a:xfrm xmlns:a="http://schemas.openxmlformats.org/drawingml/2006/main">
          <a:off x="0" y="0"/>
          <a:ext cx="2095500" cy="485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dirty="0" smtClean="0">
              <a:solidFill>
                <a:sysClr val="windowText" lastClr="000000"/>
              </a:solidFill>
              <a:latin typeface="+mn-lt"/>
              <a:ea typeface="Times New Roman" charset="0"/>
              <a:cs typeface="Times New Roman" charset="0"/>
            </a:rPr>
            <a:t>Car </a:t>
          </a:r>
          <a:r>
            <a:rPr lang="en-US" sz="1200" b="1" i="0" baseline="0" dirty="0" smtClean="0">
              <a:solidFill>
                <a:sysClr val="windowText" lastClr="000000"/>
              </a:solidFill>
              <a:latin typeface="+mn-lt"/>
              <a:ea typeface="Times New Roman" charset="0"/>
              <a:cs typeface="Times New Roman" charset="0"/>
            </a:rPr>
            <a:t>sales</a:t>
          </a:r>
          <a:r>
            <a:rPr lang="en-US" sz="1200" b="1" i="0" dirty="0" smtClean="0">
              <a:solidFill>
                <a:sysClr val="windowText" lastClr="000000"/>
              </a:solidFill>
              <a:latin typeface="+mn-lt"/>
              <a:ea typeface="Times New Roman" charset="0"/>
              <a:cs typeface="Times New Roman" charset="0"/>
            </a:rPr>
            <a:t> </a:t>
          </a:r>
          <a:r>
            <a:rPr lang="en-US" sz="1200" b="1" i="0" baseline="0" dirty="0" smtClean="0">
              <a:solidFill>
                <a:sysClr val="windowText" lastClr="000000"/>
              </a:solidFill>
              <a:latin typeface="+mn-lt"/>
              <a:ea typeface="Times New Roman" charset="0"/>
              <a:cs typeface="Times New Roman" charset="0"/>
            </a:rPr>
            <a:t>by size class</a:t>
          </a:r>
        </a:p>
        <a:p xmlns:a="http://schemas.openxmlformats.org/drawingml/2006/main">
          <a:pPr eaLnBrk="0" hangingPunct="0"/>
          <a:r>
            <a:rPr lang="en-US" sz="1200" b="1" i="0" baseline="0" dirty="0" smtClean="0">
              <a:solidFill>
                <a:sysClr val="windowText" lastClr="000000"/>
              </a:solidFill>
              <a:latin typeface="+mn-lt"/>
              <a:ea typeface="Times New Roman" charset="0"/>
              <a:cs typeface="Times New Roman" charset="0"/>
            </a:rPr>
            <a:t>AEO2022 Reference case</a:t>
          </a:r>
        </a:p>
        <a:p xmlns:a="http://schemas.openxmlformats.org/drawingml/2006/main">
          <a:pPr eaLnBrk="0" hangingPunct="0"/>
          <a:r>
            <a:rPr lang="en-US" dirty="0">
              <a:ea typeface="Times New Roman" charset="0"/>
              <a:cs typeface="Times New Roman" charset="0"/>
            </a:rPr>
            <a:t>p</a:t>
          </a:r>
          <a:r>
            <a:rPr lang="en-US" i="0" baseline="0" dirty="0" smtClean="0">
              <a:solidFill>
                <a:sysClr val="windowText" lastClr="000000"/>
              </a:solidFill>
              <a:latin typeface="+mn-lt"/>
              <a:ea typeface="Times New Roman" charset="0"/>
              <a:cs typeface="Times New Roman" charset="0"/>
            </a:rPr>
            <a:t>ercentage share</a:t>
          </a:r>
          <a:endParaRPr lang="en-US"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0.61233</cdr:x>
      <cdr:y>0.2109</cdr:y>
    </cdr:from>
    <cdr:to>
      <cdr:x>1</cdr:x>
      <cdr:y>0.5437</cdr:y>
    </cdr:to>
    <cdr:sp macro="" textlink="">
      <cdr:nvSpPr>
        <cdr:cNvPr id="3" name="TextBox 1"/>
        <cdr:cNvSpPr txBox="1"/>
      </cdr:nvSpPr>
      <cdr:spPr bwMode="auto">
        <a:xfrm xmlns:a="http://schemas.openxmlformats.org/drawingml/2006/main">
          <a:off x="1654470" y="734349"/>
          <a:ext cx="1047455" cy="11587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000" b="1" dirty="0" smtClean="0">
              <a:solidFill>
                <a:schemeClr val="accent6"/>
              </a:solidFill>
              <a:ea typeface="Times New Roman" charset="0"/>
              <a:cs typeface="Times New Roman" charset="0"/>
            </a:rPr>
            <a:t>crossover utility</a:t>
          </a:r>
          <a:endParaRPr lang="en-US" sz="1000" b="1" dirty="0">
            <a:solidFill>
              <a:schemeClr val="accent4"/>
            </a:solidFill>
            <a:ea typeface="Times New Roman" charset="0"/>
            <a:cs typeface="Times New Roman" charset="0"/>
          </a:endParaRPr>
        </a:p>
        <a:p xmlns:a="http://schemas.openxmlformats.org/drawingml/2006/main">
          <a:pPr eaLnBrk="0" hangingPunct="0"/>
          <a:r>
            <a:rPr lang="en-US" sz="1000" b="1" i="0" dirty="0" smtClean="0">
              <a:solidFill>
                <a:schemeClr val="accent4"/>
              </a:solidFill>
              <a:ea typeface="Times New Roman" charset="0"/>
              <a:cs typeface="Times New Roman" charset="0"/>
            </a:rPr>
            <a:t>midsize</a:t>
          </a:r>
        </a:p>
        <a:p xmlns:a="http://schemas.openxmlformats.org/drawingml/2006/main">
          <a:pPr eaLnBrk="0" hangingPunct="0"/>
          <a:r>
            <a:rPr lang="en-US" sz="1000" b="1" i="0" dirty="0" smtClean="0">
              <a:solidFill>
                <a:schemeClr val="accent3"/>
              </a:solidFill>
              <a:ea typeface="Times New Roman" charset="0"/>
              <a:cs typeface="Times New Roman" charset="0"/>
            </a:rPr>
            <a:t>compact</a:t>
          </a:r>
        </a:p>
        <a:p xmlns:a="http://schemas.openxmlformats.org/drawingml/2006/main">
          <a:pPr eaLnBrk="0" hangingPunct="0"/>
          <a:r>
            <a:rPr lang="en-US" sz="1000" b="1" i="0" dirty="0" smtClean="0">
              <a:solidFill>
                <a:schemeClr val="accent5"/>
              </a:solidFill>
              <a:ea typeface="Times New Roman" charset="0"/>
              <a:cs typeface="Times New Roman" charset="0"/>
            </a:rPr>
            <a:t>large</a:t>
          </a:r>
        </a:p>
        <a:p xmlns:a="http://schemas.openxmlformats.org/drawingml/2006/main">
          <a:pPr eaLnBrk="0" hangingPunct="0"/>
          <a:r>
            <a:rPr lang="en-US" sz="1000" b="1" i="0" dirty="0" smtClean="0">
              <a:solidFill>
                <a:schemeClr val="tx2"/>
              </a:solidFill>
              <a:ea typeface="Times New Roman" charset="0"/>
              <a:cs typeface="Times New Roman" charset="0"/>
            </a:rPr>
            <a:t>subcompact</a:t>
          </a:r>
        </a:p>
        <a:p xmlns:a="http://schemas.openxmlformats.org/drawingml/2006/main">
          <a:pPr eaLnBrk="0" hangingPunct="0"/>
          <a:r>
            <a:rPr lang="en-US" sz="1000" b="1" i="0" dirty="0" smtClean="0">
              <a:solidFill>
                <a:schemeClr val="accent1"/>
              </a:solidFill>
              <a:ea typeface="Times New Roman" charset="0"/>
              <a:cs typeface="Times New Roman" charset="0"/>
            </a:rPr>
            <a:t>other</a:t>
          </a:r>
        </a:p>
      </cdr:txBody>
    </cdr:sp>
  </cdr:relSizeAnchor>
  <cdr:relSizeAnchor xmlns:cdr="http://schemas.openxmlformats.org/drawingml/2006/chartDrawing">
    <cdr:from>
      <cdr:x>0.07408</cdr:x>
      <cdr:y>0.15716</cdr:y>
    </cdr:from>
    <cdr:to>
      <cdr:x>0.5</cdr:x>
      <cdr:y>0.29141</cdr:y>
    </cdr:to>
    <cdr:grpSp>
      <cdr:nvGrpSpPr>
        <cdr:cNvPr id="5" name="Group 4"/>
        <cdr:cNvGrpSpPr/>
      </cdr:nvGrpSpPr>
      <cdr:grpSpPr>
        <a:xfrm xmlns:a="http://schemas.openxmlformats.org/drawingml/2006/main">
          <a:off x="200159" y="547217"/>
          <a:ext cx="1150804" cy="467447"/>
          <a:chOff x="-2952552" y="114854"/>
          <a:chExt cx="1168384" cy="368275"/>
        </a:xfrm>
      </cdr:grpSpPr>
      <cdr:sp macro="" textlink="">
        <cdr:nvSpPr>
          <cdr:cNvPr id="7" name="TextBox 1"/>
          <cdr:cNvSpPr txBox="1"/>
        </cdr:nvSpPr>
        <cdr:spPr bwMode="auto">
          <a:xfrm xmlns:a="http://schemas.openxmlformats.org/drawingml/2006/main">
            <a:off x="-2952552" y="114854"/>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endParaRPr lang="en-US" sz="400" b="0" i="0" dirty="0" smtClean="0">
              <a:solidFill>
                <a:schemeClr val="tx1"/>
              </a:solidFill>
              <a:latin typeface="+mn-lt"/>
              <a:ea typeface="Times New Roman" charset="0"/>
              <a:cs typeface="Times New Roman" charset="0"/>
            </a:endParaRPr>
          </a:p>
          <a:p xmlns:a="http://schemas.openxmlformats.org/drawingml/2006/main">
            <a:pPr eaLnBrk="0" hangingPunct="0"/>
            <a:endParaRPr lang="en-US" sz="1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grpSp>
  </cdr:relSizeAnchor>
  <cdr:relSizeAnchor xmlns:cdr="http://schemas.openxmlformats.org/drawingml/2006/chartDrawing">
    <cdr:from>
      <cdr:x>0.15093</cdr:x>
      <cdr:y>0.90305</cdr:y>
    </cdr:from>
    <cdr:to>
      <cdr:x>1</cdr:x>
      <cdr:y>0.98261</cdr:y>
    </cdr:to>
    <cdr:sp macro="" textlink="">
      <cdr:nvSpPr>
        <cdr:cNvPr id="6" name="TextBox 3"/>
        <cdr:cNvSpPr txBox="1"/>
      </cdr:nvSpPr>
      <cdr:spPr>
        <a:xfrm xmlns:a="http://schemas.openxmlformats.org/drawingml/2006/main">
          <a:off x="407807" y="3144348"/>
          <a:ext cx="2294117"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dirty="0" smtClean="0"/>
            <a:t> 2020     2030     2040     2050</a:t>
          </a:r>
          <a:endParaRPr lang="en-US" sz="1200" dirty="0"/>
        </a:p>
      </cdr:txBody>
    </cdr:sp>
  </cdr:relSizeAnchor>
</c:userShapes>
</file>

<file path=ppt/drawings/drawing108.xml><?xml version="1.0" encoding="utf-8"?>
<c:userShapes xmlns:c="http://schemas.openxmlformats.org/drawingml/2006/chart">
  <cdr:relSizeAnchor xmlns:cdr="http://schemas.openxmlformats.org/drawingml/2006/chartDrawing">
    <cdr:from>
      <cdr:x>0</cdr:x>
      <cdr:y>0</cdr:y>
    </cdr:from>
    <cdr:to>
      <cdr:x>1</cdr:x>
      <cdr:y>0.17708</cdr:y>
    </cdr:to>
    <cdr:sp macro="" textlink="">
      <cdr:nvSpPr>
        <cdr:cNvPr id="2" name="TextBox 1"/>
        <cdr:cNvSpPr txBox="1"/>
      </cdr:nvSpPr>
      <cdr:spPr bwMode="auto">
        <a:xfrm xmlns:a="http://schemas.openxmlformats.org/drawingml/2006/main">
          <a:off x="0" y="0"/>
          <a:ext cx="2598737" cy="6165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baseline="0" dirty="0" smtClean="0">
              <a:solidFill>
                <a:sysClr val="windowText" lastClr="000000"/>
              </a:solidFill>
              <a:latin typeface="+mn-lt"/>
              <a:ea typeface="Times New Roman" charset="0"/>
              <a:cs typeface="Times New Roman" charset="0"/>
            </a:rPr>
            <a:t>Light truck sales by size</a:t>
          </a:r>
          <a:r>
            <a:rPr lang="en-US" sz="1200" b="1" i="0" dirty="0" smtClean="0">
              <a:solidFill>
                <a:sysClr val="windowText" lastClr="000000"/>
              </a:solidFill>
              <a:latin typeface="+mn-lt"/>
              <a:ea typeface="Times New Roman" charset="0"/>
              <a:cs typeface="Times New Roman" charset="0"/>
            </a:rPr>
            <a:t> </a:t>
          </a:r>
          <a:r>
            <a:rPr lang="en-US" sz="1200" b="1" i="0" baseline="0" dirty="0" smtClean="0">
              <a:solidFill>
                <a:sysClr val="windowText" lastClr="000000"/>
              </a:solidFill>
              <a:latin typeface="+mn-lt"/>
              <a:ea typeface="Times New Roman" charset="0"/>
              <a:cs typeface="Times New Roman" charset="0"/>
            </a:rPr>
            <a:t>class</a:t>
          </a:r>
        </a:p>
        <a:p xmlns:a="http://schemas.openxmlformats.org/drawingml/2006/main">
          <a:pPr eaLnBrk="0" hangingPunct="0"/>
          <a:r>
            <a:rPr lang="en-US" sz="1200" b="1" i="0" baseline="0" dirty="0" smtClean="0">
              <a:solidFill>
                <a:sysClr val="windowText" lastClr="000000"/>
              </a:solidFill>
              <a:latin typeface="+mn-lt"/>
              <a:ea typeface="Times New Roman" charset="0"/>
              <a:cs typeface="Times New Roman" charset="0"/>
            </a:rPr>
            <a:t>AEO2022 Reference case </a:t>
          </a:r>
        </a:p>
        <a:p xmlns:a="http://schemas.openxmlformats.org/drawingml/2006/main">
          <a:pPr eaLnBrk="0" hangingPunct="0"/>
          <a:r>
            <a:rPr lang="en-US" dirty="0">
              <a:ea typeface="Times New Roman" charset="0"/>
              <a:cs typeface="Times New Roman" charset="0"/>
            </a:rPr>
            <a:t>p</a:t>
          </a:r>
          <a:r>
            <a:rPr lang="en-US" i="0" baseline="0" dirty="0" smtClean="0">
              <a:solidFill>
                <a:sysClr val="windowText" lastClr="000000"/>
              </a:solidFill>
              <a:latin typeface="+mn-lt"/>
              <a:ea typeface="Times New Roman" charset="0"/>
              <a:cs typeface="Times New Roman" charset="0"/>
            </a:rPr>
            <a:t>ercentage share</a:t>
          </a:r>
          <a:endParaRPr lang="en-US"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0.52385</cdr:x>
      <cdr:y>0.42439</cdr:y>
    </cdr:from>
    <cdr:to>
      <cdr:x>0.93405</cdr:x>
      <cdr:y>0.75988</cdr:y>
    </cdr:to>
    <cdr:sp macro="" textlink="">
      <cdr:nvSpPr>
        <cdr:cNvPr id="3" name="TextBox 1"/>
        <cdr:cNvSpPr txBox="1"/>
      </cdr:nvSpPr>
      <cdr:spPr bwMode="auto">
        <a:xfrm xmlns:a="http://schemas.openxmlformats.org/drawingml/2006/main">
          <a:off x="1474398" y="1477679"/>
          <a:ext cx="1154522" cy="11681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000" b="1" i="0" dirty="0" smtClean="0">
              <a:solidFill>
                <a:schemeClr val="accent6"/>
              </a:solidFill>
              <a:ea typeface="Times New Roman" charset="0"/>
              <a:cs typeface="Times New Roman" charset="0"/>
            </a:rPr>
            <a:t>crossover utility</a:t>
          </a:r>
        </a:p>
        <a:p xmlns:a="http://schemas.openxmlformats.org/drawingml/2006/main">
          <a:pPr eaLnBrk="0" hangingPunct="0"/>
          <a:r>
            <a:rPr lang="en-US" sz="1000" b="1" i="0" dirty="0" smtClean="0">
              <a:solidFill>
                <a:schemeClr val="tx1"/>
              </a:solidFill>
              <a:ea typeface="Times New Roman" charset="0"/>
              <a:cs typeface="Times New Roman" charset="0"/>
            </a:rPr>
            <a:t>large pickup</a:t>
          </a:r>
        </a:p>
        <a:p xmlns:a="http://schemas.openxmlformats.org/drawingml/2006/main">
          <a:pPr eaLnBrk="0" hangingPunct="0"/>
          <a:r>
            <a:rPr lang="en-US" sz="1000" b="1" i="0" dirty="0" smtClean="0">
              <a:solidFill>
                <a:schemeClr val="accent4"/>
              </a:solidFill>
              <a:ea typeface="Times New Roman" charset="0"/>
              <a:cs typeface="Times New Roman" charset="0"/>
            </a:rPr>
            <a:t>utility</a:t>
          </a:r>
        </a:p>
        <a:p xmlns:a="http://schemas.openxmlformats.org/drawingml/2006/main">
          <a:pPr eaLnBrk="0" hangingPunct="0"/>
          <a:r>
            <a:rPr lang="en-US" sz="1000" b="1" i="0" dirty="0" smtClean="0">
              <a:solidFill>
                <a:schemeClr val="accent3"/>
              </a:solidFill>
              <a:ea typeface="Times New Roman" charset="0"/>
              <a:cs typeface="Times New Roman" charset="0"/>
            </a:rPr>
            <a:t>vans</a:t>
          </a:r>
          <a:endParaRPr lang="en-US" sz="500" b="1" i="0" dirty="0" smtClean="0">
            <a:solidFill>
              <a:schemeClr val="accent1"/>
            </a:solidFill>
            <a:ea typeface="Times New Roman" charset="0"/>
            <a:cs typeface="Times New Roman" charset="0"/>
          </a:endParaRPr>
        </a:p>
        <a:p xmlns:a="http://schemas.openxmlformats.org/drawingml/2006/main">
          <a:pPr eaLnBrk="0" hangingPunct="0"/>
          <a:r>
            <a:rPr lang="en-US" sz="1000" b="1" i="0" dirty="0" smtClean="0">
              <a:solidFill>
                <a:schemeClr val="accent1"/>
              </a:solidFill>
              <a:ea typeface="Times New Roman" charset="0"/>
              <a:cs typeface="Times New Roman" charset="0"/>
            </a:rPr>
            <a:t>small </a:t>
          </a:r>
          <a:r>
            <a:rPr lang="en-US" sz="1000" b="1" i="0" baseline="0" dirty="0" smtClean="0">
              <a:solidFill>
                <a:schemeClr val="accent1"/>
              </a:solidFill>
              <a:ea typeface="Times New Roman" charset="0"/>
              <a:cs typeface="Times New Roman" charset="0"/>
            </a:rPr>
            <a:t>pickup</a:t>
          </a:r>
          <a:endParaRPr lang="en-US" sz="1000" b="1" i="0" dirty="0" smtClean="0">
            <a:solidFill>
              <a:schemeClr val="accent1"/>
            </a:solidFill>
            <a:ea typeface="Times New Roman" charset="0"/>
            <a:cs typeface="Times New Roman" charset="0"/>
          </a:endParaRPr>
        </a:p>
      </cdr:txBody>
    </cdr:sp>
  </cdr:relSizeAnchor>
  <cdr:relSizeAnchor xmlns:cdr="http://schemas.openxmlformats.org/drawingml/2006/chartDrawing">
    <cdr:from>
      <cdr:x>0.06599</cdr:x>
      <cdr:y>0.15517</cdr:y>
    </cdr:from>
    <cdr:to>
      <cdr:x>0.47593</cdr:x>
      <cdr:y>0.28647</cdr:y>
    </cdr:to>
    <cdr:grpSp>
      <cdr:nvGrpSpPr>
        <cdr:cNvPr id="5" name="Group 4"/>
        <cdr:cNvGrpSpPr/>
      </cdr:nvGrpSpPr>
      <cdr:grpSpPr>
        <a:xfrm xmlns:a="http://schemas.openxmlformats.org/drawingml/2006/main">
          <a:off x="185731" y="540288"/>
          <a:ext cx="1153791" cy="457176"/>
          <a:chOff x="-279035" y="-22089"/>
          <a:chExt cx="1168384" cy="368275"/>
        </a:xfrm>
      </cdr:grpSpPr>
      <cdr:sp macro="" textlink="">
        <cdr:nvSpPr>
          <cdr:cNvPr id="7" name="TextBox 1"/>
          <cdr:cNvSpPr txBox="1"/>
        </cdr:nvSpPr>
        <cdr:spPr bwMode="auto">
          <a:xfrm xmlns:a="http://schemas.openxmlformats.org/drawingml/2006/main">
            <a:off x="-279035" y="-22089"/>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endParaRPr lang="en-US" sz="4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grpSp>
  </cdr:relSizeAnchor>
</c:userShapes>
</file>

<file path=ppt/drawings/drawing109.xml><?xml version="1.0" encoding="utf-8"?>
<c:userShapes xmlns:c="http://schemas.openxmlformats.org/drawingml/2006/chart">
  <cdr:relSizeAnchor xmlns:cdr="http://schemas.openxmlformats.org/drawingml/2006/chartDrawing">
    <cdr:from>
      <cdr:x>0.07098</cdr:x>
      <cdr:y>0.17193</cdr:y>
    </cdr:from>
    <cdr:to>
      <cdr:x>0.2932</cdr:x>
      <cdr:y>0.29691</cdr:y>
    </cdr:to>
    <cdr:grpSp>
      <cdr:nvGrpSpPr>
        <cdr:cNvPr id="3" name="Group 2"/>
        <cdr:cNvGrpSpPr/>
      </cdr:nvGrpSpPr>
      <cdr:grpSpPr>
        <a:xfrm xmlns:a="http://schemas.openxmlformats.org/drawingml/2006/main">
          <a:off x="279110" y="601284"/>
          <a:ext cx="873822" cy="437088"/>
          <a:chOff x="-1458902" y="202873"/>
          <a:chExt cx="1168384" cy="342867"/>
        </a:xfrm>
      </cdr:grpSpPr>
      <cdr:sp macro="" textlink="">
        <cdr:nvSpPr>
          <cdr:cNvPr id="5" name="TextBox 1"/>
          <cdr:cNvSpPr txBox="1"/>
        </cdr:nvSpPr>
        <cdr:spPr bwMode="auto">
          <a:xfrm xmlns:a="http://schemas.openxmlformats.org/drawingml/2006/main">
            <a:off x="-1458902" y="202873"/>
            <a:ext cx="1168384" cy="3428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dirty="0">
                <a:solidFill>
                  <a:schemeClr val="tx1"/>
                </a:solidFill>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history    projections</a:t>
            </a:r>
            <a:endParaRPr lang="en-US" sz="1200" b="0" i="0" dirty="0" smtClean="0">
              <a:solidFill>
                <a:schemeClr val="tx1"/>
              </a:solidFill>
              <a:latin typeface="+mn-lt"/>
              <a:ea typeface="Times New Roman" charset="0"/>
              <a:cs typeface="Times New Roman" charset="0"/>
            </a:endParaRPr>
          </a:p>
        </cdr:txBody>
      </cdr:sp>
    </cdr:grpSp>
  </cdr:relSizeAnchor>
  <cdr:relSizeAnchor xmlns:cdr="http://schemas.openxmlformats.org/drawingml/2006/chartDrawing">
    <cdr:from>
      <cdr:x>0.71177</cdr:x>
      <cdr:y>0.15564</cdr:y>
    </cdr:from>
    <cdr:to>
      <cdr:x>1</cdr:x>
      <cdr:y>0.78932</cdr:y>
    </cdr:to>
    <cdr:sp macro="" textlink="">
      <cdr:nvSpPr>
        <cdr:cNvPr id="10" name="TextBox 1"/>
        <cdr:cNvSpPr txBox="1"/>
      </cdr:nvSpPr>
      <cdr:spPr bwMode="auto">
        <a:xfrm xmlns:a="http://schemas.openxmlformats.org/drawingml/2006/main">
          <a:off x="2798849" y="544330"/>
          <a:ext cx="1133389" cy="22161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baseline="0" dirty="0" smtClean="0">
            <a:solidFill>
              <a:schemeClr val="bg2"/>
            </a:solidFill>
            <a:ea typeface="Times New Roman" charset="0"/>
            <a:cs typeface="Times New Roman" charset="0"/>
          </a:endParaRPr>
        </a:p>
        <a:p xmlns:a="http://schemas.openxmlformats.org/drawingml/2006/main">
          <a:pPr eaLnBrk="0" hangingPunct="0"/>
          <a:endParaRPr lang="en-US" sz="1200" b="1" dirty="0">
            <a:solidFill>
              <a:schemeClr val="bg2"/>
            </a:solidFill>
            <a:ea typeface="Times New Roman" charset="0"/>
            <a:cs typeface="Times New Roman" charset="0"/>
          </a:endParaRPr>
        </a:p>
        <a:p xmlns:a="http://schemas.openxmlformats.org/drawingml/2006/main">
          <a:pPr eaLnBrk="0" hangingPunct="0"/>
          <a:r>
            <a:rPr lang="en-US" sz="1200" b="1" i="0" baseline="0" dirty="0" smtClean="0">
              <a:solidFill>
                <a:schemeClr val="bg2">
                  <a:lumMod val="40000"/>
                  <a:lumOff val="60000"/>
                </a:schemeClr>
              </a:solidFill>
              <a:ea typeface="Times New Roman" charset="0"/>
              <a:cs typeface="Times New Roman" charset="0"/>
            </a:rPr>
            <a:t>other</a:t>
          </a:r>
        </a:p>
        <a:p xmlns:a="http://schemas.openxmlformats.org/drawingml/2006/main">
          <a:pPr eaLnBrk="0" hangingPunct="0"/>
          <a:r>
            <a:rPr lang="en-US" sz="1200" b="1" dirty="0" smtClean="0">
              <a:solidFill>
                <a:schemeClr val="accent5"/>
              </a:solidFill>
              <a:ea typeface="Times New Roman" charset="0"/>
              <a:cs typeface="Times New Roman" charset="0"/>
            </a:rPr>
            <a:t>electric hybrid </a:t>
          </a:r>
          <a:endParaRPr lang="en-US" sz="1200" b="1" i="0" baseline="0" dirty="0" smtClean="0">
            <a:solidFill>
              <a:schemeClr val="accent5"/>
            </a:solidFill>
            <a:ea typeface="Times New Roman" charset="0"/>
            <a:cs typeface="Times New Roman" charset="0"/>
          </a:endParaRPr>
        </a:p>
        <a:p xmlns:a="http://schemas.openxmlformats.org/drawingml/2006/main">
          <a:pPr eaLnBrk="0" hangingPunct="0"/>
          <a:r>
            <a:rPr lang="en-US" sz="1200" b="1" dirty="0" smtClean="0">
              <a:solidFill>
                <a:schemeClr val="accent4"/>
              </a:solidFill>
              <a:ea typeface="Times New Roman" charset="0"/>
              <a:cs typeface="Times New Roman" charset="0"/>
            </a:rPr>
            <a:t>plug-in electric</a:t>
          </a:r>
        </a:p>
        <a:p xmlns:a="http://schemas.openxmlformats.org/drawingml/2006/main">
          <a:pPr eaLnBrk="0" hangingPunct="0"/>
          <a:r>
            <a:rPr lang="en-US" sz="1200" b="1" dirty="0" smtClean="0">
              <a:solidFill>
                <a:schemeClr val="accent4"/>
              </a:solidFill>
              <a:ea typeface="Times New Roman" charset="0"/>
              <a:cs typeface="Times New Roman" charset="0"/>
            </a:rPr>
            <a:t>hybrid</a:t>
          </a:r>
        </a:p>
        <a:p xmlns:a="http://schemas.openxmlformats.org/drawingml/2006/main">
          <a:pPr eaLnBrk="0" hangingPunct="0"/>
          <a:r>
            <a:rPr lang="en-US" sz="1200" b="1" i="0" baseline="0" dirty="0" smtClean="0">
              <a:solidFill>
                <a:schemeClr val="accent3"/>
              </a:solidFill>
              <a:ea typeface="Times New Roman" charset="0"/>
              <a:cs typeface="Times New Roman" charset="0"/>
            </a:rPr>
            <a:t>battery electric</a:t>
          </a:r>
        </a:p>
        <a:p xmlns:a="http://schemas.openxmlformats.org/drawingml/2006/main">
          <a:pPr eaLnBrk="0" hangingPunct="0"/>
          <a:r>
            <a:rPr lang="en-US" sz="1200" b="1" i="0" baseline="0" dirty="0" smtClean="0">
              <a:solidFill>
                <a:schemeClr val="accent2"/>
              </a:solidFill>
              <a:ea typeface="Times New Roman" charset="0"/>
              <a:cs typeface="Times New Roman" charset="0"/>
            </a:rPr>
            <a:t>diesel</a:t>
          </a:r>
        </a:p>
        <a:p xmlns:a="http://schemas.openxmlformats.org/drawingml/2006/main">
          <a:pPr eaLnBrk="0" hangingPunct="0"/>
          <a:r>
            <a:rPr lang="en-US" sz="1200" b="1" i="0" baseline="0" dirty="0" smtClean="0">
              <a:solidFill>
                <a:schemeClr val="accent1"/>
              </a:solidFill>
              <a:ea typeface="Times New Roman" charset="0"/>
              <a:cs typeface="Times New Roman" charset="0"/>
            </a:rPr>
            <a:t>flex fuel</a:t>
          </a:r>
        </a:p>
        <a:p xmlns:a="http://schemas.openxmlformats.org/drawingml/2006/main">
          <a:pPr eaLnBrk="0" hangingPunct="0"/>
          <a:r>
            <a:rPr lang="en-US" sz="1200" b="1" i="0" baseline="0" dirty="0" smtClean="0">
              <a:solidFill>
                <a:schemeClr val="tx2"/>
              </a:solidFill>
              <a:ea typeface="Times New Roman" charset="0"/>
              <a:cs typeface="Times New Roman" charset="0"/>
            </a:rPr>
            <a:t>gasoline</a:t>
          </a:r>
        </a:p>
        <a:p xmlns:a="http://schemas.openxmlformats.org/drawingml/2006/main">
          <a:pPr eaLnBrk="0" hangingPunct="0"/>
          <a:endParaRPr lang="en-US" sz="8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0.5382</cdr:x>
      <cdr:y>0.18885</cdr:y>
    </cdr:to>
    <cdr:sp macro="" textlink="">
      <cdr:nvSpPr>
        <cdr:cNvPr id="2" name="TextBox 1"/>
        <cdr:cNvSpPr txBox="1"/>
      </cdr:nvSpPr>
      <cdr:spPr bwMode="auto">
        <a:xfrm xmlns:a="http://schemas.openxmlformats.org/drawingml/2006/main">
          <a:off x="0" y="0"/>
          <a:ext cx="2116330" cy="6604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tx1"/>
              </a:solidFill>
              <a:latin typeface="+mn-lt"/>
              <a:ea typeface="Times New Roman" charset="0"/>
              <a:cs typeface="Times New Roman" charset="0"/>
            </a:rPr>
            <a:t>Light-duty</a:t>
          </a:r>
          <a:r>
            <a:rPr lang="en-US" sz="1200" b="1" i="0" baseline="0" dirty="0" smtClean="0">
              <a:solidFill>
                <a:schemeClr val="tx1"/>
              </a:solidFill>
              <a:latin typeface="+mn-lt"/>
              <a:ea typeface="Times New Roman" charset="0"/>
              <a:cs typeface="Times New Roman" charset="0"/>
            </a:rPr>
            <a:t> vehicle sales by technology</a:t>
          </a:r>
          <a:r>
            <a:rPr lang="en-US" sz="1200" b="1" i="0" dirty="0" smtClean="0">
              <a:solidFill>
                <a:schemeClr val="tx1"/>
              </a:solidFill>
              <a:latin typeface="+mn-lt"/>
              <a:ea typeface="Times New Roman" charset="0"/>
              <a:cs typeface="Times New Roman" charset="0"/>
            </a:rPr>
            <a:t> or </a:t>
          </a:r>
          <a:r>
            <a:rPr lang="en-US" sz="1200" b="1" i="0" baseline="0" dirty="0" smtClean="0">
              <a:solidFill>
                <a:schemeClr val="tx1"/>
              </a:solidFill>
              <a:latin typeface="+mn-lt"/>
              <a:ea typeface="Times New Roman" charset="0"/>
              <a:cs typeface="Times New Roman" charset="0"/>
            </a:rPr>
            <a:t>fuel</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AEO2022 Reference case</a:t>
          </a:r>
          <a:endParaRPr lang="en-US" sz="1200" b="1" i="0" dirty="0" smtClean="0">
            <a:solidFill>
              <a:schemeClr val="tx1"/>
            </a:solidFill>
            <a:latin typeface="+mn-lt"/>
            <a:ea typeface="Times New Roman" charset="0"/>
            <a:cs typeface="Times New Roman" charset="0"/>
          </a:endParaRPr>
        </a:p>
        <a:p xmlns:a="http://schemas.openxmlformats.org/drawingml/2006/main">
          <a:pPr eaLnBrk="0" hangingPunct="0"/>
          <a:r>
            <a:rPr lang="en-US" dirty="0">
              <a:solidFill>
                <a:schemeClr val="tx1"/>
              </a:solidFill>
              <a:ea typeface="Times New Roman" charset="0"/>
              <a:cs typeface="Times New Roman" charset="0"/>
            </a:rPr>
            <a:t>m</a:t>
          </a:r>
          <a:r>
            <a:rPr lang="en-US" i="0" dirty="0" smtClean="0">
              <a:solidFill>
                <a:schemeClr val="tx1"/>
              </a:solidFill>
              <a:ea typeface="Times New Roman" charset="0"/>
              <a:cs typeface="Times New Roman" charset="0"/>
            </a:rPr>
            <a:t>illions of vehicles</a:t>
          </a:r>
        </a:p>
      </cdr:txBody>
    </cdr:sp>
  </cdr:relSizeAnchor>
</c:userShapes>
</file>

<file path=ppt/drawings/drawing11.xml><?xml version="1.0" encoding="utf-8"?>
<c:userShapes xmlns:c="http://schemas.openxmlformats.org/drawingml/2006/chart">
  <cdr:relSizeAnchor xmlns:cdr="http://schemas.openxmlformats.org/drawingml/2006/chartDrawing">
    <cdr:from>
      <cdr:x>0.07309</cdr:x>
      <cdr:y>0</cdr:y>
    </cdr:from>
    <cdr:to>
      <cdr:x>0.49992</cdr:x>
      <cdr:y>0.13425</cdr:y>
    </cdr:to>
    <cdr:sp macro="" textlink="">
      <cdr:nvSpPr>
        <cdr:cNvPr id="6" name="TextBox 1"/>
        <cdr:cNvSpPr txBox="1"/>
      </cdr:nvSpPr>
      <cdr:spPr bwMode="auto">
        <a:xfrm xmlns:a="http://schemas.openxmlformats.org/drawingml/2006/main">
          <a:off x="294025" y="0"/>
          <a:ext cx="1717020" cy="3961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2021</a:t>
          </a:r>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   history</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0.63889</cdr:x>
      <cdr:y>0.06335</cdr:y>
    </cdr:from>
    <cdr:to>
      <cdr:x>1</cdr:x>
      <cdr:y>0.69216</cdr:y>
    </cdr:to>
    <cdr:sp macro="" textlink="">
      <cdr:nvSpPr>
        <cdr:cNvPr id="9" name="TextBox 1"/>
        <cdr:cNvSpPr txBox="1"/>
      </cdr:nvSpPr>
      <cdr:spPr bwMode="auto">
        <a:xfrm xmlns:a="http://schemas.openxmlformats.org/drawingml/2006/main">
          <a:off x="2570079" y="186938"/>
          <a:ext cx="1452646" cy="18556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2">
                  <a:lumMod val="40000"/>
                  <a:lumOff val="60000"/>
                </a:schemeClr>
              </a:solidFill>
              <a:effectLst/>
              <a:latin typeface="Arial" panose="020B0604020202020204" pitchFamily="34" charset="0"/>
              <a:ea typeface="+mn-ea"/>
              <a:cs typeface="Arial" panose="020B0604020202020204" pitchFamily="34" charset="0"/>
            </a:rPr>
            <a:t>Low Oil and Gas </a:t>
          </a:r>
          <a:r>
            <a:rPr lang="en-US" sz="1200" b="1" dirty="0" smtClean="0">
              <a:solidFill>
                <a:schemeClr val="accent2">
                  <a:lumMod val="40000"/>
                  <a:lumOff val="60000"/>
                </a:schemeClr>
              </a:solidFill>
              <a:latin typeface="Arial" panose="020B0604020202020204" pitchFamily="34" charset="0"/>
              <a:cs typeface="Arial" panose="020B0604020202020204" pitchFamily="34" charset="0"/>
            </a:rPr>
            <a:t>Supply</a:t>
          </a:r>
          <a:endParaRPr lang="en-US" sz="1200" dirty="0">
            <a:solidFill>
              <a:schemeClr val="accent2">
                <a:lumMod val="40000"/>
                <a:lumOff val="60000"/>
              </a:schemeClr>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dirty="0">
            <a:solidFill>
              <a:schemeClr val="accent2"/>
            </a:solidFill>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smtClean="0">
              <a:solidFill>
                <a:schemeClr val="accent5">
                  <a:lumMod val="75000"/>
                </a:schemeClr>
              </a:solidFill>
              <a:effectLst/>
              <a:latin typeface="Arial" panose="020B0604020202020204" pitchFamily="34" charset="0"/>
              <a:ea typeface="+mn-ea"/>
              <a:cs typeface="Arial" panose="020B0604020202020204" pitchFamily="34" charset="0"/>
            </a:rPr>
            <a:t>High </a:t>
          </a:r>
          <a:r>
            <a:rPr lang="en-US" sz="1200" b="1" i="0" dirty="0">
              <a:solidFill>
                <a:schemeClr val="accent5">
                  <a:lumMod val="75000"/>
                </a:schemeClr>
              </a:solidFill>
              <a:effectLst/>
              <a:latin typeface="Arial" panose="020B0604020202020204" pitchFamily="34" charset="0"/>
              <a:ea typeface="+mn-ea"/>
              <a:cs typeface="Arial" panose="020B0604020202020204" pitchFamily="34" charset="0"/>
            </a:rPr>
            <a:t>Oil</a:t>
          </a:r>
          <a:r>
            <a:rPr lang="en-US" sz="1200" b="1" i="0" baseline="0" dirty="0">
              <a:solidFill>
                <a:schemeClr val="accent5">
                  <a:lumMod val="75000"/>
                </a:schemeClr>
              </a:solidFill>
              <a:effectLst/>
              <a:latin typeface="Arial" panose="020B0604020202020204" pitchFamily="34" charset="0"/>
              <a:cs typeface="Arial" panose="020B0604020202020204" pitchFamily="34" charset="0"/>
            </a:rPr>
            <a:t> Price</a:t>
          </a:r>
          <a:endParaRPr lang="en-US" sz="1200" dirty="0">
            <a:solidFill>
              <a:schemeClr val="accent5">
                <a:lumMod val="75000"/>
              </a:schemeClr>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200" b="1" i="0" dirty="0" smtClean="0">
              <a:solidFill>
                <a:schemeClr val="tx1"/>
              </a:solidFill>
              <a:latin typeface="Arial" panose="020B0604020202020204" pitchFamily="34" charset="0"/>
              <a:ea typeface="Times New Roman" charset="0"/>
              <a:cs typeface="Arial" panose="020B0604020202020204" pitchFamily="34" charset="0"/>
            </a:rPr>
            <a:t>Reference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5">
                  <a:lumMod val="40000"/>
                  <a:lumOff val="60000"/>
                </a:schemeClr>
              </a:solidFill>
              <a:effectLst/>
              <a:latin typeface="Arial" panose="020B0604020202020204" pitchFamily="34" charset="0"/>
              <a:cs typeface="Arial" panose="020B0604020202020204" pitchFamily="34" charset="0"/>
            </a:rPr>
            <a:t>Low Oil Price</a:t>
          </a:r>
          <a:endParaRPr lang="en-US" sz="1200" dirty="0">
            <a:solidFill>
              <a:schemeClr val="accent5">
                <a:lumMod val="40000"/>
                <a:lumOff val="60000"/>
              </a:schemeClr>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200" b="1" i="0" dirty="0" smtClean="0">
              <a:solidFill>
                <a:schemeClr val="accent2">
                  <a:lumMod val="75000"/>
                </a:schemeClr>
              </a:solidFill>
              <a:latin typeface="Arial" panose="020B0604020202020204" pitchFamily="34" charset="0"/>
              <a:ea typeface="Times New Roman" charset="0"/>
              <a:cs typeface="Arial" panose="020B0604020202020204" pitchFamily="34" charset="0"/>
            </a:rPr>
            <a:t>High Oil and Gas Supply</a:t>
          </a:r>
          <a:endParaRPr lang="en-US" sz="1200" i="0" dirty="0" smtClean="0">
            <a:solidFill>
              <a:schemeClr val="accent2">
                <a:lumMod val="75000"/>
              </a:schemeClr>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110.xml><?xml version="1.0" encoding="utf-8"?>
<c:userShapes xmlns:c="http://schemas.openxmlformats.org/drawingml/2006/chart">
  <cdr:relSizeAnchor xmlns:cdr="http://schemas.openxmlformats.org/drawingml/2006/chartDrawing">
    <cdr:from>
      <cdr:x>0</cdr:x>
      <cdr:y>0.01044</cdr:y>
    </cdr:from>
    <cdr:to>
      <cdr:x>0.98863</cdr:x>
      <cdr:y>0.19447</cdr:y>
    </cdr:to>
    <cdr:sp macro="" textlink="">
      <cdr:nvSpPr>
        <cdr:cNvPr id="2" name="TextBox 1"/>
        <cdr:cNvSpPr txBox="1"/>
      </cdr:nvSpPr>
      <cdr:spPr bwMode="auto">
        <a:xfrm xmlns:a="http://schemas.openxmlformats.org/drawingml/2006/main">
          <a:off x="0" y="36511"/>
          <a:ext cx="3976987" cy="6436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i="0" dirty="0" smtClean="0">
              <a:solidFill>
                <a:sysClr val="windowText" lastClr="000000"/>
              </a:solidFill>
              <a:ea typeface="Times New Roman" charset="0"/>
              <a:cs typeface="Times New Roman" charset="0"/>
            </a:rPr>
            <a:t>New vehicle sales of battery-powered vehicles</a:t>
          </a:r>
        </a:p>
        <a:p xmlns:a="http://schemas.openxmlformats.org/drawingml/2006/main">
          <a:pPr algn="l" eaLnBrk="0" hangingPunct="0"/>
          <a:r>
            <a:rPr lang="en-US" sz="1200" b="1" dirty="0" smtClean="0">
              <a:ea typeface="Times New Roman" charset="0"/>
              <a:cs typeface="Times New Roman" charset="0"/>
            </a:rPr>
            <a:t>AEO2022 Reference case</a:t>
          </a:r>
        </a:p>
        <a:p xmlns:a="http://schemas.openxmlformats.org/drawingml/2006/main">
          <a:pPr algn="l" eaLnBrk="0" hangingPunct="0"/>
          <a:r>
            <a:rPr lang="en-US" b="0" i="0" dirty="0" smtClean="0">
              <a:solidFill>
                <a:sysClr val="windowText" lastClr="000000"/>
              </a:solidFill>
              <a:ea typeface="Times New Roman" charset="0"/>
              <a:cs typeface="Times New Roman" charset="0"/>
            </a:rPr>
            <a:t>millions</a:t>
          </a:r>
          <a:r>
            <a:rPr lang="en-US" b="0" i="0" baseline="0" dirty="0" smtClean="0">
              <a:solidFill>
                <a:sysClr val="windowText" lastClr="000000"/>
              </a:solidFill>
              <a:ea typeface="Times New Roman" charset="0"/>
              <a:cs typeface="Times New Roman" charset="0"/>
            </a:rPr>
            <a:t> of vehicles</a:t>
          </a:r>
          <a:endParaRPr lang="en-US" b="0"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0.58748</cdr:x>
      <cdr:y>0.11473</cdr:y>
    </cdr:from>
    <cdr:to>
      <cdr:x>1</cdr:x>
      <cdr:y>0.99239</cdr:y>
    </cdr:to>
    <cdr:sp macro="" textlink="">
      <cdr:nvSpPr>
        <cdr:cNvPr id="3" name="TextBox 2"/>
        <cdr:cNvSpPr txBox="1"/>
      </cdr:nvSpPr>
      <cdr:spPr bwMode="auto">
        <a:xfrm xmlns:a="http://schemas.openxmlformats.org/drawingml/2006/main">
          <a:off x="2363270" y="401234"/>
          <a:ext cx="1659455" cy="30694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endParaRPr lang="en-US" sz="1200" b="1" i="0"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sz="1200" b="1" dirty="0">
            <a:solidFill>
              <a:schemeClr val="accent5">
                <a:lumMod val="50000"/>
              </a:schemeClr>
            </a:solidFill>
            <a:ea typeface="Times New Roman" charset="0"/>
            <a:cs typeface="Times New Roman" charset="0"/>
          </a:endParaRPr>
        </a:p>
        <a:p xmlns:a="http://schemas.openxmlformats.org/drawingml/2006/main">
          <a:pPr eaLnBrk="0" hangingPunct="0"/>
          <a:endParaRPr lang="en-US" sz="1200" b="1" i="0"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sz="1200" b="1"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sz="1200" b="1" i="0"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sz="1200" b="1" i="0" dirty="0" smtClean="0">
            <a:solidFill>
              <a:srgbClr val="675005"/>
            </a:solidFill>
            <a:ea typeface="Times New Roman" charset="0"/>
            <a:cs typeface="Times New Roman" charset="0"/>
          </a:endParaRPr>
        </a:p>
        <a:p xmlns:a="http://schemas.openxmlformats.org/drawingml/2006/main">
          <a:pPr eaLnBrk="0" hangingPunct="0"/>
          <a:r>
            <a:rPr lang="en-US" sz="1200" b="1" i="0" dirty="0" smtClean="0">
              <a:solidFill>
                <a:srgbClr val="416A23"/>
              </a:solidFill>
              <a:ea typeface="Times New Roman" charset="0"/>
              <a:cs typeface="Times New Roman" charset="0"/>
            </a:rPr>
            <a:t>total battery electric</a:t>
          </a:r>
        </a:p>
        <a:p xmlns:a="http://schemas.openxmlformats.org/drawingml/2006/main">
          <a:pPr eaLnBrk="0" hangingPunct="0"/>
          <a:r>
            <a:rPr lang="en-US" sz="900" b="1" dirty="0" smtClean="0">
              <a:solidFill>
                <a:srgbClr val="416A23"/>
              </a:solidFill>
              <a:ea typeface="Times New Roman" charset="0"/>
              <a:cs typeface="Times New Roman" charset="0"/>
            </a:rPr>
            <a:t> including 100-, 200-, 300-mile</a:t>
          </a:r>
        </a:p>
        <a:p xmlns:a="http://schemas.openxmlformats.org/drawingml/2006/main">
          <a:pPr eaLnBrk="0" hangingPunct="0"/>
          <a:r>
            <a:rPr lang="en-US" sz="900" b="1" dirty="0" smtClean="0">
              <a:solidFill>
                <a:srgbClr val="416A23"/>
              </a:solidFill>
              <a:ea typeface="Times New Roman" charset="0"/>
              <a:cs typeface="Times New Roman" charset="0"/>
            </a:rPr>
            <a:t> electric vehicles</a:t>
          </a:r>
          <a:endParaRPr lang="en-US" sz="900" b="1" i="0" dirty="0" smtClean="0">
            <a:solidFill>
              <a:srgbClr val="416A23"/>
            </a:solidFill>
            <a:ea typeface="Times New Roman" charset="0"/>
            <a:cs typeface="Times New Roman" charset="0"/>
          </a:endParaRPr>
        </a:p>
        <a:p xmlns:a="http://schemas.openxmlformats.org/drawingml/2006/main">
          <a:pPr eaLnBrk="0" hangingPunct="0">
            <a:defRPr/>
          </a:pPr>
          <a:r>
            <a:rPr lang="en-US" sz="1200" b="1" dirty="0" smtClean="0">
              <a:solidFill>
                <a:schemeClr val="accent5"/>
              </a:solidFill>
              <a:ea typeface="Times New Roman" charset="0"/>
              <a:cs typeface="Times New Roman" charset="0"/>
            </a:rPr>
            <a:t>electric hybrid </a:t>
          </a:r>
          <a:endParaRPr lang="en-US" sz="1200" b="1" dirty="0">
            <a:solidFill>
              <a:schemeClr val="accent5"/>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5D9732"/>
              </a:solidFill>
              <a:effectLst/>
              <a:uLnTx/>
              <a:uFillTx/>
              <a:ea typeface="Times New Roman" charset="0"/>
              <a:cs typeface="Times New Roman" charset="0"/>
            </a:rPr>
            <a:t>300-mile </a:t>
          </a:r>
          <a:r>
            <a:rPr lang="en-US" sz="1200" b="1" dirty="0" smtClean="0">
              <a:solidFill>
                <a:srgbClr val="5D9732"/>
              </a:solidFill>
              <a:ea typeface="Times New Roman" charset="0"/>
              <a:cs typeface="Times New Roman" charset="0"/>
            </a:rPr>
            <a:t>electric </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1" dirty="0">
            <a:solidFill>
              <a:schemeClr val="accent1"/>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accent1"/>
            </a:solidFill>
            <a:effectLst/>
            <a:uLnTx/>
            <a:uFillTx/>
            <a:ea typeface="Times New Roman" charset="0"/>
            <a:cs typeface="Times New Roman" charset="0"/>
          </a:endParaRPr>
        </a:p>
        <a:p xmlns:a="http://schemas.openxmlformats.org/drawingml/2006/main">
          <a:pPr eaLnBrk="0" hangingPunct="0">
            <a:defRPr/>
          </a:pPr>
          <a:r>
            <a:rPr lang="en-US" sz="1200" b="1" dirty="0" smtClean="0">
              <a:solidFill>
                <a:schemeClr val="accent4"/>
              </a:solidFill>
            </a:rPr>
            <a:t>plug-in </a:t>
          </a:r>
          <a:r>
            <a:rPr lang="en-US" sz="1200" b="1" dirty="0">
              <a:solidFill>
                <a:schemeClr val="accent4"/>
              </a:solidFill>
            </a:rPr>
            <a:t>electric hybrid </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A6C68E"/>
              </a:solidFill>
              <a:effectLst/>
              <a:uLnTx/>
              <a:uFillTx/>
              <a:ea typeface="Times New Roman" charset="0"/>
              <a:cs typeface="Times New Roman" charset="0"/>
            </a:rPr>
            <a:t>200-mile </a:t>
          </a:r>
          <a:r>
            <a:rPr lang="en-US" sz="1200" b="1" dirty="0" smtClean="0">
              <a:solidFill>
                <a:srgbClr val="A6C68E"/>
              </a:solidFill>
              <a:ea typeface="Times New Roman" charset="0"/>
              <a:cs typeface="Times New Roman" charset="0"/>
            </a:rPr>
            <a:t>electric</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400" b="1" i="0" dirty="0" smtClean="0">
            <a:solidFill>
              <a:schemeClr val="tx1"/>
            </a:solidFill>
            <a:effectLst/>
          </a:endParaRPr>
        </a:p>
        <a:p xmlns:a="http://schemas.openxmlformats.org/drawingml/2006/main">
          <a:pPr eaLnBrk="0" hangingPunct="0"/>
          <a:r>
            <a:rPr lang="en-US" sz="1200" b="1" i="0" dirty="0" smtClean="0">
              <a:solidFill>
                <a:srgbClr val="D7E5CC"/>
              </a:solidFill>
              <a:ea typeface="Times New Roman" charset="0"/>
              <a:cs typeface="Times New Roman" charset="0"/>
            </a:rPr>
            <a:t>100-mile </a:t>
          </a:r>
          <a:r>
            <a:rPr lang="en-US" sz="1200" b="1" dirty="0" smtClean="0">
              <a:solidFill>
                <a:srgbClr val="D7E5CC"/>
              </a:solidFill>
              <a:ea typeface="Times New Roman" charset="0"/>
              <a:cs typeface="Times New Roman" charset="0"/>
            </a:rPr>
            <a:t>electric</a:t>
          </a:r>
          <a:endParaRPr lang="en-US" sz="1200" b="1" i="0" dirty="0" smtClean="0">
            <a:solidFill>
              <a:srgbClr val="D7E5CC"/>
            </a:solidFill>
            <a:ea typeface="Times New Roman" charset="0"/>
            <a:cs typeface="Times New Roman" charset="0"/>
          </a:endParaRPr>
        </a:p>
      </cdr:txBody>
    </cdr:sp>
  </cdr:relSizeAnchor>
  <cdr:relSizeAnchor xmlns:cdr="http://schemas.openxmlformats.org/drawingml/2006/chartDrawing">
    <cdr:from>
      <cdr:x>0.05815</cdr:x>
      <cdr:y>0.1688</cdr:y>
    </cdr:from>
    <cdr:to>
      <cdr:x>0.27111</cdr:x>
      <cdr:y>0.30305</cdr:y>
    </cdr:to>
    <cdr:grpSp>
      <cdr:nvGrpSpPr>
        <cdr:cNvPr id="4" name="Group 3"/>
        <cdr:cNvGrpSpPr/>
      </cdr:nvGrpSpPr>
      <cdr:grpSpPr>
        <a:xfrm xmlns:a="http://schemas.openxmlformats.org/drawingml/2006/main">
          <a:off x="233921" y="590338"/>
          <a:ext cx="856680" cy="469508"/>
          <a:chOff x="105966" y="133122"/>
          <a:chExt cx="1168384" cy="368275"/>
        </a:xfrm>
      </cdr:grpSpPr>
      <cdr:sp macro="" textlink="">
        <cdr:nvSpPr>
          <cdr:cNvPr id="6" name="TextBox 1"/>
          <cdr:cNvSpPr txBox="1"/>
        </cdr:nvSpPr>
        <cdr:spPr bwMode="auto">
          <a:xfrm xmlns:a="http://schemas.openxmlformats.org/drawingml/2006/main">
            <a:off x="105966" y="133122"/>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history    projections</a:t>
            </a:r>
            <a:endParaRPr lang="en-US" sz="1200" b="0" i="0" dirty="0" smtClean="0">
              <a:solidFill>
                <a:schemeClr val="tx1"/>
              </a:solidFill>
              <a:latin typeface="+mn-lt"/>
              <a:ea typeface="Times New Roman" charset="0"/>
              <a:cs typeface="Times New Roman" charset="0"/>
            </a:endParaRPr>
          </a:p>
        </cdr:txBody>
      </cdr:sp>
    </cdr:grpSp>
  </cdr:relSizeAnchor>
</c:userShapes>
</file>

<file path=ppt/drawings/drawing111.xml><?xml version="1.0" encoding="utf-8"?>
<c:userShapes xmlns:c="http://schemas.openxmlformats.org/drawingml/2006/chart">
  <cdr:relSizeAnchor xmlns:cdr="http://schemas.openxmlformats.org/drawingml/2006/chartDrawing">
    <cdr:from>
      <cdr:x>2.54308E-7</cdr:x>
      <cdr:y>0</cdr:y>
    </cdr:from>
    <cdr:to>
      <cdr:x>0.49107</cdr:x>
      <cdr:y>0.18582</cdr:y>
    </cdr:to>
    <cdr:sp macro="" textlink="">
      <cdr:nvSpPr>
        <cdr:cNvPr id="2" name="TextBox 1"/>
        <cdr:cNvSpPr txBox="1"/>
      </cdr:nvSpPr>
      <cdr:spPr bwMode="auto">
        <a:xfrm xmlns:a="http://schemas.openxmlformats.org/drawingml/2006/main">
          <a:off x="1" y="0"/>
          <a:ext cx="1931020" cy="5755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tx1"/>
              </a:solidFill>
              <a:latin typeface="+mn-lt"/>
              <a:ea typeface="Times New Roman" charset="0"/>
              <a:cs typeface="Times New Roman" charset="0"/>
            </a:rPr>
            <a:t>Light-duty</a:t>
          </a:r>
          <a:r>
            <a:rPr lang="en-US" sz="1200" b="1" i="0" baseline="0" dirty="0" smtClean="0">
              <a:solidFill>
                <a:schemeClr val="tx1"/>
              </a:solidFill>
              <a:latin typeface="+mn-lt"/>
              <a:ea typeface="Times New Roman" charset="0"/>
              <a:cs typeface="Times New Roman" charset="0"/>
            </a:rPr>
            <a:t> fuel economy by vehicle type</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AEO2022 Reference case</a:t>
          </a:r>
          <a:endParaRPr lang="en-US" sz="1200" b="1" i="0" dirty="0" smtClean="0">
            <a:solidFill>
              <a:schemeClr val="tx1"/>
            </a:solidFill>
            <a:latin typeface="+mn-lt"/>
            <a:ea typeface="Times New Roman" charset="0"/>
            <a:cs typeface="Times New Roman" charset="0"/>
          </a:endParaRPr>
        </a:p>
        <a:p xmlns:a="http://schemas.openxmlformats.org/drawingml/2006/main">
          <a:pPr eaLnBrk="0" hangingPunct="0"/>
          <a:r>
            <a:rPr lang="en-US" i="0" dirty="0" smtClean="0">
              <a:solidFill>
                <a:schemeClr val="tx1"/>
              </a:solidFill>
              <a:latin typeface="+mn-lt"/>
              <a:ea typeface="Times New Roman" charset="0"/>
              <a:cs typeface="Times New Roman" charset="0"/>
            </a:rPr>
            <a:t>miles per gallon</a:t>
          </a:r>
        </a:p>
      </cdr:txBody>
    </cdr:sp>
  </cdr:relSizeAnchor>
  <cdr:relSizeAnchor xmlns:cdr="http://schemas.openxmlformats.org/drawingml/2006/chartDrawing">
    <cdr:from>
      <cdr:x>0.17848</cdr:x>
      <cdr:y>0.14742</cdr:y>
    </cdr:from>
    <cdr:to>
      <cdr:x>0.4007</cdr:x>
      <cdr:y>0.27241</cdr:y>
    </cdr:to>
    <cdr:sp macro="" textlink="">
      <cdr:nvSpPr>
        <cdr:cNvPr id="5" name="TextBox 1"/>
        <cdr:cNvSpPr txBox="1"/>
      </cdr:nvSpPr>
      <cdr:spPr bwMode="auto">
        <a:xfrm xmlns:a="http://schemas.openxmlformats.org/drawingml/2006/main">
          <a:off x="701839" y="508671"/>
          <a:ext cx="873822" cy="4312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dirty="0" smtClean="0">
              <a:solidFill>
                <a:schemeClr val="tx1"/>
              </a:solidFill>
              <a:ea typeface="Times New Roman" charset="0"/>
              <a:cs typeface="Times New Roman" charset="0"/>
            </a:rPr>
            <a:t>2021</a:t>
          </a:r>
          <a:endParaRPr lang="en-US" sz="1200" b="0" i="0" dirty="0" smtClean="0">
            <a:solidFill>
              <a:schemeClr val="tx1"/>
            </a:solidFill>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0.71528</cdr:x>
      <cdr:y>0.20068</cdr:y>
    </cdr:from>
    <cdr:to>
      <cdr:x>1</cdr:x>
      <cdr:y>0.35154</cdr:y>
    </cdr:to>
    <cdr:sp macro="" textlink="">
      <cdr:nvSpPr>
        <cdr:cNvPr id="10" name="TextBox 1"/>
        <cdr:cNvSpPr txBox="1"/>
      </cdr:nvSpPr>
      <cdr:spPr bwMode="auto">
        <a:xfrm xmlns:a="http://schemas.openxmlformats.org/drawingml/2006/main">
          <a:off x="2812651" y="692430"/>
          <a:ext cx="1119587" cy="5205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200"/>
            </a:spcAft>
          </a:pPr>
          <a:endParaRPr lang="en-US" sz="1200" b="1" dirty="0" smtClean="0">
            <a:solidFill>
              <a:schemeClr val="accent1">
                <a:lumMod val="40000"/>
                <a:lumOff val="60000"/>
              </a:schemeClr>
            </a:solidFill>
            <a:ea typeface="Times New Roman" charset="0"/>
            <a:cs typeface="Times New Roman" charset="0"/>
          </a:endParaRPr>
        </a:p>
        <a:p xmlns:a="http://schemas.openxmlformats.org/drawingml/2006/main">
          <a:pPr eaLnBrk="0" hangingPunct="0">
            <a:spcAft>
              <a:spcPts val="200"/>
            </a:spcAft>
          </a:pPr>
          <a:r>
            <a:rPr lang="en-US" sz="1200" b="1" dirty="0" smtClean="0">
              <a:solidFill>
                <a:schemeClr val="accent1">
                  <a:lumMod val="40000"/>
                  <a:lumOff val="60000"/>
                </a:schemeClr>
              </a:solidFill>
              <a:ea typeface="Times New Roman" charset="0"/>
              <a:cs typeface="Times New Roman" charset="0"/>
            </a:rPr>
            <a:t>c</a:t>
          </a:r>
          <a:r>
            <a:rPr lang="en-US" sz="1200" b="1" i="0" baseline="0" dirty="0" smtClean="0">
              <a:solidFill>
                <a:schemeClr val="accent1">
                  <a:lumMod val="40000"/>
                  <a:lumOff val="60000"/>
                </a:schemeClr>
              </a:solidFill>
              <a:latin typeface="+mn-lt"/>
              <a:ea typeface="Times New Roman" charset="0"/>
              <a:cs typeface="Times New Roman" charset="0"/>
            </a:rPr>
            <a:t>ar</a:t>
          </a:r>
        </a:p>
        <a:p xmlns:a="http://schemas.openxmlformats.org/drawingml/2006/main">
          <a:pPr eaLnBrk="0" hangingPunct="0"/>
          <a:endParaRPr lang="en-US" sz="1600" b="1" i="0" baseline="0" dirty="0" smtClean="0">
            <a:solidFill>
              <a:schemeClr val="accent4"/>
            </a:solidFill>
            <a:latin typeface="+mn-lt"/>
            <a:ea typeface="Times New Roman" charset="0"/>
            <a:cs typeface="Times New Roman" charset="0"/>
          </a:endParaRPr>
        </a:p>
        <a:p xmlns:a="http://schemas.openxmlformats.org/drawingml/2006/main">
          <a:pPr eaLnBrk="0" hangingPunct="0">
            <a:spcAft>
              <a:spcPts val="600"/>
            </a:spcAft>
          </a:pPr>
          <a:r>
            <a:rPr lang="en-US" sz="1200" b="1" i="0" baseline="0" dirty="0" smtClean="0">
              <a:solidFill>
                <a:schemeClr val="tx2">
                  <a:lumMod val="75000"/>
                  <a:lumOff val="25000"/>
                </a:schemeClr>
              </a:solidFill>
              <a:latin typeface="+mn-lt"/>
              <a:ea typeface="Times New Roman" charset="0"/>
              <a:cs typeface="Times New Roman" charset="0"/>
            </a:rPr>
            <a:t>combined</a:t>
          </a:r>
        </a:p>
      </cdr:txBody>
    </cdr:sp>
  </cdr:relSizeAnchor>
  <cdr:relSizeAnchor xmlns:cdr="http://schemas.openxmlformats.org/drawingml/2006/chartDrawing">
    <cdr:from>
      <cdr:x>0.71528</cdr:x>
      <cdr:y>0.46414</cdr:y>
    </cdr:from>
    <cdr:to>
      <cdr:x>1</cdr:x>
      <cdr:y>0.52298</cdr:y>
    </cdr:to>
    <cdr:sp macro="" textlink="">
      <cdr:nvSpPr>
        <cdr:cNvPr id="6" name="TextBox 1"/>
        <cdr:cNvSpPr txBox="1"/>
      </cdr:nvSpPr>
      <cdr:spPr bwMode="auto">
        <a:xfrm xmlns:a="http://schemas.openxmlformats.org/drawingml/2006/main">
          <a:off x="2812651" y="1601517"/>
          <a:ext cx="1119587" cy="2030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baseline="0" dirty="0" smtClean="0">
            <a:solidFill>
              <a:schemeClr val="tx2"/>
            </a:solidFill>
            <a:latin typeface="+mn-lt"/>
            <a:ea typeface="Times New Roman" charset="0"/>
            <a:cs typeface="Times New Roman" charset="0"/>
          </a:endParaRPr>
        </a:p>
        <a:p xmlns:a="http://schemas.openxmlformats.org/drawingml/2006/main">
          <a:pPr eaLnBrk="0" hangingPunct="0"/>
          <a:r>
            <a:rPr lang="en-US" sz="1200" b="1" i="0" baseline="0" dirty="0" smtClean="0">
              <a:solidFill>
                <a:schemeClr val="tx2"/>
              </a:solidFill>
              <a:latin typeface="+mn-lt"/>
              <a:ea typeface="Times New Roman" charset="0"/>
              <a:cs typeface="Times New Roman" charset="0"/>
            </a:rPr>
            <a:t>light truck</a:t>
          </a:r>
        </a:p>
      </cdr:txBody>
    </cdr:sp>
  </cdr:relSizeAnchor>
</c:userShapes>
</file>

<file path=ppt/drawings/drawing112.xml><?xml version="1.0" encoding="utf-8"?>
<c:userShapes xmlns:c="http://schemas.openxmlformats.org/drawingml/2006/chart">
  <cdr:relSizeAnchor xmlns:cdr="http://schemas.openxmlformats.org/drawingml/2006/chartDrawing">
    <cdr:from>
      <cdr:x>0</cdr:x>
      <cdr:y>0.01271</cdr:y>
    </cdr:from>
    <cdr:to>
      <cdr:x>1</cdr:x>
      <cdr:y>0.18811</cdr:y>
    </cdr:to>
    <cdr:sp macro="" textlink="">
      <cdr:nvSpPr>
        <cdr:cNvPr id="2" name="TextBox 1"/>
        <cdr:cNvSpPr txBox="1"/>
      </cdr:nvSpPr>
      <cdr:spPr bwMode="auto">
        <a:xfrm xmlns:a="http://schemas.openxmlformats.org/drawingml/2006/main">
          <a:off x="0" y="44428"/>
          <a:ext cx="4022725" cy="613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i="0" dirty="0" smtClean="0">
              <a:solidFill>
                <a:schemeClr val="tx1"/>
              </a:solidFill>
              <a:latin typeface="+mn-lt"/>
              <a:ea typeface="Times New Roman" charset="0"/>
              <a:cs typeface="Times New Roman" charset="0"/>
            </a:rPr>
            <a:t>Heavy-duty </a:t>
          </a:r>
          <a:r>
            <a:rPr lang="en-US" sz="1200" b="1" i="0" baseline="0" dirty="0" smtClean="0">
              <a:solidFill>
                <a:schemeClr val="tx1"/>
              </a:solidFill>
              <a:latin typeface="+mn-lt"/>
              <a:ea typeface="Times New Roman" charset="0"/>
              <a:cs typeface="Times New Roman" charset="0"/>
            </a:rPr>
            <a:t>fuel economy by class</a:t>
          </a:r>
        </a:p>
        <a:p xmlns:a="http://schemas.openxmlformats.org/drawingml/2006/main">
          <a:pPr algn="l" eaLnBrk="0" hangingPunct="0"/>
          <a:r>
            <a:rPr lang="en-US" sz="1200" b="1" i="0" baseline="0" dirty="0" smtClean="0">
              <a:solidFill>
                <a:schemeClr val="tx1"/>
              </a:solidFill>
              <a:latin typeface="+mn-lt"/>
              <a:ea typeface="Times New Roman" charset="0"/>
              <a:cs typeface="Times New Roman" charset="0"/>
            </a:rPr>
            <a:t>AEO2022 Reference case</a:t>
          </a:r>
          <a:endParaRPr lang="en-US" sz="1200" b="1" i="0" dirty="0" smtClean="0">
            <a:solidFill>
              <a:schemeClr val="tx1"/>
            </a:solidFill>
            <a:latin typeface="+mn-lt"/>
            <a:ea typeface="Times New Roman" charset="0"/>
            <a:cs typeface="Times New Roman" charset="0"/>
          </a:endParaRPr>
        </a:p>
        <a:p xmlns:a="http://schemas.openxmlformats.org/drawingml/2006/main">
          <a:pPr algn="l" eaLnBrk="0" hangingPunct="0"/>
          <a:r>
            <a:rPr lang="en-US" i="0" dirty="0" smtClean="0">
              <a:solidFill>
                <a:schemeClr val="tx1"/>
              </a:solidFill>
              <a:latin typeface="+mn-lt"/>
              <a:ea typeface="Times New Roman" charset="0"/>
              <a:cs typeface="Times New Roman" charset="0"/>
            </a:rPr>
            <a:t>miles per gallon</a:t>
          </a:r>
        </a:p>
      </cdr:txBody>
    </cdr:sp>
  </cdr:relSizeAnchor>
  <cdr:relSizeAnchor xmlns:cdr="http://schemas.openxmlformats.org/drawingml/2006/chartDrawing">
    <cdr:from>
      <cdr:x>0.15595</cdr:x>
      <cdr:y>0.14575</cdr:y>
    </cdr:from>
    <cdr:to>
      <cdr:x>0.37817</cdr:x>
      <cdr:y>0.27074</cdr:y>
    </cdr:to>
    <cdr:sp macro="" textlink="">
      <cdr:nvSpPr>
        <cdr:cNvPr id="5" name="TextBox 1"/>
        <cdr:cNvSpPr txBox="1"/>
      </cdr:nvSpPr>
      <cdr:spPr bwMode="auto">
        <a:xfrm xmlns:a="http://schemas.openxmlformats.org/drawingml/2006/main">
          <a:off x="627345" y="509384"/>
          <a:ext cx="893930" cy="4368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0.64227</cdr:x>
      <cdr:y>0.07585</cdr:y>
    </cdr:from>
    <cdr:to>
      <cdr:x>0.95228</cdr:x>
      <cdr:y>0.7835</cdr:y>
    </cdr:to>
    <cdr:sp macro="" textlink="">
      <cdr:nvSpPr>
        <cdr:cNvPr id="10" name="TextBox 1"/>
        <cdr:cNvSpPr txBox="1"/>
      </cdr:nvSpPr>
      <cdr:spPr bwMode="auto">
        <a:xfrm xmlns:a="http://schemas.openxmlformats.org/drawingml/2006/main">
          <a:off x="2583676" y="265075"/>
          <a:ext cx="1247085" cy="24731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700" b="1" i="0" baseline="0" dirty="0" smtClean="0">
            <a:solidFill>
              <a:schemeClr val="accent3"/>
            </a:solidFill>
            <a:latin typeface="+mn-lt"/>
            <a:ea typeface="Times New Roman" charset="0"/>
            <a:cs typeface="Times New Roman" charset="0"/>
          </a:endParaRPr>
        </a:p>
        <a:p xmlns:a="http://schemas.openxmlformats.org/drawingml/2006/main">
          <a:pPr eaLnBrk="0" hangingPunct="0"/>
          <a:endParaRPr lang="en-US" sz="1200" b="1" i="0" baseline="0" dirty="0" smtClean="0">
            <a:solidFill>
              <a:schemeClr val="accent3"/>
            </a:solidFill>
            <a:ea typeface="Times New Roman" charset="0"/>
            <a:cs typeface="Times New Roman" charset="0"/>
          </a:endParaRPr>
        </a:p>
        <a:p xmlns:a="http://schemas.openxmlformats.org/drawingml/2006/main">
          <a:pPr eaLnBrk="0" hangingPunct="0"/>
          <a:endParaRPr lang="en-US" sz="1200" b="1" dirty="0">
            <a:solidFill>
              <a:schemeClr val="accent3"/>
            </a:solidFill>
            <a:ea typeface="Times New Roman" charset="0"/>
            <a:cs typeface="Times New Roman" charset="0"/>
          </a:endParaRPr>
        </a:p>
        <a:p xmlns:a="http://schemas.openxmlformats.org/drawingml/2006/main">
          <a:pPr eaLnBrk="0" hangingPunct="0"/>
          <a:r>
            <a:rPr lang="en-US" sz="1200" b="1" i="0" baseline="0" dirty="0" smtClean="0">
              <a:solidFill>
                <a:schemeClr val="accent3"/>
              </a:solidFill>
              <a:ea typeface="Times New Roman" charset="0"/>
              <a:cs typeface="Times New Roman" charset="0"/>
            </a:rPr>
            <a:t>Classes 2b–3</a:t>
          </a:r>
        </a:p>
        <a:p xmlns:a="http://schemas.openxmlformats.org/drawingml/2006/main">
          <a:pPr eaLnBrk="0" hangingPunct="0"/>
          <a:endParaRPr lang="en-US" sz="1200" b="1" i="0" baseline="0" dirty="0" smtClean="0">
            <a:solidFill>
              <a:schemeClr val="accent2"/>
            </a:solidFill>
            <a:ea typeface="Times New Roman" charset="0"/>
            <a:cs typeface="Times New Roman" charset="0"/>
          </a:endParaRPr>
        </a:p>
        <a:p xmlns:a="http://schemas.openxmlformats.org/drawingml/2006/main">
          <a:pPr eaLnBrk="0" hangingPunct="0"/>
          <a:endParaRPr lang="en-US" sz="800" b="1" dirty="0" smtClean="0">
            <a:solidFill>
              <a:schemeClr val="accent5"/>
            </a:solidFill>
            <a:ea typeface="Times New Roman" charset="0"/>
            <a:cs typeface="Times New Roman" charset="0"/>
          </a:endParaRPr>
        </a:p>
        <a:p xmlns:a="http://schemas.openxmlformats.org/drawingml/2006/main">
          <a:pPr eaLnBrk="0" hangingPunct="0"/>
          <a:endParaRPr lang="en-US" sz="100" b="1" dirty="0">
            <a:solidFill>
              <a:schemeClr val="accent5"/>
            </a:solidFill>
            <a:ea typeface="Times New Roman" charset="0"/>
            <a:cs typeface="Times New Roman" charset="0"/>
          </a:endParaRPr>
        </a:p>
        <a:p xmlns:a="http://schemas.openxmlformats.org/drawingml/2006/main">
          <a:pPr eaLnBrk="0" hangingPunct="0"/>
          <a:endParaRPr lang="en-US" sz="1200" b="1" i="0" baseline="0" dirty="0" smtClean="0">
            <a:solidFill>
              <a:schemeClr val="accent5"/>
            </a:solidFill>
            <a:latin typeface="+mn-lt"/>
            <a:ea typeface="Times New Roman" charset="0"/>
            <a:cs typeface="Times New Roman" charset="0"/>
          </a:endParaRPr>
        </a:p>
        <a:p xmlns:a="http://schemas.openxmlformats.org/drawingml/2006/main">
          <a:pPr eaLnBrk="0" hangingPunct="0"/>
          <a:r>
            <a:rPr lang="en-US" sz="1200" b="1" i="0" baseline="0" dirty="0" smtClean="0">
              <a:solidFill>
                <a:schemeClr val="accent5"/>
              </a:solidFill>
              <a:latin typeface="+mn-lt"/>
              <a:ea typeface="Times New Roman" charset="0"/>
              <a:cs typeface="Times New Roman" charset="0"/>
            </a:rPr>
            <a:t>Classes 4–6</a:t>
          </a:r>
        </a:p>
        <a:p xmlns:a="http://schemas.openxmlformats.org/drawingml/2006/main">
          <a:pPr eaLnBrk="0" hangingPunct="0"/>
          <a:endParaRPr lang="en-US" sz="1200" b="1" i="0" baseline="0" dirty="0" smtClean="0">
            <a:solidFill>
              <a:schemeClr val="tx2"/>
            </a:solidFill>
            <a:latin typeface="+mn-lt"/>
            <a:ea typeface="Times New Roman" charset="0"/>
            <a:cs typeface="Times New Roman" charset="0"/>
          </a:endParaRPr>
        </a:p>
        <a:p xmlns:a="http://schemas.openxmlformats.org/drawingml/2006/main">
          <a:pPr eaLnBrk="0" hangingPunct="0"/>
          <a:endParaRPr lang="en-US" sz="300" b="1" dirty="0">
            <a:solidFill>
              <a:schemeClr val="accent6"/>
            </a:solidFill>
            <a:ea typeface="Times New Roman" charset="0"/>
            <a:cs typeface="Times New Roman" charset="0"/>
          </a:endParaRPr>
        </a:p>
        <a:p xmlns:a="http://schemas.openxmlformats.org/drawingml/2006/main">
          <a:pPr eaLnBrk="0" hangingPunct="0"/>
          <a:endParaRPr lang="en-US" sz="700" b="1" i="0" dirty="0" smtClean="0">
            <a:solidFill>
              <a:schemeClr val="accent6"/>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6"/>
              </a:solidFill>
              <a:latin typeface="+mn-lt"/>
              <a:ea typeface="Times New Roman" charset="0"/>
              <a:cs typeface="Times New Roman" charset="0"/>
            </a:rPr>
            <a:t>Classes 7–8</a:t>
          </a:r>
        </a:p>
      </cdr:txBody>
    </cdr:sp>
  </cdr:relSizeAnchor>
</c:userShapes>
</file>

<file path=ppt/drawings/drawing113.xml><?xml version="1.0" encoding="utf-8"?>
<c:userShapes xmlns:c="http://schemas.openxmlformats.org/drawingml/2006/chart">
  <cdr:relSizeAnchor xmlns:cdr="http://schemas.openxmlformats.org/drawingml/2006/chartDrawing">
    <cdr:from>
      <cdr:x>0</cdr:x>
      <cdr:y>0.01044</cdr:y>
    </cdr:from>
    <cdr:to>
      <cdr:x>0.85238</cdr:x>
      <cdr:y>0.19447</cdr:y>
    </cdr:to>
    <cdr:sp macro="" textlink="">
      <cdr:nvSpPr>
        <cdr:cNvPr id="2" name="TextBox 1"/>
        <cdr:cNvSpPr txBox="1"/>
      </cdr:nvSpPr>
      <cdr:spPr bwMode="auto">
        <a:xfrm xmlns:a="http://schemas.openxmlformats.org/drawingml/2006/main">
          <a:off x="0" y="38080"/>
          <a:ext cx="3596697" cy="6712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tx1"/>
              </a:solidFill>
              <a:ea typeface="Times New Roman" charset="0"/>
              <a:cs typeface="Times New Roman" charset="0"/>
            </a:rPr>
            <a:t>Light-duty vehicle average fuel economy</a:t>
          </a:r>
        </a:p>
        <a:p xmlns:a="http://schemas.openxmlformats.org/drawingml/2006/main">
          <a:pPr eaLnBrk="0" hangingPunct="0"/>
          <a:r>
            <a:rPr lang="en-US" sz="1200" b="1" dirty="0" smtClean="0">
              <a:solidFill>
                <a:schemeClr val="tx1"/>
              </a:solidFill>
              <a:ea typeface="Times New Roman" charset="0"/>
              <a:cs typeface="Times New Roman" charset="0"/>
            </a:rPr>
            <a:t>AEO2022 Reference case </a:t>
          </a:r>
        </a:p>
        <a:p xmlns:a="http://schemas.openxmlformats.org/drawingml/2006/main">
          <a:pPr eaLnBrk="0" hangingPunct="0"/>
          <a:r>
            <a:rPr lang="en-US" dirty="0" smtClean="0">
              <a:solidFill>
                <a:schemeClr val="tx1"/>
              </a:solidFill>
              <a:ea typeface="Times New Roman" charset="0"/>
              <a:cs typeface="Times New Roman" charset="0"/>
            </a:rPr>
            <a:t>miles per gallon</a:t>
          </a:r>
          <a:endParaRPr lang="en-US" b="0" i="0" dirty="0" smtClean="0">
            <a:solidFill>
              <a:schemeClr val="tx1"/>
            </a:solidFill>
            <a:ea typeface="Times New Roman" charset="0"/>
            <a:cs typeface="Times New Roman" charset="0"/>
          </a:endParaRPr>
        </a:p>
      </cdr:txBody>
    </cdr:sp>
  </cdr:relSizeAnchor>
  <cdr:relSizeAnchor xmlns:cdr="http://schemas.openxmlformats.org/drawingml/2006/chartDrawing">
    <cdr:from>
      <cdr:x>0.15758</cdr:x>
      <cdr:y>0.17087</cdr:y>
    </cdr:from>
    <cdr:to>
      <cdr:x>0.38939</cdr:x>
      <cdr:y>0.30512</cdr:y>
    </cdr:to>
    <cdr:grpSp>
      <cdr:nvGrpSpPr>
        <cdr:cNvPr id="4" name="Group 3"/>
        <cdr:cNvGrpSpPr/>
      </cdr:nvGrpSpPr>
      <cdr:grpSpPr>
        <a:xfrm xmlns:a="http://schemas.openxmlformats.org/drawingml/2006/main">
          <a:off x="619642" y="597577"/>
          <a:ext cx="911532" cy="469508"/>
          <a:chOff x="-8271" y="103589"/>
          <a:chExt cx="1271814" cy="368275"/>
        </a:xfrm>
      </cdr:grpSpPr>
      <cdr:sp macro="" textlink="">
        <cdr:nvSpPr>
          <cdr:cNvPr id="6" name="TextBox 1"/>
          <cdr:cNvSpPr txBox="1"/>
        </cdr:nvSpPr>
        <cdr:spPr bwMode="auto">
          <a:xfrm xmlns:a="http://schemas.openxmlformats.org/drawingml/2006/main">
            <a:off x="-8271" y="103589"/>
            <a:ext cx="127181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grpSp>
  </cdr:relSizeAnchor>
  <cdr:relSizeAnchor xmlns:cdr="http://schemas.openxmlformats.org/drawingml/2006/chartDrawing">
    <cdr:from>
      <cdr:x>0.53882</cdr:x>
      <cdr:y>0.51173</cdr:y>
    </cdr:from>
    <cdr:to>
      <cdr:x>0.81974</cdr:x>
      <cdr:y>0.82934</cdr:y>
    </cdr:to>
    <cdr:sp macro="" textlink="">
      <cdr:nvSpPr>
        <cdr:cNvPr id="3" name="TextBox 2"/>
        <cdr:cNvSpPr txBox="1"/>
      </cdr:nvSpPr>
      <cdr:spPr>
        <a:xfrm xmlns:a="http://schemas.openxmlformats.org/drawingml/2006/main">
          <a:off x="2118769" y="1789656"/>
          <a:ext cx="1104644" cy="11107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14.xml><?xml version="1.0" encoding="utf-8"?>
<c:userShapes xmlns:c="http://schemas.openxmlformats.org/drawingml/2006/chart">
  <cdr:relSizeAnchor xmlns:cdr="http://schemas.openxmlformats.org/drawingml/2006/chartDrawing">
    <cdr:from>
      <cdr:x>0</cdr:x>
      <cdr:y>0</cdr:y>
    </cdr:from>
    <cdr:to>
      <cdr:x>1</cdr:x>
      <cdr:y>0.18403</cdr:y>
    </cdr:to>
    <cdr:sp macro="" textlink="">
      <cdr:nvSpPr>
        <cdr:cNvPr id="2" name="TextBox 1"/>
        <cdr:cNvSpPr txBox="1"/>
      </cdr:nvSpPr>
      <cdr:spPr bwMode="auto">
        <a:xfrm xmlns:a="http://schemas.openxmlformats.org/drawingml/2006/main">
          <a:off x="0" y="0"/>
          <a:ext cx="4022725" cy="6436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dirty="0" smtClean="0">
              <a:solidFill>
                <a:schemeClr val="tx1"/>
              </a:solidFill>
              <a:ea typeface="Times New Roman" charset="0"/>
              <a:cs typeface="Times New Roman" charset="0"/>
            </a:rPr>
            <a:t>Light-duty vehicle miles traveled per licensed driver</a:t>
          </a:r>
          <a:endParaRPr lang="en-US" sz="1200" b="1" i="0" dirty="0" smtClean="0">
            <a:solidFill>
              <a:schemeClr val="tx1"/>
            </a:solidFill>
            <a:ea typeface="Times New Roman" charset="0"/>
            <a:cs typeface="Times New Roman" charset="0"/>
          </a:endParaRPr>
        </a:p>
        <a:p xmlns:a="http://schemas.openxmlformats.org/drawingml/2006/main">
          <a:pPr algn="l" eaLnBrk="0" hangingPunct="0"/>
          <a:r>
            <a:rPr lang="en-US" sz="1200" b="1" dirty="0" smtClean="0">
              <a:solidFill>
                <a:schemeClr val="tx1"/>
              </a:solidFill>
              <a:ea typeface="Times New Roman" charset="0"/>
              <a:cs typeface="Times New Roman" charset="0"/>
            </a:rPr>
            <a:t>AEO2022 Reference case</a:t>
          </a:r>
          <a:endParaRPr lang="en-US" sz="1200" dirty="0">
            <a:solidFill>
              <a:schemeClr val="tx1"/>
            </a:solidFill>
            <a:ea typeface="Times New Roman" charset="0"/>
            <a:cs typeface="Times New Roman" charset="0"/>
          </a:endParaRPr>
        </a:p>
        <a:p xmlns:a="http://schemas.openxmlformats.org/drawingml/2006/main">
          <a:pPr algn="l" eaLnBrk="0" hangingPunct="0"/>
          <a:r>
            <a:rPr lang="en-US" dirty="0">
              <a:solidFill>
                <a:schemeClr val="tx1"/>
              </a:solidFill>
              <a:ea typeface="Times New Roman" charset="0"/>
              <a:cs typeface="Times New Roman" charset="0"/>
            </a:rPr>
            <a:t>t</a:t>
          </a:r>
          <a:r>
            <a:rPr lang="en-US" i="0" dirty="0" smtClean="0">
              <a:solidFill>
                <a:schemeClr val="tx1"/>
              </a:solidFill>
              <a:ea typeface="Times New Roman" charset="0"/>
              <a:cs typeface="Times New Roman" charset="0"/>
            </a:rPr>
            <a:t>housand miles</a:t>
          </a:r>
        </a:p>
      </cdr:txBody>
    </cdr:sp>
  </cdr:relSizeAnchor>
  <cdr:relSizeAnchor xmlns:cdr="http://schemas.openxmlformats.org/drawingml/2006/chartDrawing">
    <cdr:from>
      <cdr:x>0.16305</cdr:x>
      <cdr:y>0.17082</cdr:y>
    </cdr:from>
    <cdr:to>
      <cdr:x>0.41419</cdr:x>
      <cdr:y>0.30641</cdr:y>
    </cdr:to>
    <cdr:grpSp>
      <cdr:nvGrpSpPr>
        <cdr:cNvPr id="4" name="Group 3"/>
        <cdr:cNvGrpSpPr/>
      </cdr:nvGrpSpPr>
      <cdr:grpSpPr>
        <a:xfrm xmlns:a="http://schemas.openxmlformats.org/drawingml/2006/main">
          <a:off x="655905" y="597402"/>
          <a:ext cx="1010267" cy="474194"/>
          <a:chOff x="186814" y="135453"/>
          <a:chExt cx="1168384" cy="368275"/>
        </a:xfrm>
      </cdr:grpSpPr>
      <cdr:sp macro="" textlink="">
        <cdr:nvSpPr>
          <cdr:cNvPr id="6" name="TextBox 1"/>
          <cdr:cNvSpPr txBox="1"/>
        </cdr:nvSpPr>
        <cdr:spPr bwMode="auto">
          <a:xfrm xmlns:a="http://schemas.openxmlformats.org/drawingml/2006/main">
            <a:off x="186814" y="135453"/>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grpSp>
  </cdr:relSizeAnchor>
</c:userShapes>
</file>

<file path=ppt/drawings/drawing115.xml><?xml version="1.0" encoding="utf-8"?>
<c:userShapes xmlns:c="http://schemas.openxmlformats.org/drawingml/2006/chart">
  <cdr:relSizeAnchor xmlns:cdr="http://schemas.openxmlformats.org/drawingml/2006/chartDrawing">
    <cdr:from>
      <cdr:x>0.18138</cdr:x>
      <cdr:y>0.10578</cdr:y>
    </cdr:from>
    <cdr:to>
      <cdr:x>0.42803</cdr:x>
      <cdr:y>0.24235</cdr:y>
    </cdr:to>
    <cdr:sp macro="" textlink="">
      <cdr:nvSpPr>
        <cdr:cNvPr id="4" name="TextBox 1"/>
        <cdr:cNvSpPr txBox="1"/>
      </cdr:nvSpPr>
      <cdr:spPr bwMode="auto">
        <a:xfrm xmlns:a="http://schemas.openxmlformats.org/drawingml/2006/main">
          <a:off x="1463290" y="325623"/>
          <a:ext cx="1989859" cy="4203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16.xml><?xml version="1.0" encoding="utf-8"?>
<c:userShapes xmlns:c="http://schemas.openxmlformats.org/drawingml/2006/chart">
  <cdr:relSizeAnchor xmlns:cdr="http://schemas.openxmlformats.org/drawingml/2006/chartDrawing">
    <cdr:from>
      <cdr:x>0.17688</cdr:x>
      <cdr:y>0.14599</cdr:y>
    </cdr:from>
    <cdr:to>
      <cdr:x>0.38984</cdr:x>
      <cdr:y>0.28488</cdr:y>
    </cdr:to>
    <cdr:sp macro="" textlink="">
      <cdr:nvSpPr>
        <cdr:cNvPr id="6" name="TextBox 1"/>
        <cdr:cNvSpPr txBox="1"/>
      </cdr:nvSpPr>
      <cdr:spPr bwMode="auto">
        <a:xfrm xmlns:a="http://schemas.openxmlformats.org/drawingml/2006/main">
          <a:off x="631325" y="510565"/>
          <a:ext cx="760119" cy="4857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endParaRPr lang="en-US"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17.xml><?xml version="1.0" encoding="utf-8"?>
<c:userShapes xmlns:c="http://schemas.openxmlformats.org/drawingml/2006/chart">
  <cdr:relSizeAnchor xmlns:cdr="http://schemas.openxmlformats.org/drawingml/2006/chartDrawing">
    <cdr:from>
      <cdr:x>0.17824</cdr:x>
      <cdr:y>0.14473</cdr:y>
    </cdr:from>
    <cdr:to>
      <cdr:x>0.3912</cdr:x>
      <cdr:y>0.28362</cdr:y>
    </cdr:to>
    <cdr:sp macro="" textlink="">
      <cdr:nvSpPr>
        <cdr:cNvPr id="6" name="TextBox 1"/>
        <cdr:cNvSpPr txBox="1"/>
      </cdr:nvSpPr>
      <cdr:spPr bwMode="auto">
        <a:xfrm xmlns:a="http://schemas.openxmlformats.org/drawingml/2006/main">
          <a:off x="650815" y="506159"/>
          <a:ext cx="777611" cy="4857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endParaRPr lang="en-US"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18.xml><?xml version="1.0" encoding="utf-8"?>
<c:userShapes xmlns:c="http://schemas.openxmlformats.org/drawingml/2006/chart">
  <cdr:relSizeAnchor xmlns:cdr="http://schemas.openxmlformats.org/drawingml/2006/chartDrawing">
    <cdr:from>
      <cdr:x>0.1941</cdr:x>
      <cdr:y>0</cdr:y>
    </cdr:from>
    <cdr:to>
      <cdr:x>0.42213</cdr:x>
      <cdr:y>0.13082</cdr:y>
    </cdr:to>
    <cdr:sp macro="" textlink="">
      <cdr:nvSpPr>
        <cdr:cNvPr id="5" name="TextBox 1"/>
        <cdr:cNvSpPr txBox="1"/>
      </cdr:nvSpPr>
      <cdr:spPr bwMode="auto">
        <a:xfrm xmlns:a="http://schemas.openxmlformats.org/drawingml/2006/main">
          <a:off x="776513" y="0"/>
          <a:ext cx="912234" cy="3438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endParaRPr lang="en-US" sz="3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19.xml><?xml version="1.0" encoding="utf-8"?>
<c:userShapes xmlns:c="http://schemas.openxmlformats.org/drawingml/2006/chart">
  <cdr:relSizeAnchor xmlns:cdr="http://schemas.openxmlformats.org/drawingml/2006/chartDrawing">
    <cdr:from>
      <cdr:x>0.14057</cdr:x>
      <cdr:y>0.0153</cdr:y>
    </cdr:from>
    <cdr:to>
      <cdr:x>0.45662</cdr:x>
      <cdr:y>0.15187</cdr:y>
    </cdr:to>
    <cdr:sp macro="" textlink="">
      <cdr:nvSpPr>
        <cdr:cNvPr id="4" name="TextBox 1"/>
        <cdr:cNvSpPr txBox="1"/>
      </cdr:nvSpPr>
      <cdr:spPr bwMode="auto">
        <a:xfrm xmlns:a="http://schemas.openxmlformats.org/drawingml/2006/main">
          <a:off x="564534" y="43175"/>
          <a:ext cx="1269239" cy="3855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history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0.16844</cdr:x>
      <cdr:y>0</cdr:y>
    </cdr:from>
    <cdr:to>
      <cdr:x>0.56389</cdr:x>
      <cdr:y>0.15309</cdr:y>
    </cdr:to>
    <cdr:grpSp>
      <cdr:nvGrpSpPr>
        <cdr:cNvPr id="3" name="Group 2"/>
        <cdr:cNvGrpSpPr/>
      </cdr:nvGrpSpPr>
      <cdr:grpSpPr>
        <a:xfrm xmlns:a="http://schemas.openxmlformats.org/drawingml/2006/main">
          <a:off x="662346" y="0"/>
          <a:ext cx="1555004" cy="456085"/>
          <a:chOff x="-4826" y="34833"/>
          <a:chExt cx="828989" cy="363971"/>
        </a:xfrm>
      </cdr:grpSpPr>
      <cdr:sp macro="" textlink="">
        <cdr:nvSpPr>
          <cdr:cNvPr id="5" name="TextBox 12"/>
          <cdr:cNvSpPr txBox="1"/>
        </cdr:nvSpPr>
        <cdr:spPr>
          <a:xfrm xmlns:a="http://schemas.openxmlformats.org/drawingml/2006/main">
            <a:off x="134008" y="34833"/>
            <a:ext cx="670321" cy="22105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smtClean="0"/>
              <a:t>  2021</a:t>
            </a:r>
            <a:endParaRPr lang="en-US" sz="1200" b="1" dirty="0"/>
          </a:p>
        </cdr:txBody>
      </cdr:sp>
      <cdr:sp macro="" textlink="">
        <cdr:nvSpPr>
          <cdr:cNvPr id="6" name="TextBox 8"/>
          <cdr:cNvSpPr txBox="1"/>
        </cdr:nvSpPr>
        <cdr:spPr>
          <a:xfrm xmlns:a="http://schemas.openxmlformats.org/drawingml/2006/main">
            <a:off x="-4826" y="177754"/>
            <a:ext cx="828989" cy="22105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dirty="0" smtClean="0"/>
              <a:t>history   </a:t>
            </a:r>
            <a:r>
              <a:rPr lang="en-US" sz="1200" dirty="0"/>
              <a:t>projections</a:t>
            </a:r>
          </a:p>
        </cdr:txBody>
      </cdr:sp>
    </cdr:grpSp>
  </cdr:relSizeAnchor>
  <cdr:relSizeAnchor xmlns:cdr="http://schemas.openxmlformats.org/drawingml/2006/chartDrawing">
    <cdr:from>
      <cdr:x>0.47864</cdr:x>
      <cdr:y>0.5468</cdr:y>
    </cdr:from>
    <cdr:to>
      <cdr:x>0.97864</cdr:x>
      <cdr:y>0.73981</cdr:y>
    </cdr:to>
    <cdr:sp macro="" textlink="">
      <cdr:nvSpPr>
        <cdr:cNvPr id="7" name="TextBox 1"/>
        <cdr:cNvSpPr txBox="1"/>
      </cdr:nvSpPr>
      <cdr:spPr bwMode="auto">
        <a:xfrm xmlns:a="http://schemas.openxmlformats.org/drawingml/2006/main">
          <a:off x="1882124" y="1629021"/>
          <a:ext cx="1966119" cy="5750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lumMod val="75000"/>
                </a:schemeClr>
              </a:solidFill>
              <a:latin typeface="+mn-lt"/>
              <a:ea typeface="Times New Roman" charset="0"/>
              <a:cs typeface="Times New Roman" charset="0"/>
            </a:rPr>
            <a:t>High Economic</a:t>
          </a:r>
          <a:r>
            <a:rPr lang="en-US" sz="1200" b="1" i="0" baseline="0" dirty="0" smtClean="0">
              <a:solidFill>
                <a:schemeClr val="accent1">
                  <a:lumMod val="75000"/>
                </a:schemeClr>
              </a:solidFill>
              <a:latin typeface="+mn-lt"/>
              <a:ea typeface="Times New Roman" charset="0"/>
              <a:cs typeface="Times New Roman" charset="0"/>
            </a:rPr>
            <a:t> Growth</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Reference </a:t>
          </a:r>
        </a:p>
        <a:p xmlns:a="http://schemas.openxmlformats.org/drawingml/2006/main">
          <a:pPr eaLnBrk="0" hangingPunct="0"/>
          <a:r>
            <a:rPr lang="en-US" sz="1200" b="1" i="0" baseline="0" dirty="0" smtClean="0">
              <a:solidFill>
                <a:schemeClr val="accent1">
                  <a:lumMod val="40000"/>
                  <a:lumOff val="60000"/>
                </a:schemeClr>
              </a:solidFill>
              <a:latin typeface="+mn-lt"/>
              <a:ea typeface="Times New Roman" charset="0"/>
              <a:cs typeface="Times New Roman" charset="0"/>
            </a:rPr>
            <a:t>Low Economic Growth</a:t>
          </a:r>
          <a:endParaRPr lang="en-US" sz="1200" i="0" dirty="0" smtClean="0">
            <a:solidFill>
              <a:schemeClr val="accent1">
                <a:lumMod val="40000"/>
                <a:lumOff val="60000"/>
              </a:schemeClr>
            </a:solidFill>
            <a:latin typeface="+mn-lt"/>
            <a:ea typeface="Times New Roman" charset="0"/>
            <a:cs typeface="Times New Roman" charset="0"/>
          </a:endParaRPr>
        </a:p>
      </cdr:txBody>
    </cdr:sp>
  </cdr:relSizeAnchor>
</c:userShapes>
</file>

<file path=ppt/drawings/drawing120.xml><?xml version="1.0" encoding="utf-8"?>
<c:userShapes xmlns:c="http://schemas.openxmlformats.org/drawingml/2006/chart">
  <cdr:relSizeAnchor xmlns:cdr="http://schemas.openxmlformats.org/drawingml/2006/chartDrawing">
    <cdr:from>
      <cdr:x>0.31147</cdr:x>
      <cdr:y>0.04466</cdr:y>
    </cdr:from>
    <cdr:to>
      <cdr:x>0.5838</cdr:x>
      <cdr:y>0.23366</cdr:y>
    </cdr:to>
    <cdr:sp macro="" textlink="">
      <cdr:nvSpPr>
        <cdr:cNvPr id="6" name="TextBox 1"/>
        <cdr:cNvSpPr txBox="1"/>
      </cdr:nvSpPr>
      <cdr:spPr bwMode="auto">
        <a:xfrm xmlns:a="http://schemas.openxmlformats.org/drawingml/2006/main">
          <a:off x="2638570" y="137478"/>
          <a:ext cx="2306922" cy="581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21.xml><?xml version="1.0" encoding="utf-8"?>
<c:userShapes xmlns:c="http://schemas.openxmlformats.org/drawingml/2006/chart">
  <cdr:relSizeAnchor xmlns:cdr="http://schemas.openxmlformats.org/drawingml/2006/chartDrawing">
    <cdr:from>
      <cdr:x>0</cdr:x>
      <cdr:y>0.00869</cdr:y>
    </cdr:from>
    <cdr:to>
      <cdr:x>0.94271</cdr:x>
      <cdr:y>0.21467</cdr:y>
    </cdr:to>
    <cdr:sp macro="" textlink="">
      <cdr:nvSpPr>
        <cdr:cNvPr id="2" name="TextBox 1"/>
        <cdr:cNvSpPr txBox="1"/>
      </cdr:nvSpPr>
      <cdr:spPr bwMode="auto">
        <a:xfrm xmlns:a="http://schemas.openxmlformats.org/drawingml/2006/main">
          <a:off x="0" y="30324"/>
          <a:ext cx="4273921" cy="7187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baseline="0" dirty="0" smtClean="0">
              <a:solidFill>
                <a:sysClr val="windowText" lastClr="000000"/>
              </a:solidFill>
              <a:ea typeface="Times New Roman" charset="0"/>
              <a:cs typeface="Times New Roman" charset="0"/>
            </a:rPr>
            <a:t>Residential sector delivered energy consumption</a:t>
          </a:r>
        </a:p>
        <a:p xmlns:a="http://schemas.openxmlformats.org/drawingml/2006/main">
          <a:pPr eaLnBrk="0" hangingPunct="0"/>
          <a:r>
            <a:rPr lang="en-US" sz="1200" b="1" dirty="0" smtClean="0">
              <a:solidFill>
                <a:schemeClr val="tx1"/>
              </a:solidFill>
              <a:ea typeface="Times New Roman" charset="0"/>
              <a:cs typeface="Times New Roman" charset="0"/>
            </a:rPr>
            <a:t>AEO2022</a:t>
          </a:r>
          <a:r>
            <a:rPr lang="en-US" sz="1200" b="1" dirty="0" smtClean="0">
              <a:ea typeface="Times New Roman" charset="0"/>
              <a:cs typeface="Times New Roman" charset="0"/>
            </a:rPr>
            <a:t> Reference case</a:t>
          </a:r>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b="0" i="0" baseline="0" dirty="0" smtClean="0">
              <a:solidFill>
                <a:sysClr val="windowText" lastClr="000000"/>
              </a:solidFill>
              <a:ea typeface="Times New Roman" charset="0"/>
              <a:cs typeface="Times New Roman" charset="0"/>
            </a:rPr>
            <a:t>quadrillion British thermal units</a:t>
          </a:r>
          <a:endParaRPr lang="en-US" b="0"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0.27828</cdr:x>
      <cdr:y>0.16629</cdr:y>
    </cdr:from>
    <cdr:to>
      <cdr:x>0.72172</cdr:x>
      <cdr:y>0.36185</cdr:y>
    </cdr:to>
    <cdr:sp macro="" textlink="">
      <cdr:nvSpPr>
        <cdr:cNvPr id="6" name="TextBox 1"/>
        <cdr:cNvSpPr txBox="1"/>
      </cdr:nvSpPr>
      <cdr:spPr bwMode="auto">
        <a:xfrm xmlns:a="http://schemas.openxmlformats.org/drawingml/2006/main">
          <a:off x="1000245" y="591906"/>
          <a:ext cx="1593835" cy="6960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22.xml><?xml version="1.0" encoding="utf-8"?>
<c:userShapes xmlns:c="http://schemas.openxmlformats.org/drawingml/2006/chart">
  <cdr:relSizeAnchor xmlns:cdr="http://schemas.openxmlformats.org/drawingml/2006/chartDrawing">
    <cdr:from>
      <cdr:x>0</cdr:x>
      <cdr:y>0</cdr:y>
    </cdr:from>
    <cdr:to>
      <cdr:x>1</cdr:x>
      <cdr:y>0.23264</cdr:y>
    </cdr:to>
    <cdr:sp macro="" textlink="">
      <cdr:nvSpPr>
        <cdr:cNvPr id="2" name="TextBox 1"/>
        <cdr:cNvSpPr txBox="1"/>
      </cdr:nvSpPr>
      <cdr:spPr bwMode="auto">
        <a:xfrm xmlns:a="http://schemas.openxmlformats.org/drawingml/2006/main">
          <a:off x="0" y="0"/>
          <a:ext cx="3677037" cy="8280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i="0" baseline="0" dirty="0" smtClean="0">
              <a:solidFill>
                <a:sysClr val="windowText" lastClr="000000"/>
              </a:solidFill>
              <a:ea typeface="Times New Roman" charset="0"/>
              <a:cs typeface="Times New Roman" charset="0"/>
            </a:rPr>
            <a:t>Commercial sector delivered energy consumption</a:t>
          </a:r>
        </a:p>
        <a:p xmlns:a="http://schemas.openxmlformats.org/drawingml/2006/main">
          <a:pPr algn="l" eaLnBrk="0" hangingPunct="0"/>
          <a:r>
            <a:rPr lang="en-US" sz="1200" b="1" dirty="0" smtClean="0">
              <a:solidFill>
                <a:schemeClr val="tx1"/>
              </a:solidFill>
              <a:ea typeface="Times New Roman" charset="0"/>
              <a:cs typeface="Times New Roman" charset="0"/>
            </a:rPr>
            <a:t>AEO2022</a:t>
          </a:r>
          <a:r>
            <a:rPr lang="en-US" sz="1200" b="1" dirty="0" smtClean="0">
              <a:ea typeface="Times New Roman" charset="0"/>
              <a:cs typeface="Times New Roman" charset="0"/>
            </a:rPr>
            <a:t> Reference case</a:t>
          </a:r>
          <a:endParaRPr lang="en-US" sz="1200" b="1" i="0" baseline="0" dirty="0" smtClean="0">
            <a:solidFill>
              <a:sysClr val="windowText" lastClr="000000"/>
            </a:solidFill>
            <a:ea typeface="Times New Roman" charset="0"/>
            <a:cs typeface="Times New Roman" charset="0"/>
          </a:endParaRPr>
        </a:p>
        <a:p xmlns:a="http://schemas.openxmlformats.org/drawingml/2006/main">
          <a:pPr algn="l" eaLnBrk="0" hangingPunct="0"/>
          <a:r>
            <a:rPr lang="en-US" b="0" i="0" baseline="0" dirty="0" smtClean="0">
              <a:solidFill>
                <a:sysClr val="windowText" lastClr="000000"/>
              </a:solidFill>
              <a:ea typeface="Times New Roman" charset="0"/>
              <a:cs typeface="Times New Roman" charset="0"/>
            </a:rPr>
            <a:t>quadrillion British thermal units</a:t>
          </a:r>
          <a:endParaRPr lang="en-US" b="0"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0.29174</cdr:x>
      <cdr:y>0.16709</cdr:y>
    </cdr:from>
    <cdr:to>
      <cdr:x>0.77787</cdr:x>
      <cdr:y>0.38659</cdr:y>
    </cdr:to>
    <cdr:sp macro="" textlink="">
      <cdr:nvSpPr>
        <cdr:cNvPr id="6" name="TextBox 1"/>
        <cdr:cNvSpPr txBox="1"/>
      </cdr:nvSpPr>
      <cdr:spPr bwMode="auto">
        <a:xfrm xmlns:a="http://schemas.openxmlformats.org/drawingml/2006/main">
          <a:off x="1072740" y="594748"/>
          <a:ext cx="1787518" cy="7812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23.xml><?xml version="1.0" encoding="utf-8"?>
<c:userShapes xmlns:c="http://schemas.openxmlformats.org/drawingml/2006/chart">
  <cdr:relSizeAnchor xmlns:cdr="http://schemas.openxmlformats.org/drawingml/2006/chartDrawing">
    <cdr:from>
      <cdr:x>0.04882</cdr:x>
      <cdr:y>0.84856</cdr:y>
    </cdr:from>
    <cdr:to>
      <cdr:x>0.15535</cdr:x>
      <cdr:y>1</cdr:y>
    </cdr:to>
    <cdr:sp macro="" textlink="">
      <cdr:nvSpPr>
        <cdr:cNvPr id="2" name="TextBox 1"/>
        <cdr:cNvSpPr txBox="1"/>
      </cdr:nvSpPr>
      <cdr:spPr bwMode="auto">
        <a:xfrm xmlns:a="http://schemas.openxmlformats.org/drawingml/2006/main">
          <a:off x="390614" y="2612006"/>
          <a:ext cx="852347" cy="4661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Pacific</a:t>
          </a:r>
        </a:p>
      </cdr:txBody>
    </cdr:sp>
  </cdr:relSizeAnchor>
  <cdr:relSizeAnchor xmlns:cdr="http://schemas.openxmlformats.org/drawingml/2006/chartDrawing">
    <cdr:from>
      <cdr:x>0.34857</cdr:x>
      <cdr:y>0.84488</cdr:y>
    </cdr:from>
    <cdr:to>
      <cdr:x>0.45046</cdr:x>
      <cdr:y>1</cdr:y>
    </cdr:to>
    <cdr:sp macro="" textlink="">
      <cdr:nvSpPr>
        <cdr:cNvPr id="4" name="TextBox 3"/>
        <cdr:cNvSpPr txBox="1"/>
      </cdr:nvSpPr>
      <cdr:spPr bwMode="auto">
        <a:xfrm xmlns:a="http://schemas.openxmlformats.org/drawingml/2006/main">
          <a:off x="2788930" y="2600678"/>
          <a:ext cx="815222" cy="4774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West South Central</a:t>
          </a:r>
        </a:p>
      </cdr:txBody>
    </cdr:sp>
  </cdr:relSizeAnchor>
  <cdr:relSizeAnchor xmlns:cdr="http://schemas.openxmlformats.org/drawingml/2006/chartDrawing">
    <cdr:from>
      <cdr:x>0.55823</cdr:x>
      <cdr:y>0.84516</cdr:y>
    </cdr:from>
    <cdr:to>
      <cdr:x>0.65778</cdr:x>
      <cdr:y>1</cdr:y>
    </cdr:to>
    <cdr:sp macro="" textlink="">
      <cdr:nvSpPr>
        <cdr:cNvPr id="5" name="TextBox 4"/>
        <cdr:cNvSpPr txBox="1"/>
      </cdr:nvSpPr>
      <cdr:spPr bwMode="auto">
        <a:xfrm xmlns:a="http://schemas.openxmlformats.org/drawingml/2006/main">
          <a:off x="4466399" y="2601540"/>
          <a:ext cx="796500" cy="4766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East South Central</a:t>
          </a:r>
        </a:p>
      </cdr:txBody>
    </cdr:sp>
  </cdr:relSizeAnchor>
  <cdr:relSizeAnchor xmlns:cdr="http://schemas.openxmlformats.org/drawingml/2006/chartDrawing">
    <cdr:from>
      <cdr:x>0.67829</cdr:x>
      <cdr:y>0.84528</cdr:y>
    </cdr:from>
    <cdr:to>
      <cdr:x>0.76051</cdr:x>
      <cdr:y>1</cdr:y>
    </cdr:to>
    <cdr:sp macro="" textlink="">
      <cdr:nvSpPr>
        <cdr:cNvPr id="6" name="TextBox 5"/>
        <cdr:cNvSpPr txBox="1"/>
      </cdr:nvSpPr>
      <cdr:spPr bwMode="auto">
        <a:xfrm xmlns:a="http://schemas.openxmlformats.org/drawingml/2006/main">
          <a:off x="5457826" y="2936351"/>
          <a:ext cx="661594" cy="5374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South</a:t>
          </a:r>
        </a:p>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Atlantic	</a:t>
          </a:r>
        </a:p>
      </cdr:txBody>
    </cdr:sp>
  </cdr:relSizeAnchor>
  <cdr:relSizeAnchor xmlns:cdr="http://schemas.openxmlformats.org/drawingml/2006/chartDrawing">
    <cdr:from>
      <cdr:x>0.24118</cdr:x>
      <cdr:y>0.84528</cdr:y>
    </cdr:from>
    <cdr:to>
      <cdr:x>0.33763</cdr:x>
      <cdr:y>1</cdr:y>
    </cdr:to>
    <cdr:sp macro="" textlink="">
      <cdr:nvSpPr>
        <cdr:cNvPr id="7" name="TextBox 6"/>
        <cdr:cNvSpPr txBox="1"/>
      </cdr:nvSpPr>
      <cdr:spPr bwMode="auto">
        <a:xfrm xmlns:a="http://schemas.openxmlformats.org/drawingml/2006/main">
          <a:off x="1929708" y="2601910"/>
          <a:ext cx="771697" cy="4762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dirty="0" smtClean="0">
              <a:ea typeface="Times New Roman" charset="0"/>
              <a:cs typeface="Times New Roman" charset="0"/>
            </a:rPr>
            <a:t>We</a:t>
          </a:r>
          <a:r>
            <a:rPr lang="en-US" sz="1200" i="0" dirty="0" smtClean="0">
              <a:solidFill>
                <a:sysClr val="windowText" lastClr="000000"/>
              </a:solidFill>
              <a:latin typeface="+mn-lt"/>
              <a:ea typeface="Times New Roman" charset="0"/>
              <a:cs typeface="Times New Roman" charset="0"/>
            </a:rPr>
            <a:t>st North Central</a:t>
          </a:r>
        </a:p>
      </cdr:txBody>
    </cdr:sp>
  </cdr:relSizeAnchor>
  <cdr:relSizeAnchor xmlns:cdr="http://schemas.openxmlformats.org/drawingml/2006/chartDrawing">
    <cdr:from>
      <cdr:x>0.45393</cdr:x>
      <cdr:y>0.84461</cdr:y>
    </cdr:from>
    <cdr:to>
      <cdr:x>0.54607</cdr:x>
      <cdr:y>1</cdr:y>
    </cdr:to>
    <cdr:sp macro="" textlink="">
      <cdr:nvSpPr>
        <cdr:cNvPr id="8" name="TextBox 7"/>
        <cdr:cNvSpPr txBox="1"/>
      </cdr:nvSpPr>
      <cdr:spPr bwMode="auto">
        <a:xfrm xmlns:a="http://schemas.openxmlformats.org/drawingml/2006/main">
          <a:off x="3631894" y="2599847"/>
          <a:ext cx="737212" cy="47831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East North Central</a:t>
          </a:r>
        </a:p>
      </cdr:txBody>
    </cdr:sp>
  </cdr:relSizeAnchor>
  <cdr:relSizeAnchor xmlns:cdr="http://schemas.openxmlformats.org/drawingml/2006/chartDrawing">
    <cdr:from>
      <cdr:x>0.77536</cdr:x>
      <cdr:y>0.84756</cdr:y>
    </cdr:from>
    <cdr:to>
      <cdr:x>0.87132</cdr:x>
      <cdr:y>1</cdr:y>
    </cdr:to>
    <cdr:sp macro="" textlink="">
      <cdr:nvSpPr>
        <cdr:cNvPr id="9" name="TextBox 8"/>
        <cdr:cNvSpPr txBox="1"/>
      </cdr:nvSpPr>
      <cdr:spPr bwMode="auto">
        <a:xfrm xmlns:a="http://schemas.openxmlformats.org/drawingml/2006/main">
          <a:off x="6203655" y="2608927"/>
          <a:ext cx="767776" cy="4692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Middle</a:t>
          </a:r>
        </a:p>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Atlantic</a:t>
          </a:r>
        </a:p>
      </cdr:txBody>
    </cdr:sp>
  </cdr:relSizeAnchor>
  <cdr:relSizeAnchor xmlns:cdr="http://schemas.openxmlformats.org/drawingml/2006/chartDrawing">
    <cdr:from>
      <cdr:x>0.87918</cdr:x>
      <cdr:y>0.84459</cdr:y>
    </cdr:from>
    <cdr:to>
      <cdr:x>0.97529</cdr:x>
      <cdr:y>1</cdr:y>
    </cdr:to>
    <cdr:sp macro="" textlink="">
      <cdr:nvSpPr>
        <cdr:cNvPr id="10" name="TextBox 9"/>
        <cdr:cNvSpPr txBox="1"/>
      </cdr:nvSpPr>
      <cdr:spPr bwMode="auto">
        <a:xfrm xmlns:a="http://schemas.openxmlformats.org/drawingml/2006/main">
          <a:off x="7034359" y="2599785"/>
          <a:ext cx="768976" cy="4783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New England</a:t>
          </a:r>
        </a:p>
      </cdr:txBody>
    </cdr:sp>
  </cdr:relSizeAnchor>
  <cdr:relSizeAnchor xmlns:cdr="http://schemas.openxmlformats.org/drawingml/2006/chartDrawing">
    <cdr:from>
      <cdr:x>0.14325</cdr:x>
      <cdr:y>0.84988</cdr:y>
    </cdr:from>
    <cdr:to>
      <cdr:x>0.24997</cdr:x>
      <cdr:y>0.9588</cdr:y>
    </cdr:to>
    <cdr:sp macro="" textlink="">
      <cdr:nvSpPr>
        <cdr:cNvPr id="11" name="TextBox 10"/>
        <cdr:cNvSpPr txBox="1"/>
      </cdr:nvSpPr>
      <cdr:spPr bwMode="auto">
        <a:xfrm xmlns:a="http://schemas.openxmlformats.org/drawingml/2006/main">
          <a:off x="1146113" y="2616059"/>
          <a:ext cx="853867" cy="3352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Mountain</a:t>
          </a:r>
        </a:p>
      </cdr:txBody>
    </cdr:sp>
  </cdr:relSizeAnchor>
  <cdr:relSizeAnchor xmlns:cdr="http://schemas.openxmlformats.org/drawingml/2006/chartDrawing">
    <cdr:from>
      <cdr:x>0.65766</cdr:x>
      <cdr:y>0.09393</cdr:y>
    </cdr:from>
    <cdr:to>
      <cdr:x>0.7957</cdr:x>
      <cdr:y>0.14809</cdr:y>
    </cdr:to>
    <cdr:sp macro="" textlink="">
      <cdr:nvSpPr>
        <cdr:cNvPr id="12" name="TextBox 1"/>
        <cdr:cNvSpPr txBox="1"/>
      </cdr:nvSpPr>
      <cdr:spPr bwMode="auto">
        <a:xfrm xmlns:a="http://schemas.openxmlformats.org/drawingml/2006/main">
          <a:off x="5261900" y="267931"/>
          <a:ext cx="1104458" cy="1544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ysClr val="windowText" lastClr="000000"/>
              </a:solidFill>
              <a:latin typeface="+mn-lt"/>
              <a:ea typeface="Times New Roman" charset="0"/>
              <a:cs typeface="Times New Roman" charset="0"/>
            </a:rPr>
            <a:t>2021  2050</a:t>
          </a:r>
        </a:p>
      </cdr:txBody>
    </cdr:sp>
  </cdr:relSizeAnchor>
</c:userShapes>
</file>

<file path=ppt/drawings/drawing124.xml><?xml version="1.0" encoding="utf-8"?>
<c:userShapes xmlns:c="http://schemas.openxmlformats.org/drawingml/2006/chart">
  <cdr:relSizeAnchor xmlns:cdr="http://schemas.openxmlformats.org/drawingml/2006/chartDrawing">
    <cdr:from>
      <cdr:x>0.74634</cdr:x>
      <cdr:y>0.35649</cdr:y>
    </cdr:from>
    <cdr:to>
      <cdr:x>1</cdr:x>
      <cdr:y>0.90224</cdr:y>
    </cdr:to>
    <cdr:sp macro="" textlink="">
      <cdr:nvSpPr>
        <cdr:cNvPr id="2" name="TextBox 1"/>
        <cdr:cNvSpPr txBox="1"/>
      </cdr:nvSpPr>
      <cdr:spPr>
        <a:xfrm xmlns:a="http://schemas.openxmlformats.org/drawingml/2006/main">
          <a:off x="4359664" y="1024156"/>
          <a:ext cx="1481716" cy="15678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tx2">
                <a:lumMod val="90000"/>
                <a:lumOff val="10000"/>
              </a:schemeClr>
            </a:solidFill>
          </a:endParaRPr>
        </a:p>
      </cdr:txBody>
    </cdr:sp>
  </cdr:relSizeAnchor>
</c:userShapes>
</file>

<file path=ppt/drawings/drawing125.xml><?xml version="1.0" encoding="utf-8"?>
<c:userShapes xmlns:c="http://schemas.openxmlformats.org/drawingml/2006/chart">
  <cdr:relSizeAnchor xmlns:cdr="http://schemas.openxmlformats.org/drawingml/2006/chartDrawing">
    <cdr:from>
      <cdr:x>0.21293</cdr:x>
      <cdr:y>0.24721</cdr:y>
    </cdr:from>
    <cdr:to>
      <cdr:x>0.43127</cdr:x>
      <cdr:y>0.39472</cdr:y>
    </cdr:to>
    <cdr:sp macro="" textlink="">
      <cdr:nvSpPr>
        <cdr:cNvPr id="12" name="TextBox 1"/>
        <cdr:cNvSpPr txBox="1"/>
      </cdr:nvSpPr>
      <cdr:spPr bwMode="auto">
        <a:xfrm xmlns:a="http://schemas.openxmlformats.org/drawingml/2006/main" rot="16200000">
          <a:off x="995184" y="751800"/>
          <a:ext cx="542811" cy="8585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smtClean="0">
              <a:solidFill>
                <a:srgbClr val="72242D"/>
              </a:solidFill>
              <a:ea typeface="Times New Roman" charset="0"/>
              <a:cs typeface="Times New Roman" charset="0"/>
            </a:rPr>
            <a:t>2021</a:t>
          </a:r>
          <a:r>
            <a:rPr lang="en-US" sz="1200" b="1" dirty="0" smtClean="0">
              <a:solidFill>
                <a:schemeClr val="accent5"/>
              </a:solidFill>
              <a:ea typeface="Times New Roman" charset="0"/>
              <a:cs typeface="Times New Roman" charset="0"/>
            </a:rPr>
            <a:t> </a:t>
          </a:r>
          <a:r>
            <a:rPr lang="en-US" sz="1200" b="1" i="0" dirty="0" smtClean="0">
              <a:solidFill>
                <a:schemeClr val="accent5">
                  <a:lumMod val="40000"/>
                  <a:lumOff val="60000"/>
                </a:schemeClr>
              </a:solidFill>
              <a:latin typeface="+mn-lt"/>
              <a:ea typeface="Times New Roman" charset="0"/>
              <a:cs typeface="Times New Roman" charset="0"/>
            </a:rPr>
            <a:t>2050</a:t>
          </a:r>
          <a:endParaRPr lang="en-US" sz="1200" b="1" i="0" dirty="0" smtClean="0">
            <a:solidFill>
              <a:schemeClr val="accent5"/>
            </a:solidFill>
            <a:latin typeface="+mn-lt"/>
            <a:ea typeface="Times New Roman" charset="0"/>
            <a:cs typeface="Times New Roman" charset="0"/>
          </a:endParaRPr>
        </a:p>
      </cdr:txBody>
    </cdr:sp>
  </cdr:relSizeAnchor>
  <cdr:relSizeAnchor xmlns:cdr="http://schemas.openxmlformats.org/drawingml/2006/chartDrawing">
    <cdr:from>
      <cdr:x>0.00119</cdr:x>
      <cdr:y>0.00931</cdr:y>
    </cdr:from>
    <cdr:to>
      <cdr:x>1</cdr:x>
      <cdr:y>0.09411</cdr:y>
    </cdr:to>
    <cdr:sp macro="" textlink="">
      <cdr:nvSpPr>
        <cdr:cNvPr id="14" name="TextBox 1"/>
        <cdr:cNvSpPr txBox="1"/>
      </cdr:nvSpPr>
      <cdr:spPr bwMode="auto">
        <a:xfrm xmlns:a="http://schemas.openxmlformats.org/drawingml/2006/main">
          <a:off x="6687" y="44250"/>
          <a:ext cx="5612869" cy="403052"/>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smtClean="0">
              <a:solidFill>
                <a:schemeClr val="tx1"/>
              </a:solidFill>
              <a:ea typeface="Times New Roman" charset="0"/>
              <a:cs typeface="Times New Roman" charset="0"/>
            </a:rPr>
            <a:t>Population-weighted </a:t>
          </a:r>
          <a:r>
            <a:rPr lang="en-US" sz="1200" b="1" dirty="0" smtClean="0">
              <a:ea typeface="Times New Roman" charset="0"/>
              <a:cs typeface="Times New Roman" charset="0"/>
            </a:rPr>
            <a:t>h</a:t>
          </a:r>
          <a:r>
            <a:rPr lang="en-US" sz="1200" b="1" i="0" baseline="0" dirty="0" smtClean="0">
              <a:solidFill>
                <a:sysClr val="windowText" lastClr="000000"/>
              </a:solidFill>
              <a:ea typeface="Times New Roman" charset="0"/>
              <a:cs typeface="Times New Roman" charset="0"/>
            </a:rPr>
            <a:t>eating degree days by census division </a:t>
          </a:r>
        </a:p>
        <a:p xmlns:a="http://schemas.openxmlformats.org/drawingml/2006/main">
          <a:pPr eaLnBrk="0" hangingPunct="0"/>
          <a:r>
            <a:rPr lang="en-US" sz="1200" b="1" i="0" baseline="0" dirty="0" smtClean="0">
              <a:solidFill>
                <a:schemeClr val="tx1"/>
              </a:solidFill>
              <a:ea typeface="Times New Roman" charset="0"/>
              <a:cs typeface="Times New Roman" charset="0"/>
            </a:rPr>
            <a:t>AEO2022</a:t>
          </a:r>
          <a:r>
            <a:rPr lang="en-US" sz="1200" b="1" i="0" baseline="0" dirty="0" smtClean="0">
              <a:solidFill>
                <a:sysClr val="windowText" lastClr="000000"/>
              </a:solidFill>
              <a:ea typeface="Times New Roman" charset="0"/>
              <a:cs typeface="Times New Roman" charset="0"/>
            </a:rPr>
            <a:t> Reference case</a:t>
          </a:r>
        </a:p>
        <a:p xmlns:a="http://schemas.openxmlformats.org/drawingml/2006/main">
          <a:pPr eaLnBrk="0" hangingPunct="0"/>
          <a:r>
            <a:rPr lang="en-US" dirty="0" smtClean="0">
              <a:solidFill>
                <a:schemeClr val="tx1"/>
              </a:solidFill>
              <a:ea typeface="Times New Roman" charset="0"/>
              <a:cs typeface="Times New Roman" charset="0"/>
            </a:rPr>
            <a:t>thousand degree days</a:t>
          </a:r>
          <a:endParaRPr lang="en-US" i="0" dirty="0">
            <a:solidFill>
              <a:schemeClr val="tx1"/>
            </a:solidFill>
            <a:ea typeface="Times New Roman" charset="0"/>
            <a:cs typeface="Times New Roman" charset="0"/>
          </a:endParaRPr>
        </a:p>
      </cdr:txBody>
    </cdr:sp>
  </cdr:relSizeAnchor>
  <cdr:relSizeAnchor xmlns:cdr="http://schemas.openxmlformats.org/drawingml/2006/chartDrawing">
    <cdr:from>
      <cdr:x>0.09842</cdr:x>
      <cdr:y>0.82247</cdr:y>
    </cdr:from>
    <cdr:to>
      <cdr:x>0.12952</cdr:x>
      <cdr:y>0.96463</cdr:y>
    </cdr:to>
    <cdr:sp macro="" textlink="">
      <cdr:nvSpPr>
        <cdr:cNvPr id="13" name="TextBox 1"/>
        <cdr:cNvSpPr txBox="1"/>
      </cdr:nvSpPr>
      <cdr:spPr bwMode="auto">
        <a:xfrm xmlns:a="http://schemas.openxmlformats.org/drawingml/2006/main" rot="10800000">
          <a:off x="386995" y="3026546"/>
          <a:ext cx="122293" cy="5231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Pacific</a:t>
          </a:r>
        </a:p>
      </cdr:txBody>
    </cdr:sp>
  </cdr:relSizeAnchor>
  <cdr:relSizeAnchor xmlns:cdr="http://schemas.openxmlformats.org/drawingml/2006/chartDrawing">
    <cdr:from>
      <cdr:x>0.37302</cdr:x>
      <cdr:y>0.73867</cdr:y>
    </cdr:from>
    <cdr:to>
      <cdr:x>0.4446</cdr:x>
      <cdr:y>0.96463</cdr:y>
    </cdr:to>
    <cdr:sp macro="" textlink="">
      <cdr:nvSpPr>
        <cdr:cNvPr id="15" name="TextBox 2"/>
        <cdr:cNvSpPr txBox="1"/>
      </cdr:nvSpPr>
      <cdr:spPr bwMode="auto">
        <a:xfrm xmlns:a="http://schemas.openxmlformats.org/drawingml/2006/main" rot="10800000">
          <a:off x="1466788" y="2718176"/>
          <a:ext cx="281469" cy="8314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West South Central</a:t>
          </a:r>
        </a:p>
      </cdr:txBody>
    </cdr:sp>
  </cdr:relSizeAnchor>
  <cdr:relSizeAnchor xmlns:cdr="http://schemas.openxmlformats.org/drawingml/2006/chartDrawing">
    <cdr:from>
      <cdr:x>0.27762</cdr:x>
      <cdr:y>0.74591</cdr:y>
    </cdr:from>
    <cdr:to>
      <cdr:x>0.34624</cdr:x>
      <cdr:y>0.96463</cdr:y>
    </cdr:to>
    <cdr:sp macro="" textlink="">
      <cdr:nvSpPr>
        <cdr:cNvPr id="16" name="TextBox 3"/>
        <cdr:cNvSpPr txBox="1"/>
      </cdr:nvSpPr>
      <cdr:spPr bwMode="auto">
        <a:xfrm xmlns:a="http://schemas.openxmlformats.org/drawingml/2006/main" rot="10800000">
          <a:off x="1091652" y="2744818"/>
          <a:ext cx="269830" cy="8048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West North Central</a:t>
          </a:r>
        </a:p>
      </cdr:txBody>
    </cdr:sp>
  </cdr:relSizeAnchor>
  <cdr:relSizeAnchor xmlns:cdr="http://schemas.openxmlformats.org/drawingml/2006/chartDrawing">
    <cdr:from>
      <cdr:x>0.48784</cdr:x>
      <cdr:y>0.75397</cdr:y>
    </cdr:from>
    <cdr:to>
      <cdr:x>0.59213</cdr:x>
      <cdr:y>0.96463</cdr:y>
    </cdr:to>
    <cdr:sp macro="" textlink="">
      <cdr:nvSpPr>
        <cdr:cNvPr id="17" name="TextBox 4"/>
        <cdr:cNvSpPr txBox="1"/>
      </cdr:nvSpPr>
      <cdr:spPr bwMode="auto">
        <a:xfrm xmlns:a="http://schemas.openxmlformats.org/drawingml/2006/main" rot="10800000">
          <a:off x="1918287" y="2774478"/>
          <a:ext cx="410093" cy="7751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East North Central	</a:t>
          </a:r>
        </a:p>
      </cdr:txBody>
    </cdr:sp>
  </cdr:relSizeAnchor>
  <cdr:relSizeAnchor xmlns:cdr="http://schemas.openxmlformats.org/drawingml/2006/chartDrawing">
    <cdr:from>
      <cdr:x>0.58624</cdr:x>
      <cdr:y>0.75216</cdr:y>
    </cdr:from>
    <cdr:to>
      <cdr:x>0.6517</cdr:x>
      <cdr:y>0.96463</cdr:y>
    </cdr:to>
    <cdr:sp macro="" textlink="">
      <cdr:nvSpPr>
        <cdr:cNvPr id="18" name="TextBox 5"/>
        <cdr:cNvSpPr txBox="1"/>
      </cdr:nvSpPr>
      <cdr:spPr bwMode="auto">
        <a:xfrm xmlns:a="http://schemas.openxmlformats.org/drawingml/2006/main" rot="10800000">
          <a:off x="2305219" y="2767817"/>
          <a:ext cx="257405" cy="7818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East South Central</a:t>
          </a:r>
        </a:p>
      </cdr:txBody>
    </cdr:sp>
  </cdr:relSizeAnchor>
  <cdr:relSizeAnchor xmlns:cdr="http://schemas.openxmlformats.org/drawingml/2006/chartDrawing">
    <cdr:from>
      <cdr:x>0.65088</cdr:x>
      <cdr:y>0.6938</cdr:y>
    </cdr:from>
    <cdr:to>
      <cdr:x>0.72207</cdr:x>
      <cdr:y>0.96463</cdr:y>
    </cdr:to>
    <cdr:sp macro="" textlink="">
      <cdr:nvSpPr>
        <cdr:cNvPr id="19" name="TextBox 6"/>
        <cdr:cNvSpPr txBox="1"/>
      </cdr:nvSpPr>
      <cdr:spPr bwMode="auto">
        <a:xfrm xmlns:a="http://schemas.openxmlformats.org/drawingml/2006/main" rot="10800000">
          <a:off x="2559399" y="2553063"/>
          <a:ext cx="279936" cy="9966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South Atlantic</a:t>
          </a:r>
        </a:p>
      </cdr:txBody>
    </cdr:sp>
  </cdr:relSizeAnchor>
  <cdr:relSizeAnchor xmlns:cdr="http://schemas.openxmlformats.org/drawingml/2006/chartDrawing">
    <cdr:from>
      <cdr:x>0.75126</cdr:x>
      <cdr:y>0.68625</cdr:y>
    </cdr:from>
    <cdr:to>
      <cdr:x>0.82018</cdr:x>
      <cdr:y>0.96463</cdr:y>
    </cdr:to>
    <cdr:sp macro="" textlink="">
      <cdr:nvSpPr>
        <cdr:cNvPr id="20" name="TextBox 7"/>
        <cdr:cNvSpPr txBox="1"/>
      </cdr:nvSpPr>
      <cdr:spPr bwMode="auto">
        <a:xfrm xmlns:a="http://schemas.openxmlformats.org/drawingml/2006/main" rot="10800000">
          <a:off x="2954117" y="2525280"/>
          <a:ext cx="271010" cy="10243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Middle Atlantic</a:t>
          </a:r>
        </a:p>
      </cdr:txBody>
    </cdr:sp>
  </cdr:relSizeAnchor>
  <cdr:relSizeAnchor xmlns:cdr="http://schemas.openxmlformats.org/drawingml/2006/chartDrawing">
    <cdr:from>
      <cdr:x>0.85013</cdr:x>
      <cdr:y>0.70878</cdr:y>
    </cdr:from>
    <cdr:to>
      <cdr:x>0.91989</cdr:x>
      <cdr:y>0.96463</cdr:y>
    </cdr:to>
    <cdr:sp macro="" textlink="">
      <cdr:nvSpPr>
        <cdr:cNvPr id="21" name="TextBox 8"/>
        <cdr:cNvSpPr txBox="1"/>
      </cdr:nvSpPr>
      <cdr:spPr bwMode="auto">
        <a:xfrm xmlns:a="http://schemas.openxmlformats.org/drawingml/2006/main" rot="10800000">
          <a:off x="3342898" y="2608186"/>
          <a:ext cx="274313" cy="9414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New England</a:t>
          </a:r>
        </a:p>
      </cdr:txBody>
    </cdr:sp>
  </cdr:relSizeAnchor>
  <cdr:relSizeAnchor xmlns:cdr="http://schemas.openxmlformats.org/drawingml/2006/chartDrawing">
    <cdr:from>
      <cdr:x>0.18802</cdr:x>
      <cdr:y>0.7827</cdr:y>
    </cdr:from>
    <cdr:to>
      <cdr:x>0.22312</cdr:x>
      <cdr:y>0.96463</cdr:y>
    </cdr:to>
    <cdr:sp macro="" textlink="">
      <cdr:nvSpPr>
        <cdr:cNvPr id="22" name="TextBox 9"/>
        <cdr:cNvSpPr txBox="1"/>
      </cdr:nvSpPr>
      <cdr:spPr bwMode="auto">
        <a:xfrm xmlns:a="http://schemas.openxmlformats.org/drawingml/2006/main" rot="10800000">
          <a:off x="739324" y="2880199"/>
          <a:ext cx="138021" cy="6694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Mountain</a:t>
          </a:r>
        </a:p>
      </cdr:txBody>
    </cdr:sp>
  </cdr:relSizeAnchor>
</c:userShapes>
</file>

<file path=ppt/drawings/drawing126.xml><?xml version="1.0" encoding="utf-8"?>
<c:userShapes xmlns:c="http://schemas.openxmlformats.org/drawingml/2006/chart">
  <cdr:relSizeAnchor xmlns:cdr="http://schemas.openxmlformats.org/drawingml/2006/chartDrawing">
    <cdr:from>
      <cdr:x>0.61844</cdr:x>
      <cdr:y>0.4582</cdr:y>
    </cdr:from>
    <cdr:to>
      <cdr:x>0.81957</cdr:x>
      <cdr:y>0.6091</cdr:y>
    </cdr:to>
    <cdr:sp macro="" textlink="">
      <cdr:nvSpPr>
        <cdr:cNvPr id="12" name="TextBox 1"/>
        <cdr:cNvSpPr txBox="1"/>
      </cdr:nvSpPr>
      <cdr:spPr bwMode="auto">
        <a:xfrm xmlns:a="http://schemas.openxmlformats.org/drawingml/2006/main" rot="16200000">
          <a:off x="2614700" y="1559189"/>
          <a:ext cx="555297" cy="8090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mn-lt"/>
              <a:ea typeface="Times New Roman" charset="0"/>
              <a:cs typeface="Times New Roman" charset="0"/>
            </a:rPr>
            <a:t>2021 </a:t>
          </a:r>
          <a:r>
            <a:rPr lang="en-US" sz="1200" b="1" dirty="0" smtClean="0">
              <a:solidFill>
                <a:schemeClr val="accent1">
                  <a:lumMod val="40000"/>
                  <a:lumOff val="60000"/>
                </a:schemeClr>
              </a:solidFill>
              <a:ea typeface="Times New Roman" charset="0"/>
              <a:cs typeface="Times New Roman" charset="0"/>
            </a:rPr>
            <a:t>2050</a:t>
          </a:r>
          <a:endParaRPr lang="en-US" sz="1200" b="1"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0.00119</cdr:x>
      <cdr:y>0.00931</cdr:y>
    </cdr:from>
    <cdr:to>
      <cdr:x>1</cdr:x>
      <cdr:y>0.09411</cdr:y>
    </cdr:to>
    <cdr:sp macro="" textlink="">
      <cdr:nvSpPr>
        <cdr:cNvPr id="14" name="TextBox 1"/>
        <cdr:cNvSpPr txBox="1"/>
      </cdr:nvSpPr>
      <cdr:spPr bwMode="auto">
        <a:xfrm xmlns:a="http://schemas.openxmlformats.org/drawingml/2006/main">
          <a:off x="5337" y="32521"/>
          <a:ext cx="4479227" cy="296218"/>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baseline="0" dirty="0" smtClean="0">
              <a:solidFill>
                <a:schemeClr val="tx1"/>
              </a:solidFill>
              <a:ea typeface="Times New Roman" charset="0"/>
              <a:cs typeface="Times New Roman" charset="0"/>
            </a:rPr>
            <a:t>Population-weighted </a:t>
          </a:r>
          <a:r>
            <a:rPr lang="en-US" sz="1200" b="1" dirty="0" smtClean="0">
              <a:ea typeface="Times New Roman" charset="0"/>
              <a:cs typeface="Times New Roman" charset="0"/>
            </a:rPr>
            <a:t>c</a:t>
          </a:r>
          <a:r>
            <a:rPr lang="en-US" sz="1200" b="1" i="0" baseline="0" dirty="0" smtClean="0">
              <a:solidFill>
                <a:sysClr val="windowText" lastClr="000000"/>
              </a:solidFill>
              <a:ea typeface="Times New Roman" charset="0"/>
              <a:cs typeface="Times New Roman" charset="0"/>
            </a:rPr>
            <a:t>ooling degree days by census division </a:t>
          </a:r>
        </a:p>
        <a:p xmlns:a="http://schemas.openxmlformats.org/drawingml/2006/main">
          <a:pPr algn="l" eaLnBrk="0" hangingPunct="0"/>
          <a:r>
            <a:rPr lang="en-US" sz="1200" b="1" i="0" baseline="0" dirty="0" smtClean="0">
              <a:solidFill>
                <a:sysClr val="windowText" lastClr="000000"/>
              </a:solidFill>
              <a:ea typeface="Times New Roman" charset="0"/>
              <a:cs typeface="Times New Roman" charset="0"/>
            </a:rPr>
            <a:t>AEO2022 Reference case</a:t>
          </a:r>
        </a:p>
        <a:p xmlns:a="http://schemas.openxmlformats.org/drawingml/2006/main">
          <a:pPr algn="l" eaLnBrk="0" hangingPunct="0"/>
          <a:r>
            <a:rPr lang="en-US" dirty="0" smtClean="0">
              <a:solidFill>
                <a:schemeClr val="tx1"/>
              </a:solidFill>
              <a:ea typeface="Times New Roman" charset="0"/>
              <a:cs typeface="Times New Roman" charset="0"/>
            </a:rPr>
            <a:t>thousand degree days</a:t>
          </a:r>
          <a:endParaRPr lang="en-US" i="0" dirty="0">
            <a:solidFill>
              <a:schemeClr val="tx1"/>
            </a:solidFill>
            <a:ea typeface="Times New Roman" charset="0"/>
            <a:cs typeface="Times New Roman" charset="0"/>
          </a:endParaRPr>
        </a:p>
      </cdr:txBody>
    </cdr:sp>
  </cdr:relSizeAnchor>
  <cdr:relSizeAnchor xmlns:cdr="http://schemas.openxmlformats.org/drawingml/2006/chartDrawing">
    <cdr:from>
      <cdr:x>0.08518</cdr:x>
      <cdr:y>0.76203</cdr:y>
    </cdr:from>
    <cdr:to>
      <cdr:x>0.12872</cdr:x>
      <cdr:y>0.96044</cdr:y>
    </cdr:to>
    <cdr:sp macro="" textlink="">
      <cdr:nvSpPr>
        <cdr:cNvPr id="13" name="TextBox 1"/>
        <cdr:cNvSpPr txBox="1"/>
      </cdr:nvSpPr>
      <cdr:spPr bwMode="auto">
        <a:xfrm xmlns:a="http://schemas.openxmlformats.org/drawingml/2006/main" rot="10800000">
          <a:off x="342658" y="2804137"/>
          <a:ext cx="175150" cy="7301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latin typeface="+mn-lt"/>
              <a:ea typeface="Times New Roman" charset="0"/>
              <a:cs typeface="Times New Roman" charset="0"/>
            </a:rPr>
            <a:t>Pacific</a:t>
          </a:r>
          <a:endParaRPr lang="en-US" sz="12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0.25701</cdr:x>
      <cdr:y>0.71908</cdr:y>
    </cdr:from>
    <cdr:to>
      <cdr:x>0.38683</cdr:x>
      <cdr:y>0.96044</cdr:y>
    </cdr:to>
    <cdr:sp macro="" textlink="">
      <cdr:nvSpPr>
        <cdr:cNvPr id="15" name="TextBox 2"/>
        <cdr:cNvSpPr txBox="1"/>
      </cdr:nvSpPr>
      <cdr:spPr bwMode="auto">
        <a:xfrm xmlns:a="http://schemas.openxmlformats.org/drawingml/2006/main" rot="10800000">
          <a:off x="1033883" y="2646089"/>
          <a:ext cx="522230" cy="8881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ea typeface="Times New Roman" charset="0"/>
              <a:cs typeface="Times New Roman" charset="0"/>
            </a:rPr>
            <a:t>West </a:t>
          </a:r>
          <a:r>
            <a:rPr lang="en-US" dirty="0" smtClean="0">
              <a:ea typeface="Times New Roman" charset="0"/>
              <a:cs typeface="Times New Roman" charset="0"/>
            </a:rPr>
            <a:t>North</a:t>
          </a:r>
          <a:r>
            <a:rPr lang="en-US" i="0" dirty="0" smtClean="0">
              <a:solidFill>
                <a:sysClr val="windowText" lastClr="000000"/>
              </a:solidFill>
              <a:ea typeface="Times New Roman" charset="0"/>
              <a:cs typeface="Times New Roman" charset="0"/>
            </a:rPr>
            <a:t> Central</a:t>
          </a:r>
        </a:p>
      </cdr:txBody>
    </cdr:sp>
  </cdr:relSizeAnchor>
  <cdr:relSizeAnchor xmlns:cdr="http://schemas.openxmlformats.org/drawingml/2006/chartDrawing">
    <cdr:from>
      <cdr:x>0.35855</cdr:x>
      <cdr:y>0.72698</cdr:y>
    </cdr:from>
    <cdr:to>
      <cdr:x>0.45664</cdr:x>
      <cdr:y>0.96044</cdr:y>
    </cdr:to>
    <cdr:sp macro="" textlink="">
      <cdr:nvSpPr>
        <cdr:cNvPr id="16" name="TextBox 3"/>
        <cdr:cNvSpPr txBox="1"/>
      </cdr:nvSpPr>
      <cdr:spPr bwMode="auto">
        <a:xfrm xmlns:a="http://schemas.openxmlformats.org/drawingml/2006/main" rot="10800000">
          <a:off x="1442350" y="2675159"/>
          <a:ext cx="394590" cy="8590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ea typeface="Times New Roman" charset="0"/>
              <a:cs typeface="Times New Roman" charset="0"/>
            </a:rPr>
            <a:t>West </a:t>
          </a:r>
          <a:r>
            <a:rPr lang="en-US" dirty="0" smtClean="0">
              <a:ea typeface="Times New Roman" charset="0"/>
              <a:cs typeface="Times New Roman" charset="0"/>
            </a:rPr>
            <a:t>South</a:t>
          </a:r>
          <a:r>
            <a:rPr lang="en-US" i="0" dirty="0" smtClean="0">
              <a:solidFill>
                <a:sysClr val="windowText" lastClr="000000"/>
              </a:solidFill>
              <a:ea typeface="Times New Roman" charset="0"/>
              <a:cs typeface="Times New Roman" charset="0"/>
            </a:rPr>
            <a:t> Central</a:t>
          </a:r>
        </a:p>
      </cdr:txBody>
    </cdr:sp>
  </cdr:relSizeAnchor>
  <cdr:relSizeAnchor xmlns:cdr="http://schemas.openxmlformats.org/drawingml/2006/chartDrawing">
    <cdr:from>
      <cdr:x>0.45664</cdr:x>
      <cdr:y>0.70839</cdr:y>
    </cdr:from>
    <cdr:to>
      <cdr:x>0.55475</cdr:x>
      <cdr:y>0.96381</cdr:y>
    </cdr:to>
    <cdr:sp macro="" textlink="">
      <cdr:nvSpPr>
        <cdr:cNvPr id="17" name="TextBox 4"/>
        <cdr:cNvSpPr txBox="1"/>
      </cdr:nvSpPr>
      <cdr:spPr bwMode="auto">
        <a:xfrm xmlns:a="http://schemas.openxmlformats.org/drawingml/2006/main" rot="10800000">
          <a:off x="1836940" y="2606751"/>
          <a:ext cx="394669" cy="9399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latin typeface="+mn-lt"/>
              <a:ea typeface="Times New Roman" charset="0"/>
              <a:cs typeface="Times New Roman" charset="0"/>
            </a:rPr>
            <a:t>East North Central	</a:t>
          </a:r>
        </a:p>
      </cdr:txBody>
    </cdr:sp>
  </cdr:relSizeAnchor>
  <cdr:relSizeAnchor xmlns:cdr="http://schemas.openxmlformats.org/drawingml/2006/chartDrawing">
    <cdr:from>
      <cdr:x>0.5578</cdr:x>
      <cdr:y>0.70682</cdr:y>
    </cdr:from>
    <cdr:to>
      <cdr:x>0.65348</cdr:x>
      <cdr:y>0.96044</cdr:y>
    </cdr:to>
    <cdr:sp macro="" textlink="">
      <cdr:nvSpPr>
        <cdr:cNvPr id="18" name="TextBox 5"/>
        <cdr:cNvSpPr txBox="1"/>
      </cdr:nvSpPr>
      <cdr:spPr bwMode="auto">
        <a:xfrm xmlns:a="http://schemas.openxmlformats.org/drawingml/2006/main" rot="10800000">
          <a:off x="2243878" y="2600974"/>
          <a:ext cx="384895" cy="9332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latin typeface="+mn-lt"/>
              <a:ea typeface="Times New Roman" charset="0"/>
              <a:cs typeface="Times New Roman" charset="0"/>
            </a:rPr>
            <a:t>East South Central</a:t>
          </a:r>
        </a:p>
      </cdr:txBody>
    </cdr:sp>
  </cdr:relSizeAnchor>
  <cdr:relSizeAnchor xmlns:cdr="http://schemas.openxmlformats.org/drawingml/2006/chartDrawing">
    <cdr:from>
      <cdr:x>0.67402</cdr:x>
      <cdr:y>0.67315</cdr:y>
    </cdr:from>
    <cdr:to>
      <cdr:x>0.72044</cdr:x>
      <cdr:y>0.96044</cdr:y>
    </cdr:to>
    <cdr:sp macro="" textlink="">
      <cdr:nvSpPr>
        <cdr:cNvPr id="19" name="TextBox 6"/>
        <cdr:cNvSpPr txBox="1"/>
      </cdr:nvSpPr>
      <cdr:spPr bwMode="auto">
        <a:xfrm xmlns:a="http://schemas.openxmlformats.org/drawingml/2006/main" rot="10800000">
          <a:off x="2711399" y="2477074"/>
          <a:ext cx="186735" cy="10571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latin typeface="+mn-lt"/>
              <a:ea typeface="Times New Roman" charset="0"/>
              <a:cs typeface="Times New Roman" charset="0"/>
            </a:rPr>
            <a:t>South Atlantic</a:t>
          </a:r>
        </a:p>
      </cdr:txBody>
    </cdr:sp>
  </cdr:relSizeAnchor>
  <cdr:relSizeAnchor xmlns:cdr="http://schemas.openxmlformats.org/drawingml/2006/chartDrawing">
    <cdr:from>
      <cdr:x>0.77542</cdr:x>
      <cdr:y>0.63927</cdr:y>
    </cdr:from>
    <cdr:to>
      <cdr:x>0.82276</cdr:x>
      <cdr:y>0.96044</cdr:y>
    </cdr:to>
    <cdr:sp macro="" textlink="">
      <cdr:nvSpPr>
        <cdr:cNvPr id="20" name="TextBox 7"/>
        <cdr:cNvSpPr txBox="1"/>
      </cdr:nvSpPr>
      <cdr:spPr bwMode="auto">
        <a:xfrm xmlns:a="http://schemas.openxmlformats.org/drawingml/2006/main" rot="10800000">
          <a:off x="3119311" y="2352402"/>
          <a:ext cx="190436" cy="11818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latin typeface="+mn-lt"/>
              <a:ea typeface="Times New Roman" charset="0"/>
              <a:cs typeface="Times New Roman" charset="0"/>
            </a:rPr>
            <a:t>Middle Atlantic</a:t>
          </a:r>
        </a:p>
      </cdr:txBody>
    </cdr:sp>
  </cdr:relSizeAnchor>
  <cdr:relSizeAnchor xmlns:cdr="http://schemas.openxmlformats.org/drawingml/2006/chartDrawing">
    <cdr:from>
      <cdr:x>0.88446</cdr:x>
      <cdr:y>0.69598</cdr:y>
    </cdr:from>
    <cdr:to>
      <cdr:x>0.93398</cdr:x>
      <cdr:y>0.96044</cdr:y>
    </cdr:to>
    <cdr:sp macro="" textlink="">
      <cdr:nvSpPr>
        <cdr:cNvPr id="21" name="TextBox 8"/>
        <cdr:cNvSpPr txBox="1"/>
      </cdr:nvSpPr>
      <cdr:spPr bwMode="auto">
        <a:xfrm xmlns:a="http://schemas.openxmlformats.org/drawingml/2006/main" rot="10800000">
          <a:off x="3557923" y="2561085"/>
          <a:ext cx="199205" cy="9731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latin typeface="+mn-lt"/>
              <a:ea typeface="Times New Roman" charset="0"/>
              <a:cs typeface="Times New Roman" charset="0"/>
            </a:rPr>
            <a:t>New England</a:t>
          </a:r>
        </a:p>
      </cdr:txBody>
    </cdr:sp>
  </cdr:relSizeAnchor>
  <cdr:relSizeAnchor xmlns:cdr="http://schemas.openxmlformats.org/drawingml/2006/chartDrawing">
    <cdr:from>
      <cdr:x>0.17065</cdr:x>
      <cdr:y>0.76203</cdr:y>
    </cdr:from>
    <cdr:to>
      <cdr:x>0.26874</cdr:x>
      <cdr:y>0.96044</cdr:y>
    </cdr:to>
    <cdr:sp macro="" textlink="">
      <cdr:nvSpPr>
        <cdr:cNvPr id="22" name="TextBox 9"/>
        <cdr:cNvSpPr txBox="1"/>
      </cdr:nvSpPr>
      <cdr:spPr bwMode="auto">
        <a:xfrm xmlns:a="http://schemas.openxmlformats.org/drawingml/2006/main" rot="10800000">
          <a:off x="686480" y="2804137"/>
          <a:ext cx="394589" cy="7301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latin typeface="+mn-lt"/>
              <a:ea typeface="Times New Roman" charset="0"/>
              <a:cs typeface="Times New Roman" charset="0"/>
            </a:rPr>
            <a:t>Mountain</a:t>
          </a:r>
        </a:p>
      </cdr:txBody>
    </cdr:sp>
  </cdr:relSizeAnchor>
</c:userShapes>
</file>

<file path=ppt/drawings/drawing127.xml><?xml version="1.0" encoding="utf-8"?>
<c:userShapes xmlns:c="http://schemas.openxmlformats.org/drawingml/2006/chart">
  <cdr:relSizeAnchor xmlns:cdr="http://schemas.openxmlformats.org/drawingml/2006/chartDrawing">
    <cdr:from>
      <cdr:x>0.00521</cdr:x>
      <cdr:y>0</cdr:y>
    </cdr:from>
    <cdr:to>
      <cdr:x>0.6215</cdr:x>
      <cdr:y>0.23264</cdr:y>
    </cdr:to>
    <cdr:sp macro="" textlink="">
      <cdr:nvSpPr>
        <cdr:cNvPr id="2" name="TextBox 1"/>
        <cdr:cNvSpPr txBox="1"/>
      </cdr:nvSpPr>
      <cdr:spPr bwMode="auto">
        <a:xfrm xmlns:a="http://schemas.openxmlformats.org/drawingml/2006/main">
          <a:off x="20487" y="0"/>
          <a:ext cx="2423412" cy="8136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dirty="0" smtClean="0">
              <a:solidFill>
                <a:sysClr val="windowText" lastClr="000000"/>
              </a:solidFill>
              <a:ea typeface="Times New Roman" charset="0"/>
              <a:cs typeface="Times New Roman" charset="0"/>
            </a:rPr>
            <a:t>Electricity prices in the residential and commercial</a:t>
          </a:r>
        </a:p>
        <a:p xmlns:a="http://schemas.openxmlformats.org/drawingml/2006/main">
          <a:pPr eaLnBrk="0" hangingPunct="0"/>
          <a:r>
            <a:rPr lang="en-US" sz="1200" b="1" dirty="0" smtClean="0">
              <a:ea typeface="Times New Roman" charset="0"/>
              <a:cs typeface="Times New Roman" charset="0"/>
            </a:rPr>
            <a:t>sectors </a:t>
          </a:r>
        </a:p>
        <a:p xmlns:a="http://schemas.openxmlformats.org/drawingml/2006/main">
          <a:pPr eaLnBrk="0" hangingPunct="0"/>
          <a:r>
            <a:rPr lang="en-US" sz="1200" b="1" dirty="0" smtClean="0">
              <a:ea typeface="Times New Roman" charset="0"/>
              <a:cs typeface="Times New Roman" charset="0"/>
            </a:rPr>
            <a:t>AEO2022</a:t>
          </a:r>
          <a:r>
            <a:rPr lang="en-US" sz="1200" b="1" i="0" dirty="0" smtClean="0">
              <a:solidFill>
                <a:sysClr val="windowText" lastClr="000000"/>
              </a:solidFill>
              <a:ea typeface="Times New Roman" charset="0"/>
              <a:cs typeface="Times New Roman" charset="0"/>
            </a:rPr>
            <a:t> Reference case</a:t>
          </a:r>
        </a:p>
        <a:p xmlns:a="http://schemas.openxmlformats.org/drawingml/2006/main">
          <a:pPr eaLnBrk="0" hangingPunct="0"/>
          <a:r>
            <a:rPr lang="en-US" dirty="0" smtClean="0">
              <a:ea typeface="Times New Roman" charset="0"/>
              <a:cs typeface="Times New Roman" charset="0"/>
            </a:rPr>
            <a:t>2021 </a:t>
          </a:r>
          <a:r>
            <a:rPr lang="en-US" dirty="0">
              <a:ea typeface="Times New Roman" charset="0"/>
              <a:cs typeface="Times New Roman" charset="0"/>
            </a:rPr>
            <a:t>cents </a:t>
          </a:r>
          <a:r>
            <a:rPr lang="en-US" b="0" i="0" dirty="0" smtClean="0">
              <a:solidFill>
                <a:sysClr val="windowText" lastClr="000000"/>
              </a:solidFill>
              <a:ea typeface="Times New Roman" charset="0"/>
              <a:cs typeface="Times New Roman" charset="0"/>
            </a:rPr>
            <a:t>per kilowatthour</a:t>
          </a:r>
        </a:p>
      </cdr:txBody>
    </cdr:sp>
  </cdr:relSizeAnchor>
  <cdr:relSizeAnchor xmlns:cdr="http://schemas.openxmlformats.org/drawingml/2006/chartDrawing">
    <cdr:from>
      <cdr:x>0.38954</cdr:x>
      <cdr:y>0.20553</cdr:y>
    </cdr:from>
    <cdr:to>
      <cdr:x>0.86251</cdr:x>
      <cdr:y>0.4394</cdr:y>
    </cdr:to>
    <cdr:sp macro="" textlink="">
      <cdr:nvSpPr>
        <cdr:cNvPr id="6" name="TextBox 1"/>
        <cdr:cNvSpPr txBox="1"/>
      </cdr:nvSpPr>
      <cdr:spPr bwMode="auto">
        <a:xfrm xmlns:a="http://schemas.openxmlformats.org/drawingml/2006/main">
          <a:off x="1531783" y="718792"/>
          <a:ext cx="1859831" cy="8179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0.63048</cdr:x>
      <cdr:y>0.28856</cdr:y>
    </cdr:from>
    <cdr:to>
      <cdr:x>0.94297</cdr:x>
      <cdr:y>0.54682</cdr:y>
    </cdr:to>
    <cdr:sp macro="" textlink="">
      <cdr:nvSpPr>
        <cdr:cNvPr id="7" name="TextBox 1"/>
        <cdr:cNvSpPr txBox="1"/>
      </cdr:nvSpPr>
      <cdr:spPr bwMode="auto">
        <a:xfrm xmlns:a="http://schemas.openxmlformats.org/drawingml/2006/main">
          <a:off x="2479197" y="1009181"/>
          <a:ext cx="1228785" cy="9032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dirty="0" smtClean="0">
            <a:solidFill>
              <a:schemeClr val="accent4">
                <a:lumMod val="75000"/>
              </a:schemeClr>
            </a:solidFill>
            <a:latin typeface="+mn-lt"/>
            <a:ea typeface="Times New Roman" charset="0"/>
            <a:cs typeface="Times New Roman" charset="0"/>
          </a:endParaRPr>
        </a:p>
        <a:p xmlns:a="http://schemas.openxmlformats.org/drawingml/2006/main">
          <a:pPr eaLnBrk="0" hangingPunct="0"/>
          <a:r>
            <a:rPr lang="en-US" sz="1200" b="1" i="0" dirty="0" smtClean="0">
              <a:solidFill>
                <a:srgbClr val="72242D"/>
              </a:solidFill>
              <a:latin typeface="+mn-lt"/>
              <a:ea typeface="Times New Roman" charset="0"/>
              <a:cs typeface="Times New Roman" charset="0"/>
            </a:rPr>
            <a:t>residential</a:t>
          </a:r>
        </a:p>
        <a:p xmlns:a="http://schemas.openxmlformats.org/drawingml/2006/main">
          <a:pPr eaLnBrk="0" hangingPunct="0"/>
          <a:endParaRPr lang="en-US" sz="1200" b="1" i="0" dirty="0" smtClean="0">
            <a:solidFill>
              <a:sysClr val="windowText" lastClr="000000"/>
            </a:solidFill>
            <a:latin typeface="+mn-lt"/>
            <a:ea typeface="Times New Roman" charset="0"/>
            <a:cs typeface="Times New Roman" charset="0"/>
          </a:endParaRPr>
        </a:p>
        <a:p xmlns:a="http://schemas.openxmlformats.org/drawingml/2006/main">
          <a:pPr eaLnBrk="0" hangingPunct="0"/>
          <a:endParaRPr lang="en-US" sz="600" b="1"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200" b="1" i="0" dirty="0" smtClean="0">
              <a:solidFill>
                <a:srgbClr val="E3A5AC"/>
              </a:solidFill>
              <a:latin typeface="+mn-lt"/>
              <a:ea typeface="Times New Roman" charset="0"/>
              <a:cs typeface="Times New Roman" charset="0"/>
            </a:rPr>
            <a:t>commercial</a:t>
          </a:r>
          <a:endParaRPr lang="en-US" sz="1200" b="0" i="0" dirty="0" smtClean="0">
            <a:solidFill>
              <a:srgbClr val="E3A5AC"/>
            </a:solidFill>
            <a:latin typeface="+mn-lt"/>
            <a:ea typeface="Times New Roman" charset="0"/>
            <a:cs typeface="Times New Roman" charset="0"/>
          </a:endParaRPr>
        </a:p>
      </cdr:txBody>
    </cdr:sp>
  </cdr:relSizeAnchor>
</c:userShapes>
</file>

<file path=ppt/drawings/drawing128.xml><?xml version="1.0" encoding="utf-8"?>
<c:userShapes xmlns:c="http://schemas.openxmlformats.org/drawingml/2006/chart">
  <cdr:relSizeAnchor xmlns:cdr="http://schemas.openxmlformats.org/drawingml/2006/chartDrawing">
    <cdr:from>
      <cdr:x>0.40201</cdr:x>
      <cdr:y>0.20617</cdr:y>
    </cdr:from>
    <cdr:to>
      <cdr:x>0.93812</cdr:x>
      <cdr:y>0.4402</cdr:y>
    </cdr:to>
    <cdr:sp macro="" textlink="">
      <cdr:nvSpPr>
        <cdr:cNvPr id="6" name="TextBox 1"/>
        <cdr:cNvSpPr txBox="1"/>
      </cdr:nvSpPr>
      <cdr:spPr bwMode="auto">
        <a:xfrm xmlns:a="http://schemas.openxmlformats.org/drawingml/2006/main">
          <a:off x="1617195" y="721031"/>
          <a:ext cx="2156603" cy="8184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0.14236</cdr:y>
    </cdr:to>
    <cdr:sp macro="" textlink="">
      <cdr:nvSpPr>
        <cdr:cNvPr id="7" name="TextBox 1"/>
        <cdr:cNvSpPr txBox="1"/>
      </cdr:nvSpPr>
      <cdr:spPr bwMode="auto">
        <a:xfrm xmlns:a="http://schemas.openxmlformats.org/drawingml/2006/main">
          <a:off x="0" y="0"/>
          <a:ext cx="4022725" cy="4978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ysClr val="windowText" lastClr="000000"/>
              </a:solidFill>
              <a:ea typeface="Times New Roman" charset="0"/>
              <a:cs typeface="Times New Roman" charset="0"/>
            </a:rPr>
            <a:t>Natural</a:t>
          </a:r>
          <a:r>
            <a:rPr lang="en-US" sz="1200" b="1" i="0" baseline="0" dirty="0" smtClean="0">
              <a:solidFill>
                <a:sysClr val="windowText" lastClr="000000"/>
              </a:solidFill>
              <a:ea typeface="Times New Roman" charset="0"/>
              <a:cs typeface="Times New Roman" charset="0"/>
            </a:rPr>
            <a:t> gas </a:t>
          </a:r>
          <a:r>
            <a:rPr lang="en-US" sz="1200" b="1" dirty="0" smtClean="0">
              <a:ea typeface="Times New Roman" charset="0"/>
              <a:cs typeface="Times New Roman" charset="0"/>
            </a:rPr>
            <a:t>prices in the residential and commercial </a:t>
          </a:r>
        </a:p>
        <a:p xmlns:a="http://schemas.openxmlformats.org/drawingml/2006/main">
          <a:pPr algn="l" eaLnBrk="0" hangingPunct="0"/>
          <a:r>
            <a:rPr lang="en-US" sz="1200" b="1" dirty="0" smtClean="0">
              <a:ea typeface="Times New Roman" charset="0"/>
              <a:cs typeface="Times New Roman" charset="0"/>
            </a:rPr>
            <a:t>sectors</a:t>
          </a:r>
        </a:p>
        <a:p xmlns:a="http://schemas.openxmlformats.org/drawingml/2006/main">
          <a:pPr algn="l" eaLnBrk="0" hangingPunct="0"/>
          <a:r>
            <a:rPr lang="en-US" sz="1200" b="1" dirty="0" smtClean="0">
              <a:ea typeface="Times New Roman" charset="0"/>
              <a:cs typeface="Times New Roman" charset="0"/>
            </a:rPr>
            <a:t>AEO2022 </a:t>
          </a:r>
          <a:r>
            <a:rPr lang="en-US" sz="1200" b="1" dirty="0">
              <a:ea typeface="Times New Roman" charset="0"/>
              <a:cs typeface="Times New Roman" charset="0"/>
            </a:rPr>
            <a:t>Reference </a:t>
          </a:r>
          <a:r>
            <a:rPr lang="en-US" sz="1200" b="1" i="0" dirty="0" smtClean="0">
              <a:solidFill>
                <a:sysClr val="windowText" lastClr="000000"/>
              </a:solidFill>
              <a:ea typeface="Times New Roman" charset="0"/>
              <a:cs typeface="Times New Roman" charset="0"/>
            </a:rPr>
            <a:t>case</a:t>
          </a:r>
        </a:p>
        <a:p xmlns:a="http://schemas.openxmlformats.org/drawingml/2006/main">
          <a:pPr algn="l" eaLnBrk="0" hangingPunct="0"/>
          <a:r>
            <a:rPr lang="en-US" dirty="0" smtClean="0">
              <a:ea typeface="Times New Roman" charset="0"/>
              <a:cs typeface="Times New Roman" charset="0"/>
            </a:rPr>
            <a:t>2021 </a:t>
          </a:r>
          <a:r>
            <a:rPr lang="en-US" dirty="0">
              <a:ea typeface="Times New Roman" charset="0"/>
              <a:cs typeface="Times New Roman" charset="0"/>
            </a:rPr>
            <a:t>dollars </a:t>
          </a:r>
          <a:r>
            <a:rPr lang="en-US" b="0" i="0" dirty="0" smtClean="0">
              <a:solidFill>
                <a:sysClr val="windowText" lastClr="000000"/>
              </a:solidFill>
              <a:ea typeface="Times New Roman" charset="0"/>
              <a:cs typeface="Times New Roman" charset="0"/>
            </a:rPr>
            <a:t>per thousand cubic feet</a:t>
          </a:r>
        </a:p>
      </cdr:txBody>
    </cdr:sp>
  </cdr:relSizeAnchor>
  <cdr:relSizeAnchor xmlns:cdr="http://schemas.openxmlformats.org/drawingml/2006/chartDrawing">
    <cdr:from>
      <cdr:x>0.62986</cdr:x>
      <cdr:y>0.4116</cdr:y>
    </cdr:from>
    <cdr:to>
      <cdr:x>0.9632</cdr:x>
      <cdr:y>0.76084</cdr:y>
    </cdr:to>
    <cdr:sp macro="" textlink="">
      <cdr:nvSpPr>
        <cdr:cNvPr id="8" name="TextBox 1"/>
        <cdr:cNvSpPr txBox="1"/>
      </cdr:nvSpPr>
      <cdr:spPr bwMode="auto">
        <a:xfrm xmlns:a="http://schemas.openxmlformats.org/drawingml/2006/main">
          <a:off x="2442475" y="1402028"/>
          <a:ext cx="1292635" cy="118964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72242D"/>
              </a:solidFill>
              <a:latin typeface="+mn-lt"/>
              <a:ea typeface="Times New Roman" charset="0"/>
              <a:cs typeface="Times New Roman" charset="0"/>
            </a:rPr>
            <a:t>residential</a:t>
          </a:r>
        </a:p>
        <a:p xmlns:a="http://schemas.openxmlformats.org/drawingml/2006/main">
          <a:pPr eaLnBrk="0" hangingPunct="0"/>
          <a:endParaRPr lang="en-US" sz="1200" b="1" i="0" dirty="0" smtClean="0">
            <a:solidFill>
              <a:sysClr val="windowText" lastClr="000000"/>
            </a:solidFill>
            <a:latin typeface="+mn-lt"/>
            <a:ea typeface="Times New Roman" charset="0"/>
            <a:cs typeface="Times New Roman" charset="0"/>
          </a:endParaRPr>
        </a:p>
        <a:p xmlns:a="http://schemas.openxmlformats.org/drawingml/2006/main">
          <a:pPr eaLnBrk="0" hangingPunct="0"/>
          <a:endParaRPr lang="en-US" sz="1200" b="1" i="0" dirty="0" smtClean="0">
            <a:solidFill>
              <a:sysClr val="windowText" lastClr="000000"/>
            </a:solidFill>
            <a:latin typeface="+mn-lt"/>
            <a:ea typeface="Times New Roman" charset="0"/>
            <a:cs typeface="Times New Roman" charset="0"/>
          </a:endParaRPr>
        </a:p>
        <a:p xmlns:a="http://schemas.openxmlformats.org/drawingml/2006/main">
          <a:pPr eaLnBrk="0" hangingPunct="0"/>
          <a:endParaRPr lang="en-US" sz="1200" b="1"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200" b="1" i="0" dirty="0" smtClean="0">
              <a:solidFill>
                <a:srgbClr val="E3A5AC"/>
              </a:solidFill>
              <a:latin typeface="+mn-lt"/>
              <a:ea typeface="Times New Roman" charset="0"/>
              <a:cs typeface="Times New Roman" charset="0"/>
            </a:rPr>
            <a:t>commercial</a:t>
          </a:r>
          <a:endParaRPr lang="en-US" sz="1200" b="0" i="0" dirty="0" smtClean="0">
            <a:solidFill>
              <a:srgbClr val="E3A5AC"/>
            </a:solidFill>
            <a:latin typeface="+mn-lt"/>
            <a:ea typeface="Times New Roman" charset="0"/>
            <a:cs typeface="Times New Roman" charset="0"/>
          </a:endParaRPr>
        </a:p>
      </cdr:txBody>
    </cdr:sp>
  </cdr:relSizeAnchor>
</c:userShapes>
</file>

<file path=ppt/drawings/drawing129.xml><?xml version="1.0" encoding="utf-8"?>
<c:userShapes xmlns:c="http://schemas.openxmlformats.org/drawingml/2006/chart">
  <cdr:relSizeAnchor xmlns:cdr="http://schemas.openxmlformats.org/drawingml/2006/chartDrawing">
    <cdr:from>
      <cdr:x>0.55777</cdr:x>
      <cdr:y>0.1226</cdr:y>
    </cdr:from>
    <cdr:to>
      <cdr:x>1</cdr:x>
      <cdr:y>0.54926</cdr:y>
    </cdr:to>
    <cdr:sp macro="" textlink="">
      <cdr:nvSpPr>
        <cdr:cNvPr id="2" name="TextBox 1"/>
        <cdr:cNvSpPr txBox="1"/>
      </cdr:nvSpPr>
      <cdr:spPr bwMode="auto">
        <a:xfrm xmlns:a="http://schemas.openxmlformats.org/drawingml/2006/main">
          <a:off x="2073632" y="428764"/>
          <a:ext cx="1644086" cy="149214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endParaRPr lang="en-US" sz="1200" b="1" dirty="0" smtClean="0">
            <a:solidFill>
              <a:schemeClr val="accent6"/>
            </a:solidFill>
            <a:ea typeface="Times New Roman" charset="0"/>
            <a:cs typeface="Times New Roman" charset="0"/>
          </a:endParaRPr>
        </a:p>
        <a:p xmlns:a="http://schemas.openxmlformats.org/drawingml/2006/main">
          <a:pPr eaLnBrk="0" hangingPunct="0"/>
          <a:endParaRPr lang="en-US" sz="1200" b="1" dirty="0">
            <a:solidFill>
              <a:schemeClr val="accent6"/>
            </a:solidFill>
            <a:ea typeface="Times New Roman" charset="0"/>
            <a:cs typeface="Times New Roman" charset="0"/>
          </a:endParaRPr>
        </a:p>
      </cdr:txBody>
    </cdr:sp>
  </cdr:relSizeAnchor>
  <cdr:relSizeAnchor xmlns:cdr="http://schemas.openxmlformats.org/drawingml/2006/chartDrawing">
    <cdr:from>
      <cdr:x>0.1298</cdr:x>
      <cdr:y>0.9208</cdr:y>
    </cdr:from>
    <cdr:to>
      <cdr:x>0.95671</cdr:x>
      <cdr:y>1</cdr:y>
    </cdr:to>
    <cdr:sp macro="" textlink="">
      <cdr:nvSpPr>
        <cdr:cNvPr id="3" name="TextBox 1"/>
        <cdr:cNvSpPr txBox="1"/>
      </cdr:nvSpPr>
      <cdr:spPr>
        <a:xfrm xmlns:a="http://schemas.openxmlformats.org/drawingml/2006/main">
          <a:off x="482553" y="3220264"/>
          <a:ext cx="307423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dirty="0" smtClean="0"/>
            <a:t>2020           2030          2040           2050</a:t>
          </a:r>
          <a:endParaRPr lang="en-US" sz="12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0.15943</cdr:x>
      <cdr:y>0</cdr:y>
    </cdr:from>
    <cdr:to>
      <cdr:x>0.54485</cdr:x>
      <cdr:y>0.16948</cdr:y>
    </cdr:to>
    <cdr:grpSp>
      <cdr:nvGrpSpPr>
        <cdr:cNvPr id="3" name="Group 2"/>
        <cdr:cNvGrpSpPr/>
      </cdr:nvGrpSpPr>
      <cdr:grpSpPr>
        <a:xfrm xmlns:a="http://schemas.openxmlformats.org/drawingml/2006/main">
          <a:off x="641343" y="0"/>
          <a:ext cx="1550439" cy="504914"/>
          <a:chOff x="-127546" y="-929624"/>
          <a:chExt cx="704836" cy="393513"/>
        </a:xfrm>
      </cdr:grpSpPr>
      <cdr:sp macro="" textlink="">
        <cdr:nvSpPr>
          <cdr:cNvPr id="5" name="TextBox 12"/>
          <cdr:cNvSpPr txBox="1"/>
        </cdr:nvSpPr>
        <cdr:spPr>
          <a:xfrm xmlns:a="http://schemas.openxmlformats.org/drawingml/2006/main">
            <a:off x="18721" y="-929624"/>
            <a:ext cx="277795" cy="21587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smtClean="0"/>
              <a:t>  2021</a:t>
            </a:r>
            <a:endParaRPr lang="en-US" sz="1200" b="1" dirty="0"/>
          </a:p>
        </cdr:txBody>
      </cdr:sp>
      <cdr:sp macro="" textlink="">
        <cdr:nvSpPr>
          <cdr:cNvPr id="6" name="TextBox 8"/>
          <cdr:cNvSpPr txBox="1"/>
        </cdr:nvSpPr>
        <cdr:spPr>
          <a:xfrm xmlns:a="http://schemas.openxmlformats.org/drawingml/2006/main">
            <a:off x="-127546" y="-751989"/>
            <a:ext cx="704836" cy="21587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dirty="0" smtClean="0"/>
              <a:t> history   projections</a:t>
            </a:r>
            <a:endParaRPr lang="en-US" sz="1200" dirty="0"/>
          </a:p>
        </cdr:txBody>
      </cdr:sp>
    </cdr:grpSp>
  </cdr:relSizeAnchor>
</c:userShapes>
</file>

<file path=ppt/drawings/drawing130.xml><?xml version="1.0" encoding="utf-8"?>
<c:userShapes xmlns:c="http://schemas.openxmlformats.org/drawingml/2006/chart">
  <cdr:relSizeAnchor xmlns:cdr="http://schemas.openxmlformats.org/drawingml/2006/chartDrawing">
    <cdr:from>
      <cdr:x>0.13783</cdr:x>
      <cdr:y>0.9208</cdr:y>
    </cdr:from>
    <cdr:to>
      <cdr:x>0.94615</cdr:x>
      <cdr:y>1</cdr:y>
    </cdr:to>
    <cdr:sp macro="" textlink="">
      <cdr:nvSpPr>
        <cdr:cNvPr id="2" name="TextBox 1"/>
        <cdr:cNvSpPr txBox="1"/>
      </cdr:nvSpPr>
      <cdr:spPr>
        <a:xfrm xmlns:a="http://schemas.openxmlformats.org/drawingml/2006/main">
          <a:off x="524213" y="3220264"/>
          <a:ext cx="307423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dirty="0" smtClean="0"/>
            <a:t>2020          2030            2040           2050</a:t>
          </a:r>
          <a:endParaRPr lang="en-US" sz="1200" dirty="0"/>
        </a:p>
      </cdr:txBody>
    </cdr:sp>
  </cdr:relSizeAnchor>
  <cdr:relSizeAnchor xmlns:cdr="http://schemas.openxmlformats.org/drawingml/2006/chartDrawing">
    <cdr:from>
      <cdr:x>0.07533</cdr:x>
      <cdr:y>0.20531</cdr:y>
    </cdr:from>
    <cdr:to>
      <cdr:x>0.56433</cdr:x>
      <cdr:y>0.43918</cdr:y>
    </cdr:to>
    <cdr:sp macro="" textlink="">
      <cdr:nvSpPr>
        <cdr:cNvPr id="3" name="TextBox 1"/>
        <cdr:cNvSpPr txBox="1"/>
      </cdr:nvSpPr>
      <cdr:spPr bwMode="auto">
        <a:xfrm xmlns:a="http://schemas.openxmlformats.org/drawingml/2006/main">
          <a:off x="286513" y="718027"/>
          <a:ext cx="1859798" cy="8179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latin typeface="+mn-lt"/>
              <a:ea typeface="Times New Roman" charset="0"/>
              <a:cs typeface="Times New Roman" charset="0"/>
            </a:rPr>
            <a:t>2021</a:t>
          </a:r>
        </a:p>
        <a:p xmlns:a="http://schemas.openxmlformats.org/drawingml/2006/main">
          <a:pPr eaLnBrk="0" hangingPunct="0"/>
          <a:r>
            <a:rPr lang="en-US" sz="1200" b="0" i="0" dirty="0" smtClean="0">
              <a:latin typeface="+mn-lt"/>
              <a:ea typeface="Times New Roman" charset="0"/>
              <a:cs typeface="Times New Roman" charset="0"/>
            </a:rPr>
            <a:t>history</a:t>
          </a:r>
          <a:r>
            <a:rPr lang="en-US" sz="1200" b="0" i="0" baseline="0" dirty="0" smtClean="0">
              <a:latin typeface="+mn-lt"/>
              <a:ea typeface="Times New Roman" charset="0"/>
              <a:cs typeface="Times New Roman" charset="0"/>
            </a:rPr>
            <a:t>    projections</a:t>
          </a:r>
          <a:endParaRPr lang="en-US" sz="1200" b="0" i="0" dirty="0" smtClean="0">
            <a:latin typeface="+mn-lt"/>
            <a:ea typeface="Times New Roman" charset="0"/>
            <a:cs typeface="Times New Roman" charset="0"/>
          </a:endParaRPr>
        </a:p>
      </cdr:txBody>
    </cdr:sp>
  </cdr:relSizeAnchor>
</c:userShapes>
</file>

<file path=ppt/drawings/drawing131.xml><?xml version="1.0" encoding="utf-8"?>
<c:userShapes xmlns:c="http://schemas.openxmlformats.org/drawingml/2006/chart">
  <cdr:relSizeAnchor xmlns:cdr="http://schemas.openxmlformats.org/drawingml/2006/chartDrawing">
    <cdr:from>
      <cdr:x>0.66579</cdr:x>
      <cdr:y>0.40618</cdr:y>
    </cdr:from>
    <cdr:to>
      <cdr:x>0.74681</cdr:x>
      <cdr:y>0.55086</cdr:y>
    </cdr:to>
    <cdr:sp macro="" textlink="">
      <cdr:nvSpPr>
        <cdr:cNvPr id="3" name="TextBox 1"/>
        <cdr:cNvSpPr txBox="1"/>
      </cdr:nvSpPr>
      <cdr:spPr bwMode="auto">
        <a:xfrm xmlns:a="http://schemas.openxmlformats.org/drawingml/2006/main">
          <a:off x="2618054" y="1179663"/>
          <a:ext cx="318590" cy="4201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72242D"/>
              </a:solidFill>
              <a:latin typeface="+mn-lt"/>
              <a:ea typeface="Times New Roman" charset="0"/>
              <a:cs typeface="Times New Roman" charset="0"/>
            </a:rPr>
            <a:t>2021</a:t>
          </a:r>
        </a:p>
        <a:p xmlns:a="http://schemas.openxmlformats.org/drawingml/2006/main">
          <a:pPr eaLnBrk="0" hangingPunct="0"/>
          <a:r>
            <a:rPr lang="en-US" sz="1200" b="1" i="0" dirty="0" smtClean="0">
              <a:solidFill>
                <a:schemeClr val="accent5">
                  <a:lumMod val="60000"/>
                  <a:lumOff val="40000"/>
                </a:schemeClr>
              </a:solidFill>
              <a:latin typeface="+mn-lt"/>
              <a:ea typeface="Times New Roman" charset="0"/>
              <a:cs typeface="Times New Roman" charset="0"/>
            </a:rPr>
            <a:t>2050</a:t>
          </a:r>
          <a:endParaRPr lang="en-US" sz="1200" i="0" dirty="0" smtClean="0">
            <a:solidFill>
              <a:schemeClr val="accent5">
                <a:lumMod val="60000"/>
                <a:lumOff val="40000"/>
              </a:schemeClr>
            </a:solidFill>
            <a:latin typeface="+mn-lt"/>
            <a:ea typeface="Times New Roman" charset="0"/>
            <a:cs typeface="Times New Roman" charset="0"/>
          </a:endParaRPr>
        </a:p>
      </cdr:txBody>
    </cdr:sp>
  </cdr:relSizeAnchor>
</c:userShapes>
</file>

<file path=ppt/drawings/drawing132.xml><?xml version="1.0" encoding="utf-8"?>
<c:userShapes xmlns:c="http://schemas.openxmlformats.org/drawingml/2006/chart">
  <cdr:relSizeAnchor xmlns:cdr="http://schemas.openxmlformats.org/drawingml/2006/chartDrawing">
    <cdr:from>
      <cdr:x>0.68064</cdr:x>
      <cdr:y>0.39859</cdr:y>
    </cdr:from>
    <cdr:to>
      <cdr:x>0.7869</cdr:x>
      <cdr:y>0.55281</cdr:y>
    </cdr:to>
    <cdr:sp macro="" textlink="">
      <cdr:nvSpPr>
        <cdr:cNvPr id="4" name="TextBox 3"/>
        <cdr:cNvSpPr txBox="1"/>
      </cdr:nvSpPr>
      <cdr:spPr bwMode="auto">
        <a:xfrm xmlns:a="http://schemas.openxmlformats.org/drawingml/2006/main">
          <a:off x="2738009" y="1148954"/>
          <a:ext cx="427465" cy="4445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75000"/>
                </a:schemeClr>
              </a:solidFill>
              <a:effectLst/>
              <a:uLnTx/>
              <a:uFillTx/>
              <a:latin typeface="+mn-lt"/>
              <a:ea typeface="Times New Roman" charset="0"/>
              <a:cs typeface="Times New Roman" charset="0"/>
            </a:rPr>
            <a:t>2021</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rPr>
            <a:t>2050</a:t>
          </a:r>
          <a:endParaRPr kumimoji="0" lang="en-US" sz="1200" b="0"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endParaRPr>
        </a:p>
        <a:p xmlns:a="http://schemas.openxmlformats.org/drawingml/2006/main">
          <a:pPr eaLnBrk="0" hangingPunct="0"/>
          <a:endParaRPr lang="en-US" sz="1200" i="1" dirty="0" smtClean="0">
            <a:solidFill>
              <a:srgbClr val="333333"/>
            </a:solidFill>
            <a:latin typeface="Times New Roman" charset="0"/>
            <a:ea typeface="Times New Roman" charset="0"/>
            <a:cs typeface="Times New Roman" charset="0"/>
          </a:endParaRPr>
        </a:p>
      </cdr:txBody>
    </cdr:sp>
  </cdr:relSizeAnchor>
</c:userShapes>
</file>

<file path=ppt/drawings/drawing133.xml><?xml version="1.0" encoding="utf-8"?>
<c:userShapes xmlns:c="http://schemas.openxmlformats.org/drawingml/2006/chart">
  <cdr:relSizeAnchor xmlns:cdr="http://schemas.openxmlformats.org/drawingml/2006/chartDrawing">
    <cdr:from>
      <cdr:x>0.65638</cdr:x>
      <cdr:y>0.42766</cdr:y>
    </cdr:from>
    <cdr:to>
      <cdr:x>0.7374</cdr:x>
      <cdr:y>0.57234</cdr:y>
    </cdr:to>
    <cdr:sp macro="" textlink="">
      <cdr:nvSpPr>
        <cdr:cNvPr id="3" name="TextBox 1"/>
        <cdr:cNvSpPr txBox="1"/>
      </cdr:nvSpPr>
      <cdr:spPr bwMode="auto">
        <a:xfrm xmlns:a="http://schemas.openxmlformats.org/drawingml/2006/main">
          <a:off x="2581046" y="1167185"/>
          <a:ext cx="318590" cy="3948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72242D"/>
              </a:solidFill>
              <a:latin typeface="+mn-lt"/>
              <a:ea typeface="Times New Roman" charset="0"/>
              <a:cs typeface="Times New Roman" charset="0"/>
            </a:rPr>
            <a:t>2021</a:t>
          </a:r>
        </a:p>
        <a:p xmlns:a="http://schemas.openxmlformats.org/drawingml/2006/main">
          <a:pPr eaLnBrk="0" hangingPunct="0"/>
          <a:r>
            <a:rPr lang="en-US" sz="1200" b="1" i="0" dirty="0" smtClean="0">
              <a:solidFill>
                <a:schemeClr val="accent5">
                  <a:lumMod val="60000"/>
                  <a:lumOff val="40000"/>
                </a:schemeClr>
              </a:solidFill>
              <a:latin typeface="+mn-lt"/>
              <a:ea typeface="Times New Roman" charset="0"/>
              <a:cs typeface="Times New Roman" charset="0"/>
            </a:rPr>
            <a:t>2050</a:t>
          </a:r>
          <a:endParaRPr lang="en-US" sz="1200" i="0" dirty="0" smtClean="0">
            <a:solidFill>
              <a:schemeClr val="accent5">
                <a:lumMod val="60000"/>
                <a:lumOff val="40000"/>
              </a:schemeClr>
            </a:solidFill>
            <a:latin typeface="+mn-lt"/>
            <a:ea typeface="Times New Roman" charset="0"/>
            <a:cs typeface="Times New Roman" charset="0"/>
          </a:endParaRPr>
        </a:p>
      </cdr:txBody>
    </cdr:sp>
  </cdr:relSizeAnchor>
</c:userShapes>
</file>

<file path=ppt/drawings/drawing134.xml><?xml version="1.0" encoding="utf-8"?>
<c:userShapes xmlns:c="http://schemas.openxmlformats.org/drawingml/2006/chart">
  <cdr:relSizeAnchor xmlns:cdr="http://schemas.openxmlformats.org/drawingml/2006/chartDrawing">
    <cdr:from>
      <cdr:x>0.63711</cdr:x>
      <cdr:y>0.42289</cdr:y>
    </cdr:from>
    <cdr:to>
      <cdr:x>0.74337</cdr:x>
      <cdr:y>0.57711</cdr:y>
    </cdr:to>
    <cdr:sp macro="" textlink="">
      <cdr:nvSpPr>
        <cdr:cNvPr id="4" name="TextBox 3"/>
        <cdr:cNvSpPr txBox="1"/>
      </cdr:nvSpPr>
      <cdr:spPr bwMode="auto">
        <a:xfrm xmlns:a="http://schemas.openxmlformats.org/drawingml/2006/main">
          <a:off x="2562923" y="1154167"/>
          <a:ext cx="427455" cy="4209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75000"/>
                </a:schemeClr>
              </a:solidFill>
              <a:effectLst/>
              <a:uLnTx/>
              <a:uFillTx/>
              <a:latin typeface="+mn-lt"/>
              <a:ea typeface="Times New Roman" charset="0"/>
              <a:cs typeface="Times New Roman" charset="0"/>
            </a:rPr>
            <a:t>2021</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rPr>
            <a:t>2050</a:t>
          </a:r>
          <a:endParaRPr kumimoji="0" lang="en-US" sz="1200" b="0"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endParaRPr>
        </a:p>
        <a:p xmlns:a="http://schemas.openxmlformats.org/drawingml/2006/main">
          <a:pPr eaLnBrk="0" hangingPunct="0"/>
          <a:endParaRPr lang="en-US" sz="1200" i="1" dirty="0" smtClean="0">
            <a:solidFill>
              <a:srgbClr val="333333"/>
            </a:solidFill>
            <a:latin typeface="Times New Roman" charset="0"/>
            <a:ea typeface="Times New Roman" charset="0"/>
            <a:cs typeface="Times New Roman" charset="0"/>
          </a:endParaRPr>
        </a:p>
      </cdr:txBody>
    </cdr:sp>
  </cdr:relSizeAnchor>
</c:userShapes>
</file>

<file path=ppt/drawings/drawing135.xml><?xml version="1.0" encoding="utf-8"?>
<c:userShapes xmlns:c="http://schemas.openxmlformats.org/drawingml/2006/chart">
  <cdr:relSizeAnchor xmlns:cdr="http://schemas.openxmlformats.org/drawingml/2006/chartDrawing">
    <cdr:from>
      <cdr:x>0.066</cdr:x>
      <cdr:y>0</cdr:y>
    </cdr:from>
    <cdr:to>
      <cdr:x>0.27608</cdr:x>
      <cdr:y>0.14125</cdr:y>
    </cdr:to>
    <cdr:sp macro="" textlink="">
      <cdr:nvSpPr>
        <cdr:cNvPr id="2" name="TextBox 1"/>
        <cdr:cNvSpPr txBox="1"/>
      </cdr:nvSpPr>
      <cdr:spPr bwMode="auto">
        <a:xfrm xmlns:a="http://schemas.openxmlformats.org/drawingml/2006/main">
          <a:off x="489961" y="0"/>
          <a:ext cx="1559447" cy="4194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1" i="0" dirty="0" smtClean="0">
              <a:solidFill>
                <a:schemeClr val="tx1"/>
              </a:solidFill>
              <a:latin typeface="+mn-lt"/>
              <a:ea typeface="Times New Roman" charset="0"/>
              <a:cs typeface="Times New Roman" charset="0"/>
            </a:rPr>
            <a:t>2021</a:t>
          </a:r>
          <a:endParaRPr lang="en-US" sz="500" b="1" i="0" dirty="0" smtClean="0">
            <a:solidFill>
              <a:schemeClr val="tx1"/>
            </a:solidFill>
            <a:latin typeface="+mn-lt"/>
            <a:ea typeface="Times New Roman" charset="0"/>
            <a:cs typeface="Times New Roman" charset="0"/>
          </a:endParaRPr>
        </a:p>
        <a:p xmlns:a="http://schemas.openxmlformats.org/drawingml/2006/main">
          <a:pPr eaLnBrk="0" hangingPunct="0"/>
          <a:r>
            <a:rPr lang="en-US" sz="1200" dirty="0">
              <a:solidFill>
                <a:schemeClr val="tx1"/>
              </a:solidFill>
              <a:ea typeface="Times New Roman" charset="0"/>
              <a:cs typeface="Times New Roman" charset="0"/>
            </a:rPr>
            <a:t> </a:t>
          </a:r>
          <a:r>
            <a:rPr lang="en-US" sz="1200" dirty="0" smtClean="0">
              <a:solidFill>
                <a:schemeClr val="tx1"/>
              </a:solidFill>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36.xml><?xml version="1.0" encoding="utf-8"?>
<c:userShapes xmlns:c="http://schemas.openxmlformats.org/drawingml/2006/chart">
  <cdr:relSizeAnchor xmlns:cdr="http://schemas.openxmlformats.org/drawingml/2006/chartDrawing">
    <cdr:from>
      <cdr:x>0</cdr:x>
      <cdr:y>0</cdr:y>
    </cdr:from>
    <cdr:to>
      <cdr:x>1</cdr:x>
      <cdr:y>0.23838</cdr:y>
    </cdr:to>
    <cdr:sp macro="" textlink="">
      <cdr:nvSpPr>
        <cdr:cNvPr id="7" name="Rectangle 6"/>
        <cdr:cNvSpPr/>
      </cdr:nvSpPr>
      <cdr:spPr>
        <a:xfrm xmlns:a="http://schemas.openxmlformats.org/drawingml/2006/main">
          <a:off x="0" y="0"/>
          <a:ext cx="3932238" cy="83099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chemeClr val="tx1">
                  <a:lumMod val="95000"/>
                  <a:lumOff val="5000"/>
                </a:schemeClr>
              </a:solidFill>
              <a:ea typeface="Times New Roman" panose="02020603050405020304" pitchFamily="18" charset="0"/>
              <a:cs typeface="Times New Roman" panose="02020603050405020304" pitchFamily="18" charset="0"/>
            </a:rPr>
            <a:t>Electricity consumed to meet residential end-use demand</a:t>
          </a:r>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chemeClr val="tx1">
                  <a:lumMod val="95000"/>
                  <a:lumOff val="5000"/>
                </a:schemeClr>
              </a:solidFill>
              <a:cs typeface="Times New Roman" panose="02020603050405020304" pitchFamily="18" charset="0"/>
            </a:rPr>
            <a:t>AEO2022 Reference case</a:t>
          </a:r>
          <a:endParaRPr lang="en-US" sz="1200" dirty="0" smtClean="0">
            <a:solidFill>
              <a:schemeClr val="tx1">
                <a:lumMod val="95000"/>
                <a:lumOff val="5000"/>
              </a:schemeClr>
            </a:solidFill>
          </a:endParaRPr>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100" dirty="0" smtClean="0">
              <a:solidFill>
                <a:schemeClr val="tx1">
                  <a:lumMod val="95000"/>
                  <a:lumOff val="5000"/>
                </a:schemeClr>
              </a:solidFill>
              <a:ea typeface="Times New Roman" panose="02020603050405020304" pitchFamily="18" charset="0"/>
              <a:cs typeface="Times New Roman" panose="02020603050405020304" pitchFamily="18" charset="0"/>
            </a:rPr>
            <a:t>quadrillion British thermal units</a:t>
          </a:r>
          <a:endParaRPr lang="en-US" sz="1100" dirty="0">
            <a:solidFill>
              <a:schemeClr val="tx1">
                <a:lumMod val="95000"/>
                <a:lumOff val="5000"/>
              </a:schemeClr>
            </a:solidFill>
          </a:endParaRPr>
        </a:p>
      </cdr:txBody>
    </cdr:sp>
  </cdr:relSizeAnchor>
</c:userShapes>
</file>

<file path=ppt/drawings/drawing137.xml><?xml version="1.0" encoding="utf-8"?>
<c:userShapes xmlns:c="http://schemas.openxmlformats.org/drawingml/2006/chart">
  <cdr:relSizeAnchor xmlns:cdr="http://schemas.openxmlformats.org/drawingml/2006/chartDrawing">
    <cdr:from>
      <cdr:x>0</cdr:x>
      <cdr:y>0</cdr:y>
    </cdr:from>
    <cdr:to>
      <cdr:x>1</cdr:x>
      <cdr:y>0.23321</cdr:y>
    </cdr:to>
    <cdr:sp macro="" textlink="">
      <cdr:nvSpPr>
        <cdr:cNvPr id="7" name="Rectangle 6"/>
        <cdr:cNvSpPr/>
      </cdr:nvSpPr>
      <cdr:spPr>
        <a:xfrm xmlns:a="http://schemas.openxmlformats.org/drawingml/2006/main">
          <a:off x="0" y="0"/>
          <a:ext cx="4022725" cy="815608"/>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defRPr sz="1400" b="0" i="0" u="none" strike="noStrike" kern="1200" spc="0" baseline="0">
              <a:solidFill>
                <a:srgbClr val="000000">
                  <a:lumMod val="65000"/>
                  <a:lumOff val="35000"/>
                </a:srgbClr>
              </a:solidFill>
              <a:latin typeface="+mn-lt"/>
              <a:ea typeface="+mn-ea"/>
              <a:cs typeface="+mn-cs"/>
            </a:defRPr>
          </a:pPr>
          <a:r>
            <a:rPr lang="en-US" sz="1200" b="1" dirty="0" smtClean="0">
              <a:solidFill>
                <a:schemeClr val="tx1"/>
              </a:solidFill>
              <a:cs typeface="Times New Roman" panose="02020603050405020304" pitchFamily="18" charset="0"/>
            </a:rPr>
            <a:t>Characterized miscellaneous electric loads in the residential sector</a:t>
          </a:r>
        </a:p>
        <a:p xmlns:a="http://schemas.openxmlformats.org/drawingml/2006/main">
          <a:pPr algn="l">
            <a:defRPr sz="1400" b="0" i="0" u="none" strike="noStrike" kern="1200" spc="0" baseline="0">
              <a:solidFill>
                <a:srgbClr val="000000">
                  <a:lumMod val="65000"/>
                  <a:lumOff val="35000"/>
                </a:srgbClr>
              </a:solidFill>
              <a:latin typeface="+mn-lt"/>
              <a:ea typeface="+mn-ea"/>
              <a:cs typeface="+mn-cs"/>
            </a:defRPr>
          </a:pPr>
          <a:r>
            <a:rPr lang="en-US" sz="1200" b="1" dirty="0" smtClean="0">
              <a:solidFill>
                <a:schemeClr val="tx1"/>
              </a:solidFill>
              <a:cs typeface="Times New Roman" panose="02020603050405020304" pitchFamily="18" charset="0"/>
            </a:rPr>
            <a:t>AEO2022 Reference case</a:t>
          </a:r>
          <a:endParaRPr lang="en-US" sz="1200" dirty="0" smtClean="0">
            <a:solidFill>
              <a:schemeClr val="tx1"/>
            </a:solidFill>
          </a:endParaRPr>
        </a:p>
        <a:p xmlns:a="http://schemas.openxmlformats.org/drawingml/2006/main">
          <a:pPr algn="l">
            <a:defRPr sz="1400" b="0" i="0" u="none" strike="noStrike" kern="1200" spc="0" baseline="0">
              <a:solidFill>
                <a:srgbClr val="000000">
                  <a:lumMod val="65000"/>
                  <a:lumOff val="35000"/>
                </a:srgbClr>
              </a:solidFill>
              <a:latin typeface="+mn-lt"/>
              <a:ea typeface="+mn-ea"/>
              <a:cs typeface="+mn-cs"/>
            </a:defRPr>
          </a:pPr>
          <a:r>
            <a:rPr lang="en-US" sz="1100" dirty="0" smtClean="0">
              <a:solidFill>
                <a:schemeClr val="tx1"/>
              </a:solidFill>
              <a:ea typeface="Times New Roman" panose="02020603050405020304" pitchFamily="18" charset="0"/>
              <a:cs typeface="Times New Roman" panose="02020603050405020304" pitchFamily="18" charset="0"/>
            </a:rPr>
            <a:t>quadrillion British thermal units</a:t>
          </a:r>
          <a:endParaRPr lang="en-US" sz="1100" dirty="0">
            <a:solidFill>
              <a:schemeClr val="tx1"/>
            </a:solidFill>
          </a:endParaRPr>
        </a:p>
      </cdr:txBody>
    </cdr:sp>
  </cdr:relSizeAnchor>
</c:userShapes>
</file>

<file path=ppt/drawings/drawing138.xml><?xml version="1.0" encoding="utf-8"?>
<c:userShapes xmlns:c="http://schemas.openxmlformats.org/drawingml/2006/chart">
  <cdr:relSizeAnchor xmlns:cdr="http://schemas.openxmlformats.org/drawingml/2006/chartDrawing">
    <cdr:from>
      <cdr:x>0</cdr:x>
      <cdr:y>0</cdr:y>
    </cdr:from>
    <cdr:to>
      <cdr:x>1</cdr:x>
      <cdr:y>0.23321</cdr:y>
    </cdr:to>
    <cdr:sp macro="" textlink="">
      <cdr:nvSpPr>
        <cdr:cNvPr id="7" name="Rectangle 6"/>
        <cdr:cNvSpPr/>
      </cdr:nvSpPr>
      <cdr:spPr>
        <a:xfrm xmlns:a="http://schemas.openxmlformats.org/drawingml/2006/main">
          <a:off x="0" y="0"/>
          <a:ext cx="3932238" cy="815608"/>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ea typeface="Times New Roman" panose="02020603050405020304" pitchFamily="18" charset="0"/>
              <a:cs typeface="Times New Roman" panose="02020603050405020304" pitchFamily="18" charset="0"/>
            </a:rPr>
            <a:t>Electricity consumed to meet commercial end-use demand</a:t>
          </a:r>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cs typeface="Times New Roman" panose="02020603050405020304" pitchFamily="18" charset="0"/>
            </a:rPr>
            <a:t>AEO2022 Reference case</a:t>
          </a:r>
          <a:endParaRPr lang="en-US" sz="1200" dirty="0" smtClean="0">
            <a:solidFill>
              <a:srgbClr val="000000"/>
            </a:solidFill>
          </a:endParaRPr>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100" dirty="0" smtClean="0">
              <a:solidFill>
                <a:srgbClr val="000000"/>
              </a:solidFill>
              <a:ea typeface="Times New Roman" panose="02020603050405020304" pitchFamily="18" charset="0"/>
              <a:cs typeface="Times New Roman" panose="02020603050405020304" pitchFamily="18" charset="0"/>
            </a:rPr>
            <a:t>quadrillion British thermal units</a:t>
          </a:r>
          <a:endParaRPr lang="en-US" sz="1100" dirty="0">
            <a:solidFill>
              <a:srgbClr val="000000"/>
            </a:solidFill>
          </a:endParaRPr>
        </a:p>
      </cdr:txBody>
    </cdr:sp>
  </cdr:relSizeAnchor>
</c:userShapes>
</file>

<file path=ppt/drawings/drawing139.xml><?xml version="1.0" encoding="utf-8"?>
<c:userShapes xmlns:c="http://schemas.openxmlformats.org/drawingml/2006/chart">
  <cdr:relSizeAnchor xmlns:cdr="http://schemas.openxmlformats.org/drawingml/2006/chartDrawing">
    <cdr:from>
      <cdr:x>0</cdr:x>
      <cdr:y>0</cdr:y>
    </cdr:from>
    <cdr:to>
      <cdr:x>1</cdr:x>
      <cdr:y>0.23321</cdr:y>
    </cdr:to>
    <cdr:sp macro="" textlink="">
      <cdr:nvSpPr>
        <cdr:cNvPr id="7" name="Rectangle 6"/>
        <cdr:cNvSpPr/>
      </cdr:nvSpPr>
      <cdr:spPr>
        <a:xfrm xmlns:a="http://schemas.openxmlformats.org/drawingml/2006/main">
          <a:off x="0" y="0"/>
          <a:ext cx="4022725" cy="815608"/>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ea typeface="Times New Roman" panose="02020603050405020304" pitchFamily="18" charset="0"/>
              <a:cs typeface="Times New Roman" panose="02020603050405020304" pitchFamily="18" charset="0"/>
            </a:rPr>
            <a:t>Characterized miscellaneous electric loads in the commercial sector</a:t>
          </a:r>
        </a:p>
        <a:p xmlns:a="http://schemas.openxmlformats.org/drawingml/2006/main">
          <a:pPr algn="l">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cs typeface="Times New Roman" panose="02020603050405020304" pitchFamily="18" charset="0"/>
            </a:rPr>
            <a:t>AEO2022 Reference case</a:t>
          </a:r>
          <a:endParaRPr lang="en-US" sz="1200" dirty="0" smtClean="0">
            <a:solidFill>
              <a:srgbClr val="000000"/>
            </a:solidFill>
          </a:endParaRPr>
        </a:p>
        <a:p xmlns:a="http://schemas.openxmlformats.org/drawingml/2006/main">
          <a:pPr algn="l">
            <a:defRPr sz="1400" b="0" i="0" u="none" strike="noStrike" kern="1200" spc="0" baseline="0">
              <a:solidFill>
                <a:srgbClr val="000000">
                  <a:lumMod val="65000"/>
                  <a:lumOff val="35000"/>
                </a:srgbClr>
              </a:solidFill>
              <a:latin typeface="+mn-lt"/>
              <a:ea typeface="+mn-ea"/>
              <a:cs typeface="+mn-cs"/>
            </a:defRPr>
          </a:pPr>
          <a:r>
            <a:rPr lang="en-US" sz="1100" dirty="0" smtClean="0">
              <a:solidFill>
                <a:srgbClr val="000000"/>
              </a:solidFill>
              <a:ea typeface="Times New Roman" panose="02020603050405020304" pitchFamily="18" charset="0"/>
              <a:cs typeface="Times New Roman" panose="02020603050405020304" pitchFamily="18" charset="0"/>
            </a:rPr>
            <a:t>quadrillion British thermal units</a:t>
          </a:r>
          <a:endParaRPr lang="en-US" sz="1100" dirty="0">
            <a:solidFill>
              <a:srgbClr val="000000"/>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0.43431</cdr:x>
      <cdr:y>0.08638</cdr:y>
    </cdr:from>
    <cdr:to>
      <cdr:x>0.86008</cdr:x>
      <cdr:y>0.80093</cdr:y>
    </cdr:to>
    <cdr:sp macro="" textlink="">
      <cdr:nvSpPr>
        <cdr:cNvPr id="2" name="TextBox 15"/>
        <cdr:cNvSpPr txBox="1"/>
      </cdr:nvSpPr>
      <cdr:spPr>
        <a:xfrm xmlns:a="http://schemas.openxmlformats.org/drawingml/2006/main">
          <a:off x="1129347" y="238106"/>
          <a:ext cx="1107141" cy="19697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r"/>
          <a:endParaRPr lang="en-US" sz="1000" b="1" dirty="0" smtClean="0">
            <a:solidFill>
              <a:srgbClr val="169DD8"/>
            </a:solidFill>
          </a:endParaRPr>
        </a:p>
        <a:p xmlns:a="http://schemas.openxmlformats.org/drawingml/2006/main">
          <a:pPr algn="r"/>
          <a:endParaRPr lang="en-US" sz="1000" b="1" dirty="0" smtClean="0">
            <a:solidFill>
              <a:schemeClr val="accent1"/>
            </a:solidFill>
          </a:endParaRPr>
        </a:p>
        <a:p xmlns:a="http://schemas.openxmlformats.org/drawingml/2006/main">
          <a:pPr algn="r"/>
          <a:r>
            <a:rPr lang="en-US" sz="1000" b="1" dirty="0" smtClean="0">
              <a:solidFill>
                <a:schemeClr val="accent1"/>
              </a:solidFill>
            </a:rPr>
            <a:t>natural gas</a:t>
          </a:r>
        </a:p>
        <a:p xmlns:a="http://schemas.openxmlformats.org/drawingml/2006/main">
          <a:pPr algn="r"/>
          <a:endParaRPr lang="en-US" sz="1000" b="1" dirty="0">
            <a:solidFill>
              <a:schemeClr val="accent1"/>
            </a:solidFill>
          </a:endParaRPr>
        </a:p>
        <a:p xmlns:a="http://schemas.openxmlformats.org/drawingml/2006/main">
          <a:pPr algn="r"/>
          <a:endParaRPr lang="en-US" sz="1000" b="1" dirty="0" smtClean="0">
            <a:solidFill>
              <a:srgbClr val="5D9732"/>
            </a:solidFill>
          </a:endParaRPr>
        </a:p>
        <a:p xmlns:a="http://schemas.openxmlformats.org/drawingml/2006/main">
          <a:pPr algn="r"/>
          <a:endParaRPr lang="en-US" sz="1000" b="1" dirty="0">
            <a:solidFill>
              <a:srgbClr val="5D9732"/>
            </a:solidFill>
          </a:endParaRPr>
        </a:p>
        <a:p xmlns:a="http://schemas.openxmlformats.org/drawingml/2006/main">
          <a:pPr algn="r"/>
          <a:endParaRPr lang="en-US" sz="600" b="1" dirty="0" smtClean="0">
            <a:solidFill>
              <a:srgbClr val="5D9732"/>
            </a:solidFill>
          </a:endParaRPr>
        </a:p>
        <a:p xmlns:a="http://schemas.openxmlformats.org/drawingml/2006/main">
          <a:pPr algn="r"/>
          <a:r>
            <a:rPr lang="en-US" sz="1000" b="1" dirty="0" smtClean="0">
              <a:solidFill>
                <a:srgbClr val="5D9732"/>
              </a:solidFill>
            </a:rPr>
            <a:t>wind</a:t>
          </a:r>
        </a:p>
        <a:p xmlns:a="http://schemas.openxmlformats.org/drawingml/2006/main">
          <a:pPr algn="r"/>
          <a:endParaRPr lang="en-US" sz="600" b="1" dirty="0"/>
        </a:p>
        <a:p xmlns:a="http://schemas.openxmlformats.org/drawingml/2006/main">
          <a:pPr algn="r"/>
          <a:endParaRPr lang="en-US" sz="1000" b="1" dirty="0" smtClean="0">
            <a:solidFill>
              <a:schemeClr val="accent1"/>
            </a:solidFill>
          </a:endParaRPr>
        </a:p>
        <a:p xmlns:a="http://schemas.openxmlformats.org/drawingml/2006/main">
          <a:pPr algn="r"/>
          <a:r>
            <a:rPr lang="en-US" sz="1000" b="1" dirty="0" smtClean="0">
              <a:solidFill>
                <a:srgbClr val="FFC702"/>
              </a:solidFill>
            </a:rPr>
            <a:t>solar PV</a:t>
          </a:r>
        </a:p>
        <a:p xmlns:a="http://schemas.openxmlformats.org/drawingml/2006/main">
          <a:pPr algn="r"/>
          <a:endParaRPr lang="en-US" sz="1000" b="1" dirty="0"/>
        </a:p>
        <a:p xmlns:a="http://schemas.openxmlformats.org/drawingml/2006/main">
          <a:pPr algn="r"/>
          <a:endParaRPr lang="en-US" sz="1000" b="1" dirty="0" smtClean="0">
            <a:solidFill>
              <a:srgbClr val="C5600D"/>
            </a:solidFill>
          </a:endParaRPr>
        </a:p>
      </cdr:txBody>
    </cdr:sp>
  </cdr:relSizeAnchor>
</c:userShapes>
</file>

<file path=ppt/drawings/drawing140.xml><?xml version="1.0" encoding="utf-8"?>
<c:userShapes xmlns:c="http://schemas.openxmlformats.org/drawingml/2006/chart">
  <cdr:relSizeAnchor xmlns:cdr="http://schemas.openxmlformats.org/drawingml/2006/chartDrawing">
    <cdr:from>
      <cdr:x>0.08732</cdr:x>
      <cdr:y>0</cdr:y>
    </cdr:from>
    <cdr:to>
      <cdr:x>0.4839</cdr:x>
      <cdr:y>0.16256</cdr:y>
    </cdr:to>
    <cdr:sp macro="" textlink="">
      <cdr:nvSpPr>
        <cdr:cNvPr id="6" name="TextBox 1"/>
        <cdr:cNvSpPr txBox="1"/>
      </cdr:nvSpPr>
      <cdr:spPr bwMode="auto">
        <a:xfrm xmlns:a="http://schemas.openxmlformats.org/drawingml/2006/main">
          <a:off x="343363" y="-1552639"/>
          <a:ext cx="1559447" cy="4611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500" b="1"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41.xml><?xml version="1.0" encoding="utf-8"?>
<c:userShapes xmlns:c="http://schemas.openxmlformats.org/drawingml/2006/chart">
  <cdr:relSizeAnchor xmlns:cdr="http://schemas.openxmlformats.org/drawingml/2006/chartDrawing">
    <cdr:from>
      <cdr:x>0.09353</cdr:x>
      <cdr:y>0</cdr:y>
    </cdr:from>
    <cdr:to>
      <cdr:x>0.49011</cdr:x>
      <cdr:y>0.189</cdr:y>
    </cdr:to>
    <cdr:sp macro="" textlink="">
      <cdr:nvSpPr>
        <cdr:cNvPr id="6" name="TextBox 1"/>
        <cdr:cNvSpPr txBox="1"/>
      </cdr:nvSpPr>
      <cdr:spPr bwMode="auto">
        <a:xfrm xmlns:a="http://schemas.openxmlformats.org/drawingml/2006/main">
          <a:off x="376259" y="-1552639"/>
          <a:ext cx="1595333" cy="5361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4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42.xml><?xml version="1.0" encoding="utf-8"?>
<c:userShapes xmlns:c="http://schemas.openxmlformats.org/drawingml/2006/chart">
  <cdr:relSizeAnchor xmlns:cdr="http://schemas.openxmlformats.org/drawingml/2006/chartDrawing">
    <cdr:from>
      <cdr:x>0</cdr:x>
      <cdr:y>0</cdr:y>
    </cdr:from>
    <cdr:to>
      <cdr:x>1</cdr:x>
      <cdr:y>0.06947</cdr:y>
    </cdr:to>
    <cdr:sp macro="" textlink="">
      <cdr:nvSpPr>
        <cdr:cNvPr id="7" name="Rectangle 6"/>
        <cdr:cNvSpPr/>
      </cdr:nvSpPr>
      <cdr:spPr>
        <a:xfrm xmlns:a="http://schemas.openxmlformats.org/drawingml/2006/main">
          <a:off x="0" y="0"/>
          <a:ext cx="3509793" cy="276999"/>
        </a:xfrm>
        <a:prstGeom xmlns:a="http://schemas.openxmlformats.org/drawingml/2006/main" prst="rect">
          <a:avLst/>
        </a:prstGeom>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srgbClr val="000000">
                  <a:lumMod val="65000"/>
                  <a:lumOff val="35000"/>
                </a:srgbClr>
              </a:solidFill>
              <a:latin typeface="+mn-lt"/>
              <a:ea typeface="+mn-ea"/>
              <a:cs typeface="+mn-cs"/>
            </a:defRPr>
          </a:pPr>
          <a:endParaRPr lang="en-US" sz="1200" dirty="0"/>
        </a:p>
      </cdr:txBody>
    </cdr:sp>
  </cdr:relSizeAnchor>
</c:userShapes>
</file>

<file path=ppt/drawings/drawing143.xml><?xml version="1.0" encoding="utf-8"?>
<c:userShapes xmlns:c="http://schemas.openxmlformats.org/drawingml/2006/chart">
  <cdr:relSizeAnchor xmlns:cdr="http://schemas.openxmlformats.org/drawingml/2006/chartDrawing">
    <cdr:from>
      <cdr:x>0</cdr:x>
      <cdr:y>0</cdr:y>
    </cdr:from>
    <cdr:to>
      <cdr:x>1</cdr:x>
      <cdr:y>0.17933</cdr:y>
    </cdr:to>
    <cdr:sp macro="" textlink="">
      <cdr:nvSpPr>
        <cdr:cNvPr id="7" name="Rectangle 6"/>
        <cdr:cNvSpPr/>
      </cdr:nvSpPr>
      <cdr:spPr>
        <a:xfrm xmlns:a="http://schemas.openxmlformats.org/drawingml/2006/main">
          <a:off x="0" y="0"/>
          <a:ext cx="3584893" cy="63094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chemeClr val="tx1">
                  <a:lumMod val="95000"/>
                  <a:lumOff val="5000"/>
                </a:schemeClr>
              </a:solidFill>
              <a:ea typeface="Times New Roman" panose="02020603050405020304" pitchFamily="18" charset="0"/>
              <a:cs typeface="Times New Roman" panose="02020603050405020304" pitchFamily="18" charset="0"/>
            </a:rPr>
            <a:t>Electricity consumed to meet lighting demand </a:t>
          </a:r>
          <a:endParaRPr lang="en-US" sz="1200" b="1" dirty="0">
            <a:solidFill>
              <a:schemeClr val="tx1">
                <a:lumMod val="95000"/>
                <a:lumOff val="5000"/>
              </a:schemeClr>
            </a:solidFill>
            <a:cs typeface="Times New Roman" panose="02020603050405020304" pitchFamily="18" charset="0"/>
          </a:endParaRPr>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chemeClr val="tx1">
                  <a:lumMod val="95000"/>
                  <a:lumOff val="5000"/>
                </a:schemeClr>
              </a:solidFill>
              <a:cs typeface="Times New Roman" panose="02020603050405020304" pitchFamily="18" charset="0"/>
            </a:rPr>
            <a:t>AEO2022 </a:t>
          </a:r>
          <a:r>
            <a:rPr lang="en-US" sz="1200" b="1" dirty="0" smtClean="0">
              <a:solidFill>
                <a:srgbClr val="000000"/>
              </a:solidFill>
              <a:cs typeface="Times New Roman" panose="02020603050405020304" pitchFamily="18" charset="0"/>
            </a:rPr>
            <a:t>Reference case</a:t>
          </a:r>
          <a:endParaRPr lang="en-US" sz="1200" dirty="0">
            <a:solidFill>
              <a:srgbClr val="000000"/>
            </a:solidFill>
          </a:endParaRPr>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100" dirty="0">
              <a:solidFill>
                <a:srgbClr val="000000"/>
              </a:solidFill>
              <a:ea typeface="Times New Roman" panose="02020603050405020304" pitchFamily="18" charset="0"/>
              <a:cs typeface="Times New Roman" panose="02020603050405020304" pitchFamily="18" charset="0"/>
            </a:rPr>
            <a:t>q</a:t>
          </a:r>
          <a:r>
            <a:rPr lang="en-US" sz="1100" dirty="0" smtClean="0">
              <a:solidFill>
                <a:srgbClr val="000000"/>
              </a:solidFill>
              <a:ea typeface="Times New Roman" panose="02020603050405020304" pitchFamily="18" charset="0"/>
              <a:cs typeface="Times New Roman" panose="02020603050405020304" pitchFamily="18" charset="0"/>
            </a:rPr>
            <a:t>uadrillion British thermal units</a:t>
          </a:r>
          <a:endParaRPr lang="en-US" sz="1100" dirty="0">
            <a:solidFill>
              <a:srgbClr val="000000"/>
            </a:solidFill>
          </a:endParaRPr>
        </a:p>
      </cdr:txBody>
    </cdr:sp>
  </cdr:relSizeAnchor>
  <cdr:relSizeAnchor xmlns:cdr="http://schemas.openxmlformats.org/drawingml/2006/chartDrawing">
    <cdr:from>
      <cdr:x>0.44359</cdr:x>
      <cdr:y>0.25231</cdr:y>
    </cdr:from>
    <cdr:to>
      <cdr:x>0.71403</cdr:x>
      <cdr:y>0.37334</cdr:y>
    </cdr:to>
    <cdr:sp macro="" textlink="">
      <cdr:nvSpPr>
        <cdr:cNvPr id="2" name="TextBox 1"/>
        <cdr:cNvSpPr txBox="1"/>
      </cdr:nvSpPr>
      <cdr:spPr bwMode="auto">
        <a:xfrm xmlns:a="http://schemas.openxmlformats.org/drawingml/2006/main">
          <a:off x="1594774" y="887723"/>
          <a:ext cx="972274" cy="4258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1" dirty="0" smtClean="0">
              <a:solidFill>
                <a:srgbClr val="E3A5AC"/>
              </a:solidFill>
              <a:ea typeface="Times New Roman" charset="0"/>
              <a:cs typeface="Times New Roman" charset="0"/>
            </a:rPr>
            <a:t>commercial</a:t>
          </a:r>
        </a:p>
        <a:p xmlns:a="http://schemas.openxmlformats.org/drawingml/2006/main">
          <a:pPr eaLnBrk="0" hangingPunct="0"/>
          <a:r>
            <a:rPr lang="en-US" sz="1200" b="1" dirty="0" smtClean="0">
              <a:solidFill>
                <a:srgbClr val="72242D"/>
              </a:solidFill>
              <a:ea typeface="Times New Roman" charset="0"/>
              <a:cs typeface="Times New Roman" charset="0"/>
            </a:rPr>
            <a:t>residential</a:t>
          </a:r>
          <a:endParaRPr lang="en-US" sz="1200" b="1" i="0" dirty="0" smtClean="0">
            <a:solidFill>
              <a:srgbClr val="72242D"/>
            </a:solidFill>
            <a:ea typeface="Times New Roman" charset="0"/>
            <a:cs typeface="Times New Roman" charset="0"/>
          </a:endParaRPr>
        </a:p>
      </cdr:txBody>
    </cdr:sp>
  </cdr:relSizeAnchor>
  <cdr:relSizeAnchor xmlns:cdr="http://schemas.openxmlformats.org/drawingml/2006/chartDrawing">
    <cdr:from>
      <cdr:x>0.03615</cdr:x>
      <cdr:y>0.86256</cdr:y>
    </cdr:from>
    <cdr:to>
      <cdr:x>0.98287</cdr:x>
      <cdr:y>0.94129</cdr:y>
    </cdr:to>
    <cdr:sp macro="" textlink="">
      <cdr:nvSpPr>
        <cdr:cNvPr id="4" name="TextBox 19"/>
        <cdr:cNvSpPr txBox="1"/>
      </cdr:nvSpPr>
      <cdr:spPr>
        <a:xfrm xmlns:a="http://schemas.openxmlformats.org/drawingml/2006/main">
          <a:off x="129973" y="3034838"/>
          <a:ext cx="34036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1200" b="0" i="0" u="none" strike="noStrike" kern="1200" baseline="0">
              <a:solidFill>
                <a:sysClr val="windowText" lastClr="000000"/>
              </a:solidFill>
              <a:latin typeface="+mn-lt"/>
              <a:ea typeface="+mn-ea"/>
              <a:cs typeface="+mn-cs"/>
            </a:defRPr>
          </a:pPr>
          <a:r>
            <a:rPr lang="en-US" sz="1200" kern="1200" dirty="0" smtClean="0"/>
            <a:t>             2020         2030         2040         2050     </a:t>
          </a:r>
          <a:endParaRPr lang="en-US" sz="1200" kern="1200" dirty="0"/>
        </a:p>
      </cdr:txBody>
    </cdr:sp>
  </cdr:relSizeAnchor>
</c:userShapes>
</file>

<file path=ppt/drawings/drawing144.xml><?xml version="1.0" encoding="utf-8"?>
<c:userShapes xmlns:c="http://schemas.openxmlformats.org/drawingml/2006/chart">
  <cdr:relSizeAnchor xmlns:cdr="http://schemas.openxmlformats.org/drawingml/2006/chartDrawing">
    <cdr:from>
      <cdr:x>0.01577</cdr:x>
      <cdr:y>0.79216</cdr:y>
    </cdr:from>
    <cdr:to>
      <cdr:x>0.98423</cdr:x>
      <cdr:y>0.97359</cdr:y>
    </cdr:to>
    <cdr:sp macro="" textlink="">
      <cdr:nvSpPr>
        <cdr:cNvPr id="6" name="TextBox 19"/>
        <cdr:cNvSpPr txBox="1"/>
      </cdr:nvSpPr>
      <cdr:spPr>
        <a:xfrm xmlns:a="http://schemas.openxmlformats.org/drawingml/2006/main">
          <a:off x="78622" y="1174233"/>
          <a:ext cx="4828268" cy="2689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          2020                     2030                     2040                     2050</a:t>
          </a:r>
          <a:endParaRPr lang="en-US" sz="1400" dirty="0"/>
        </a:p>
      </cdr:txBody>
    </cdr:sp>
  </cdr:relSizeAnchor>
</c:userShapes>
</file>

<file path=ppt/drawings/drawing145.xml><?xml version="1.0" encoding="utf-8"?>
<c:userShapes xmlns:c="http://schemas.openxmlformats.org/drawingml/2006/chart">
  <cdr:relSizeAnchor xmlns:cdr="http://schemas.openxmlformats.org/drawingml/2006/chartDrawing">
    <cdr:from>
      <cdr:x>0.06203</cdr:x>
      <cdr:y>0.14263</cdr:y>
    </cdr:from>
    <cdr:to>
      <cdr:x>0.5</cdr:x>
      <cdr:y>0.26286</cdr:y>
    </cdr:to>
    <cdr:sp macro="" textlink="">
      <cdr:nvSpPr>
        <cdr:cNvPr id="2" name="TextBox 1"/>
        <cdr:cNvSpPr txBox="1"/>
      </cdr:nvSpPr>
      <cdr:spPr bwMode="auto">
        <a:xfrm xmlns:a="http://schemas.openxmlformats.org/drawingml/2006/main">
          <a:off x="308983" y="241286"/>
          <a:ext cx="2181621" cy="203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p>
        <a:p xmlns:a="http://schemas.openxmlformats.org/drawingml/2006/main">
          <a:pPr eaLnBrk="0" hangingPunct="0"/>
          <a:r>
            <a:rPr lang="en-US" sz="1200" dirty="0">
              <a:solidFill>
                <a:schemeClr val="tx1"/>
              </a:solidFill>
              <a:ea typeface="Times New Roman" charset="0"/>
              <a:cs typeface="Times New Roman" charset="0"/>
            </a:rPr>
            <a:t> </a:t>
          </a:r>
          <a:r>
            <a:rPr lang="en-US" sz="1200" dirty="0" smtClean="0">
              <a:solidFill>
                <a:schemeClr val="tx1"/>
              </a:solidFill>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endParaRPr lang="en-US" sz="700" b="0" i="0" dirty="0" smtClean="0">
            <a:solidFill>
              <a:schemeClr val="bg1"/>
            </a:solidFill>
            <a:latin typeface="+mn-lt"/>
            <a:ea typeface="Times New Roman" charset="0"/>
            <a:cs typeface="Times New Roman" charset="0"/>
          </a:endParaRPr>
        </a:p>
        <a:p xmlns:a="http://schemas.openxmlformats.org/drawingml/2006/main">
          <a:pPr eaLnBrk="0" hangingPunct="0"/>
          <a:r>
            <a:rPr lang="en-US" sz="700" b="0" i="0" dirty="0" smtClean="0">
              <a:solidFill>
                <a:schemeClr val="bg1"/>
              </a:solidFill>
              <a:latin typeface="+mn-lt"/>
              <a:ea typeface="Times New Roman" charset="0"/>
              <a:cs typeface="Times New Roman" charset="0"/>
            </a:rPr>
            <a:t> </a:t>
          </a:r>
          <a:r>
            <a:rPr lang="en-US" sz="600" b="0" i="0" dirty="0" smtClean="0">
              <a:solidFill>
                <a:schemeClr val="bg1"/>
              </a:solidFill>
              <a:latin typeface="+mn-lt"/>
              <a:ea typeface="Times New Roman" charset="0"/>
              <a:cs typeface="Times New Roman" charset="0"/>
            </a:rPr>
            <a:t> </a:t>
          </a:r>
          <a:r>
            <a:rPr lang="en-US" sz="1200" b="0" i="0" dirty="0" smtClean="0">
              <a:solidFill>
                <a:schemeClr val="bg1"/>
              </a:solidFill>
              <a:latin typeface="+mn-lt"/>
              <a:ea typeface="Times New Roman" charset="0"/>
              <a:cs typeface="Times New Roman" charset="0"/>
            </a:rPr>
            <a:t>history</a:t>
          </a:r>
          <a:r>
            <a:rPr lang="en-US" sz="1200" b="0" i="0" baseline="0" dirty="0" smtClean="0">
              <a:solidFill>
                <a:schemeClr val="bg1"/>
              </a:solidFill>
              <a:latin typeface="+mn-lt"/>
              <a:ea typeface="Times New Roman" charset="0"/>
              <a:cs typeface="Times New Roman" charset="0"/>
            </a:rPr>
            <a:t> </a:t>
          </a:r>
          <a:r>
            <a:rPr lang="en-US" sz="1200" b="0" i="0" dirty="0" smtClean="0">
              <a:solidFill>
                <a:schemeClr val="bg1"/>
              </a:solidFill>
              <a:latin typeface="+mn-lt"/>
              <a:ea typeface="Times New Roman" charset="0"/>
              <a:cs typeface="Times New Roman" charset="0"/>
            </a:rPr>
            <a:t>   </a:t>
          </a:r>
          <a:r>
            <a:rPr lang="en-US" sz="1200" b="0" i="0" baseline="0" dirty="0" smtClean="0">
              <a:solidFill>
                <a:schemeClr val="bg1"/>
              </a:solidFill>
              <a:latin typeface="+mn-lt"/>
              <a:ea typeface="Times New Roman" charset="0"/>
              <a:cs typeface="Times New Roman" charset="0"/>
            </a:rPr>
            <a:t>projections</a:t>
          </a:r>
          <a:endParaRPr lang="en-US" sz="1200" b="0" i="0" dirty="0" smtClean="0">
            <a:solidFill>
              <a:schemeClr val="bg1"/>
            </a:solidFill>
            <a:latin typeface="+mn-lt"/>
            <a:ea typeface="Times New Roman" charset="0"/>
            <a:cs typeface="Times New Roman" charset="0"/>
          </a:endParaRPr>
        </a:p>
      </cdr:txBody>
    </cdr:sp>
  </cdr:relSizeAnchor>
</c:userShapes>
</file>

<file path=ppt/drawings/drawing146.xml><?xml version="1.0" encoding="utf-8"?>
<c:userShapes xmlns:c="http://schemas.openxmlformats.org/drawingml/2006/chart">
  <cdr:relSizeAnchor xmlns:cdr="http://schemas.openxmlformats.org/drawingml/2006/chartDrawing">
    <cdr:from>
      <cdr:x>0.73909</cdr:x>
      <cdr:y>0.74421</cdr:y>
    </cdr:from>
    <cdr:to>
      <cdr:x>0.87769</cdr:x>
      <cdr:y>0.86078</cdr:y>
    </cdr:to>
    <cdr:sp macro="" textlink="">
      <cdr:nvSpPr>
        <cdr:cNvPr id="3" name="TextBox 1"/>
        <cdr:cNvSpPr txBox="1"/>
      </cdr:nvSpPr>
      <cdr:spPr bwMode="auto">
        <a:xfrm xmlns:a="http://schemas.openxmlformats.org/drawingml/2006/main">
          <a:off x="2027467" y="2041525"/>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3"/>
            </a:solidFill>
            <a:latin typeface="+mn-lt"/>
            <a:ea typeface="Times New Roman" charset="0"/>
            <a:cs typeface="Times New Roman" charset="0"/>
          </a:endParaRPr>
        </a:p>
      </cdr:txBody>
    </cdr:sp>
  </cdr:relSizeAnchor>
  <cdr:relSizeAnchor xmlns:cdr="http://schemas.openxmlformats.org/drawingml/2006/chartDrawing">
    <cdr:from>
      <cdr:x>0.72338</cdr:x>
      <cdr:y>0.61228</cdr:y>
    </cdr:from>
    <cdr:to>
      <cdr:x>0.86198</cdr:x>
      <cdr:y>0.72885</cdr:y>
    </cdr:to>
    <cdr:sp macro="" textlink="">
      <cdr:nvSpPr>
        <cdr:cNvPr id="9" name="TextBox 1"/>
        <cdr:cNvSpPr txBox="1"/>
      </cdr:nvSpPr>
      <cdr:spPr bwMode="auto">
        <a:xfrm xmlns:a="http://schemas.openxmlformats.org/drawingml/2006/main">
          <a:off x="1984375" y="167960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900"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0.7581</cdr:x>
      <cdr:y>0.42477</cdr:y>
    </cdr:from>
    <cdr:to>
      <cdr:x>0.8967</cdr:x>
      <cdr:y>0.54134</cdr:y>
    </cdr:to>
    <cdr:sp macro="" textlink="">
      <cdr:nvSpPr>
        <cdr:cNvPr id="10" name="TextBox 1"/>
        <cdr:cNvSpPr txBox="1"/>
      </cdr:nvSpPr>
      <cdr:spPr bwMode="auto">
        <a:xfrm xmlns:a="http://schemas.openxmlformats.org/drawingml/2006/main">
          <a:off x="2079628" y="116521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2"/>
            </a:solidFill>
            <a:latin typeface="+mn-lt"/>
            <a:ea typeface="Times New Roman" charset="0"/>
            <a:cs typeface="Times New Roman" charset="0"/>
          </a:endParaRPr>
        </a:p>
      </cdr:txBody>
    </cdr:sp>
  </cdr:relSizeAnchor>
  <cdr:relSizeAnchor xmlns:cdr="http://schemas.openxmlformats.org/drawingml/2006/chartDrawing">
    <cdr:from>
      <cdr:x>0.67858</cdr:x>
      <cdr:y>0.16227</cdr:y>
    </cdr:from>
    <cdr:to>
      <cdr:x>1</cdr:x>
      <cdr:y>0.92085</cdr:y>
    </cdr:to>
    <cdr:sp macro="" textlink="">
      <cdr:nvSpPr>
        <cdr:cNvPr id="11" name="TextBox 1"/>
        <cdr:cNvSpPr txBox="1"/>
      </cdr:nvSpPr>
      <cdr:spPr bwMode="auto">
        <a:xfrm xmlns:a="http://schemas.openxmlformats.org/drawingml/2006/main">
          <a:off x="2789866" y="502572"/>
          <a:ext cx="1321464" cy="23495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baseline="0" dirty="0" smtClean="0">
            <a:solidFill>
              <a:schemeClr val="accent3">
                <a:lumMod val="40000"/>
                <a:lumOff val="60000"/>
              </a:schemeClr>
            </a:solidFill>
            <a:effectLst/>
          </a:endParaRPr>
        </a:p>
        <a:p xmlns:a="http://schemas.openxmlformats.org/drawingml/2006/main">
          <a:pPr eaLnBrk="0" hangingPunct="0"/>
          <a:r>
            <a:rPr lang="en-US" sz="1200" b="1" i="0" baseline="0" dirty="0" smtClean="0">
              <a:solidFill>
                <a:schemeClr val="accent3">
                  <a:lumMod val="75000"/>
                </a:schemeClr>
              </a:solidFill>
              <a:effectLst/>
            </a:rPr>
            <a:t>non-</a:t>
          </a:r>
          <a:endParaRPr lang="en-US" sz="1200" b="1" i="0" baseline="0" dirty="0">
            <a:solidFill>
              <a:schemeClr val="accent3">
                <a:lumMod val="75000"/>
              </a:schemeClr>
            </a:solidFill>
            <a:effectLst/>
          </a:endParaRPr>
        </a:p>
        <a:p xmlns:a="http://schemas.openxmlformats.org/drawingml/2006/main">
          <a:pPr eaLnBrk="0" hangingPunct="0"/>
          <a:r>
            <a:rPr lang="en-US" sz="1200" b="1" i="0" baseline="0" dirty="0">
              <a:solidFill>
                <a:schemeClr val="accent3">
                  <a:lumMod val="75000"/>
                </a:schemeClr>
              </a:solidFill>
              <a:effectLst/>
            </a:rPr>
            <a:t>manufacturing</a:t>
          </a:r>
          <a:endParaRPr lang="en-US" sz="1200" b="1" i="0" dirty="0" smtClean="0">
            <a:solidFill>
              <a:schemeClr val="accent3">
                <a:lumMod val="75000"/>
              </a:schemeClr>
            </a:solidFill>
            <a:ea typeface="Times New Roman" charset="0"/>
            <a:cs typeface="Times New Roman" charset="0"/>
          </a:endParaRPr>
        </a:p>
        <a:p xmlns:a="http://schemas.openxmlformats.org/drawingml/2006/main">
          <a:pPr eaLnBrk="0" hangingPunct="0"/>
          <a:r>
            <a:rPr lang="en-US" sz="1200" b="1" i="0" dirty="0" smtClean="0">
              <a:solidFill>
                <a:schemeClr val="accent4">
                  <a:lumMod val="60000"/>
                  <a:lumOff val="40000"/>
                </a:schemeClr>
              </a:solidFill>
              <a:ea typeface="Times New Roman" charset="0"/>
              <a:cs typeface="Times New Roman" charset="0"/>
            </a:rPr>
            <a:t>non-energy</a:t>
          </a:r>
          <a:r>
            <a:rPr lang="en-US" sz="1200" b="1" dirty="0">
              <a:solidFill>
                <a:schemeClr val="accent4">
                  <a:lumMod val="60000"/>
                  <a:lumOff val="40000"/>
                </a:schemeClr>
              </a:solidFill>
              <a:ea typeface="Times New Roman" charset="0"/>
              <a:cs typeface="Times New Roman" charset="0"/>
            </a:rPr>
            <a:t>-</a:t>
          </a:r>
          <a:endParaRPr lang="en-US" sz="1200" b="1" i="0" baseline="0" dirty="0" smtClean="0">
            <a:solidFill>
              <a:schemeClr val="accent4">
                <a:lumMod val="60000"/>
                <a:lumOff val="40000"/>
              </a:schemeClr>
            </a:solidFill>
            <a:ea typeface="Times New Roman" charset="0"/>
            <a:cs typeface="Times New Roman" charset="0"/>
          </a:endParaRPr>
        </a:p>
        <a:p xmlns:a="http://schemas.openxmlformats.org/drawingml/2006/main">
          <a:pPr eaLnBrk="0" hangingPunct="0"/>
          <a:r>
            <a:rPr lang="en-US" sz="1200" b="1" i="0" baseline="0" dirty="0" smtClean="0">
              <a:solidFill>
                <a:schemeClr val="accent4">
                  <a:lumMod val="60000"/>
                  <a:lumOff val="40000"/>
                </a:schemeClr>
              </a:solidFill>
              <a:ea typeface="Times New Roman" charset="0"/>
              <a:cs typeface="Times New Roman" charset="0"/>
            </a:rPr>
            <a:t>intensive</a:t>
          </a:r>
        </a:p>
        <a:p xmlns:a="http://schemas.openxmlformats.org/drawingml/2006/main">
          <a:pPr eaLnBrk="0" hangingPunct="0"/>
          <a:r>
            <a:rPr lang="en-US" sz="1200" b="1" i="0" dirty="0" smtClean="0">
              <a:solidFill>
                <a:schemeClr val="bg2">
                  <a:lumMod val="40000"/>
                  <a:lumOff val="60000"/>
                </a:schemeClr>
              </a:solidFill>
              <a:ea typeface="Times New Roman" charset="0"/>
              <a:cs typeface="Times New Roman" charset="0"/>
            </a:rPr>
            <a:t>other energy- </a:t>
          </a:r>
        </a:p>
        <a:p xmlns:a="http://schemas.openxmlformats.org/drawingml/2006/main">
          <a:pPr eaLnBrk="0" hangingPunct="0"/>
          <a:r>
            <a:rPr lang="en-US" sz="1200" b="1" i="0" dirty="0" smtClean="0">
              <a:solidFill>
                <a:schemeClr val="bg2">
                  <a:lumMod val="40000"/>
                  <a:lumOff val="60000"/>
                </a:schemeClr>
              </a:solidFill>
              <a:ea typeface="Times New Roman" charset="0"/>
              <a:cs typeface="Times New Roman" charset="0"/>
            </a:rPr>
            <a:t>intensive</a:t>
          </a:r>
        </a:p>
        <a:p xmlns:a="http://schemas.openxmlformats.org/drawingml/2006/main">
          <a:pPr eaLnBrk="0" hangingPunct="0"/>
          <a:endParaRPr kumimoji="0" lang="en-US" sz="300" b="1" i="0" u="none" strike="noStrike" kern="0" cap="none" spc="0" normalizeH="0" baseline="0" noProof="0" dirty="0" smtClean="0">
            <a:ln>
              <a:noFill/>
            </a:ln>
            <a:solidFill>
              <a:schemeClr val="accent6">
                <a:lumMod val="75000"/>
              </a:schemeClr>
            </a:solidFill>
            <a:effectLst/>
            <a:uLnTx/>
            <a:uFillTx/>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smtClean="0">
              <a:ln>
                <a:noFill/>
              </a:ln>
              <a:solidFill>
                <a:srgbClr val="49366E"/>
              </a:solidFill>
              <a:effectLst/>
              <a:uLnTx/>
              <a:uFillTx/>
              <a:ea typeface="Times New Roman" charset="0"/>
              <a:cs typeface="Times New Roman" charset="0"/>
            </a:rPr>
            <a:t>bulk chemicals</a:t>
          </a:r>
        </a:p>
        <a:p xmlns:a="http://schemas.openxmlformats.org/drawingml/2006/main">
          <a:pPr eaLnBrk="0" hangingPunct="0"/>
          <a:r>
            <a:rPr lang="en-US" sz="1200" b="1" dirty="0" smtClean="0">
              <a:solidFill>
                <a:srgbClr val="49366E"/>
              </a:solidFill>
              <a:ea typeface="Times New Roman" charset="0"/>
              <a:cs typeface="Times New Roman" charset="0"/>
            </a:rPr>
            <a:t>f</a:t>
          </a:r>
          <a:r>
            <a:rPr kumimoji="0" lang="en-US" sz="1200" b="1" i="0" u="none" strike="noStrike" kern="0" cap="none" spc="0" normalizeH="0" baseline="0" noProof="0" dirty="0" smtClean="0">
              <a:ln>
                <a:noFill/>
              </a:ln>
              <a:solidFill>
                <a:srgbClr val="49366E"/>
              </a:solidFill>
              <a:effectLst/>
              <a:uLnTx/>
              <a:uFillTx/>
              <a:ea typeface="Times New Roman" charset="0"/>
              <a:cs typeface="Times New Roman" charset="0"/>
            </a:rPr>
            <a:t>eedstocks</a:t>
          </a:r>
        </a:p>
        <a:p xmlns:a="http://schemas.openxmlformats.org/drawingml/2006/main">
          <a:pPr eaLnBrk="0" hangingPunct="0"/>
          <a:r>
            <a:rPr kumimoji="0" lang="en-US" sz="1200" b="1" i="0" u="none" strike="noStrike" kern="0" cap="none" spc="0" normalizeH="0" baseline="0" noProof="0" dirty="0" smtClean="0">
              <a:ln>
                <a:noFill/>
              </a:ln>
              <a:solidFill>
                <a:srgbClr val="7D6D9B"/>
              </a:solidFill>
              <a:effectLst/>
              <a:uLnTx/>
              <a:uFillTx/>
              <a:ea typeface="Times New Roman" charset="0"/>
              <a:cs typeface="Times New Roman" charset="0"/>
            </a:rPr>
            <a:t>bulk chemicals</a:t>
          </a:r>
          <a:r>
            <a:rPr kumimoji="0" lang="en-US" sz="1200" b="1" i="0" u="none" strike="noStrike" kern="0" cap="none" spc="0" normalizeH="0" noProof="0" dirty="0" smtClean="0">
              <a:ln>
                <a:noFill/>
              </a:ln>
              <a:solidFill>
                <a:srgbClr val="7D6D9B"/>
              </a:solidFill>
              <a:effectLst/>
              <a:uLnTx/>
              <a:uFillTx/>
              <a:ea typeface="Times New Roman" charset="0"/>
              <a:cs typeface="Times New Roman" charset="0"/>
            </a:rPr>
            <a:t> </a:t>
          </a:r>
        </a:p>
        <a:p xmlns:a="http://schemas.openxmlformats.org/drawingml/2006/main">
          <a:pPr eaLnBrk="0" hangingPunct="0"/>
          <a:r>
            <a:rPr kumimoji="0" lang="en-US" sz="1200" b="1" i="0" u="none" strike="noStrike" kern="0" cap="none" spc="0" normalizeH="0" baseline="0" noProof="0" dirty="0" smtClean="0">
              <a:ln>
                <a:noFill/>
              </a:ln>
              <a:solidFill>
                <a:srgbClr val="7D6D9B"/>
              </a:solidFill>
              <a:effectLst/>
              <a:uLnTx/>
              <a:uFillTx/>
              <a:ea typeface="Times New Roman" charset="0"/>
              <a:cs typeface="Times New Roman" charset="0"/>
            </a:rPr>
            <a:t>heat and power</a:t>
          </a:r>
        </a:p>
        <a:p xmlns:a="http://schemas.openxmlformats.org/drawingml/2006/main">
          <a:pPr eaLnBrk="0" hangingPunct="0"/>
          <a:r>
            <a:rPr kumimoji="0" lang="en-US" sz="1200" b="1" i="0" u="none" strike="noStrike" kern="0" cap="none" spc="0" normalizeH="0" baseline="0" noProof="0" dirty="0" smtClean="0">
              <a:ln>
                <a:noFill/>
              </a:ln>
              <a:solidFill>
                <a:schemeClr val="accent4">
                  <a:lumMod val="75000"/>
                </a:schemeClr>
              </a:solidFill>
              <a:effectLst/>
              <a:uLnTx/>
              <a:uFillTx/>
              <a:ea typeface="Times New Roman" charset="0"/>
              <a:cs typeface="Times New Roman" charset="0"/>
            </a:rPr>
            <a:t>refining</a:t>
          </a:r>
        </a:p>
      </cdr:txBody>
    </cdr:sp>
  </cdr:relSizeAnchor>
  <cdr:relSizeAnchor xmlns:cdr="http://schemas.openxmlformats.org/drawingml/2006/chartDrawing">
    <cdr:from>
      <cdr:x>0.04944</cdr:x>
      <cdr:y>0.86999</cdr:y>
    </cdr:from>
    <cdr:to>
      <cdr:x>0.77039</cdr:x>
      <cdr:y>0.95942</cdr:y>
    </cdr:to>
    <cdr:sp macro="" textlink="">
      <cdr:nvSpPr>
        <cdr:cNvPr id="8" name="TextBox 2"/>
        <cdr:cNvSpPr txBox="1"/>
      </cdr:nvSpPr>
      <cdr:spPr>
        <a:xfrm xmlns:a="http://schemas.openxmlformats.org/drawingml/2006/main">
          <a:off x="203264" y="2694544"/>
          <a:ext cx="2964064" cy="27698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2020         2030          2040         2050</a:t>
          </a:r>
          <a:endParaRPr lang="en-US" sz="1200" dirty="0"/>
        </a:p>
      </cdr:txBody>
    </cdr:sp>
  </cdr:relSizeAnchor>
</c:userShapes>
</file>

<file path=ppt/drawings/drawing147.xml><?xml version="1.0" encoding="utf-8"?>
<c:userShapes xmlns:c="http://schemas.openxmlformats.org/drawingml/2006/chart">
  <cdr:relSizeAnchor xmlns:cdr="http://schemas.openxmlformats.org/drawingml/2006/chartDrawing">
    <cdr:from>
      <cdr:x>0.73909</cdr:x>
      <cdr:y>0.74421</cdr:y>
    </cdr:from>
    <cdr:to>
      <cdr:x>0.87769</cdr:x>
      <cdr:y>0.86078</cdr:y>
    </cdr:to>
    <cdr:sp macro="" textlink="">
      <cdr:nvSpPr>
        <cdr:cNvPr id="3" name="TextBox 1"/>
        <cdr:cNvSpPr txBox="1"/>
      </cdr:nvSpPr>
      <cdr:spPr bwMode="auto">
        <a:xfrm xmlns:a="http://schemas.openxmlformats.org/drawingml/2006/main">
          <a:off x="2027467" y="2041525"/>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3"/>
            </a:solidFill>
            <a:latin typeface="+mn-lt"/>
            <a:ea typeface="Times New Roman" charset="0"/>
            <a:cs typeface="Times New Roman" charset="0"/>
          </a:endParaRPr>
        </a:p>
      </cdr:txBody>
    </cdr:sp>
  </cdr:relSizeAnchor>
  <cdr:relSizeAnchor xmlns:cdr="http://schemas.openxmlformats.org/drawingml/2006/chartDrawing">
    <cdr:from>
      <cdr:x>0.72338</cdr:x>
      <cdr:y>0.61228</cdr:y>
    </cdr:from>
    <cdr:to>
      <cdr:x>0.86198</cdr:x>
      <cdr:y>0.72885</cdr:y>
    </cdr:to>
    <cdr:sp macro="" textlink="">
      <cdr:nvSpPr>
        <cdr:cNvPr id="9" name="TextBox 1"/>
        <cdr:cNvSpPr txBox="1"/>
      </cdr:nvSpPr>
      <cdr:spPr bwMode="auto">
        <a:xfrm xmlns:a="http://schemas.openxmlformats.org/drawingml/2006/main">
          <a:off x="1984375" y="167960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900"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0.7581</cdr:x>
      <cdr:y>0.42477</cdr:y>
    </cdr:from>
    <cdr:to>
      <cdr:x>0.8967</cdr:x>
      <cdr:y>0.54134</cdr:y>
    </cdr:to>
    <cdr:sp macro="" textlink="">
      <cdr:nvSpPr>
        <cdr:cNvPr id="10" name="TextBox 1"/>
        <cdr:cNvSpPr txBox="1"/>
      </cdr:nvSpPr>
      <cdr:spPr bwMode="auto">
        <a:xfrm xmlns:a="http://schemas.openxmlformats.org/drawingml/2006/main">
          <a:off x="2079628" y="116521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2"/>
            </a:solidFill>
            <a:latin typeface="+mn-lt"/>
            <a:ea typeface="Times New Roman" charset="0"/>
            <a:cs typeface="Times New Roman" charset="0"/>
          </a:endParaRPr>
        </a:p>
      </cdr:txBody>
    </cdr:sp>
  </cdr:relSizeAnchor>
  <cdr:relSizeAnchor xmlns:cdr="http://schemas.openxmlformats.org/drawingml/2006/chartDrawing">
    <cdr:from>
      <cdr:x>0.61909</cdr:x>
      <cdr:y>0.23742</cdr:y>
    </cdr:from>
    <cdr:to>
      <cdr:x>1</cdr:x>
      <cdr:y>0.76257</cdr:y>
    </cdr:to>
    <cdr:sp macro="" textlink="">
      <cdr:nvSpPr>
        <cdr:cNvPr id="11" name="TextBox 1"/>
        <cdr:cNvSpPr txBox="1"/>
      </cdr:nvSpPr>
      <cdr:spPr bwMode="auto">
        <a:xfrm xmlns:a="http://schemas.openxmlformats.org/drawingml/2006/main">
          <a:off x="2462910" y="735355"/>
          <a:ext cx="1515365" cy="16265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dirty="0">
            <a:solidFill>
              <a:schemeClr val="accent1"/>
            </a:solidFill>
          </a:endParaRPr>
        </a:p>
        <a:p xmlns:a="http://schemas.openxmlformats.org/drawingml/2006/main">
          <a:pPr eaLnBrk="0" hangingPunct="0"/>
          <a:r>
            <a:rPr lang="en-US" sz="1200" b="1" i="0" baseline="0" dirty="0" smtClean="0">
              <a:solidFill>
                <a:schemeClr val="accent1"/>
              </a:solidFill>
              <a:effectLst/>
              <a:latin typeface="+mn-lt"/>
            </a:rPr>
            <a:t>natural gas</a:t>
          </a:r>
        </a:p>
        <a:p xmlns:a="http://schemas.openxmlformats.org/drawingml/2006/main">
          <a:pPr eaLnBrk="0" hangingPunct="0"/>
          <a:endParaRPr lang="en-US" sz="1200" b="1" dirty="0">
            <a:solidFill>
              <a:schemeClr val="accent1"/>
            </a:solidFill>
          </a:endParaRPr>
        </a:p>
        <a:p xmlns:a="http://schemas.openxmlformats.org/drawingml/2006/main">
          <a:pPr eaLnBrk="0" hangingPunct="0"/>
          <a:endParaRPr lang="en-US" sz="1200" b="1" i="0" baseline="0" dirty="0" smtClean="0">
            <a:solidFill>
              <a:schemeClr val="accent1"/>
            </a:solidFill>
            <a:effectLst/>
            <a:latin typeface="+mn-lt"/>
          </a:endParaRPr>
        </a:p>
        <a:p xmlns:a="http://schemas.openxmlformats.org/drawingml/2006/main">
          <a:pPr eaLnBrk="0" hangingPunct="0"/>
          <a:r>
            <a:rPr lang="en-US" sz="1200" b="1" i="0" dirty="0" smtClean="0">
              <a:solidFill>
                <a:schemeClr val="accent6"/>
              </a:solidFill>
              <a:latin typeface="+mn-lt"/>
              <a:ea typeface="Times New Roman" charset="0"/>
              <a:cs typeface="Times New Roman" charset="0"/>
            </a:rPr>
            <a:t>hydrocarbon</a:t>
          </a:r>
        </a:p>
        <a:p xmlns:a="http://schemas.openxmlformats.org/drawingml/2006/main">
          <a:pPr eaLnBrk="0" hangingPunct="0"/>
          <a:r>
            <a:rPr lang="en-US" sz="1200" b="1" i="0" dirty="0" smtClean="0">
              <a:solidFill>
                <a:schemeClr val="accent6"/>
              </a:solidFill>
              <a:latin typeface="+mn-lt"/>
              <a:ea typeface="Times New Roman" charset="0"/>
              <a:cs typeface="Times New Roman" charset="0"/>
            </a:rPr>
            <a:t>gas liquids</a:t>
          </a:r>
        </a:p>
        <a:p xmlns:a="http://schemas.openxmlformats.org/drawingml/2006/main">
          <a:pPr eaLnBrk="0" hangingPunct="0"/>
          <a:r>
            <a:rPr kumimoji="0" lang="en-US" sz="1200" b="1" i="0" u="none" strike="noStrike" kern="0" cap="none" spc="0" normalizeH="0" baseline="0" noProof="0" dirty="0" smtClean="0">
              <a:ln>
                <a:noFill/>
              </a:ln>
              <a:solidFill>
                <a:schemeClr val="accent2"/>
              </a:solidFill>
              <a:effectLst/>
              <a:uLnTx/>
              <a:uFillTx/>
              <a:latin typeface="+mn-lt"/>
              <a:ea typeface="Times New Roman" charset="0"/>
              <a:cs typeface="Times New Roman" charset="0"/>
            </a:rPr>
            <a:t>petroleum and</a:t>
          </a:r>
        </a:p>
        <a:p xmlns:a="http://schemas.openxmlformats.org/drawingml/2006/main">
          <a:pPr eaLnBrk="0" hangingPunct="0"/>
          <a:r>
            <a:rPr kumimoji="0" lang="en-US" sz="1200" b="1" i="0" u="none" strike="noStrike" kern="0" cap="none" spc="0" normalizeH="0" baseline="0" noProof="0" dirty="0" smtClean="0">
              <a:ln>
                <a:noFill/>
              </a:ln>
              <a:solidFill>
                <a:schemeClr val="accent2"/>
              </a:solidFill>
              <a:effectLst/>
              <a:uLnTx/>
              <a:uFillTx/>
              <a:latin typeface="+mn-lt"/>
              <a:ea typeface="Times New Roman" charset="0"/>
              <a:cs typeface="Times New Roman" charset="0"/>
            </a:rPr>
            <a:t>other liquids</a:t>
          </a:r>
        </a:p>
        <a:p xmlns:a="http://schemas.openxmlformats.org/drawingml/2006/main">
          <a:pPr eaLnBrk="0" hangingPunct="0"/>
          <a:r>
            <a:rPr lang="en-US" sz="1200" b="1" i="0" baseline="0" dirty="0" smtClean="0">
              <a:solidFill>
                <a:schemeClr val="accent3"/>
              </a:solidFill>
              <a:effectLst/>
              <a:latin typeface="+mn-lt"/>
            </a:rPr>
            <a:t>renewables</a:t>
          </a:r>
          <a:endParaRPr lang="en-US" sz="1200" b="1" i="0" dirty="0" smtClean="0">
            <a:solidFill>
              <a:schemeClr val="accent2"/>
            </a:solidFill>
            <a:latin typeface="+mn-lt"/>
            <a:ea typeface="Times New Roman" charset="0"/>
            <a:cs typeface="Times New Roman" charset="0"/>
          </a:endParaRPr>
        </a:p>
        <a:p xmlns:a="http://schemas.openxmlformats.org/drawingml/2006/main">
          <a:pPr marL="0" marR="0" lvl="0" indent="0" defTabSz="914400" eaLnBrk="0" fontAlgn="auto" latinLnBrk="0" hangingPunct="0">
            <a:spcBef>
              <a:spcPts val="300"/>
            </a:spcBef>
            <a:buClrTx/>
            <a:buSzTx/>
            <a:buFontTx/>
            <a:buNone/>
            <a:tabLst/>
            <a:defRPr/>
          </a:pPr>
          <a:r>
            <a:rPr kumimoji="0" lang="en-US" sz="1200" b="1" i="0" u="none" strike="noStrike" kern="0" cap="none" spc="0" normalizeH="0" baseline="0" noProof="0" dirty="0" smtClean="0">
              <a:ln>
                <a:noFill/>
              </a:ln>
              <a:solidFill>
                <a:schemeClr val="accent4"/>
              </a:solidFill>
              <a:effectLst/>
              <a:uLnTx/>
              <a:uFillTx/>
              <a:latin typeface="+mn-lt"/>
              <a:ea typeface="Times New Roman" charset="0"/>
              <a:cs typeface="Times New Roman" charset="0"/>
            </a:rPr>
            <a:t>purchased</a:t>
          </a:r>
          <a:r>
            <a:rPr kumimoji="0" lang="en-US" sz="1200" b="1" i="0" u="none" strike="noStrike" kern="0" cap="none" spc="0" normalizeH="0" noProof="0" dirty="0" smtClean="0">
              <a:ln>
                <a:noFill/>
              </a:ln>
              <a:solidFill>
                <a:schemeClr val="accent4"/>
              </a:solidFill>
              <a:effectLst/>
              <a:uLnTx/>
              <a:uFillTx/>
              <a:latin typeface="+mn-lt"/>
              <a:ea typeface="Times New Roman" charset="0"/>
              <a:cs typeface="Times New Roman" charset="0"/>
            </a:rPr>
            <a:t> </a:t>
          </a:r>
          <a:r>
            <a:rPr kumimoji="0" lang="en-US" sz="1200" b="1" i="0" u="none" strike="noStrike" kern="0" cap="none" spc="0" normalizeH="0" baseline="0" noProof="0" dirty="0" smtClean="0">
              <a:ln>
                <a:noFill/>
              </a:ln>
              <a:solidFill>
                <a:schemeClr val="accent4"/>
              </a:solidFill>
              <a:effectLst/>
              <a:uLnTx/>
              <a:uFillTx/>
              <a:latin typeface="+mn-lt"/>
              <a:ea typeface="Times New Roman" charset="0"/>
              <a:cs typeface="Times New Roman" charset="0"/>
            </a:rPr>
            <a:t>electricity</a:t>
          </a:r>
        </a:p>
        <a:p xmlns:a="http://schemas.openxmlformats.org/drawingml/2006/main">
          <a:pPr marL="0" marR="0" lvl="0" indent="0" defTabSz="914400" eaLnBrk="0" fontAlgn="auto" latinLnBrk="0" hangingPunct="0">
            <a:buClrTx/>
            <a:buSzTx/>
            <a:buFontTx/>
            <a:buNone/>
            <a:tabLst/>
            <a:defRPr/>
          </a:pPr>
          <a:r>
            <a:rPr kumimoji="0" lang="en-US" sz="1200" b="1" i="0" u="none" strike="noStrike" kern="0" cap="none" spc="0" normalizeH="0" baseline="0" noProof="0" dirty="0" smtClean="0">
              <a:ln>
                <a:noFill/>
              </a:ln>
              <a:solidFill>
                <a:srgbClr val="8B8B8B"/>
              </a:solidFill>
              <a:effectLst/>
              <a:uLnTx/>
              <a:uFillTx/>
              <a:latin typeface="+mn-lt"/>
              <a:ea typeface="Times New Roman" charset="0"/>
              <a:cs typeface="Times New Roman" charset="0"/>
            </a:rPr>
            <a:t>coal</a:t>
          </a:r>
          <a:endParaRPr lang="en-US" sz="1200" b="1" i="0" dirty="0" smtClean="0">
            <a:solidFill>
              <a:srgbClr val="8B8B8B"/>
            </a:solidFill>
            <a:latin typeface="+mn-lt"/>
            <a:ea typeface="Times New Roman" charset="0"/>
            <a:cs typeface="Times New Roman" charset="0"/>
          </a:endParaRPr>
        </a:p>
      </cdr:txBody>
    </cdr:sp>
  </cdr:relSizeAnchor>
  <cdr:relSizeAnchor xmlns:cdr="http://schemas.openxmlformats.org/drawingml/2006/chartDrawing">
    <cdr:from>
      <cdr:x>0.04544</cdr:x>
      <cdr:y>0.0544</cdr:y>
    </cdr:from>
    <cdr:to>
      <cdr:x>0.5132</cdr:x>
      <cdr:y>0.22968</cdr:y>
    </cdr:to>
    <cdr:sp macro="" textlink="">
      <cdr:nvSpPr>
        <cdr:cNvPr id="6" name="TextBox 1"/>
        <cdr:cNvSpPr txBox="1"/>
      </cdr:nvSpPr>
      <cdr:spPr bwMode="auto">
        <a:xfrm xmlns:a="http://schemas.openxmlformats.org/drawingml/2006/main">
          <a:off x="180753" y="168476"/>
          <a:ext cx="1860878" cy="5428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1" i="0" dirty="0" smtClean="0">
              <a:solidFill>
                <a:schemeClr val="tx1"/>
              </a:solidFill>
              <a:latin typeface="+mn-lt"/>
              <a:ea typeface="Times New Roman" charset="0"/>
              <a:cs typeface="Times New Roman" charset="0"/>
            </a:rPr>
            <a:t>  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0.01873</cdr:x>
      <cdr:y>0.88675</cdr:y>
    </cdr:from>
    <cdr:to>
      <cdr:x>0.69681</cdr:x>
      <cdr:y>0.97619</cdr:y>
    </cdr:to>
    <cdr:sp macro="" textlink="">
      <cdr:nvSpPr>
        <cdr:cNvPr id="7" name="TextBox 2"/>
        <cdr:cNvSpPr txBox="1"/>
      </cdr:nvSpPr>
      <cdr:spPr>
        <a:xfrm xmlns:a="http://schemas.openxmlformats.org/drawingml/2006/main">
          <a:off x="74519" y="2746456"/>
          <a:ext cx="2697589" cy="27701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2020        2030         2040         2050</a:t>
          </a:r>
          <a:endParaRPr lang="en-US" sz="1200" dirty="0"/>
        </a:p>
      </cdr:txBody>
    </cdr:sp>
  </cdr:relSizeAnchor>
</c:userShapes>
</file>

<file path=ppt/drawings/drawing148.xml><?xml version="1.0" encoding="utf-8"?>
<c:userShapes xmlns:c="http://schemas.openxmlformats.org/drawingml/2006/chart">
  <cdr:relSizeAnchor xmlns:cdr="http://schemas.openxmlformats.org/drawingml/2006/chartDrawing">
    <cdr:from>
      <cdr:x>0.3091</cdr:x>
      <cdr:y>0.02724</cdr:y>
    </cdr:from>
    <cdr:to>
      <cdr:x>0.57454</cdr:x>
      <cdr:y>0.21624</cdr:y>
    </cdr:to>
    <cdr:sp macro="" textlink="">
      <cdr:nvSpPr>
        <cdr:cNvPr id="6" name="TextBox 1"/>
        <cdr:cNvSpPr txBox="1"/>
      </cdr:nvSpPr>
      <cdr:spPr bwMode="auto">
        <a:xfrm xmlns:a="http://schemas.openxmlformats.org/drawingml/2006/main">
          <a:off x="2473117" y="80953"/>
          <a:ext cx="2123785" cy="5617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49.xml><?xml version="1.0" encoding="utf-8"?>
<c:userShapes xmlns:c="http://schemas.openxmlformats.org/drawingml/2006/chart">
  <cdr:relSizeAnchor xmlns:cdr="http://schemas.openxmlformats.org/drawingml/2006/chartDrawing">
    <cdr:from>
      <cdr:x>0.8671</cdr:x>
      <cdr:y>0.05794</cdr:y>
    </cdr:from>
    <cdr:to>
      <cdr:x>1</cdr:x>
      <cdr:y>0.42372</cdr:y>
    </cdr:to>
    <cdr:sp macro="" textlink="">
      <cdr:nvSpPr>
        <cdr:cNvPr id="4" name="TextBox 3"/>
        <cdr:cNvSpPr txBox="1"/>
      </cdr:nvSpPr>
      <cdr:spPr bwMode="auto">
        <a:xfrm xmlns:a="http://schemas.openxmlformats.org/drawingml/2006/main">
          <a:off x="3301374" y="144131"/>
          <a:ext cx="506000" cy="9099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1" i="0" dirty="0" smtClean="0">
              <a:solidFill>
                <a:srgbClr val="6F2029"/>
              </a:solidFill>
              <a:latin typeface="+mn-lt"/>
              <a:ea typeface="Times New Roman" charset="0"/>
              <a:cs typeface="Times New Roman" charset="0"/>
            </a:rPr>
            <a:t>2018</a:t>
          </a:r>
        </a:p>
        <a:p xmlns:a="http://schemas.openxmlformats.org/drawingml/2006/main">
          <a:pPr eaLnBrk="0" hangingPunct="0"/>
          <a:r>
            <a:rPr lang="en-US" sz="1200" b="1" i="0" dirty="0" smtClean="0">
              <a:solidFill>
                <a:schemeClr val="accent5">
                  <a:lumMod val="60000"/>
                  <a:lumOff val="40000"/>
                </a:schemeClr>
              </a:solidFill>
              <a:latin typeface="+mn-lt"/>
              <a:ea typeface="Times New Roman" charset="0"/>
              <a:cs typeface="Times New Roman" charset="0"/>
            </a:rPr>
            <a:t>2050</a:t>
          </a:r>
        </a:p>
        <a:p xmlns:a="http://schemas.openxmlformats.org/drawingml/2006/main">
          <a:pPr eaLnBrk="0" hangingPunct="0"/>
          <a:endParaRPr lang="en-US" sz="1200" b="1" i="0" dirty="0" smtClean="0">
            <a:solidFill>
              <a:schemeClr val="accent1"/>
            </a:solidFill>
            <a:latin typeface="+mn-lt"/>
            <a:ea typeface="Times New Roman" charset="0"/>
            <a:cs typeface="Times New Roman"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0.47499</cdr:x>
      <cdr:y>0.16505</cdr:y>
    </cdr:from>
    <cdr:to>
      <cdr:x>0.90102</cdr:x>
      <cdr:y>0.78471</cdr:y>
    </cdr:to>
    <cdr:sp macro="" textlink="">
      <cdr:nvSpPr>
        <cdr:cNvPr id="2" name="TextBox 15"/>
        <cdr:cNvSpPr txBox="1"/>
      </cdr:nvSpPr>
      <cdr:spPr>
        <a:xfrm xmlns:a="http://schemas.openxmlformats.org/drawingml/2006/main">
          <a:off x="1234377" y="454997"/>
          <a:ext cx="1107140" cy="17081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r"/>
          <a:endParaRPr lang="en-US" sz="1000" b="1" dirty="0" smtClean="0">
            <a:solidFill>
              <a:srgbClr val="169DD8"/>
            </a:solidFill>
          </a:endParaRPr>
        </a:p>
        <a:p xmlns:a="http://schemas.openxmlformats.org/drawingml/2006/main">
          <a:pPr algn="r"/>
          <a:r>
            <a:rPr lang="en-US" sz="1000" b="1" dirty="0">
              <a:solidFill>
                <a:srgbClr val="FFC702"/>
              </a:solidFill>
            </a:rPr>
            <a:t>solar PV</a:t>
          </a:r>
        </a:p>
        <a:p xmlns:a="http://schemas.openxmlformats.org/drawingml/2006/main">
          <a:pPr algn="r"/>
          <a:r>
            <a:rPr lang="en-US" sz="1000" b="1" dirty="0" smtClean="0">
              <a:solidFill>
                <a:srgbClr val="5D9732"/>
              </a:solidFill>
            </a:rPr>
            <a:t>wind</a:t>
          </a:r>
        </a:p>
        <a:p xmlns:a="http://schemas.openxmlformats.org/drawingml/2006/main">
          <a:pPr algn="r"/>
          <a:endParaRPr lang="en-US" sz="600" b="1" dirty="0"/>
        </a:p>
        <a:p xmlns:a="http://schemas.openxmlformats.org/drawingml/2006/main">
          <a:pPr algn="r"/>
          <a:endParaRPr lang="en-US" sz="900" b="1" dirty="0" smtClean="0">
            <a:solidFill>
              <a:schemeClr val="accent1"/>
            </a:solidFill>
          </a:endParaRPr>
        </a:p>
        <a:p xmlns:a="http://schemas.openxmlformats.org/drawingml/2006/main">
          <a:pPr algn="r"/>
          <a:endParaRPr lang="en-US" sz="1000" b="1" dirty="0" smtClean="0">
            <a:solidFill>
              <a:schemeClr val="accent1"/>
            </a:solidFill>
          </a:endParaRPr>
        </a:p>
        <a:p xmlns:a="http://schemas.openxmlformats.org/drawingml/2006/main">
          <a:pPr algn="r"/>
          <a:r>
            <a:rPr lang="en-US" sz="1000" b="1" dirty="0" smtClean="0">
              <a:solidFill>
                <a:schemeClr val="accent1"/>
              </a:solidFill>
            </a:rPr>
            <a:t>natural gas</a:t>
          </a:r>
        </a:p>
        <a:p xmlns:a="http://schemas.openxmlformats.org/drawingml/2006/main">
          <a:pPr algn="r"/>
          <a:endParaRPr lang="en-US" sz="1000" b="1" dirty="0">
            <a:solidFill>
              <a:schemeClr val="accent1"/>
            </a:solidFill>
          </a:endParaRPr>
        </a:p>
        <a:p xmlns:a="http://schemas.openxmlformats.org/drawingml/2006/main">
          <a:pPr algn="r"/>
          <a:endParaRPr lang="en-US" sz="1000" b="1" dirty="0" smtClean="0">
            <a:solidFill>
              <a:schemeClr val="accent1"/>
            </a:solidFill>
          </a:endParaRPr>
        </a:p>
        <a:p xmlns:a="http://schemas.openxmlformats.org/drawingml/2006/main">
          <a:pPr algn="r"/>
          <a:endParaRPr lang="en-US" sz="1000" b="1" dirty="0"/>
        </a:p>
        <a:p xmlns:a="http://schemas.openxmlformats.org/drawingml/2006/main">
          <a:pPr algn="r"/>
          <a:endParaRPr lang="en-US" sz="1000" b="1" dirty="0" smtClean="0">
            <a:solidFill>
              <a:srgbClr val="C5600D"/>
            </a:solidFill>
          </a:endParaRPr>
        </a:p>
      </cdr:txBody>
    </cdr:sp>
  </cdr:relSizeAnchor>
</c:userShapes>
</file>

<file path=ppt/drawings/drawing150.xml><?xml version="1.0" encoding="utf-8"?>
<c:userShapes xmlns:c="http://schemas.openxmlformats.org/drawingml/2006/chart">
  <cdr:relSizeAnchor xmlns:cdr="http://schemas.openxmlformats.org/drawingml/2006/chartDrawing">
    <cdr:from>
      <cdr:x>0.88227</cdr:x>
      <cdr:y>0.06843</cdr:y>
    </cdr:from>
    <cdr:to>
      <cdr:x>0.94795</cdr:x>
      <cdr:y>0.2436</cdr:y>
    </cdr:to>
    <cdr:sp macro="" textlink="">
      <cdr:nvSpPr>
        <cdr:cNvPr id="4" name="TextBox 3"/>
        <cdr:cNvSpPr txBox="1"/>
      </cdr:nvSpPr>
      <cdr:spPr bwMode="auto">
        <a:xfrm xmlns:a="http://schemas.openxmlformats.org/drawingml/2006/main">
          <a:off x="3955927" y="188537"/>
          <a:ext cx="294526" cy="482639"/>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tx2"/>
              </a:solidFill>
              <a:latin typeface="+mn-lt"/>
              <a:ea typeface="Times New Roman" charset="0"/>
              <a:cs typeface="Times New Roman" charset="0"/>
            </a:rPr>
            <a:t>2018</a:t>
          </a:r>
        </a:p>
        <a:p xmlns:a="http://schemas.openxmlformats.org/drawingml/2006/main">
          <a:pPr eaLnBrk="0" hangingPunct="0"/>
          <a:r>
            <a:rPr lang="en-US" sz="1200" b="1" i="0" dirty="0" smtClean="0">
              <a:solidFill>
                <a:schemeClr val="accent1">
                  <a:lumMod val="60000"/>
                  <a:lumOff val="40000"/>
                </a:schemeClr>
              </a:solidFill>
              <a:latin typeface="+mn-lt"/>
              <a:ea typeface="Times New Roman" charset="0"/>
              <a:cs typeface="Times New Roman" charset="0"/>
            </a:rPr>
            <a:t>2050</a:t>
          </a:r>
        </a:p>
      </cdr:txBody>
    </cdr:sp>
  </cdr:relSizeAnchor>
</c:userShapes>
</file>

<file path=ppt/drawings/drawing151.xml><?xml version="1.0" encoding="utf-8"?>
<c:userShapes xmlns:c="http://schemas.openxmlformats.org/drawingml/2006/chart">
  <cdr:relSizeAnchor xmlns:cdr="http://schemas.openxmlformats.org/drawingml/2006/chartDrawing">
    <cdr:from>
      <cdr:x>0.0025</cdr:x>
      <cdr:y>0.00781</cdr:y>
    </cdr:from>
    <cdr:to>
      <cdr:x>0.98688</cdr:x>
      <cdr:y>0.04064</cdr:y>
    </cdr:to>
    <cdr:sp macro="" textlink="">
      <cdr:nvSpPr>
        <cdr:cNvPr id="2" name="TextBox 1"/>
        <cdr:cNvSpPr txBox="1"/>
      </cdr:nvSpPr>
      <cdr:spPr bwMode="auto">
        <a:xfrm xmlns:a="http://schemas.openxmlformats.org/drawingml/2006/main">
          <a:off x="16002" y="24995"/>
          <a:ext cx="6300820" cy="1050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horzOverflow="clip" wrap="square" lIns="27432" tIns="27432" rIns="27432" bIns="27432" rtlCol="0">
          <a:prstTxWarp prst="textNoShape">
            <a:avLst/>
          </a:prstTxWarp>
        </a:bodyPr>
        <a:lstStyle xmlns:a="http://schemas.openxmlformats.org/drawingml/2006/main"/>
        <a:p xmlns:a="http://schemas.openxmlformats.org/drawingml/2006/main">
          <a:pPr eaLnBrk="0" hangingPunct="0"/>
          <a:endParaRPr lang="en-US" sz="1200" b="0" i="0" baseline="0" dirty="0" smtClean="0">
            <a:solidFill>
              <a:sysClr val="windowText" lastClr="000000"/>
            </a:solidFill>
            <a:latin typeface="+mn-lt"/>
            <a:ea typeface="Times New Roman" charset="0"/>
            <a:cs typeface="Times New Roman" charset="0"/>
          </a:endParaRPr>
        </a:p>
      </cdr:txBody>
    </cdr:sp>
  </cdr:relSizeAnchor>
</c:userShapes>
</file>

<file path=ppt/drawings/drawing152.xml><?xml version="1.0" encoding="utf-8"?>
<c:userShapes xmlns:c="http://schemas.openxmlformats.org/drawingml/2006/chart">
  <cdr:relSizeAnchor xmlns:cdr="http://schemas.openxmlformats.org/drawingml/2006/chartDrawing">
    <cdr:from>
      <cdr:x>0.0025</cdr:x>
      <cdr:y>0.00781</cdr:y>
    </cdr:from>
    <cdr:to>
      <cdr:x>0.98688</cdr:x>
      <cdr:y>0.04064</cdr:y>
    </cdr:to>
    <cdr:sp macro="" textlink="">
      <cdr:nvSpPr>
        <cdr:cNvPr id="2" name="TextBox 1"/>
        <cdr:cNvSpPr txBox="1"/>
      </cdr:nvSpPr>
      <cdr:spPr bwMode="auto">
        <a:xfrm xmlns:a="http://schemas.openxmlformats.org/drawingml/2006/main">
          <a:off x="9831" y="22236"/>
          <a:ext cx="3870816" cy="934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horzOverflow="clip" wrap="square" lIns="27432" tIns="27432" rIns="27432" bIns="27432" rtlCol="0">
          <a:prstTxWarp prst="textNoShape">
            <a:avLst/>
          </a:prstTxWarp>
        </a:bodyPr>
        <a:lstStyle xmlns:a="http://schemas.openxmlformats.org/drawingml/2006/main"/>
        <a:p xmlns:a="http://schemas.openxmlformats.org/drawingml/2006/main">
          <a:pPr eaLnBrk="0" hangingPunct="0"/>
          <a:endParaRPr lang="en-US" sz="1200" b="0" i="0" baseline="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0.08126</cdr:x>
      <cdr:y>0.06948</cdr:y>
    </cdr:from>
    <cdr:to>
      <cdr:x>0.37933</cdr:x>
      <cdr:y>0.22237</cdr:y>
    </cdr:to>
    <cdr:sp macro="" textlink="">
      <cdr:nvSpPr>
        <cdr:cNvPr id="6" name="TextBox 1"/>
        <cdr:cNvSpPr txBox="1"/>
      </cdr:nvSpPr>
      <cdr:spPr bwMode="auto">
        <a:xfrm xmlns:a="http://schemas.openxmlformats.org/drawingml/2006/main">
          <a:off x="287381" y="215201"/>
          <a:ext cx="1054178" cy="4735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rgbClr val="FF0000"/>
              </a:solidFill>
              <a:ea typeface="Times New Roman" charset="0"/>
              <a:cs typeface="Times New Roman" charset="0"/>
            </a:rPr>
            <a:t> </a:t>
          </a:r>
          <a:r>
            <a:rPr lang="en-US" sz="1200" b="1" i="0" dirty="0" smtClean="0">
              <a:solidFill>
                <a:schemeClr val="tx1"/>
              </a:solidFill>
              <a:ea typeface="Times New Roman" charset="0"/>
              <a:cs typeface="Times New Roman" charset="0"/>
            </a:rPr>
            <a:t>2021</a:t>
          </a:r>
          <a:r>
            <a:rPr lang="en-US" sz="1200" b="1" i="0" dirty="0" smtClean="0">
              <a:solidFill>
                <a:srgbClr val="FF0000"/>
              </a:solidFill>
              <a:ea typeface="Times New Roman" charset="0"/>
              <a:cs typeface="Times New Roman" charset="0"/>
            </a:rPr>
            <a:t> </a:t>
          </a:r>
        </a:p>
        <a:p xmlns:a="http://schemas.openxmlformats.org/drawingml/2006/main">
          <a:pPr eaLnBrk="0" hangingPunct="0">
            <a:spcAft>
              <a:spcPts val="300"/>
            </a:spcAft>
          </a:pPr>
          <a:r>
            <a:rPr lang="en-US" sz="1200" b="1" baseline="0" dirty="0">
              <a:solidFill>
                <a:srgbClr val="FF0000"/>
              </a:solidFill>
              <a:ea typeface="Times New Roman" charset="0"/>
              <a:cs typeface="Times New Roman" charset="0"/>
            </a:rPr>
            <a:t> </a:t>
          </a:r>
          <a:r>
            <a:rPr lang="en-US" sz="1200" b="1" baseline="0" dirty="0" smtClean="0">
              <a:solidFill>
                <a:srgbClr val="FF0000"/>
              </a:solidFill>
              <a:ea typeface="Times New Roman" charset="0"/>
              <a:cs typeface="Times New Roman" charset="0"/>
            </a:rPr>
            <a:t>       </a:t>
          </a:r>
          <a:r>
            <a:rPr lang="en-US" sz="1200" b="0" i="0" baseline="0" dirty="0" smtClean="0">
              <a:solidFill>
                <a:schemeClr val="tx1"/>
              </a:solidFill>
              <a:ea typeface="Times New Roman" charset="0"/>
              <a:cs typeface="Times New Roman" charset="0"/>
            </a:rPr>
            <a:t>projections</a:t>
          </a:r>
          <a:endParaRPr lang="en-US" sz="1200" b="0" i="0" dirty="0" smtClean="0">
            <a:solidFill>
              <a:schemeClr val="tx1"/>
            </a:solidFill>
            <a:ea typeface="Times New Roman" charset="0"/>
            <a:cs typeface="Times New Roman" charset="0"/>
          </a:endParaRPr>
        </a:p>
      </cdr:txBody>
    </cdr:sp>
  </cdr:relSizeAnchor>
</c:userShapes>
</file>

<file path=ppt/drawings/drawing153.xml><?xml version="1.0" encoding="utf-8"?>
<c:userShapes xmlns:c="http://schemas.openxmlformats.org/drawingml/2006/chart">
  <cdr:relSizeAnchor xmlns:cdr="http://schemas.openxmlformats.org/drawingml/2006/chartDrawing">
    <cdr:from>
      <cdr:x>0.01851</cdr:x>
      <cdr:y>0.11227</cdr:y>
    </cdr:from>
    <cdr:to>
      <cdr:x>0.01851</cdr:x>
      <cdr:y>0.11227</cdr:y>
    </cdr:to>
    <cdr:grpSp>
      <cdr:nvGrpSpPr>
        <cdr:cNvPr id="2" name="Group 1"/>
        <cdr:cNvGrpSpPr/>
      </cdr:nvGrpSpPr>
      <cdr:grpSpPr>
        <a:xfrm xmlns:a="http://schemas.openxmlformats.org/drawingml/2006/main">
          <a:off x="66970" y="347724"/>
          <a:ext cx="0" cy="0"/>
          <a:chOff x="66970" y="347724"/>
          <a:chExt cx="0" cy="0"/>
        </a:xfrm>
      </cdr:grpSpPr>
    </cdr:grpSp>
  </cdr:relSizeAnchor>
  <cdr:relSizeAnchor xmlns:cdr="http://schemas.openxmlformats.org/drawingml/2006/chartDrawing">
    <cdr:from>
      <cdr:x>0.09504</cdr:x>
      <cdr:y>0.0758</cdr:y>
    </cdr:from>
    <cdr:to>
      <cdr:x>0.39262</cdr:x>
      <cdr:y>0.22869</cdr:y>
    </cdr:to>
    <cdr:sp macro="" textlink="">
      <cdr:nvSpPr>
        <cdr:cNvPr id="10" name="TextBox 1"/>
        <cdr:cNvSpPr txBox="1"/>
      </cdr:nvSpPr>
      <cdr:spPr bwMode="auto">
        <a:xfrm xmlns:a="http://schemas.openxmlformats.org/drawingml/2006/main">
          <a:off x="343844" y="234781"/>
          <a:ext cx="1076663" cy="4735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a:t>
          </a:r>
          <a:r>
            <a:rPr lang="en-US" sz="1200" b="0" i="0" dirty="0" smtClean="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54.xml><?xml version="1.0" encoding="utf-8"?>
<c:userShapes xmlns:c="http://schemas.openxmlformats.org/drawingml/2006/chart">
  <cdr:relSizeAnchor xmlns:cdr="http://schemas.openxmlformats.org/drawingml/2006/chartDrawing">
    <cdr:from>
      <cdr:x>0.25764</cdr:x>
      <cdr:y>0.0609</cdr:y>
    </cdr:from>
    <cdr:to>
      <cdr:x>0.6453</cdr:x>
      <cdr:y>0.2499</cdr:y>
    </cdr:to>
    <cdr:sp macro="" textlink="">
      <cdr:nvSpPr>
        <cdr:cNvPr id="2" name="TextBox 1"/>
        <cdr:cNvSpPr txBox="1"/>
      </cdr:nvSpPr>
      <cdr:spPr bwMode="auto">
        <a:xfrm xmlns:a="http://schemas.openxmlformats.org/drawingml/2006/main">
          <a:off x="955880" y="188635"/>
          <a:ext cx="1438274" cy="5853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spcAft>
              <a:spcPts val="300"/>
            </a:spcAft>
          </a:pPr>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55.xml><?xml version="1.0" encoding="utf-8"?>
<c:userShapes xmlns:c="http://schemas.openxmlformats.org/drawingml/2006/chart">
  <cdr:relSizeAnchor xmlns:cdr="http://schemas.openxmlformats.org/drawingml/2006/chartDrawing">
    <cdr:from>
      <cdr:x>0.01851</cdr:x>
      <cdr:y>0.11227</cdr:y>
    </cdr:from>
    <cdr:to>
      <cdr:x>0.01851</cdr:x>
      <cdr:y>0.11227</cdr:y>
    </cdr:to>
    <cdr:grpSp>
      <cdr:nvGrpSpPr>
        <cdr:cNvPr id="2" name="Group 1"/>
        <cdr:cNvGrpSpPr/>
      </cdr:nvGrpSpPr>
      <cdr:grpSpPr>
        <a:xfrm xmlns:a="http://schemas.openxmlformats.org/drawingml/2006/main">
          <a:off x="61766" y="347724"/>
          <a:ext cx="0" cy="0"/>
          <a:chOff x="61766" y="347724"/>
          <a:chExt cx="0" cy="0"/>
        </a:xfrm>
      </cdr:grpSpPr>
    </cdr:grpSp>
  </cdr:relSizeAnchor>
  <cdr:relSizeAnchor xmlns:cdr="http://schemas.openxmlformats.org/drawingml/2006/chartDrawing">
    <cdr:from>
      <cdr:x>0.28145</cdr:x>
      <cdr:y>0.07353</cdr:y>
    </cdr:from>
    <cdr:to>
      <cdr:x>0.71247</cdr:x>
      <cdr:y>0.26253</cdr:y>
    </cdr:to>
    <cdr:sp macro="" textlink="">
      <cdr:nvSpPr>
        <cdr:cNvPr id="4" name="TextBox 1"/>
        <cdr:cNvSpPr txBox="1"/>
      </cdr:nvSpPr>
      <cdr:spPr bwMode="auto">
        <a:xfrm xmlns:a="http://schemas.openxmlformats.org/drawingml/2006/main">
          <a:off x="939184" y="227726"/>
          <a:ext cx="1438281" cy="5853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56.xml><?xml version="1.0" encoding="utf-8"?>
<c:userShapes xmlns:c="http://schemas.openxmlformats.org/drawingml/2006/chart">
  <cdr:relSizeAnchor xmlns:cdr="http://schemas.openxmlformats.org/drawingml/2006/chartDrawing">
    <cdr:from>
      <cdr:x>0.17551</cdr:x>
      <cdr:y>0.00604</cdr:y>
    </cdr:from>
    <cdr:to>
      <cdr:x>0.59218</cdr:x>
      <cdr:y>0.13538</cdr:y>
    </cdr:to>
    <cdr:sp macro="" textlink="">
      <cdr:nvSpPr>
        <cdr:cNvPr id="6" name="TextBox 3"/>
        <cdr:cNvSpPr txBox="1"/>
      </cdr:nvSpPr>
      <cdr:spPr bwMode="auto">
        <a:xfrm xmlns:a="http://schemas.openxmlformats.org/drawingml/2006/main">
          <a:off x="1404245" y="18592"/>
          <a:ext cx="3333777" cy="398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    </a:t>
          </a:r>
          <a:r>
            <a:rPr lang="en-US" sz="1200" b="0" i="0" dirty="0" smtClean="0">
              <a:solidFill>
                <a:schemeClr val="tx1"/>
              </a:solidFill>
              <a:latin typeface="+mn-lt"/>
              <a:ea typeface="Times New Roman" charset="0"/>
              <a:cs typeface="Times New Roman" charset="0"/>
            </a:rPr>
            <a:t>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0.77348</cdr:x>
      <cdr:y>0.06647</cdr:y>
    </cdr:from>
    <cdr:to>
      <cdr:x>0.99429</cdr:x>
      <cdr:y>0.39633</cdr:y>
    </cdr:to>
    <cdr:sp macro="" textlink="">
      <cdr:nvSpPr>
        <cdr:cNvPr id="8" name="TextBox 1"/>
        <cdr:cNvSpPr txBox="1"/>
      </cdr:nvSpPr>
      <cdr:spPr bwMode="auto">
        <a:xfrm xmlns:a="http://schemas.openxmlformats.org/drawingml/2006/main">
          <a:off x="6188579" y="204605"/>
          <a:ext cx="1766701" cy="101536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rgbClr val="0071A1"/>
              </a:solidFill>
              <a:latin typeface="Arial" panose="020B0604020202020204" pitchFamily="34" charset="0"/>
              <a:ea typeface="Times New Roman" charset="0"/>
              <a:cs typeface="Arial" panose="020B0604020202020204" pitchFamily="34" charset="0"/>
            </a:rPr>
            <a:t>High Economic Growth</a:t>
          </a:r>
        </a:p>
        <a:p xmlns:a="http://schemas.openxmlformats.org/drawingml/2006/main">
          <a:pPr eaLnBrk="0" hangingPunct="0"/>
          <a:endParaRPr lang="en-US" sz="1200" b="1" i="0" baseline="0" dirty="0" smtClean="0">
            <a:solidFill>
              <a:srgbClr val="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smtClean="0">
              <a:solidFill>
                <a:srgbClr val="000000"/>
              </a:solidFill>
              <a:latin typeface="Arial" panose="020B0604020202020204" pitchFamily="34" charset="0"/>
              <a:ea typeface="Times New Roman" charset="0"/>
              <a:cs typeface="Arial" panose="020B0604020202020204" pitchFamily="34" charset="0"/>
            </a:rPr>
            <a:t>Reference</a:t>
          </a:r>
          <a:endParaRPr lang="en-US" sz="1200" b="1" i="0" baseline="0" dirty="0">
            <a:solidFill>
              <a:srgbClr val="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smtClean="0">
              <a:solidFill>
                <a:srgbClr val="89DBFF"/>
              </a:solidFill>
              <a:latin typeface="Arial" panose="020B0604020202020204" pitchFamily="34" charset="0"/>
              <a:ea typeface="Times New Roman" charset="0"/>
              <a:cs typeface="Arial" panose="020B0604020202020204" pitchFamily="34" charset="0"/>
            </a:rPr>
            <a:t>Low Economic Growth</a:t>
          </a:r>
        </a:p>
        <a:p xmlns:a="http://schemas.openxmlformats.org/drawingml/2006/main">
          <a:pPr eaLnBrk="0" hangingPunct="0"/>
          <a:r>
            <a:rPr lang="en-US" sz="1200" b="1" dirty="0" smtClean="0">
              <a:solidFill>
                <a:srgbClr val="D9D9D9"/>
              </a:solidFill>
              <a:latin typeface="Arial" panose="020B0604020202020204" pitchFamily="34" charset="0"/>
              <a:ea typeface="Times New Roman" charset="0"/>
              <a:cs typeface="Arial" panose="020B0604020202020204" pitchFamily="34" charset="0"/>
            </a:rPr>
            <a:t>o</a:t>
          </a:r>
          <a:r>
            <a:rPr lang="en-US" sz="1200" b="1" i="0" baseline="0" dirty="0" smtClean="0">
              <a:solidFill>
                <a:srgbClr val="D9D9D9"/>
              </a:solidFill>
              <a:latin typeface="Arial" panose="020B0604020202020204" pitchFamily="34" charset="0"/>
              <a:ea typeface="Times New Roman" charset="0"/>
              <a:cs typeface="Arial" panose="020B0604020202020204" pitchFamily="34" charset="0"/>
            </a:rPr>
            <a:t>ther cases</a:t>
          </a:r>
          <a:endParaRPr lang="en-US" sz="1200" b="1" i="0" baseline="0" dirty="0">
            <a:solidFill>
              <a:srgbClr val="D9D9D9"/>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157.xml><?xml version="1.0" encoding="utf-8"?>
<c:userShapes xmlns:c="http://schemas.openxmlformats.org/drawingml/2006/chart">
  <cdr:relSizeAnchor xmlns:cdr="http://schemas.openxmlformats.org/drawingml/2006/chartDrawing">
    <cdr:from>
      <cdr:x>0.59071</cdr:x>
      <cdr:y>0.16923</cdr:y>
    </cdr:from>
    <cdr:to>
      <cdr:x>0.89274</cdr:x>
      <cdr:y>0.73298</cdr:y>
    </cdr:to>
    <cdr:sp macro="" textlink="">
      <cdr:nvSpPr>
        <cdr:cNvPr id="3" name="TextBox 1"/>
        <cdr:cNvSpPr txBox="1"/>
      </cdr:nvSpPr>
      <cdr:spPr bwMode="auto">
        <a:xfrm xmlns:a="http://schemas.openxmlformats.org/drawingml/2006/main">
          <a:off x="2322812" y="524134"/>
          <a:ext cx="1187654" cy="17460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1200" b="1" i="0" dirty="0">
            <a:solidFill>
              <a:schemeClr val="tx2"/>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1"/>
            </a:solidFill>
            <a:latin typeface="+mn-lt"/>
            <a:ea typeface="Times New Roman" charset="0"/>
            <a:cs typeface="Times New Roman" charset="0"/>
          </a:endParaRPr>
        </a:p>
        <a:p xmlns:a="http://schemas.openxmlformats.org/drawingml/2006/main">
          <a:pPr algn="r" eaLnBrk="0" hangingPunct="0"/>
          <a:r>
            <a:rPr lang="en-US" sz="1200" b="1" i="0" dirty="0">
              <a:solidFill>
                <a:srgbClr val="E1AB76"/>
              </a:solidFill>
              <a:latin typeface="+mn-lt"/>
              <a:ea typeface="Times New Roman" charset="0"/>
              <a:cs typeface="Times New Roman" charset="0"/>
            </a:rPr>
            <a:t>  </a:t>
          </a: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3953"/>
              </a:solidFill>
              <a:effectLst/>
              <a:uLnTx/>
              <a:uFillTx/>
              <a:latin typeface="+mn-lt"/>
              <a:ea typeface="Times New Roman" charset="0"/>
              <a:cs typeface="Times New Roman" charset="0"/>
            </a:rPr>
            <a:t>transportation</a:t>
          </a:r>
          <a:endParaRPr kumimoji="0" lang="en-US" sz="1200" b="1" i="0" u="none" strike="noStrike" kern="0" cap="none" spc="0" normalizeH="0" baseline="0" noProof="0" dirty="0">
            <a:ln>
              <a:noFill/>
            </a:ln>
            <a:solidFill>
              <a:srgbClr val="003953"/>
            </a:solidFill>
            <a:effectLst/>
            <a:uLnTx/>
            <a:uFillTx/>
            <a:latin typeface="+mn-lt"/>
            <a:ea typeface="Times New Roman" charset="0"/>
            <a:cs typeface="Times New Roman" charset="0"/>
          </a:endParaRPr>
        </a:p>
        <a:p xmlns:a="http://schemas.openxmlformats.org/drawingml/2006/main">
          <a:pPr algn="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algn="r" eaLnBrk="0" hangingPunct="0"/>
          <a:endParaRPr lang="en-US" sz="1200" b="1" dirty="0">
            <a:solidFill>
              <a:schemeClr val="accent2"/>
            </a:solidFill>
            <a:ea typeface="Times New Roman" charset="0"/>
            <a:cs typeface="Times New Roman" charset="0"/>
          </a:endParaRPr>
        </a:p>
        <a:p xmlns:a="http://schemas.openxmlformats.org/drawingml/2006/main">
          <a:pPr algn="r" eaLnBrk="0" hangingPunct="0"/>
          <a:r>
            <a:rPr lang="en-US" sz="1200" b="1" dirty="0" smtClean="0">
              <a:solidFill>
                <a:schemeClr val="accent3"/>
              </a:solidFill>
              <a:ea typeface="Times New Roman" charset="0"/>
              <a:cs typeface="Times New Roman" charset="0"/>
            </a:rPr>
            <a:t>industrial</a:t>
          </a:r>
          <a:endParaRPr lang="en-US" sz="1200" b="1" i="0" dirty="0" smtClean="0">
            <a:solidFill>
              <a:schemeClr val="accent3"/>
            </a:solidFill>
            <a:ea typeface="Times New Roman" charset="0"/>
            <a:cs typeface="Times New Roman" charset="0"/>
          </a:endParaRPr>
        </a:p>
        <a:p xmlns:a="http://schemas.openxmlformats.org/drawingml/2006/main">
          <a:pPr algn="r" eaLnBrk="0" hangingPunct="0"/>
          <a:endParaRPr lang="en-US" sz="1400" b="1" i="0" dirty="0">
            <a:solidFill>
              <a:schemeClr val="accent3"/>
            </a:solidFill>
            <a:latin typeface="+mn-lt"/>
            <a:ea typeface="Times New Roman" charset="0"/>
            <a:cs typeface="Times New Roman" charset="0"/>
          </a:endParaRPr>
        </a:p>
        <a:p xmlns:a="http://schemas.openxmlformats.org/drawingml/2006/main">
          <a:pPr algn="r" eaLnBrk="0" hangingPunct="0"/>
          <a:r>
            <a:rPr lang="en-US" sz="1200" b="1" dirty="0">
              <a:solidFill>
                <a:srgbClr val="E1AB76"/>
              </a:solidFill>
              <a:ea typeface="Times New Roman" charset="0"/>
              <a:cs typeface="Times New Roman" charset="0"/>
            </a:rPr>
            <a:t>e</a:t>
          </a:r>
          <a:r>
            <a:rPr lang="en-US" sz="1200" b="1" dirty="0" smtClean="0">
              <a:solidFill>
                <a:srgbClr val="E1AB76"/>
              </a:solidFill>
              <a:ea typeface="Times New Roman" charset="0"/>
              <a:cs typeface="Times New Roman" charset="0"/>
            </a:rPr>
            <a:t>lectric power</a:t>
          </a:r>
        </a:p>
        <a:p xmlns:a="http://schemas.openxmlformats.org/drawingml/2006/main">
          <a:pPr algn="r" eaLnBrk="0" hangingPunct="0"/>
          <a:endParaRPr lang="en-US" b="1" i="0" dirty="0" smtClean="0">
            <a:solidFill>
              <a:srgbClr val="E1AB76"/>
            </a:solidFill>
            <a:ea typeface="Times New Roman" charset="0"/>
            <a:cs typeface="Times New Roman" charset="0"/>
          </a:endParaRPr>
        </a:p>
        <a:p xmlns:a="http://schemas.openxmlformats.org/drawingml/2006/main">
          <a:pPr algn="r" eaLnBrk="0" hangingPunct="0"/>
          <a:r>
            <a:rPr lang="en-US" sz="1200" b="1" i="0" dirty="0" smtClean="0">
              <a:solidFill>
                <a:srgbClr val="72242D"/>
              </a:solidFill>
              <a:latin typeface="+mn-lt"/>
              <a:ea typeface="Times New Roman" charset="0"/>
              <a:cs typeface="Times New Roman" charset="0"/>
            </a:rPr>
            <a:t>residential</a:t>
          </a:r>
          <a:endParaRPr lang="en-US" sz="1200" b="1" i="0" dirty="0">
            <a:solidFill>
              <a:srgbClr val="72242D"/>
            </a:solidFill>
            <a:latin typeface="+mn-lt"/>
            <a:ea typeface="Times New Roman" charset="0"/>
            <a:cs typeface="Times New Roman" charset="0"/>
          </a:endParaRPr>
        </a:p>
        <a:p xmlns:a="http://schemas.openxmlformats.org/drawingml/2006/main">
          <a:pPr algn="r" eaLnBrk="0" hangingPunct="0"/>
          <a:endParaRPr lang="en-US" sz="200" b="1" i="0" dirty="0" smtClean="0">
            <a:solidFill>
              <a:srgbClr val="E9B8BD"/>
            </a:solidFill>
            <a:latin typeface="+mn-lt"/>
            <a:ea typeface="Times New Roman" charset="0"/>
            <a:cs typeface="Times New Roman" charset="0"/>
          </a:endParaRPr>
        </a:p>
        <a:p xmlns:a="http://schemas.openxmlformats.org/drawingml/2006/main">
          <a:pPr algn="r" eaLnBrk="0" hangingPunct="0"/>
          <a:r>
            <a:rPr lang="en-US" sz="1200" b="1" i="0" dirty="0" smtClean="0">
              <a:solidFill>
                <a:srgbClr val="E3A5AC"/>
              </a:solidFill>
              <a:latin typeface="+mn-lt"/>
              <a:ea typeface="Times New Roman" charset="0"/>
              <a:cs typeface="Times New Roman" charset="0"/>
            </a:rPr>
            <a:t>commercial</a:t>
          </a:r>
          <a:endParaRPr lang="en-US" sz="1200" b="1" i="0" dirty="0">
            <a:solidFill>
              <a:srgbClr val="E3A5AC"/>
            </a:solidFill>
            <a:latin typeface="+mn-lt"/>
            <a:ea typeface="Times New Roman" charset="0"/>
            <a:cs typeface="Times New Roman" charset="0"/>
          </a:endParaRPr>
        </a:p>
      </cdr:txBody>
    </cdr:sp>
  </cdr:relSizeAnchor>
  <cdr:relSizeAnchor xmlns:cdr="http://schemas.openxmlformats.org/drawingml/2006/chartDrawing">
    <cdr:from>
      <cdr:x>0.38217</cdr:x>
      <cdr:y>0.01244</cdr:y>
    </cdr:from>
    <cdr:to>
      <cdr:x>0.67285</cdr:x>
      <cdr:y>0.21412</cdr:y>
    </cdr:to>
    <cdr:sp macro="" textlink="">
      <cdr:nvSpPr>
        <cdr:cNvPr id="2" name="TextBox 1"/>
        <cdr:cNvSpPr txBox="1"/>
      </cdr:nvSpPr>
      <cdr:spPr bwMode="auto">
        <a:xfrm xmlns:a="http://schemas.openxmlformats.org/drawingml/2006/main">
          <a:off x="1502801" y="38529"/>
          <a:ext cx="1143023" cy="6246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i="0" dirty="0" smtClean="0">
              <a:solidFill>
                <a:schemeClr val="tx1"/>
              </a:solidFill>
              <a:latin typeface="+mn-lt"/>
              <a:ea typeface="Times New Roman" charset="0"/>
              <a:cs typeface="Times New Roman" charset="0"/>
            </a:rPr>
            <a:t>history    projections</a:t>
          </a:r>
          <a:r>
            <a:rPr lang="en-US" sz="1200" i="0" dirty="0" smtClean="0">
              <a:solidFill>
                <a:srgbClr val="333333"/>
              </a:solidFill>
              <a:latin typeface="+mn-lt"/>
              <a:ea typeface="Times New Roman" charset="0"/>
              <a:cs typeface="Times New Roman" charset="0"/>
            </a:rPr>
            <a:t>  </a:t>
          </a:r>
          <a:endParaRPr lang="en-US" sz="1200" i="0" dirty="0">
            <a:solidFill>
              <a:srgbClr val="333333"/>
            </a:solidFill>
            <a:latin typeface="+mn-lt"/>
            <a:ea typeface="Times New Roman" charset="0"/>
            <a:cs typeface="Times New Roman" charset="0"/>
          </a:endParaRPr>
        </a:p>
      </cdr:txBody>
    </cdr:sp>
  </cdr:relSizeAnchor>
</c:userShapes>
</file>

<file path=ppt/drawings/drawing158.xml><?xml version="1.0" encoding="utf-8"?>
<c:userShapes xmlns:c="http://schemas.openxmlformats.org/drawingml/2006/chart">
  <cdr:relSizeAnchor xmlns:cdr="http://schemas.openxmlformats.org/drawingml/2006/chartDrawing">
    <cdr:from>
      <cdr:x>0.65547</cdr:x>
      <cdr:y>0.21022</cdr:y>
    </cdr:from>
    <cdr:to>
      <cdr:x>0.90529</cdr:x>
      <cdr:y>0.72668</cdr:y>
    </cdr:to>
    <cdr:sp macro="" textlink="">
      <cdr:nvSpPr>
        <cdr:cNvPr id="3" name="TextBox 1"/>
        <cdr:cNvSpPr txBox="1"/>
      </cdr:nvSpPr>
      <cdr:spPr bwMode="auto">
        <a:xfrm xmlns:a="http://schemas.openxmlformats.org/drawingml/2006/main">
          <a:off x="2636773" y="651099"/>
          <a:ext cx="1004957" cy="15995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a:solidFill>
                <a:srgbClr val="BD732A"/>
              </a:solidFill>
              <a:latin typeface="+mn-lt"/>
              <a:ea typeface="Times New Roman" charset="0"/>
              <a:cs typeface="Times New Roman" charset="0"/>
            </a:rPr>
            <a:t>petroleum</a:t>
          </a:r>
        </a:p>
        <a:p xmlns:a="http://schemas.openxmlformats.org/drawingml/2006/main">
          <a:pPr algn="r" eaLnBrk="0" hangingPunct="0"/>
          <a:endParaRPr lang="en-US" sz="500" b="1" i="0" dirty="0">
            <a:solidFill>
              <a:schemeClr val="accent1"/>
            </a:solidFill>
            <a:latin typeface="+mn-lt"/>
            <a:ea typeface="Times New Roman" charset="0"/>
            <a:cs typeface="Times New Roman" charset="0"/>
          </a:endParaRPr>
        </a:p>
        <a:p xmlns:a="http://schemas.openxmlformats.org/drawingml/2006/main">
          <a:pPr algn="r" eaLnBrk="0" hangingPunct="0"/>
          <a:endParaRPr lang="en-US" b="1" i="0" dirty="0" smtClean="0">
            <a:solidFill>
              <a:schemeClr val="accent1"/>
            </a:solidFill>
            <a:latin typeface="+mn-lt"/>
            <a:ea typeface="Times New Roman" charset="0"/>
            <a:cs typeface="Times New Roman" charset="0"/>
          </a:endParaRPr>
        </a:p>
        <a:p xmlns:a="http://schemas.openxmlformats.org/drawingml/2006/main">
          <a:pPr algn="r" eaLnBrk="0" hangingPunct="0"/>
          <a:r>
            <a:rPr lang="en-US" sz="1200" b="1" i="0" dirty="0" smtClean="0">
              <a:solidFill>
                <a:schemeClr val="accent1"/>
              </a:solidFill>
              <a:latin typeface="+mn-lt"/>
              <a:ea typeface="Times New Roman" charset="0"/>
              <a:cs typeface="Times New Roman" charset="0"/>
            </a:rPr>
            <a:t>natural </a:t>
          </a:r>
          <a:r>
            <a:rPr lang="en-US" sz="1200" b="1" i="0" dirty="0">
              <a:solidFill>
                <a:schemeClr val="accent1"/>
              </a:solidFill>
              <a:latin typeface="+mn-lt"/>
              <a:ea typeface="Times New Roman" charset="0"/>
              <a:cs typeface="Times New Roman" charset="0"/>
            </a:rPr>
            <a:t>gas</a:t>
          </a:r>
        </a:p>
        <a:p xmlns:a="http://schemas.openxmlformats.org/drawingml/2006/main">
          <a:pPr algn="r" eaLnBrk="0" hangingPunct="0"/>
          <a:endParaRPr lang="en-US" sz="1200" b="1" i="0" dirty="0">
            <a:solidFill>
              <a:schemeClr val="accent2"/>
            </a:solidFill>
            <a:latin typeface="+mn-lt"/>
            <a:ea typeface="Times New Roman" charset="0"/>
            <a:cs typeface="Times New Roman" charset="0"/>
          </a:endParaRPr>
        </a:p>
        <a:p xmlns:a="http://schemas.openxmlformats.org/drawingml/2006/main">
          <a:pPr algn="r" eaLnBrk="0" hangingPunct="0"/>
          <a:endParaRPr lang="en-US" sz="1200" b="1" i="0" dirty="0">
            <a:solidFill>
              <a:schemeClr val="tx1">
                <a:lumMod val="50000"/>
                <a:lumOff val="50000"/>
              </a:schemeClr>
            </a:solidFill>
            <a:latin typeface="+mn-lt"/>
            <a:ea typeface="Times New Roman" charset="0"/>
            <a:cs typeface="Times New Roman" charset="0"/>
          </a:endParaRPr>
        </a:p>
        <a:p xmlns:a="http://schemas.openxmlformats.org/drawingml/2006/main">
          <a:pPr algn="r" eaLnBrk="0" hangingPunct="0"/>
          <a:endParaRPr lang="en-US" sz="1200" b="1" i="0" dirty="0" smtClean="0">
            <a:solidFill>
              <a:schemeClr val="tx1">
                <a:lumMod val="50000"/>
                <a:lumOff val="50000"/>
              </a:schemeClr>
            </a:solidFill>
            <a:latin typeface="+mn-lt"/>
            <a:ea typeface="Times New Roman" charset="0"/>
            <a:cs typeface="Times New Roman" charset="0"/>
          </a:endParaRPr>
        </a:p>
        <a:p xmlns:a="http://schemas.openxmlformats.org/drawingml/2006/main">
          <a:pPr algn="r" eaLnBrk="0" hangingPunct="0"/>
          <a:endParaRPr lang="en-US" sz="1200" b="1" i="0" dirty="0" smtClean="0">
            <a:solidFill>
              <a:schemeClr val="tx1">
                <a:lumMod val="50000"/>
                <a:lumOff val="50000"/>
              </a:schemeClr>
            </a:solidFill>
            <a:latin typeface="+mn-lt"/>
            <a:ea typeface="Times New Roman" charset="0"/>
            <a:cs typeface="Times New Roman" charset="0"/>
          </a:endParaRPr>
        </a:p>
        <a:p xmlns:a="http://schemas.openxmlformats.org/drawingml/2006/main">
          <a:pPr algn="r" eaLnBrk="0" hangingPunct="0"/>
          <a:r>
            <a:rPr lang="en-US" sz="1200" b="1" i="0" dirty="0" smtClean="0">
              <a:solidFill>
                <a:srgbClr val="8B8B8B"/>
              </a:solidFill>
              <a:latin typeface="+mn-lt"/>
              <a:ea typeface="Times New Roman" charset="0"/>
              <a:cs typeface="Times New Roman" charset="0"/>
            </a:rPr>
            <a:t>coal</a:t>
          </a:r>
          <a:endParaRPr lang="en-US" sz="1200" b="1" i="0" dirty="0">
            <a:solidFill>
              <a:srgbClr val="8B8B8B"/>
            </a:solidFill>
            <a:latin typeface="+mn-lt"/>
            <a:ea typeface="Times New Roman" charset="0"/>
            <a:cs typeface="Times New Roman" charset="0"/>
          </a:endParaRPr>
        </a:p>
      </cdr:txBody>
    </cdr:sp>
  </cdr:relSizeAnchor>
  <cdr:relSizeAnchor xmlns:cdr="http://schemas.openxmlformats.org/drawingml/2006/chartDrawing">
    <cdr:from>
      <cdr:x>0.36918</cdr:x>
      <cdr:y>0.00707</cdr:y>
    </cdr:from>
    <cdr:to>
      <cdr:x>0.69664</cdr:x>
      <cdr:y>0.15993</cdr:y>
    </cdr:to>
    <cdr:sp macro="" textlink="">
      <cdr:nvSpPr>
        <cdr:cNvPr id="2" name="TextBox 1"/>
        <cdr:cNvSpPr txBox="1"/>
      </cdr:nvSpPr>
      <cdr:spPr bwMode="auto">
        <a:xfrm xmlns:a="http://schemas.openxmlformats.org/drawingml/2006/main">
          <a:off x="1485109" y="21896"/>
          <a:ext cx="1317270" cy="4734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i="0" dirty="0">
              <a:solidFill>
                <a:srgbClr val="333333"/>
              </a:solidFill>
              <a:latin typeface="+mn-lt"/>
              <a:ea typeface="Times New Roman" charset="0"/>
              <a:cs typeface="Times New Roman" charset="0"/>
            </a:rPr>
            <a:t>         </a:t>
          </a:r>
          <a:r>
            <a:rPr lang="en-US" sz="1200"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i="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400" i="0" dirty="0">
            <a:solidFill>
              <a:srgbClr val="333333"/>
            </a:solidFill>
            <a:latin typeface="+mn-lt"/>
            <a:ea typeface="Times New Roman" charset="0"/>
            <a:cs typeface="Times New Roman" charset="0"/>
          </a:endParaRPr>
        </a:p>
      </cdr:txBody>
    </cdr:sp>
  </cdr:relSizeAnchor>
</c:userShapes>
</file>

<file path=ppt/drawings/drawing159.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0.15825</cdr:x>
      <cdr:y>0.02557</cdr:y>
    </cdr:from>
    <cdr:to>
      <cdr:x>0.69921</cdr:x>
      <cdr:y>0.15491</cdr:y>
    </cdr:to>
    <cdr:sp macro="" textlink="">
      <cdr:nvSpPr>
        <cdr:cNvPr id="6" name="TextBox 3"/>
        <cdr:cNvSpPr txBox="1"/>
      </cdr:nvSpPr>
      <cdr:spPr bwMode="auto">
        <a:xfrm xmlns:a="http://schemas.openxmlformats.org/drawingml/2006/main">
          <a:off x="1266196" y="77611"/>
          <a:ext cx="4328221" cy="3925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0.82222</cdr:x>
      <cdr:y>0.12252</cdr:y>
    </cdr:from>
    <cdr:to>
      <cdr:x>1</cdr:x>
      <cdr:y>0.4345</cdr:y>
    </cdr:to>
    <cdr:sp macro="" textlink="">
      <cdr:nvSpPr>
        <cdr:cNvPr id="5" name="TextBox 1"/>
        <cdr:cNvSpPr txBox="1"/>
      </cdr:nvSpPr>
      <cdr:spPr bwMode="auto">
        <a:xfrm xmlns:a="http://schemas.openxmlformats.org/drawingml/2006/main">
          <a:off x="6578582" y="377145"/>
          <a:ext cx="1422418" cy="9603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rgbClr val="E3A5AC"/>
              </a:solidFill>
              <a:latin typeface="Arial" panose="020B0604020202020204" pitchFamily="34" charset="0"/>
              <a:ea typeface="Times New Roman" charset="0"/>
              <a:cs typeface="Arial" panose="020B0604020202020204" pitchFamily="34" charset="0"/>
            </a:rPr>
            <a:t>Low </a:t>
          </a:r>
          <a:r>
            <a:rPr lang="en-US" sz="1200" b="1" i="0" baseline="0" dirty="0">
              <a:solidFill>
                <a:srgbClr val="E3A5AC"/>
              </a:solidFill>
              <a:latin typeface="Arial" panose="020B0604020202020204" pitchFamily="34" charset="0"/>
              <a:ea typeface="Times New Roman" charset="0"/>
              <a:cs typeface="Arial" panose="020B0604020202020204" pitchFamily="34" charset="0"/>
            </a:rPr>
            <a:t>Oil </a:t>
          </a:r>
          <a:r>
            <a:rPr lang="en-US" sz="1200" b="1" i="0" baseline="0" dirty="0" smtClean="0">
              <a:solidFill>
                <a:srgbClr val="E3A5AC"/>
              </a:solidFill>
              <a:latin typeface="Arial" panose="020B0604020202020204" pitchFamily="34" charset="0"/>
              <a:ea typeface="Times New Roman" charset="0"/>
              <a:cs typeface="Arial" panose="020B0604020202020204" pitchFamily="34" charset="0"/>
            </a:rPr>
            <a:t>Price</a:t>
          </a:r>
          <a:endParaRPr lang="en-US" sz="1200" b="1" i="0" baseline="0" dirty="0">
            <a:solidFill>
              <a:srgbClr val="E3A5AC"/>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smtClean="0">
              <a:solidFill>
                <a:srgbClr val="000000"/>
              </a:solidFill>
              <a:latin typeface="Arial" panose="020B0604020202020204" pitchFamily="34" charset="0"/>
              <a:ea typeface="Times New Roman" charset="0"/>
              <a:cs typeface="Arial" panose="020B0604020202020204" pitchFamily="34" charset="0"/>
            </a:rPr>
            <a:t>Reference</a:t>
          </a:r>
          <a:endParaRPr lang="en-US" sz="1200" b="1" i="0" baseline="0" dirty="0">
            <a:solidFill>
              <a:schemeClr val="accent3">
                <a:lumMod val="40000"/>
                <a:lumOff val="60000"/>
              </a:schemeClr>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a:solidFill>
                <a:srgbClr val="7A2630"/>
              </a:solidFill>
              <a:latin typeface="Arial" panose="020B0604020202020204" pitchFamily="34" charset="0"/>
              <a:ea typeface="Times New Roman" charset="0"/>
              <a:cs typeface="Arial" panose="020B0604020202020204" pitchFamily="34" charset="0"/>
            </a:rPr>
            <a:t>High Oil </a:t>
          </a:r>
          <a:r>
            <a:rPr lang="en-US" sz="1200" b="1" i="0" baseline="0" dirty="0" smtClean="0">
              <a:solidFill>
                <a:srgbClr val="7A2630"/>
              </a:solidFill>
              <a:latin typeface="Arial" panose="020B0604020202020204" pitchFamily="34" charset="0"/>
              <a:ea typeface="Times New Roman" charset="0"/>
              <a:cs typeface="Arial" panose="020B0604020202020204" pitchFamily="34" charset="0"/>
            </a:rPr>
            <a:t>Price</a:t>
          </a:r>
          <a:endParaRPr lang="en-US" sz="1200" b="1" dirty="0">
            <a:solidFill>
              <a:srgbClr val="7A263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dirty="0">
              <a:solidFill>
                <a:srgbClr val="D9D9D9"/>
              </a:solidFill>
              <a:latin typeface="Arial" panose="020B0604020202020204" pitchFamily="34" charset="0"/>
              <a:ea typeface="Times New Roman" charset="0"/>
              <a:cs typeface="Arial" panose="020B0604020202020204" pitchFamily="34" charset="0"/>
            </a:rPr>
            <a:t>o</a:t>
          </a:r>
          <a:r>
            <a:rPr lang="en-US" sz="1200" b="1" i="0" baseline="0" dirty="0" smtClean="0">
              <a:solidFill>
                <a:srgbClr val="D9D9D9"/>
              </a:solidFill>
              <a:latin typeface="Arial" panose="020B0604020202020204" pitchFamily="34" charset="0"/>
              <a:ea typeface="Times New Roman" charset="0"/>
              <a:cs typeface="Arial" panose="020B0604020202020204" pitchFamily="34" charset="0"/>
            </a:rPr>
            <a:t>ther cases</a:t>
          </a:r>
        </a:p>
        <a:p xmlns:a="http://schemas.openxmlformats.org/drawingml/2006/main">
          <a:pPr eaLnBrk="0" hangingPunct="0"/>
          <a:endParaRPr lang="en-US" sz="1200" b="1" i="0" baseline="0" dirty="0">
            <a:solidFill>
              <a:srgbClr val="7A2630"/>
            </a:solidFill>
            <a:latin typeface="Arial" panose="020B0604020202020204" pitchFamily="34" charset="0"/>
            <a:ea typeface="Times New Roman"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1" i="0" baseline="0" dirty="0">
            <a:solidFill>
              <a:srgbClr val="7A2630"/>
            </a:solidFill>
            <a:ea typeface="Times New Roman" charset="0"/>
            <a:cs typeface="Times New Roman" charset="0"/>
          </a:endParaRPr>
        </a:p>
        <a:p xmlns:a="http://schemas.openxmlformats.org/drawingml/2006/main">
          <a:pPr eaLnBrk="0" hangingPunct="0"/>
          <a:endParaRPr lang="en-US" sz="1200" i="0" dirty="0">
            <a:solidFill>
              <a:schemeClr val="accent3"/>
            </a:solidFill>
            <a:ea typeface="Times New Roman" charset="0"/>
            <a:cs typeface="Times New Roman"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0.16156</cdr:x>
      <cdr:y>0</cdr:y>
    </cdr:from>
    <cdr:to>
      <cdr:x>0.55585</cdr:x>
      <cdr:y>0.15084</cdr:y>
    </cdr:to>
    <cdr:grpSp>
      <cdr:nvGrpSpPr>
        <cdr:cNvPr id="3" name="Group 2"/>
        <cdr:cNvGrpSpPr/>
      </cdr:nvGrpSpPr>
      <cdr:grpSpPr>
        <a:xfrm xmlns:a="http://schemas.openxmlformats.org/drawingml/2006/main">
          <a:off x="635292" y="0"/>
          <a:ext cx="1550442" cy="460539"/>
          <a:chOff x="7024" y="34833"/>
          <a:chExt cx="826538" cy="358616"/>
        </a:xfrm>
      </cdr:grpSpPr>
      <cdr:sp macro="" textlink="">
        <cdr:nvSpPr>
          <cdr:cNvPr id="5" name="TextBox 12"/>
          <cdr:cNvSpPr txBox="1"/>
        </cdr:nvSpPr>
        <cdr:spPr>
          <a:xfrm xmlns:a="http://schemas.openxmlformats.org/drawingml/2006/main">
            <a:off x="134008" y="34833"/>
            <a:ext cx="670321" cy="21569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smtClean="0"/>
              <a:t>   2021</a:t>
            </a:r>
            <a:endParaRPr lang="en-US" sz="1200" b="1" dirty="0"/>
          </a:p>
        </cdr:txBody>
      </cdr:sp>
      <cdr:sp macro="" textlink="">
        <cdr:nvSpPr>
          <cdr:cNvPr id="6" name="TextBox 8"/>
          <cdr:cNvSpPr txBox="1"/>
        </cdr:nvSpPr>
        <cdr:spPr>
          <a:xfrm xmlns:a="http://schemas.openxmlformats.org/drawingml/2006/main">
            <a:off x="7024" y="177754"/>
            <a:ext cx="826538" cy="21569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dirty="0"/>
              <a:t>history  </a:t>
            </a:r>
            <a:r>
              <a:rPr lang="en-US" sz="1200" dirty="0" smtClean="0"/>
              <a:t>  projections</a:t>
            </a:r>
            <a:endParaRPr lang="en-US" sz="1200" dirty="0"/>
          </a:p>
        </cdr:txBody>
      </cdr:sp>
    </cdr:grpSp>
  </cdr:relSizeAnchor>
  <cdr:relSizeAnchor xmlns:cdr="http://schemas.openxmlformats.org/drawingml/2006/chartDrawing">
    <cdr:from>
      <cdr:x>0.45553</cdr:x>
      <cdr:y>0.66708</cdr:y>
    </cdr:from>
    <cdr:to>
      <cdr:x>0.95553</cdr:x>
      <cdr:y>0.86009</cdr:y>
    </cdr:to>
    <cdr:sp macro="" textlink="">
      <cdr:nvSpPr>
        <cdr:cNvPr id="7" name="TextBox 1"/>
        <cdr:cNvSpPr txBox="1"/>
      </cdr:nvSpPr>
      <cdr:spPr bwMode="auto">
        <a:xfrm xmlns:a="http://schemas.openxmlformats.org/drawingml/2006/main">
          <a:off x="1791239" y="2066085"/>
          <a:ext cx="1966119" cy="5977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lumMod val="75000"/>
                </a:schemeClr>
              </a:solidFill>
              <a:latin typeface="+mn-lt"/>
              <a:ea typeface="Times New Roman" charset="0"/>
              <a:cs typeface="Times New Roman" charset="0"/>
            </a:rPr>
            <a:t>High Economic</a:t>
          </a:r>
          <a:r>
            <a:rPr lang="en-US" sz="1200" b="1" i="0" baseline="0" dirty="0" smtClean="0">
              <a:solidFill>
                <a:schemeClr val="accent1">
                  <a:lumMod val="75000"/>
                </a:schemeClr>
              </a:solidFill>
              <a:latin typeface="+mn-lt"/>
              <a:ea typeface="Times New Roman" charset="0"/>
              <a:cs typeface="Times New Roman" charset="0"/>
            </a:rPr>
            <a:t> Growth</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Reference </a:t>
          </a:r>
        </a:p>
        <a:p xmlns:a="http://schemas.openxmlformats.org/drawingml/2006/main">
          <a:pPr eaLnBrk="0" hangingPunct="0"/>
          <a:r>
            <a:rPr lang="en-US" sz="1200" b="1" i="0" baseline="0" dirty="0" smtClean="0">
              <a:solidFill>
                <a:schemeClr val="accent1">
                  <a:lumMod val="40000"/>
                  <a:lumOff val="60000"/>
                </a:schemeClr>
              </a:solidFill>
              <a:latin typeface="+mn-lt"/>
              <a:ea typeface="Times New Roman" charset="0"/>
              <a:cs typeface="Times New Roman" charset="0"/>
            </a:rPr>
            <a:t>Low Economic Growth</a:t>
          </a:r>
          <a:endParaRPr lang="en-US" sz="1200" i="0" dirty="0" smtClean="0">
            <a:solidFill>
              <a:schemeClr val="accent1">
                <a:lumMod val="40000"/>
                <a:lumOff val="60000"/>
              </a:schemeClr>
            </a:solidFill>
            <a:latin typeface="+mn-lt"/>
            <a:ea typeface="Times New Roman" charset="0"/>
            <a:cs typeface="Times New Roman" charset="0"/>
          </a:endParaRPr>
        </a:p>
      </cdr:txBody>
    </cdr:sp>
  </cdr:relSizeAnchor>
</c:userShapes>
</file>

<file path=ppt/drawings/drawing160.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0.09717</cdr:x>
      <cdr:y>0.0228</cdr:y>
    </cdr:from>
    <cdr:to>
      <cdr:x>0.7561</cdr:x>
      <cdr:y>0.15214</cdr:y>
    </cdr:to>
    <cdr:sp macro="" textlink="">
      <cdr:nvSpPr>
        <cdr:cNvPr id="6" name="TextBox 3"/>
        <cdr:cNvSpPr txBox="1"/>
      </cdr:nvSpPr>
      <cdr:spPr bwMode="auto">
        <a:xfrm xmlns:a="http://schemas.openxmlformats.org/drawingml/2006/main">
          <a:off x="252526" y="68275"/>
          <a:ext cx="1712380" cy="3873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userShapes>
</file>

<file path=ppt/drawings/drawing161.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0.0982</cdr:x>
      <cdr:y>0.0228</cdr:y>
    </cdr:from>
    <cdr:to>
      <cdr:x>0.71242</cdr:x>
      <cdr:y>0.15214</cdr:y>
    </cdr:to>
    <cdr:sp macro="" textlink="">
      <cdr:nvSpPr>
        <cdr:cNvPr id="6" name="TextBox 3"/>
        <cdr:cNvSpPr txBox="1"/>
      </cdr:nvSpPr>
      <cdr:spPr bwMode="auto">
        <a:xfrm xmlns:a="http://schemas.openxmlformats.org/drawingml/2006/main">
          <a:off x="255346" y="68275"/>
          <a:ext cx="1597186" cy="3873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userShapes>
</file>

<file path=ppt/drawings/drawing162.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0.09096</cdr:x>
      <cdr:y>0.00571</cdr:y>
    </cdr:from>
    <cdr:to>
      <cdr:x>0.75297</cdr:x>
      <cdr:y>0.13505</cdr:y>
    </cdr:to>
    <cdr:sp macro="" textlink="">
      <cdr:nvSpPr>
        <cdr:cNvPr id="6" name="TextBox 3"/>
        <cdr:cNvSpPr txBox="1"/>
      </cdr:nvSpPr>
      <cdr:spPr bwMode="auto">
        <a:xfrm xmlns:a="http://schemas.openxmlformats.org/drawingml/2006/main">
          <a:off x="236392" y="17099"/>
          <a:ext cx="1720369" cy="3873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cdr:txBody>
    </cdr:sp>
  </cdr:relSizeAnchor>
</c:userShapes>
</file>

<file path=ppt/drawings/drawing163.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1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0.09098</cdr:x>
      <cdr:y>0.02097</cdr:y>
    </cdr:from>
    <cdr:to>
      <cdr:x>0.63194</cdr:x>
      <cdr:y>0.15031</cdr:y>
    </cdr:to>
    <cdr:sp macro="" textlink="">
      <cdr:nvSpPr>
        <cdr:cNvPr id="6" name="TextBox 3"/>
        <cdr:cNvSpPr txBox="1"/>
      </cdr:nvSpPr>
      <cdr:spPr bwMode="auto">
        <a:xfrm xmlns:a="http://schemas.openxmlformats.org/drawingml/2006/main">
          <a:off x="236446" y="59117"/>
          <a:ext cx="1405813" cy="3645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0.5425</cdr:x>
      <cdr:y>0.40545</cdr:y>
    </cdr:from>
    <cdr:to>
      <cdr:x>0.83587</cdr:x>
      <cdr:y>0.80388</cdr:y>
    </cdr:to>
    <cdr:sp macro="" textlink="">
      <cdr:nvSpPr>
        <cdr:cNvPr id="7" name="TextBox 1"/>
        <cdr:cNvSpPr txBox="1"/>
      </cdr:nvSpPr>
      <cdr:spPr bwMode="auto">
        <a:xfrm xmlns:a="http://schemas.openxmlformats.org/drawingml/2006/main">
          <a:off x="2119211" y="2029131"/>
          <a:ext cx="1145988" cy="19939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rgbClr val="8E561F"/>
              </a:solidFill>
              <a:latin typeface="Arial" panose="020B0604020202020204" pitchFamily="34" charset="0"/>
              <a:ea typeface="Times New Roman" charset="0"/>
              <a:cs typeface="Arial" panose="020B0604020202020204" pitchFamily="34" charset="0"/>
            </a:rPr>
            <a:t>High </a:t>
          </a:r>
          <a:r>
            <a:rPr lang="en-US" sz="1200" b="1" i="0" baseline="0" dirty="0">
              <a:solidFill>
                <a:srgbClr val="8E561F"/>
              </a:solidFill>
              <a:latin typeface="Arial" panose="020B0604020202020204" pitchFamily="34" charset="0"/>
              <a:ea typeface="Times New Roman" charset="0"/>
              <a:cs typeface="Arial" panose="020B0604020202020204" pitchFamily="34" charset="0"/>
            </a:rPr>
            <a:t>Oil and </a:t>
          </a:r>
        </a:p>
        <a:p xmlns:a="http://schemas.openxmlformats.org/drawingml/2006/main">
          <a:pPr eaLnBrk="0" hangingPunct="0"/>
          <a:r>
            <a:rPr lang="en-US" sz="1200" b="1" i="0" baseline="0" dirty="0">
              <a:solidFill>
                <a:srgbClr val="8E561F"/>
              </a:solidFill>
              <a:latin typeface="Arial" panose="020B0604020202020204" pitchFamily="34" charset="0"/>
              <a:ea typeface="Times New Roman" charset="0"/>
              <a:cs typeface="Arial" panose="020B0604020202020204" pitchFamily="34" charset="0"/>
            </a:rPr>
            <a:t>Gas </a:t>
          </a:r>
          <a:r>
            <a:rPr lang="en-US" sz="1200" b="1" i="0" baseline="0" dirty="0" smtClean="0">
              <a:solidFill>
                <a:srgbClr val="8E561F"/>
              </a:solidFill>
              <a:latin typeface="Arial" panose="020B0604020202020204" pitchFamily="34" charset="0"/>
              <a:ea typeface="Times New Roman" charset="0"/>
              <a:cs typeface="Arial" panose="020B0604020202020204" pitchFamily="34" charset="0"/>
            </a:rPr>
            <a:t>Supply</a:t>
          </a:r>
          <a:endParaRPr lang="en-US" sz="1200" b="1" i="0" baseline="0" dirty="0">
            <a:solidFill>
              <a:srgbClr val="8E561F"/>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smtClean="0">
              <a:solidFill>
                <a:srgbClr val="000000"/>
              </a:solidFill>
              <a:latin typeface="Arial" panose="020B0604020202020204" pitchFamily="34" charset="0"/>
              <a:ea typeface="Times New Roman" charset="0"/>
              <a:cs typeface="Arial" panose="020B0604020202020204" pitchFamily="34" charset="0"/>
            </a:rPr>
            <a:t>Reference</a:t>
          </a:r>
          <a:endParaRPr lang="en-US" sz="1200" b="1" i="0" baseline="0" dirty="0">
            <a:solidFill>
              <a:schemeClr val="accent3">
                <a:lumMod val="40000"/>
                <a:lumOff val="60000"/>
              </a:schemeClr>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a:solidFill>
                <a:srgbClr val="EBC7A4"/>
              </a:solidFill>
              <a:latin typeface="Arial" panose="020B0604020202020204" pitchFamily="34" charset="0"/>
              <a:ea typeface="Times New Roman" charset="0"/>
              <a:cs typeface="Arial" panose="020B0604020202020204" pitchFamily="34" charset="0"/>
            </a:rPr>
            <a:t>Low Oil and</a:t>
          </a:r>
        </a:p>
        <a:p xmlns:a="http://schemas.openxmlformats.org/drawingml/2006/main">
          <a:pPr eaLnBrk="0" hangingPunct="0"/>
          <a:r>
            <a:rPr lang="en-US" sz="1200" b="1" i="0" baseline="0" dirty="0">
              <a:solidFill>
                <a:srgbClr val="EBC7A4"/>
              </a:solidFill>
              <a:latin typeface="Arial" panose="020B0604020202020204" pitchFamily="34" charset="0"/>
              <a:ea typeface="Times New Roman" charset="0"/>
              <a:cs typeface="Arial" panose="020B0604020202020204" pitchFamily="34" charset="0"/>
            </a:rPr>
            <a:t>Gas </a:t>
          </a:r>
          <a:r>
            <a:rPr lang="en-US" sz="1200" b="1" i="0" baseline="0" dirty="0" smtClean="0">
              <a:solidFill>
                <a:srgbClr val="EBC7A4"/>
              </a:solidFill>
              <a:latin typeface="Arial" panose="020B0604020202020204" pitchFamily="34" charset="0"/>
              <a:ea typeface="Times New Roman" charset="0"/>
              <a:cs typeface="Arial" panose="020B0604020202020204" pitchFamily="34" charset="0"/>
            </a:rPr>
            <a:t>Supply</a:t>
          </a:r>
          <a:endParaRPr lang="en-US" sz="1200" b="1" i="0" baseline="0" dirty="0" smtClean="0">
            <a:solidFill>
              <a:srgbClr val="EBC7A4"/>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dirty="0">
              <a:solidFill>
                <a:srgbClr val="D9D9D9"/>
              </a:solidFill>
              <a:ea typeface="Times New Roman" charset="0"/>
              <a:cs typeface="Times New Roman" charset="0"/>
            </a:rPr>
            <a:t>o</a:t>
          </a:r>
          <a:r>
            <a:rPr lang="en-US" sz="1200" b="1" i="0" baseline="0" dirty="0" smtClean="0">
              <a:solidFill>
                <a:srgbClr val="D9D9D9"/>
              </a:solidFill>
              <a:ea typeface="Times New Roman" charset="0"/>
              <a:cs typeface="Times New Roman" charset="0"/>
            </a:rPr>
            <a:t>ther cases</a:t>
          </a:r>
          <a:endParaRPr lang="en-US" sz="1200" b="1" i="0" baseline="0" dirty="0">
            <a:solidFill>
              <a:srgbClr val="D9D9D9"/>
            </a:solidFill>
            <a:ea typeface="Times New Roman" charset="0"/>
            <a:cs typeface="Times New Roman" charset="0"/>
          </a:endParaRPr>
        </a:p>
      </cdr:txBody>
    </cdr:sp>
  </cdr:relSizeAnchor>
</c:userShapes>
</file>

<file path=ppt/drawings/drawing164.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1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0.06147</cdr:x>
      <cdr:y>0.01793</cdr:y>
    </cdr:from>
    <cdr:to>
      <cdr:x>0.81498</cdr:x>
      <cdr:y>0.14727</cdr:y>
    </cdr:to>
    <cdr:sp macro="" textlink="">
      <cdr:nvSpPr>
        <cdr:cNvPr id="6" name="TextBox 3"/>
        <cdr:cNvSpPr txBox="1"/>
      </cdr:nvSpPr>
      <cdr:spPr bwMode="auto">
        <a:xfrm xmlns:a="http://schemas.openxmlformats.org/drawingml/2006/main">
          <a:off x="159845" y="50542"/>
          <a:ext cx="1959367" cy="3645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userShapes>
</file>

<file path=ppt/drawings/drawing165.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1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0.06073</cdr:x>
      <cdr:y>0.02097</cdr:y>
    </cdr:from>
    <cdr:to>
      <cdr:x>0.67755</cdr:x>
      <cdr:y>0.15031</cdr:y>
    </cdr:to>
    <cdr:sp macro="" textlink="">
      <cdr:nvSpPr>
        <cdr:cNvPr id="6" name="TextBox 3"/>
        <cdr:cNvSpPr txBox="1"/>
      </cdr:nvSpPr>
      <cdr:spPr bwMode="auto">
        <a:xfrm xmlns:a="http://schemas.openxmlformats.org/drawingml/2006/main">
          <a:off x="157814" y="59117"/>
          <a:ext cx="1602967" cy="3645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userShapes>
</file>

<file path=ppt/drawings/drawing166.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0.0561</cdr:x>
      <cdr:y>0</cdr:y>
    </cdr:from>
    <cdr:to>
      <cdr:x>0.69792</cdr:x>
      <cdr:y>0.12934</cdr:y>
    </cdr:to>
    <cdr:sp macro="" textlink="">
      <cdr:nvSpPr>
        <cdr:cNvPr id="6" name="TextBox 3"/>
        <cdr:cNvSpPr txBox="1"/>
      </cdr:nvSpPr>
      <cdr:spPr bwMode="auto">
        <a:xfrm xmlns:a="http://schemas.openxmlformats.org/drawingml/2006/main">
          <a:off x="145781" y="0"/>
          <a:ext cx="1667936" cy="3569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0.48183</cdr:x>
      <cdr:y>0.41086</cdr:y>
    </cdr:from>
    <cdr:to>
      <cdr:x>0.87355</cdr:x>
      <cdr:y>0.81593</cdr:y>
    </cdr:to>
    <cdr:sp macro="" textlink="">
      <cdr:nvSpPr>
        <cdr:cNvPr id="7" name="TextBox 1"/>
        <cdr:cNvSpPr txBox="1"/>
      </cdr:nvSpPr>
      <cdr:spPr bwMode="auto">
        <a:xfrm xmlns:a="http://schemas.openxmlformats.org/drawingml/2006/main">
          <a:off x="1252158" y="1133973"/>
          <a:ext cx="1017978" cy="1118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rgbClr val="467126"/>
              </a:solidFill>
              <a:latin typeface="Arial" panose="020B0604020202020204" pitchFamily="34" charset="0"/>
              <a:ea typeface="Times New Roman" charset="0"/>
              <a:cs typeface="Arial" panose="020B0604020202020204" pitchFamily="34" charset="0"/>
            </a:rPr>
            <a:t>High </a:t>
          </a:r>
          <a:r>
            <a:rPr lang="en-US" sz="1200" b="1" i="0" baseline="0" dirty="0">
              <a:solidFill>
                <a:srgbClr val="467126"/>
              </a:solidFill>
              <a:latin typeface="Arial" panose="020B0604020202020204" pitchFamily="34" charset="0"/>
              <a:ea typeface="Times New Roman" charset="0"/>
              <a:cs typeface="Arial" panose="020B0604020202020204" pitchFamily="34" charset="0"/>
            </a:rPr>
            <a:t>Renewables</a:t>
          </a:r>
        </a:p>
        <a:p xmlns:a="http://schemas.openxmlformats.org/drawingml/2006/main">
          <a:pPr eaLnBrk="0" hangingPunct="0"/>
          <a:r>
            <a:rPr lang="en-US" sz="1200" b="1" i="0" baseline="0" dirty="0" smtClean="0">
              <a:solidFill>
                <a:srgbClr val="467126"/>
              </a:solidFill>
              <a:latin typeface="Arial" panose="020B0604020202020204" pitchFamily="34" charset="0"/>
              <a:ea typeface="Times New Roman" charset="0"/>
              <a:cs typeface="Arial" panose="020B0604020202020204" pitchFamily="34" charset="0"/>
            </a:rPr>
            <a:t>Cost</a:t>
          </a:r>
          <a:endParaRPr lang="en-US" sz="1200" b="1" i="0" baseline="0" dirty="0">
            <a:solidFill>
              <a:srgbClr val="467126"/>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smtClean="0">
              <a:solidFill>
                <a:srgbClr val="000000"/>
              </a:solidFill>
              <a:latin typeface="Arial" panose="020B0604020202020204" pitchFamily="34" charset="0"/>
              <a:ea typeface="Times New Roman" charset="0"/>
              <a:cs typeface="Arial" panose="020B0604020202020204" pitchFamily="34" charset="0"/>
            </a:rPr>
            <a:t>Reference</a:t>
          </a:r>
          <a:endParaRPr lang="en-US" sz="1200" b="1" i="0" baseline="0" dirty="0">
            <a:solidFill>
              <a:schemeClr val="accent3">
                <a:lumMod val="40000"/>
                <a:lumOff val="60000"/>
              </a:schemeClr>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a:solidFill>
                <a:srgbClr val="BDE0A4"/>
              </a:solidFill>
              <a:latin typeface="Arial" panose="020B0604020202020204" pitchFamily="34" charset="0"/>
              <a:ea typeface="Times New Roman" charset="0"/>
              <a:cs typeface="Arial" panose="020B0604020202020204" pitchFamily="34" charset="0"/>
            </a:rPr>
            <a:t>Low Renewables</a:t>
          </a:r>
        </a:p>
        <a:p xmlns:a="http://schemas.openxmlformats.org/drawingml/2006/main">
          <a:pPr eaLnBrk="0" hangingPunct="0"/>
          <a:r>
            <a:rPr lang="en-US" sz="1200" b="1" i="0" baseline="0" dirty="0" smtClean="0">
              <a:solidFill>
                <a:srgbClr val="BDE0A4"/>
              </a:solidFill>
              <a:latin typeface="Arial" panose="020B0604020202020204" pitchFamily="34" charset="0"/>
              <a:ea typeface="Times New Roman" charset="0"/>
              <a:cs typeface="Arial" panose="020B0604020202020204" pitchFamily="34" charset="0"/>
            </a:rPr>
            <a:t>Cost</a:t>
          </a:r>
          <a:endParaRPr lang="en-US" sz="1200" b="1" i="0" baseline="0" dirty="0" smtClean="0">
            <a:solidFill>
              <a:srgbClr val="BDE0A4"/>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dirty="0">
              <a:solidFill>
                <a:srgbClr val="D9D9D9"/>
              </a:solidFill>
              <a:ea typeface="Times New Roman" charset="0"/>
              <a:cs typeface="Times New Roman" charset="0"/>
            </a:rPr>
            <a:t>o</a:t>
          </a:r>
          <a:r>
            <a:rPr lang="en-US" sz="1200" b="1" dirty="0" smtClean="0">
              <a:solidFill>
                <a:srgbClr val="D9D9D9"/>
              </a:solidFill>
              <a:ea typeface="Times New Roman" charset="0"/>
              <a:cs typeface="Times New Roman" charset="0"/>
            </a:rPr>
            <a:t>ther cases</a:t>
          </a:r>
          <a:endParaRPr lang="en-US" sz="1200" b="1" i="0" baseline="0" dirty="0">
            <a:solidFill>
              <a:srgbClr val="D9D9D9"/>
            </a:solidFill>
            <a:ea typeface="Times New Roman" charset="0"/>
            <a:cs typeface="Times New Roman" charset="0"/>
          </a:endParaRPr>
        </a:p>
        <a:p xmlns:a="http://schemas.openxmlformats.org/drawingml/2006/main">
          <a:pPr eaLnBrk="0" hangingPunct="0"/>
          <a:endParaRPr lang="en-US" sz="1200" i="0" dirty="0">
            <a:solidFill>
              <a:schemeClr val="accent3"/>
            </a:solidFill>
            <a:ea typeface="Times New Roman" charset="0"/>
            <a:cs typeface="Times New Roman" charset="0"/>
          </a:endParaRPr>
        </a:p>
      </cdr:txBody>
    </cdr:sp>
  </cdr:relSizeAnchor>
</c:userShapes>
</file>

<file path=ppt/drawings/drawing167.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0.04238</cdr:x>
      <cdr:y>0</cdr:y>
    </cdr:from>
    <cdr:to>
      <cdr:x>0.72591</cdr:x>
      <cdr:y>0.12934</cdr:y>
    </cdr:to>
    <cdr:sp macro="" textlink="">
      <cdr:nvSpPr>
        <cdr:cNvPr id="6" name="TextBox 3"/>
        <cdr:cNvSpPr txBox="1"/>
      </cdr:nvSpPr>
      <cdr:spPr bwMode="auto">
        <a:xfrm xmlns:a="http://schemas.openxmlformats.org/drawingml/2006/main">
          <a:off x="110210" y="0"/>
          <a:ext cx="1777379" cy="3569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userShapes>
</file>

<file path=ppt/drawings/drawing168.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0.09328</cdr:x>
      <cdr:y>0</cdr:y>
    </cdr:from>
    <cdr:to>
      <cdr:x>0.70758</cdr:x>
      <cdr:y>0.12934</cdr:y>
    </cdr:to>
    <cdr:sp macro="" textlink="">
      <cdr:nvSpPr>
        <cdr:cNvPr id="6" name="TextBox 3"/>
        <cdr:cNvSpPr txBox="1"/>
      </cdr:nvSpPr>
      <cdr:spPr bwMode="auto">
        <a:xfrm xmlns:a="http://schemas.openxmlformats.org/drawingml/2006/main">
          <a:off x="242404" y="0"/>
          <a:ext cx="1596404" cy="3569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userShapes>
</file>

<file path=ppt/drawings/drawing169.xml><?xml version="1.0" encoding="utf-8"?>
<c:userShapes xmlns:c="http://schemas.openxmlformats.org/drawingml/2006/chart">
  <cdr:relSizeAnchor xmlns:cdr="http://schemas.openxmlformats.org/drawingml/2006/chartDrawing">
    <cdr:from>
      <cdr:x>0.37828</cdr:x>
      <cdr:y>0.00623</cdr:y>
    </cdr:from>
    <cdr:to>
      <cdr:x>0.57047</cdr:x>
      <cdr:y>0.13557</cdr:y>
    </cdr:to>
    <cdr:sp macro="" textlink="">
      <cdr:nvSpPr>
        <cdr:cNvPr id="6" name="TextBox 3"/>
        <cdr:cNvSpPr txBox="1"/>
      </cdr:nvSpPr>
      <cdr:spPr bwMode="auto">
        <a:xfrm xmlns:a="http://schemas.openxmlformats.org/drawingml/2006/main">
          <a:off x="3026583" y="18904"/>
          <a:ext cx="1537713" cy="3925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0.87026</cdr:x>
      <cdr:y>0.09796</cdr:y>
    </cdr:from>
    <cdr:to>
      <cdr:x>1</cdr:x>
      <cdr:y>0.66154</cdr:y>
    </cdr:to>
    <cdr:sp macro="" textlink="">
      <cdr:nvSpPr>
        <cdr:cNvPr id="5" name="TextBox 1"/>
        <cdr:cNvSpPr txBox="1"/>
      </cdr:nvSpPr>
      <cdr:spPr bwMode="auto">
        <a:xfrm xmlns:a="http://schemas.openxmlformats.org/drawingml/2006/main">
          <a:off x="6962950" y="297334"/>
          <a:ext cx="1038050" cy="17105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endParaRPr lang="en-US" sz="1100" b="1" i="0" dirty="0">
            <a:solidFill>
              <a:schemeClr val="tx2"/>
            </a:solidFill>
            <a:latin typeface="+mn-lt"/>
            <a:ea typeface="Times New Roman" charset="0"/>
            <a:cs typeface="Times New Roman" charset="0"/>
          </a:endParaRPr>
        </a:p>
        <a:p xmlns:a="http://schemas.openxmlformats.org/drawingml/2006/main">
          <a:pPr algn="l" eaLnBrk="0" hangingPunct="0"/>
          <a:endParaRPr kumimoji="0" lang="en-US" sz="1100" b="1" i="0" u="none" strike="noStrike" kern="0" cap="none" spc="0" normalizeH="0" baseline="0" noProof="0" dirty="0" smtClean="0">
            <a:ln>
              <a:noFill/>
            </a:ln>
            <a:solidFill>
              <a:srgbClr val="003953"/>
            </a:solidFill>
            <a:effectLst/>
            <a:uLnTx/>
            <a:uFillTx/>
            <a:latin typeface="+mn-lt"/>
            <a:ea typeface="Times New Roman" charset="0"/>
            <a:cs typeface="Times New Roman" charset="0"/>
          </a:endParaRPr>
        </a:p>
        <a:p xmlns:a="http://schemas.openxmlformats.org/drawingml/2006/main">
          <a:pPr algn="l" eaLnBrk="0" hangingPunct="0"/>
          <a:r>
            <a:rPr kumimoji="0" lang="en-US" sz="1100" b="1" i="0" u="none" strike="noStrike" kern="0" cap="none" spc="0" normalizeH="0" baseline="0" noProof="0" dirty="0" smtClean="0">
              <a:ln>
                <a:noFill/>
              </a:ln>
              <a:solidFill>
                <a:srgbClr val="003953"/>
              </a:solidFill>
              <a:effectLst/>
              <a:uLnTx/>
              <a:uFillTx/>
              <a:latin typeface="+mn-lt"/>
              <a:ea typeface="Times New Roman" charset="0"/>
              <a:cs typeface="Times New Roman" charset="0"/>
            </a:rPr>
            <a:t>transportation</a:t>
          </a:r>
          <a:endParaRPr kumimoji="0" lang="en-US" sz="1100" b="1" i="0" u="none" strike="noStrike" kern="0" cap="none" spc="0" normalizeH="0" baseline="0" noProof="0" dirty="0">
            <a:ln>
              <a:noFill/>
            </a:ln>
            <a:solidFill>
              <a:srgbClr val="003953"/>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srgbClr val="E3A5AC"/>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100" b="1" dirty="0" smtClean="0">
            <a:solidFill>
              <a:srgbClr val="E3A5AC"/>
            </a:solidFill>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srgbClr val="5D9732"/>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chemeClr val="accent3"/>
              </a:solidFill>
              <a:effectLst/>
              <a:uLnTx/>
              <a:uFillTx/>
              <a:latin typeface="+mn-lt"/>
              <a:ea typeface="Times New Roman" charset="0"/>
              <a:cs typeface="Times New Roman" charset="0"/>
            </a:rPr>
            <a:t>industrial</a:t>
          </a:r>
        </a:p>
        <a:p xmlns:a="http://schemas.openxmlformats.org/drawingml/2006/main">
          <a:pPr algn="l" eaLnBrk="0" hangingPunct="0">
            <a:defRPr/>
          </a:pPr>
          <a:r>
            <a:rPr lang="en-US" b="1" dirty="0" smtClean="0">
              <a:solidFill>
                <a:srgbClr val="E3A5AC"/>
              </a:solidFill>
              <a:ea typeface="Times New Roman" charset="0"/>
              <a:cs typeface="Times New Roman" charset="0"/>
            </a:rPr>
            <a:t>commercial</a:t>
          </a:r>
          <a:endParaRPr lang="en-US" b="1" dirty="0">
            <a:solidFill>
              <a:srgbClr val="E3A5AC"/>
            </a:solidFill>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noProof="0" dirty="0" smtClean="0">
              <a:solidFill>
                <a:srgbClr val="72242D"/>
              </a:solidFill>
              <a:ea typeface="Times New Roman" charset="0"/>
              <a:cs typeface="Times New Roman" charset="0"/>
            </a:rPr>
            <a:t>residential</a:t>
          </a:r>
          <a:endParaRPr kumimoji="0" lang="en-US" sz="1100" b="1" i="0" u="none" strike="noStrike" kern="0" cap="none" spc="0" normalizeH="0" baseline="0" noProof="0" dirty="0" smtClean="0">
            <a:ln>
              <a:noFill/>
            </a:ln>
            <a:solidFill>
              <a:srgbClr val="72242D"/>
            </a:solidFill>
            <a:effectLst/>
            <a:uLnTx/>
            <a:uFillTx/>
            <a:ea typeface="Times New Roman" charset="0"/>
            <a:cs typeface="Times New Roman" charset="0"/>
          </a:endParaRPr>
        </a:p>
        <a:p xmlns:a="http://schemas.openxmlformats.org/drawingml/2006/main">
          <a:pPr algn="l" eaLnBrk="0" hangingPunct="0"/>
          <a:endParaRPr lang="en-US" sz="1100" b="1" i="0" dirty="0">
            <a:solidFill>
              <a:schemeClr val="accent5">
                <a:lumMod val="75000"/>
              </a:schemeClr>
            </a:solidFill>
            <a:latin typeface="+mn-lt"/>
            <a:ea typeface="Times New Roman" charset="0"/>
            <a:cs typeface="Times New Roman" charset="0"/>
          </a:endParaRPr>
        </a:p>
        <a:p xmlns:a="http://schemas.openxmlformats.org/drawingml/2006/main">
          <a:pPr algn="l" eaLnBrk="0" hangingPunct="0"/>
          <a:endParaRPr lang="en-US" sz="1100" b="1" i="0" dirty="0">
            <a:solidFill>
              <a:schemeClr val="accent5">
                <a:lumMod val="75000"/>
              </a:schemeClr>
            </a:solidFill>
            <a:latin typeface="+mn-lt"/>
            <a:ea typeface="Times New Roman" charset="0"/>
            <a:cs typeface="Times New Roman" charset="0"/>
          </a:endParaRPr>
        </a:p>
        <a:p xmlns:a="http://schemas.openxmlformats.org/drawingml/2006/main">
          <a:pPr algn="l" eaLnBrk="0" hangingPunct="0"/>
          <a:endParaRPr lang="en-US" sz="1100" b="1" i="0" dirty="0">
            <a:solidFill>
              <a:schemeClr val="accent5">
                <a:lumMod val="60000"/>
                <a:lumOff val="40000"/>
              </a:schemeClr>
            </a:solidFill>
            <a:latin typeface="+mn-lt"/>
            <a:ea typeface="Times New Roman" charset="0"/>
            <a:cs typeface="Times New Roman"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0.15877</cdr:x>
      <cdr:y>0</cdr:y>
    </cdr:from>
    <cdr:to>
      <cdr:x>0.54419</cdr:x>
      <cdr:y>0.15493</cdr:y>
    </cdr:to>
    <cdr:grpSp>
      <cdr:nvGrpSpPr>
        <cdr:cNvPr id="3" name="Group 2"/>
        <cdr:cNvGrpSpPr/>
      </cdr:nvGrpSpPr>
      <cdr:grpSpPr>
        <a:xfrm xmlns:a="http://schemas.openxmlformats.org/drawingml/2006/main">
          <a:off x="638688" y="0"/>
          <a:ext cx="1550439" cy="473026"/>
          <a:chOff x="-80436" y="-929624"/>
          <a:chExt cx="704858" cy="359691"/>
        </a:xfrm>
      </cdr:grpSpPr>
      <cdr:sp macro="" textlink="">
        <cdr:nvSpPr>
          <cdr:cNvPr id="5" name="TextBox 12"/>
          <cdr:cNvSpPr txBox="1"/>
        </cdr:nvSpPr>
        <cdr:spPr>
          <a:xfrm xmlns:a="http://schemas.openxmlformats.org/drawingml/2006/main">
            <a:off x="18721" y="-929624"/>
            <a:ext cx="317157" cy="21063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smtClean="0"/>
              <a:t>    2021</a:t>
            </a:r>
            <a:endParaRPr lang="en-US" sz="1200" b="1" dirty="0"/>
          </a:p>
        </cdr:txBody>
      </cdr:sp>
      <cdr:sp macro="" textlink="">
        <cdr:nvSpPr>
          <cdr:cNvPr id="6" name="TextBox 8"/>
          <cdr:cNvSpPr txBox="1"/>
        </cdr:nvSpPr>
        <cdr:spPr>
          <a:xfrm xmlns:a="http://schemas.openxmlformats.org/drawingml/2006/main">
            <a:off x="-80436" y="-780569"/>
            <a:ext cx="704858" cy="21063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dirty="0"/>
              <a:t>history </a:t>
            </a:r>
            <a:r>
              <a:rPr lang="en-US" sz="1200" dirty="0" smtClean="0"/>
              <a:t>   projections</a:t>
            </a:r>
            <a:endParaRPr lang="en-US" sz="1200" dirty="0"/>
          </a:p>
        </cdr:txBody>
      </cdr:sp>
    </cdr:grpSp>
  </cdr:relSizeAnchor>
</c:userShapes>
</file>

<file path=ppt/drawings/drawing18.xml><?xml version="1.0" encoding="utf-8"?>
<c:userShapes xmlns:c="http://schemas.openxmlformats.org/drawingml/2006/chart">
  <cdr:relSizeAnchor xmlns:cdr="http://schemas.openxmlformats.org/drawingml/2006/chartDrawing">
    <cdr:from>
      <cdr:x>0.19394</cdr:x>
      <cdr:y>0</cdr:y>
    </cdr:from>
    <cdr:to>
      <cdr:x>0.38612</cdr:x>
      <cdr:y>0.12934</cdr:y>
    </cdr:to>
    <cdr:sp macro="" textlink="">
      <cdr:nvSpPr>
        <cdr:cNvPr id="6" name="TextBox 3"/>
        <cdr:cNvSpPr txBox="1"/>
      </cdr:nvSpPr>
      <cdr:spPr bwMode="auto">
        <a:xfrm xmlns:a="http://schemas.openxmlformats.org/drawingml/2006/main">
          <a:off x="1551735" y="0"/>
          <a:ext cx="1537632" cy="3891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0.87647</cdr:x>
      <cdr:y>0.05726</cdr:y>
    </cdr:from>
    <cdr:to>
      <cdr:x>0.99429</cdr:x>
      <cdr:y>0.62084</cdr:y>
    </cdr:to>
    <cdr:sp macro="" textlink="">
      <cdr:nvSpPr>
        <cdr:cNvPr id="4" name="TextBox 1"/>
        <cdr:cNvSpPr txBox="1"/>
      </cdr:nvSpPr>
      <cdr:spPr bwMode="auto">
        <a:xfrm xmlns:a="http://schemas.openxmlformats.org/drawingml/2006/main">
          <a:off x="7012617" y="172273"/>
          <a:ext cx="942663" cy="16954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endParaRPr kumimoji="0" lang="en-US" sz="1100" b="1" i="0" u="none" strike="noStrike" kern="0" cap="none" spc="0" normalizeH="0" baseline="0" noProof="0" dirty="0" smtClean="0">
            <a:ln>
              <a:noFill/>
            </a:ln>
            <a:solidFill>
              <a:srgbClr val="5D9732"/>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dirty="0" smtClean="0">
              <a:solidFill>
                <a:srgbClr val="5D9732"/>
              </a:solidFill>
              <a:ea typeface="Times New Roman" charset="0"/>
              <a:cs typeface="Times New Roman" charset="0"/>
            </a:rPr>
            <a:t>industrial</a:t>
          </a:r>
          <a:endParaRPr kumimoji="0" lang="en-US" sz="1100" b="1" i="0" u="none" strike="noStrike" kern="0" cap="none" spc="0" normalizeH="0" baseline="0" noProof="0" dirty="0" smtClean="0">
            <a:ln>
              <a:noFill/>
            </a:ln>
            <a:solidFill>
              <a:srgbClr val="5D9732"/>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dirty="0" smtClean="0">
              <a:solidFill>
                <a:srgbClr val="E3A5AC"/>
              </a:solidFill>
              <a:ea typeface="Times New Roman" charset="0"/>
              <a:cs typeface="Times New Roman" charset="0"/>
            </a:rPr>
            <a:t>c</a:t>
          </a:r>
          <a:r>
            <a:rPr lang="en-US" sz="1100" b="1" dirty="0" smtClean="0">
              <a:solidFill>
                <a:srgbClr val="E3A5AC"/>
              </a:solidFill>
              <a:ea typeface="Times New Roman" charset="0"/>
              <a:cs typeface="Times New Roman" charset="0"/>
            </a:rPr>
            <a:t>ommercial</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dirty="0" smtClean="0">
              <a:solidFill>
                <a:srgbClr val="72242D"/>
              </a:solidFill>
              <a:ea typeface="Times New Roman" charset="0"/>
              <a:cs typeface="Times New Roman" charset="0"/>
            </a:rPr>
            <a:t>r</a:t>
          </a:r>
          <a:r>
            <a:rPr lang="en-US" sz="1100" b="1" dirty="0" smtClean="0">
              <a:solidFill>
                <a:srgbClr val="72242D"/>
              </a:solidFill>
              <a:ea typeface="Times New Roman" charset="0"/>
              <a:cs typeface="Times New Roman" charset="0"/>
            </a:rPr>
            <a:t>esidential</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i="0" dirty="0" smtClean="0">
              <a:solidFill>
                <a:srgbClr val="002060"/>
              </a:solidFill>
              <a:latin typeface="+mn-lt"/>
              <a:ea typeface="Times New Roman" charset="0"/>
              <a:cs typeface="Times New Roman" charset="0"/>
            </a:rPr>
            <a:t>transportation</a:t>
          </a:r>
          <a:endParaRPr lang="en-US" sz="1100" b="1" i="0" dirty="0">
            <a:solidFill>
              <a:srgbClr val="002060"/>
            </a:solidFill>
            <a:latin typeface="+mn-lt"/>
            <a:ea typeface="Times New Roman" charset="0"/>
            <a:cs typeface="Times New Roman" charset="0"/>
          </a:endParaRPr>
        </a:p>
        <a:p xmlns:a="http://schemas.openxmlformats.org/drawingml/2006/main">
          <a:pPr algn="l" eaLnBrk="0" hangingPunct="0"/>
          <a:endParaRPr lang="en-US" sz="1100" b="1" i="0" dirty="0">
            <a:solidFill>
              <a:schemeClr val="accent5">
                <a:lumMod val="75000"/>
              </a:schemeClr>
            </a:solidFill>
            <a:latin typeface="+mn-lt"/>
            <a:ea typeface="Times New Roman" charset="0"/>
            <a:cs typeface="Times New Roman" charset="0"/>
          </a:endParaRPr>
        </a:p>
        <a:p xmlns:a="http://schemas.openxmlformats.org/drawingml/2006/main">
          <a:pPr algn="l" eaLnBrk="0" hangingPunct="0"/>
          <a:endParaRPr lang="en-US" sz="1100" b="1" i="0" dirty="0">
            <a:solidFill>
              <a:schemeClr val="accent5">
                <a:lumMod val="75000"/>
              </a:schemeClr>
            </a:solidFill>
            <a:latin typeface="+mn-lt"/>
            <a:ea typeface="Times New Roman" charset="0"/>
            <a:cs typeface="Times New Roman" charset="0"/>
          </a:endParaRPr>
        </a:p>
        <a:p xmlns:a="http://schemas.openxmlformats.org/drawingml/2006/main">
          <a:pPr algn="l" eaLnBrk="0" hangingPunct="0"/>
          <a:endParaRPr lang="en-US" sz="1100" b="1" i="0" dirty="0">
            <a:solidFill>
              <a:schemeClr val="accent5">
                <a:lumMod val="60000"/>
                <a:lumOff val="40000"/>
              </a:schemeClr>
            </a:solidFill>
            <a:latin typeface="+mn-lt"/>
            <a:ea typeface="Times New Roman" charset="0"/>
            <a:cs typeface="Times New Roman"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0.13236</cdr:x>
      <cdr:y>0</cdr:y>
    </cdr:from>
    <cdr:to>
      <cdr:x>0.5372</cdr:x>
      <cdr:y>0.11595</cdr:y>
    </cdr:to>
    <cdr:sp macro="" textlink="">
      <cdr:nvSpPr>
        <cdr:cNvPr id="4" name="TextBox 1"/>
        <cdr:cNvSpPr txBox="1"/>
      </cdr:nvSpPr>
      <cdr:spPr bwMode="auto">
        <a:xfrm xmlns:a="http://schemas.openxmlformats.org/drawingml/2006/main">
          <a:off x="532448" y="0"/>
          <a:ext cx="1628560" cy="35912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0.28405</cdr:x>
      <cdr:y>0.00589</cdr:y>
    </cdr:from>
    <cdr:to>
      <cdr:x>0.53023</cdr:x>
      <cdr:y>0.14019</cdr:y>
    </cdr:to>
    <cdr:sp macro="" textlink="">
      <cdr:nvSpPr>
        <cdr:cNvPr id="5" name="TextBox 1"/>
        <cdr:cNvSpPr txBox="1"/>
      </cdr:nvSpPr>
      <cdr:spPr bwMode="auto">
        <a:xfrm xmlns:a="http://schemas.openxmlformats.org/drawingml/2006/main">
          <a:off x="1142651" y="17618"/>
          <a:ext cx="990315" cy="4015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0.74722</cdr:x>
      <cdr:y>0.09822</cdr:y>
    </cdr:from>
    <cdr:to>
      <cdr:x>1</cdr:x>
      <cdr:y>1</cdr:y>
    </cdr:to>
    <cdr:sp macro="" textlink="">
      <cdr:nvSpPr>
        <cdr:cNvPr id="4" name="TextBox 1"/>
        <cdr:cNvSpPr txBox="1"/>
      </cdr:nvSpPr>
      <cdr:spPr bwMode="auto">
        <a:xfrm xmlns:a="http://schemas.openxmlformats.org/drawingml/2006/main">
          <a:off x="3005861" y="293682"/>
          <a:ext cx="1016864" cy="26963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BD732A"/>
              </a:solidFill>
              <a:latin typeface="+mn-lt"/>
              <a:ea typeface="Times New Roman" charset="0"/>
              <a:cs typeface="Times New Roman" charset="0"/>
            </a:rPr>
            <a:t>petroleum</a:t>
          </a:r>
          <a:r>
            <a:rPr lang="en-US" sz="1200" b="1" i="0" baseline="0" dirty="0" smtClean="0">
              <a:solidFill>
                <a:srgbClr val="BD732A"/>
              </a:solidFill>
              <a:latin typeface="+mn-lt"/>
              <a:ea typeface="Times New Roman" charset="0"/>
              <a:cs typeface="Times New Roman" charset="0"/>
            </a:rPr>
            <a:t> and other liquids</a:t>
          </a:r>
        </a:p>
        <a:p xmlns:a="http://schemas.openxmlformats.org/drawingml/2006/main">
          <a:pPr eaLnBrk="0" hangingPunct="0"/>
          <a:r>
            <a:rPr lang="en-US" sz="1200" b="1" i="0" baseline="0" dirty="0" smtClean="0">
              <a:solidFill>
                <a:srgbClr val="0096D7"/>
              </a:solidFill>
              <a:latin typeface="+mn-lt"/>
              <a:ea typeface="Times New Roman" charset="0"/>
              <a:cs typeface="Times New Roman" charset="0"/>
            </a:rPr>
            <a:t>natural gas</a:t>
          </a:r>
        </a:p>
        <a:p xmlns:a="http://schemas.openxmlformats.org/drawingml/2006/main">
          <a:pPr eaLnBrk="0" hangingPunct="0"/>
          <a:endParaRPr kumimoji="0" lang="en-US" sz="1200" b="1" i="0" u="none" strike="noStrike" kern="0" cap="none" spc="0" normalizeH="0" baseline="0" noProof="0" dirty="0" smtClean="0">
            <a:ln>
              <a:noFill/>
            </a:ln>
            <a:solidFill>
              <a:srgbClr val="000000">
                <a:lumMod val="50000"/>
                <a:lumOff val="50000"/>
              </a:srgbClr>
            </a:solidFill>
            <a:effectLst/>
            <a:uLnTx/>
            <a:uFillTx/>
            <a:latin typeface="+mn-lt"/>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smtClean="0">
              <a:ln>
                <a:noFill/>
              </a:ln>
              <a:solidFill>
                <a:srgbClr val="8B8B8B"/>
              </a:solidFill>
              <a:effectLst/>
              <a:uLnTx/>
              <a:uFillTx/>
              <a:latin typeface="+mn-lt"/>
              <a:ea typeface="Times New Roman" charset="0"/>
              <a:cs typeface="Times New Roman" charset="0"/>
            </a:rPr>
            <a:t>coal</a:t>
          </a:r>
          <a:endParaRPr lang="en-US" sz="1200" b="1" i="0" baseline="0" dirty="0" smtClean="0">
            <a:solidFill>
              <a:srgbClr val="8B8B8B"/>
            </a:solidFill>
            <a:latin typeface="+mn-lt"/>
            <a:ea typeface="Times New Roman" charset="0"/>
            <a:cs typeface="Times New Roman" charset="0"/>
          </a:endParaRPr>
        </a:p>
        <a:p xmlns:a="http://schemas.openxmlformats.org/drawingml/2006/main">
          <a:pPr eaLnBrk="0" hangingPunct="0"/>
          <a:r>
            <a:rPr lang="en-US" sz="1200" b="1" i="0" baseline="0" dirty="0" smtClean="0">
              <a:solidFill>
                <a:srgbClr val="5D9732"/>
              </a:solidFill>
              <a:latin typeface="+mn-lt"/>
              <a:ea typeface="Times New Roman" charset="0"/>
              <a:cs typeface="Times New Roman" charset="0"/>
            </a:rPr>
            <a:t>other renewable energy</a:t>
          </a:r>
        </a:p>
        <a:p xmlns:a="http://schemas.openxmlformats.org/drawingml/2006/main">
          <a:pPr eaLnBrk="0" hangingPunct="0"/>
          <a:endParaRPr lang="en-US" sz="1200" b="1" i="0" baseline="0" dirty="0" smtClean="0">
            <a:solidFill>
              <a:schemeClr val="accent5"/>
            </a:solidFill>
            <a:latin typeface="+mn-lt"/>
            <a:ea typeface="Times New Roman" charset="0"/>
            <a:cs typeface="Times New Roman" charset="0"/>
          </a:endParaRPr>
        </a:p>
        <a:p xmlns:a="http://schemas.openxmlformats.org/drawingml/2006/main">
          <a:pPr eaLnBrk="0" hangingPunct="0"/>
          <a:r>
            <a:rPr lang="en-US" sz="1200" b="1" i="0" baseline="0" dirty="0" smtClean="0">
              <a:solidFill>
                <a:srgbClr val="A33340"/>
              </a:solidFill>
              <a:latin typeface="+mn-lt"/>
              <a:ea typeface="Times New Roman" charset="0"/>
              <a:cs typeface="Times New Roman" charset="0"/>
            </a:rPr>
            <a:t>nuclear</a:t>
          </a:r>
        </a:p>
        <a:p xmlns:a="http://schemas.openxmlformats.org/drawingml/2006/main">
          <a:pPr eaLnBrk="0" hangingPunct="0"/>
          <a:r>
            <a:rPr lang="en-US" sz="1200" b="1" i="0" baseline="0" dirty="0" smtClean="0">
              <a:solidFill>
                <a:srgbClr val="002060"/>
              </a:solidFill>
              <a:latin typeface="+mn-lt"/>
              <a:ea typeface="Times New Roman" charset="0"/>
              <a:cs typeface="Times New Roman" charset="0"/>
            </a:rPr>
            <a:t>hydro</a:t>
          </a:r>
        </a:p>
        <a:p xmlns:a="http://schemas.openxmlformats.org/drawingml/2006/main">
          <a:pPr eaLnBrk="0" hangingPunct="0"/>
          <a:r>
            <a:rPr lang="en-US" sz="1200" b="1" i="0" baseline="0" dirty="0" smtClean="0">
              <a:solidFill>
                <a:srgbClr val="FFC000"/>
              </a:solidFill>
              <a:latin typeface="+mn-lt"/>
              <a:ea typeface="Times New Roman" charset="0"/>
              <a:cs typeface="Times New Roman" charset="0"/>
            </a:rPr>
            <a:t>liquid biofuels</a:t>
          </a:r>
          <a:endParaRPr lang="en-US" sz="1200" b="1" i="0" dirty="0" smtClean="0">
            <a:solidFill>
              <a:srgbClr val="FFC000"/>
            </a:solidFill>
            <a:latin typeface="+mn-lt"/>
            <a:ea typeface="Times New Roman" charset="0"/>
            <a:cs typeface="Times New Roman"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0.16478</cdr:x>
      <cdr:y>0</cdr:y>
    </cdr:from>
    <cdr:to>
      <cdr:x>0.5</cdr:x>
      <cdr:y>0.12085</cdr:y>
    </cdr:to>
    <cdr:sp macro="" textlink="">
      <cdr:nvSpPr>
        <cdr:cNvPr id="6" name="TextBox 1"/>
        <cdr:cNvSpPr txBox="1"/>
      </cdr:nvSpPr>
      <cdr:spPr bwMode="auto">
        <a:xfrm xmlns:a="http://schemas.openxmlformats.org/drawingml/2006/main">
          <a:off x="647955" y="0"/>
          <a:ext cx="1318164" cy="3742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0.19062</cdr:x>
      <cdr:y>0.19412</cdr:y>
    </cdr:from>
    <cdr:to>
      <cdr:x>0.58337</cdr:x>
      <cdr:y>0.32958</cdr:y>
    </cdr:to>
    <cdr:sp macro="" textlink="">
      <cdr:nvSpPr>
        <cdr:cNvPr id="9" name="TextBox 1"/>
        <cdr:cNvSpPr txBox="1"/>
      </cdr:nvSpPr>
      <cdr:spPr bwMode="auto">
        <a:xfrm xmlns:a="http://schemas.openxmlformats.org/drawingml/2006/main">
          <a:off x="702029" y="704345"/>
          <a:ext cx="1446456" cy="4915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0.68972</cdr:x>
      <cdr:y>0.16182</cdr:y>
    </cdr:from>
    <cdr:to>
      <cdr:x>1</cdr:x>
      <cdr:y>0.97333</cdr:y>
    </cdr:to>
    <cdr:sp macro="" textlink="">
      <cdr:nvSpPr>
        <cdr:cNvPr id="4" name="TextBox 1"/>
        <cdr:cNvSpPr txBox="1"/>
      </cdr:nvSpPr>
      <cdr:spPr bwMode="auto">
        <a:xfrm xmlns:a="http://schemas.openxmlformats.org/drawingml/2006/main">
          <a:off x="2540165" y="587136"/>
          <a:ext cx="1142728" cy="29444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dirty="0" smtClean="0">
            <a:solidFill>
              <a:schemeClr val="accent1">
                <a:lumMod val="75000"/>
              </a:schemeClr>
            </a:solidFill>
          </a:endParaRPr>
        </a:p>
        <a:p xmlns:a="http://schemas.openxmlformats.org/drawingml/2006/main">
          <a:pPr eaLnBrk="0" hangingPunct="0"/>
          <a:endParaRPr lang="en-US" sz="300" b="1" dirty="0" smtClean="0">
            <a:solidFill>
              <a:schemeClr val="accent1">
                <a:lumMod val="75000"/>
              </a:schemeClr>
            </a:solidFill>
          </a:endParaRPr>
        </a:p>
        <a:p xmlns:a="http://schemas.openxmlformats.org/drawingml/2006/main">
          <a:pPr eaLnBrk="0" hangingPunct="0"/>
          <a:endParaRPr lang="en-US" sz="1000" b="1" dirty="0">
            <a:solidFill>
              <a:schemeClr val="accent1">
                <a:lumMod val="75000"/>
              </a:schemeClr>
            </a:solidFill>
          </a:endParaRPr>
        </a:p>
        <a:p xmlns:a="http://schemas.openxmlformats.org/drawingml/2006/main">
          <a:pPr eaLnBrk="0" hangingPunct="0"/>
          <a:r>
            <a:rPr lang="en-US" sz="1200" b="1" dirty="0" smtClean="0">
              <a:solidFill>
                <a:schemeClr val="accent1">
                  <a:lumMod val="75000"/>
                </a:schemeClr>
              </a:solidFill>
            </a:rPr>
            <a:t>High Economic Growth</a:t>
          </a:r>
          <a:endParaRPr lang="en-US" sz="1200" b="1" i="0" baseline="0" dirty="0" smtClean="0">
            <a:solidFill>
              <a:schemeClr val="accent1">
                <a:lumMod val="75000"/>
              </a:schemeClr>
            </a:solidFill>
            <a:effectLst/>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tx1"/>
              </a:solidFill>
              <a:effectLst/>
            </a:rPr>
            <a:t>Reference</a:t>
          </a:r>
          <a:endParaRPr lang="en-US" sz="1200" dirty="0">
            <a:solidFill>
              <a:schemeClr val="tx1"/>
            </a:solidFill>
            <a:effectLst/>
          </a:endParaRPr>
        </a:p>
        <a:p xmlns:a="http://schemas.openxmlformats.org/drawingml/2006/main">
          <a:pPr eaLnBrk="0" hangingPunct="0"/>
          <a:r>
            <a:rPr lang="en-US" sz="1200" b="1" i="0" baseline="0" dirty="0" smtClean="0">
              <a:solidFill>
                <a:schemeClr val="accent1">
                  <a:lumMod val="40000"/>
                  <a:lumOff val="60000"/>
                </a:schemeClr>
              </a:solidFill>
              <a:ea typeface="Times New Roman" charset="0"/>
              <a:cs typeface="Times New Roman" charset="0"/>
            </a:rPr>
            <a:t>Low </a:t>
          </a:r>
          <a:r>
            <a:rPr lang="en-US" sz="1200" b="1" i="0" baseline="0" dirty="0">
              <a:solidFill>
                <a:schemeClr val="accent1">
                  <a:lumMod val="40000"/>
                  <a:lumOff val="60000"/>
                </a:schemeClr>
              </a:solidFill>
              <a:ea typeface="Times New Roman" charset="0"/>
              <a:cs typeface="Times New Roman" charset="0"/>
            </a:rPr>
            <a:t>Economic</a:t>
          </a:r>
        </a:p>
        <a:p xmlns:a="http://schemas.openxmlformats.org/drawingml/2006/main">
          <a:pPr eaLnBrk="0" hangingPunct="0"/>
          <a:r>
            <a:rPr lang="en-US" sz="1200" b="1" i="0" baseline="0" dirty="0">
              <a:solidFill>
                <a:schemeClr val="accent1">
                  <a:lumMod val="40000"/>
                  <a:lumOff val="60000"/>
                </a:schemeClr>
              </a:solidFill>
              <a:ea typeface="Times New Roman" charset="0"/>
              <a:cs typeface="Times New Roman" charset="0"/>
            </a:rPr>
            <a:t>Growth</a:t>
          </a:r>
        </a:p>
        <a:p xmlns:a="http://schemas.openxmlformats.org/drawingml/2006/main">
          <a:pPr eaLnBrk="0" hangingPunct="0"/>
          <a:endParaRPr lang="en-US" sz="1200" b="1" i="0" baseline="0" dirty="0">
            <a:solidFill>
              <a:schemeClr val="tx2"/>
            </a:solidFill>
            <a:latin typeface="+mn-lt"/>
            <a:ea typeface="Times New Roman" charset="0"/>
            <a:cs typeface="Times New Roman" charset="0"/>
          </a:endParaRPr>
        </a:p>
        <a:p xmlns:a="http://schemas.openxmlformats.org/drawingml/2006/main">
          <a:pPr eaLnBrk="0" hangingPunct="0"/>
          <a:endParaRPr lang="en-US" sz="1200" b="1" i="0" baseline="0" dirty="0">
            <a:solidFill>
              <a:schemeClr val="tx2"/>
            </a:solidFill>
            <a:latin typeface="+mn-lt"/>
            <a:ea typeface="Times New Roman" charset="0"/>
            <a:cs typeface="Times New Roman" charset="0"/>
          </a:endParaRPr>
        </a:p>
        <a:p xmlns:a="http://schemas.openxmlformats.org/drawingml/2006/main">
          <a:pPr eaLnBrk="0" hangingPunct="0"/>
          <a:endParaRPr lang="en-US" sz="1200" i="0" dirty="0">
            <a:solidFill>
              <a:schemeClr val="tx2"/>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0.2375</cdr:y>
    </cdr:to>
    <cdr:sp macro="" textlink="">
      <cdr:nvSpPr>
        <cdr:cNvPr id="2" name="TextBox 1"/>
        <cdr:cNvSpPr txBox="1"/>
      </cdr:nvSpPr>
      <cdr:spPr bwMode="auto">
        <a:xfrm xmlns:a="http://schemas.openxmlformats.org/drawingml/2006/main">
          <a:off x="0" y="0"/>
          <a:ext cx="3932238" cy="8306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baseline="0" dirty="0" smtClean="0">
              <a:solidFill>
                <a:sysClr val="windowText" lastClr="000000"/>
              </a:solidFill>
              <a:ea typeface="Times New Roman" charset="0"/>
              <a:cs typeface="Times New Roman" charset="0"/>
            </a:rPr>
            <a:t>Petroleum liquids</a:t>
          </a:r>
          <a:r>
            <a:rPr lang="en-US" sz="1200" b="1" i="0" dirty="0" smtClean="0">
              <a:solidFill>
                <a:sysClr val="windowText" lastClr="000000"/>
              </a:solidFill>
              <a:ea typeface="Times New Roman" charset="0"/>
              <a:cs typeface="Times New Roman" charset="0"/>
            </a:rPr>
            <a:t> </a:t>
          </a:r>
          <a:r>
            <a:rPr lang="en-US" sz="1200" b="1" dirty="0" smtClean="0">
              <a:ea typeface="Times New Roman" charset="0"/>
              <a:cs typeface="Times New Roman" charset="0"/>
            </a:rPr>
            <a:t>c</a:t>
          </a:r>
          <a:r>
            <a:rPr lang="en-US" sz="1200" b="1" i="0" baseline="0" dirty="0" smtClean="0">
              <a:solidFill>
                <a:sysClr val="windowText" lastClr="000000"/>
              </a:solidFill>
              <a:ea typeface="Times New Roman" charset="0"/>
              <a:cs typeface="Times New Roman" charset="0"/>
            </a:rPr>
            <a:t>onsumption</a:t>
          </a:r>
        </a:p>
        <a:p xmlns:a="http://schemas.openxmlformats.org/drawingml/2006/main">
          <a:pPr eaLnBrk="0" hangingPunct="0"/>
          <a:r>
            <a:rPr lang="en-US" sz="1200" b="1" dirty="0" smtClean="0">
              <a:ea typeface="Times New Roman" charset="0"/>
              <a:cs typeface="Times New Roman" charset="0"/>
            </a:rPr>
            <a:t>AEO2022 economic growth cases</a:t>
          </a:r>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i="0" baseline="0" dirty="0" smtClean="0">
              <a:solidFill>
                <a:sysClr val="windowText" lastClr="000000"/>
              </a:solidFill>
              <a:ea typeface="Times New Roman" charset="0"/>
              <a:cs typeface="Times New Roman" charset="0"/>
            </a:rPr>
            <a:t>million barrels per day</a:t>
          </a:r>
        </a:p>
        <a:p xmlns:a="http://schemas.openxmlformats.org/drawingml/2006/main">
          <a:pPr eaLnBrk="0" hangingPunct="0"/>
          <a:endParaRPr lang="en-US" sz="1200" i="0" dirty="0" smtClean="0">
            <a:solidFill>
              <a:sysClr val="windowText" lastClr="000000"/>
            </a:solidFill>
            <a:latin typeface="+mn-lt"/>
            <a:ea typeface="Times New Roman" charset="0"/>
            <a:cs typeface="Times New Roman"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0.17788</cdr:x>
      <cdr:y>0.19276</cdr:y>
    </cdr:from>
    <cdr:to>
      <cdr:x>0.58445</cdr:x>
      <cdr:y>0.32701</cdr:y>
    </cdr:to>
    <cdr:sp macro="" textlink="">
      <cdr:nvSpPr>
        <cdr:cNvPr id="6" name="TextBox 1"/>
        <cdr:cNvSpPr txBox="1"/>
      </cdr:nvSpPr>
      <cdr:spPr bwMode="auto">
        <a:xfrm xmlns:a="http://schemas.openxmlformats.org/drawingml/2006/main">
          <a:off x="712638" y="699410"/>
          <a:ext cx="1628847" cy="4871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0.66886</cdr:x>
      <cdr:y>0.08369</cdr:y>
    </cdr:from>
    <cdr:to>
      <cdr:x>1</cdr:x>
      <cdr:y>0.86236</cdr:y>
    </cdr:to>
    <cdr:sp macro="" textlink="">
      <cdr:nvSpPr>
        <cdr:cNvPr id="7" name="TextBox 1"/>
        <cdr:cNvSpPr txBox="1"/>
      </cdr:nvSpPr>
      <cdr:spPr bwMode="auto">
        <a:xfrm xmlns:a="http://schemas.openxmlformats.org/drawingml/2006/main">
          <a:off x="2679664" y="303667"/>
          <a:ext cx="1326651" cy="28253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dirty="0">
            <a:solidFill>
              <a:schemeClr val="accent2">
                <a:lumMod val="75000"/>
              </a:schemeClr>
            </a:solidFill>
            <a:ea typeface="Times New Roman" charset="0"/>
            <a:cs typeface="Times New Roman" charset="0"/>
          </a:endParaRPr>
        </a:p>
        <a:p xmlns:a="http://schemas.openxmlformats.org/drawingml/2006/main">
          <a:pPr eaLnBrk="0" hangingPunct="0"/>
          <a:endParaRPr lang="en-US" sz="1200" b="1" i="0" baseline="0" dirty="0" smtClean="0">
            <a:solidFill>
              <a:schemeClr val="accent2">
                <a:lumMod val="75000"/>
              </a:schemeClr>
            </a:solidFill>
            <a:latin typeface="+mn-lt"/>
            <a:ea typeface="Times New Roman" charset="0"/>
            <a:cs typeface="Times New Roman" charset="0"/>
          </a:endParaRPr>
        </a:p>
        <a:p xmlns:a="http://schemas.openxmlformats.org/drawingml/2006/main">
          <a:pPr eaLnBrk="0" hangingPunct="0"/>
          <a:endParaRPr lang="en-US" sz="1200" b="1" i="0" baseline="0" dirty="0" smtClean="0">
            <a:solidFill>
              <a:schemeClr val="accent2">
                <a:lumMod val="75000"/>
              </a:schemeClr>
            </a:solidFill>
            <a:latin typeface="+mn-lt"/>
            <a:ea typeface="Times New Roman" charset="0"/>
            <a:cs typeface="Times New Roman" charset="0"/>
          </a:endParaRPr>
        </a:p>
        <a:p xmlns:a="http://schemas.openxmlformats.org/drawingml/2006/main">
          <a:pPr eaLnBrk="0" hangingPunct="0"/>
          <a:r>
            <a:rPr lang="en-US" sz="1200" b="1" i="0" baseline="0" dirty="0" smtClean="0">
              <a:solidFill>
                <a:schemeClr val="accent2">
                  <a:lumMod val="75000"/>
                </a:schemeClr>
              </a:solidFill>
              <a:latin typeface="+mn-lt"/>
              <a:ea typeface="Times New Roman" charset="0"/>
              <a:cs typeface="Times New Roman" charset="0"/>
            </a:rPr>
            <a:t>High Oil and Gas Supply</a:t>
          </a:r>
        </a:p>
        <a:p xmlns:a="http://schemas.openxmlformats.org/drawingml/2006/main">
          <a:pPr eaLnBrk="0" hangingPunct="0"/>
          <a:endParaRPr lang="en-US" sz="1200" b="1" i="0" baseline="0" dirty="0" smtClean="0">
            <a:solidFill>
              <a:schemeClr val="accent2">
                <a:lumMod val="75000"/>
              </a:schemeClr>
            </a:solidFill>
            <a:latin typeface="+mn-lt"/>
            <a:ea typeface="Times New Roman" charset="0"/>
            <a:cs typeface="Times New Roman" charset="0"/>
          </a:endParaRPr>
        </a:p>
        <a:p xmlns:a="http://schemas.openxmlformats.org/drawingml/2006/main">
          <a:pPr eaLnBrk="0" hangingPunct="0"/>
          <a:endParaRPr lang="en-US" sz="1200" b="1" i="0" baseline="0" dirty="0">
            <a:solidFill>
              <a:schemeClr val="accent2">
                <a:lumMod val="75000"/>
              </a:schemeClr>
            </a:solidFill>
            <a:latin typeface="+mn-lt"/>
            <a:ea typeface="Times New Roman" charset="0"/>
            <a:cs typeface="Times New Roman" charset="0"/>
          </a:endParaRP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Reference</a:t>
          </a:r>
          <a:endParaRPr lang="en-US" sz="1200" b="1" i="0" baseline="0" dirty="0" smtClean="0">
            <a:solidFill>
              <a:schemeClr val="accent2">
                <a:lumMod val="40000"/>
                <a:lumOff val="60000"/>
              </a:schemeClr>
            </a:solidFill>
            <a:effectLst/>
            <a:latin typeface="+mn-lt"/>
            <a:ea typeface="+mn-ea"/>
            <a:cs typeface="+mn-cs"/>
          </a:endParaRPr>
        </a:p>
        <a:p xmlns:a="http://schemas.openxmlformats.org/drawingml/2006/main">
          <a:pPr eaLnBrk="0" hangingPunct="0"/>
          <a:endParaRPr lang="en-US" sz="1200" b="1" i="0" baseline="0" dirty="0" smtClean="0">
            <a:solidFill>
              <a:schemeClr val="accent2">
                <a:lumMod val="40000"/>
                <a:lumOff val="60000"/>
              </a:schemeClr>
            </a:solidFill>
            <a:effectLst/>
            <a:latin typeface="+mn-lt"/>
            <a:ea typeface="+mn-ea"/>
            <a:cs typeface="+mn-cs"/>
          </a:endParaRPr>
        </a:p>
        <a:p xmlns:a="http://schemas.openxmlformats.org/drawingml/2006/main">
          <a:pPr eaLnBrk="0" hangingPunct="0"/>
          <a:r>
            <a:rPr lang="en-US" sz="1200" b="1" dirty="0">
              <a:solidFill>
                <a:schemeClr val="bg1">
                  <a:lumMod val="50000"/>
                </a:schemeClr>
              </a:solidFill>
            </a:rPr>
            <a:t>Reference, crude oil only</a:t>
          </a:r>
        </a:p>
        <a:p xmlns:a="http://schemas.openxmlformats.org/drawingml/2006/main">
          <a:pPr eaLnBrk="0" hangingPunct="0"/>
          <a:r>
            <a:rPr lang="en-US" sz="1200" b="1" i="0" baseline="0" dirty="0" smtClean="0">
              <a:solidFill>
                <a:schemeClr val="accent2">
                  <a:lumMod val="40000"/>
                  <a:lumOff val="60000"/>
                </a:schemeClr>
              </a:solidFill>
              <a:effectLst/>
              <a:latin typeface="+mn-lt"/>
              <a:ea typeface="+mn-ea"/>
              <a:cs typeface="+mn-cs"/>
            </a:rPr>
            <a:t>Low Oil and Gas Supply</a:t>
          </a:r>
        </a:p>
        <a:p xmlns:a="http://schemas.openxmlformats.org/drawingml/2006/main">
          <a:pPr eaLnBrk="0" hangingPunct="0"/>
          <a:endParaRPr lang="en-US" sz="1200" b="1" i="0" baseline="0" dirty="0">
            <a:solidFill>
              <a:schemeClr val="tx2"/>
            </a:solidFill>
            <a:latin typeface="+mn-lt"/>
            <a:ea typeface="Times New Roman" charset="0"/>
            <a:cs typeface="Times New Roman" charset="0"/>
          </a:endParaRPr>
        </a:p>
        <a:p xmlns:a="http://schemas.openxmlformats.org/drawingml/2006/main">
          <a:pPr eaLnBrk="0" hangingPunct="0"/>
          <a:endParaRPr lang="en-US" sz="1200" b="1" i="0" baseline="0" dirty="0">
            <a:solidFill>
              <a:schemeClr val="tx2"/>
            </a:solidFill>
            <a:latin typeface="+mn-lt"/>
            <a:ea typeface="Times New Roman" charset="0"/>
            <a:cs typeface="Times New Roman" charset="0"/>
          </a:endParaRPr>
        </a:p>
        <a:p xmlns:a="http://schemas.openxmlformats.org/drawingml/2006/main">
          <a:pPr eaLnBrk="0" hangingPunct="0"/>
          <a:endParaRPr lang="en-US" sz="1200" i="0" dirty="0">
            <a:solidFill>
              <a:schemeClr val="tx2"/>
            </a:solidFill>
            <a:latin typeface="+mn-lt"/>
            <a:ea typeface="Times New Roman" charset="0"/>
            <a:cs typeface="Times New Roman" charset="0"/>
          </a:endParaRPr>
        </a:p>
      </cdr:txBody>
    </cdr:sp>
  </cdr:relSizeAnchor>
  <cdr:relSizeAnchor xmlns:cdr="http://schemas.openxmlformats.org/drawingml/2006/chartDrawing">
    <cdr:from>
      <cdr:x>0.0026</cdr:x>
      <cdr:y>0</cdr:y>
    </cdr:from>
    <cdr:to>
      <cdr:x>0.99739</cdr:x>
      <cdr:y>0.23781</cdr:y>
    </cdr:to>
    <cdr:sp macro="" textlink="">
      <cdr:nvSpPr>
        <cdr:cNvPr id="2" name="TextBox 1"/>
        <cdr:cNvSpPr txBox="1"/>
      </cdr:nvSpPr>
      <cdr:spPr bwMode="auto">
        <a:xfrm xmlns:a="http://schemas.openxmlformats.org/drawingml/2006/main">
          <a:off x="10478" y="0"/>
          <a:ext cx="4001767" cy="8628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dirty="0" smtClean="0">
              <a:solidFill>
                <a:sysClr val="windowText" lastClr="000000"/>
              </a:solidFill>
              <a:ea typeface="Times New Roman" charset="0"/>
              <a:cs typeface="Times New Roman" charset="0"/>
            </a:rPr>
            <a:t>Crude </a:t>
          </a:r>
          <a:r>
            <a:rPr lang="en-US" sz="1200" b="1" i="0" baseline="0" dirty="0" smtClean="0">
              <a:solidFill>
                <a:sysClr val="windowText" lastClr="000000"/>
              </a:solidFill>
              <a:ea typeface="Times New Roman" charset="0"/>
              <a:cs typeface="Times New Roman" charset="0"/>
            </a:rPr>
            <a:t>oil and natural gas plant liquids production</a:t>
          </a:r>
        </a:p>
        <a:p xmlns:a="http://schemas.openxmlformats.org/drawingml/2006/main">
          <a:pPr eaLnBrk="0" hangingPunct="0"/>
          <a:r>
            <a:rPr lang="en-US" sz="1200" b="1" dirty="0" smtClean="0">
              <a:ea typeface="Times New Roman" charset="0"/>
              <a:cs typeface="Times New Roman" charset="0"/>
            </a:rPr>
            <a:t>AEO2022 oil and natural gas supply cases</a:t>
          </a:r>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i="0" baseline="0" dirty="0" smtClean="0">
              <a:solidFill>
                <a:sysClr val="windowText" lastClr="000000"/>
              </a:solidFill>
              <a:ea typeface="Times New Roman" charset="0"/>
              <a:cs typeface="Times New Roman" charset="0"/>
            </a:rPr>
            <a:t>million barrels per day</a:t>
          </a:r>
        </a:p>
        <a:p xmlns:a="http://schemas.openxmlformats.org/drawingml/2006/main">
          <a:pPr eaLnBrk="0" hangingPunct="0"/>
          <a:endParaRPr lang="en-US" sz="1400" i="0" dirty="0" smtClean="0">
            <a:solidFill>
              <a:sysClr val="windowText" lastClr="000000"/>
            </a:solidFill>
            <a:latin typeface="+mn-lt"/>
            <a:ea typeface="Times New Roman" charset="0"/>
            <a:cs typeface="Times New Roman"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0.28972</cdr:x>
      <cdr:y>0.1746</cdr:y>
    </cdr:from>
    <cdr:to>
      <cdr:x>0.68247</cdr:x>
      <cdr:y>0.31006</cdr:y>
    </cdr:to>
    <cdr:sp macro="" textlink="">
      <cdr:nvSpPr>
        <cdr:cNvPr id="9" name="TextBox 1"/>
        <cdr:cNvSpPr txBox="1"/>
      </cdr:nvSpPr>
      <cdr:spPr bwMode="auto">
        <a:xfrm xmlns:a="http://schemas.openxmlformats.org/drawingml/2006/main">
          <a:off x="1067024" y="668304"/>
          <a:ext cx="1446456" cy="5185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0.2375</cdr:y>
    </cdr:to>
    <cdr:sp macro="" textlink="">
      <cdr:nvSpPr>
        <cdr:cNvPr id="2" name="TextBox 1"/>
        <cdr:cNvSpPr txBox="1"/>
      </cdr:nvSpPr>
      <cdr:spPr bwMode="auto">
        <a:xfrm xmlns:a="http://schemas.openxmlformats.org/drawingml/2006/main">
          <a:off x="0" y="-829994"/>
          <a:ext cx="3682893" cy="86174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baseline="0" dirty="0" smtClean="0">
              <a:solidFill>
                <a:sysClr val="windowText" lastClr="000000"/>
              </a:solidFill>
              <a:ea typeface="Times New Roman" charset="0"/>
              <a:cs typeface="Times New Roman" charset="0"/>
            </a:rPr>
            <a:t>Petroleum and other liquids balance </a:t>
          </a:r>
        </a:p>
        <a:p xmlns:a="http://schemas.openxmlformats.org/drawingml/2006/main">
          <a:pPr eaLnBrk="0" hangingPunct="0"/>
          <a:r>
            <a:rPr lang="en-US" sz="1200" b="1" dirty="0" smtClean="0">
              <a:ea typeface="Times New Roman" charset="0"/>
              <a:cs typeface="Times New Roman" charset="0"/>
            </a:rPr>
            <a:t>AEO2022 Reference case</a:t>
          </a:r>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dirty="0">
              <a:ea typeface="Times New Roman" charset="0"/>
              <a:cs typeface="Times New Roman" charset="0"/>
            </a:rPr>
            <a:t>m</a:t>
          </a:r>
          <a:r>
            <a:rPr lang="en-US" dirty="0" smtClean="0">
              <a:ea typeface="Times New Roman" charset="0"/>
              <a:cs typeface="Times New Roman" charset="0"/>
            </a:rPr>
            <a:t>illion barrels per day</a:t>
          </a:r>
          <a:endParaRPr lang="en-US" i="0" baseline="0" dirty="0" smtClean="0">
            <a:solidFill>
              <a:sysClr val="windowText" lastClr="000000"/>
            </a:solidFill>
            <a:ea typeface="Times New Roman" charset="0"/>
            <a:cs typeface="Times New Roman" charset="0"/>
          </a:endParaRPr>
        </a:p>
        <a:p xmlns:a="http://schemas.openxmlformats.org/drawingml/2006/main">
          <a:pPr eaLnBrk="0" hangingPunct="0"/>
          <a:endParaRPr lang="en-US" sz="1200" i="0" dirty="0" smtClean="0">
            <a:solidFill>
              <a:sysClr val="windowText" lastClr="000000"/>
            </a:solidFill>
            <a:latin typeface="+mn-lt"/>
            <a:ea typeface="Times New Roman" charset="0"/>
            <a:cs typeface="Times New Roman"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0.29238</cdr:x>
      <cdr:y>0.16929</cdr:y>
    </cdr:from>
    <cdr:to>
      <cdr:x>0.69895</cdr:x>
      <cdr:y>0.30354</cdr:y>
    </cdr:to>
    <cdr:sp macro="" textlink="">
      <cdr:nvSpPr>
        <cdr:cNvPr id="6" name="TextBox 1"/>
        <cdr:cNvSpPr txBox="1"/>
      </cdr:nvSpPr>
      <cdr:spPr bwMode="auto">
        <a:xfrm xmlns:a="http://schemas.openxmlformats.org/drawingml/2006/main">
          <a:off x="1171359" y="648122"/>
          <a:ext cx="1628847" cy="5139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0.0026</cdr:x>
      <cdr:y>0</cdr:y>
    </cdr:from>
    <cdr:to>
      <cdr:x>0.99739</cdr:x>
      <cdr:y>0.16777</cdr:y>
    </cdr:to>
    <cdr:sp macro="" textlink="">
      <cdr:nvSpPr>
        <cdr:cNvPr id="2" name="TextBox 1"/>
        <cdr:cNvSpPr txBox="1"/>
      </cdr:nvSpPr>
      <cdr:spPr bwMode="auto">
        <a:xfrm xmlns:a="http://schemas.openxmlformats.org/drawingml/2006/main">
          <a:off x="10416" y="0"/>
          <a:ext cx="3985443" cy="6422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baseline="0" dirty="0" smtClean="0">
              <a:solidFill>
                <a:sysClr val="windowText" lastClr="000000"/>
              </a:solidFill>
              <a:ea typeface="Times New Roman" charset="0"/>
              <a:cs typeface="Times New Roman" charset="0"/>
            </a:rPr>
            <a:t>Natural gas balance</a:t>
          </a:r>
        </a:p>
        <a:p xmlns:a="http://schemas.openxmlformats.org/drawingml/2006/main">
          <a:pPr eaLnBrk="0" hangingPunct="0"/>
          <a:r>
            <a:rPr lang="en-US" sz="1200" b="1" dirty="0" smtClean="0">
              <a:ea typeface="Times New Roman" charset="0"/>
              <a:cs typeface="Times New Roman" charset="0"/>
            </a:rPr>
            <a:t>AEO2022 Reference case</a:t>
          </a:r>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dirty="0">
              <a:ea typeface="Times New Roman" charset="0"/>
              <a:cs typeface="Times New Roman" charset="0"/>
            </a:rPr>
            <a:t>t</a:t>
          </a:r>
          <a:r>
            <a:rPr lang="en-US" i="0" baseline="0" dirty="0" smtClean="0">
              <a:solidFill>
                <a:sysClr val="windowText" lastClr="000000"/>
              </a:solidFill>
              <a:ea typeface="Times New Roman" charset="0"/>
              <a:cs typeface="Times New Roman" charset="0"/>
            </a:rPr>
            <a:t>rillion cubic feet</a:t>
          </a:r>
        </a:p>
        <a:p xmlns:a="http://schemas.openxmlformats.org/drawingml/2006/main">
          <a:pPr eaLnBrk="0" hangingPunct="0"/>
          <a:endParaRPr lang="en-US" sz="1400" i="0" dirty="0" smtClean="0">
            <a:solidFill>
              <a:sysClr val="windowText" lastClr="000000"/>
            </a:solidFill>
            <a:latin typeface="+mn-lt"/>
            <a:ea typeface="Times New Roman" charset="0"/>
            <a:cs typeface="Times New Roman"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0.08215</cdr:x>
      <cdr:y>0</cdr:y>
    </cdr:from>
    <cdr:to>
      <cdr:x>0.62382</cdr:x>
      <cdr:y>0.12515</cdr:y>
    </cdr:to>
    <cdr:sp macro="" textlink="">
      <cdr:nvSpPr>
        <cdr:cNvPr id="8" name="TextBox 1"/>
        <cdr:cNvSpPr txBox="1"/>
      </cdr:nvSpPr>
      <cdr:spPr bwMode="auto">
        <a:xfrm xmlns:a="http://schemas.openxmlformats.org/drawingml/2006/main">
          <a:off x="213489" y="0"/>
          <a:ext cx="1407659" cy="3586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chemeClr val="tx1"/>
              </a:solidFill>
              <a:ea typeface="Times New Roman" charset="0"/>
              <a:cs typeface="Times New Roman"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2021</a:t>
          </a:r>
        </a:p>
        <a:p xmlns:a="http://schemas.openxmlformats.org/drawingml/2006/main">
          <a:pPr algn="l" eaLnBrk="0" hangingPunct="0"/>
          <a:r>
            <a:rPr lang="en-US" sz="1200" b="1" dirty="0">
              <a:solidFill>
                <a:schemeClr val="tx1"/>
              </a:solidFill>
              <a:latin typeface="Arial" panose="020B0604020202020204" pitchFamily="34" charset="0"/>
              <a:ea typeface="Times New Roman" charset="0"/>
              <a:cs typeface="Arial" panose="020B0604020202020204" pitchFamily="34" charset="0"/>
            </a:rPr>
            <a:t> </a:t>
          </a:r>
          <a:r>
            <a:rPr lang="en-US" sz="1200" b="1" dirty="0" smtClean="0">
              <a:solidFill>
                <a:schemeClr val="tx1"/>
              </a:solidFill>
              <a:latin typeface="Arial" panose="020B0604020202020204" pitchFamily="34" charset="0"/>
              <a:ea typeface="Times New Roman" charset="0"/>
              <a:cs typeface="Arial" panose="020B0604020202020204" pitchFamily="34" charset="0"/>
            </a:rPr>
            <a:t>  </a:t>
          </a:r>
          <a:r>
            <a:rPr lang="en-US" sz="1200" b="0" i="0" dirty="0" smtClean="0">
              <a:solidFill>
                <a:schemeClr val="tx1"/>
              </a:solidFill>
              <a:latin typeface="Arial" panose="020B0604020202020204" pitchFamily="34" charset="0"/>
              <a:ea typeface="Times New Roman" charset="0"/>
              <a:cs typeface="Arial" panose="020B0604020202020204" pitchFamily="34" charset="0"/>
            </a:rPr>
            <a:t>history    projections</a:t>
          </a:r>
        </a:p>
        <a:p xmlns:a="http://schemas.openxmlformats.org/drawingml/2006/main">
          <a:pPr algn="ctr" eaLnBrk="0" hangingPunct="0"/>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0.09239</cdr:x>
      <cdr:y>0</cdr:y>
    </cdr:from>
    <cdr:to>
      <cdr:x>0.63406</cdr:x>
      <cdr:y>0.12515</cdr:y>
    </cdr:to>
    <cdr:sp macro="" textlink="">
      <cdr:nvSpPr>
        <cdr:cNvPr id="8" name="TextBox 1"/>
        <cdr:cNvSpPr txBox="1"/>
      </cdr:nvSpPr>
      <cdr:spPr bwMode="auto">
        <a:xfrm xmlns:a="http://schemas.openxmlformats.org/drawingml/2006/main">
          <a:off x="240088" y="-1633338"/>
          <a:ext cx="1407659" cy="3586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chemeClr val="tx1"/>
              </a:solidFill>
              <a:ea typeface="Times New Roman" charset="0"/>
              <a:cs typeface="Times New Roman"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2021</a:t>
          </a:r>
        </a:p>
        <a:p xmlns:a="http://schemas.openxmlformats.org/drawingml/2006/main">
          <a:pPr algn="l" eaLnBrk="0" hangingPunct="0"/>
          <a:r>
            <a:rPr lang="en-US" sz="1200" b="1" dirty="0">
              <a:solidFill>
                <a:schemeClr val="tx1"/>
              </a:solidFill>
              <a:latin typeface="Arial" panose="020B0604020202020204" pitchFamily="34" charset="0"/>
              <a:ea typeface="Times New Roman" charset="0"/>
              <a:cs typeface="Arial" panose="020B0604020202020204" pitchFamily="34" charset="0"/>
            </a:rPr>
            <a:t> </a:t>
          </a:r>
          <a:r>
            <a:rPr lang="en-US" sz="1200" b="1" dirty="0" smtClean="0">
              <a:solidFill>
                <a:schemeClr val="tx1"/>
              </a:solidFill>
              <a:latin typeface="Arial" panose="020B0604020202020204" pitchFamily="34" charset="0"/>
              <a:ea typeface="Times New Roman" charset="0"/>
              <a:cs typeface="Arial" panose="020B0604020202020204" pitchFamily="34" charset="0"/>
            </a:rPr>
            <a:t>  </a:t>
          </a:r>
          <a:r>
            <a:rPr lang="en-US" sz="1200" b="0" i="0" dirty="0" smtClean="0">
              <a:solidFill>
                <a:schemeClr val="tx1"/>
              </a:solidFill>
              <a:latin typeface="Arial" panose="020B0604020202020204" pitchFamily="34" charset="0"/>
              <a:ea typeface="Times New Roman" charset="0"/>
              <a:cs typeface="Arial" panose="020B0604020202020204" pitchFamily="34" charset="0"/>
            </a:rPr>
            <a:t>history    projections</a:t>
          </a:r>
        </a:p>
        <a:p xmlns:a="http://schemas.openxmlformats.org/drawingml/2006/main">
          <a:pPr algn="ctr" eaLnBrk="0" hangingPunct="0"/>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0.09685</cdr:x>
      <cdr:y>0</cdr:y>
    </cdr:from>
    <cdr:to>
      <cdr:x>0.63852</cdr:x>
      <cdr:y>0.12515</cdr:y>
    </cdr:to>
    <cdr:sp macro="" textlink="">
      <cdr:nvSpPr>
        <cdr:cNvPr id="8" name="TextBox 1"/>
        <cdr:cNvSpPr txBox="1"/>
      </cdr:nvSpPr>
      <cdr:spPr bwMode="auto">
        <a:xfrm xmlns:a="http://schemas.openxmlformats.org/drawingml/2006/main">
          <a:off x="251700" y="0"/>
          <a:ext cx="1407658" cy="3586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chemeClr val="tx1"/>
              </a:solidFill>
              <a:ea typeface="Times New Roman" charset="0"/>
              <a:cs typeface="Times New Roman"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2021</a:t>
          </a:r>
        </a:p>
        <a:p xmlns:a="http://schemas.openxmlformats.org/drawingml/2006/main">
          <a:pPr algn="l" eaLnBrk="0" hangingPunct="0"/>
          <a:r>
            <a:rPr lang="en-US" sz="1200" b="1" dirty="0">
              <a:solidFill>
                <a:schemeClr val="tx1"/>
              </a:solidFill>
              <a:latin typeface="Arial" panose="020B0604020202020204" pitchFamily="34" charset="0"/>
              <a:ea typeface="Times New Roman" charset="0"/>
              <a:cs typeface="Arial" panose="020B0604020202020204" pitchFamily="34" charset="0"/>
            </a:rPr>
            <a:t> </a:t>
          </a:r>
          <a:r>
            <a:rPr lang="en-US" sz="1200" b="1" dirty="0" smtClean="0">
              <a:solidFill>
                <a:schemeClr val="tx1"/>
              </a:solidFill>
              <a:latin typeface="Arial" panose="020B0604020202020204" pitchFamily="34" charset="0"/>
              <a:ea typeface="Times New Roman" charset="0"/>
              <a:cs typeface="Arial" panose="020B0604020202020204" pitchFamily="34" charset="0"/>
            </a:rPr>
            <a:t>  </a:t>
          </a:r>
          <a:r>
            <a:rPr lang="en-US" sz="1200" b="0" i="0" dirty="0" smtClean="0">
              <a:solidFill>
                <a:schemeClr val="tx1"/>
              </a:solidFill>
              <a:latin typeface="Arial" panose="020B0604020202020204" pitchFamily="34" charset="0"/>
              <a:ea typeface="Times New Roman" charset="0"/>
              <a:cs typeface="Arial" panose="020B0604020202020204" pitchFamily="34" charset="0"/>
            </a:rPr>
            <a:t>history    projections</a:t>
          </a:r>
        </a:p>
        <a:p xmlns:a="http://schemas.openxmlformats.org/drawingml/2006/main">
          <a:pPr algn="ctr" eaLnBrk="0" hangingPunct="0"/>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0.32171</cdr:x>
      <cdr:y>0.01566</cdr:y>
    </cdr:from>
    <cdr:to>
      <cdr:x>0.7859</cdr:x>
      <cdr:y>0.14081</cdr:y>
    </cdr:to>
    <cdr:sp macro="" textlink="">
      <cdr:nvSpPr>
        <cdr:cNvPr id="8" name="TextBox 1"/>
        <cdr:cNvSpPr txBox="1"/>
      </cdr:nvSpPr>
      <cdr:spPr bwMode="auto">
        <a:xfrm xmlns:a="http://schemas.openxmlformats.org/drawingml/2006/main">
          <a:off x="2411534" y="46336"/>
          <a:ext cx="3479604" cy="3703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chemeClr val="tx1"/>
              </a:solidFill>
              <a:latin typeface="+mn-lt"/>
              <a:ea typeface="Times New Roman" charset="0"/>
              <a:cs typeface="Times New Roman"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2021</a:t>
          </a:r>
        </a:p>
        <a:p xmlns:a="http://schemas.openxmlformats.org/drawingml/2006/main">
          <a:pPr algn="l" eaLnBrk="0" hangingPunct="0"/>
          <a:r>
            <a:rPr lang="en-US" sz="1200" b="1" dirty="0">
              <a:solidFill>
                <a:schemeClr val="tx1"/>
              </a:solidFill>
              <a:latin typeface="Arial" panose="020B0604020202020204" pitchFamily="34" charset="0"/>
              <a:ea typeface="Times New Roman" charset="0"/>
              <a:cs typeface="Arial" panose="020B0604020202020204" pitchFamily="34" charset="0"/>
            </a:rPr>
            <a:t> </a:t>
          </a:r>
          <a:r>
            <a:rPr lang="en-US" sz="1200" b="1" dirty="0" smtClean="0">
              <a:solidFill>
                <a:schemeClr val="tx1"/>
              </a:solidFill>
              <a:latin typeface="Arial" panose="020B0604020202020204" pitchFamily="34" charset="0"/>
              <a:ea typeface="Times New Roman" charset="0"/>
              <a:cs typeface="Arial" panose="020B0604020202020204" pitchFamily="34" charset="0"/>
            </a:rPr>
            <a:t> </a:t>
          </a:r>
          <a:r>
            <a:rPr lang="en-US" sz="1200" b="0" i="0" dirty="0" smtClean="0">
              <a:solidFill>
                <a:schemeClr val="tx1"/>
              </a:solidFill>
              <a:latin typeface="Arial" panose="020B0604020202020204" pitchFamily="34" charset="0"/>
              <a:ea typeface="Times New Roman" charset="0"/>
              <a:cs typeface="Arial" panose="020B0604020202020204" pitchFamily="34" charset="0"/>
            </a:rPr>
            <a:t>history      projections</a:t>
          </a:r>
        </a:p>
        <a:p xmlns:a="http://schemas.openxmlformats.org/drawingml/2006/main">
          <a:pPr algn="ctr" eaLnBrk="0" hangingPunct="0"/>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0.23243</cdr:x>
      <cdr:y>0.01004</cdr:y>
    </cdr:from>
    <cdr:to>
      <cdr:x>0.49387</cdr:x>
      <cdr:y>0.13368</cdr:y>
    </cdr:to>
    <cdr:sp macro="" textlink="">
      <cdr:nvSpPr>
        <cdr:cNvPr id="6" name="TextBox 1"/>
        <cdr:cNvSpPr txBox="1"/>
      </cdr:nvSpPr>
      <cdr:spPr bwMode="auto">
        <a:xfrm xmlns:a="http://schemas.openxmlformats.org/drawingml/2006/main">
          <a:off x="1859654" y="30896"/>
          <a:ext cx="2091781" cy="3805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0.68923</cdr:x>
      <cdr:y>0.0921</cdr:y>
    </cdr:from>
    <cdr:to>
      <cdr:x>1</cdr:x>
      <cdr:y>0.83078</cdr:y>
    </cdr:to>
    <cdr:sp macro="" textlink="">
      <cdr:nvSpPr>
        <cdr:cNvPr id="7" name="TextBox 1"/>
        <cdr:cNvSpPr txBox="1"/>
      </cdr:nvSpPr>
      <cdr:spPr bwMode="auto">
        <a:xfrm xmlns:a="http://schemas.openxmlformats.org/drawingml/2006/main">
          <a:off x="5514516" y="283499"/>
          <a:ext cx="2486483" cy="22737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accent1"/>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solidFill>
              <a:effectLst/>
              <a:uLnTx/>
              <a:uFillTx/>
              <a:ea typeface="Times New Roman" charset="0"/>
              <a:cs typeface="Times New Roman" charset="0"/>
            </a:rPr>
            <a:t>Southwest</a:t>
          </a:r>
        </a:p>
        <a:p xmlns:a="http://schemas.openxmlformats.org/drawingml/2006/main">
          <a:pPr eaLnBrk="0" hangingPunct="0"/>
          <a:endParaRPr lang="en-US" sz="1200" b="1" i="0" baseline="0" dirty="0" smtClean="0">
            <a:solidFill>
              <a:schemeClr val="accent5"/>
            </a:solidFill>
            <a:ea typeface="Times New Roman" charset="0"/>
            <a:cs typeface="Times New Roman" charset="0"/>
          </a:endParaRPr>
        </a:p>
        <a:p xmlns:a="http://schemas.openxmlformats.org/drawingml/2006/main">
          <a:pPr eaLnBrk="0" hangingPunct="0"/>
          <a:endParaRPr lang="en-US" sz="1200" b="1" i="0" baseline="0" dirty="0" smtClean="0">
            <a:solidFill>
              <a:schemeClr val="accent5"/>
            </a:solidFill>
            <a:ea typeface="Times New Roman" charset="0"/>
            <a:cs typeface="Times New Roman" charset="0"/>
          </a:endParaRPr>
        </a:p>
        <a:p xmlns:a="http://schemas.openxmlformats.org/drawingml/2006/main">
          <a:pPr eaLnBrk="0" hangingPunct="0"/>
          <a:endParaRPr lang="en-US" sz="1200" b="1" dirty="0">
            <a:solidFill>
              <a:schemeClr val="accent5"/>
            </a:solidFill>
            <a:ea typeface="Times New Roman" charset="0"/>
            <a:cs typeface="Times New Roman" charset="0"/>
          </a:endParaRPr>
        </a:p>
        <a:p xmlns:a="http://schemas.openxmlformats.org/drawingml/2006/main">
          <a:pPr eaLnBrk="0" hangingPunct="0"/>
          <a:endParaRPr lang="en-US" sz="1200" b="1" i="0" baseline="0" dirty="0" smtClean="0">
            <a:solidFill>
              <a:schemeClr val="accent3"/>
            </a:solidFill>
            <a:ea typeface="Times New Roman" charset="0"/>
            <a:cs typeface="Times New Roman" charset="0"/>
          </a:endParaRPr>
        </a:p>
        <a:p xmlns:a="http://schemas.openxmlformats.org/drawingml/2006/main">
          <a:pPr eaLnBrk="0" hangingPunct="0"/>
          <a:endParaRPr lang="en-US" sz="1200" b="1" dirty="0">
            <a:solidFill>
              <a:schemeClr val="accent3"/>
            </a:solidFill>
            <a:ea typeface="Times New Roman" charset="0"/>
            <a:cs typeface="Times New Roman" charset="0"/>
          </a:endParaRPr>
        </a:p>
        <a:p xmlns:a="http://schemas.openxmlformats.org/drawingml/2006/main">
          <a:pPr eaLnBrk="0" hangingPunct="0"/>
          <a:endParaRPr kumimoji="0" lang="en-US" sz="1200" b="1" i="0" u="none" strike="noStrike" kern="0" cap="none" spc="0" normalizeH="0" baseline="0" noProof="0" dirty="0" smtClean="0">
            <a:ln>
              <a:noFill/>
            </a:ln>
            <a:solidFill>
              <a:schemeClr val="accent2">
                <a:lumMod val="60000"/>
                <a:lumOff val="40000"/>
              </a:schemeClr>
            </a:solidFill>
            <a:effectLst/>
            <a:uLnTx/>
            <a:uFillTx/>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smtClean="0">
              <a:ln>
                <a:noFill/>
              </a:ln>
              <a:solidFill>
                <a:schemeClr val="accent2">
                  <a:lumMod val="60000"/>
                  <a:lumOff val="40000"/>
                </a:schemeClr>
              </a:solidFill>
              <a:effectLst/>
              <a:uLnTx/>
              <a:uFillTx/>
              <a:ea typeface="Times New Roman" charset="0"/>
              <a:cs typeface="Times New Roman" charset="0"/>
            </a:rPr>
            <a:t>Northern Great Plains</a:t>
          </a:r>
        </a:p>
        <a:p xmlns:a="http://schemas.openxmlformats.org/drawingml/2006/main">
          <a:pPr eaLnBrk="0" hangingPunct="0"/>
          <a:r>
            <a:rPr lang="en-US" sz="1200" b="1" dirty="0" smtClean="0">
              <a:solidFill>
                <a:schemeClr val="accent3"/>
              </a:solidFill>
              <a:ea typeface="Times New Roman" charset="0"/>
              <a:cs typeface="Times New Roman" charset="0"/>
            </a:rPr>
            <a:t>Gulf Coast</a:t>
          </a:r>
          <a:endParaRPr kumimoji="0" lang="en-US" sz="1200" b="1" i="0" u="none" strike="noStrike" kern="0" cap="none" spc="0" normalizeH="0" baseline="0" noProof="0" dirty="0" smtClean="0">
            <a:ln>
              <a:noFill/>
            </a:ln>
            <a:solidFill>
              <a:schemeClr val="accent3"/>
            </a:solidFill>
            <a:effectLst/>
            <a:uLnTx/>
            <a:uFillTx/>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smtClean="0">
              <a:ln>
                <a:noFill/>
              </a:ln>
              <a:solidFill>
                <a:srgbClr val="BD732A"/>
              </a:solidFill>
              <a:effectLst/>
              <a:uLnTx/>
              <a:uFillTx/>
              <a:ea typeface="Times New Roman" charset="0"/>
              <a:cs typeface="Times New Roman" charset="0"/>
            </a:rPr>
            <a:t>Rocky Mountains </a:t>
          </a:r>
          <a:endParaRPr lang="en-US" sz="1200" b="1" i="0" baseline="0" dirty="0" smtClean="0">
            <a:solidFill>
              <a:schemeClr val="accent2"/>
            </a:solidFill>
            <a:ea typeface="Times New Roman" charset="0"/>
            <a:cs typeface="Times New Roman" charset="0"/>
          </a:endParaRPr>
        </a:p>
        <a:p xmlns:a="http://schemas.openxmlformats.org/drawingml/2006/main">
          <a:pPr eaLnBrk="0" hangingPunct="0"/>
          <a:r>
            <a:rPr lang="en-US" sz="1200" b="1" i="0" baseline="0" dirty="0" smtClean="0">
              <a:solidFill>
                <a:schemeClr val="accent4"/>
              </a:solidFill>
              <a:ea typeface="Times New Roman" charset="0"/>
              <a:cs typeface="Times New Roman" charset="0"/>
            </a:rPr>
            <a:t>Midcontinent</a:t>
          </a:r>
        </a:p>
        <a:p xmlns:a="http://schemas.openxmlformats.org/drawingml/2006/main">
          <a:pPr eaLnBrk="0" hangingPunct="0"/>
          <a:r>
            <a:rPr lang="en-US" sz="1200" b="1" i="0" baseline="0" dirty="0" smtClean="0">
              <a:solidFill>
                <a:schemeClr val="accent3">
                  <a:lumMod val="50000"/>
                </a:schemeClr>
              </a:solidFill>
              <a:ea typeface="Times New Roman" charset="0"/>
              <a:cs typeface="Times New Roman" charset="0"/>
            </a:rPr>
            <a:t>East </a:t>
          </a:r>
        </a:p>
        <a:p xmlns:a="http://schemas.openxmlformats.org/drawingml/2006/main">
          <a:pPr eaLnBrk="0" hangingPunct="0"/>
          <a:r>
            <a:rPr lang="en-US" sz="1200" b="1" i="0" baseline="0" dirty="0" smtClean="0">
              <a:solidFill>
                <a:schemeClr val="accent5"/>
              </a:solidFill>
              <a:ea typeface="Times New Roman" charset="0"/>
              <a:cs typeface="Times New Roman" charset="0"/>
            </a:rPr>
            <a:t>West Coast</a:t>
          </a:r>
        </a:p>
      </cdr:txBody>
    </cdr:sp>
  </cdr:relSizeAnchor>
</c:userShapes>
</file>

<file path=ppt/drawings/drawing3.xml><?xml version="1.0" encoding="utf-8"?>
<c:userShapes xmlns:c="http://schemas.openxmlformats.org/drawingml/2006/chart">
  <cdr:relSizeAnchor xmlns:cdr="http://schemas.openxmlformats.org/drawingml/2006/chartDrawing">
    <cdr:from>
      <cdr:x>0.73934</cdr:x>
      <cdr:y>0.10472</cdr:y>
    </cdr:from>
    <cdr:to>
      <cdr:x>0.98863</cdr:x>
      <cdr:y>0.81838</cdr:y>
    </cdr:to>
    <cdr:sp macro="" textlink="">
      <cdr:nvSpPr>
        <cdr:cNvPr id="3" name="TextBox 1"/>
        <cdr:cNvSpPr txBox="1"/>
      </cdr:nvSpPr>
      <cdr:spPr bwMode="auto">
        <a:xfrm xmlns:a="http://schemas.openxmlformats.org/drawingml/2006/main">
          <a:off x="2974180" y="324338"/>
          <a:ext cx="1002825" cy="22103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1200" b="1" i="0" dirty="0">
            <a:solidFill>
              <a:schemeClr val="tx2"/>
            </a:solidFill>
            <a:latin typeface="+mn-lt"/>
            <a:ea typeface="Times New Roman" charset="0"/>
            <a:cs typeface="Times New Roman" charset="0"/>
          </a:endParaRPr>
        </a:p>
        <a:p xmlns:a="http://schemas.openxmlformats.org/drawingml/2006/main">
          <a:pPr algn="l" eaLnBrk="0" hangingPunct="0"/>
          <a:r>
            <a:rPr lang="en-US" sz="1200" b="1" i="0" dirty="0" smtClean="0">
              <a:solidFill>
                <a:schemeClr val="accent2">
                  <a:lumMod val="60000"/>
                  <a:lumOff val="40000"/>
                </a:schemeClr>
              </a:solidFill>
              <a:latin typeface="+mn-lt"/>
              <a:ea typeface="Times New Roman" charset="0"/>
              <a:cs typeface="Times New Roman" charset="0"/>
            </a:rPr>
            <a:t>electric </a:t>
          </a:r>
          <a:r>
            <a:rPr lang="en-US" sz="1200" b="1" i="0" dirty="0">
              <a:solidFill>
                <a:schemeClr val="accent2">
                  <a:lumMod val="60000"/>
                  <a:lumOff val="40000"/>
                </a:schemeClr>
              </a:solidFill>
              <a:latin typeface="+mn-lt"/>
              <a:ea typeface="Times New Roman" charset="0"/>
              <a:cs typeface="Times New Roman" charset="0"/>
            </a:rPr>
            <a:t>power</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accent3"/>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accent3"/>
            </a:solidFill>
            <a:effectLst/>
            <a:uLnTx/>
            <a:uFillTx/>
            <a:latin typeface="+mn-lt"/>
            <a:ea typeface="Times New Roman" charset="0"/>
            <a:cs typeface="Times New Roman" charset="0"/>
          </a:endParaRPr>
        </a:p>
        <a:p xmlns:a="http://schemas.openxmlformats.org/drawingml/2006/main">
          <a:pPr algn="l" eaLnBrk="0" hangingPunct="0">
            <a:defRPr/>
          </a:pPr>
          <a:r>
            <a:rPr lang="en-US" sz="1200" b="1" dirty="0">
              <a:solidFill>
                <a:srgbClr val="003953"/>
              </a:solidFill>
              <a:ea typeface="Times New Roman" charset="0"/>
              <a:cs typeface="Times New Roman" charset="0"/>
            </a:rPr>
            <a:t>transportation</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3"/>
              </a:solidFill>
              <a:effectLst/>
              <a:uLnTx/>
              <a:uFillTx/>
              <a:latin typeface="+mn-lt"/>
              <a:ea typeface="Times New Roman" charset="0"/>
              <a:cs typeface="Times New Roman" charset="0"/>
            </a:rPr>
            <a:t>industrial</a:t>
          </a:r>
          <a:endParaRPr kumimoji="0" lang="en-US" sz="1200" b="1" i="0" u="none" strike="noStrike" kern="0" cap="none" spc="0" normalizeH="0" baseline="0" noProof="0" dirty="0">
            <a:ln>
              <a:noFill/>
            </a:ln>
            <a:solidFill>
              <a:schemeClr val="accent3"/>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200" b="1" dirty="0">
            <a:solidFill>
              <a:srgbClr val="003953"/>
            </a:solidFill>
            <a:ea typeface="Times New Roman" charset="0"/>
            <a:cs typeface="Times New Roman" charset="0"/>
          </a:endParaRPr>
        </a:p>
        <a:p xmlns:a="http://schemas.openxmlformats.org/drawingml/2006/main">
          <a:pPr algn="l" eaLnBrk="0" hangingPunct="0"/>
          <a:endParaRPr lang="en-US" sz="1200" b="1" i="0" dirty="0">
            <a:solidFill>
              <a:schemeClr val="accent2"/>
            </a:solidFill>
            <a:latin typeface="+mn-lt"/>
            <a:ea typeface="Times New Roman" charset="0"/>
            <a:cs typeface="Times New Roman" charset="0"/>
          </a:endParaRPr>
        </a:p>
        <a:p xmlns:a="http://schemas.openxmlformats.org/drawingml/2006/main">
          <a:pPr algn="l" eaLnBrk="0" hangingPunct="0"/>
          <a:endParaRPr lang="en-US" sz="1200" b="1" i="0" dirty="0" smtClean="0">
            <a:solidFill>
              <a:srgbClr val="C00000"/>
            </a:solidFill>
            <a:latin typeface="+mn-lt"/>
            <a:ea typeface="Times New Roman" charset="0"/>
            <a:cs typeface="Times New Roman" charset="0"/>
          </a:endParaRPr>
        </a:p>
        <a:p xmlns:a="http://schemas.openxmlformats.org/drawingml/2006/main">
          <a:pPr algn="l" eaLnBrk="0" hangingPunct="0"/>
          <a:endParaRPr lang="en-US" sz="1200" b="1" dirty="0">
            <a:solidFill>
              <a:srgbClr val="C00000"/>
            </a:solidFill>
            <a:ea typeface="Times New Roman" charset="0"/>
            <a:cs typeface="Times New Roman" charset="0"/>
          </a:endParaRPr>
        </a:p>
        <a:p xmlns:a="http://schemas.openxmlformats.org/drawingml/2006/main">
          <a:pPr algn="l" eaLnBrk="0" hangingPunct="0"/>
          <a:endParaRPr lang="en-US" sz="700" b="1" i="0" dirty="0" smtClean="0">
            <a:solidFill>
              <a:srgbClr val="C00000"/>
            </a:solidFill>
            <a:latin typeface="+mn-lt"/>
            <a:ea typeface="Times New Roman" charset="0"/>
            <a:cs typeface="Times New Roman" charset="0"/>
          </a:endParaRPr>
        </a:p>
        <a:p xmlns:a="http://schemas.openxmlformats.org/drawingml/2006/main">
          <a:pPr algn="l" eaLnBrk="0" hangingPunct="0"/>
          <a:r>
            <a:rPr lang="en-US" sz="1200" b="1" dirty="0" smtClean="0">
              <a:solidFill>
                <a:srgbClr val="72242D"/>
              </a:solidFill>
              <a:ea typeface="Times New Roman" charset="0"/>
              <a:cs typeface="Times New Roman" charset="0"/>
            </a:rPr>
            <a:t>r</a:t>
          </a:r>
          <a:r>
            <a:rPr lang="en-US" sz="1200" b="1" i="0" dirty="0" smtClean="0">
              <a:solidFill>
                <a:srgbClr val="72242D"/>
              </a:solidFill>
              <a:latin typeface="+mn-lt"/>
              <a:ea typeface="Times New Roman" charset="0"/>
              <a:cs typeface="Times New Roman" charset="0"/>
            </a:rPr>
            <a:t>esidential</a:t>
          </a:r>
          <a:endParaRPr lang="en-US" sz="1200" b="1" i="0" dirty="0">
            <a:solidFill>
              <a:srgbClr val="72242D"/>
            </a:solidFill>
            <a:latin typeface="+mn-lt"/>
            <a:ea typeface="Times New Roman" charset="0"/>
            <a:cs typeface="Times New Roman" charset="0"/>
          </a:endParaRPr>
        </a:p>
        <a:p xmlns:a="http://schemas.openxmlformats.org/drawingml/2006/main">
          <a:pPr algn="l" eaLnBrk="0" hangingPunct="0"/>
          <a:r>
            <a:rPr lang="en-US" sz="1200" b="1" i="0" dirty="0" smtClean="0">
              <a:solidFill>
                <a:srgbClr val="E3A5AC"/>
              </a:solidFill>
              <a:latin typeface="+mn-lt"/>
              <a:ea typeface="Times New Roman" charset="0"/>
              <a:cs typeface="Times New Roman" charset="0"/>
            </a:rPr>
            <a:t>commercial</a:t>
          </a:r>
          <a:endParaRPr lang="en-US" sz="1200" b="1" i="0" dirty="0">
            <a:solidFill>
              <a:srgbClr val="E3A5AC"/>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0.18978</cdr:y>
    </cdr:to>
    <cdr:sp macro="" textlink="">
      <cdr:nvSpPr>
        <cdr:cNvPr id="8" name="TextBox 1"/>
        <cdr:cNvSpPr txBox="1"/>
      </cdr:nvSpPr>
      <cdr:spPr bwMode="auto">
        <a:xfrm xmlns:a="http://schemas.openxmlformats.org/drawingml/2006/main">
          <a:off x="0" y="-1443593"/>
          <a:ext cx="4022725" cy="5673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0.27019</cdr:x>
      <cdr:y>0</cdr:y>
    </cdr:from>
    <cdr:to>
      <cdr:x>0.51283</cdr:x>
      <cdr:y>0.1343</cdr:y>
    </cdr:to>
    <cdr:sp macro="" textlink="">
      <cdr:nvSpPr>
        <cdr:cNvPr id="9" name="TextBox 1"/>
        <cdr:cNvSpPr txBox="1"/>
      </cdr:nvSpPr>
      <cdr:spPr bwMode="auto">
        <a:xfrm xmlns:a="http://schemas.openxmlformats.org/drawingml/2006/main">
          <a:off x="1086909" y="-1443593"/>
          <a:ext cx="976074" cy="4014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0.21391</cdr:x>
      <cdr:y>0.15698</cdr:y>
    </cdr:from>
    <cdr:to>
      <cdr:x>0.69425</cdr:x>
      <cdr:y>0.31162</cdr:y>
    </cdr:to>
    <cdr:sp macro="" textlink="">
      <cdr:nvSpPr>
        <cdr:cNvPr id="3" name="TextBox 1"/>
        <cdr:cNvSpPr txBox="1"/>
      </cdr:nvSpPr>
      <cdr:spPr bwMode="auto">
        <a:xfrm xmlns:a="http://schemas.openxmlformats.org/drawingml/2006/main">
          <a:off x="841145" y="549005"/>
          <a:ext cx="1888811" cy="5408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dirty="0" smtClean="0">
              <a:solidFill>
                <a:schemeClr val="tx1"/>
              </a:solidFill>
              <a:ea typeface="Times New Roman" charset="0"/>
              <a:cs typeface="Times New Roman" charset="0"/>
            </a:rPr>
            <a:t> h</a:t>
          </a:r>
          <a:r>
            <a:rPr lang="en-US" sz="1200" b="0" i="0" dirty="0" smtClean="0">
              <a:solidFill>
                <a:schemeClr val="tx1"/>
              </a:solidFill>
              <a:latin typeface="+mn-lt"/>
              <a:ea typeface="Times New Roman" charset="0"/>
              <a:cs typeface="Times New Roman" charset="0"/>
            </a:rPr>
            <a:t>istory</a:t>
          </a:r>
          <a:r>
            <a:rPr lang="en-US" sz="1200" dirty="0" smtClean="0">
              <a:solidFill>
                <a:schemeClr val="tx1"/>
              </a:solidFill>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0.3306</cdr:x>
      <cdr:y>0.36416</cdr:y>
    </cdr:from>
    <cdr:to>
      <cdr:x>0.66939</cdr:x>
      <cdr:y>0.87945</cdr:y>
    </cdr:to>
    <cdr:sp macro="" textlink="">
      <cdr:nvSpPr>
        <cdr:cNvPr id="4" name="TextBox 3"/>
        <cdr:cNvSpPr txBox="1"/>
      </cdr:nvSpPr>
      <cdr:spPr bwMode="auto">
        <a:xfrm xmlns:a="http://schemas.openxmlformats.org/drawingml/2006/main">
          <a:off x="1706684" y="1635470"/>
          <a:ext cx="1748938" cy="23141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200" b="1" i="0" dirty="0" smtClean="0">
              <a:solidFill>
                <a:schemeClr val="bg1"/>
              </a:solidFill>
              <a:ea typeface="Times New Roman" charset="0"/>
              <a:cs typeface="Times New Roman" charset="0"/>
            </a:rPr>
            <a:t>             East</a:t>
          </a:r>
        </a:p>
        <a:p xmlns:a="http://schemas.openxmlformats.org/drawingml/2006/main">
          <a:pPr algn="r" eaLnBrk="0" hangingPunct="0"/>
          <a:endParaRPr lang="en-US" sz="1200" b="1" i="0" dirty="0" smtClean="0">
            <a:solidFill>
              <a:schemeClr val="bg1"/>
            </a:solidFill>
            <a:ea typeface="Times New Roman" charset="0"/>
            <a:cs typeface="Times New Roman" charset="0"/>
          </a:endParaRPr>
        </a:p>
        <a:p xmlns:a="http://schemas.openxmlformats.org/drawingml/2006/main">
          <a:pPr algn="r" eaLnBrk="0" hangingPunct="0"/>
          <a:endParaRPr lang="en-US" sz="1200" b="1" i="0" dirty="0" smtClean="0">
            <a:solidFill>
              <a:schemeClr val="bg1"/>
            </a:solidFill>
            <a:ea typeface="Times New Roman" charset="0"/>
            <a:cs typeface="Times New Roman" charset="0"/>
          </a:endParaRPr>
        </a:p>
        <a:p xmlns:a="http://schemas.openxmlformats.org/drawingml/2006/main">
          <a:pPr algn="r" eaLnBrk="0" hangingPunct="0"/>
          <a:r>
            <a:rPr lang="en-US" sz="1200" b="1" i="0" dirty="0" smtClean="0">
              <a:solidFill>
                <a:schemeClr val="bg1"/>
              </a:solidFill>
              <a:ea typeface="Times New Roman" charset="0"/>
              <a:cs typeface="Times New Roman" charset="0"/>
            </a:rPr>
            <a:t>Southwest</a:t>
          </a:r>
        </a:p>
        <a:p xmlns:a="http://schemas.openxmlformats.org/drawingml/2006/main">
          <a:pPr algn="r" eaLnBrk="0" hangingPunct="0"/>
          <a:endParaRPr lang="en-US" sz="1200" b="1" i="0" dirty="0" smtClean="0">
            <a:solidFill>
              <a:schemeClr val="bg1"/>
            </a:solidFill>
            <a:ea typeface="Times New Roman" charset="0"/>
            <a:cs typeface="Times New Roman" charset="0"/>
          </a:endParaRPr>
        </a:p>
        <a:p xmlns:a="http://schemas.openxmlformats.org/drawingml/2006/main">
          <a:pPr algn="r" eaLnBrk="0" hangingPunct="0"/>
          <a:endParaRPr lang="en-US" sz="1200" b="1" i="0" dirty="0" smtClean="0">
            <a:solidFill>
              <a:schemeClr val="bg1"/>
            </a:solidFill>
            <a:ea typeface="Times New Roman" charset="0"/>
            <a:cs typeface="Times New Roman" charset="0"/>
          </a:endParaRPr>
        </a:p>
        <a:p xmlns:a="http://schemas.openxmlformats.org/drawingml/2006/main">
          <a:pPr algn="r" eaLnBrk="0" hangingPunct="0"/>
          <a:endParaRPr lang="en-US" sz="1200" b="1" i="0" dirty="0" smtClean="0">
            <a:solidFill>
              <a:schemeClr val="bg1"/>
            </a:solidFill>
            <a:ea typeface="Times New Roman" charset="0"/>
            <a:cs typeface="Times New Roman" charset="0"/>
          </a:endParaRPr>
        </a:p>
        <a:p xmlns:a="http://schemas.openxmlformats.org/drawingml/2006/main">
          <a:pPr algn="r" eaLnBrk="0" hangingPunct="0"/>
          <a:endParaRPr lang="en-US" sz="1200" b="1" i="0" dirty="0" smtClean="0">
            <a:solidFill>
              <a:schemeClr val="bg1"/>
            </a:solidFill>
            <a:ea typeface="Times New Roman" charset="0"/>
            <a:cs typeface="Times New Roman" charset="0"/>
          </a:endParaRPr>
        </a:p>
        <a:p xmlns:a="http://schemas.openxmlformats.org/drawingml/2006/main">
          <a:pPr algn="r" eaLnBrk="0" hangingPunct="0"/>
          <a:r>
            <a:rPr lang="en-US" sz="1200" b="1" dirty="0">
              <a:solidFill>
                <a:schemeClr val="bg1"/>
              </a:solidFill>
              <a:ea typeface="Times New Roman" charset="0"/>
              <a:cs typeface="Times New Roman" charset="0"/>
            </a:rPr>
            <a:t>r</a:t>
          </a:r>
          <a:r>
            <a:rPr lang="en-US" sz="1200" b="1" dirty="0" smtClean="0">
              <a:solidFill>
                <a:schemeClr val="bg1"/>
              </a:solidFill>
              <a:ea typeface="Times New Roman" charset="0"/>
              <a:cs typeface="Times New Roman" charset="0"/>
            </a:rPr>
            <a:t>est of</a:t>
          </a:r>
          <a:r>
            <a:rPr lang="en-US" sz="1200" b="1" i="0" baseline="0" dirty="0" smtClean="0">
              <a:solidFill>
                <a:schemeClr val="bg1"/>
              </a:solidFill>
              <a:ea typeface="Times New Roman" charset="0"/>
              <a:cs typeface="Times New Roman" charset="0"/>
            </a:rPr>
            <a:t> United</a:t>
          </a:r>
          <a:r>
            <a:rPr lang="en-US" sz="1200" b="1" i="0" dirty="0" smtClean="0">
              <a:solidFill>
                <a:schemeClr val="bg1"/>
              </a:solidFill>
              <a:ea typeface="Times New Roman" charset="0"/>
              <a:cs typeface="Times New Roman" charset="0"/>
            </a:rPr>
            <a:t> States</a:t>
          </a:r>
        </a:p>
      </cdr:txBody>
    </cdr:sp>
  </cdr:relSizeAnchor>
  <cdr:relSizeAnchor xmlns:cdr="http://schemas.openxmlformats.org/drawingml/2006/chartDrawing">
    <cdr:from>
      <cdr:x>2.54308E-7</cdr:x>
      <cdr:y>0.00314</cdr:y>
    </cdr:from>
    <cdr:to>
      <cdr:x>1</cdr:x>
      <cdr:y>0.19103</cdr:y>
    </cdr:to>
    <cdr:sp macro="" textlink="">
      <cdr:nvSpPr>
        <cdr:cNvPr id="6" name="TextBox 1"/>
        <cdr:cNvSpPr txBox="1"/>
      </cdr:nvSpPr>
      <cdr:spPr bwMode="auto">
        <a:xfrm xmlns:a="http://schemas.openxmlformats.org/drawingml/2006/main">
          <a:off x="1" y="10981"/>
          <a:ext cx="3932237" cy="6571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Natural gas plant liquids production by region </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AEO2022 Reference case</a:t>
          </a:r>
        </a:p>
        <a:p xmlns:a="http://schemas.openxmlformats.org/drawingml/2006/main">
          <a:pPr eaLnBrk="0" hangingPunct="0"/>
          <a:r>
            <a:rPr lang="en-US" i="0" baseline="0" dirty="0" smtClean="0">
              <a:solidFill>
                <a:sysClr val="windowText" lastClr="000000"/>
              </a:solidFill>
              <a:latin typeface="+mn-lt"/>
              <a:ea typeface="Times New Roman" charset="0"/>
              <a:cs typeface="Times New Roman" charset="0"/>
            </a:rPr>
            <a:t>million barrels per day</a:t>
          </a:r>
        </a:p>
        <a:p xmlns:a="http://schemas.openxmlformats.org/drawingml/2006/main">
          <a:pPr eaLnBrk="0" hangingPunct="0"/>
          <a:endParaRPr lang="en-US"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0.77433</cdr:x>
      <cdr:y>0.07299</cdr:y>
    </cdr:from>
    <cdr:to>
      <cdr:x>1</cdr:x>
      <cdr:y>0.25952</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044854" y="255249"/>
          <a:ext cx="887384" cy="652347"/>
        </a:xfrm>
        <a:prstGeom xmlns:a="http://schemas.openxmlformats.org/drawingml/2006/main" prst="rect">
          <a:avLst/>
        </a:prstGeom>
      </cdr:spPr>
    </cdr:pic>
  </cdr:relSizeAnchor>
</c:userShapes>
</file>

<file path=ppt/drawings/drawing31.xml><?xml version="1.0" encoding="utf-8"?>
<c:userShapes xmlns:c="http://schemas.openxmlformats.org/drawingml/2006/chart">
  <cdr:relSizeAnchor xmlns:cdr="http://schemas.openxmlformats.org/drawingml/2006/chartDrawing">
    <cdr:from>
      <cdr:x>0.28237</cdr:x>
      <cdr:y>0.16639</cdr:y>
    </cdr:from>
    <cdr:to>
      <cdr:x>0.6588</cdr:x>
      <cdr:y>0.32019</cdr:y>
    </cdr:to>
    <cdr:sp macro="" textlink="">
      <cdr:nvSpPr>
        <cdr:cNvPr id="12" name="TextBox 1"/>
        <cdr:cNvSpPr txBox="1"/>
      </cdr:nvSpPr>
      <cdr:spPr bwMode="auto">
        <a:xfrm xmlns:a="http://schemas.openxmlformats.org/drawingml/2006/main">
          <a:off x="1135897" y="581915"/>
          <a:ext cx="1514274" cy="5378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0.52962</cdr:x>
      <cdr:y>0.43084</cdr:y>
    </cdr:from>
    <cdr:to>
      <cdr:x>0.89846</cdr:x>
      <cdr:y>0.5114</cdr:y>
    </cdr:to>
    <cdr:sp macro="" textlink="">
      <cdr:nvSpPr>
        <cdr:cNvPr id="14" name="TextBox 1"/>
        <cdr:cNvSpPr txBox="1"/>
      </cdr:nvSpPr>
      <cdr:spPr bwMode="auto">
        <a:xfrm xmlns:a="http://schemas.openxmlformats.org/drawingml/2006/main">
          <a:off x="2130535" y="1506752"/>
          <a:ext cx="1483741" cy="2817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smtClean="0">
              <a:solidFill>
                <a:schemeClr val="bg1"/>
              </a:solidFill>
              <a:latin typeface="+mn-lt"/>
              <a:ea typeface="Times New Roman" charset="0"/>
              <a:cs typeface="Times New Roman" charset="0"/>
            </a:rPr>
            <a:t>normal</a:t>
          </a:r>
          <a:r>
            <a:rPr lang="en-US" sz="1200" b="1" i="0" baseline="0" dirty="0" smtClean="0">
              <a:solidFill>
                <a:schemeClr val="bg1"/>
              </a:solidFill>
              <a:latin typeface="+mn-lt"/>
              <a:ea typeface="Times New Roman" charset="0"/>
              <a:cs typeface="Times New Roman" charset="0"/>
            </a:rPr>
            <a:t> butane</a:t>
          </a:r>
          <a:endParaRPr lang="en-US" sz="1200" b="1" i="0" dirty="0" smtClean="0">
            <a:solidFill>
              <a:schemeClr val="bg1"/>
            </a:solidFill>
            <a:latin typeface="+mn-lt"/>
            <a:ea typeface="Times New Roman" charset="0"/>
            <a:cs typeface="Times New Roman" charset="0"/>
          </a:endParaRPr>
        </a:p>
      </cdr:txBody>
    </cdr:sp>
  </cdr:relSizeAnchor>
  <cdr:relSizeAnchor xmlns:cdr="http://schemas.openxmlformats.org/drawingml/2006/chartDrawing">
    <cdr:from>
      <cdr:x>0.53679</cdr:x>
      <cdr:y>0.39315</cdr:y>
    </cdr:from>
    <cdr:to>
      <cdr:x>0.81786</cdr:x>
      <cdr:y>0.4632</cdr:y>
    </cdr:to>
    <cdr:sp macro="" textlink="">
      <cdr:nvSpPr>
        <cdr:cNvPr id="15" name="TextBox 1"/>
        <cdr:cNvSpPr txBox="1"/>
      </cdr:nvSpPr>
      <cdr:spPr bwMode="auto">
        <a:xfrm xmlns:a="http://schemas.openxmlformats.org/drawingml/2006/main">
          <a:off x="2159359" y="1374953"/>
          <a:ext cx="1130668" cy="2449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smtClean="0">
              <a:solidFill>
                <a:schemeClr val="bg1"/>
              </a:solidFill>
              <a:latin typeface="+mn-lt"/>
              <a:ea typeface="Times New Roman" charset="0"/>
              <a:cs typeface="Times New Roman" charset="0"/>
            </a:rPr>
            <a:t>isobutane</a:t>
          </a:r>
        </a:p>
      </cdr:txBody>
    </cdr:sp>
  </cdr:relSizeAnchor>
  <cdr:relSizeAnchor xmlns:cdr="http://schemas.openxmlformats.org/drawingml/2006/chartDrawing">
    <cdr:from>
      <cdr:x>0.57974</cdr:x>
      <cdr:y>0.5456</cdr:y>
    </cdr:from>
    <cdr:to>
      <cdr:x>0.78315</cdr:x>
      <cdr:y>0.61565</cdr:y>
    </cdr:to>
    <cdr:sp macro="" textlink="">
      <cdr:nvSpPr>
        <cdr:cNvPr id="16" name="TextBox 1"/>
        <cdr:cNvSpPr txBox="1"/>
      </cdr:nvSpPr>
      <cdr:spPr bwMode="auto">
        <a:xfrm xmlns:a="http://schemas.openxmlformats.org/drawingml/2006/main">
          <a:off x="2332148" y="1908120"/>
          <a:ext cx="818259" cy="2449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smtClean="0">
              <a:solidFill>
                <a:schemeClr val="bg1"/>
              </a:solidFill>
              <a:latin typeface="+mn-lt"/>
              <a:ea typeface="Times New Roman" charset="0"/>
              <a:cs typeface="Times New Roman" charset="0"/>
            </a:rPr>
            <a:t>propane</a:t>
          </a:r>
        </a:p>
      </cdr:txBody>
    </cdr:sp>
  </cdr:relSizeAnchor>
  <cdr:relSizeAnchor xmlns:cdr="http://schemas.openxmlformats.org/drawingml/2006/chartDrawing">
    <cdr:from>
      <cdr:x>0.47114</cdr:x>
      <cdr:y>0.73218</cdr:y>
    </cdr:from>
    <cdr:to>
      <cdr:x>0.7522</cdr:x>
      <cdr:y>0.80223</cdr:y>
    </cdr:to>
    <cdr:sp macro="" textlink="">
      <cdr:nvSpPr>
        <cdr:cNvPr id="17" name="TextBox 1"/>
        <cdr:cNvSpPr txBox="1"/>
      </cdr:nvSpPr>
      <cdr:spPr bwMode="auto">
        <a:xfrm xmlns:a="http://schemas.openxmlformats.org/drawingml/2006/main">
          <a:off x="1895248" y="2560640"/>
          <a:ext cx="1130627" cy="2449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smtClean="0">
              <a:solidFill>
                <a:schemeClr val="bg1"/>
              </a:solidFill>
              <a:latin typeface="+mn-lt"/>
              <a:ea typeface="Times New Roman" charset="0"/>
              <a:cs typeface="Times New Roman" charset="0"/>
            </a:rPr>
            <a:t>ethane</a:t>
          </a:r>
        </a:p>
      </cdr:txBody>
    </cdr:sp>
  </cdr:relSizeAnchor>
  <cdr:relSizeAnchor xmlns:cdr="http://schemas.openxmlformats.org/drawingml/2006/chartDrawing">
    <cdr:from>
      <cdr:x>0.51243</cdr:x>
      <cdr:y>0.33863</cdr:y>
    </cdr:from>
    <cdr:to>
      <cdr:x>0.92615</cdr:x>
      <cdr:y>0.41919</cdr:y>
    </cdr:to>
    <cdr:sp macro="" textlink="">
      <cdr:nvSpPr>
        <cdr:cNvPr id="18" name="TextBox 1"/>
        <cdr:cNvSpPr txBox="1"/>
      </cdr:nvSpPr>
      <cdr:spPr bwMode="auto">
        <a:xfrm xmlns:a="http://schemas.openxmlformats.org/drawingml/2006/main">
          <a:off x="2061369" y="1184283"/>
          <a:ext cx="1664282" cy="2817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smtClean="0">
              <a:solidFill>
                <a:schemeClr val="bg1"/>
              </a:solidFill>
              <a:latin typeface="+mn-lt"/>
              <a:ea typeface="Times New Roman" charset="0"/>
              <a:cs typeface="Times New Roman" charset="0"/>
            </a:rPr>
            <a:t>natural</a:t>
          </a:r>
          <a:r>
            <a:rPr lang="en-US" sz="1200" b="1" i="0" baseline="0" dirty="0" smtClean="0">
              <a:solidFill>
                <a:schemeClr val="bg1"/>
              </a:solidFill>
              <a:latin typeface="+mn-lt"/>
              <a:ea typeface="Times New Roman" charset="0"/>
              <a:cs typeface="Times New Roman" charset="0"/>
            </a:rPr>
            <a:t> gasoline</a:t>
          </a:r>
          <a:endParaRPr lang="en-US" sz="1200" b="1" i="0" dirty="0" smtClean="0">
            <a:solidFill>
              <a:schemeClr val="bg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0.98863</cdr:x>
      <cdr:y>0.18789</cdr:y>
    </cdr:to>
    <cdr:sp macro="" textlink="">
      <cdr:nvSpPr>
        <cdr:cNvPr id="8" name="TextBox 1"/>
        <cdr:cNvSpPr txBox="1"/>
      </cdr:nvSpPr>
      <cdr:spPr bwMode="auto">
        <a:xfrm xmlns:a="http://schemas.openxmlformats.org/drawingml/2006/main">
          <a:off x="0" y="0"/>
          <a:ext cx="3976987" cy="6571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Natural gas plant liquids production by type</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AEO2022 Reference case</a:t>
          </a:r>
        </a:p>
        <a:p xmlns:a="http://schemas.openxmlformats.org/drawingml/2006/main">
          <a:pPr eaLnBrk="0" hangingPunct="0"/>
          <a:r>
            <a:rPr lang="en-US" i="0" baseline="0" dirty="0" smtClean="0">
              <a:solidFill>
                <a:sysClr val="windowText" lastClr="000000"/>
              </a:solidFill>
              <a:latin typeface="+mn-lt"/>
              <a:ea typeface="Times New Roman" charset="0"/>
              <a:cs typeface="Times New Roman" charset="0"/>
            </a:rPr>
            <a:t>million barrels per day</a:t>
          </a:r>
        </a:p>
        <a:p xmlns:a="http://schemas.openxmlformats.org/drawingml/2006/main">
          <a:pPr eaLnBrk="0" hangingPunct="0"/>
          <a:endParaRPr lang="en-US" i="0" dirty="0" smtClean="0">
            <a:solidFill>
              <a:sysClr val="windowText" lastClr="000000"/>
            </a:solidFill>
            <a:latin typeface="+mn-lt"/>
            <a:ea typeface="Times New Roman" charset="0"/>
            <a:cs typeface="Times New Roman" charset="0"/>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0.17743</cdr:x>
      <cdr:y>0</cdr:y>
    </cdr:from>
    <cdr:to>
      <cdr:x>0.58227</cdr:x>
      <cdr:y>0.11595</cdr:y>
    </cdr:to>
    <cdr:sp macro="" textlink="">
      <cdr:nvSpPr>
        <cdr:cNvPr id="4" name="TextBox 1"/>
        <cdr:cNvSpPr txBox="1"/>
      </cdr:nvSpPr>
      <cdr:spPr bwMode="auto">
        <a:xfrm xmlns:a="http://schemas.openxmlformats.org/drawingml/2006/main">
          <a:off x="702200" y="0"/>
          <a:ext cx="1602210" cy="3467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0.79755</cdr:x>
      <cdr:y>0.17353</cdr:y>
    </cdr:from>
    <cdr:to>
      <cdr:x>1</cdr:x>
      <cdr:y>0.24734</cdr:y>
    </cdr:to>
    <cdr:sp macro="" textlink="">
      <cdr:nvSpPr>
        <cdr:cNvPr id="2" name="TextBox 1"/>
        <cdr:cNvSpPr txBox="1"/>
      </cdr:nvSpPr>
      <cdr:spPr>
        <a:xfrm xmlns:a="http://schemas.openxmlformats.org/drawingml/2006/main">
          <a:off x="3156413" y="518955"/>
          <a:ext cx="801224" cy="2207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chemeClr val="accent2"/>
              </a:solidFill>
            </a:rPr>
            <a:t>i</a:t>
          </a:r>
          <a:r>
            <a:rPr lang="en-US" sz="1200" b="1" dirty="0" smtClean="0">
              <a:solidFill>
                <a:schemeClr val="accent2"/>
              </a:solidFill>
            </a:rPr>
            <a:t>mports</a:t>
          </a:r>
          <a:endParaRPr lang="en-US" sz="1200" b="1" dirty="0">
            <a:solidFill>
              <a:schemeClr val="accent2"/>
            </a:solidFill>
          </a:endParaRPr>
        </a:p>
      </cdr:txBody>
    </cdr:sp>
  </cdr:relSizeAnchor>
  <cdr:relSizeAnchor xmlns:cdr="http://schemas.openxmlformats.org/drawingml/2006/chartDrawing">
    <cdr:from>
      <cdr:x>0.79913</cdr:x>
      <cdr:y>0.71345</cdr:y>
    </cdr:from>
    <cdr:to>
      <cdr:x>1</cdr:x>
      <cdr:y>0.78726</cdr:y>
    </cdr:to>
    <cdr:sp macro="" textlink="">
      <cdr:nvSpPr>
        <cdr:cNvPr id="5" name="TextBox 1"/>
        <cdr:cNvSpPr txBox="1"/>
      </cdr:nvSpPr>
      <cdr:spPr>
        <a:xfrm xmlns:a="http://schemas.openxmlformats.org/drawingml/2006/main">
          <a:off x="3162666" y="2133693"/>
          <a:ext cx="794971" cy="2207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1"/>
              </a:solidFill>
            </a:rPr>
            <a:t>e</a:t>
          </a:r>
          <a:r>
            <a:rPr lang="en-US" sz="1200" b="1" dirty="0" smtClean="0">
              <a:solidFill>
                <a:schemeClr val="accent1"/>
              </a:solidFill>
            </a:rPr>
            <a:t>xports</a:t>
          </a:r>
          <a:endParaRPr lang="en-US" sz="1200" b="1" dirty="0">
            <a:solidFill>
              <a:schemeClr val="accent1"/>
            </a:solidFill>
          </a:endParaRPr>
        </a:p>
      </cdr:txBody>
    </cdr:sp>
  </cdr:relSizeAnchor>
  <cdr:relSizeAnchor xmlns:cdr="http://schemas.openxmlformats.org/drawingml/2006/chartDrawing">
    <cdr:from>
      <cdr:x>0.7265</cdr:x>
      <cdr:y>0.42674</cdr:y>
    </cdr:from>
    <cdr:to>
      <cdr:x>1</cdr:x>
      <cdr:y>0.50962</cdr:y>
    </cdr:to>
    <cdr:sp macro="" textlink="">
      <cdr:nvSpPr>
        <cdr:cNvPr id="6" name="TextBox 1"/>
        <cdr:cNvSpPr txBox="1"/>
      </cdr:nvSpPr>
      <cdr:spPr>
        <a:xfrm xmlns:a="http://schemas.openxmlformats.org/drawingml/2006/main">
          <a:off x="2875236" y="1276246"/>
          <a:ext cx="1082401" cy="2478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rgbClr val="008000"/>
              </a:solidFill>
            </a:rPr>
            <a:t>net imports</a:t>
          </a:r>
          <a:endParaRPr lang="en-US" sz="1200" b="1" dirty="0">
            <a:solidFill>
              <a:srgbClr val="008000"/>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0.17923</cdr:x>
      <cdr:y>0.00137</cdr:y>
    </cdr:from>
    <cdr:to>
      <cdr:x>0.58407</cdr:x>
      <cdr:y>0.11732</cdr:y>
    </cdr:to>
    <cdr:sp macro="" textlink="">
      <cdr:nvSpPr>
        <cdr:cNvPr id="4" name="TextBox 1"/>
        <cdr:cNvSpPr txBox="1"/>
      </cdr:nvSpPr>
      <cdr:spPr bwMode="auto">
        <a:xfrm xmlns:a="http://schemas.openxmlformats.org/drawingml/2006/main">
          <a:off x="709344" y="4084"/>
          <a:ext cx="1602210" cy="3467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0.79755</cdr:x>
      <cdr:y>0.17641</cdr:y>
    </cdr:from>
    <cdr:to>
      <cdr:x>1</cdr:x>
      <cdr:y>0.25022</cdr:y>
    </cdr:to>
    <cdr:sp macro="" textlink="">
      <cdr:nvSpPr>
        <cdr:cNvPr id="2" name="TextBox 1"/>
        <cdr:cNvSpPr txBox="1"/>
      </cdr:nvSpPr>
      <cdr:spPr>
        <a:xfrm xmlns:a="http://schemas.openxmlformats.org/drawingml/2006/main">
          <a:off x="3156413" y="527583"/>
          <a:ext cx="801224" cy="2207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chemeClr val="accent2"/>
              </a:solidFill>
            </a:rPr>
            <a:t>i</a:t>
          </a:r>
          <a:r>
            <a:rPr lang="en-US" sz="1200" b="1" dirty="0" smtClean="0">
              <a:solidFill>
                <a:schemeClr val="accent2"/>
              </a:solidFill>
            </a:rPr>
            <a:t>mports</a:t>
          </a:r>
          <a:endParaRPr lang="en-US" sz="1200" b="1" dirty="0">
            <a:solidFill>
              <a:schemeClr val="accent2"/>
            </a:solidFill>
          </a:endParaRPr>
        </a:p>
      </cdr:txBody>
    </cdr:sp>
  </cdr:relSizeAnchor>
  <cdr:relSizeAnchor xmlns:cdr="http://schemas.openxmlformats.org/drawingml/2006/chartDrawing">
    <cdr:from>
      <cdr:x>0.79913</cdr:x>
      <cdr:y>0.63597</cdr:y>
    </cdr:from>
    <cdr:to>
      <cdr:x>1</cdr:x>
      <cdr:y>0.70978</cdr:y>
    </cdr:to>
    <cdr:sp macro="" textlink="">
      <cdr:nvSpPr>
        <cdr:cNvPr id="5" name="TextBox 1"/>
        <cdr:cNvSpPr txBox="1"/>
      </cdr:nvSpPr>
      <cdr:spPr>
        <a:xfrm xmlns:a="http://schemas.openxmlformats.org/drawingml/2006/main">
          <a:off x="3162666" y="1901982"/>
          <a:ext cx="794971" cy="2207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1"/>
              </a:solidFill>
            </a:rPr>
            <a:t>e</a:t>
          </a:r>
          <a:r>
            <a:rPr lang="en-US" sz="1200" b="1" dirty="0" smtClean="0">
              <a:solidFill>
                <a:schemeClr val="accent1"/>
              </a:solidFill>
            </a:rPr>
            <a:t>xports</a:t>
          </a:r>
          <a:endParaRPr lang="en-US" sz="1200" b="1" dirty="0">
            <a:solidFill>
              <a:schemeClr val="accent1"/>
            </a:solidFill>
          </a:endParaRPr>
        </a:p>
      </cdr:txBody>
    </cdr:sp>
  </cdr:relSizeAnchor>
  <cdr:relSizeAnchor xmlns:cdr="http://schemas.openxmlformats.org/drawingml/2006/chartDrawing">
    <cdr:from>
      <cdr:x>0.73733</cdr:x>
      <cdr:y>0.41019</cdr:y>
    </cdr:from>
    <cdr:to>
      <cdr:x>1</cdr:x>
      <cdr:y>0.47648</cdr:y>
    </cdr:to>
    <cdr:sp macro="" textlink="">
      <cdr:nvSpPr>
        <cdr:cNvPr id="6" name="TextBox 1"/>
        <cdr:cNvSpPr txBox="1"/>
      </cdr:nvSpPr>
      <cdr:spPr>
        <a:xfrm xmlns:a="http://schemas.openxmlformats.org/drawingml/2006/main">
          <a:off x="2918098" y="1226733"/>
          <a:ext cx="1039539" cy="1982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008000"/>
              </a:solidFill>
            </a:rPr>
            <a:t>n</a:t>
          </a:r>
          <a:r>
            <a:rPr lang="en-US" sz="1200" b="1" dirty="0" smtClean="0">
              <a:solidFill>
                <a:srgbClr val="008000"/>
              </a:solidFill>
            </a:rPr>
            <a:t>et imports</a:t>
          </a:r>
          <a:endParaRPr lang="en-US" sz="1200" b="1" dirty="0">
            <a:solidFill>
              <a:srgbClr val="008000"/>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0.01022</cdr:x>
      <cdr:y>0</cdr:y>
    </cdr:from>
    <cdr:to>
      <cdr:x>0.86786</cdr:x>
      <cdr:y>0.1896</cdr:y>
    </cdr:to>
    <cdr:sp macro="" textlink="">
      <cdr:nvSpPr>
        <cdr:cNvPr id="2" name="TextBox 1"/>
        <cdr:cNvSpPr txBox="1"/>
      </cdr:nvSpPr>
      <cdr:spPr bwMode="auto">
        <a:xfrm xmlns:a="http://schemas.openxmlformats.org/drawingml/2006/main">
          <a:off x="88844" y="0"/>
          <a:ext cx="7455593" cy="8515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i="0" baseline="0" dirty="0" smtClean="0">
            <a:solidFill>
              <a:schemeClr val="tx1"/>
            </a:solidFill>
            <a:ea typeface="Times New Roman" charset="0"/>
            <a:cs typeface="Times New Roman" charset="0"/>
          </a:endParaRPr>
        </a:p>
        <a:p xmlns:a="http://schemas.openxmlformats.org/drawingml/2006/main">
          <a:pPr eaLnBrk="0" hangingPunct="0"/>
          <a:endParaRPr lang="en-US" sz="1200" i="0" dirty="0" smtClean="0">
            <a:solidFill>
              <a:schemeClr val="tx1"/>
            </a:solidFill>
            <a:ea typeface="Times New Roman" charset="0"/>
            <a:cs typeface="Times New Roman" charset="0"/>
          </a:endParaRPr>
        </a:p>
      </cdr:txBody>
    </cdr:sp>
  </cdr:relSizeAnchor>
  <cdr:relSizeAnchor xmlns:cdr="http://schemas.openxmlformats.org/drawingml/2006/chartDrawing">
    <cdr:from>
      <cdr:x>0.27944</cdr:x>
      <cdr:y>0.02559</cdr:y>
    </cdr:from>
    <cdr:to>
      <cdr:x>0.4726</cdr:x>
      <cdr:y>0.15553</cdr:y>
    </cdr:to>
    <cdr:sp macro="" textlink="">
      <cdr:nvSpPr>
        <cdr:cNvPr id="6" name="TextBox 1"/>
        <cdr:cNvSpPr txBox="1"/>
      </cdr:nvSpPr>
      <cdr:spPr bwMode="auto">
        <a:xfrm xmlns:a="http://schemas.openxmlformats.org/drawingml/2006/main">
          <a:off x="2235823" y="73831"/>
          <a:ext cx="1545473" cy="3748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0.81353</cdr:x>
      <cdr:y>0.0761</cdr:y>
    </cdr:from>
    <cdr:to>
      <cdr:x>1</cdr:x>
      <cdr:y>0.75673</cdr:y>
    </cdr:to>
    <cdr:sp macro="" textlink="">
      <cdr:nvSpPr>
        <cdr:cNvPr id="5" name="TextBox 1"/>
        <cdr:cNvSpPr txBox="1"/>
      </cdr:nvSpPr>
      <cdr:spPr bwMode="auto">
        <a:xfrm xmlns:a="http://schemas.openxmlformats.org/drawingml/2006/main">
          <a:off x="6509054" y="234243"/>
          <a:ext cx="1491946" cy="20950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dirty="0">
            <a:solidFill>
              <a:schemeClr val="tx2"/>
            </a:solidFill>
            <a:ea typeface="Times New Roman" charset="0"/>
            <a:cs typeface="Times New Roman" charset="0"/>
          </a:endParaRPr>
        </a:p>
        <a:p xmlns:a="http://schemas.openxmlformats.org/drawingml/2006/main">
          <a:pPr eaLnBrk="0" hangingPunct="0"/>
          <a:endParaRPr lang="en-US" sz="1200" b="1" i="0" baseline="0" dirty="0">
            <a:solidFill>
              <a:schemeClr val="tx2">
                <a:lumMod val="50000"/>
                <a:lumOff val="50000"/>
              </a:schemeClr>
            </a:solidFill>
            <a:ea typeface="Times New Roman" charset="0"/>
            <a:cs typeface="Times New Roman" charset="0"/>
          </a:endParaRPr>
        </a:p>
      </cdr:txBody>
    </cdr:sp>
  </cdr:relSizeAnchor>
  <cdr:relSizeAnchor xmlns:cdr="http://schemas.openxmlformats.org/drawingml/2006/chartDrawing">
    <cdr:from>
      <cdr:x>0.81353</cdr:x>
      <cdr:y>0.10117</cdr:y>
    </cdr:from>
    <cdr:to>
      <cdr:x>1</cdr:x>
      <cdr:y>0.7818</cdr:y>
    </cdr:to>
    <cdr:sp macro="" textlink="">
      <cdr:nvSpPr>
        <cdr:cNvPr id="7" name="TextBox 1"/>
        <cdr:cNvSpPr txBox="1"/>
      </cdr:nvSpPr>
      <cdr:spPr bwMode="auto">
        <a:xfrm xmlns:a="http://schemas.openxmlformats.org/drawingml/2006/main">
          <a:off x="6509054" y="291887"/>
          <a:ext cx="1491946" cy="19637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endParaRPr lang="en-US" sz="1200" b="1" i="0" baseline="0" dirty="0" smtClean="0">
            <a:solidFill>
              <a:schemeClr val="accent5"/>
            </a:solidFill>
            <a:effectLst/>
          </a:endParaRPr>
        </a:p>
        <a:p xmlns:a="http://schemas.openxmlformats.org/drawingml/2006/main">
          <a:pPr eaLnBrk="0" fontAlgn="auto" latinLnBrk="0" hangingPunct="0"/>
          <a:endParaRPr lang="en-US" sz="1200" dirty="0" smtClean="0">
            <a:solidFill>
              <a:srgbClr val="7A2630"/>
            </a:solidFill>
            <a:effectLst/>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rgbClr val="7A2630"/>
              </a:solidFill>
              <a:effectLst/>
            </a:rPr>
            <a:t>High </a:t>
          </a:r>
          <a:r>
            <a:rPr lang="en-US" sz="1200" b="1" i="0" baseline="0" dirty="0">
              <a:solidFill>
                <a:srgbClr val="7A2630"/>
              </a:solidFill>
              <a:effectLst/>
            </a:rPr>
            <a:t>Oil </a:t>
          </a:r>
          <a:r>
            <a:rPr lang="en-US" sz="1200" b="1" i="0" baseline="0" dirty="0" smtClean="0">
              <a:solidFill>
                <a:srgbClr val="7A2630"/>
              </a:solidFill>
              <a:effectLst/>
            </a:rPr>
            <a:t>Price</a:t>
          </a:r>
        </a:p>
        <a:p xmlns:a="http://schemas.openxmlformats.org/drawingml/2006/main">
          <a:pPr eaLnBrk="0" fontAlgn="auto" hangingPunct="0">
            <a:spcBef>
              <a:spcPts val="0"/>
            </a:spcBef>
            <a:spcAft>
              <a:spcPts val="0"/>
            </a:spcAft>
            <a:defRPr/>
          </a:pPr>
          <a:r>
            <a:rPr lang="en-US" sz="1200" b="1" dirty="0">
              <a:solidFill>
                <a:srgbClr val="8E561F"/>
              </a:solidFill>
            </a:rPr>
            <a:t>High Oil and Gas </a:t>
          </a:r>
          <a:r>
            <a:rPr lang="en-US" sz="1200" b="1" dirty="0" smtClean="0">
              <a:solidFill>
                <a:srgbClr val="8E561F"/>
              </a:solidFill>
            </a:rPr>
            <a:t>Supply</a:t>
          </a:r>
        </a:p>
        <a:p xmlns:a="http://schemas.openxmlformats.org/drawingml/2006/main">
          <a:pPr eaLnBrk="0" fontAlgn="auto" hangingPunct="0">
            <a:spcBef>
              <a:spcPts val="0"/>
            </a:spcBef>
            <a:spcAft>
              <a:spcPts val="0"/>
            </a:spcAft>
            <a:defRPr/>
          </a:pPr>
          <a:endParaRPr lang="en-US" sz="600" b="1" dirty="0" smtClean="0">
            <a:solidFill>
              <a:schemeClr val="accent2">
                <a:lumMod val="75000"/>
              </a:schemeClr>
            </a:solidFill>
          </a:endParaRPr>
        </a:p>
        <a:p xmlns:a="http://schemas.openxmlformats.org/drawingml/2006/main">
          <a:pPr eaLnBrk="0" fontAlgn="auto" hangingPunct="0">
            <a:spcBef>
              <a:spcPts val="0"/>
            </a:spcBef>
            <a:spcAft>
              <a:spcPts val="0"/>
            </a:spcAft>
            <a:defRPr/>
          </a:pPr>
          <a:r>
            <a:rPr lang="en-US" sz="1200" b="1" kern="0" dirty="0" smtClean="0">
              <a:ea typeface="Times New Roman" charset="0"/>
              <a:cs typeface="Times New Roman" charset="0"/>
            </a:rPr>
            <a:t>Reference</a:t>
          </a:r>
        </a:p>
        <a:p xmlns:a="http://schemas.openxmlformats.org/drawingml/2006/main">
          <a:pPr eaLnBrk="0" fontAlgn="auto" hangingPunct="0">
            <a:spcBef>
              <a:spcPts val="0"/>
            </a:spcBef>
            <a:spcAft>
              <a:spcPts val="0"/>
            </a:spcAft>
            <a:defRPr/>
          </a:pPr>
          <a:endParaRPr lang="en-US" sz="1200" b="1" kern="0" dirty="0">
            <a:ea typeface="Times New Roman" charset="0"/>
            <a:cs typeface="Times New Roman" charset="0"/>
          </a:endParaRPr>
        </a:p>
        <a:p xmlns:a="http://schemas.openxmlformats.org/drawingml/2006/main">
          <a:pPr eaLnBrk="0" fontAlgn="auto" hangingPunct="0">
            <a:spcBef>
              <a:spcPts val="0"/>
            </a:spcBef>
            <a:spcAft>
              <a:spcPts val="0"/>
            </a:spcAft>
            <a:defRPr/>
          </a:pPr>
          <a:r>
            <a:rPr lang="en-US" sz="1200" b="1" dirty="0">
              <a:solidFill>
                <a:srgbClr val="E3A5AC"/>
              </a:solidFill>
            </a:rPr>
            <a:t>Low Oil Price</a:t>
          </a:r>
        </a:p>
        <a:p xmlns:a="http://schemas.openxmlformats.org/drawingml/2006/main">
          <a:pPr eaLnBrk="0" fontAlgn="auto" hangingPunct="0">
            <a:spcBef>
              <a:spcPts val="0"/>
            </a:spcBef>
            <a:spcAft>
              <a:spcPts val="0"/>
            </a:spcAft>
            <a:defRPr/>
          </a:pPr>
          <a:r>
            <a:rPr lang="en-US" sz="1200" b="1" kern="0" dirty="0" smtClean="0">
              <a:solidFill>
                <a:schemeClr val="accent2">
                  <a:lumMod val="40000"/>
                  <a:lumOff val="60000"/>
                </a:schemeClr>
              </a:solidFill>
              <a:ea typeface="Times New Roman" charset="0"/>
              <a:cs typeface="Times New Roman" charset="0"/>
            </a:rPr>
            <a:t>Low Oil and Gas Supply</a:t>
          </a:r>
        </a:p>
        <a:p xmlns:a="http://schemas.openxmlformats.org/drawingml/2006/main">
          <a:pPr eaLnBrk="0" fontAlgn="auto" hangingPunct="0">
            <a:spcBef>
              <a:spcPts val="0"/>
            </a:spcBef>
            <a:spcAft>
              <a:spcPts val="0"/>
            </a:spcAft>
            <a:defRPr/>
          </a:pPr>
          <a:endParaRPr lang="en-US" sz="1200" dirty="0">
            <a:solidFill>
              <a:schemeClr val="accent5">
                <a:lumMod val="40000"/>
                <a:lumOff val="60000"/>
              </a:schemeClr>
            </a:solidFill>
          </a:endParaRPr>
        </a:p>
        <a:p xmlns:a="http://schemas.openxmlformats.org/drawingml/2006/main">
          <a:pPr eaLnBrk="0" fontAlgn="auto" hangingPunct="0">
            <a:spcBef>
              <a:spcPts val="0"/>
            </a:spcBef>
            <a:spcAft>
              <a:spcPts val="0"/>
            </a:spcAft>
            <a:defRPr/>
          </a:pPr>
          <a:endParaRPr lang="en-US" sz="1200" b="1" kern="0" dirty="0">
            <a:ea typeface="Times New Roman" charset="0"/>
            <a:cs typeface="Times New Roman" charset="0"/>
          </a:endParaRPr>
        </a:p>
        <a:p xmlns:a="http://schemas.openxmlformats.org/drawingml/2006/main">
          <a:pPr eaLnBrk="0" fontAlgn="auto" hangingPunct="0">
            <a:spcBef>
              <a:spcPts val="0"/>
            </a:spcBef>
            <a:spcAft>
              <a:spcPts val="0"/>
            </a:spcAft>
            <a:defRPr/>
          </a:pPr>
          <a:endParaRPr lang="en-US" sz="1200" b="1" dirty="0">
            <a:solidFill>
              <a:schemeClr val="accent2">
                <a:lumMod val="75000"/>
              </a:schemeClr>
            </a:solidFill>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dirty="0">
            <a:solidFill>
              <a:schemeClr val="accent5">
                <a:lumMod val="75000"/>
              </a:schemeClr>
            </a:solidFill>
            <a:effectLst/>
          </a:endParaRPr>
        </a:p>
        <a:p xmlns:a="http://schemas.openxmlformats.org/drawingml/2006/main">
          <a:pPr eaLnBrk="0" hangingPunct="0"/>
          <a:endParaRPr lang="en-US" sz="1200" b="1" i="0" dirty="0">
            <a:solidFill>
              <a:schemeClr val="tx2"/>
            </a:solidFill>
            <a:ea typeface="Times New Roman" charset="0"/>
            <a:cs typeface="Times New Roman" charset="0"/>
          </a:endParaRPr>
        </a:p>
        <a:p xmlns:a="http://schemas.openxmlformats.org/drawingml/2006/main">
          <a:pPr eaLnBrk="0" hangingPunct="0"/>
          <a:endParaRPr lang="en-US" sz="1200" b="1" i="0" baseline="0" dirty="0">
            <a:solidFill>
              <a:schemeClr val="tx2">
                <a:lumMod val="50000"/>
                <a:lumOff val="50000"/>
              </a:schemeClr>
            </a:solidFill>
            <a:ea typeface="Times New Roman" charset="0"/>
            <a:cs typeface="Times New Roman" charset="0"/>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0.28257</cdr:x>
      <cdr:y>0</cdr:y>
    </cdr:from>
    <cdr:to>
      <cdr:x>0.60823</cdr:x>
      <cdr:y>0.13274</cdr:y>
    </cdr:to>
    <cdr:sp macro="" textlink="">
      <cdr:nvSpPr>
        <cdr:cNvPr id="17" name="TextBox 1"/>
        <cdr:cNvSpPr txBox="1"/>
      </cdr:nvSpPr>
      <cdr:spPr bwMode="auto">
        <a:xfrm xmlns:a="http://schemas.openxmlformats.org/drawingml/2006/main">
          <a:off x="1111133" y="0"/>
          <a:ext cx="1280572" cy="3800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0.63026</cdr:x>
      <cdr:y>0.19409</cdr:y>
    </cdr:from>
    <cdr:to>
      <cdr:x>0.97297</cdr:x>
      <cdr:y>0.72115</cdr:y>
    </cdr:to>
    <cdr:sp macro="" textlink="">
      <cdr:nvSpPr>
        <cdr:cNvPr id="6" name="TextBox 1"/>
        <cdr:cNvSpPr txBox="1"/>
      </cdr:nvSpPr>
      <cdr:spPr bwMode="auto">
        <a:xfrm xmlns:a="http://schemas.openxmlformats.org/drawingml/2006/main">
          <a:off x="2478338" y="555699"/>
          <a:ext cx="1347618" cy="15089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baseline="0" dirty="0">
              <a:solidFill>
                <a:schemeClr val="accent5">
                  <a:lumMod val="75000"/>
                </a:schemeClr>
              </a:solidFill>
              <a:latin typeface="+mn-lt"/>
              <a:ea typeface="Times New Roman" charset="0"/>
              <a:cs typeface="Times New Roman" charset="0"/>
            </a:rPr>
            <a:t>High Oil </a:t>
          </a:r>
          <a:r>
            <a:rPr lang="en-US" sz="1200" b="1" i="0" baseline="0" dirty="0" smtClean="0">
              <a:solidFill>
                <a:schemeClr val="accent5">
                  <a:lumMod val="75000"/>
                </a:schemeClr>
              </a:solidFill>
              <a:latin typeface="+mn-lt"/>
              <a:ea typeface="Times New Roman" charset="0"/>
              <a:cs typeface="Times New Roman" charset="0"/>
            </a:rPr>
            <a:t>Price</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200" b="1" i="0" baseline="0" dirty="0">
            <a:solidFill>
              <a:schemeClr val="tx2"/>
            </a:solidFill>
            <a:effectLst/>
            <a:latin typeface="+mn-lt"/>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200" b="1" i="0" baseline="0" dirty="0">
            <a:solidFill>
              <a:schemeClr val="tx2"/>
            </a:solidFill>
            <a:effectLst/>
            <a:latin typeface="+mn-lt"/>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tx1"/>
              </a:solidFill>
              <a:effectLst/>
              <a:latin typeface="+mn-lt"/>
            </a:rPr>
            <a:t>Reference</a:t>
          </a:r>
        </a:p>
        <a:p xmlns:a="http://schemas.openxmlformats.org/drawingml/2006/main">
          <a:pPr algn="l" eaLnBrk="0" hangingPunct="0"/>
          <a:endParaRPr lang="en-US" sz="1200" b="1" i="0" baseline="0" dirty="0">
            <a:solidFill>
              <a:schemeClr val="accent5"/>
            </a:solidFill>
            <a:latin typeface="+mn-lt"/>
            <a:ea typeface="Times New Roman" charset="0"/>
            <a:cs typeface="Times New Roman" charset="0"/>
          </a:endParaRPr>
        </a:p>
        <a:p xmlns:a="http://schemas.openxmlformats.org/drawingml/2006/main">
          <a:pPr algn="l" eaLnBrk="0" hangingPunct="0"/>
          <a:r>
            <a:rPr lang="en-US" sz="1200" b="1" i="0" baseline="0" dirty="0">
              <a:solidFill>
                <a:schemeClr val="accent5">
                  <a:lumMod val="40000"/>
                  <a:lumOff val="60000"/>
                </a:schemeClr>
              </a:solidFill>
              <a:latin typeface="+mn-lt"/>
              <a:ea typeface="Times New Roman" charset="0"/>
              <a:cs typeface="Times New Roman" charset="0"/>
            </a:rPr>
            <a:t>Low Oil Price</a:t>
          </a:r>
          <a:endParaRPr lang="en-US" sz="1200" i="0" dirty="0">
            <a:solidFill>
              <a:schemeClr val="accent5">
                <a:lumMod val="40000"/>
                <a:lumOff val="60000"/>
              </a:schemeClr>
            </a:solidFill>
            <a:latin typeface="+mn-lt"/>
            <a:ea typeface="Times New Roman" charset="0"/>
            <a:cs typeface="Times New Roman" charset="0"/>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0.26584</cdr:x>
      <cdr:y>0</cdr:y>
    </cdr:from>
    <cdr:to>
      <cdr:x>0.73416</cdr:x>
      <cdr:y>0.13113</cdr:y>
    </cdr:to>
    <cdr:sp macro="" textlink="">
      <cdr:nvSpPr>
        <cdr:cNvPr id="5" name="TextBox 1"/>
        <cdr:cNvSpPr txBox="1"/>
      </cdr:nvSpPr>
      <cdr:spPr bwMode="auto">
        <a:xfrm xmlns:a="http://schemas.openxmlformats.org/drawingml/2006/main">
          <a:off x="1069401" y="0"/>
          <a:ext cx="1883922" cy="3754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0.64735</cdr:x>
      <cdr:y>0.04838</cdr:y>
    </cdr:from>
    <cdr:to>
      <cdr:x>0.94118</cdr:x>
      <cdr:y>0.54796</cdr:y>
    </cdr:to>
    <cdr:sp macro="" textlink="">
      <cdr:nvSpPr>
        <cdr:cNvPr id="6" name="TextBox 1"/>
        <cdr:cNvSpPr txBox="1"/>
      </cdr:nvSpPr>
      <cdr:spPr bwMode="auto">
        <a:xfrm xmlns:a="http://schemas.openxmlformats.org/drawingml/2006/main">
          <a:off x="2604126" y="138509"/>
          <a:ext cx="1181997" cy="14303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baseline="0" dirty="0" smtClean="0">
              <a:solidFill>
                <a:schemeClr val="accent5">
                  <a:lumMod val="75000"/>
                </a:schemeClr>
              </a:solidFill>
              <a:ea typeface="Times New Roman" charset="0"/>
              <a:cs typeface="Times New Roman" charset="0"/>
            </a:rPr>
            <a:t>High </a:t>
          </a:r>
          <a:r>
            <a:rPr lang="en-US" sz="1200" b="1" i="0" baseline="0" dirty="0">
              <a:solidFill>
                <a:schemeClr val="accent5">
                  <a:lumMod val="75000"/>
                </a:schemeClr>
              </a:solidFill>
              <a:ea typeface="Times New Roman" charset="0"/>
              <a:cs typeface="Times New Roman" charset="0"/>
            </a:rPr>
            <a:t>Oil </a:t>
          </a:r>
          <a:r>
            <a:rPr lang="en-US" sz="1200" b="1" i="0" baseline="0" dirty="0" smtClean="0">
              <a:solidFill>
                <a:schemeClr val="accent5">
                  <a:lumMod val="75000"/>
                </a:schemeClr>
              </a:solidFill>
              <a:ea typeface="Times New Roman" charset="0"/>
              <a:cs typeface="Times New Roman" charset="0"/>
            </a:rPr>
            <a:t>Price</a:t>
          </a:r>
          <a:r>
            <a:rPr lang="en-US" sz="1200" b="1" i="0" baseline="0" dirty="0" smtClean="0">
              <a:solidFill>
                <a:srgbClr val="7A2630"/>
              </a:solidFill>
              <a:ea typeface="Times New Roman" charset="0"/>
              <a:cs typeface="Times New Roman" charset="0"/>
            </a:rPr>
            <a:t/>
          </a:r>
          <a:br>
            <a:rPr lang="en-US" sz="1200" b="1" i="0" baseline="0" dirty="0" smtClean="0">
              <a:solidFill>
                <a:srgbClr val="7A2630"/>
              </a:solidFill>
              <a:ea typeface="Times New Roman" charset="0"/>
              <a:cs typeface="Times New Roman" charset="0"/>
            </a:rPr>
          </a:br>
          <a:endParaRPr lang="en-US" sz="1200" b="1" i="0" baseline="0" dirty="0" smtClean="0">
            <a:effectLst/>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200" b="1" i="0" baseline="0" dirty="0">
            <a:effectLst/>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b="1" i="0" baseline="0" dirty="0" smtClean="0">
            <a:solidFill>
              <a:schemeClr val="tx1"/>
            </a:solidFill>
            <a:effectLst/>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600" b="1" i="0" baseline="0" dirty="0" smtClean="0">
            <a:solidFill>
              <a:schemeClr val="tx1"/>
            </a:solidFill>
            <a:effectLst/>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tx1"/>
              </a:solidFill>
              <a:effectLst/>
            </a:rPr>
            <a:t>Reference</a:t>
          </a:r>
          <a:endParaRPr lang="en-US" sz="1400" b="1" dirty="0">
            <a:solidFill>
              <a:schemeClr val="tx2"/>
            </a:solidFill>
          </a:endParaRPr>
        </a:p>
        <a:p xmlns:a="http://schemas.openxmlformats.org/drawingml/2006/main">
          <a:pPr algn="l" eaLnBrk="0" hangingPunct="0"/>
          <a:endParaRPr lang="en-US" sz="600" b="1" i="0" baseline="0" dirty="0">
            <a:solidFill>
              <a:schemeClr val="accent5"/>
            </a:solidFill>
            <a:ea typeface="Times New Roman" charset="0"/>
            <a:cs typeface="Times New Roman" charset="0"/>
          </a:endParaRPr>
        </a:p>
        <a:p xmlns:a="http://schemas.openxmlformats.org/drawingml/2006/main">
          <a:pPr algn="l" eaLnBrk="0" hangingPunct="0"/>
          <a:endParaRPr lang="en-US" sz="700" b="1" i="0" baseline="0" dirty="0" smtClean="0">
            <a:solidFill>
              <a:schemeClr val="accent5">
                <a:lumMod val="40000"/>
                <a:lumOff val="60000"/>
              </a:schemeClr>
            </a:solidFill>
            <a:ea typeface="Times New Roman" charset="0"/>
            <a:cs typeface="Times New Roman" charset="0"/>
          </a:endParaRPr>
        </a:p>
        <a:p xmlns:a="http://schemas.openxmlformats.org/drawingml/2006/main">
          <a:pPr algn="l" eaLnBrk="0" hangingPunct="0"/>
          <a:r>
            <a:rPr lang="en-US" sz="1200" b="1" i="0" baseline="0" dirty="0" smtClean="0">
              <a:solidFill>
                <a:schemeClr val="accent5">
                  <a:lumMod val="40000"/>
                  <a:lumOff val="60000"/>
                </a:schemeClr>
              </a:solidFill>
              <a:ea typeface="Times New Roman" charset="0"/>
              <a:cs typeface="Times New Roman" charset="0"/>
            </a:rPr>
            <a:t>Low </a:t>
          </a:r>
          <a:r>
            <a:rPr lang="en-US" sz="1200" b="1" i="0" baseline="0" dirty="0">
              <a:solidFill>
                <a:schemeClr val="accent5">
                  <a:lumMod val="40000"/>
                  <a:lumOff val="60000"/>
                </a:schemeClr>
              </a:solidFill>
              <a:ea typeface="Times New Roman" charset="0"/>
              <a:cs typeface="Times New Roman" charset="0"/>
            </a:rPr>
            <a:t>Oil Price</a:t>
          </a:r>
          <a:endParaRPr lang="en-US" sz="1200" i="0" dirty="0">
            <a:solidFill>
              <a:schemeClr val="accent5">
                <a:lumMod val="40000"/>
                <a:lumOff val="60000"/>
              </a:schemeClr>
            </a:solidFill>
            <a:ea typeface="Times New Roman" charset="0"/>
            <a:cs typeface="Times New Roman" charset="0"/>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0.12986</cdr:x>
      <cdr:y>0.01145</cdr:y>
    </cdr:from>
    <cdr:to>
      <cdr:x>0.63223</cdr:x>
      <cdr:y>0.13166</cdr:y>
    </cdr:to>
    <cdr:sp macro="" textlink="">
      <cdr:nvSpPr>
        <cdr:cNvPr id="8" name="TextBox 1"/>
        <cdr:cNvSpPr txBox="1"/>
      </cdr:nvSpPr>
      <cdr:spPr bwMode="auto">
        <a:xfrm xmlns:a="http://schemas.openxmlformats.org/drawingml/2006/main">
          <a:off x="331744" y="33724"/>
          <a:ext cx="1283390" cy="3540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smtClean="0">
            <a:solidFill>
              <a:schemeClr val="bg2"/>
            </a:solidFill>
            <a:latin typeface="+mn-lt"/>
            <a:ea typeface="Times New Roman" charset="0"/>
            <a:cs typeface="Times New Roman" charset="0"/>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0.13357</cdr:x>
      <cdr:y>0.00162</cdr:y>
    </cdr:from>
    <cdr:to>
      <cdr:x>0.91291</cdr:x>
      <cdr:y>0.12183</cdr:y>
    </cdr:to>
    <cdr:sp macro="" textlink="">
      <cdr:nvSpPr>
        <cdr:cNvPr id="6" name="TextBox 1"/>
        <cdr:cNvSpPr txBox="1"/>
      </cdr:nvSpPr>
      <cdr:spPr bwMode="auto">
        <a:xfrm xmlns:a="http://schemas.openxmlformats.org/drawingml/2006/main">
          <a:off x="347119" y="4771"/>
          <a:ext cx="2025300" cy="3540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smtClean="0">
            <a:solidFill>
              <a:schemeClr val="bg2"/>
            </a:solidFill>
            <a:latin typeface="+mn-lt"/>
            <a:ea typeface="Times New Roman" charset="0"/>
            <a:cs typeface="Times New Roman" charset="0"/>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0.10484</cdr:x>
      <cdr:y>0</cdr:y>
    </cdr:from>
    <cdr:to>
      <cdr:x>0.88418</cdr:x>
      <cdr:y>0.12172</cdr:y>
    </cdr:to>
    <cdr:sp macro="" textlink="">
      <cdr:nvSpPr>
        <cdr:cNvPr id="5" name="TextBox 1"/>
        <cdr:cNvSpPr txBox="1"/>
      </cdr:nvSpPr>
      <cdr:spPr bwMode="auto">
        <a:xfrm xmlns:a="http://schemas.openxmlformats.org/drawingml/2006/main">
          <a:off x="272606" y="0"/>
          <a:ext cx="2026537" cy="35850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smtClean="0">
            <a:solidFill>
              <a:schemeClr val="bg2"/>
            </a:solidFill>
            <a:latin typeface="+mn-lt"/>
            <a:ea typeface="Times New Roman" charset="0"/>
            <a:cs typeface="Times New Roman"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0.72879</cdr:x>
      <cdr:y>0.10983</cdr:y>
    </cdr:from>
    <cdr:to>
      <cdr:x>1</cdr:x>
      <cdr:y>0.81678</cdr:y>
    </cdr:to>
    <cdr:sp macro="" textlink="">
      <cdr:nvSpPr>
        <cdr:cNvPr id="6" name="TextBox 1"/>
        <cdr:cNvSpPr txBox="1"/>
      </cdr:nvSpPr>
      <cdr:spPr bwMode="auto">
        <a:xfrm xmlns:a="http://schemas.openxmlformats.org/drawingml/2006/main">
          <a:off x="2865776" y="328397"/>
          <a:ext cx="1066462" cy="21138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2"/>
              </a:solidFill>
              <a:effectLst/>
              <a:uLnTx/>
              <a:uFillTx/>
              <a:latin typeface="+mn-lt"/>
              <a:ea typeface="Times New Roman" charset="0"/>
              <a:cs typeface="Times New Roman" charset="0"/>
            </a:rPr>
            <a:t>transportation</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tx2"/>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1" dirty="0">
            <a:solidFill>
              <a:schemeClr val="tx2"/>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tx2"/>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1" dirty="0">
            <a:solidFill>
              <a:schemeClr val="tx2"/>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tx2"/>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tx2"/>
            </a:solidFill>
            <a:effectLst/>
            <a:uLnTx/>
            <a:uFillTx/>
            <a:latin typeface="+mn-lt"/>
            <a:ea typeface="Times New Roman" charset="0"/>
            <a:cs typeface="Times New Roman" charset="0"/>
          </a:endParaRPr>
        </a:p>
        <a:p xmlns:a="http://schemas.openxmlformats.org/drawingml/2006/main">
          <a:pPr eaLnBrk="0" hangingPunct="0"/>
          <a:r>
            <a:rPr lang="en-US" sz="1200" b="1" dirty="0">
              <a:solidFill>
                <a:srgbClr val="5D9732"/>
              </a:solidFill>
              <a:ea typeface="Times New Roman" charset="0"/>
              <a:cs typeface="Times New Roman" charset="0"/>
            </a:rPr>
            <a:t>i</a:t>
          </a:r>
          <a:r>
            <a:rPr lang="en-US" sz="1200" b="1" dirty="0" smtClean="0">
              <a:solidFill>
                <a:srgbClr val="5D9732"/>
              </a:solidFill>
              <a:ea typeface="Times New Roman" charset="0"/>
              <a:cs typeface="Times New Roman" charset="0"/>
            </a:rPr>
            <a:t>ndustrial</a:t>
          </a:r>
        </a:p>
        <a:p xmlns:a="http://schemas.openxmlformats.org/drawingml/2006/main">
          <a:pPr eaLnBrk="0" hangingPunct="0"/>
          <a:endParaRPr lang="en-US" sz="1200" b="1" dirty="0" smtClean="0">
            <a:solidFill>
              <a:srgbClr val="5D9732"/>
            </a:solidFill>
            <a:ea typeface="Times New Roman" charset="0"/>
            <a:cs typeface="Times New Roman" charset="0"/>
          </a:endParaRPr>
        </a:p>
        <a:p xmlns:a="http://schemas.openxmlformats.org/drawingml/2006/main">
          <a:pPr eaLnBrk="0" hangingPunct="0"/>
          <a:endParaRPr lang="en-US" b="1" dirty="0" smtClean="0">
            <a:solidFill>
              <a:srgbClr val="5D9732"/>
            </a:solidFill>
            <a:ea typeface="Times New Roman" charset="0"/>
            <a:cs typeface="Times New Roman" charset="0"/>
          </a:endParaRPr>
        </a:p>
        <a:p xmlns:a="http://schemas.openxmlformats.org/drawingml/2006/main">
          <a:pPr eaLnBrk="0" hangingPunct="0"/>
          <a:endParaRPr lang="en-US" sz="900" b="1" dirty="0">
            <a:solidFill>
              <a:srgbClr val="5D9732"/>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5">
                  <a:lumMod val="60000"/>
                  <a:lumOff val="40000"/>
                </a:schemeClr>
              </a:solidFill>
              <a:effectLst/>
              <a:uLnTx/>
              <a:uFillTx/>
              <a:latin typeface="+mn-lt"/>
              <a:ea typeface="Times New Roman" charset="0"/>
              <a:cs typeface="Times New Roman" charset="0"/>
            </a:rPr>
            <a:t>commercial</a:t>
          </a:r>
          <a:endParaRPr kumimoji="0" lang="en-US" sz="1200" b="1" i="0" u="none" strike="noStrike" kern="0" cap="none" spc="0" normalizeH="0" baseline="0" noProof="0" dirty="0">
            <a:ln>
              <a:noFill/>
            </a:ln>
            <a:solidFill>
              <a:schemeClr val="accent5">
                <a:lumMod val="60000"/>
                <a:lumOff val="40000"/>
              </a:schemeClr>
            </a:solidFill>
            <a:effectLst/>
            <a:uLnTx/>
            <a:uFillTx/>
            <a:latin typeface="+mn-lt"/>
            <a:ea typeface="Times New Roman" charset="0"/>
            <a:cs typeface="Times New Roman" charset="0"/>
          </a:endParaRPr>
        </a:p>
        <a:p xmlns:a="http://schemas.openxmlformats.org/drawingml/2006/main">
          <a:pPr eaLnBrk="0" hangingPunct="0"/>
          <a:r>
            <a:rPr lang="en-US" sz="1200" b="1" i="0" baseline="0" dirty="0" smtClean="0">
              <a:solidFill>
                <a:srgbClr val="72242D"/>
              </a:solidFill>
              <a:latin typeface="+mn-lt"/>
              <a:ea typeface="Times New Roman" charset="0"/>
              <a:cs typeface="Times New Roman" charset="0"/>
            </a:rPr>
            <a:t>residential</a:t>
          </a:r>
          <a:endParaRPr lang="en-US" sz="1200" b="1" i="0" baseline="0" dirty="0">
            <a:solidFill>
              <a:srgbClr val="72242D"/>
            </a:solidFill>
            <a:latin typeface="+mn-lt"/>
            <a:ea typeface="Times New Roman" charset="0"/>
            <a:cs typeface="Times New Roman" charset="0"/>
          </a:endParaRPr>
        </a:p>
        <a:p xmlns:a="http://schemas.openxmlformats.org/drawingml/2006/main">
          <a:pPr eaLnBrk="0" hangingPunct="0"/>
          <a:r>
            <a:rPr lang="en-US" sz="1200" b="1" i="0" baseline="0" dirty="0" smtClean="0">
              <a:solidFill>
                <a:schemeClr val="accent2">
                  <a:lumMod val="60000"/>
                  <a:lumOff val="40000"/>
                </a:schemeClr>
              </a:solidFill>
              <a:latin typeface="+mn-lt"/>
              <a:ea typeface="Times New Roman" charset="0"/>
              <a:cs typeface="Times New Roman" charset="0"/>
            </a:rPr>
            <a:t>electric power</a:t>
          </a:r>
          <a:endParaRPr lang="en-US" sz="1200" b="1" i="0" baseline="0" dirty="0">
            <a:solidFill>
              <a:schemeClr val="accent2">
                <a:lumMod val="60000"/>
                <a:lumOff val="40000"/>
              </a:schemeClr>
            </a:solidFill>
            <a:latin typeface="+mn-lt"/>
            <a:ea typeface="Times New Roman" charset="0"/>
            <a:cs typeface="Times New Roman" charset="0"/>
          </a:endParaRPr>
        </a:p>
      </cdr:txBody>
    </cdr:sp>
  </cdr:relSizeAnchor>
  <cdr:relSizeAnchor xmlns:cdr="http://schemas.openxmlformats.org/drawingml/2006/chartDrawing">
    <cdr:from>
      <cdr:x>0.06047</cdr:x>
      <cdr:y>0</cdr:y>
    </cdr:from>
    <cdr:to>
      <cdr:x>0.30869</cdr:x>
      <cdr:y>0.13426</cdr:y>
    </cdr:to>
    <cdr:sp macro="" textlink="">
      <cdr:nvSpPr>
        <cdr:cNvPr id="3" name="TextBox 1"/>
        <cdr:cNvSpPr txBox="1"/>
      </cdr:nvSpPr>
      <cdr:spPr bwMode="auto">
        <a:xfrm xmlns:a="http://schemas.openxmlformats.org/drawingml/2006/main">
          <a:off x="237773" y="-1399387"/>
          <a:ext cx="976074" cy="4014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1" i="0" dirty="0" smtClean="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dirty="0">
              <a:latin typeface="+mn-lt"/>
              <a:ea typeface="Times New Roman" charset="0"/>
              <a:cs typeface="Times New Roman" charset="0"/>
            </a:rPr>
            <a:t> </a:t>
          </a:r>
          <a:r>
            <a:rPr lang="en-US" sz="1200" dirty="0" smtClean="0">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 </a:t>
          </a:r>
          <a:endParaRPr lang="en-US" sz="1200" b="0" i="0" dirty="0">
            <a:solidFill>
              <a:schemeClr val="tx1"/>
            </a:solidFill>
            <a:latin typeface="+mn-lt"/>
            <a:ea typeface="Times New Roman" charset="0"/>
            <a:cs typeface="Times New Roman" charset="0"/>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0.7593</cdr:x>
      <cdr:y>0.23301</cdr:y>
    </cdr:from>
    <cdr:to>
      <cdr:x>1</cdr:x>
      <cdr:y>0.41331</cdr:y>
    </cdr:to>
    <cdr:sp macro="" textlink="">
      <cdr:nvSpPr>
        <cdr:cNvPr id="2" name="TextBox 1"/>
        <cdr:cNvSpPr txBox="1"/>
      </cdr:nvSpPr>
      <cdr:spPr>
        <a:xfrm xmlns:a="http://schemas.openxmlformats.org/drawingml/2006/main">
          <a:off x="2985761" y="721690"/>
          <a:ext cx="946477" cy="5584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chemeClr val="accent2"/>
              </a:solidFill>
            </a:rPr>
            <a:t>r</a:t>
          </a:r>
          <a:r>
            <a:rPr lang="en-US" sz="1200" b="1" dirty="0" smtClean="0">
              <a:solidFill>
                <a:schemeClr val="accent2"/>
              </a:solidFill>
            </a:rPr>
            <a:t>enewable diesel</a:t>
          </a:r>
          <a:endParaRPr lang="en-US" sz="1200" b="1" dirty="0">
            <a:solidFill>
              <a:schemeClr val="accent2"/>
            </a:solidFill>
          </a:endParaRPr>
        </a:p>
      </cdr:txBody>
    </cdr:sp>
  </cdr:relSizeAnchor>
  <cdr:relSizeAnchor xmlns:cdr="http://schemas.openxmlformats.org/drawingml/2006/chartDrawing">
    <cdr:from>
      <cdr:x>0.75922</cdr:x>
      <cdr:y>0.65733</cdr:y>
    </cdr:from>
    <cdr:to>
      <cdr:x>0.99992</cdr:x>
      <cdr:y>0.83763</cdr:y>
    </cdr:to>
    <cdr:sp macro="" textlink="">
      <cdr:nvSpPr>
        <cdr:cNvPr id="3" name="TextBox 1"/>
        <cdr:cNvSpPr txBox="1"/>
      </cdr:nvSpPr>
      <cdr:spPr>
        <a:xfrm xmlns:a="http://schemas.openxmlformats.org/drawingml/2006/main">
          <a:off x="2985443" y="2035898"/>
          <a:ext cx="946477" cy="5584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1"/>
              </a:solidFill>
            </a:rPr>
            <a:t>biodiesel</a:t>
          </a:r>
          <a:endParaRPr lang="en-US" sz="1200" b="1" dirty="0">
            <a:solidFill>
              <a:schemeClr val="accent1"/>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0.23772</cdr:x>
      <cdr:y>0.01844</cdr:y>
    </cdr:from>
    <cdr:to>
      <cdr:x>0.7401</cdr:x>
      <cdr:y>0.13865</cdr:y>
    </cdr:to>
    <cdr:sp macro="" textlink="">
      <cdr:nvSpPr>
        <cdr:cNvPr id="8" name="TextBox 1"/>
        <cdr:cNvSpPr txBox="1"/>
      </cdr:nvSpPr>
      <cdr:spPr bwMode="auto">
        <a:xfrm xmlns:a="http://schemas.openxmlformats.org/drawingml/2006/main">
          <a:off x="1782470" y="54325"/>
          <a:ext cx="3766886" cy="3540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smtClean="0">
            <a:solidFill>
              <a:schemeClr val="bg2"/>
            </a:solidFill>
            <a:latin typeface="+mn-lt"/>
            <a:ea typeface="Times New Roman" charset="0"/>
            <a:cs typeface="Times New Roman" charset="0"/>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cdr:x>
      <cdr:y>0</cdr:y>
    </cdr:from>
    <cdr:to>
      <cdr:x>0.90046</cdr:x>
      <cdr:y>0.18468</cdr:y>
    </cdr:to>
    <cdr:sp macro="" textlink="">
      <cdr:nvSpPr>
        <cdr:cNvPr id="2" name="TextBox 1"/>
        <cdr:cNvSpPr txBox="1"/>
      </cdr:nvSpPr>
      <cdr:spPr bwMode="auto">
        <a:xfrm xmlns:a="http://schemas.openxmlformats.org/drawingml/2006/main">
          <a:off x="0" y="0"/>
          <a:ext cx="3540823" cy="6458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dirty="0" smtClean="0">
              <a:solidFill>
                <a:schemeClr val="tx1"/>
              </a:solidFill>
              <a:ea typeface="Times New Roman" charset="0"/>
              <a:cs typeface="Times New Roman" charset="0"/>
            </a:rPr>
            <a:t>U.S. motor </a:t>
          </a:r>
          <a:r>
            <a:rPr lang="en-US" sz="1200" b="1" dirty="0" smtClean="0">
              <a:ea typeface="Times New Roman" charset="0"/>
              <a:cs typeface="Times New Roman" charset="0"/>
            </a:rPr>
            <a:t>gasoline consumption</a:t>
          </a:r>
        </a:p>
        <a:p xmlns:a="http://schemas.openxmlformats.org/drawingml/2006/main">
          <a:pPr eaLnBrk="0" hangingPunct="0"/>
          <a:r>
            <a:rPr lang="en-US" sz="1200" b="1" dirty="0" smtClean="0">
              <a:ea typeface="Times New Roman" charset="0"/>
              <a:cs typeface="Times New Roman" charset="0"/>
            </a:rPr>
            <a:t>AEO2022 Reference case</a:t>
          </a:r>
        </a:p>
        <a:p xmlns:a="http://schemas.openxmlformats.org/drawingml/2006/main">
          <a:pPr eaLnBrk="0" hangingPunct="0"/>
          <a:r>
            <a:rPr lang="en-US" i="0" baseline="0" dirty="0" smtClean="0">
              <a:solidFill>
                <a:sysClr val="windowText" lastClr="000000"/>
              </a:solidFill>
              <a:ea typeface="Times New Roman" charset="0"/>
              <a:cs typeface="Times New Roman" charset="0"/>
            </a:rPr>
            <a:t>million barrels per day</a:t>
          </a:r>
        </a:p>
        <a:p xmlns:a="http://schemas.openxmlformats.org/drawingml/2006/main">
          <a:pPr eaLnBrk="0" hangingPunct="0"/>
          <a:endParaRPr lang="en-US" sz="12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0.2917</cdr:x>
      <cdr:y>0.18634</cdr:y>
    </cdr:from>
    <cdr:to>
      <cdr:x>0.68445</cdr:x>
      <cdr:y>0.32316</cdr:y>
    </cdr:to>
    <cdr:sp macro="" textlink="">
      <cdr:nvSpPr>
        <cdr:cNvPr id="9" name="TextBox 1"/>
        <cdr:cNvSpPr txBox="1"/>
      </cdr:nvSpPr>
      <cdr:spPr bwMode="auto">
        <a:xfrm xmlns:a="http://schemas.openxmlformats.org/drawingml/2006/main">
          <a:off x="1147033" y="651680"/>
          <a:ext cx="1544387" cy="47849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cdr:x>
      <cdr:y>0</cdr:y>
    </cdr:from>
    <cdr:to>
      <cdr:x>0.90046</cdr:x>
      <cdr:y>0.18468</cdr:y>
    </cdr:to>
    <cdr:sp macro="" textlink="">
      <cdr:nvSpPr>
        <cdr:cNvPr id="2" name="TextBox 1"/>
        <cdr:cNvSpPr txBox="1"/>
      </cdr:nvSpPr>
      <cdr:spPr bwMode="auto">
        <a:xfrm xmlns:a="http://schemas.openxmlformats.org/drawingml/2006/main">
          <a:off x="0" y="-1113530"/>
          <a:ext cx="3540823" cy="6458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baseline="0" dirty="0" smtClean="0">
              <a:solidFill>
                <a:schemeClr val="tx1"/>
              </a:solidFill>
              <a:ea typeface="Times New Roman" charset="0"/>
              <a:cs typeface="Times New Roman" charset="0"/>
            </a:rPr>
            <a:t>U.S. </a:t>
          </a:r>
          <a:r>
            <a:rPr lang="en-US" sz="1200" b="1" i="0" baseline="0" dirty="0" smtClean="0">
              <a:solidFill>
                <a:sysClr val="windowText" lastClr="000000"/>
              </a:solidFill>
              <a:ea typeface="Times New Roman" charset="0"/>
              <a:cs typeface="Times New Roman" charset="0"/>
            </a:rPr>
            <a:t>ethanol</a:t>
          </a:r>
          <a:r>
            <a:rPr lang="en-US" sz="1200" b="1" i="0" dirty="0" smtClean="0">
              <a:solidFill>
                <a:sysClr val="windowText" lastClr="000000"/>
              </a:solidFill>
              <a:ea typeface="Times New Roman" charset="0"/>
              <a:cs typeface="Times New Roman" charset="0"/>
            </a:rPr>
            <a:t> consumption</a:t>
          </a:r>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sz="1200" b="1" dirty="0" smtClean="0">
              <a:ea typeface="Times New Roman" charset="0"/>
              <a:cs typeface="Times New Roman" charset="0"/>
            </a:rPr>
            <a:t>AEO2022 Reference case</a:t>
          </a:r>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i="0" baseline="0" dirty="0" smtClean="0">
              <a:solidFill>
                <a:sysClr val="windowText" lastClr="000000"/>
              </a:solidFill>
              <a:ea typeface="Times New Roman" charset="0"/>
              <a:cs typeface="Times New Roman" charset="0"/>
            </a:rPr>
            <a:t>million barrels per day</a:t>
          </a:r>
        </a:p>
        <a:p xmlns:a="http://schemas.openxmlformats.org/drawingml/2006/main">
          <a:pPr eaLnBrk="0" hangingPunct="0"/>
          <a:endParaRPr lang="en-US" sz="12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0.28909</cdr:x>
      <cdr:y>0.17823</cdr:y>
    </cdr:from>
    <cdr:to>
      <cdr:x>0.68184</cdr:x>
      <cdr:y>0.31505</cdr:y>
    </cdr:to>
    <cdr:sp macro="" textlink="">
      <cdr:nvSpPr>
        <cdr:cNvPr id="9" name="TextBox 1"/>
        <cdr:cNvSpPr txBox="1"/>
      </cdr:nvSpPr>
      <cdr:spPr bwMode="auto">
        <a:xfrm xmlns:a="http://schemas.openxmlformats.org/drawingml/2006/main">
          <a:off x="1136785" y="623317"/>
          <a:ext cx="1544386" cy="47849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0.83106</cdr:x>
      <cdr:y>0.03738</cdr:y>
    </cdr:from>
    <cdr:to>
      <cdr:x>0.98056</cdr:x>
      <cdr:y>0.54995</cdr:y>
    </cdr:to>
    <cdr:sp macro="" textlink="">
      <cdr:nvSpPr>
        <cdr:cNvPr id="2" name="Rectangle 1"/>
        <cdr:cNvSpPr/>
      </cdr:nvSpPr>
      <cdr:spPr>
        <a:xfrm xmlns:a="http://schemas.openxmlformats.org/drawingml/2006/main">
          <a:off x="6649340" y="114467"/>
          <a:ext cx="1196149" cy="1569661"/>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200" b="1" dirty="0" smtClean="0">
              <a:solidFill>
                <a:srgbClr val="7A2630"/>
              </a:solidFill>
              <a:ea typeface="Times New Roman" charset="0"/>
              <a:cs typeface="Times New Roman" charset="0"/>
            </a:rPr>
            <a:t>High Oil </a:t>
          </a:r>
          <a:r>
            <a:rPr lang="en-US" sz="1200" b="1" dirty="0">
              <a:solidFill>
                <a:srgbClr val="7A2630"/>
              </a:solidFill>
              <a:ea typeface="Times New Roman" charset="0"/>
              <a:cs typeface="Times New Roman" charset="0"/>
            </a:rPr>
            <a:t>P</a:t>
          </a:r>
          <a:r>
            <a:rPr lang="en-US" sz="1200" b="1" dirty="0" smtClean="0">
              <a:solidFill>
                <a:srgbClr val="7A2630"/>
              </a:solidFill>
              <a:ea typeface="Times New Roman" charset="0"/>
              <a:cs typeface="Times New Roman" charset="0"/>
            </a:rPr>
            <a:t>rice</a:t>
          </a:r>
        </a:p>
        <a:p xmlns:a="http://schemas.openxmlformats.org/drawingml/2006/main">
          <a:pPr eaLnBrk="0" hangingPunct="0"/>
          <a:endParaRPr lang="en-US" sz="1200" b="1"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sz="600" b="1"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sz="600" b="1"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sz="1200" b="1" dirty="0" smtClean="0">
            <a:ea typeface="Times New Roman" charset="0"/>
            <a:cs typeface="Times New Roman" charset="0"/>
          </a:endParaRPr>
        </a:p>
        <a:p xmlns:a="http://schemas.openxmlformats.org/drawingml/2006/main">
          <a:pPr eaLnBrk="0" hangingPunct="0"/>
          <a:r>
            <a:rPr lang="en-US" sz="1200" b="1" dirty="0" smtClean="0">
              <a:ea typeface="Times New Roman" charset="0"/>
              <a:cs typeface="Times New Roman" charset="0"/>
            </a:rPr>
            <a:t>Reference</a:t>
          </a:r>
        </a:p>
        <a:p xmlns:a="http://schemas.openxmlformats.org/drawingml/2006/main">
          <a:pPr eaLnBrk="0" hangingPunct="0"/>
          <a:endParaRPr lang="en-US" sz="1200" b="1" dirty="0" smtClean="0">
            <a:ea typeface="Times New Roman" charset="0"/>
            <a:cs typeface="Times New Roman" charset="0"/>
          </a:endParaRPr>
        </a:p>
        <a:p xmlns:a="http://schemas.openxmlformats.org/drawingml/2006/main">
          <a:pPr eaLnBrk="0" hangingPunct="0"/>
          <a:endParaRPr lang="en-US" sz="1200" b="1" dirty="0" smtClean="0">
            <a:ea typeface="Times New Roman" charset="0"/>
            <a:cs typeface="Times New Roman" charset="0"/>
          </a:endParaRPr>
        </a:p>
        <a:p xmlns:a="http://schemas.openxmlformats.org/drawingml/2006/main">
          <a:pPr eaLnBrk="0" hangingPunct="0"/>
          <a:r>
            <a:rPr lang="en-US" sz="1200" b="1" dirty="0" smtClean="0">
              <a:solidFill>
                <a:schemeClr val="accent5">
                  <a:lumMod val="40000"/>
                  <a:lumOff val="60000"/>
                </a:schemeClr>
              </a:solidFill>
              <a:ea typeface="Times New Roman" charset="0"/>
              <a:cs typeface="Times New Roman" charset="0"/>
            </a:rPr>
            <a:t>Low Oil </a:t>
          </a:r>
          <a:r>
            <a:rPr lang="en-US" sz="1200" b="1" dirty="0">
              <a:solidFill>
                <a:schemeClr val="accent5">
                  <a:lumMod val="40000"/>
                  <a:lumOff val="60000"/>
                </a:schemeClr>
              </a:solidFill>
              <a:ea typeface="Times New Roman" charset="0"/>
              <a:cs typeface="Times New Roman" charset="0"/>
            </a:rPr>
            <a:t>P</a:t>
          </a:r>
          <a:r>
            <a:rPr lang="en-US" sz="1200" b="1" dirty="0" smtClean="0">
              <a:solidFill>
                <a:schemeClr val="accent5">
                  <a:lumMod val="40000"/>
                  <a:lumOff val="60000"/>
                </a:schemeClr>
              </a:solidFill>
              <a:ea typeface="Times New Roman" charset="0"/>
              <a:cs typeface="Times New Roman" charset="0"/>
            </a:rPr>
            <a:t>rice</a:t>
          </a:r>
          <a:endParaRPr lang="en-US" sz="1200" dirty="0">
            <a:solidFill>
              <a:schemeClr val="accent5">
                <a:lumMod val="40000"/>
                <a:lumOff val="60000"/>
              </a:schemeClr>
            </a:solidFill>
            <a:ea typeface="Times New Roman" charset="0"/>
            <a:cs typeface="Times New Roman" charset="0"/>
          </a:endParaRPr>
        </a:p>
      </cdr:txBody>
    </cdr:sp>
  </cdr:relSizeAnchor>
  <cdr:relSizeAnchor xmlns:cdr="http://schemas.openxmlformats.org/drawingml/2006/chartDrawing">
    <cdr:from>
      <cdr:x>0</cdr:x>
      <cdr:y>0</cdr:y>
    </cdr:from>
    <cdr:to>
      <cdr:x>0.76765</cdr:x>
      <cdr:y>0.08999</cdr:y>
    </cdr:to>
    <cdr:sp macro="" textlink="">
      <cdr:nvSpPr>
        <cdr:cNvPr id="5" name="TextBox 9"/>
        <cdr:cNvSpPr txBox="1"/>
      </cdr:nvSpPr>
      <cdr:spPr>
        <a:xfrm xmlns:a="http://schemas.openxmlformats.org/drawingml/2006/main">
          <a:off x="0" y="0"/>
          <a:ext cx="6141968" cy="27557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200" dirty="0">
            <a:solidFill>
              <a:schemeClr val="tx1"/>
            </a:solidFill>
          </a:endParaRPr>
        </a:p>
      </cdr:txBody>
    </cdr:sp>
  </cdr:relSizeAnchor>
  <cdr:relSizeAnchor xmlns:cdr="http://schemas.openxmlformats.org/drawingml/2006/chartDrawing">
    <cdr:from>
      <cdr:x>0.24342</cdr:x>
      <cdr:y>0.06479</cdr:y>
    </cdr:from>
    <cdr:to>
      <cdr:x>0.43049</cdr:x>
      <cdr:y>0.16553</cdr:y>
    </cdr:to>
    <cdr:sp macro="" textlink="">
      <cdr:nvSpPr>
        <cdr:cNvPr id="6" name="TextBox 1"/>
        <cdr:cNvSpPr txBox="1"/>
      </cdr:nvSpPr>
      <cdr:spPr bwMode="auto">
        <a:xfrm xmlns:a="http://schemas.openxmlformats.org/drawingml/2006/main">
          <a:off x="1947604" y="198409"/>
          <a:ext cx="1496747" cy="3084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200" dirty="0">
              <a:ea typeface="Times New Roman" charset="0"/>
              <a:cs typeface="Times New Roman" charset="0"/>
            </a:rPr>
            <a:t>         </a:t>
          </a:r>
          <a:r>
            <a:rPr lang="en-US" sz="1200" dirty="0" smtClean="0">
              <a:ea typeface="Times New Roman" charset="0"/>
              <a:cs typeface="Times New Roman" charset="0"/>
            </a:rPr>
            <a:t>  </a:t>
          </a:r>
          <a:r>
            <a:rPr lang="en-US" sz="1200" b="1" dirty="0" smtClean="0">
              <a:ea typeface="Times New Roman" charset="0"/>
              <a:cs typeface="Times New Roman" charset="0"/>
            </a:rPr>
            <a:t>2021</a:t>
          </a:r>
          <a:endParaRPr lang="en-US" sz="1200" b="1" dirty="0">
            <a:ea typeface="Times New Roman" charset="0"/>
            <a:cs typeface="Times New Roman" charset="0"/>
          </a:endParaRPr>
        </a:p>
        <a:p xmlns:a="http://schemas.openxmlformats.org/drawingml/2006/main">
          <a:pPr eaLnBrk="0" hangingPunct="0"/>
          <a:r>
            <a:rPr lang="en-US" sz="1200" dirty="0">
              <a:ea typeface="Times New Roman" charset="0"/>
              <a:cs typeface="Times New Roman" charset="0"/>
            </a:rPr>
            <a:t> history    projections</a:t>
          </a:r>
        </a:p>
      </cdr:txBody>
    </cdr:sp>
  </cdr:relSizeAnchor>
</c:userShapes>
</file>

<file path=ppt/drawings/drawing45.xml><?xml version="1.0" encoding="utf-8"?>
<c:userShapes xmlns:c="http://schemas.openxmlformats.org/drawingml/2006/chart">
  <cdr:relSizeAnchor xmlns:cdr="http://schemas.openxmlformats.org/drawingml/2006/chartDrawing">
    <cdr:from>
      <cdr:x>0.23035</cdr:x>
      <cdr:y>0.05939</cdr:y>
    </cdr:from>
    <cdr:to>
      <cdr:x>0.67488</cdr:x>
      <cdr:y>0.19364</cdr:y>
    </cdr:to>
    <cdr:sp macro="" textlink="">
      <cdr:nvSpPr>
        <cdr:cNvPr id="6" name="TextBox 1"/>
        <cdr:cNvSpPr txBox="1"/>
      </cdr:nvSpPr>
      <cdr:spPr bwMode="auto">
        <a:xfrm xmlns:a="http://schemas.openxmlformats.org/drawingml/2006/main">
          <a:off x="913812" y="186919"/>
          <a:ext cx="1763477" cy="4225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0.73169</cdr:x>
      <cdr:y>0.27472</cdr:y>
    </cdr:from>
    <cdr:to>
      <cdr:x>1</cdr:x>
      <cdr:y>0.92346</cdr:y>
    </cdr:to>
    <cdr:sp macro="" textlink="">
      <cdr:nvSpPr>
        <cdr:cNvPr id="10" name="TextBox 1"/>
        <cdr:cNvSpPr txBox="1"/>
      </cdr:nvSpPr>
      <cdr:spPr bwMode="auto">
        <a:xfrm xmlns:a="http://schemas.openxmlformats.org/drawingml/2006/main">
          <a:off x="2902641" y="864622"/>
          <a:ext cx="1064419" cy="20417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endParaRPr lang="en-US" sz="1200" b="1" i="0" dirty="0" smtClean="0">
            <a:solidFill>
              <a:schemeClr val="accent2">
                <a:lumMod val="75000"/>
              </a:schemeClr>
            </a:solidFill>
            <a:latin typeface="+mn-lt"/>
            <a:ea typeface="Times New Roman" charset="0"/>
            <a:cs typeface="Times New Roman" charset="0"/>
          </a:endParaRPr>
        </a:p>
        <a:p xmlns:a="http://schemas.openxmlformats.org/drawingml/2006/main">
          <a:pPr algn="l" eaLnBrk="0" hangingPunct="0"/>
          <a:endParaRPr lang="en-US" sz="1200" b="1" dirty="0">
            <a:solidFill>
              <a:schemeClr val="accent2">
                <a:lumMod val="75000"/>
              </a:schemeClr>
            </a:solidFill>
            <a:ea typeface="Times New Roman" charset="0"/>
            <a:cs typeface="Times New Roman" charset="0"/>
          </a:endParaRPr>
        </a:p>
        <a:p xmlns:a="http://schemas.openxmlformats.org/drawingml/2006/main">
          <a:pPr algn="l" eaLnBrk="0" hangingPunct="0"/>
          <a:r>
            <a:rPr lang="en-US" sz="1200" b="1" i="0" dirty="0" smtClean="0">
              <a:solidFill>
                <a:schemeClr val="accent2">
                  <a:lumMod val="40000"/>
                  <a:lumOff val="60000"/>
                </a:schemeClr>
              </a:solidFill>
              <a:latin typeface="+mn-lt"/>
              <a:ea typeface="Times New Roman" charset="0"/>
              <a:cs typeface="Times New Roman" charset="0"/>
            </a:rPr>
            <a:t>Low Oil and Gas </a:t>
          </a:r>
          <a:r>
            <a:rPr lang="en-US" sz="1200" b="1" dirty="0" smtClean="0">
              <a:solidFill>
                <a:schemeClr val="accent2">
                  <a:lumMod val="40000"/>
                  <a:lumOff val="60000"/>
                </a:schemeClr>
              </a:solidFill>
              <a:ea typeface="Times New Roman" charset="0"/>
              <a:cs typeface="Times New Roman" charset="0"/>
            </a:rPr>
            <a:t>S</a:t>
          </a:r>
          <a:r>
            <a:rPr lang="en-US" sz="1200" b="1" i="0" dirty="0" smtClean="0">
              <a:solidFill>
                <a:schemeClr val="accent2">
                  <a:lumMod val="40000"/>
                  <a:lumOff val="60000"/>
                </a:schemeClr>
              </a:solidFill>
              <a:latin typeface="+mn-lt"/>
              <a:ea typeface="Times New Roman" charset="0"/>
              <a:cs typeface="Times New Roman" charset="0"/>
            </a:rPr>
            <a:t>upply</a:t>
          </a:r>
          <a:br>
            <a:rPr lang="en-US" sz="1200" b="1" i="0" dirty="0" smtClean="0">
              <a:solidFill>
                <a:schemeClr val="accent2">
                  <a:lumMod val="40000"/>
                  <a:lumOff val="60000"/>
                </a:schemeClr>
              </a:solidFill>
              <a:latin typeface="+mn-lt"/>
              <a:ea typeface="Times New Roman" charset="0"/>
              <a:cs typeface="Times New Roman" charset="0"/>
            </a:rPr>
          </a:br>
          <a:r>
            <a:rPr lang="en-US" sz="1200" b="1" dirty="0" smtClean="0">
              <a:solidFill>
                <a:schemeClr val="accent5">
                  <a:lumMod val="75000"/>
                </a:schemeClr>
              </a:solidFill>
              <a:ea typeface="Times New Roman" charset="0"/>
              <a:cs typeface="Times New Roman" charset="0"/>
            </a:rPr>
            <a:t>High Oil </a:t>
          </a:r>
          <a:r>
            <a:rPr lang="en-US" sz="1200" b="1" dirty="0">
              <a:solidFill>
                <a:schemeClr val="accent5">
                  <a:lumMod val="75000"/>
                </a:schemeClr>
              </a:solidFill>
              <a:ea typeface="Times New Roman" charset="0"/>
              <a:cs typeface="Times New Roman" charset="0"/>
            </a:rPr>
            <a:t>P</a:t>
          </a:r>
          <a:r>
            <a:rPr lang="en-US" sz="1200" b="1" dirty="0" smtClean="0">
              <a:solidFill>
                <a:schemeClr val="accent5">
                  <a:lumMod val="75000"/>
                </a:schemeClr>
              </a:solidFill>
              <a:ea typeface="Times New Roman" charset="0"/>
              <a:cs typeface="Times New Roman" charset="0"/>
            </a:rPr>
            <a:t>rice</a:t>
          </a:r>
          <a:endParaRPr lang="en-US" sz="1200" b="1" i="0" dirty="0" smtClean="0">
            <a:solidFill>
              <a:schemeClr val="accent5">
                <a:lumMod val="75000"/>
              </a:schemeClr>
            </a:solidFill>
            <a:ea typeface="Times New Roman" charset="0"/>
            <a:cs typeface="Times New Roman" charset="0"/>
          </a:endParaRPr>
        </a:p>
        <a:p xmlns:a="http://schemas.openxmlformats.org/drawingml/2006/main">
          <a:pPr algn="l" eaLnBrk="0" hangingPunct="0"/>
          <a:r>
            <a:rPr lang="en-US" sz="1200" b="1" i="0" dirty="0" smtClean="0">
              <a:solidFill>
                <a:schemeClr val="tx1"/>
              </a:solidFill>
              <a:latin typeface="+mn-lt"/>
              <a:ea typeface="Times New Roman" charset="0"/>
              <a:cs typeface="Times New Roman" charset="0"/>
            </a:rPr>
            <a:t>Reference</a:t>
          </a:r>
        </a:p>
        <a:p xmlns:a="http://schemas.openxmlformats.org/drawingml/2006/main">
          <a:pPr algn="l" eaLnBrk="0" hangingPunct="0"/>
          <a:r>
            <a:rPr lang="en-US" sz="1200" b="1" dirty="0" smtClean="0">
              <a:solidFill>
                <a:schemeClr val="accent5">
                  <a:lumMod val="40000"/>
                  <a:lumOff val="60000"/>
                </a:schemeClr>
              </a:solidFill>
              <a:ea typeface="Times New Roman" charset="0"/>
              <a:cs typeface="Times New Roman" charset="0"/>
            </a:rPr>
            <a:t>Low Oil Price</a:t>
          </a:r>
          <a:br>
            <a:rPr lang="en-US" sz="1200" b="1" dirty="0" smtClean="0">
              <a:solidFill>
                <a:schemeClr val="accent5">
                  <a:lumMod val="40000"/>
                  <a:lumOff val="60000"/>
                </a:schemeClr>
              </a:solidFill>
              <a:ea typeface="Times New Roman" charset="0"/>
              <a:cs typeface="Times New Roman" charset="0"/>
            </a:rPr>
          </a:br>
          <a:r>
            <a:rPr lang="en-US" sz="1200" b="1" dirty="0" smtClean="0">
              <a:solidFill>
                <a:schemeClr val="accent2">
                  <a:lumMod val="75000"/>
                </a:schemeClr>
              </a:solidFill>
              <a:ea typeface="Times New Roman" charset="0"/>
              <a:cs typeface="Times New Roman" charset="0"/>
            </a:rPr>
            <a:t>High Oil and Gas </a:t>
          </a:r>
          <a:r>
            <a:rPr lang="en-US" sz="1200" b="1" dirty="0">
              <a:solidFill>
                <a:schemeClr val="accent2">
                  <a:lumMod val="75000"/>
                </a:schemeClr>
              </a:solidFill>
              <a:ea typeface="Times New Roman" charset="0"/>
              <a:cs typeface="Times New Roman" charset="0"/>
            </a:rPr>
            <a:t>S</a:t>
          </a:r>
          <a:r>
            <a:rPr lang="en-US" sz="1200" b="1" dirty="0" smtClean="0">
              <a:solidFill>
                <a:schemeClr val="accent2">
                  <a:lumMod val="75000"/>
                </a:schemeClr>
              </a:solidFill>
              <a:ea typeface="Times New Roman" charset="0"/>
              <a:cs typeface="Times New Roman" charset="0"/>
            </a:rPr>
            <a:t>upply</a:t>
          </a:r>
          <a:endParaRPr lang="en-US" sz="1200" b="1" i="0" dirty="0" smtClean="0">
            <a:solidFill>
              <a:schemeClr val="accent2">
                <a:lumMod val="75000"/>
              </a:schemeClr>
            </a:solidFill>
            <a:ea typeface="Times New Roman" charset="0"/>
            <a:cs typeface="Times New Roman" charset="0"/>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0.2333</cdr:x>
      <cdr:y>0.01651</cdr:y>
    </cdr:from>
    <cdr:to>
      <cdr:x>0.73567</cdr:x>
      <cdr:y>0.13672</cdr:y>
    </cdr:to>
    <cdr:sp macro="" textlink="">
      <cdr:nvSpPr>
        <cdr:cNvPr id="8" name="TextBox 1"/>
        <cdr:cNvSpPr txBox="1"/>
      </cdr:nvSpPr>
      <cdr:spPr bwMode="auto">
        <a:xfrm xmlns:a="http://schemas.openxmlformats.org/drawingml/2006/main">
          <a:off x="606286" y="45340"/>
          <a:ext cx="1305528" cy="3300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smtClean="0">
            <a:solidFill>
              <a:schemeClr val="bg2"/>
            </a:solidFill>
            <a:latin typeface="+mn-lt"/>
            <a:ea typeface="Times New Roman" charset="0"/>
            <a:cs typeface="Times New Roman" charset="0"/>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0.23044</cdr:x>
      <cdr:y>0.02247</cdr:y>
    </cdr:from>
    <cdr:to>
      <cdr:x>0.7328</cdr:x>
      <cdr:y>0.14268</cdr:y>
    </cdr:to>
    <cdr:sp macro="" textlink="">
      <cdr:nvSpPr>
        <cdr:cNvPr id="8" name="TextBox 1"/>
        <cdr:cNvSpPr txBox="1"/>
      </cdr:nvSpPr>
      <cdr:spPr bwMode="auto">
        <a:xfrm xmlns:a="http://schemas.openxmlformats.org/drawingml/2006/main">
          <a:off x="598851" y="62067"/>
          <a:ext cx="1305502" cy="3320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smtClean="0">
            <a:solidFill>
              <a:schemeClr val="bg2"/>
            </a:solidFill>
            <a:latin typeface="+mn-lt"/>
            <a:ea typeface="Times New Roman" charset="0"/>
            <a:cs typeface="Times New Roman" charset="0"/>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0.22594</cdr:x>
      <cdr:y>0.01997</cdr:y>
    </cdr:from>
    <cdr:to>
      <cdr:x>0.72831</cdr:x>
      <cdr:y>0.14018</cdr:y>
    </cdr:to>
    <cdr:sp macro="" textlink="">
      <cdr:nvSpPr>
        <cdr:cNvPr id="8" name="TextBox 1"/>
        <cdr:cNvSpPr txBox="1"/>
      </cdr:nvSpPr>
      <cdr:spPr bwMode="auto">
        <a:xfrm xmlns:a="http://schemas.openxmlformats.org/drawingml/2006/main">
          <a:off x="587164" y="54828"/>
          <a:ext cx="1305528" cy="330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smtClean="0">
            <a:solidFill>
              <a:schemeClr val="bg2"/>
            </a:solidFill>
            <a:latin typeface="+mn-lt"/>
            <a:ea typeface="Times New Roman" charset="0"/>
            <a:cs typeface="Times New Roman" charset="0"/>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0.1222</cdr:x>
      <cdr:y>0.02027</cdr:y>
    </cdr:from>
    <cdr:to>
      <cdr:x>0.94828</cdr:x>
      <cdr:y>0.1767</cdr:y>
    </cdr:to>
    <cdr:sp macro="" textlink="">
      <cdr:nvSpPr>
        <cdr:cNvPr id="4" name="TextBox 1"/>
        <cdr:cNvSpPr txBox="1"/>
      </cdr:nvSpPr>
      <cdr:spPr bwMode="auto">
        <a:xfrm xmlns:a="http://schemas.openxmlformats.org/drawingml/2006/main">
          <a:off x="317755" y="54185"/>
          <a:ext cx="2148076" cy="4181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0.12694</cdr:x>
      <cdr:y>0.15957</cdr:y>
    </cdr:from>
    <cdr:to>
      <cdr:x>0.52036</cdr:x>
      <cdr:y>0.4166</cdr:y>
    </cdr:to>
    <cdr:pic>
      <cdr:nvPicPr>
        <cdr:cNvPr id="3" name="Picture 2" descr="image003"/>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30080" y="426553"/>
          <a:ext cx="1023026" cy="6871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0.50229</cdr:x>
      <cdr:y>0.39556</cdr:y>
    </cdr:from>
    <cdr:to>
      <cdr:x>1</cdr:x>
      <cdr:y>0.97106</cdr:y>
    </cdr:to>
    <cdr:sp macro="" textlink="">
      <cdr:nvSpPr>
        <cdr:cNvPr id="5" name="TextBox 1"/>
        <cdr:cNvSpPr txBox="1"/>
      </cdr:nvSpPr>
      <cdr:spPr bwMode="auto">
        <a:xfrm xmlns:a="http://schemas.openxmlformats.org/drawingml/2006/main">
          <a:off x="1306117" y="1057412"/>
          <a:ext cx="1294208" cy="15384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1" i="0" dirty="0" smtClean="0">
              <a:solidFill>
                <a:schemeClr val="bg1"/>
              </a:solidFill>
              <a:ea typeface="Times New Roman" charset="0"/>
              <a:cs typeface="Times New Roman" charset="0"/>
            </a:rPr>
            <a:t>Southwest</a:t>
          </a:r>
        </a:p>
        <a:p xmlns:a="http://schemas.openxmlformats.org/drawingml/2006/main">
          <a:pPr eaLnBrk="0" hangingPunct="0"/>
          <a:endParaRPr lang="en-US" sz="1200" b="1" i="0" dirty="0" smtClean="0">
            <a:solidFill>
              <a:schemeClr val="bg1"/>
            </a:solidFill>
            <a:ea typeface="Times New Roman" charset="0"/>
            <a:cs typeface="Times New Roman" charset="0"/>
          </a:endParaRPr>
        </a:p>
        <a:p xmlns:a="http://schemas.openxmlformats.org/drawingml/2006/main">
          <a:pPr eaLnBrk="0" hangingPunct="0"/>
          <a:r>
            <a:rPr lang="en-US" sz="1200" b="1" i="0" dirty="0" smtClean="0">
              <a:solidFill>
                <a:schemeClr val="bg1"/>
              </a:solidFill>
              <a:ea typeface="Times New Roman" charset="0"/>
              <a:cs typeface="Times New Roman" charset="0"/>
            </a:rPr>
            <a:t>East</a:t>
          </a:r>
        </a:p>
        <a:p xmlns:a="http://schemas.openxmlformats.org/drawingml/2006/main">
          <a:pPr eaLnBrk="0" hangingPunct="0"/>
          <a:endParaRPr lang="en-US" sz="1200" b="1" dirty="0" smtClean="0">
            <a:solidFill>
              <a:schemeClr val="bg1"/>
            </a:solidFill>
            <a:ea typeface="Times New Roman" charset="0"/>
            <a:cs typeface="Times New Roman" charset="0"/>
          </a:endParaRPr>
        </a:p>
        <a:p xmlns:a="http://schemas.openxmlformats.org/drawingml/2006/main">
          <a:pPr eaLnBrk="0" hangingPunct="0"/>
          <a:endParaRPr lang="en-US" sz="1000" b="1" dirty="0">
            <a:solidFill>
              <a:schemeClr val="bg1"/>
            </a:solidFill>
            <a:ea typeface="Times New Roman" charset="0"/>
            <a:cs typeface="Times New Roman" charset="0"/>
          </a:endParaRPr>
        </a:p>
        <a:p xmlns:a="http://schemas.openxmlformats.org/drawingml/2006/main">
          <a:pPr eaLnBrk="0" hangingPunct="0"/>
          <a:r>
            <a:rPr lang="en-US" sz="1200" b="1" i="0" dirty="0" smtClean="0">
              <a:solidFill>
                <a:schemeClr val="bg1"/>
              </a:solidFill>
              <a:ea typeface="Times New Roman" charset="0"/>
              <a:cs typeface="Times New Roman" charset="0"/>
            </a:rPr>
            <a:t>Gulf Coast</a:t>
          </a:r>
        </a:p>
        <a:p xmlns:a="http://schemas.openxmlformats.org/drawingml/2006/main">
          <a:pPr eaLnBrk="0" hangingPunct="0"/>
          <a:endParaRPr lang="en-US" sz="1000" b="1" i="0" dirty="0" smtClean="0">
            <a:solidFill>
              <a:schemeClr val="bg1"/>
            </a:solidFill>
            <a:ea typeface="Times New Roman" charset="0"/>
            <a:cs typeface="Times New Roman" charset="0"/>
          </a:endParaRPr>
        </a:p>
        <a:p xmlns:a="http://schemas.openxmlformats.org/drawingml/2006/main">
          <a:pPr eaLnBrk="0" hangingPunct="0"/>
          <a:endParaRPr lang="en-US" sz="1200" i="0" dirty="0" smtClean="0">
            <a:solidFill>
              <a:schemeClr val="bg1"/>
            </a:solidFill>
            <a:ea typeface="Times New Roman" charset="0"/>
            <a:cs typeface="Times New Roman" charset="0"/>
          </a:endParaRPr>
        </a:p>
      </cdr:txBody>
    </cdr:sp>
  </cdr:relSizeAnchor>
  <cdr:relSizeAnchor xmlns:cdr="http://schemas.openxmlformats.org/drawingml/2006/chartDrawing">
    <cdr:from>
      <cdr:x>0.40182</cdr:x>
      <cdr:y>0.80817</cdr:y>
    </cdr:from>
    <cdr:to>
      <cdr:x>0.66695</cdr:x>
      <cdr:y>0.87604</cdr:y>
    </cdr:to>
    <cdr:sp macro="" textlink="">
      <cdr:nvSpPr>
        <cdr:cNvPr id="2" name="TextBox 1"/>
        <cdr:cNvSpPr txBox="1"/>
      </cdr:nvSpPr>
      <cdr:spPr>
        <a:xfrm xmlns:a="http://schemas.openxmlformats.org/drawingml/2006/main">
          <a:off x="1044861" y="2160389"/>
          <a:ext cx="689428" cy="1814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0.06108</cdr:x>
      <cdr:y>0.00596</cdr:y>
    </cdr:from>
    <cdr:to>
      <cdr:x>0.30372</cdr:x>
      <cdr:y>0.14022</cdr:y>
    </cdr:to>
    <cdr:sp macro="" textlink="">
      <cdr:nvSpPr>
        <cdr:cNvPr id="2" name="TextBox 1"/>
        <cdr:cNvSpPr txBox="1"/>
      </cdr:nvSpPr>
      <cdr:spPr bwMode="auto">
        <a:xfrm xmlns:a="http://schemas.openxmlformats.org/drawingml/2006/main">
          <a:off x="245710" y="17813"/>
          <a:ext cx="976074" cy="4014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dirty="0">
              <a:latin typeface="+mn-lt"/>
              <a:ea typeface="Times New Roman" charset="0"/>
              <a:cs typeface="Times New Roman" charset="0"/>
            </a:rPr>
            <a:t> </a:t>
          </a:r>
          <a:r>
            <a:rPr lang="en-US" sz="1200" dirty="0" smtClean="0">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 </a:t>
          </a:r>
          <a:endParaRPr lang="en-US" sz="1200" b="0" i="0" dirty="0">
            <a:solidFill>
              <a:schemeClr val="tx1"/>
            </a:solidFill>
            <a:latin typeface="+mn-lt"/>
            <a:ea typeface="Times New Roman" charset="0"/>
            <a:cs typeface="Times New Roman" charset="0"/>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0.1167</cdr:x>
      <cdr:y>0.02075</cdr:y>
    </cdr:from>
    <cdr:to>
      <cdr:x>0.94278</cdr:x>
      <cdr:y>0.17718</cdr:y>
    </cdr:to>
    <cdr:sp macro="" textlink="">
      <cdr:nvSpPr>
        <cdr:cNvPr id="4" name="TextBox 1"/>
        <cdr:cNvSpPr txBox="1"/>
      </cdr:nvSpPr>
      <cdr:spPr bwMode="auto">
        <a:xfrm xmlns:a="http://schemas.openxmlformats.org/drawingml/2006/main">
          <a:off x="303467" y="55456"/>
          <a:ext cx="2148076" cy="4181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0.09749</cdr:x>
      <cdr:y>0.02688</cdr:y>
    </cdr:from>
    <cdr:to>
      <cdr:x>0.79215</cdr:x>
      <cdr:y>0.14905</cdr:y>
    </cdr:to>
    <cdr:sp macro="" textlink="">
      <cdr:nvSpPr>
        <cdr:cNvPr id="2" name="TextBox 1"/>
        <cdr:cNvSpPr txBox="1"/>
      </cdr:nvSpPr>
      <cdr:spPr bwMode="auto">
        <a:xfrm xmlns:a="http://schemas.openxmlformats.org/drawingml/2006/main">
          <a:off x="253361" y="73916"/>
          <a:ext cx="1805229" cy="3359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latin typeface="Arial" panose="020B0604020202020204" pitchFamily="34" charset="0"/>
              <a:ea typeface="Times New Roman" charset="0"/>
              <a:cs typeface="Arial" panose="020B0604020202020204" pitchFamily="34" charset="0"/>
            </a:rPr>
            <a:t>          2021</a:t>
          </a:r>
        </a:p>
        <a:p xmlns:a="http://schemas.openxmlformats.org/drawingml/2006/main">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 history    projections</a:t>
          </a:r>
        </a:p>
      </cdr:txBody>
    </cdr:sp>
  </cdr:relSizeAnchor>
  <cdr:relSizeAnchor xmlns:cdr="http://schemas.openxmlformats.org/drawingml/2006/chartDrawing">
    <cdr:from>
      <cdr:x>0.43608</cdr:x>
      <cdr:y>0.37336</cdr:y>
    </cdr:from>
    <cdr:to>
      <cdr:x>0.78295</cdr:x>
      <cdr:y>0.93038</cdr:y>
    </cdr:to>
    <cdr:sp macro="" textlink="">
      <cdr:nvSpPr>
        <cdr:cNvPr id="3" name="TextBox 2"/>
        <cdr:cNvSpPr txBox="1"/>
      </cdr:nvSpPr>
      <cdr:spPr bwMode="auto">
        <a:xfrm xmlns:a="http://schemas.openxmlformats.org/drawingml/2006/main">
          <a:off x="1133255" y="1026697"/>
          <a:ext cx="901424" cy="153169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3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3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b="1" i="0" dirty="0" smtClean="0">
              <a:solidFill>
                <a:schemeClr val="bg1"/>
              </a:solidFill>
              <a:latin typeface="Arial" panose="020B0604020202020204" pitchFamily="34" charset="0"/>
              <a:ea typeface="Times New Roman" charset="0"/>
              <a:cs typeface="Arial" panose="020B0604020202020204" pitchFamily="34" charset="0"/>
            </a:rPr>
            <a:t>Southwest</a:t>
          </a:r>
        </a:p>
        <a:p xmlns:a="http://schemas.openxmlformats.org/drawingml/2006/main">
          <a:pPr algn="r" eaLnBrk="0" hangingPunct="0"/>
          <a:endParaRPr lang="en-US"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b="1" dirty="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200" b="1" dirty="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b="1" i="0" dirty="0" smtClean="0">
              <a:solidFill>
                <a:schemeClr val="bg1"/>
              </a:solidFill>
              <a:latin typeface="Arial" panose="020B0604020202020204" pitchFamily="34" charset="0"/>
              <a:ea typeface="Times New Roman" charset="0"/>
              <a:cs typeface="Arial" panose="020B0604020202020204" pitchFamily="34" charset="0"/>
            </a:rPr>
            <a:t>Gulf Coast</a:t>
          </a:r>
        </a:p>
        <a:p xmlns:a="http://schemas.openxmlformats.org/drawingml/2006/main">
          <a:pPr algn="r" eaLnBrk="0" hangingPunct="0"/>
          <a:endParaRPr lang="en-US" sz="900" b="1"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900" b="1"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b="1" dirty="0" smtClean="0">
              <a:solidFill>
                <a:schemeClr val="bg1"/>
              </a:solidFill>
              <a:latin typeface="Arial" panose="020B0604020202020204" pitchFamily="34" charset="0"/>
              <a:ea typeface="Times New Roman" charset="0"/>
              <a:cs typeface="Arial" panose="020B0604020202020204" pitchFamily="34" charset="0"/>
            </a:rPr>
            <a:t>o</a:t>
          </a:r>
          <a:r>
            <a:rPr lang="en-US" b="1" i="0" dirty="0" smtClean="0">
              <a:solidFill>
                <a:schemeClr val="bg1"/>
              </a:solidFill>
              <a:latin typeface="Arial" panose="020B0604020202020204" pitchFamily="34" charset="0"/>
              <a:ea typeface="Times New Roman" charset="0"/>
              <a:cs typeface="Arial" panose="020B0604020202020204" pitchFamily="34" charset="0"/>
            </a:rPr>
            <a:t>ther</a:t>
          </a:r>
        </a:p>
      </cdr:txBody>
    </cdr:sp>
  </cdr:relSizeAnchor>
</c:userShapes>
</file>

<file path=ppt/drawings/drawing52.xml><?xml version="1.0" encoding="utf-8"?>
<c:userShapes xmlns:c="http://schemas.openxmlformats.org/drawingml/2006/chart">
  <cdr:relSizeAnchor xmlns:cdr="http://schemas.openxmlformats.org/drawingml/2006/chartDrawing">
    <cdr:from>
      <cdr:x>0.10168</cdr:x>
      <cdr:y>0.0296</cdr:y>
    </cdr:from>
    <cdr:to>
      <cdr:x>0.64993</cdr:x>
      <cdr:y>0.15177</cdr:y>
    </cdr:to>
    <cdr:sp macro="" textlink="">
      <cdr:nvSpPr>
        <cdr:cNvPr id="2" name="TextBox 1"/>
        <cdr:cNvSpPr txBox="1"/>
      </cdr:nvSpPr>
      <cdr:spPr bwMode="auto">
        <a:xfrm xmlns:a="http://schemas.openxmlformats.org/drawingml/2006/main">
          <a:off x="264227" y="81396"/>
          <a:ext cx="1424772" cy="3359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latin typeface="Arial" panose="020B0604020202020204" pitchFamily="34" charset="0"/>
              <a:ea typeface="Times New Roman" charset="0"/>
              <a:cs typeface="Arial" panose="020B0604020202020204" pitchFamily="34" charset="0"/>
            </a:rPr>
            <a:t>         2021</a:t>
          </a:r>
        </a:p>
        <a:p xmlns:a="http://schemas.openxmlformats.org/drawingml/2006/main">
          <a:pPr eaLnBrk="0" hangingPunct="0"/>
          <a:r>
            <a:rPr lang="en-US" sz="1200" dirty="0">
              <a:solidFill>
                <a:schemeClr val="tx1"/>
              </a:solidFill>
              <a:latin typeface="Arial" panose="020B0604020202020204" pitchFamily="34" charset="0"/>
              <a:ea typeface="Times New Roman" charset="0"/>
              <a:cs typeface="Arial" panose="020B0604020202020204" pitchFamily="34" charset="0"/>
            </a:rPr>
            <a:t>h</a:t>
          </a:r>
          <a:r>
            <a:rPr lang="en-US" sz="1200" b="0" i="0" dirty="0" smtClean="0">
              <a:solidFill>
                <a:schemeClr val="tx1"/>
              </a:solidFill>
              <a:latin typeface="Arial" panose="020B0604020202020204" pitchFamily="34" charset="0"/>
              <a:ea typeface="Times New Roman" charset="0"/>
              <a:cs typeface="Arial" panose="020B0604020202020204" pitchFamily="34" charset="0"/>
            </a:rPr>
            <a:t>istory    projections</a:t>
          </a:r>
        </a:p>
      </cdr:txBody>
    </cdr:sp>
  </cdr:relSizeAnchor>
  <cdr:relSizeAnchor xmlns:cdr="http://schemas.openxmlformats.org/drawingml/2006/chartDrawing">
    <cdr:from>
      <cdr:x>0.44402</cdr:x>
      <cdr:y>0.46335</cdr:y>
    </cdr:from>
    <cdr:to>
      <cdr:x>0.79089</cdr:x>
      <cdr:y>0.92</cdr:y>
    </cdr:to>
    <cdr:sp macro="" textlink="">
      <cdr:nvSpPr>
        <cdr:cNvPr id="4" name="TextBox 2"/>
        <cdr:cNvSpPr txBox="1"/>
      </cdr:nvSpPr>
      <cdr:spPr bwMode="auto">
        <a:xfrm xmlns:a="http://schemas.openxmlformats.org/drawingml/2006/main">
          <a:off x="1153879" y="1259317"/>
          <a:ext cx="901424" cy="12411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3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3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b="1" i="0" dirty="0" smtClean="0">
              <a:solidFill>
                <a:schemeClr val="bg1"/>
              </a:solidFill>
              <a:latin typeface="Arial" panose="020B0604020202020204" pitchFamily="34" charset="0"/>
              <a:ea typeface="Times New Roman" charset="0"/>
              <a:cs typeface="Arial" panose="020B0604020202020204" pitchFamily="34" charset="0"/>
            </a:rPr>
            <a:t>Southwest</a:t>
          </a:r>
        </a:p>
        <a:p xmlns:a="http://schemas.openxmlformats.org/drawingml/2006/main">
          <a:pPr algn="r" eaLnBrk="0" hangingPunct="0"/>
          <a:endParaRPr lang="en-US"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b="1" dirty="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200" b="1" dirty="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b="1" i="0" dirty="0" smtClean="0">
              <a:solidFill>
                <a:schemeClr val="bg1"/>
              </a:solidFill>
              <a:latin typeface="Arial" panose="020B0604020202020204" pitchFamily="34" charset="0"/>
              <a:ea typeface="Times New Roman" charset="0"/>
              <a:cs typeface="Arial" panose="020B0604020202020204" pitchFamily="34" charset="0"/>
            </a:rPr>
            <a:t>Gulf Coast</a:t>
          </a:r>
        </a:p>
        <a:p xmlns:a="http://schemas.openxmlformats.org/drawingml/2006/main">
          <a:pPr algn="r" eaLnBrk="0" hangingPunct="0"/>
          <a:endParaRPr lang="en-US" sz="900" b="1"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b="1" dirty="0" smtClean="0">
              <a:solidFill>
                <a:schemeClr val="bg1"/>
              </a:solidFill>
              <a:latin typeface="Arial" panose="020B0604020202020204" pitchFamily="34" charset="0"/>
              <a:ea typeface="Times New Roman" charset="0"/>
              <a:cs typeface="Arial" panose="020B0604020202020204" pitchFamily="34" charset="0"/>
            </a:rPr>
            <a:t>o</a:t>
          </a:r>
          <a:r>
            <a:rPr lang="en-US" b="1" i="0" dirty="0" smtClean="0">
              <a:solidFill>
                <a:schemeClr val="bg1"/>
              </a:solidFill>
              <a:latin typeface="Arial" panose="020B0604020202020204" pitchFamily="34" charset="0"/>
              <a:ea typeface="Times New Roman" charset="0"/>
              <a:cs typeface="Arial" panose="020B0604020202020204" pitchFamily="34" charset="0"/>
            </a:rPr>
            <a:t>ther</a:t>
          </a:r>
        </a:p>
      </cdr:txBody>
    </cdr:sp>
  </cdr:relSizeAnchor>
  <cdr:relSizeAnchor xmlns:cdr="http://schemas.openxmlformats.org/drawingml/2006/chartDrawing">
    <cdr:from>
      <cdr:x>0.67627</cdr:x>
      <cdr:y>0.14665</cdr:y>
    </cdr:from>
    <cdr:to>
      <cdr:x>0.95948</cdr:x>
      <cdr:y>0.31703</cdr:y>
    </cdr:to>
    <cdr:pic>
      <cdr:nvPicPr>
        <cdr:cNvPr id="6" name="Picture 5" descr="image00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757449" y="454194"/>
          <a:ext cx="735984" cy="5277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53.xml><?xml version="1.0" encoding="utf-8"?>
<c:userShapes xmlns:c="http://schemas.openxmlformats.org/drawingml/2006/chart">
  <cdr:relSizeAnchor xmlns:cdr="http://schemas.openxmlformats.org/drawingml/2006/chartDrawing">
    <cdr:from>
      <cdr:x>0.09532</cdr:x>
      <cdr:y>0.02688</cdr:y>
    </cdr:from>
    <cdr:to>
      <cdr:x>0.8171</cdr:x>
      <cdr:y>0.14905</cdr:y>
    </cdr:to>
    <cdr:sp macro="" textlink="">
      <cdr:nvSpPr>
        <cdr:cNvPr id="2" name="TextBox 1"/>
        <cdr:cNvSpPr txBox="1"/>
      </cdr:nvSpPr>
      <cdr:spPr bwMode="auto">
        <a:xfrm xmlns:a="http://schemas.openxmlformats.org/drawingml/2006/main">
          <a:off x="247712" y="73916"/>
          <a:ext cx="1875717" cy="3359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latin typeface="Arial" panose="020B0604020202020204" pitchFamily="34" charset="0"/>
              <a:ea typeface="Times New Roman" charset="0"/>
              <a:cs typeface="Arial" panose="020B0604020202020204" pitchFamily="34" charset="0"/>
            </a:rPr>
            <a:t>          2021</a:t>
          </a:r>
        </a:p>
        <a:p xmlns:a="http://schemas.openxmlformats.org/drawingml/2006/main">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 history    projections</a:t>
          </a:r>
        </a:p>
      </cdr:txBody>
    </cdr:sp>
  </cdr:relSizeAnchor>
  <cdr:relSizeAnchor xmlns:cdr="http://schemas.openxmlformats.org/drawingml/2006/chartDrawing">
    <cdr:from>
      <cdr:x>0.43883</cdr:x>
      <cdr:y>0.61432</cdr:y>
    </cdr:from>
    <cdr:to>
      <cdr:x>0.7857</cdr:x>
      <cdr:y>0.99728</cdr:y>
    </cdr:to>
    <cdr:sp macro="" textlink="">
      <cdr:nvSpPr>
        <cdr:cNvPr id="3" name="TextBox 2"/>
        <cdr:cNvSpPr txBox="1"/>
      </cdr:nvSpPr>
      <cdr:spPr bwMode="auto">
        <a:xfrm xmlns:a="http://schemas.openxmlformats.org/drawingml/2006/main">
          <a:off x="1140398" y="1689294"/>
          <a:ext cx="901424" cy="1053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3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3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b="1" i="0" dirty="0" smtClean="0">
              <a:solidFill>
                <a:schemeClr val="bg1"/>
              </a:solidFill>
              <a:latin typeface="Arial" panose="020B0604020202020204" pitchFamily="34" charset="0"/>
              <a:ea typeface="Times New Roman" charset="0"/>
              <a:cs typeface="Arial" panose="020B0604020202020204" pitchFamily="34" charset="0"/>
            </a:rPr>
            <a:t>Southwest</a:t>
          </a:r>
          <a:endParaRPr lang="en-US" b="1" dirty="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200" b="1" dirty="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b="1" i="0" dirty="0" smtClean="0">
              <a:solidFill>
                <a:schemeClr val="bg1"/>
              </a:solidFill>
              <a:latin typeface="Arial" panose="020B0604020202020204" pitchFamily="34" charset="0"/>
              <a:ea typeface="Times New Roman" charset="0"/>
              <a:cs typeface="Arial" panose="020B0604020202020204" pitchFamily="34" charset="0"/>
            </a:rPr>
            <a:t>Gulf Coast</a:t>
          </a:r>
        </a:p>
        <a:p xmlns:a="http://schemas.openxmlformats.org/drawingml/2006/main">
          <a:pPr algn="r" eaLnBrk="0" hangingPunct="0"/>
          <a:endParaRPr lang="en-US" sz="900" b="1"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b="1" dirty="0" smtClean="0">
              <a:solidFill>
                <a:schemeClr val="bg1"/>
              </a:solidFill>
              <a:latin typeface="Arial" panose="020B0604020202020204" pitchFamily="34" charset="0"/>
              <a:ea typeface="Times New Roman" charset="0"/>
              <a:cs typeface="Arial" panose="020B0604020202020204" pitchFamily="34" charset="0"/>
            </a:rPr>
            <a:t>o</a:t>
          </a:r>
          <a:r>
            <a:rPr lang="en-US" b="1" i="0" dirty="0" smtClean="0">
              <a:solidFill>
                <a:schemeClr val="bg1"/>
              </a:solidFill>
              <a:latin typeface="Arial" panose="020B0604020202020204" pitchFamily="34" charset="0"/>
              <a:ea typeface="Times New Roman" charset="0"/>
              <a:cs typeface="Arial" panose="020B0604020202020204" pitchFamily="34" charset="0"/>
            </a:rPr>
            <a:t>ther</a:t>
          </a:r>
        </a:p>
      </cdr:txBody>
    </cdr:sp>
  </cdr:relSizeAnchor>
</c:userShapes>
</file>

<file path=ppt/drawings/drawing54.xml><?xml version="1.0" encoding="utf-8"?>
<c:userShapes xmlns:c="http://schemas.openxmlformats.org/drawingml/2006/chart">
  <cdr:relSizeAnchor xmlns:cdr="http://schemas.openxmlformats.org/drawingml/2006/chartDrawing">
    <cdr:from>
      <cdr:x>0.80515</cdr:x>
      <cdr:y>0</cdr:y>
    </cdr:from>
    <cdr:to>
      <cdr:x>0.98459</cdr:x>
      <cdr:y>0.88672</cdr:y>
    </cdr:to>
    <cdr:sp macro="" textlink="">
      <cdr:nvSpPr>
        <cdr:cNvPr id="2" name="TextBox 1"/>
        <cdr:cNvSpPr txBox="1"/>
      </cdr:nvSpPr>
      <cdr:spPr>
        <a:xfrm xmlns:a="http://schemas.openxmlformats.org/drawingml/2006/main">
          <a:off x="6177396" y="0"/>
          <a:ext cx="1376795" cy="29192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rgbClr val="8E561F"/>
              </a:solidFill>
            </a:rPr>
            <a:t>Antrim</a:t>
          </a:r>
        </a:p>
        <a:p xmlns:a="http://schemas.openxmlformats.org/drawingml/2006/main">
          <a:r>
            <a:rPr lang="en-US" b="1" dirty="0" smtClean="0">
              <a:solidFill>
                <a:srgbClr val="EBC7A4"/>
              </a:solidFill>
            </a:rPr>
            <a:t>Fayetteville</a:t>
          </a:r>
          <a:endParaRPr lang="en-US" sz="1100" b="1" dirty="0" smtClean="0">
            <a:solidFill>
              <a:srgbClr val="EBC7A4"/>
            </a:solidFill>
          </a:endParaRPr>
        </a:p>
        <a:p xmlns:a="http://schemas.openxmlformats.org/drawingml/2006/main">
          <a:r>
            <a:rPr lang="en-US" sz="1100" b="1" dirty="0" smtClean="0">
              <a:solidFill>
                <a:schemeClr val="accent3">
                  <a:lumMod val="60000"/>
                  <a:lumOff val="40000"/>
                </a:schemeClr>
              </a:solidFill>
            </a:rPr>
            <a:t>Barnett</a:t>
          </a:r>
        </a:p>
        <a:p xmlns:a="http://schemas.openxmlformats.org/drawingml/2006/main">
          <a:r>
            <a:rPr lang="en-US" sz="1100" b="1" dirty="0" smtClean="0">
              <a:solidFill>
                <a:srgbClr val="000000"/>
              </a:solidFill>
            </a:rPr>
            <a:t>Woodford</a:t>
          </a:r>
        </a:p>
        <a:p xmlns:a="http://schemas.openxmlformats.org/drawingml/2006/main">
          <a:r>
            <a:rPr lang="en-US" b="1" dirty="0" smtClean="0">
              <a:solidFill>
                <a:schemeClr val="accent5"/>
              </a:solidFill>
            </a:rPr>
            <a:t>Eagle Ford</a:t>
          </a:r>
        </a:p>
        <a:p xmlns:a="http://schemas.openxmlformats.org/drawingml/2006/main">
          <a:r>
            <a:rPr lang="en-US" sz="1100" b="1" dirty="0" smtClean="0">
              <a:solidFill>
                <a:schemeClr val="accent4"/>
              </a:solidFill>
            </a:rPr>
            <a:t>Haynesville/Bossier</a:t>
          </a:r>
        </a:p>
        <a:p xmlns:a="http://schemas.openxmlformats.org/drawingml/2006/main">
          <a:endParaRPr lang="en-US" b="1" dirty="0">
            <a:solidFill>
              <a:schemeClr val="accent2"/>
            </a:solidFill>
          </a:endParaRPr>
        </a:p>
        <a:p xmlns:a="http://schemas.openxmlformats.org/drawingml/2006/main">
          <a:r>
            <a:rPr lang="en-US" sz="1100" b="1" dirty="0" smtClean="0">
              <a:solidFill>
                <a:schemeClr val="accent2"/>
              </a:solidFill>
            </a:rPr>
            <a:t>Other</a:t>
          </a:r>
        </a:p>
        <a:p xmlns:a="http://schemas.openxmlformats.org/drawingml/2006/main">
          <a:endParaRPr lang="en-US" b="1" dirty="0" smtClean="0">
            <a:solidFill>
              <a:schemeClr val="accent1"/>
            </a:solidFill>
          </a:endParaRPr>
        </a:p>
        <a:p xmlns:a="http://schemas.openxmlformats.org/drawingml/2006/main">
          <a:endParaRPr lang="en-US" b="1" dirty="0" smtClean="0">
            <a:solidFill>
              <a:schemeClr val="accent1"/>
            </a:solidFill>
          </a:endParaRPr>
        </a:p>
        <a:p xmlns:a="http://schemas.openxmlformats.org/drawingml/2006/main">
          <a:r>
            <a:rPr lang="en-US" b="1" dirty="0" smtClean="0">
              <a:solidFill>
                <a:schemeClr val="accent1"/>
              </a:solidFill>
            </a:rPr>
            <a:t>Utica</a:t>
          </a:r>
        </a:p>
        <a:p xmlns:a="http://schemas.openxmlformats.org/drawingml/2006/main">
          <a:endParaRPr lang="en-US" sz="1100" b="1" dirty="0" smtClean="0">
            <a:solidFill>
              <a:schemeClr val="accent3"/>
            </a:solidFill>
          </a:endParaRPr>
        </a:p>
        <a:p xmlns:a="http://schemas.openxmlformats.org/drawingml/2006/main">
          <a:endParaRPr lang="en-US" b="1" dirty="0">
            <a:solidFill>
              <a:schemeClr val="accent3"/>
            </a:solidFill>
          </a:endParaRPr>
        </a:p>
        <a:p xmlns:a="http://schemas.openxmlformats.org/drawingml/2006/main">
          <a:r>
            <a:rPr lang="en-US" sz="1100" b="1" dirty="0" smtClean="0">
              <a:solidFill>
                <a:schemeClr val="accent3"/>
              </a:solidFill>
            </a:rPr>
            <a:t>Marcellus</a:t>
          </a:r>
          <a:endParaRPr lang="en-US" sz="1100" b="1" dirty="0">
            <a:solidFill>
              <a:schemeClr val="accent3"/>
            </a:solidFill>
          </a:endParaRPr>
        </a:p>
      </cdr:txBody>
    </cdr:sp>
  </cdr:relSizeAnchor>
</c:userShapes>
</file>

<file path=ppt/drawings/drawing55.xml><?xml version="1.0" encoding="utf-8"?>
<c:userShapes xmlns:c="http://schemas.openxmlformats.org/drawingml/2006/chart">
  <cdr:relSizeAnchor xmlns:cdr="http://schemas.openxmlformats.org/drawingml/2006/chartDrawing">
    <cdr:from>
      <cdr:x>0.24619</cdr:x>
      <cdr:y>0.05551</cdr:y>
    </cdr:from>
    <cdr:to>
      <cdr:x>0.51909</cdr:x>
      <cdr:y>0.19808</cdr:y>
    </cdr:to>
    <cdr:sp macro="" textlink="">
      <cdr:nvSpPr>
        <cdr:cNvPr id="3" name="TextBox 1"/>
        <cdr:cNvSpPr txBox="1"/>
      </cdr:nvSpPr>
      <cdr:spPr bwMode="auto">
        <a:xfrm xmlns:a="http://schemas.openxmlformats.org/drawingml/2006/main">
          <a:off x="968070" y="171926"/>
          <a:ext cx="1073108" cy="4415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56.xml><?xml version="1.0" encoding="utf-8"?>
<c:userShapes xmlns:c="http://schemas.openxmlformats.org/drawingml/2006/chart">
  <cdr:relSizeAnchor xmlns:cdr="http://schemas.openxmlformats.org/drawingml/2006/chartDrawing">
    <cdr:from>
      <cdr:x>0.17423</cdr:x>
      <cdr:y>0.16166</cdr:y>
    </cdr:from>
    <cdr:to>
      <cdr:x>0.40111</cdr:x>
      <cdr:y>0.31925</cdr:y>
    </cdr:to>
    <cdr:sp macro="" textlink="">
      <cdr:nvSpPr>
        <cdr:cNvPr id="6" name="TextBox 1"/>
        <cdr:cNvSpPr txBox="1"/>
      </cdr:nvSpPr>
      <cdr:spPr bwMode="auto">
        <a:xfrm xmlns:a="http://schemas.openxmlformats.org/drawingml/2006/main">
          <a:off x="685130" y="565368"/>
          <a:ext cx="892146" cy="5511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p>
        <a:p xmlns:a="http://schemas.openxmlformats.org/drawingml/2006/main">
          <a:pPr eaLnBrk="0" hangingPunct="0"/>
          <a:r>
            <a:rPr lang="en-US" sz="1200" b="0" i="0" baseline="0" dirty="0" smtClean="0">
              <a:solidFill>
                <a:schemeClr val="bg2"/>
              </a:solidFill>
              <a:latin typeface="+mn-lt"/>
              <a:ea typeface="Times New Roman" charset="0"/>
              <a:cs typeface="Times New Roman" charset="0"/>
            </a:rPr>
            <a:t>            </a:t>
          </a:r>
          <a:endParaRPr lang="en-US" sz="1200" b="1" i="0" dirty="0" smtClean="0">
            <a:solidFill>
              <a:schemeClr val="bg1"/>
            </a:solidFill>
            <a:latin typeface="+mn-lt"/>
            <a:ea typeface="Times New Roman" charset="0"/>
            <a:cs typeface="Times New Roman" charset="0"/>
          </a:endParaRPr>
        </a:p>
      </cdr:txBody>
    </cdr:sp>
  </cdr:relSizeAnchor>
  <cdr:relSizeAnchor xmlns:cdr="http://schemas.openxmlformats.org/drawingml/2006/chartDrawing">
    <cdr:from>
      <cdr:x>0</cdr:x>
      <cdr:y>0.00197</cdr:y>
    </cdr:from>
    <cdr:to>
      <cdr:x>1</cdr:x>
      <cdr:y>0.10267</cdr:y>
    </cdr:to>
    <cdr:sp macro="" textlink="">
      <cdr:nvSpPr>
        <cdr:cNvPr id="7" name="TextBox 5"/>
        <cdr:cNvSpPr txBox="1"/>
      </cdr:nvSpPr>
      <cdr:spPr bwMode="auto">
        <a:xfrm xmlns:a="http://schemas.openxmlformats.org/drawingml/2006/main">
          <a:off x="0" y="6876"/>
          <a:ext cx="3932238" cy="3521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ea typeface="Times New Roman" charset="0"/>
              <a:cs typeface="Times New Roman" charset="0"/>
            </a:rPr>
            <a:t>U.S. electricity generation </a:t>
          </a:r>
          <a:r>
            <a:rPr lang="en-US" sz="1200" b="1" i="0" baseline="0" dirty="0" smtClean="0">
              <a:solidFill>
                <a:schemeClr val="tx1"/>
              </a:solidFill>
              <a:ea typeface="Times New Roman" charset="0"/>
              <a:cs typeface="Times New Roman" charset="0"/>
            </a:rPr>
            <a:t>from selected fuels </a:t>
          </a:r>
        </a:p>
        <a:p xmlns:a="http://schemas.openxmlformats.org/drawingml/2006/main">
          <a:pPr eaLnBrk="0" hangingPunct="0"/>
          <a:r>
            <a:rPr lang="en-US" sz="1200" b="1" i="0" baseline="0" dirty="0" smtClean="0">
              <a:solidFill>
                <a:schemeClr val="tx1"/>
              </a:solidFill>
              <a:ea typeface="Times New Roman" charset="0"/>
              <a:cs typeface="Times New Roman" charset="0"/>
            </a:rPr>
            <a:t>AEO2022 Reference </a:t>
          </a:r>
          <a:r>
            <a:rPr lang="en-US" sz="1200" b="1" dirty="0" smtClean="0">
              <a:solidFill>
                <a:schemeClr val="tx1"/>
              </a:solidFill>
              <a:ea typeface="Times New Roman" charset="0"/>
              <a:cs typeface="Times New Roman" charset="0"/>
            </a:rPr>
            <a:t>case</a:t>
          </a:r>
          <a:endParaRPr lang="en-US" sz="1200" b="1" i="0" baseline="0" dirty="0" smtClean="0">
            <a:solidFill>
              <a:schemeClr val="tx1"/>
            </a:solidFill>
            <a:ea typeface="Times New Roman" charset="0"/>
            <a:cs typeface="Times New Roman" charset="0"/>
          </a:endParaRPr>
        </a:p>
        <a:p xmlns:a="http://schemas.openxmlformats.org/drawingml/2006/main">
          <a:pPr eaLnBrk="0" hangingPunct="0"/>
          <a:r>
            <a:rPr lang="en-US" b="0" i="0" baseline="0" dirty="0" smtClean="0">
              <a:solidFill>
                <a:schemeClr val="tx1"/>
              </a:solidFill>
              <a:ea typeface="Times New Roman" charset="0"/>
              <a:cs typeface="Times New Roman" charset="0"/>
            </a:rPr>
            <a:t>billion kilowatthours</a:t>
          </a:r>
          <a:endParaRPr lang="en-US" b="0" i="0" dirty="0" smtClean="0">
            <a:solidFill>
              <a:schemeClr val="tx1"/>
            </a:solidFill>
            <a:ea typeface="Times New Roman" charset="0"/>
            <a:cs typeface="Times New Roman" charset="0"/>
          </a:endParaRPr>
        </a:p>
      </cdr:txBody>
    </cdr:sp>
  </cdr:relSizeAnchor>
  <cdr:relSizeAnchor xmlns:cdr="http://schemas.openxmlformats.org/drawingml/2006/chartDrawing">
    <cdr:from>
      <cdr:x>0.77605</cdr:x>
      <cdr:y>0.33576</cdr:y>
    </cdr:from>
    <cdr:to>
      <cdr:x>0.94418</cdr:x>
      <cdr:y>0.66423</cdr:y>
    </cdr:to>
    <cdr:sp macro="" textlink="">
      <cdr:nvSpPr>
        <cdr:cNvPr id="9" name="TextBox 1"/>
        <cdr:cNvSpPr txBox="1"/>
      </cdr:nvSpPr>
      <cdr:spPr bwMode="auto">
        <a:xfrm xmlns:a="http://schemas.openxmlformats.org/drawingml/2006/main">
          <a:off x="3051613" y="1174258"/>
          <a:ext cx="661127" cy="11487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dirty="0" smtClean="0">
            <a:solidFill>
              <a:schemeClr val="accent1">
                <a:lumMod val="40000"/>
                <a:lumOff val="60000"/>
              </a:schemeClr>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1"/>
              </a:solidFill>
              <a:latin typeface="+mn-lt"/>
              <a:ea typeface="Times New Roman" charset="0"/>
              <a:cs typeface="Times New Roman" charset="0"/>
            </a:rPr>
            <a:t>natural gas</a:t>
          </a:r>
          <a:endParaRPr lang="en-US" sz="1200" b="1" i="0" dirty="0" smtClean="0">
            <a:solidFill>
              <a:schemeClr val="accent3"/>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3"/>
              </a:solidFill>
              <a:latin typeface="+mn-lt"/>
              <a:ea typeface="Times New Roman" charset="0"/>
              <a:cs typeface="Times New Roman" charset="0"/>
            </a:rPr>
            <a:t>renewables</a:t>
          </a:r>
          <a:endParaRPr lang="en-US" sz="1200" b="1" i="0" dirty="0" smtClean="0">
            <a:solidFill>
              <a:schemeClr val="accent5"/>
            </a:solidFill>
            <a:latin typeface="+mn-lt"/>
            <a:ea typeface="Times New Roman" charset="0"/>
            <a:cs typeface="Times New Roman" charset="0"/>
          </a:endParaRPr>
        </a:p>
        <a:p xmlns:a="http://schemas.openxmlformats.org/drawingml/2006/main">
          <a:pPr eaLnBrk="0" hangingPunct="0"/>
          <a:r>
            <a:rPr lang="en-US" sz="1200" b="1" dirty="0" smtClean="0">
              <a:solidFill>
                <a:schemeClr val="accent5"/>
              </a:solidFill>
              <a:ea typeface="Times New Roman" charset="0"/>
              <a:cs typeface="Times New Roman" charset="0"/>
            </a:rPr>
            <a:t>n</a:t>
          </a:r>
          <a:r>
            <a:rPr lang="en-US" sz="1200" b="1" i="0" dirty="0" smtClean="0">
              <a:solidFill>
                <a:schemeClr val="accent5"/>
              </a:solidFill>
              <a:latin typeface="+mn-lt"/>
              <a:ea typeface="Times New Roman" charset="0"/>
              <a:cs typeface="Times New Roman" charset="0"/>
            </a:rPr>
            <a:t>uclear</a:t>
          </a:r>
          <a:endParaRPr lang="en-US" sz="1200" b="1"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200" b="1" dirty="0">
              <a:solidFill>
                <a:srgbClr val="8B8B8B"/>
              </a:solidFill>
              <a:ea typeface="Times New Roman" charset="0"/>
              <a:cs typeface="Times New Roman" charset="0"/>
            </a:rPr>
            <a:t>c</a:t>
          </a:r>
          <a:r>
            <a:rPr lang="en-US" sz="1200" b="1" i="0" dirty="0" smtClean="0">
              <a:solidFill>
                <a:srgbClr val="8B8B8B"/>
              </a:solidFill>
              <a:latin typeface="+mn-lt"/>
              <a:ea typeface="Times New Roman" charset="0"/>
              <a:cs typeface="Times New Roman" charset="0"/>
            </a:rPr>
            <a:t>oal</a:t>
          </a:r>
        </a:p>
      </cdr:txBody>
    </cdr:sp>
  </cdr:relSizeAnchor>
  <cdr:relSizeAnchor xmlns:cdr="http://schemas.openxmlformats.org/drawingml/2006/chartDrawing">
    <cdr:from>
      <cdr:x>0.32049</cdr:x>
      <cdr:y>0.48545</cdr:y>
    </cdr:from>
    <cdr:to>
      <cdr:x>0.44172</cdr:x>
      <cdr:y>0.54775</cdr:y>
    </cdr:to>
    <cdr:sp macro="" textlink="">
      <cdr:nvSpPr>
        <cdr:cNvPr id="5" name="TextBox 1"/>
        <cdr:cNvSpPr txBox="1"/>
      </cdr:nvSpPr>
      <cdr:spPr bwMode="auto">
        <a:xfrm xmlns:a="http://schemas.openxmlformats.org/drawingml/2006/main">
          <a:off x="1260237" y="1697750"/>
          <a:ext cx="476706" cy="2178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37</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0.32253</cdr:x>
      <cdr:y>0.62053</cdr:y>
    </cdr:from>
    <cdr:to>
      <cdr:x>0.44859</cdr:x>
      <cdr:y>0.68904</cdr:y>
    </cdr:to>
    <cdr:sp macro="" textlink="">
      <cdr:nvSpPr>
        <cdr:cNvPr id="8" name="TextBox 1"/>
        <cdr:cNvSpPr txBox="1"/>
      </cdr:nvSpPr>
      <cdr:spPr bwMode="auto">
        <a:xfrm xmlns:a="http://schemas.openxmlformats.org/drawingml/2006/main">
          <a:off x="1268247" y="2170157"/>
          <a:ext cx="495698" cy="2395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1"/>
              </a:solidFill>
              <a:ea typeface="Times New Roman" charset="0"/>
              <a:cs typeface="Times New Roman" charset="0"/>
            </a:rPr>
            <a:t>2</a:t>
          </a:r>
          <a:r>
            <a:rPr lang="en-US" sz="1200" dirty="0" smtClean="0">
              <a:solidFill>
                <a:schemeClr val="bg1"/>
              </a:solidFill>
              <a:ea typeface="Times New Roman" charset="0"/>
              <a:cs typeface="Times New Roman" charset="0"/>
            </a:rPr>
            <a:t>1</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0.32015</cdr:x>
      <cdr:y>0.73824</cdr:y>
    </cdr:from>
    <cdr:to>
      <cdr:x>0.44623</cdr:x>
      <cdr:y>0.81554</cdr:y>
    </cdr:to>
    <cdr:sp macro="" textlink="">
      <cdr:nvSpPr>
        <cdr:cNvPr id="10" name="TextBox 1"/>
        <cdr:cNvSpPr txBox="1"/>
      </cdr:nvSpPr>
      <cdr:spPr bwMode="auto">
        <a:xfrm xmlns:a="http://schemas.openxmlformats.org/drawingml/2006/main">
          <a:off x="1258901" y="2581802"/>
          <a:ext cx="495777" cy="2703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19%</a:t>
          </a:r>
        </a:p>
      </cdr:txBody>
    </cdr:sp>
  </cdr:relSizeAnchor>
  <cdr:relSizeAnchor xmlns:cdr="http://schemas.openxmlformats.org/drawingml/2006/chartDrawing">
    <cdr:from>
      <cdr:x>0.32388</cdr:x>
      <cdr:y>0.83085</cdr:y>
    </cdr:from>
    <cdr:to>
      <cdr:x>0.45423</cdr:x>
      <cdr:y>0.90957</cdr:y>
    </cdr:to>
    <cdr:sp macro="" textlink="">
      <cdr:nvSpPr>
        <cdr:cNvPr id="11" name="TextBox 1"/>
        <cdr:cNvSpPr txBox="1"/>
      </cdr:nvSpPr>
      <cdr:spPr bwMode="auto">
        <a:xfrm xmlns:a="http://schemas.openxmlformats.org/drawingml/2006/main">
          <a:off x="1273586" y="2905701"/>
          <a:ext cx="512568" cy="2753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23</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0.68175</cdr:x>
      <cdr:y>0.37912</cdr:y>
    </cdr:from>
    <cdr:to>
      <cdr:x>0.79194</cdr:x>
      <cdr:y>0.45826</cdr:y>
    </cdr:to>
    <cdr:sp macro="" textlink="">
      <cdr:nvSpPr>
        <cdr:cNvPr id="12" name="TextBox 1"/>
        <cdr:cNvSpPr txBox="1"/>
      </cdr:nvSpPr>
      <cdr:spPr bwMode="auto">
        <a:xfrm xmlns:a="http://schemas.openxmlformats.org/drawingml/2006/main">
          <a:off x="2680805" y="1325897"/>
          <a:ext cx="433286" cy="2767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34%</a:t>
          </a:r>
        </a:p>
      </cdr:txBody>
    </cdr:sp>
  </cdr:relSizeAnchor>
  <cdr:relSizeAnchor xmlns:cdr="http://schemas.openxmlformats.org/drawingml/2006/chartDrawing">
    <cdr:from>
      <cdr:x>0.68173</cdr:x>
      <cdr:y>0.61119</cdr:y>
    </cdr:from>
    <cdr:to>
      <cdr:x>0.79019</cdr:x>
      <cdr:y>0.69141</cdr:y>
    </cdr:to>
    <cdr:sp macro="" textlink="">
      <cdr:nvSpPr>
        <cdr:cNvPr id="13" name="TextBox 1"/>
        <cdr:cNvSpPr txBox="1"/>
      </cdr:nvSpPr>
      <cdr:spPr bwMode="auto">
        <a:xfrm xmlns:a="http://schemas.openxmlformats.org/drawingml/2006/main">
          <a:off x="2680721" y="2137486"/>
          <a:ext cx="426495" cy="2805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4</a:t>
          </a:r>
          <a:r>
            <a:rPr lang="en-US" sz="1200" dirty="0">
              <a:solidFill>
                <a:schemeClr val="bg1"/>
              </a:solidFill>
              <a:ea typeface="Times New Roman" charset="0"/>
              <a:cs typeface="Times New Roman" charset="0"/>
            </a:rPr>
            <a:t>4</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0.68097</cdr:x>
      <cdr:y>0.77162</cdr:y>
    </cdr:from>
    <cdr:to>
      <cdr:x>0.79194</cdr:x>
      <cdr:y>0.8447</cdr:y>
    </cdr:to>
    <cdr:sp macro="" textlink="">
      <cdr:nvSpPr>
        <cdr:cNvPr id="14" name="TextBox 1"/>
        <cdr:cNvSpPr txBox="1"/>
      </cdr:nvSpPr>
      <cdr:spPr bwMode="auto">
        <a:xfrm xmlns:a="http://schemas.openxmlformats.org/drawingml/2006/main">
          <a:off x="2677748" y="2698557"/>
          <a:ext cx="436343" cy="2555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12%</a:t>
          </a:r>
        </a:p>
      </cdr:txBody>
    </cdr:sp>
  </cdr:relSizeAnchor>
  <cdr:relSizeAnchor xmlns:cdr="http://schemas.openxmlformats.org/drawingml/2006/chartDrawing">
    <cdr:from>
      <cdr:x>0.66132</cdr:x>
      <cdr:y>0.8441</cdr:y>
    </cdr:from>
    <cdr:to>
      <cdr:x>0.76716</cdr:x>
      <cdr:y>0.91949</cdr:y>
    </cdr:to>
    <cdr:sp macro="" textlink="">
      <cdr:nvSpPr>
        <cdr:cNvPr id="15" name="TextBox 1"/>
        <cdr:cNvSpPr txBox="1"/>
      </cdr:nvSpPr>
      <cdr:spPr bwMode="auto">
        <a:xfrm xmlns:a="http://schemas.openxmlformats.org/drawingml/2006/main">
          <a:off x="2600482" y="2952031"/>
          <a:ext cx="416188" cy="2636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  10</a:t>
          </a:r>
          <a:r>
            <a:rPr lang="en-US" sz="1200" i="0" dirty="0" smtClean="0">
              <a:solidFill>
                <a:schemeClr val="bg1"/>
              </a:solidFill>
              <a:latin typeface="+mn-lt"/>
              <a:ea typeface="Times New Roman" charset="0"/>
              <a:cs typeface="Times New Roman" charset="0"/>
            </a:rPr>
            <a:t>%</a:t>
          </a:r>
        </a:p>
      </cdr:txBody>
    </cdr:sp>
  </cdr:relSizeAnchor>
</c:userShapes>
</file>

<file path=ppt/drawings/drawing57.xml><?xml version="1.0" encoding="utf-8"?>
<c:userShapes xmlns:c="http://schemas.openxmlformats.org/drawingml/2006/chart">
  <cdr:relSizeAnchor xmlns:cdr="http://schemas.openxmlformats.org/drawingml/2006/chartDrawing">
    <cdr:from>
      <cdr:x>0</cdr:x>
      <cdr:y>0</cdr:y>
    </cdr:from>
    <cdr:to>
      <cdr:x>0.98999</cdr:x>
      <cdr:y>0.23264</cdr:y>
    </cdr:to>
    <cdr:sp macro="" textlink="">
      <cdr:nvSpPr>
        <cdr:cNvPr id="2" name="TextBox 1"/>
        <cdr:cNvSpPr txBox="1"/>
      </cdr:nvSpPr>
      <cdr:spPr bwMode="auto">
        <a:xfrm xmlns:a="http://schemas.openxmlformats.org/drawingml/2006/main">
          <a:off x="0" y="0"/>
          <a:ext cx="4264480" cy="9892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i="0" dirty="0" smtClean="0">
              <a:solidFill>
                <a:sysClr val="windowText" lastClr="000000"/>
              </a:solidFill>
              <a:latin typeface="+mn-lt"/>
              <a:ea typeface="Times New Roman" charset="0"/>
              <a:cs typeface="Times New Roman" charset="0"/>
            </a:rPr>
            <a:t>U.S. </a:t>
          </a:r>
          <a:r>
            <a:rPr lang="en-US" sz="1200" b="1" dirty="0">
              <a:ea typeface="Times New Roman" charset="0"/>
              <a:cs typeface="Times New Roman" charset="0"/>
            </a:rPr>
            <a:t>r</a:t>
          </a:r>
          <a:r>
            <a:rPr lang="en-US" sz="1200" b="1" i="0" dirty="0" smtClean="0">
              <a:solidFill>
                <a:sysClr val="windowText" lastClr="000000"/>
              </a:solidFill>
              <a:latin typeface="+mn-lt"/>
              <a:ea typeface="Times New Roman" charset="0"/>
              <a:cs typeface="Times New Roman" charset="0"/>
            </a:rPr>
            <a:t>enewable electricity generation, including </a:t>
          </a:r>
          <a:r>
            <a:rPr lang="en-US" sz="1200" b="1" dirty="0" smtClean="0">
              <a:ea typeface="Times New Roman" charset="0"/>
              <a:cs typeface="Times New Roman" charset="0"/>
            </a:rPr>
            <a:t>end use</a:t>
          </a:r>
          <a:endParaRPr lang="en-US" sz="1200" b="1" i="0" dirty="0" smtClean="0">
            <a:solidFill>
              <a:sysClr val="windowText" lastClr="000000"/>
            </a:solidFill>
            <a:latin typeface="+mn-lt"/>
            <a:ea typeface="Times New Roman" charset="0"/>
            <a:cs typeface="Times New Roman" charset="0"/>
          </a:endParaRPr>
        </a:p>
        <a:p xmlns:a="http://schemas.openxmlformats.org/drawingml/2006/main">
          <a:pPr algn="l" eaLnBrk="0" hangingPunct="0"/>
          <a:r>
            <a:rPr lang="en-US" sz="1200" b="1" i="0" dirty="0" smtClean="0">
              <a:solidFill>
                <a:schemeClr val="tx1"/>
              </a:solidFill>
              <a:latin typeface="+mn-lt"/>
              <a:ea typeface="Times New Roman" charset="0"/>
              <a:cs typeface="Times New Roman" charset="0"/>
            </a:rPr>
            <a:t>AEO2022 </a:t>
          </a:r>
          <a:r>
            <a:rPr lang="en-US" sz="1200" b="1" i="0" dirty="0" smtClean="0">
              <a:solidFill>
                <a:sysClr val="windowText" lastClr="000000"/>
              </a:solidFill>
              <a:latin typeface="+mn-lt"/>
              <a:ea typeface="Times New Roman" charset="0"/>
              <a:cs typeface="Times New Roman" charset="0"/>
            </a:rPr>
            <a:t>Reference case</a:t>
          </a:r>
        </a:p>
        <a:p xmlns:a="http://schemas.openxmlformats.org/drawingml/2006/main">
          <a:pPr algn="l" eaLnBrk="0" hangingPunct="0"/>
          <a:r>
            <a:rPr lang="en-US" i="0" baseline="0" dirty="0" smtClean="0">
              <a:solidFill>
                <a:sysClr val="windowText" lastClr="000000"/>
              </a:solidFill>
              <a:latin typeface="+mn-lt"/>
              <a:ea typeface="Times New Roman" charset="0"/>
              <a:cs typeface="Times New Roman" charset="0"/>
            </a:rPr>
            <a:t>billion kilowatthours</a:t>
          </a:r>
          <a:endParaRPr lang="en-US"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0.16126</cdr:x>
      <cdr:y>0.1584</cdr:y>
    </cdr:from>
    <cdr:to>
      <cdr:x>0.37422</cdr:x>
      <cdr:y>0.29925</cdr:y>
    </cdr:to>
    <cdr:sp macro="" textlink="">
      <cdr:nvSpPr>
        <cdr:cNvPr id="6" name="TextBox 1"/>
        <cdr:cNvSpPr txBox="1"/>
      </cdr:nvSpPr>
      <cdr:spPr bwMode="auto">
        <a:xfrm xmlns:a="http://schemas.openxmlformats.org/drawingml/2006/main">
          <a:off x="662504" y="553966"/>
          <a:ext cx="874897" cy="4925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0.73071</cdr:x>
      <cdr:y>0.36313</cdr:y>
    </cdr:from>
    <cdr:to>
      <cdr:x>1</cdr:x>
      <cdr:y>0.70477</cdr:y>
    </cdr:to>
    <cdr:sp macro="" textlink="">
      <cdr:nvSpPr>
        <cdr:cNvPr id="7" name="TextBox 1"/>
        <cdr:cNvSpPr txBox="1"/>
      </cdr:nvSpPr>
      <cdr:spPr>
        <a:xfrm xmlns:a="http://schemas.openxmlformats.org/drawingml/2006/main">
          <a:off x="2939445" y="1269950"/>
          <a:ext cx="1083280" cy="1194805"/>
        </a:xfrm>
        <a:prstGeom xmlns:a="http://schemas.openxmlformats.org/drawingml/2006/main" prst="rect">
          <a:avLst/>
        </a:prstGeom>
      </cdr:spPr>
      <cdr:txBody>
        <a:bodyPr xmlns:a="http://schemas.openxmlformats.org/drawingml/2006/main" wrap="square" lIns="45720" rIns="4572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4"/>
              </a:solidFill>
            </a:rPr>
            <a:t>solar </a:t>
          </a:r>
          <a:endParaRPr lang="en-US" sz="1200" b="1" dirty="0">
            <a:solidFill>
              <a:schemeClr val="accent3"/>
            </a:solidFill>
          </a:endParaRPr>
        </a:p>
        <a:p xmlns:a="http://schemas.openxmlformats.org/drawingml/2006/main">
          <a:r>
            <a:rPr lang="en-US" sz="1200" b="1" dirty="0" smtClean="0">
              <a:solidFill>
                <a:schemeClr val="accent3"/>
              </a:solidFill>
            </a:rPr>
            <a:t>wind</a:t>
          </a:r>
          <a:endParaRPr lang="en-US" sz="1200" b="1" dirty="0">
            <a:solidFill>
              <a:schemeClr val="accent2"/>
            </a:solidFill>
          </a:endParaRPr>
        </a:p>
        <a:p xmlns:a="http://schemas.openxmlformats.org/drawingml/2006/main">
          <a:r>
            <a:rPr lang="en-US" sz="1200" b="1" dirty="0" smtClean="0">
              <a:solidFill>
                <a:schemeClr val="accent2"/>
              </a:solidFill>
            </a:rPr>
            <a:t>geothermal</a:t>
          </a:r>
          <a:endParaRPr lang="en-US" sz="1200" b="1" dirty="0" smtClean="0">
            <a:solidFill>
              <a:schemeClr val="accent1">
                <a:lumMod val="75000"/>
              </a:schemeClr>
            </a:solidFill>
          </a:endParaRPr>
        </a:p>
        <a:p xmlns:a="http://schemas.openxmlformats.org/drawingml/2006/main">
          <a:r>
            <a:rPr lang="en-US" sz="1200" b="1" dirty="0" smtClean="0">
              <a:solidFill>
                <a:srgbClr val="0070C0"/>
              </a:solidFill>
            </a:rPr>
            <a:t>hydroelectric</a:t>
          </a:r>
        </a:p>
        <a:p xmlns:a="http://schemas.openxmlformats.org/drawingml/2006/main">
          <a:r>
            <a:rPr lang="en-US" sz="1200" b="1" dirty="0" smtClean="0">
              <a:solidFill>
                <a:schemeClr val="bg1">
                  <a:lumMod val="75000"/>
                </a:schemeClr>
              </a:solidFill>
            </a:rPr>
            <a:t>other</a:t>
          </a:r>
        </a:p>
        <a:p xmlns:a="http://schemas.openxmlformats.org/drawingml/2006/main">
          <a:endParaRPr lang="en-US" sz="800" b="1" dirty="0">
            <a:solidFill>
              <a:schemeClr val="accent4"/>
            </a:solidFill>
          </a:endParaRPr>
        </a:p>
      </cdr:txBody>
    </cdr:sp>
  </cdr:relSizeAnchor>
  <cdr:relSizeAnchor xmlns:cdr="http://schemas.openxmlformats.org/drawingml/2006/chartDrawing">
    <cdr:from>
      <cdr:x>0.34629</cdr:x>
      <cdr:y>0.59822</cdr:y>
    </cdr:from>
    <cdr:to>
      <cdr:x>0.48628</cdr:x>
      <cdr:y>0.67545</cdr:y>
    </cdr:to>
    <cdr:sp macro="" textlink="">
      <cdr:nvSpPr>
        <cdr:cNvPr id="5" name="TextBox 1"/>
        <cdr:cNvSpPr txBox="1"/>
      </cdr:nvSpPr>
      <cdr:spPr bwMode="auto">
        <a:xfrm xmlns:a="http://schemas.openxmlformats.org/drawingml/2006/main">
          <a:off x="1422651" y="2092128"/>
          <a:ext cx="575117" cy="2700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19%</a:t>
          </a:r>
        </a:p>
      </cdr:txBody>
    </cdr:sp>
  </cdr:relSizeAnchor>
  <cdr:relSizeAnchor xmlns:cdr="http://schemas.openxmlformats.org/drawingml/2006/chartDrawing">
    <cdr:from>
      <cdr:x>0.28488</cdr:x>
      <cdr:y>0.61087</cdr:y>
    </cdr:from>
    <cdr:to>
      <cdr:x>0.34666</cdr:x>
      <cdr:y>0.67392</cdr:y>
    </cdr:to>
    <cdr:cxnSp macro="">
      <cdr:nvCxnSpPr>
        <cdr:cNvPr id="8" name="Straight Connector 7"/>
        <cdr:cNvCxnSpPr/>
      </cdr:nvCxnSpPr>
      <cdr:spPr bwMode="auto">
        <a:xfrm xmlns:a="http://schemas.openxmlformats.org/drawingml/2006/main" flipH="1">
          <a:off x="1146011" y="2136383"/>
          <a:ext cx="248513" cy="22049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0.32304</cdr:x>
      <cdr:y>0.70588</cdr:y>
    </cdr:from>
    <cdr:to>
      <cdr:x>0.43356</cdr:x>
      <cdr:y>0.7831</cdr:y>
    </cdr:to>
    <cdr:sp macro="" textlink="">
      <cdr:nvSpPr>
        <cdr:cNvPr id="9" name="TextBox 1"/>
        <cdr:cNvSpPr txBox="1"/>
      </cdr:nvSpPr>
      <cdr:spPr bwMode="auto">
        <a:xfrm xmlns:a="http://schemas.openxmlformats.org/drawingml/2006/main">
          <a:off x="1327153" y="2468646"/>
          <a:ext cx="454046" cy="2700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43</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0.38884</cdr:x>
      <cdr:y>0.75917</cdr:y>
    </cdr:from>
    <cdr:to>
      <cdr:x>0.48248</cdr:x>
      <cdr:y>0.8364</cdr:y>
    </cdr:to>
    <cdr:sp macro="" textlink="">
      <cdr:nvSpPr>
        <cdr:cNvPr id="10" name="TextBox 1"/>
        <cdr:cNvSpPr txBox="1"/>
      </cdr:nvSpPr>
      <cdr:spPr bwMode="auto">
        <a:xfrm xmlns:a="http://schemas.openxmlformats.org/drawingml/2006/main">
          <a:off x="1597459" y="2655003"/>
          <a:ext cx="384698" cy="2700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2%</a:t>
          </a:r>
        </a:p>
      </cdr:txBody>
    </cdr:sp>
  </cdr:relSizeAnchor>
  <cdr:relSizeAnchor xmlns:cdr="http://schemas.openxmlformats.org/drawingml/2006/chartDrawing">
    <cdr:from>
      <cdr:x>0.29832</cdr:x>
      <cdr:y>0.78834</cdr:y>
    </cdr:from>
    <cdr:to>
      <cdr:x>0.38656</cdr:x>
      <cdr:y>0.81891</cdr:y>
    </cdr:to>
    <cdr:cxnSp macro="">
      <cdr:nvCxnSpPr>
        <cdr:cNvPr id="11" name="Straight Connector 10"/>
        <cdr:cNvCxnSpPr/>
      </cdr:nvCxnSpPr>
      <cdr:spPr bwMode="auto">
        <a:xfrm xmlns:a="http://schemas.openxmlformats.org/drawingml/2006/main" flipH="1">
          <a:off x="1225598" y="2757018"/>
          <a:ext cx="362513" cy="10691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0.32284</cdr:x>
      <cdr:y>0.81731</cdr:y>
    </cdr:from>
    <cdr:to>
      <cdr:x>0.43476</cdr:x>
      <cdr:y>0.89453</cdr:y>
    </cdr:to>
    <cdr:sp macro="" textlink="">
      <cdr:nvSpPr>
        <cdr:cNvPr id="12" name="TextBox 1"/>
        <cdr:cNvSpPr txBox="1"/>
      </cdr:nvSpPr>
      <cdr:spPr bwMode="auto">
        <a:xfrm xmlns:a="http://schemas.openxmlformats.org/drawingml/2006/main">
          <a:off x="1326317" y="2858348"/>
          <a:ext cx="459797" cy="2700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30</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0.40636</cdr:x>
      <cdr:y>0.84513</cdr:y>
    </cdr:from>
    <cdr:to>
      <cdr:x>0.5</cdr:x>
      <cdr:y>0.92235</cdr:y>
    </cdr:to>
    <cdr:sp macro="" textlink="">
      <cdr:nvSpPr>
        <cdr:cNvPr id="13" name="TextBox 1"/>
        <cdr:cNvSpPr txBox="1"/>
      </cdr:nvSpPr>
      <cdr:spPr bwMode="auto">
        <a:xfrm xmlns:a="http://schemas.openxmlformats.org/drawingml/2006/main">
          <a:off x="1669435" y="2955659"/>
          <a:ext cx="384698" cy="2700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1"/>
              </a:solidFill>
              <a:ea typeface="Times New Roman" charset="0"/>
              <a:cs typeface="Times New Roman" charset="0"/>
            </a:rPr>
            <a:t>7</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0.30397</cdr:x>
      <cdr:y>0.87877</cdr:y>
    </cdr:from>
    <cdr:to>
      <cdr:x>0.39847</cdr:x>
      <cdr:y>0.89411</cdr:y>
    </cdr:to>
    <cdr:cxnSp macro="">
      <cdr:nvCxnSpPr>
        <cdr:cNvPr id="14" name="Straight Connector 13"/>
        <cdr:cNvCxnSpPr/>
      </cdr:nvCxnSpPr>
      <cdr:spPr bwMode="auto">
        <a:xfrm xmlns:a="http://schemas.openxmlformats.org/drawingml/2006/main" flipH="1">
          <a:off x="1248789" y="3073288"/>
          <a:ext cx="388232" cy="5364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0.89136</cdr:x>
      <cdr:y>0.61683</cdr:y>
    </cdr:from>
    <cdr:to>
      <cdr:x>1</cdr:x>
      <cdr:y>0.69405</cdr:y>
    </cdr:to>
    <cdr:sp macro="" textlink="">
      <cdr:nvSpPr>
        <cdr:cNvPr id="15" name="TextBox 1"/>
        <cdr:cNvSpPr txBox="1"/>
      </cdr:nvSpPr>
      <cdr:spPr bwMode="auto">
        <a:xfrm xmlns:a="http://schemas.openxmlformats.org/drawingml/2006/main">
          <a:off x="3619331" y="2157223"/>
          <a:ext cx="437022" cy="2700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46%</a:t>
          </a:r>
        </a:p>
      </cdr:txBody>
    </cdr:sp>
  </cdr:relSizeAnchor>
  <cdr:relSizeAnchor xmlns:cdr="http://schemas.openxmlformats.org/drawingml/2006/chartDrawing">
    <cdr:from>
      <cdr:x>0.63848</cdr:x>
      <cdr:y>0.42278</cdr:y>
    </cdr:from>
    <cdr:to>
      <cdr:x>0.74712</cdr:x>
      <cdr:y>0.5</cdr:y>
    </cdr:to>
    <cdr:sp macro="" textlink="">
      <cdr:nvSpPr>
        <cdr:cNvPr id="17" name="TextBox 1"/>
        <cdr:cNvSpPr txBox="1"/>
      </cdr:nvSpPr>
      <cdr:spPr bwMode="auto">
        <a:xfrm xmlns:a="http://schemas.openxmlformats.org/drawingml/2006/main">
          <a:off x="2568433" y="1478566"/>
          <a:ext cx="437022" cy="2700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51</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0.63608</cdr:x>
      <cdr:y>0.64792</cdr:y>
    </cdr:from>
    <cdr:to>
      <cdr:x>0.74474</cdr:x>
      <cdr:y>0.72514</cdr:y>
    </cdr:to>
    <cdr:sp macro="" textlink="">
      <cdr:nvSpPr>
        <cdr:cNvPr id="18" name="TextBox 1"/>
        <cdr:cNvSpPr txBox="1"/>
      </cdr:nvSpPr>
      <cdr:spPr bwMode="auto">
        <a:xfrm xmlns:a="http://schemas.openxmlformats.org/drawingml/2006/main">
          <a:off x="2558793" y="2265943"/>
          <a:ext cx="437080"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31</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0.64464</cdr:x>
      <cdr:y>0.81166</cdr:y>
    </cdr:from>
    <cdr:to>
      <cdr:x>0.75042</cdr:x>
      <cdr:y>0.88888</cdr:y>
    </cdr:to>
    <cdr:sp macro="" textlink="">
      <cdr:nvSpPr>
        <cdr:cNvPr id="19" name="TextBox 1"/>
        <cdr:cNvSpPr txBox="1"/>
      </cdr:nvSpPr>
      <cdr:spPr bwMode="auto">
        <a:xfrm xmlns:a="http://schemas.openxmlformats.org/drawingml/2006/main">
          <a:off x="2593194" y="2838579"/>
          <a:ext cx="425539"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12%</a:t>
          </a:r>
        </a:p>
      </cdr:txBody>
    </cdr:sp>
  </cdr:relSizeAnchor>
  <cdr:relSizeAnchor xmlns:cdr="http://schemas.openxmlformats.org/drawingml/2006/chartDrawing">
    <cdr:from>
      <cdr:x>0.78049</cdr:x>
      <cdr:y>0.77706</cdr:y>
    </cdr:from>
    <cdr:to>
      <cdr:x>0.87413</cdr:x>
      <cdr:y>0.85428</cdr:y>
    </cdr:to>
    <cdr:sp macro="" textlink="">
      <cdr:nvSpPr>
        <cdr:cNvPr id="20" name="TextBox 1"/>
        <cdr:cNvSpPr txBox="1"/>
      </cdr:nvSpPr>
      <cdr:spPr bwMode="auto">
        <a:xfrm xmlns:a="http://schemas.openxmlformats.org/drawingml/2006/main">
          <a:off x="3206481" y="2717568"/>
          <a:ext cx="384698" cy="2700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ea typeface="Times New Roman" charset="0"/>
              <a:cs typeface="Times New Roman" charset="0"/>
            </a:rPr>
            <a:t>2</a:t>
          </a:r>
          <a:r>
            <a:rPr lang="en-US" sz="1200" i="0" dirty="0" smtClean="0">
              <a:solidFill>
                <a:sysClr val="windowText" lastClr="000000"/>
              </a:solidFill>
              <a:latin typeface="+mn-lt"/>
              <a:ea typeface="Times New Roman" charset="0"/>
              <a:cs typeface="Times New Roman" charset="0"/>
            </a:rPr>
            <a:t>%</a:t>
          </a:r>
        </a:p>
      </cdr:txBody>
    </cdr:sp>
  </cdr:relSizeAnchor>
  <cdr:relSizeAnchor xmlns:cdr="http://schemas.openxmlformats.org/drawingml/2006/chartDrawing">
    <cdr:from>
      <cdr:x>0.77282</cdr:x>
      <cdr:y>0.86068</cdr:y>
    </cdr:from>
    <cdr:to>
      <cdr:x>0.86646</cdr:x>
      <cdr:y>0.9379</cdr:y>
    </cdr:to>
    <cdr:sp macro="" textlink="">
      <cdr:nvSpPr>
        <cdr:cNvPr id="21" name="TextBox 1"/>
        <cdr:cNvSpPr txBox="1"/>
      </cdr:nvSpPr>
      <cdr:spPr bwMode="auto">
        <a:xfrm xmlns:a="http://schemas.openxmlformats.org/drawingml/2006/main">
          <a:off x="3108840" y="3010028"/>
          <a:ext cx="376675" cy="2700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4%</a:t>
          </a:r>
        </a:p>
      </cdr:txBody>
    </cdr:sp>
  </cdr:relSizeAnchor>
  <cdr:relSizeAnchor xmlns:cdr="http://schemas.openxmlformats.org/drawingml/2006/chartDrawing">
    <cdr:from>
      <cdr:x>0.71934</cdr:x>
      <cdr:y>0.80467</cdr:y>
    </cdr:from>
    <cdr:to>
      <cdr:x>0.77061</cdr:x>
      <cdr:y>0.80665</cdr:y>
    </cdr:to>
    <cdr:cxnSp macro="">
      <cdr:nvCxnSpPr>
        <cdr:cNvPr id="4" name="Straight Connector 3"/>
        <cdr:cNvCxnSpPr/>
      </cdr:nvCxnSpPr>
      <cdr:spPr>
        <a:xfrm xmlns:a="http://schemas.openxmlformats.org/drawingml/2006/main" flipV="1">
          <a:off x="2955260" y="2814160"/>
          <a:ext cx="210631" cy="689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0.70689</cdr:x>
      <cdr:y>0.88903</cdr:y>
    </cdr:from>
    <cdr:to>
      <cdr:x>0.76842</cdr:x>
      <cdr:y>0.89297</cdr:y>
    </cdr:to>
    <cdr:cxnSp macro="">
      <cdr:nvCxnSpPr>
        <cdr:cNvPr id="26" name="Straight Connector 25"/>
        <cdr:cNvCxnSpPr/>
      </cdr:nvCxnSpPr>
      <cdr:spPr>
        <a:xfrm xmlns:a="http://schemas.openxmlformats.org/drawingml/2006/main" flipV="1">
          <a:off x="2843630" y="3109184"/>
          <a:ext cx="247507" cy="13751"/>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8.xml><?xml version="1.0" encoding="utf-8"?>
<c:userShapes xmlns:c="http://schemas.openxmlformats.org/drawingml/2006/chart">
  <cdr:relSizeAnchor xmlns:cdr="http://schemas.openxmlformats.org/drawingml/2006/chartDrawing">
    <cdr:from>
      <cdr:x>0.00528</cdr:x>
      <cdr:y>0</cdr:y>
    </cdr:from>
    <cdr:to>
      <cdr:x>0.95765</cdr:x>
      <cdr:y>0.23588</cdr:y>
    </cdr:to>
    <cdr:sp macro="" textlink="">
      <cdr:nvSpPr>
        <cdr:cNvPr id="2" name="TextBox 1"/>
        <cdr:cNvSpPr txBox="1"/>
      </cdr:nvSpPr>
      <cdr:spPr bwMode="auto">
        <a:xfrm xmlns:a="http://schemas.openxmlformats.org/drawingml/2006/main">
          <a:off x="20762" y="0"/>
          <a:ext cx="3744946" cy="82494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dirty="0" smtClean="0">
              <a:ea typeface="Times New Roman" charset="0"/>
              <a:cs typeface="Times New Roman" charset="0"/>
            </a:rPr>
            <a:t>U.S. </a:t>
          </a:r>
          <a:r>
            <a:rPr lang="en-US" sz="1200" b="1" dirty="0">
              <a:ea typeface="Times New Roman" charset="0"/>
              <a:cs typeface="Times New Roman" charset="0"/>
            </a:rPr>
            <a:t>e</a:t>
          </a:r>
          <a:r>
            <a:rPr lang="en-US" sz="1200" b="1" i="0" baseline="0" dirty="0" smtClean="0">
              <a:solidFill>
                <a:sysClr val="windowText" lastClr="000000"/>
              </a:solidFill>
              <a:latin typeface="+mn-lt"/>
              <a:ea typeface="Times New Roman" charset="0"/>
              <a:cs typeface="Times New Roman" charset="0"/>
            </a:rPr>
            <a:t>lectricity use growth rate,</a:t>
          </a:r>
          <a:r>
            <a:rPr lang="en-US" sz="1200" b="1" i="0" dirty="0" smtClean="0">
              <a:solidFill>
                <a:sysClr val="windowText" lastClr="000000"/>
              </a:solidFill>
              <a:latin typeface="+mn-lt"/>
              <a:ea typeface="Times New Roman" charset="0"/>
              <a:cs typeface="Times New Roman" charset="0"/>
            </a:rPr>
            <a:t> </a:t>
          </a:r>
        </a:p>
        <a:p xmlns:a="http://schemas.openxmlformats.org/drawingml/2006/main">
          <a:pPr eaLnBrk="0" hangingPunct="0"/>
          <a:r>
            <a:rPr lang="en-US" sz="1200" b="1" i="0" dirty="0" smtClean="0">
              <a:solidFill>
                <a:sysClr val="windowText" lastClr="000000"/>
              </a:solidFill>
              <a:latin typeface="+mn-lt"/>
              <a:ea typeface="Times New Roman" charset="0"/>
              <a:cs typeface="Times New Roman" charset="0"/>
            </a:rPr>
            <a:t>t</a:t>
          </a:r>
          <a:r>
            <a:rPr lang="en-US" sz="1200" b="1" baseline="0" dirty="0" smtClean="0">
              <a:ea typeface="Times New Roman" charset="0"/>
              <a:cs typeface="Times New Roman" charset="0"/>
            </a:rPr>
            <a:t>hree-year rolling average</a:t>
          </a:r>
        </a:p>
        <a:p xmlns:a="http://schemas.openxmlformats.org/drawingml/2006/main">
          <a:pPr eaLnBrk="0" hangingPunct="0"/>
          <a:r>
            <a:rPr lang="en-US" sz="1200" b="1" i="0" dirty="0" smtClean="0">
              <a:solidFill>
                <a:sysClr val="windowText" lastClr="000000"/>
              </a:solidFill>
              <a:latin typeface="+mn-lt"/>
              <a:ea typeface="Times New Roman" charset="0"/>
              <a:cs typeface="Times New Roman" charset="0"/>
            </a:rPr>
            <a:t>AEO2022 economic growth cases</a:t>
          </a:r>
          <a:endParaRPr lang="en-US" sz="12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dirty="0">
              <a:ea typeface="Times New Roman" charset="0"/>
              <a:cs typeface="Times New Roman" charset="0"/>
            </a:rPr>
            <a:t>p</a:t>
          </a:r>
          <a:r>
            <a:rPr lang="en-US" i="0" baseline="0" dirty="0" smtClean="0">
              <a:solidFill>
                <a:sysClr val="windowText" lastClr="000000"/>
              </a:solidFill>
              <a:latin typeface="+mn-lt"/>
              <a:ea typeface="Times New Roman" charset="0"/>
              <a:cs typeface="Times New Roman" charset="0"/>
            </a:rPr>
            <a:t>ercentage growth </a:t>
          </a:r>
          <a:endParaRPr lang="en-US"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0.29996</cdr:x>
      <cdr:y>0.19639</cdr:y>
    </cdr:from>
    <cdr:to>
      <cdr:x>0.51292</cdr:x>
      <cdr:y>0.30772</cdr:y>
    </cdr:to>
    <cdr:grpSp>
      <cdr:nvGrpSpPr>
        <cdr:cNvPr id="4" name="Group 3"/>
        <cdr:cNvGrpSpPr/>
      </cdr:nvGrpSpPr>
      <cdr:grpSpPr>
        <a:xfrm xmlns:a="http://schemas.openxmlformats.org/drawingml/2006/main">
          <a:off x="1179514" y="686827"/>
          <a:ext cx="837410" cy="389351"/>
          <a:chOff x="2530216" y="552602"/>
          <a:chExt cx="1168384" cy="318718"/>
        </a:xfrm>
      </cdr:grpSpPr>
      <cdr:sp macro="" textlink="">
        <cdr:nvSpPr>
          <cdr:cNvPr id="6" name="TextBox 1"/>
          <cdr:cNvSpPr txBox="1"/>
        </cdr:nvSpPr>
        <cdr:spPr bwMode="auto">
          <a:xfrm xmlns:a="http://schemas.openxmlformats.org/drawingml/2006/main">
            <a:off x="2530216" y="552602"/>
            <a:ext cx="1168384" cy="3187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ysClr val="windowText" lastClr="000000"/>
                </a:solidFill>
                <a:latin typeface="+mn-lt"/>
                <a:ea typeface="Times New Roman" charset="0"/>
                <a:cs typeface="Times New Roman" charset="0"/>
              </a:rPr>
              <a:t>2021</a:t>
            </a:r>
            <a:endParaRPr lang="en-US" sz="1200" b="0"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200" b="0" i="0" dirty="0" smtClean="0">
                <a:solidFill>
                  <a:sysClr val="windowText" lastClr="000000"/>
                </a:solidFill>
                <a:latin typeface="+mn-lt"/>
                <a:ea typeface="Times New Roman" charset="0"/>
                <a:cs typeface="Times New Roman" charset="0"/>
              </a:rPr>
              <a:t>   history</a:t>
            </a:r>
            <a:r>
              <a:rPr lang="en-US" sz="1200" b="0" i="0" baseline="0" dirty="0" smtClean="0">
                <a:solidFill>
                  <a:sysClr val="windowText" lastClr="000000"/>
                </a:solidFill>
                <a:latin typeface="+mn-lt"/>
                <a:ea typeface="Times New Roman" charset="0"/>
                <a:cs typeface="Times New Roman" charset="0"/>
              </a:rPr>
              <a:t>   projections</a:t>
            </a:r>
            <a:endParaRPr lang="en-US" sz="1200" b="0" i="0" dirty="0" smtClean="0">
              <a:solidFill>
                <a:sysClr val="windowText" lastClr="000000"/>
              </a:solidFill>
              <a:latin typeface="+mn-lt"/>
              <a:ea typeface="Times New Roman" charset="0"/>
              <a:cs typeface="Times New Roman" charset="0"/>
            </a:endParaRPr>
          </a:p>
        </cdr:txBody>
      </cdr:sp>
    </cdr:grpSp>
  </cdr:relSizeAnchor>
  <cdr:relSizeAnchor xmlns:cdr="http://schemas.openxmlformats.org/drawingml/2006/chartDrawing">
    <cdr:from>
      <cdr:x>0.79387</cdr:x>
      <cdr:y>0.38283</cdr:y>
    </cdr:from>
    <cdr:to>
      <cdr:x>1</cdr:x>
      <cdr:y>0.77446</cdr:y>
    </cdr:to>
    <cdr:sp macro="" textlink="">
      <cdr:nvSpPr>
        <cdr:cNvPr id="3" name="TextBox 2"/>
        <cdr:cNvSpPr txBox="1"/>
      </cdr:nvSpPr>
      <cdr:spPr bwMode="auto">
        <a:xfrm xmlns:a="http://schemas.openxmlformats.org/drawingml/2006/main">
          <a:off x="3121686" y="1338869"/>
          <a:ext cx="810552" cy="13696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smtClean="0">
              <a:solidFill>
                <a:schemeClr val="accent1">
                  <a:lumMod val="75000"/>
                </a:schemeClr>
              </a:solidFill>
              <a:latin typeface="+mn-lt"/>
              <a:ea typeface="Times New Roman" charset="0"/>
              <a:cs typeface="Times New Roman" charset="0"/>
            </a:rPr>
            <a:t>High Economic Growth</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mn-lt"/>
              <a:ea typeface="Times New Roman" charset="0"/>
              <a:cs typeface="Times New Roman" charset="0"/>
            </a:rPr>
            <a:t>Reference</a:t>
          </a:r>
          <a:endParaRPr lang="en-US" sz="1200" b="1" i="0" dirty="0" smtClean="0">
            <a:solidFill>
              <a:schemeClr val="tx1"/>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rPr>
            <a:t>Low Economic Growth</a:t>
          </a:r>
        </a:p>
        <a:p xmlns:a="http://schemas.openxmlformats.org/drawingml/2006/main">
          <a:pPr eaLnBrk="0" hangingPunct="0"/>
          <a:endParaRPr lang="en-US" sz="1200" b="1" i="0" dirty="0" smtClean="0">
            <a:solidFill>
              <a:srgbClr val="333333"/>
            </a:solidFill>
            <a:latin typeface="+mn-lt"/>
            <a:ea typeface="Times New Roman" charset="0"/>
            <a:cs typeface="Times New Roman" charset="0"/>
          </a:endParaRPr>
        </a:p>
      </cdr:txBody>
    </cdr:sp>
  </cdr:relSizeAnchor>
</c:userShapes>
</file>

<file path=ppt/drawings/drawing59.xml><?xml version="1.0" encoding="utf-8"?>
<c:userShapes xmlns:c="http://schemas.openxmlformats.org/drawingml/2006/chart">
  <cdr:relSizeAnchor xmlns:cdr="http://schemas.openxmlformats.org/drawingml/2006/chartDrawing">
    <cdr:from>
      <cdr:x>0.00521</cdr:x>
      <cdr:y>0</cdr:y>
    </cdr:from>
    <cdr:to>
      <cdr:x>0.96791</cdr:x>
      <cdr:y>0.19097</cdr:y>
    </cdr:to>
    <cdr:sp macro="" textlink="">
      <cdr:nvSpPr>
        <cdr:cNvPr id="2" name="TextBox 1"/>
        <cdr:cNvSpPr txBox="1"/>
      </cdr:nvSpPr>
      <cdr:spPr bwMode="auto">
        <a:xfrm xmlns:a="http://schemas.openxmlformats.org/drawingml/2006/main">
          <a:off x="14304" y="0"/>
          <a:ext cx="2643172" cy="5238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i="0" baseline="0" dirty="0" smtClean="0">
              <a:solidFill>
                <a:sysClr val="windowText" lastClr="000000"/>
              </a:solidFill>
              <a:ea typeface="Times New Roman" charset="0"/>
              <a:cs typeface="Times New Roman" charset="0"/>
            </a:rPr>
            <a:t>U.S.</a:t>
          </a:r>
          <a:r>
            <a:rPr lang="en-US" sz="1200" b="1" i="0" dirty="0" smtClean="0">
              <a:solidFill>
                <a:sysClr val="windowText" lastClr="000000"/>
              </a:solidFill>
              <a:ea typeface="Times New Roman" charset="0"/>
              <a:cs typeface="Times New Roman" charset="0"/>
            </a:rPr>
            <a:t> e</a:t>
          </a:r>
          <a:r>
            <a:rPr lang="en-US" sz="1200" b="1" i="0" baseline="0" dirty="0" smtClean="0">
              <a:solidFill>
                <a:sysClr val="windowText" lastClr="000000"/>
              </a:solidFill>
              <a:ea typeface="Times New Roman" charset="0"/>
              <a:cs typeface="Times New Roman" charset="0"/>
            </a:rPr>
            <a:t>lectricity use by end-use sector </a:t>
          </a:r>
        </a:p>
        <a:p xmlns:a="http://schemas.openxmlformats.org/drawingml/2006/main">
          <a:pPr algn="l" eaLnBrk="0" hangingPunct="0"/>
          <a:r>
            <a:rPr lang="en-US" sz="1200" b="1" dirty="0" smtClean="0">
              <a:ea typeface="Times New Roman" charset="0"/>
              <a:cs typeface="Times New Roman" charset="0"/>
            </a:rPr>
            <a:t>AEO2022</a:t>
          </a:r>
          <a:r>
            <a:rPr lang="en-US" sz="1200" b="1" i="0" baseline="0" dirty="0" smtClean="0">
              <a:solidFill>
                <a:sysClr val="windowText" lastClr="000000"/>
              </a:solidFill>
              <a:ea typeface="Times New Roman" charset="0"/>
              <a:cs typeface="Times New Roman" charset="0"/>
            </a:rPr>
            <a:t> Reference case </a:t>
          </a:r>
        </a:p>
        <a:p xmlns:a="http://schemas.openxmlformats.org/drawingml/2006/main">
          <a:pPr algn="l" eaLnBrk="0" hangingPunct="0"/>
          <a:r>
            <a:rPr lang="en-US" i="0" baseline="0" dirty="0" smtClean="0">
              <a:solidFill>
                <a:sysClr val="windowText" lastClr="000000"/>
              </a:solidFill>
              <a:ea typeface="Times New Roman" charset="0"/>
              <a:cs typeface="Times New Roman" charset="0"/>
            </a:rPr>
            <a:t>billion kilowatthours</a:t>
          </a:r>
          <a:endParaRPr lang="en-US"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0.7006</cdr:x>
      <cdr:y>0.24449</cdr:y>
    </cdr:from>
    <cdr:to>
      <cdr:x>0.87058</cdr:x>
      <cdr:y>0.41658</cdr:y>
    </cdr:to>
    <cdr:sp macro="" textlink="">
      <cdr:nvSpPr>
        <cdr:cNvPr id="8" name="TextBox 1"/>
        <cdr:cNvSpPr txBox="1"/>
      </cdr:nvSpPr>
      <cdr:spPr bwMode="auto">
        <a:xfrm xmlns:a="http://schemas.openxmlformats.org/drawingml/2006/main">
          <a:off x="2818327" y="855040"/>
          <a:ext cx="683783" cy="6018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smtClean="0">
              <a:solidFill>
                <a:schemeClr val="accent1"/>
              </a:solidFill>
              <a:ea typeface="Times New Roman" charset="0"/>
              <a:cs typeface="Times New Roman" charset="0"/>
            </a:rPr>
            <a:t>onsite </a:t>
          </a:r>
        </a:p>
        <a:p xmlns:a="http://schemas.openxmlformats.org/drawingml/2006/main">
          <a:pPr eaLnBrk="0" hangingPunct="0"/>
          <a:r>
            <a:rPr lang="en-US" sz="1200" b="1" dirty="0" smtClean="0">
              <a:solidFill>
                <a:schemeClr val="accent1"/>
              </a:solidFill>
              <a:ea typeface="Times New Roman" charset="0"/>
              <a:cs typeface="Times New Roman" charset="0"/>
            </a:rPr>
            <a:t>generation</a:t>
          </a:r>
          <a:endParaRPr lang="en-US" sz="1200" b="1" i="0" dirty="0" smtClean="0">
            <a:solidFill>
              <a:schemeClr val="accent1"/>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bg1">
                <a:lumMod val="65000"/>
              </a:schemeClr>
            </a:solidFill>
            <a:latin typeface="+mn-lt"/>
            <a:ea typeface="Times New Roman" charset="0"/>
            <a:cs typeface="Times New Roman" charset="0"/>
          </a:endParaRPr>
        </a:p>
        <a:p xmlns:a="http://schemas.openxmlformats.org/drawingml/2006/main">
          <a:pPr eaLnBrk="0" hangingPunct="0"/>
          <a:r>
            <a:rPr lang="en-US" sz="1200" b="1" dirty="0">
              <a:solidFill>
                <a:schemeClr val="tx2"/>
              </a:solidFill>
              <a:ea typeface="Times New Roman" charset="0"/>
              <a:cs typeface="Times New Roman" charset="0"/>
            </a:rPr>
            <a:t>p</a:t>
          </a:r>
          <a:r>
            <a:rPr lang="en-US" sz="1200" b="1" dirty="0" smtClean="0">
              <a:solidFill>
                <a:schemeClr val="tx2"/>
              </a:solidFill>
              <a:ea typeface="Times New Roman" charset="0"/>
              <a:cs typeface="Times New Roman" charset="0"/>
            </a:rPr>
            <a:t>urchased </a:t>
          </a:r>
        </a:p>
        <a:p xmlns:a="http://schemas.openxmlformats.org/drawingml/2006/main">
          <a:pPr eaLnBrk="0" hangingPunct="0"/>
          <a:r>
            <a:rPr lang="en-US" sz="1200" b="1" dirty="0" smtClean="0">
              <a:solidFill>
                <a:schemeClr val="tx2"/>
              </a:solidFill>
              <a:ea typeface="Times New Roman" charset="0"/>
              <a:cs typeface="Times New Roman" charset="0"/>
            </a:rPr>
            <a:t>electricity</a:t>
          </a:r>
          <a:endParaRPr lang="en-US" sz="1200" b="1" i="0" dirty="0" smtClean="0">
            <a:solidFill>
              <a:schemeClr val="tx2"/>
            </a:solidFill>
            <a:latin typeface="+mn-lt"/>
            <a:ea typeface="Times New Roman" charset="0"/>
            <a:cs typeface="Times New Roman" charset="0"/>
          </a:endParaRPr>
        </a:p>
      </cdr:txBody>
    </cdr:sp>
  </cdr:relSizeAnchor>
  <cdr:relSizeAnchor xmlns:cdr="http://schemas.openxmlformats.org/drawingml/2006/chartDrawing">
    <cdr:from>
      <cdr:x>0.11158</cdr:x>
      <cdr:y>0.89773</cdr:y>
    </cdr:from>
    <cdr:to>
      <cdr:x>1</cdr:x>
      <cdr:y>1</cdr:y>
    </cdr:to>
    <cdr:sp macro="" textlink="">
      <cdr:nvSpPr>
        <cdr:cNvPr id="4" name="TextBox 1"/>
        <cdr:cNvSpPr txBox="1"/>
      </cdr:nvSpPr>
      <cdr:spPr bwMode="auto">
        <a:xfrm xmlns:a="http://schemas.openxmlformats.org/drawingml/2006/main">
          <a:off x="448838" y="3139598"/>
          <a:ext cx="3573887" cy="3576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bg2"/>
              </a:solidFill>
              <a:latin typeface="+mn-lt"/>
              <a:ea typeface="Times New Roman" charset="0"/>
              <a:cs typeface="Times New Roman" charset="0"/>
            </a:rPr>
            <a:t>residential                      industrial</a:t>
          </a:r>
        </a:p>
        <a:p xmlns:a="http://schemas.openxmlformats.org/drawingml/2006/main">
          <a:pPr eaLnBrk="0" hangingPunct="0"/>
          <a:r>
            <a:rPr lang="en-US" sz="1200" b="1" i="0" baseline="0" dirty="0" smtClean="0">
              <a:solidFill>
                <a:schemeClr val="bg2"/>
              </a:solidFill>
              <a:latin typeface="+mn-lt"/>
              <a:ea typeface="Times New Roman" charset="0"/>
              <a:cs typeface="Times New Roman" charset="0"/>
            </a:rPr>
            <a:t>                   commercial                  transportation</a:t>
          </a:r>
          <a:endParaRPr lang="en-US" sz="1200" b="1" i="0" dirty="0" smtClean="0">
            <a:solidFill>
              <a:schemeClr val="bg2"/>
            </a:solidFill>
            <a:latin typeface="+mn-lt"/>
            <a:ea typeface="Times New Roman" charset="0"/>
            <a:cs typeface="Times New Roman"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0.77495</cdr:x>
      <cdr:y>0.21563</cdr:y>
    </cdr:from>
    <cdr:to>
      <cdr:x>0.97544</cdr:x>
      <cdr:y>0.48348</cdr:y>
    </cdr:to>
    <cdr:sp macro="" textlink="">
      <cdr:nvSpPr>
        <cdr:cNvPr id="3" name="TextBox 1"/>
        <cdr:cNvSpPr txBox="1"/>
      </cdr:nvSpPr>
      <cdr:spPr bwMode="auto">
        <a:xfrm xmlns:a="http://schemas.openxmlformats.org/drawingml/2006/main">
          <a:off x="3047292" y="667844"/>
          <a:ext cx="788375" cy="8295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exports</a:t>
          </a:r>
        </a:p>
        <a:p xmlns:a="http://schemas.openxmlformats.org/drawingml/2006/main">
          <a:pPr eaLnBrk="0" hangingPunct="0"/>
          <a:endParaRPr lang="en-US" sz="1200" b="1" i="0" dirty="0" smtClean="0">
            <a:solidFill>
              <a:schemeClr val="tx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tx2"/>
            </a:solidFill>
            <a:latin typeface="+mn-lt"/>
            <a:ea typeface="Times New Roman" charset="0"/>
            <a:cs typeface="Times New Roman" charset="0"/>
          </a:endParaRPr>
        </a:p>
        <a:p xmlns:a="http://schemas.openxmlformats.org/drawingml/2006/main">
          <a:pPr eaLnBrk="0" hangingPunct="0"/>
          <a:r>
            <a:rPr lang="en-US" sz="1200" b="1" i="0" dirty="0" smtClean="0">
              <a:solidFill>
                <a:schemeClr val="tx2"/>
              </a:solidFill>
              <a:latin typeface="+mn-lt"/>
              <a:ea typeface="Times New Roman" charset="0"/>
              <a:cs typeface="Times New Roman" charset="0"/>
            </a:rPr>
            <a:t>imports</a:t>
          </a:r>
        </a:p>
      </cdr:txBody>
    </cdr:sp>
  </cdr:relSizeAnchor>
  <cdr:relSizeAnchor xmlns:cdr="http://schemas.openxmlformats.org/drawingml/2006/chartDrawing">
    <cdr:from>
      <cdr:x>0.24137</cdr:x>
      <cdr:y>0.0069</cdr:y>
    </cdr:from>
    <cdr:to>
      <cdr:x>0.45433</cdr:x>
      <cdr:y>0.14114</cdr:y>
    </cdr:to>
    <cdr:sp macro="" textlink="">
      <cdr:nvSpPr>
        <cdr:cNvPr id="6" name="TextBox 1"/>
        <cdr:cNvSpPr txBox="1"/>
      </cdr:nvSpPr>
      <cdr:spPr bwMode="auto">
        <a:xfrm xmlns:a="http://schemas.openxmlformats.org/drawingml/2006/main">
          <a:off x="949113" y="20625"/>
          <a:ext cx="837409" cy="4013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60.xml><?xml version="1.0" encoding="utf-8"?>
<c:userShapes xmlns:c="http://schemas.openxmlformats.org/drawingml/2006/chart">
  <cdr:relSizeAnchor xmlns:cdr="http://schemas.openxmlformats.org/drawingml/2006/chartDrawing">
    <cdr:from>
      <cdr:x>0.37341</cdr:x>
      <cdr:y>0.11535</cdr:y>
    </cdr:from>
    <cdr:to>
      <cdr:x>1</cdr:x>
      <cdr:y>0.27981</cdr:y>
    </cdr:to>
    <cdr:sp macro="" textlink="">
      <cdr:nvSpPr>
        <cdr:cNvPr id="6" name="TextBox 1"/>
        <cdr:cNvSpPr txBox="1"/>
      </cdr:nvSpPr>
      <cdr:spPr bwMode="auto">
        <a:xfrm xmlns:a="http://schemas.openxmlformats.org/drawingml/2006/main">
          <a:off x="970384" y="357264"/>
          <a:ext cx="1628354" cy="5093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dirty="0">
              <a:solidFill>
                <a:schemeClr val="tx1"/>
              </a:solidFill>
              <a:ea typeface="Times New Roman" charset="0"/>
              <a:cs typeface="Times New Roman" charset="0"/>
            </a:rPr>
            <a:t>h</a:t>
          </a:r>
          <a:r>
            <a:rPr lang="en-US" sz="1200" b="0" i="0" dirty="0" smtClean="0">
              <a:solidFill>
                <a:schemeClr val="tx1"/>
              </a:solidFill>
              <a:latin typeface="+mn-lt"/>
              <a:ea typeface="Times New Roman" charset="0"/>
              <a:cs typeface="Times New Roman" charset="0"/>
            </a:rPr>
            <a:t>istory </a:t>
          </a:r>
          <a:r>
            <a:rPr lang="en-US" sz="1200" b="0" i="0" baseline="0" dirty="0" smtClean="0">
              <a:solidFill>
                <a:schemeClr val="tx1"/>
              </a:solidFill>
              <a:latin typeface="+mn-lt"/>
              <a:ea typeface="Times New Roman" charset="0"/>
              <a:cs typeface="Times New Roman" charset="0"/>
            </a:rPr>
            <a:t>   projections</a:t>
          </a:r>
        </a:p>
        <a:p xmlns:a="http://schemas.openxmlformats.org/drawingml/2006/main">
          <a:pPr eaLnBrk="0" hangingPunct="0"/>
          <a:r>
            <a:rPr lang="en-US" sz="1200" b="0" i="0" baseline="0" dirty="0" smtClean="0">
              <a:solidFill>
                <a:schemeClr val="bg2"/>
              </a:solidFill>
              <a:latin typeface="+mn-lt"/>
              <a:ea typeface="Times New Roman" charset="0"/>
              <a:cs typeface="Times New Roman" charset="0"/>
            </a:rPr>
            <a:t>                </a:t>
          </a:r>
        </a:p>
        <a:p xmlns:a="http://schemas.openxmlformats.org/drawingml/2006/main">
          <a:pPr eaLnBrk="0" hangingPunct="0"/>
          <a:r>
            <a:rPr lang="en-US" sz="1200" b="1" i="0" baseline="0" dirty="0" smtClean="0">
              <a:solidFill>
                <a:schemeClr val="bg2"/>
              </a:solidFill>
              <a:latin typeface="+mn-lt"/>
              <a:ea typeface="Times New Roman" charset="0"/>
              <a:cs typeface="Times New Roman" charset="0"/>
            </a:rPr>
            <a:t>            </a:t>
          </a:r>
          <a:r>
            <a:rPr lang="en-US" sz="1200" b="0" i="0" baseline="0" dirty="0" smtClean="0">
              <a:solidFill>
                <a:schemeClr val="bg2"/>
              </a:solidFill>
              <a:latin typeface="+mn-lt"/>
              <a:ea typeface="Times New Roman" charset="0"/>
              <a:cs typeface="Times New Roman" charset="0"/>
            </a:rPr>
            <a:t>       </a:t>
          </a:r>
          <a:endParaRPr lang="en-US" sz="12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cdr:x>
      <cdr:y>0.00279</cdr:y>
    </cdr:from>
    <cdr:to>
      <cdr:x>1</cdr:x>
      <cdr:y>0.10349</cdr:y>
    </cdr:to>
    <cdr:sp macro="" textlink="">
      <cdr:nvSpPr>
        <cdr:cNvPr id="7" name="TextBox 5"/>
        <cdr:cNvSpPr txBox="1"/>
      </cdr:nvSpPr>
      <cdr:spPr bwMode="auto">
        <a:xfrm xmlns:a="http://schemas.openxmlformats.org/drawingml/2006/main">
          <a:off x="-685800" y="8633"/>
          <a:ext cx="2598738" cy="3118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0.62358</cdr:x>
      <cdr:y>0.57265</cdr:y>
    </cdr:from>
    <cdr:to>
      <cdr:x>0.79596</cdr:x>
      <cdr:y>0.6484</cdr:y>
    </cdr:to>
    <cdr:sp macro="" textlink="">
      <cdr:nvSpPr>
        <cdr:cNvPr id="9" name="TextBox 1"/>
        <cdr:cNvSpPr txBox="1"/>
      </cdr:nvSpPr>
      <cdr:spPr bwMode="auto">
        <a:xfrm xmlns:a="http://schemas.openxmlformats.org/drawingml/2006/main">
          <a:off x="1620528" y="1773622"/>
          <a:ext cx="447970"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mn-lt"/>
              <a:ea typeface="Times New Roman" charset="0"/>
              <a:cs typeface="Times New Roman" charset="0"/>
            </a:rPr>
            <a:t>natural gas</a:t>
          </a:r>
          <a:endParaRPr lang="en-US" sz="12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0.77542</cdr:x>
      <cdr:y>0.79146</cdr:y>
    </cdr:from>
    <cdr:to>
      <cdr:x>0.8773</cdr:x>
      <cdr:y>0.85975</cdr:y>
    </cdr:to>
    <cdr:sp macro="" textlink="">
      <cdr:nvSpPr>
        <cdr:cNvPr id="10" name="TextBox 1"/>
        <cdr:cNvSpPr txBox="1"/>
      </cdr:nvSpPr>
      <cdr:spPr bwMode="auto">
        <a:xfrm xmlns:a="http://schemas.openxmlformats.org/drawingml/2006/main">
          <a:off x="2015113" y="2451323"/>
          <a:ext cx="264760" cy="2115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8B8B8B"/>
              </a:solidFill>
              <a:latin typeface="+mn-lt"/>
              <a:ea typeface="Times New Roman" charset="0"/>
              <a:cs typeface="Times New Roman" charset="0"/>
            </a:rPr>
            <a:t>coal</a:t>
          </a:r>
        </a:p>
      </cdr:txBody>
    </cdr:sp>
  </cdr:relSizeAnchor>
  <cdr:relSizeAnchor xmlns:cdr="http://schemas.openxmlformats.org/drawingml/2006/chartDrawing">
    <cdr:from>
      <cdr:x>0.70887</cdr:x>
      <cdr:y>0.68709</cdr:y>
    </cdr:from>
    <cdr:to>
      <cdr:x>0.83669</cdr:x>
      <cdr:y>0.76349</cdr:y>
    </cdr:to>
    <cdr:sp macro="" textlink="">
      <cdr:nvSpPr>
        <cdr:cNvPr id="8" name="TextBox 1"/>
        <cdr:cNvSpPr txBox="1"/>
      </cdr:nvSpPr>
      <cdr:spPr bwMode="auto">
        <a:xfrm xmlns:a="http://schemas.openxmlformats.org/drawingml/2006/main">
          <a:off x="1842172" y="2128075"/>
          <a:ext cx="332171" cy="2366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0.57832</cdr:x>
      <cdr:y>0.27995</cdr:y>
    </cdr:from>
    <cdr:to>
      <cdr:x>0.75069</cdr:x>
      <cdr:y>0.3557</cdr:y>
    </cdr:to>
    <cdr:sp macro="" textlink="">
      <cdr:nvSpPr>
        <cdr:cNvPr id="11" name="TextBox 1"/>
        <cdr:cNvSpPr txBox="1"/>
      </cdr:nvSpPr>
      <cdr:spPr bwMode="auto">
        <a:xfrm xmlns:a="http://schemas.openxmlformats.org/drawingml/2006/main">
          <a:off x="1502900" y="867063"/>
          <a:ext cx="447945"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3"/>
              </a:solidFill>
              <a:latin typeface="+mn-lt"/>
              <a:ea typeface="Times New Roman" charset="0"/>
              <a:cs typeface="Times New Roman" charset="0"/>
            </a:rPr>
            <a:t>renewables</a:t>
          </a:r>
        </a:p>
      </cdr:txBody>
    </cdr:sp>
  </cdr:relSizeAnchor>
  <cdr:relSizeAnchor xmlns:cdr="http://schemas.openxmlformats.org/drawingml/2006/chartDrawing">
    <cdr:from>
      <cdr:x>0</cdr:x>
      <cdr:y>0</cdr:y>
    </cdr:from>
    <cdr:to>
      <cdr:x>0.70843</cdr:x>
      <cdr:y>0.11261</cdr:y>
    </cdr:to>
    <cdr:sp macro="" textlink="">
      <cdr:nvSpPr>
        <cdr:cNvPr id="12" name="TextBox 1"/>
        <cdr:cNvSpPr txBox="1"/>
      </cdr:nvSpPr>
      <cdr:spPr bwMode="auto">
        <a:xfrm xmlns:a="http://schemas.openxmlformats.org/drawingml/2006/main">
          <a:off x="0" y="0"/>
          <a:ext cx="1841024" cy="3487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chemeClr val="tx1">
                  <a:lumMod val="95000"/>
                  <a:lumOff val="5000"/>
                </a:schemeClr>
              </a:solidFill>
              <a:latin typeface="+mn-lt"/>
              <a:ea typeface="Times New Roman" charset="0"/>
              <a:cs typeface="Times New Roman" charset="0"/>
            </a:rPr>
            <a:t>Reference case</a:t>
          </a:r>
        </a:p>
        <a:p xmlns:a="http://schemas.openxmlformats.org/drawingml/2006/main">
          <a:pPr algn="l" eaLnBrk="0" hangingPunct="0"/>
          <a:r>
            <a:rPr lang="en-US" dirty="0">
              <a:solidFill>
                <a:schemeClr val="tx1">
                  <a:lumMod val="95000"/>
                  <a:lumOff val="5000"/>
                </a:schemeClr>
              </a:solidFill>
              <a:ea typeface="Times New Roman" charset="0"/>
              <a:cs typeface="Times New Roman" charset="0"/>
            </a:rPr>
            <a:t>b</a:t>
          </a:r>
          <a:r>
            <a:rPr lang="en-US" dirty="0" smtClean="0">
              <a:solidFill>
                <a:schemeClr val="tx1">
                  <a:lumMod val="95000"/>
                  <a:lumOff val="5000"/>
                </a:schemeClr>
              </a:solidFill>
              <a:ea typeface="Times New Roman" charset="0"/>
              <a:cs typeface="Times New Roman" charset="0"/>
            </a:rPr>
            <a:t>illion kilowatthours</a:t>
          </a:r>
          <a:endParaRPr lang="en-US" i="0" dirty="0" smtClean="0">
            <a:solidFill>
              <a:schemeClr val="tx1">
                <a:lumMod val="95000"/>
                <a:lumOff val="5000"/>
              </a:schemeClr>
            </a:solidFill>
            <a:ea typeface="Times New Roman" charset="0"/>
            <a:cs typeface="Times New Roman" charset="0"/>
          </a:endParaRPr>
        </a:p>
      </cdr:txBody>
    </cdr:sp>
  </cdr:relSizeAnchor>
</c:userShapes>
</file>

<file path=ppt/drawings/drawing61.xml><?xml version="1.0" encoding="utf-8"?>
<c:userShapes xmlns:c="http://schemas.openxmlformats.org/drawingml/2006/chart">
  <cdr:relSizeAnchor xmlns:cdr="http://schemas.openxmlformats.org/drawingml/2006/chartDrawing">
    <cdr:from>
      <cdr:x>0.35616</cdr:x>
      <cdr:y>0.12905</cdr:y>
    </cdr:from>
    <cdr:to>
      <cdr:x>0.95012</cdr:x>
      <cdr:y>0.25821</cdr:y>
    </cdr:to>
    <cdr:sp macro="" textlink="">
      <cdr:nvSpPr>
        <cdr:cNvPr id="4" name="TextBox 1"/>
        <cdr:cNvSpPr txBox="1"/>
      </cdr:nvSpPr>
      <cdr:spPr bwMode="auto">
        <a:xfrm xmlns:a="http://schemas.openxmlformats.org/drawingml/2006/main">
          <a:off x="926141" y="399695"/>
          <a:ext cx="1544489" cy="4000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 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projections</a:t>
          </a:r>
          <a:endParaRPr lang="en-US" sz="1200" b="1" i="0" baseline="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0.03918</cdr:x>
      <cdr:y>0</cdr:y>
    </cdr:from>
    <cdr:to>
      <cdr:x>0.9031</cdr:x>
      <cdr:y>0.10806</cdr:y>
    </cdr:to>
    <cdr:sp macro="" textlink="">
      <cdr:nvSpPr>
        <cdr:cNvPr id="5" name="TextBox 1"/>
        <cdr:cNvSpPr txBox="1"/>
      </cdr:nvSpPr>
      <cdr:spPr bwMode="auto">
        <a:xfrm xmlns:a="http://schemas.openxmlformats.org/drawingml/2006/main">
          <a:off x="101873" y="0"/>
          <a:ext cx="2246483" cy="3346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1" i="0" dirty="0" smtClean="0">
              <a:solidFill>
                <a:schemeClr val="tx1">
                  <a:lumMod val="95000"/>
                  <a:lumOff val="5000"/>
                </a:schemeClr>
              </a:solidFill>
              <a:latin typeface="+mn-lt"/>
              <a:ea typeface="Times New Roman" charset="0"/>
              <a:cs typeface="Times New Roman" charset="0"/>
            </a:rPr>
            <a:t>Low Oil and Gas Supply case</a:t>
          </a:r>
        </a:p>
        <a:p xmlns:a="http://schemas.openxmlformats.org/drawingml/2006/main">
          <a:pPr eaLnBrk="0" hangingPunct="0"/>
          <a:r>
            <a:rPr lang="en-US" dirty="0">
              <a:solidFill>
                <a:schemeClr val="tx1">
                  <a:lumMod val="95000"/>
                  <a:lumOff val="5000"/>
                </a:schemeClr>
              </a:solidFill>
              <a:latin typeface="+mn-lt"/>
              <a:ea typeface="Times New Roman" charset="0"/>
              <a:cs typeface="Times New Roman" charset="0"/>
            </a:rPr>
            <a:t>b</a:t>
          </a:r>
          <a:r>
            <a:rPr lang="en-US" dirty="0" smtClean="0">
              <a:solidFill>
                <a:schemeClr val="tx1">
                  <a:lumMod val="95000"/>
                  <a:lumOff val="5000"/>
                </a:schemeClr>
              </a:solidFill>
              <a:latin typeface="+mn-lt"/>
              <a:ea typeface="Times New Roman" charset="0"/>
              <a:cs typeface="Times New Roman" charset="0"/>
            </a:rPr>
            <a:t>illion kilowatthours</a:t>
          </a:r>
          <a:endParaRPr lang="en-US" i="0" dirty="0" smtClean="0">
            <a:solidFill>
              <a:schemeClr val="tx1">
                <a:lumMod val="95000"/>
                <a:lumOff val="5000"/>
              </a:schemeClr>
            </a:solidFill>
            <a:latin typeface="+mn-lt"/>
            <a:ea typeface="Times New Roman" charset="0"/>
            <a:cs typeface="Times New Roman" charset="0"/>
          </a:endParaRPr>
        </a:p>
      </cdr:txBody>
    </cdr:sp>
  </cdr:relSizeAnchor>
  <cdr:relSizeAnchor xmlns:cdr="http://schemas.openxmlformats.org/drawingml/2006/chartDrawing">
    <cdr:from>
      <cdr:x>0.5</cdr:x>
      <cdr:y>0.25412</cdr:y>
    </cdr:from>
    <cdr:to>
      <cdr:x>0.67226</cdr:x>
      <cdr:y>0.32987</cdr:y>
    </cdr:to>
    <cdr:sp macro="" textlink="">
      <cdr:nvSpPr>
        <cdr:cNvPr id="6" name="TextBox 1"/>
        <cdr:cNvSpPr txBox="1"/>
      </cdr:nvSpPr>
      <cdr:spPr bwMode="auto">
        <a:xfrm xmlns:a="http://schemas.openxmlformats.org/drawingml/2006/main">
          <a:off x="1300162" y="787074"/>
          <a:ext cx="447945"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3"/>
              </a:solidFill>
              <a:latin typeface="+mn-lt"/>
              <a:ea typeface="Times New Roman" charset="0"/>
              <a:cs typeface="Times New Roman" charset="0"/>
            </a:rPr>
            <a:t>renewables</a:t>
          </a:r>
        </a:p>
      </cdr:txBody>
    </cdr:sp>
  </cdr:relSizeAnchor>
  <cdr:relSizeAnchor xmlns:cdr="http://schemas.openxmlformats.org/drawingml/2006/chartDrawing">
    <cdr:from>
      <cdr:x>0.67184</cdr:x>
      <cdr:y>0.60127</cdr:y>
    </cdr:from>
    <cdr:to>
      <cdr:x>0.84411</cdr:x>
      <cdr:y>0.67702</cdr:y>
    </cdr:to>
    <cdr:sp macro="" textlink="">
      <cdr:nvSpPr>
        <cdr:cNvPr id="7" name="TextBox 1"/>
        <cdr:cNvSpPr txBox="1"/>
      </cdr:nvSpPr>
      <cdr:spPr bwMode="auto">
        <a:xfrm xmlns:a="http://schemas.openxmlformats.org/drawingml/2006/main">
          <a:off x="1746996" y="1862256"/>
          <a:ext cx="447970"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mn-lt"/>
              <a:ea typeface="Times New Roman" charset="0"/>
              <a:cs typeface="Times New Roman" charset="0"/>
            </a:rPr>
            <a:t>natural gas</a:t>
          </a:r>
          <a:endParaRPr lang="en-US" sz="12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0.72797</cdr:x>
      <cdr:y>0.74218</cdr:y>
    </cdr:from>
    <cdr:to>
      <cdr:x>0.85572</cdr:x>
      <cdr:y>0.81858</cdr:y>
    </cdr:to>
    <cdr:sp macro="" textlink="">
      <cdr:nvSpPr>
        <cdr:cNvPr id="8" name="TextBox 1"/>
        <cdr:cNvSpPr txBox="1"/>
      </cdr:nvSpPr>
      <cdr:spPr bwMode="auto">
        <a:xfrm xmlns:a="http://schemas.openxmlformats.org/drawingml/2006/main">
          <a:off x="1892967" y="2298682"/>
          <a:ext cx="332171" cy="2366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0.79448</cdr:x>
      <cdr:y>0.80786</cdr:y>
    </cdr:from>
    <cdr:to>
      <cdr:x>0.8963</cdr:x>
      <cdr:y>0.87615</cdr:y>
    </cdr:to>
    <cdr:sp macro="" textlink="">
      <cdr:nvSpPr>
        <cdr:cNvPr id="9" name="TextBox 1"/>
        <cdr:cNvSpPr txBox="1"/>
      </cdr:nvSpPr>
      <cdr:spPr bwMode="auto">
        <a:xfrm xmlns:a="http://schemas.openxmlformats.org/drawingml/2006/main">
          <a:off x="2065913" y="2502120"/>
          <a:ext cx="264760" cy="2115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8B8B8B"/>
              </a:solidFill>
              <a:latin typeface="+mn-lt"/>
              <a:ea typeface="Times New Roman" charset="0"/>
              <a:cs typeface="Times New Roman" charset="0"/>
            </a:rPr>
            <a:t>coal</a:t>
          </a:r>
        </a:p>
      </cdr:txBody>
    </cdr:sp>
  </cdr:relSizeAnchor>
</c:userShapes>
</file>

<file path=ppt/drawings/drawing62.xml><?xml version="1.0" encoding="utf-8"?>
<c:userShapes xmlns:c="http://schemas.openxmlformats.org/drawingml/2006/chart">
  <cdr:relSizeAnchor xmlns:cdr="http://schemas.openxmlformats.org/drawingml/2006/chartDrawing">
    <cdr:from>
      <cdr:x>0.26301</cdr:x>
      <cdr:y>0.06622</cdr:y>
    </cdr:from>
    <cdr:to>
      <cdr:x>0.84467</cdr:x>
      <cdr:y>0.18583</cdr:y>
    </cdr:to>
    <cdr:sp macro="" textlink="">
      <cdr:nvSpPr>
        <cdr:cNvPr id="4" name="TextBox 1"/>
        <cdr:cNvSpPr txBox="1"/>
      </cdr:nvSpPr>
      <cdr:spPr bwMode="auto">
        <a:xfrm xmlns:a="http://schemas.openxmlformats.org/drawingml/2006/main">
          <a:off x="683487" y="205097"/>
          <a:ext cx="1511582" cy="3704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0"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a:t>
          </a:r>
          <a:r>
            <a:rPr lang="en-US" sz="1200" b="1" i="0" baseline="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projections</a:t>
          </a:r>
          <a:endParaRPr lang="en-US" sz="12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0.92466</cdr:x>
      <cdr:y>0.1182</cdr:y>
    </cdr:to>
    <cdr:sp macro="" textlink="">
      <cdr:nvSpPr>
        <cdr:cNvPr id="3" name="TextBox 1"/>
        <cdr:cNvSpPr txBox="1"/>
      </cdr:nvSpPr>
      <cdr:spPr bwMode="auto">
        <a:xfrm xmlns:a="http://schemas.openxmlformats.org/drawingml/2006/main">
          <a:off x="0" y="0"/>
          <a:ext cx="2402958" cy="3660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1" i="0" dirty="0" smtClean="0">
              <a:latin typeface="+mn-lt"/>
              <a:ea typeface="Times New Roman" charset="0"/>
              <a:cs typeface="Times New Roman" charset="0"/>
            </a:rPr>
            <a:t>High Oil and Gas Supply case</a:t>
          </a:r>
        </a:p>
        <a:p xmlns:a="http://schemas.openxmlformats.org/drawingml/2006/main">
          <a:pPr eaLnBrk="0" hangingPunct="0"/>
          <a:r>
            <a:rPr lang="en-US" dirty="0">
              <a:latin typeface="+mn-lt"/>
              <a:ea typeface="Times New Roman" charset="0"/>
              <a:cs typeface="Times New Roman" charset="0"/>
            </a:rPr>
            <a:t>b</a:t>
          </a:r>
          <a:r>
            <a:rPr lang="en-US" dirty="0" smtClean="0">
              <a:latin typeface="+mn-lt"/>
              <a:ea typeface="Times New Roman" charset="0"/>
              <a:cs typeface="Times New Roman" charset="0"/>
            </a:rPr>
            <a:t>illion kilowatthours</a:t>
          </a:r>
          <a:endParaRPr lang="en-US" i="0" dirty="0" smtClean="0">
            <a:latin typeface="+mn-lt"/>
            <a:ea typeface="Times New Roman" charset="0"/>
            <a:cs typeface="Times New Roman" charset="0"/>
          </a:endParaRPr>
        </a:p>
      </cdr:txBody>
    </cdr:sp>
  </cdr:relSizeAnchor>
  <cdr:relSizeAnchor xmlns:cdr="http://schemas.openxmlformats.org/drawingml/2006/chartDrawing">
    <cdr:from>
      <cdr:x>0.66339</cdr:x>
      <cdr:y>0.48571</cdr:y>
    </cdr:from>
    <cdr:to>
      <cdr:x>0.83576</cdr:x>
      <cdr:y>0.56146</cdr:y>
    </cdr:to>
    <cdr:sp macro="" textlink="">
      <cdr:nvSpPr>
        <cdr:cNvPr id="5" name="TextBox 1"/>
        <cdr:cNvSpPr txBox="1"/>
      </cdr:nvSpPr>
      <cdr:spPr bwMode="auto">
        <a:xfrm xmlns:a="http://schemas.openxmlformats.org/drawingml/2006/main">
          <a:off x="1723969" y="1504342"/>
          <a:ext cx="447945"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3"/>
              </a:solidFill>
              <a:latin typeface="+mn-lt"/>
              <a:ea typeface="Times New Roman" charset="0"/>
              <a:cs typeface="Times New Roman" charset="0"/>
            </a:rPr>
            <a:t>renewables</a:t>
          </a:r>
        </a:p>
      </cdr:txBody>
    </cdr:sp>
  </cdr:relSizeAnchor>
  <cdr:relSizeAnchor xmlns:cdr="http://schemas.openxmlformats.org/drawingml/2006/chartDrawing">
    <cdr:from>
      <cdr:x>0.5</cdr:x>
      <cdr:y>0.25412</cdr:y>
    </cdr:from>
    <cdr:to>
      <cdr:x>0.67238</cdr:x>
      <cdr:y>0.32987</cdr:y>
    </cdr:to>
    <cdr:sp macro="" textlink="">
      <cdr:nvSpPr>
        <cdr:cNvPr id="6" name="TextBox 1"/>
        <cdr:cNvSpPr txBox="1"/>
      </cdr:nvSpPr>
      <cdr:spPr bwMode="auto">
        <a:xfrm xmlns:a="http://schemas.openxmlformats.org/drawingml/2006/main">
          <a:off x="1299368" y="787074"/>
          <a:ext cx="447971"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mn-lt"/>
              <a:ea typeface="Times New Roman" charset="0"/>
              <a:cs typeface="Times New Roman" charset="0"/>
            </a:rPr>
            <a:t>natural gas</a:t>
          </a:r>
          <a:endParaRPr lang="en-US" sz="12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0.75026</cdr:x>
      <cdr:y>0.73403</cdr:y>
    </cdr:from>
    <cdr:to>
      <cdr:x>0.87808</cdr:x>
      <cdr:y>0.81043</cdr:y>
    </cdr:to>
    <cdr:sp macro="" textlink="">
      <cdr:nvSpPr>
        <cdr:cNvPr id="7" name="TextBox 1"/>
        <cdr:cNvSpPr txBox="1"/>
      </cdr:nvSpPr>
      <cdr:spPr bwMode="auto">
        <a:xfrm xmlns:a="http://schemas.openxmlformats.org/drawingml/2006/main">
          <a:off x="1949722" y="2273457"/>
          <a:ext cx="332171" cy="2366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0.82651</cdr:x>
      <cdr:y>0.83229</cdr:y>
    </cdr:from>
    <cdr:to>
      <cdr:x>0.92839</cdr:x>
      <cdr:y>0.90058</cdr:y>
    </cdr:to>
    <cdr:sp macro="" textlink="">
      <cdr:nvSpPr>
        <cdr:cNvPr id="8" name="TextBox 1"/>
        <cdr:cNvSpPr txBox="1"/>
      </cdr:nvSpPr>
      <cdr:spPr bwMode="auto">
        <a:xfrm xmlns:a="http://schemas.openxmlformats.org/drawingml/2006/main">
          <a:off x="2147893" y="2577794"/>
          <a:ext cx="264760" cy="2115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8B8B8B"/>
              </a:solidFill>
              <a:latin typeface="+mn-lt"/>
              <a:ea typeface="Times New Roman" charset="0"/>
              <a:cs typeface="Times New Roman" charset="0"/>
            </a:rPr>
            <a:t>coal</a:t>
          </a:r>
        </a:p>
      </cdr:txBody>
    </cdr:sp>
  </cdr:relSizeAnchor>
</c:userShapes>
</file>

<file path=ppt/drawings/drawing63.xml><?xml version="1.0" encoding="utf-8"?>
<c:userShapes xmlns:c="http://schemas.openxmlformats.org/drawingml/2006/chart">
  <cdr:relSizeAnchor xmlns:cdr="http://schemas.openxmlformats.org/drawingml/2006/chartDrawing">
    <cdr:from>
      <cdr:x>0.27016</cdr:x>
      <cdr:y>0.06684</cdr:y>
    </cdr:from>
    <cdr:to>
      <cdr:x>0.80236</cdr:x>
      <cdr:y>0.25691</cdr:y>
    </cdr:to>
    <cdr:sp macro="" textlink="">
      <cdr:nvSpPr>
        <cdr:cNvPr id="4" name="TextBox 1"/>
        <cdr:cNvSpPr txBox="1"/>
      </cdr:nvSpPr>
      <cdr:spPr bwMode="auto">
        <a:xfrm xmlns:a="http://schemas.openxmlformats.org/drawingml/2006/main">
          <a:off x="702067" y="207018"/>
          <a:ext cx="1383048" cy="5886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0"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a:t>
          </a:r>
          <a:r>
            <a:rPr lang="en-US" sz="1200" b="1" i="0" baseline="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projections</a:t>
          </a:r>
          <a:endParaRPr lang="en-US" sz="12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0.90111</cdr:x>
      <cdr:y>0.1182</cdr:y>
    </cdr:to>
    <cdr:sp macro="" textlink="">
      <cdr:nvSpPr>
        <cdr:cNvPr id="3" name="TextBox 1"/>
        <cdr:cNvSpPr txBox="1"/>
      </cdr:nvSpPr>
      <cdr:spPr bwMode="auto">
        <a:xfrm xmlns:a="http://schemas.openxmlformats.org/drawingml/2006/main">
          <a:off x="0" y="0"/>
          <a:ext cx="2341748" cy="3660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1" dirty="0" smtClean="0">
              <a:solidFill>
                <a:srgbClr val="333333"/>
              </a:solidFill>
              <a:latin typeface="+mn-lt"/>
              <a:ea typeface="Times New Roman" charset="0"/>
              <a:cs typeface="Times New Roman" charset="0"/>
            </a:rPr>
            <a:t>High Renewables Cost case</a:t>
          </a:r>
        </a:p>
        <a:p xmlns:a="http://schemas.openxmlformats.org/drawingml/2006/main">
          <a:pPr eaLnBrk="0" hangingPunct="0"/>
          <a:r>
            <a:rPr lang="en-US" dirty="0">
              <a:solidFill>
                <a:srgbClr val="333333"/>
              </a:solidFill>
              <a:latin typeface="+mn-lt"/>
              <a:ea typeface="Times New Roman" charset="0"/>
              <a:cs typeface="Times New Roman" charset="0"/>
            </a:rPr>
            <a:t>b</a:t>
          </a:r>
          <a:r>
            <a:rPr lang="en-US" i="0" dirty="0" smtClean="0">
              <a:solidFill>
                <a:srgbClr val="333333"/>
              </a:solidFill>
              <a:latin typeface="+mn-lt"/>
              <a:ea typeface="Times New Roman" charset="0"/>
              <a:cs typeface="Times New Roman" charset="0"/>
            </a:rPr>
            <a:t>illion kilowatthours</a:t>
          </a:r>
        </a:p>
      </cdr:txBody>
    </cdr:sp>
  </cdr:relSizeAnchor>
  <cdr:relSizeAnchor xmlns:cdr="http://schemas.openxmlformats.org/drawingml/2006/chartDrawing">
    <cdr:from>
      <cdr:x>0.53774</cdr:x>
      <cdr:y>0.6087</cdr:y>
    </cdr:from>
    <cdr:to>
      <cdr:x>0.71011</cdr:x>
      <cdr:y>0.68445</cdr:y>
    </cdr:to>
    <cdr:sp macro="" textlink="">
      <cdr:nvSpPr>
        <cdr:cNvPr id="5" name="TextBox 1"/>
        <cdr:cNvSpPr txBox="1"/>
      </cdr:nvSpPr>
      <cdr:spPr bwMode="auto">
        <a:xfrm xmlns:a="http://schemas.openxmlformats.org/drawingml/2006/main">
          <a:off x="1397455" y="1885278"/>
          <a:ext cx="447945"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3"/>
              </a:solidFill>
              <a:latin typeface="+mn-lt"/>
              <a:ea typeface="Times New Roman" charset="0"/>
              <a:cs typeface="Times New Roman" charset="0"/>
            </a:rPr>
            <a:t>renewables</a:t>
          </a:r>
        </a:p>
      </cdr:txBody>
    </cdr:sp>
  </cdr:relSizeAnchor>
  <cdr:relSizeAnchor xmlns:cdr="http://schemas.openxmlformats.org/drawingml/2006/chartDrawing">
    <cdr:from>
      <cdr:x>0.65184</cdr:x>
      <cdr:y>0.70337</cdr:y>
    </cdr:from>
    <cdr:to>
      <cdr:x>0.77966</cdr:x>
      <cdr:y>0.77977</cdr:y>
    </cdr:to>
    <cdr:sp macro="" textlink="">
      <cdr:nvSpPr>
        <cdr:cNvPr id="6" name="TextBox 1"/>
        <cdr:cNvSpPr txBox="1"/>
      </cdr:nvSpPr>
      <cdr:spPr bwMode="auto">
        <a:xfrm xmlns:a="http://schemas.openxmlformats.org/drawingml/2006/main">
          <a:off x="1693952" y="2178485"/>
          <a:ext cx="332170" cy="2366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0.79053</cdr:x>
      <cdr:y>0.78155</cdr:y>
    </cdr:from>
    <cdr:to>
      <cdr:x>0.89241</cdr:x>
      <cdr:y>0.84984</cdr:y>
    </cdr:to>
    <cdr:sp macro="" textlink="">
      <cdr:nvSpPr>
        <cdr:cNvPr id="7" name="TextBox 1"/>
        <cdr:cNvSpPr txBox="1"/>
      </cdr:nvSpPr>
      <cdr:spPr bwMode="auto">
        <a:xfrm xmlns:a="http://schemas.openxmlformats.org/drawingml/2006/main">
          <a:off x="2054381" y="2420625"/>
          <a:ext cx="264759" cy="2115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8B8B8B"/>
              </a:solidFill>
              <a:latin typeface="+mn-lt"/>
              <a:ea typeface="Times New Roman" charset="0"/>
              <a:cs typeface="Times New Roman" charset="0"/>
            </a:rPr>
            <a:t>coal</a:t>
          </a:r>
        </a:p>
      </cdr:txBody>
    </cdr:sp>
  </cdr:relSizeAnchor>
  <cdr:relSizeAnchor xmlns:cdr="http://schemas.openxmlformats.org/drawingml/2006/chartDrawing">
    <cdr:from>
      <cdr:x>0.54343</cdr:x>
      <cdr:y>0.4293</cdr:y>
    </cdr:from>
    <cdr:to>
      <cdr:x>0.71581</cdr:x>
      <cdr:y>0.50505</cdr:y>
    </cdr:to>
    <cdr:sp macro="" textlink="">
      <cdr:nvSpPr>
        <cdr:cNvPr id="8" name="TextBox 1"/>
        <cdr:cNvSpPr txBox="1"/>
      </cdr:nvSpPr>
      <cdr:spPr bwMode="auto">
        <a:xfrm xmlns:a="http://schemas.openxmlformats.org/drawingml/2006/main">
          <a:off x="1412235" y="1329635"/>
          <a:ext cx="447958"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mn-lt"/>
              <a:ea typeface="Times New Roman" charset="0"/>
              <a:cs typeface="Times New Roman" charset="0"/>
            </a:rPr>
            <a:t>natural gas</a:t>
          </a:r>
          <a:endParaRPr lang="en-US" sz="1200" b="1" i="0" dirty="0" smtClean="0">
            <a:solidFill>
              <a:schemeClr val="bg2"/>
            </a:solidFill>
            <a:latin typeface="+mn-lt"/>
            <a:ea typeface="Times New Roman" charset="0"/>
            <a:cs typeface="Times New Roman" charset="0"/>
          </a:endParaRPr>
        </a:p>
      </cdr:txBody>
    </cdr:sp>
  </cdr:relSizeAnchor>
</c:userShapes>
</file>

<file path=ppt/drawings/drawing64.xml><?xml version="1.0" encoding="utf-8"?>
<c:userShapes xmlns:c="http://schemas.openxmlformats.org/drawingml/2006/chart">
  <cdr:relSizeAnchor xmlns:cdr="http://schemas.openxmlformats.org/drawingml/2006/chartDrawing">
    <cdr:from>
      <cdr:x>0.35115</cdr:x>
      <cdr:y>0.12877</cdr:y>
    </cdr:from>
    <cdr:to>
      <cdr:x>0.88969</cdr:x>
      <cdr:y>0.25793</cdr:y>
    </cdr:to>
    <cdr:sp macro="" textlink="">
      <cdr:nvSpPr>
        <cdr:cNvPr id="4" name="TextBox 1"/>
        <cdr:cNvSpPr txBox="1"/>
      </cdr:nvSpPr>
      <cdr:spPr bwMode="auto">
        <a:xfrm xmlns:a="http://schemas.openxmlformats.org/drawingml/2006/main">
          <a:off x="913095" y="398828"/>
          <a:ext cx="1400379" cy="4000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 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projections</a:t>
          </a:r>
          <a:endParaRPr lang="en-US" sz="1200" b="1" i="0" baseline="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0.05724</cdr:x>
      <cdr:y>0</cdr:y>
    </cdr:from>
    <cdr:to>
      <cdr:x>0.94276</cdr:x>
      <cdr:y>0.10806</cdr:y>
    </cdr:to>
    <cdr:sp macro="" textlink="">
      <cdr:nvSpPr>
        <cdr:cNvPr id="5" name="TextBox 1"/>
        <cdr:cNvSpPr txBox="1"/>
      </cdr:nvSpPr>
      <cdr:spPr bwMode="auto">
        <a:xfrm xmlns:a="http://schemas.openxmlformats.org/drawingml/2006/main">
          <a:off x="148842" y="0"/>
          <a:ext cx="2302640" cy="3346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1" i="0" dirty="0" smtClean="0">
              <a:solidFill>
                <a:srgbClr val="333333"/>
              </a:solidFill>
              <a:latin typeface="+mn-lt"/>
              <a:ea typeface="Times New Roman" charset="0"/>
              <a:cs typeface="Times New Roman" charset="0"/>
            </a:rPr>
            <a:t>Low </a:t>
          </a:r>
          <a:r>
            <a:rPr lang="en-US" sz="1200" b="1" i="0" dirty="0" smtClean="0">
              <a:latin typeface="+mn-lt"/>
              <a:ea typeface="Times New Roman" charset="0"/>
              <a:cs typeface="Times New Roman" charset="0"/>
            </a:rPr>
            <a:t>Renewables Cost case</a:t>
          </a:r>
        </a:p>
        <a:p xmlns:a="http://schemas.openxmlformats.org/drawingml/2006/main">
          <a:pPr eaLnBrk="0" hangingPunct="0"/>
          <a:r>
            <a:rPr lang="en-US" dirty="0">
              <a:latin typeface="+mn-lt"/>
              <a:ea typeface="Times New Roman" charset="0"/>
              <a:cs typeface="Times New Roman" charset="0"/>
            </a:rPr>
            <a:t>b</a:t>
          </a:r>
          <a:r>
            <a:rPr lang="en-US" dirty="0" smtClean="0">
              <a:latin typeface="+mn-lt"/>
              <a:ea typeface="Times New Roman" charset="0"/>
              <a:cs typeface="Times New Roman" charset="0"/>
            </a:rPr>
            <a:t>illion kilowatthours</a:t>
          </a:r>
          <a:endParaRPr lang="en-US" i="0" dirty="0" smtClean="0">
            <a:latin typeface="+mn-lt"/>
            <a:ea typeface="Times New Roman" charset="0"/>
            <a:cs typeface="Times New Roman" charset="0"/>
          </a:endParaRPr>
        </a:p>
      </cdr:txBody>
    </cdr:sp>
  </cdr:relSizeAnchor>
  <cdr:relSizeAnchor xmlns:cdr="http://schemas.openxmlformats.org/drawingml/2006/chartDrawing">
    <cdr:from>
      <cdr:x>0.46709</cdr:x>
      <cdr:y>0.30855</cdr:y>
    </cdr:from>
    <cdr:to>
      <cdr:x>0.63935</cdr:x>
      <cdr:y>0.3843</cdr:y>
    </cdr:to>
    <cdr:sp macro="" textlink="">
      <cdr:nvSpPr>
        <cdr:cNvPr id="6" name="TextBox 1"/>
        <cdr:cNvSpPr txBox="1"/>
      </cdr:nvSpPr>
      <cdr:spPr bwMode="auto">
        <a:xfrm xmlns:a="http://schemas.openxmlformats.org/drawingml/2006/main">
          <a:off x="1214575" y="955638"/>
          <a:ext cx="447945"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3"/>
              </a:solidFill>
              <a:latin typeface="+mn-lt"/>
              <a:ea typeface="Times New Roman" charset="0"/>
              <a:cs typeface="Times New Roman" charset="0"/>
            </a:rPr>
            <a:t>renewables</a:t>
          </a:r>
        </a:p>
      </cdr:txBody>
    </cdr:sp>
  </cdr:relSizeAnchor>
  <cdr:relSizeAnchor xmlns:cdr="http://schemas.openxmlformats.org/drawingml/2006/chartDrawing">
    <cdr:from>
      <cdr:x>0.57045</cdr:x>
      <cdr:y>0.61435</cdr:y>
    </cdr:from>
    <cdr:to>
      <cdr:x>0.74272</cdr:x>
      <cdr:y>0.6901</cdr:y>
    </cdr:to>
    <cdr:sp macro="" textlink="">
      <cdr:nvSpPr>
        <cdr:cNvPr id="8" name="TextBox 1"/>
        <cdr:cNvSpPr txBox="1"/>
      </cdr:nvSpPr>
      <cdr:spPr bwMode="auto">
        <a:xfrm xmlns:a="http://schemas.openxmlformats.org/drawingml/2006/main">
          <a:off x="1483351" y="1902787"/>
          <a:ext cx="447970" cy="2346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mn-lt"/>
              <a:ea typeface="Times New Roman" charset="0"/>
              <a:cs typeface="Times New Roman" charset="0"/>
            </a:rPr>
            <a:t>natural gas</a:t>
          </a:r>
          <a:endParaRPr lang="en-US" sz="12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0.67097</cdr:x>
      <cdr:y>0.73125</cdr:y>
    </cdr:from>
    <cdr:to>
      <cdr:x>0.79872</cdr:x>
      <cdr:y>0.80765</cdr:y>
    </cdr:to>
    <cdr:sp macro="" textlink="">
      <cdr:nvSpPr>
        <cdr:cNvPr id="10" name="TextBox 1"/>
        <cdr:cNvSpPr txBox="1"/>
      </cdr:nvSpPr>
      <cdr:spPr bwMode="auto">
        <a:xfrm xmlns:a="http://schemas.openxmlformats.org/drawingml/2006/main">
          <a:off x="1744752" y="2264845"/>
          <a:ext cx="332170" cy="2366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0.66111</cdr:x>
      <cdr:y>0.81645</cdr:y>
    </cdr:from>
    <cdr:to>
      <cdr:x>0.76293</cdr:x>
      <cdr:y>0.88474</cdr:y>
    </cdr:to>
    <cdr:sp macro="" textlink="">
      <cdr:nvSpPr>
        <cdr:cNvPr id="12" name="TextBox 1"/>
        <cdr:cNvSpPr txBox="1"/>
      </cdr:nvSpPr>
      <cdr:spPr bwMode="auto">
        <a:xfrm xmlns:a="http://schemas.openxmlformats.org/drawingml/2006/main">
          <a:off x="1719101" y="2528712"/>
          <a:ext cx="264759" cy="2115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8B8B8B"/>
              </a:solidFill>
              <a:latin typeface="+mn-lt"/>
              <a:ea typeface="Times New Roman" charset="0"/>
              <a:cs typeface="Times New Roman" charset="0"/>
            </a:rPr>
            <a:t>coal</a:t>
          </a:r>
        </a:p>
      </cdr:txBody>
    </cdr:sp>
  </cdr:relSizeAnchor>
</c:userShapes>
</file>

<file path=ppt/drawings/drawing65.xml><?xml version="1.0" encoding="utf-8"?>
<c:userShapes xmlns:c="http://schemas.openxmlformats.org/drawingml/2006/chart">
  <cdr:relSizeAnchor xmlns:cdr="http://schemas.openxmlformats.org/drawingml/2006/chartDrawing">
    <cdr:from>
      <cdr:x>0.36387</cdr:x>
      <cdr:y>0.10893</cdr:y>
    </cdr:from>
    <cdr:to>
      <cdr:x>0.9162</cdr:x>
      <cdr:y>0.27339</cdr:y>
    </cdr:to>
    <cdr:sp macro="" textlink="">
      <cdr:nvSpPr>
        <cdr:cNvPr id="6" name="TextBox 1"/>
        <cdr:cNvSpPr txBox="1"/>
      </cdr:nvSpPr>
      <cdr:spPr bwMode="auto">
        <a:xfrm xmlns:a="http://schemas.openxmlformats.org/drawingml/2006/main">
          <a:off x="945605" y="337379"/>
          <a:ext cx="1435361" cy="5093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dirty="0">
              <a:solidFill>
                <a:schemeClr val="tx1"/>
              </a:solidFill>
              <a:ea typeface="Times New Roman" charset="0"/>
              <a:cs typeface="Times New Roman" charset="0"/>
            </a:rPr>
            <a:t>h</a:t>
          </a:r>
          <a:r>
            <a:rPr lang="en-US" sz="1200" b="0" i="0" dirty="0" smtClean="0">
              <a:solidFill>
                <a:schemeClr val="tx1"/>
              </a:solidFill>
              <a:latin typeface="+mn-lt"/>
              <a:ea typeface="Times New Roman" charset="0"/>
              <a:cs typeface="Times New Roman" charset="0"/>
            </a:rPr>
            <a:t>istory </a:t>
          </a:r>
          <a:r>
            <a:rPr lang="en-US" sz="1200" b="0" i="0" baseline="0" dirty="0" smtClean="0">
              <a:solidFill>
                <a:schemeClr val="tx1"/>
              </a:solidFill>
              <a:latin typeface="+mn-lt"/>
              <a:ea typeface="Times New Roman" charset="0"/>
              <a:cs typeface="Times New Roman" charset="0"/>
            </a:rPr>
            <a:t>   projections</a:t>
          </a:r>
        </a:p>
        <a:p xmlns:a="http://schemas.openxmlformats.org/drawingml/2006/main">
          <a:pPr eaLnBrk="0" hangingPunct="0"/>
          <a:r>
            <a:rPr lang="en-US" sz="1200" b="0" i="0" baseline="0" dirty="0" smtClean="0">
              <a:solidFill>
                <a:schemeClr val="bg2"/>
              </a:solidFill>
              <a:latin typeface="+mn-lt"/>
              <a:ea typeface="Times New Roman" charset="0"/>
              <a:cs typeface="Times New Roman" charset="0"/>
            </a:rPr>
            <a:t>                </a:t>
          </a:r>
        </a:p>
        <a:p xmlns:a="http://schemas.openxmlformats.org/drawingml/2006/main">
          <a:pPr eaLnBrk="0" hangingPunct="0"/>
          <a:r>
            <a:rPr lang="en-US" sz="1200" b="1" i="0" baseline="0" dirty="0" smtClean="0">
              <a:solidFill>
                <a:schemeClr val="bg2"/>
              </a:solidFill>
              <a:latin typeface="+mn-lt"/>
              <a:ea typeface="Times New Roman" charset="0"/>
              <a:cs typeface="Times New Roman" charset="0"/>
            </a:rPr>
            <a:t>            </a:t>
          </a:r>
          <a:r>
            <a:rPr lang="en-US" sz="1200" b="0" i="0" baseline="0" dirty="0" smtClean="0">
              <a:solidFill>
                <a:schemeClr val="bg2"/>
              </a:solidFill>
              <a:latin typeface="+mn-lt"/>
              <a:ea typeface="Times New Roman" charset="0"/>
              <a:cs typeface="Times New Roman" charset="0"/>
            </a:rPr>
            <a:t>       </a:t>
          </a:r>
          <a:endParaRPr lang="en-US" sz="12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cdr:x>
      <cdr:y>0.00279</cdr:y>
    </cdr:from>
    <cdr:to>
      <cdr:x>1</cdr:x>
      <cdr:y>0.10349</cdr:y>
    </cdr:to>
    <cdr:sp macro="" textlink="">
      <cdr:nvSpPr>
        <cdr:cNvPr id="7" name="TextBox 5"/>
        <cdr:cNvSpPr txBox="1"/>
      </cdr:nvSpPr>
      <cdr:spPr bwMode="auto">
        <a:xfrm xmlns:a="http://schemas.openxmlformats.org/drawingml/2006/main">
          <a:off x="-685800" y="8633"/>
          <a:ext cx="2598738" cy="3118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0.68222</cdr:x>
      <cdr:y>0.57499</cdr:y>
    </cdr:from>
    <cdr:to>
      <cdr:x>0.8546</cdr:x>
      <cdr:y>0.65074</cdr:y>
    </cdr:to>
    <cdr:sp macro="" textlink="">
      <cdr:nvSpPr>
        <cdr:cNvPr id="9" name="TextBox 1"/>
        <cdr:cNvSpPr txBox="1"/>
      </cdr:nvSpPr>
      <cdr:spPr bwMode="auto">
        <a:xfrm xmlns:a="http://schemas.openxmlformats.org/drawingml/2006/main">
          <a:off x="1772921" y="1780876"/>
          <a:ext cx="447970"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mn-lt"/>
              <a:ea typeface="Times New Roman" charset="0"/>
              <a:cs typeface="Times New Roman" charset="0"/>
            </a:rPr>
            <a:t>natural gas</a:t>
          </a:r>
          <a:endParaRPr lang="en-US" sz="12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0.6967</cdr:x>
      <cdr:y>0.78647</cdr:y>
    </cdr:from>
    <cdr:to>
      <cdr:x>0.79858</cdr:x>
      <cdr:y>0.85476</cdr:y>
    </cdr:to>
    <cdr:sp macro="" textlink="">
      <cdr:nvSpPr>
        <cdr:cNvPr id="10" name="TextBox 1"/>
        <cdr:cNvSpPr txBox="1"/>
      </cdr:nvSpPr>
      <cdr:spPr bwMode="auto">
        <a:xfrm xmlns:a="http://schemas.openxmlformats.org/drawingml/2006/main">
          <a:off x="1810528" y="2435866"/>
          <a:ext cx="264760" cy="2115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8B8B8B"/>
              </a:solidFill>
              <a:latin typeface="+mn-lt"/>
              <a:ea typeface="Times New Roman" charset="0"/>
              <a:cs typeface="Times New Roman" charset="0"/>
            </a:rPr>
            <a:t>coal</a:t>
          </a:r>
        </a:p>
      </cdr:txBody>
    </cdr:sp>
  </cdr:relSizeAnchor>
  <cdr:relSizeAnchor xmlns:cdr="http://schemas.openxmlformats.org/drawingml/2006/chartDrawing">
    <cdr:from>
      <cdr:x>0.75935</cdr:x>
      <cdr:y>0.70829</cdr:y>
    </cdr:from>
    <cdr:to>
      <cdr:x>0.88717</cdr:x>
      <cdr:y>0.78469</cdr:y>
    </cdr:to>
    <cdr:sp macro="" textlink="">
      <cdr:nvSpPr>
        <cdr:cNvPr id="8" name="TextBox 1"/>
        <cdr:cNvSpPr txBox="1"/>
      </cdr:nvSpPr>
      <cdr:spPr bwMode="auto">
        <a:xfrm xmlns:a="http://schemas.openxmlformats.org/drawingml/2006/main">
          <a:off x="1973354" y="2193735"/>
          <a:ext cx="332171" cy="2366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0.6218</cdr:x>
      <cdr:y>0.32987</cdr:y>
    </cdr:from>
    <cdr:to>
      <cdr:x>0.79417</cdr:x>
      <cdr:y>0.40562</cdr:y>
    </cdr:to>
    <cdr:sp macro="" textlink="">
      <cdr:nvSpPr>
        <cdr:cNvPr id="11" name="TextBox 1"/>
        <cdr:cNvSpPr txBox="1"/>
      </cdr:nvSpPr>
      <cdr:spPr bwMode="auto">
        <a:xfrm xmlns:a="http://schemas.openxmlformats.org/drawingml/2006/main">
          <a:off x="1615904" y="1021688"/>
          <a:ext cx="447945"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3"/>
              </a:solidFill>
              <a:latin typeface="+mn-lt"/>
              <a:ea typeface="Times New Roman" charset="0"/>
              <a:cs typeface="Times New Roman" charset="0"/>
            </a:rPr>
            <a:t>renewables</a:t>
          </a:r>
        </a:p>
      </cdr:txBody>
    </cdr:sp>
  </cdr:relSizeAnchor>
  <cdr:relSizeAnchor xmlns:cdr="http://schemas.openxmlformats.org/drawingml/2006/chartDrawing">
    <cdr:from>
      <cdr:x>0</cdr:x>
      <cdr:y>0</cdr:y>
    </cdr:from>
    <cdr:to>
      <cdr:x>0.70025</cdr:x>
      <cdr:y>0.09427</cdr:y>
    </cdr:to>
    <cdr:sp macro="" textlink="">
      <cdr:nvSpPr>
        <cdr:cNvPr id="12" name="TextBox 1"/>
        <cdr:cNvSpPr txBox="1"/>
      </cdr:nvSpPr>
      <cdr:spPr bwMode="auto">
        <a:xfrm xmlns:a="http://schemas.openxmlformats.org/drawingml/2006/main">
          <a:off x="0" y="0"/>
          <a:ext cx="1819766" cy="29197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chemeClr val="tx1"/>
              </a:solidFill>
              <a:latin typeface="+mn-lt"/>
              <a:ea typeface="Times New Roman" charset="0"/>
              <a:cs typeface="Times New Roman" charset="0"/>
            </a:rPr>
            <a:t>Reference case</a:t>
          </a:r>
        </a:p>
        <a:p xmlns:a="http://schemas.openxmlformats.org/drawingml/2006/main">
          <a:pPr algn="l" eaLnBrk="0" hangingPunct="0"/>
          <a:r>
            <a:rPr lang="en-US" dirty="0">
              <a:solidFill>
                <a:schemeClr val="tx1"/>
              </a:solidFill>
              <a:ea typeface="Times New Roman" charset="0"/>
              <a:cs typeface="Times New Roman" charset="0"/>
            </a:rPr>
            <a:t>b</a:t>
          </a:r>
          <a:r>
            <a:rPr lang="en-US" dirty="0" smtClean="0">
              <a:solidFill>
                <a:schemeClr val="tx1"/>
              </a:solidFill>
              <a:ea typeface="Times New Roman" charset="0"/>
              <a:cs typeface="Times New Roman" charset="0"/>
            </a:rPr>
            <a:t>illion kilowatthours</a:t>
          </a:r>
          <a:endParaRPr lang="en-US" i="0" dirty="0" smtClean="0">
            <a:solidFill>
              <a:schemeClr val="tx1"/>
            </a:solidFill>
            <a:ea typeface="Times New Roman" charset="0"/>
            <a:cs typeface="Times New Roman" charset="0"/>
          </a:endParaRPr>
        </a:p>
      </cdr:txBody>
    </cdr:sp>
  </cdr:relSizeAnchor>
</c:userShapes>
</file>

<file path=ppt/drawings/drawing66.xml><?xml version="1.0" encoding="utf-8"?>
<c:userShapes xmlns:c="http://schemas.openxmlformats.org/drawingml/2006/chart">
  <cdr:relSizeAnchor xmlns:cdr="http://schemas.openxmlformats.org/drawingml/2006/chartDrawing">
    <cdr:from>
      <cdr:x>0.2762</cdr:x>
      <cdr:y>0</cdr:y>
    </cdr:from>
    <cdr:to>
      <cdr:x>0.48916</cdr:x>
      <cdr:y>0.10404</cdr:y>
    </cdr:to>
    <cdr:sp macro="" textlink="">
      <cdr:nvSpPr>
        <cdr:cNvPr id="6" name="TextBox 1"/>
        <cdr:cNvSpPr txBox="1"/>
      </cdr:nvSpPr>
      <cdr:spPr bwMode="auto">
        <a:xfrm xmlns:a="http://schemas.openxmlformats.org/drawingml/2006/main">
          <a:off x="2272311" y="0"/>
          <a:ext cx="1752028" cy="3202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2"/>
              </a:solidFill>
              <a:latin typeface="Arial" panose="020B0604020202020204" pitchFamily="34" charset="0"/>
              <a:ea typeface="Times New Roman" charset="0"/>
              <a:cs typeface="Arial" panose="020B0604020202020204" pitchFamily="34" charset="0"/>
            </a:rPr>
            <a:t> </a:t>
          </a:r>
          <a:r>
            <a:rPr lang="en-US" sz="1200" dirty="0" smtClean="0">
              <a:solidFill>
                <a:schemeClr val="bg2"/>
              </a:solidFill>
              <a:latin typeface="Arial" panose="020B0604020202020204" pitchFamily="34" charset="0"/>
              <a:ea typeface="Times New Roman" charset="0"/>
              <a:cs typeface="Arial" panose="020B0604020202020204" pitchFamily="34" charset="0"/>
            </a:rPr>
            <a:t>        </a:t>
          </a:r>
          <a:r>
            <a:rPr lang="en-US" sz="1200" b="1" i="0" dirty="0" smtClean="0">
              <a:solidFill>
                <a:schemeClr val="bg2"/>
              </a:solidFill>
              <a:latin typeface="Arial" panose="020B0604020202020204" pitchFamily="34" charset="0"/>
              <a:ea typeface="Times New Roman" charset="0"/>
              <a:cs typeface="Arial" panose="020B0604020202020204" pitchFamily="34" charset="0"/>
            </a:rPr>
            <a:t>2021</a:t>
          </a:r>
        </a:p>
        <a:p xmlns:a="http://schemas.openxmlformats.org/drawingml/2006/main">
          <a:pPr eaLnBrk="0" hangingPunct="0"/>
          <a:r>
            <a:rPr lang="en-US" sz="1200" b="0" i="0" dirty="0" smtClean="0">
              <a:solidFill>
                <a:schemeClr val="bg2"/>
              </a:solidFill>
              <a:latin typeface="Arial" panose="020B0604020202020204" pitchFamily="34" charset="0"/>
              <a:ea typeface="Times New Roman" charset="0"/>
              <a:cs typeface="Arial" panose="020B0604020202020204" pitchFamily="34" charset="0"/>
            </a:rPr>
            <a:t>history</a:t>
          </a:r>
          <a:r>
            <a:rPr lang="en-US" sz="1200" b="0" i="0" baseline="0" dirty="0" smtClean="0">
              <a:solidFill>
                <a:schemeClr val="bg2"/>
              </a:solidFill>
              <a:latin typeface="Arial" panose="020B0604020202020204" pitchFamily="34" charset="0"/>
              <a:ea typeface="Times New Roman" charset="0"/>
              <a:cs typeface="Arial" panose="020B0604020202020204" pitchFamily="34" charset="0"/>
            </a:rPr>
            <a:t>    projections</a:t>
          </a:r>
          <a:endParaRPr lang="en-US" sz="1200" b="0" i="0" dirty="0" smtClean="0">
            <a:solidFill>
              <a:schemeClr val="bg2"/>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0.83285</cdr:x>
      <cdr:y>0.42918</cdr:y>
    </cdr:from>
    <cdr:to>
      <cdr:x>0.96133</cdr:x>
      <cdr:y>0.88124</cdr:y>
    </cdr:to>
    <cdr:sp macro="" textlink="">
      <cdr:nvSpPr>
        <cdr:cNvPr id="7" name="TextBox 1"/>
        <cdr:cNvSpPr txBox="1"/>
      </cdr:nvSpPr>
      <cdr:spPr bwMode="auto">
        <a:xfrm xmlns:a="http://schemas.openxmlformats.org/drawingml/2006/main">
          <a:off x="6851880" y="1344472"/>
          <a:ext cx="1057009" cy="14161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4"/>
              </a:solidFill>
              <a:effectLst/>
              <a:latin typeface="Arial" panose="020B0604020202020204" pitchFamily="34" charset="0"/>
              <a:ea typeface="+mn-ea"/>
              <a:cs typeface="Arial" panose="020B0604020202020204" pitchFamily="34" charset="0"/>
            </a:rPr>
            <a:t>solar</a:t>
          </a:r>
          <a:endParaRPr lang="en-US" sz="1200" b="1" dirty="0">
            <a:solidFill>
              <a:schemeClr val="accent4"/>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200" b="1" dirty="0">
              <a:solidFill>
                <a:schemeClr val="accent3"/>
              </a:solidFill>
              <a:latin typeface="Arial" panose="020B0604020202020204" pitchFamily="34" charset="0"/>
              <a:ea typeface="Times New Roman" charset="0"/>
              <a:cs typeface="Arial" panose="020B0604020202020204" pitchFamily="34" charset="0"/>
            </a:rPr>
            <a:t>w</a:t>
          </a:r>
          <a:r>
            <a:rPr lang="en-US" sz="1200" b="1" i="0" dirty="0" smtClean="0">
              <a:solidFill>
                <a:schemeClr val="accent3"/>
              </a:solidFill>
              <a:latin typeface="Arial" panose="020B0604020202020204" pitchFamily="34" charset="0"/>
              <a:ea typeface="Times New Roman" charset="0"/>
              <a:cs typeface="Arial" panose="020B0604020202020204" pitchFamily="34" charset="0"/>
            </a:rPr>
            <a:t>ind</a:t>
          </a:r>
        </a:p>
        <a:p xmlns:a="http://schemas.openxmlformats.org/drawingml/2006/main">
          <a:pPr eaLnBrk="0" hangingPunct="0"/>
          <a:r>
            <a:rPr lang="en-US" sz="1200" b="1" i="0" dirty="0" smtClean="0">
              <a:solidFill>
                <a:schemeClr val="tx1"/>
              </a:solidFill>
              <a:latin typeface="Arial" panose="020B0604020202020204" pitchFamily="34" charset="0"/>
              <a:ea typeface="Times New Roman" charset="0"/>
              <a:cs typeface="Arial" panose="020B0604020202020204" pitchFamily="34" charset="0"/>
            </a:rPr>
            <a:t>other</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1"/>
              </a:solidFill>
              <a:effectLst/>
              <a:latin typeface="Arial" panose="020B0604020202020204" pitchFamily="34" charset="0"/>
              <a:ea typeface="+mn-ea"/>
              <a:cs typeface="Arial" panose="020B0604020202020204" pitchFamily="34" charset="0"/>
            </a:rPr>
            <a:t>oil and </a:t>
          </a:r>
          <a:r>
            <a:rPr lang="en-US" sz="1200" b="1" i="0" dirty="0" smtClean="0">
              <a:solidFill>
                <a:schemeClr val="accent1"/>
              </a:solidFill>
              <a:effectLst/>
              <a:latin typeface="Arial" panose="020B0604020202020204" pitchFamily="34" charset="0"/>
              <a:ea typeface="+mn-ea"/>
              <a:cs typeface="Arial" panose="020B0604020202020204" pitchFamily="34" charset="0"/>
            </a:rPr>
            <a:t>natural gas</a:t>
          </a:r>
          <a:endParaRPr lang="en-US" sz="1200" b="1" i="0" dirty="0">
            <a:solidFill>
              <a:schemeClr val="accent1"/>
            </a:solidFill>
            <a:effectLst/>
            <a:latin typeface="Arial" panose="020B0604020202020204" pitchFamily="34" charset="0"/>
            <a:ea typeface="+mn-ea"/>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5"/>
              </a:solidFill>
              <a:effectLst/>
              <a:latin typeface="Arial" panose="020B0604020202020204" pitchFamily="34" charset="0"/>
              <a:ea typeface="+mn-ea"/>
              <a:cs typeface="Arial" panose="020B0604020202020204" pitchFamily="34" charset="0"/>
            </a:rPr>
            <a:t>nuclear</a:t>
          </a:r>
          <a:endParaRPr lang="en-US" sz="1200" b="1" dirty="0">
            <a:solidFill>
              <a:schemeClr val="accent5"/>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200" b="1" i="0" dirty="0" smtClean="0">
              <a:solidFill>
                <a:srgbClr val="8B8B8B"/>
              </a:solidFill>
              <a:latin typeface="Arial" panose="020B0604020202020204" pitchFamily="34" charset="0"/>
              <a:ea typeface="Times New Roman" charset="0"/>
              <a:cs typeface="Arial" panose="020B0604020202020204" pitchFamily="34" charset="0"/>
            </a:rPr>
            <a:t>coal</a:t>
          </a:r>
        </a:p>
        <a:p xmlns:a="http://schemas.openxmlformats.org/drawingml/2006/main">
          <a:pPr eaLnBrk="0" hangingPunct="0"/>
          <a:endParaRPr lang="en-US" sz="1200" b="1" i="0" dirty="0" smtClean="0">
            <a:solidFill>
              <a:schemeClr val="accent2">
                <a:lumMod val="50000"/>
              </a:schemeClr>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lumMod val="50000"/>
              </a:schemeClr>
            </a:solidFill>
            <a:latin typeface="+mn-lt"/>
            <a:ea typeface="Times New Roman" charset="0"/>
            <a:cs typeface="Times New Roman" charset="0"/>
          </a:endParaRPr>
        </a:p>
      </cdr:txBody>
    </cdr:sp>
  </cdr:relSizeAnchor>
  <cdr:relSizeAnchor xmlns:cdr="http://schemas.openxmlformats.org/drawingml/2006/chartDrawing">
    <cdr:from>
      <cdr:x>0.67492</cdr:x>
      <cdr:y>0.1967</cdr:y>
    </cdr:from>
    <cdr:to>
      <cdr:x>0.79644</cdr:x>
      <cdr:y>0.68905</cdr:y>
    </cdr:to>
    <cdr:sp macro="" textlink="">
      <cdr:nvSpPr>
        <cdr:cNvPr id="8" name="TextBox 1"/>
        <cdr:cNvSpPr txBox="1"/>
      </cdr:nvSpPr>
      <cdr:spPr bwMode="auto">
        <a:xfrm xmlns:a="http://schemas.openxmlformats.org/drawingml/2006/main">
          <a:off x="5552586" y="616196"/>
          <a:ext cx="999748" cy="15423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0" i="0" dirty="0" smtClean="0">
              <a:solidFill>
                <a:schemeClr val="bg2"/>
              </a:solidFill>
              <a:latin typeface="Arial" panose="020B0604020202020204" pitchFamily="34" charset="0"/>
              <a:ea typeface="Times New Roman" charset="0"/>
              <a:cs typeface="Arial" panose="020B0604020202020204" pitchFamily="34" charset="0"/>
            </a:rPr>
            <a:t>additions</a:t>
          </a:r>
        </a:p>
        <a:p xmlns:a="http://schemas.openxmlformats.org/drawingml/2006/main">
          <a:pPr algn="r" eaLnBrk="0" hangingPunct="0"/>
          <a:endParaRPr lang="en-US" sz="12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dirty="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sz="1200" b="0" i="0" dirty="0" smtClean="0">
              <a:solidFill>
                <a:schemeClr val="bg2"/>
              </a:solidFill>
              <a:latin typeface="Arial" panose="020B0604020202020204" pitchFamily="34" charset="0"/>
              <a:ea typeface="Times New Roman" charset="0"/>
              <a:cs typeface="Arial" panose="020B0604020202020204" pitchFamily="34" charset="0"/>
            </a:rPr>
            <a:t>retirements</a:t>
          </a:r>
        </a:p>
      </cdr:txBody>
    </cdr:sp>
  </cdr:relSizeAnchor>
</c:userShapes>
</file>

<file path=ppt/drawings/drawing67.xml><?xml version="1.0" encoding="utf-8"?>
<c:userShapes xmlns:c="http://schemas.openxmlformats.org/drawingml/2006/chart">
  <cdr:relSizeAnchor xmlns:cdr="http://schemas.openxmlformats.org/drawingml/2006/chartDrawing">
    <cdr:from>
      <cdr:x>0.02822</cdr:x>
      <cdr:y>0</cdr:y>
    </cdr:from>
    <cdr:to>
      <cdr:x>0.97386</cdr:x>
      <cdr:y>0.23264</cdr:y>
    </cdr:to>
    <cdr:sp macro="" textlink="">
      <cdr:nvSpPr>
        <cdr:cNvPr id="2" name="TextBox 1"/>
        <cdr:cNvSpPr txBox="1"/>
      </cdr:nvSpPr>
      <cdr:spPr bwMode="auto">
        <a:xfrm xmlns:a="http://schemas.openxmlformats.org/drawingml/2006/main">
          <a:off x="225788" y="0"/>
          <a:ext cx="7566104" cy="6757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dirty="0"/>
            <a:t>C</a:t>
          </a:r>
          <a:r>
            <a:rPr lang="en-US" sz="1200" b="1" i="0" baseline="0" dirty="0" smtClean="0">
              <a:effectLst/>
              <a:latin typeface="+mn-lt"/>
              <a:ea typeface="+mn-ea"/>
              <a:cs typeface="+mn-cs"/>
            </a:rPr>
            <a:t>umulative </a:t>
          </a:r>
          <a:r>
            <a:rPr lang="en-US" sz="1200" b="1" i="0" baseline="0" dirty="0">
              <a:effectLst/>
              <a:latin typeface="+mn-lt"/>
              <a:ea typeface="+mn-ea"/>
              <a:cs typeface="+mn-cs"/>
            </a:rPr>
            <a:t>electricity generating capacity additions and retirements </a:t>
          </a:r>
          <a:r>
            <a:rPr lang="en-US" sz="1200" b="1" i="0" baseline="0" dirty="0" smtClean="0">
              <a:effectLst/>
              <a:latin typeface="+mn-lt"/>
              <a:ea typeface="+mn-ea"/>
              <a:cs typeface="+mn-cs"/>
            </a:rPr>
            <a:t>(2022</a:t>
          </a:r>
          <a:r>
            <a:rPr lang="en-US" sz="1200" b="1" i="0" baseline="0" dirty="0" smtClean="0">
              <a:effectLst/>
              <a:latin typeface="Arial" panose="020B0604020202020204" pitchFamily="34" charset="0"/>
              <a:cs typeface="Arial" panose="020B0604020202020204" pitchFamily="34" charset="0"/>
            </a:rPr>
            <a:t>–</a:t>
          </a:r>
          <a:r>
            <a:rPr lang="en-US" sz="1200" b="1" i="0" baseline="0" dirty="0" smtClean="0">
              <a:effectLst/>
              <a:latin typeface="+mn-lt"/>
              <a:ea typeface="+mn-ea"/>
              <a:cs typeface="+mn-cs"/>
            </a:rPr>
            <a:t>2050)</a:t>
          </a:r>
        </a:p>
        <a:p xmlns:a="http://schemas.openxmlformats.org/drawingml/2006/main">
          <a:pPr eaLnBrk="0" hangingPunct="0"/>
          <a:r>
            <a:rPr lang="en-US" sz="1200" b="1" dirty="0" smtClean="0"/>
            <a:t>AEO2022 selected cases</a:t>
          </a:r>
          <a:r>
            <a:rPr lang="en-US" sz="1200" b="1" i="0" baseline="0" dirty="0" smtClean="0">
              <a:solidFill>
                <a:sysClr val="windowText" lastClr="000000"/>
              </a:solidFill>
              <a:latin typeface="+mn-lt"/>
              <a:ea typeface="Times New Roman" charset="0"/>
              <a:cs typeface="Times New Roman" charset="0"/>
            </a:rPr>
            <a:t> </a:t>
          </a:r>
        </a:p>
        <a:p xmlns:a="http://schemas.openxmlformats.org/drawingml/2006/main">
          <a:pPr eaLnBrk="0" hangingPunct="0"/>
          <a:r>
            <a:rPr lang="en-US" b="0" i="0" baseline="0" dirty="0" smtClean="0">
              <a:solidFill>
                <a:sysClr val="windowText" lastClr="000000"/>
              </a:solidFill>
              <a:latin typeface="+mn-lt"/>
              <a:ea typeface="Times New Roman" charset="0"/>
              <a:cs typeface="Times New Roman" charset="0"/>
            </a:rPr>
            <a:t>gigawatts</a:t>
          </a:r>
        </a:p>
      </cdr:txBody>
    </cdr:sp>
  </cdr:relSizeAnchor>
  <cdr:relSizeAnchor xmlns:cdr="http://schemas.openxmlformats.org/drawingml/2006/chartDrawing">
    <cdr:from>
      <cdr:x>0.86794</cdr:x>
      <cdr:y>0.2342</cdr:y>
    </cdr:from>
    <cdr:to>
      <cdr:x>0.98841</cdr:x>
      <cdr:y>0.33421</cdr:y>
    </cdr:to>
    <cdr:sp macro="" textlink="">
      <cdr:nvSpPr>
        <cdr:cNvPr id="8" name="TextBox 1"/>
        <cdr:cNvSpPr txBox="1"/>
      </cdr:nvSpPr>
      <cdr:spPr bwMode="auto">
        <a:xfrm xmlns:a="http://schemas.openxmlformats.org/drawingml/2006/main">
          <a:off x="8344949" y="848849"/>
          <a:ext cx="1158278" cy="3624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0" i="0" dirty="0" smtClean="0">
              <a:solidFill>
                <a:schemeClr val="tx1"/>
              </a:solidFill>
              <a:latin typeface="+mn-lt"/>
              <a:ea typeface="Times New Roman" charset="0"/>
              <a:cs typeface="Times New Roman" charset="0"/>
            </a:rPr>
            <a:t>additions</a:t>
          </a:r>
        </a:p>
        <a:p xmlns:a="http://schemas.openxmlformats.org/drawingml/2006/main">
          <a:pPr algn="l"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0.0862</cdr:x>
      <cdr:y>0.86264</cdr:y>
    </cdr:from>
    <cdr:to>
      <cdr:x>0.25723</cdr:x>
      <cdr:y>0.95499</cdr:y>
    </cdr:to>
    <cdr:sp macro="" textlink="">
      <cdr:nvSpPr>
        <cdr:cNvPr id="3" name="TextBox 2"/>
        <cdr:cNvSpPr txBox="1"/>
      </cdr:nvSpPr>
      <cdr:spPr bwMode="auto">
        <a:xfrm xmlns:a="http://schemas.openxmlformats.org/drawingml/2006/main">
          <a:off x="689683" y="2505835"/>
          <a:ext cx="1368411" cy="2682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nchor="ctr">
          <a:prstTxWarp prst="textNoShape">
            <a:avLst/>
          </a:prstTxWarp>
        </a:bodyPr>
        <a:lstStyle xmlns:a="http://schemas.openxmlformats.org/drawingml/2006/main"/>
        <a:p xmlns:a="http://schemas.openxmlformats.org/drawingml/2006/main">
          <a:pPr algn="ctr" eaLnBrk="0" hangingPunct="0"/>
          <a:r>
            <a:rPr lang="en-US" sz="1000" b="1" i="0" dirty="0" smtClean="0">
              <a:solidFill>
                <a:srgbClr val="333333"/>
              </a:solidFill>
              <a:latin typeface="+mn-lt"/>
              <a:ea typeface="Times New Roman" charset="0"/>
              <a:cs typeface="Times New Roman" charset="0"/>
            </a:rPr>
            <a:t>Reference case</a:t>
          </a:r>
          <a:endParaRPr lang="en-US" sz="10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0.25684</cdr:x>
      <cdr:y>0.83232</cdr:y>
    </cdr:from>
    <cdr:to>
      <cdr:x>0.39116</cdr:x>
      <cdr:y>1</cdr:y>
    </cdr:to>
    <cdr:sp macro="" textlink="">
      <cdr:nvSpPr>
        <cdr:cNvPr id="9" name="TextBox 1"/>
        <cdr:cNvSpPr txBox="1"/>
      </cdr:nvSpPr>
      <cdr:spPr bwMode="auto">
        <a:xfrm xmlns:a="http://schemas.openxmlformats.org/drawingml/2006/main">
          <a:off x="2054937" y="2417759"/>
          <a:ext cx="1074748" cy="4870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000" b="1" i="0" dirty="0" smtClean="0">
              <a:solidFill>
                <a:srgbClr val="333333"/>
              </a:solidFill>
              <a:latin typeface="+mn-lt"/>
              <a:ea typeface="Times New Roman" charset="0"/>
              <a:cs typeface="Times New Roman" charset="0"/>
            </a:rPr>
            <a:t>Low Oil and </a:t>
          </a:r>
        </a:p>
        <a:p xmlns:a="http://schemas.openxmlformats.org/drawingml/2006/main">
          <a:pPr algn="ctr" eaLnBrk="0" hangingPunct="0"/>
          <a:r>
            <a:rPr lang="en-US" sz="1000" b="1" i="0" dirty="0" smtClean="0">
              <a:solidFill>
                <a:srgbClr val="333333"/>
              </a:solidFill>
              <a:latin typeface="+mn-lt"/>
              <a:ea typeface="Times New Roman" charset="0"/>
              <a:cs typeface="Times New Roman" charset="0"/>
            </a:rPr>
            <a:t>Gas Supply case</a:t>
          </a:r>
          <a:endParaRPr lang="en-US" sz="10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0.41033</cdr:x>
      <cdr:y>0.83714</cdr:y>
    </cdr:from>
    <cdr:to>
      <cdr:x>0.5468</cdr:x>
      <cdr:y>1</cdr:y>
    </cdr:to>
    <cdr:sp macro="" textlink="">
      <cdr:nvSpPr>
        <cdr:cNvPr id="10" name="TextBox 1"/>
        <cdr:cNvSpPr txBox="1"/>
      </cdr:nvSpPr>
      <cdr:spPr bwMode="auto">
        <a:xfrm xmlns:a="http://schemas.openxmlformats.org/drawingml/2006/main">
          <a:off x="3283078" y="2431760"/>
          <a:ext cx="1091876" cy="4730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000" b="1" i="0" dirty="0" smtClean="0">
              <a:solidFill>
                <a:srgbClr val="333333"/>
              </a:solidFill>
              <a:latin typeface="+mn-lt"/>
              <a:ea typeface="Times New Roman" charset="0"/>
              <a:cs typeface="Times New Roman" charset="0"/>
            </a:rPr>
            <a:t>High Oil and Gas Supply </a:t>
          </a:r>
          <a:r>
            <a:rPr lang="en-US" sz="1000" b="1" i="0" dirty="0" smtClean="0">
              <a:solidFill>
                <a:schemeClr val="tx1"/>
              </a:solidFill>
              <a:latin typeface="+mn-lt"/>
              <a:ea typeface="Times New Roman" charset="0"/>
              <a:cs typeface="Times New Roman" charset="0"/>
            </a:rPr>
            <a:t>case</a:t>
          </a:r>
        </a:p>
      </cdr:txBody>
    </cdr:sp>
  </cdr:relSizeAnchor>
  <cdr:relSizeAnchor xmlns:cdr="http://schemas.openxmlformats.org/drawingml/2006/chartDrawing">
    <cdr:from>
      <cdr:x>0.8693</cdr:x>
      <cdr:y>0.36156</cdr:y>
    </cdr:from>
    <cdr:to>
      <cdr:x>0.98706</cdr:x>
      <cdr:y>0.72509</cdr:y>
    </cdr:to>
    <cdr:sp macro="" textlink="">
      <cdr:nvSpPr>
        <cdr:cNvPr id="7" name="TextBox 1"/>
        <cdr:cNvSpPr txBox="1"/>
      </cdr:nvSpPr>
      <cdr:spPr bwMode="auto">
        <a:xfrm xmlns:a="http://schemas.openxmlformats.org/drawingml/2006/main">
          <a:off x="6955268" y="1050275"/>
          <a:ext cx="942198" cy="10559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4"/>
              </a:solidFill>
              <a:effectLst/>
              <a:latin typeface="+mn-lt"/>
              <a:ea typeface="+mn-ea"/>
              <a:cs typeface="+mn-cs"/>
            </a:rPr>
            <a:t>solar</a:t>
          </a:r>
          <a:endParaRPr lang="en-US" sz="1200" b="1" dirty="0">
            <a:solidFill>
              <a:schemeClr val="accent4"/>
            </a:solidFill>
            <a:effectLst/>
          </a:endParaRPr>
        </a:p>
        <a:p xmlns:a="http://schemas.openxmlformats.org/drawingml/2006/main">
          <a:pPr eaLnBrk="0" hangingPunct="0"/>
          <a:r>
            <a:rPr lang="en-US" sz="1200" b="1" i="0" dirty="0" smtClean="0">
              <a:solidFill>
                <a:schemeClr val="accent3"/>
              </a:solidFill>
              <a:latin typeface="+mn-lt"/>
              <a:ea typeface="Times New Roman" charset="0"/>
              <a:cs typeface="Times New Roman" charset="0"/>
            </a:rPr>
            <a:t>wind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1"/>
              </a:solidFill>
              <a:effectLst/>
              <a:latin typeface="+mn-lt"/>
              <a:ea typeface="+mn-ea"/>
              <a:cs typeface="+mn-cs"/>
            </a:rPr>
            <a:t>oil </a:t>
          </a:r>
          <a:r>
            <a:rPr lang="en-US" sz="1200" b="1" i="0" dirty="0" smtClean="0">
              <a:solidFill>
                <a:schemeClr val="accent1"/>
              </a:solidFill>
              <a:effectLst/>
              <a:latin typeface="+mn-lt"/>
              <a:ea typeface="+mn-ea"/>
              <a:cs typeface="+mn-cs"/>
            </a:rPr>
            <a:t>and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dirty="0">
              <a:solidFill>
                <a:schemeClr val="accent1"/>
              </a:solidFill>
            </a:rPr>
            <a:t>n</a:t>
          </a:r>
          <a:r>
            <a:rPr lang="en-US" sz="1200" b="1" dirty="0" smtClean="0">
              <a:solidFill>
                <a:schemeClr val="accent1"/>
              </a:solidFill>
            </a:rPr>
            <a:t>atural </a:t>
          </a:r>
          <a:r>
            <a:rPr lang="en-US" sz="1200" b="1" i="0" dirty="0" smtClean="0">
              <a:solidFill>
                <a:schemeClr val="accent1"/>
              </a:solidFill>
              <a:effectLst/>
              <a:latin typeface="+mn-lt"/>
              <a:ea typeface="+mn-ea"/>
              <a:cs typeface="+mn-cs"/>
            </a:rPr>
            <a:t>gas</a:t>
          </a:r>
          <a:endParaRPr lang="en-US" sz="1200" b="1" i="0" dirty="0">
            <a:solidFill>
              <a:schemeClr val="accent1"/>
            </a:solidFill>
            <a:effectLst/>
            <a:latin typeface="+mn-lt"/>
            <a:ea typeface="+mn-ea"/>
            <a:cs typeface="+mn-cs"/>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5"/>
              </a:solidFill>
              <a:effectLst/>
              <a:latin typeface="+mn-lt"/>
              <a:ea typeface="+mn-ea"/>
              <a:cs typeface="+mn-cs"/>
            </a:rPr>
            <a:t>nuclear</a:t>
          </a:r>
          <a:endParaRPr lang="en-US" sz="1200" b="1" dirty="0">
            <a:solidFill>
              <a:schemeClr val="accent5"/>
            </a:solidFill>
            <a:effectLst/>
          </a:endParaRPr>
        </a:p>
        <a:p xmlns:a="http://schemas.openxmlformats.org/drawingml/2006/main">
          <a:pPr eaLnBrk="0" hangingPunct="0"/>
          <a:r>
            <a:rPr lang="en-US" sz="1200" b="1" i="0" dirty="0" smtClean="0">
              <a:solidFill>
                <a:schemeClr val="tx1"/>
              </a:solidFill>
              <a:latin typeface="+mn-lt"/>
              <a:ea typeface="Times New Roman" charset="0"/>
              <a:cs typeface="Times New Roman" charset="0"/>
            </a:rPr>
            <a:t>other</a:t>
          </a:r>
        </a:p>
        <a:p xmlns:a="http://schemas.openxmlformats.org/drawingml/2006/main">
          <a:pPr eaLnBrk="0" hangingPunct="0"/>
          <a:r>
            <a:rPr lang="en-US" sz="1200" b="1" i="0" dirty="0" smtClean="0">
              <a:solidFill>
                <a:srgbClr val="8B8B8B"/>
              </a:solidFill>
              <a:latin typeface="+mn-lt"/>
              <a:ea typeface="Times New Roman" charset="0"/>
              <a:cs typeface="Times New Roman" charset="0"/>
            </a:rPr>
            <a:t>coal</a:t>
          </a:r>
        </a:p>
        <a:p xmlns:a="http://schemas.openxmlformats.org/drawingml/2006/main">
          <a:pPr eaLnBrk="0" hangingPunct="0"/>
          <a:endParaRPr lang="en-US" sz="1200" b="0" i="0" dirty="0" smtClean="0">
            <a:solidFill>
              <a:schemeClr val="accent2">
                <a:lumMod val="50000"/>
              </a:schemeClr>
            </a:solidFill>
            <a:latin typeface="+mn-lt"/>
            <a:ea typeface="Times New Roman" charset="0"/>
            <a:cs typeface="Times New Roman" charset="0"/>
          </a:endParaRPr>
        </a:p>
        <a:p xmlns:a="http://schemas.openxmlformats.org/drawingml/2006/main">
          <a:pPr eaLnBrk="0" hangingPunct="0"/>
          <a:endParaRPr lang="en-US" sz="1200" b="0" i="0" dirty="0" smtClean="0">
            <a:solidFill>
              <a:schemeClr val="accent2">
                <a:lumMod val="50000"/>
              </a:schemeClr>
            </a:solidFill>
            <a:latin typeface="+mn-lt"/>
            <a:ea typeface="Times New Roman" charset="0"/>
            <a:cs typeface="Times New Roman" charset="0"/>
          </a:endParaRPr>
        </a:p>
        <a:p xmlns:a="http://schemas.openxmlformats.org/drawingml/2006/main">
          <a:pPr eaLnBrk="0" hangingPunct="0"/>
          <a:endParaRPr lang="en-US" sz="1200" b="0" i="0" dirty="0" smtClean="0">
            <a:solidFill>
              <a:schemeClr val="accent2">
                <a:lumMod val="50000"/>
              </a:schemeClr>
            </a:solidFill>
            <a:latin typeface="+mn-lt"/>
            <a:ea typeface="Times New Roman" charset="0"/>
            <a:cs typeface="Times New Roman" charset="0"/>
          </a:endParaRPr>
        </a:p>
      </cdr:txBody>
    </cdr:sp>
  </cdr:relSizeAnchor>
  <cdr:relSizeAnchor xmlns:cdr="http://schemas.openxmlformats.org/drawingml/2006/chartDrawing">
    <cdr:from>
      <cdr:x>0.38473</cdr:x>
      <cdr:y>0.6715</cdr:y>
    </cdr:from>
    <cdr:to>
      <cdr:x>0.41844</cdr:x>
      <cdr:y>0.75784</cdr:y>
    </cdr:to>
    <cdr:sp macro="" textlink="">
      <cdr:nvSpPr>
        <cdr:cNvPr id="4" name="TextBox 3"/>
        <cdr:cNvSpPr txBox="1"/>
      </cdr:nvSpPr>
      <cdr:spPr>
        <a:xfrm xmlns:a="http://schemas.openxmlformats.org/drawingml/2006/main">
          <a:off x="3078220" y="1950607"/>
          <a:ext cx="269704" cy="2507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kern="1200" dirty="0">
              <a:solidFill>
                <a:srgbClr val="A33340"/>
              </a:solidFill>
            </a:rPr>
            <a:t>2</a:t>
          </a:r>
        </a:p>
      </cdr:txBody>
    </cdr:sp>
  </cdr:relSizeAnchor>
  <cdr:relSizeAnchor xmlns:cdr="http://schemas.openxmlformats.org/drawingml/2006/chartDrawing">
    <cdr:from>
      <cdr:x>0.37327</cdr:x>
      <cdr:y>0.74822</cdr:y>
    </cdr:from>
    <cdr:to>
      <cdr:x>0.38876</cdr:x>
      <cdr:y>0.76366</cdr:y>
    </cdr:to>
    <cdr:cxnSp macro="">
      <cdr:nvCxnSpPr>
        <cdr:cNvPr id="6" name="Straight Connector 5"/>
        <cdr:cNvCxnSpPr/>
      </cdr:nvCxnSpPr>
      <cdr:spPr>
        <a:xfrm xmlns:a="http://schemas.openxmlformats.org/drawingml/2006/main" flipV="1">
          <a:off x="2986564" y="2173467"/>
          <a:ext cx="123936" cy="44851"/>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0.53392</cdr:x>
      <cdr:y>0.68133</cdr:y>
    </cdr:from>
    <cdr:to>
      <cdr:x>0.56443</cdr:x>
      <cdr:y>0.76619</cdr:y>
    </cdr:to>
    <cdr:sp macro="" textlink="">
      <cdr:nvSpPr>
        <cdr:cNvPr id="11" name="TextBox 1"/>
        <cdr:cNvSpPr txBox="1"/>
      </cdr:nvSpPr>
      <cdr:spPr>
        <a:xfrm xmlns:a="http://schemas.openxmlformats.org/drawingml/2006/main">
          <a:off x="4271870" y="1979156"/>
          <a:ext cx="244164" cy="2464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kern="1200" dirty="0">
              <a:solidFill>
                <a:srgbClr val="A33340"/>
              </a:solidFill>
            </a:rPr>
            <a:t>2</a:t>
          </a:r>
        </a:p>
      </cdr:txBody>
    </cdr:sp>
  </cdr:relSizeAnchor>
  <cdr:relSizeAnchor xmlns:cdr="http://schemas.openxmlformats.org/drawingml/2006/chartDrawing">
    <cdr:from>
      <cdr:x>0.2269</cdr:x>
      <cdr:y>0.69273</cdr:y>
    </cdr:from>
    <cdr:to>
      <cdr:x>0.25971</cdr:x>
      <cdr:y>0.77751</cdr:y>
    </cdr:to>
    <cdr:sp macro="" textlink="">
      <cdr:nvSpPr>
        <cdr:cNvPr id="12" name="TextBox 1"/>
        <cdr:cNvSpPr txBox="1"/>
      </cdr:nvSpPr>
      <cdr:spPr>
        <a:xfrm xmlns:a="http://schemas.openxmlformats.org/drawingml/2006/main">
          <a:off x="1815387" y="2012265"/>
          <a:ext cx="262538" cy="2462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kern="1200" dirty="0" smtClean="0">
              <a:solidFill>
                <a:srgbClr val="A33340"/>
              </a:solidFill>
            </a:rPr>
            <a:t>2</a:t>
          </a:r>
          <a:endParaRPr lang="en-US" sz="1200" kern="1200" dirty="0">
            <a:solidFill>
              <a:srgbClr val="A33340"/>
            </a:solidFill>
          </a:endParaRPr>
        </a:p>
      </cdr:txBody>
    </cdr:sp>
  </cdr:relSizeAnchor>
  <cdr:relSizeAnchor xmlns:cdr="http://schemas.openxmlformats.org/drawingml/2006/chartDrawing">
    <cdr:from>
      <cdr:x>0.22264</cdr:x>
      <cdr:y>0.75665</cdr:y>
    </cdr:from>
    <cdr:to>
      <cdr:x>0.23665</cdr:x>
      <cdr:y>0.78711</cdr:y>
    </cdr:to>
    <cdr:cxnSp macro="">
      <cdr:nvCxnSpPr>
        <cdr:cNvPr id="14" name="Straight Connector 13"/>
        <cdr:cNvCxnSpPr/>
      </cdr:nvCxnSpPr>
      <cdr:spPr>
        <a:xfrm xmlns:a="http://schemas.openxmlformats.org/drawingml/2006/main" flipV="1">
          <a:off x="1781323" y="2197961"/>
          <a:ext cx="112094" cy="88482"/>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0.56405</cdr:x>
      <cdr:y>0.83714</cdr:y>
    </cdr:from>
    <cdr:to>
      <cdr:x>0.70052</cdr:x>
      <cdr:y>1</cdr:y>
    </cdr:to>
    <cdr:sp macro="" textlink="">
      <cdr:nvSpPr>
        <cdr:cNvPr id="15" name="TextBox 1"/>
        <cdr:cNvSpPr txBox="1"/>
      </cdr:nvSpPr>
      <cdr:spPr bwMode="auto">
        <a:xfrm xmlns:a="http://schemas.openxmlformats.org/drawingml/2006/main">
          <a:off x="4512973" y="2431760"/>
          <a:ext cx="1091876" cy="4730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000" b="1" i="0" dirty="0" smtClean="0">
              <a:solidFill>
                <a:srgbClr val="333333"/>
              </a:solidFill>
              <a:latin typeface="+mn-lt"/>
              <a:ea typeface="Times New Roman" charset="0"/>
              <a:cs typeface="Times New Roman" charset="0"/>
            </a:rPr>
            <a:t>Low Renewables Cost case</a:t>
          </a:r>
          <a:endParaRPr lang="en-US" sz="10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0.71251</cdr:x>
      <cdr:y>0.83714</cdr:y>
    </cdr:from>
    <cdr:to>
      <cdr:x>0.84897</cdr:x>
      <cdr:y>1</cdr:y>
    </cdr:to>
    <cdr:sp macro="" textlink="">
      <cdr:nvSpPr>
        <cdr:cNvPr id="16" name="TextBox 1"/>
        <cdr:cNvSpPr txBox="1"/>
      </cdr:nvSpPr>
      <cdr:spPr bwMode="auto">
        <a:xfrm xmlns:a="http://schemas.openxmlformats.org/drawingml/2006/main">
          <a:off x="5700757" y="2431760"/>
          <a:ext cx="1091876" cy="4730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000" b="1" dirty="0" smtClean="0">
              <a:solidFill>
                <a:srgbClr val="333333"/>
              </a:solidFill>
              <a:ea typeface="Times New Roman" charset="0"/>
              <a:cs typeface="Times New Roman" charset="0"/>
            </a:rPr>
            <a:t>High</a:t>
          </a:r>
          <a:r>
            <a:rPr lang="en-US" sz="1000" b="1" i="0" dirty="0" smtClean="0">
              <a:solidFill>
                <a:srgbClr val="333333"/>
              </a:solidFill>
              <a:latin typeface="+mn-lt"/>
              <a:ea typeface="Times New Roman" charset="0"/>
              <a:cs typeface="Times New Roman" charset="0"/>
            </a:rPr>
            <a:t> Renewables Cost case</a:t>
          </a:r>
          <a:endParaRPr lang="en-US" sz="10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0.52876</cdr:x>
      <cdr:y>0.75383</cdr:y>
    </cdr:from>
    <cdr:to>
      <cdr:x>0.54277</cdr:x>
      <cdr:y>0.78429</cdr:y>
    </cdr:to>
    <cdr:cxnSp macro="">
      <cdr:nvCxnSpPr>
        <cdr:cNvPr id="17" name="Straight Connector 16"/>
        <cdr:cNvCxnSpPr/>
      </cdr:nvCxnSpPr>
      <cdr:spPr>
        <a:xfrm xmlns:a="http://schemas.openxmlformats.org/drawingml/2006/main" flipV="1">
          <a:off x="4230574" y="2189756"/>
          <a:ext cx="112094" cy="88482"/>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0.8295</cdr:x>
      <cdr:y>0.75873</cdr:y>
    </cdr:from>
    <cdr:to>
      <cdr:x>0.84351</cdr:x>
      <cdr:y>0.78919</cdr:y>
    </cdr:to>
    <cdr:cxnSp macro="">
      <cdr:nvCxnSpPr>
        <cdr:cNvPr id="18" name="Straight Connector 17"/>
        <cdr:cNvCxnSpPr/>
      </cdr:nvCxnSpPr>
      <cdr:spPr>
        <a:xfrm xmlns:a="http://schemas.openxmlformats.org/drawingml/2006/main" flipV="1">
          <a:off x="6636868" y="2203980"/>
          <a:ext cx="112094" cy="88482"/>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0.83375</cdr:x>
      <cdr:y>0.68623</cdr:y>
    </cdr:from>
    <cdr:to>
      <cdr:x>0.86427</cdr:x>
      <cdr:y>0.77108</cdr:y>
    </cdr:to>
    <cdr:sp macro="" textlink="">
      <cdr:nvSpPr>
        <cdr:cNvPr id="19" name="TextBox 1"/>
        <cdr:cNvSpPr txBox="1"/>
      </cdr:nvSpPr>
      <cdr:spPr>
        <a:xfrm xmlns:a="http://schemas.openxmlformats.org/drawingml/2006/main">
          <a:off x="6670850" y="1993380"/>
          <a:ext cx="244164" cy="2464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kern="1200" dirty="0">
              <a:solidFill>
                <a:srgbClr val="A33340"/>
              </a:solidFill>
            </a:rPr>
            <a:t>2</a:t>
          </a:r>
        </a:p>
      </cdr:txBody>
    </cdr:sp>
  </cdr:relSizeAnchor>
  <cdr:relSizeAnchor xmlns:cdr="http://schemas.openxmlformats.org/drawingml/2006/chartDrawing">
    <cdr:from>
      <cdr:x>0.67616</cdr:x>
      <cdr:y>0.74782</cdr:y>
    </cdr:from>
    <cdr:to>
      <cdr:x>0.69017</cdr:x>
      <cdr:y>0.77828</cdr:y>
    </cdr:to>
    <cdr:cxnSp macro="">
      <cdr:nvCxnSpPr>
        <cdr:cNvPr id="20" name="Straight Connector 19"/>
        <cdr:cNvCxnSpPr/>
      </cdr:nvCxnSpPr>
      <cdr:spPr>
        <a:xfrm xmlns:a="http://schemas.openxmlformats.org/drawingml/2006/main" flipV="1">
          <a:off x="5409979" y="2172286"/>
          <a:ext cx="112094" cy="88481"/>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8.xml><?xml version="1.0" encoding="utf-8"?>
<c:userShapes xmlns:c="http://schemas.openxmlformats.org/drawingml/2006/chart">
  <cdr:relSizeAnchor xmlns:cdr="http://schemas.openxmlformats.org/drawingml/2006/chartDrawing">
    <cdr:from>
      <cdr:x>0.86134</cdr:x>
      <cdr:y>0.23249</cdr:y>
    </cdr:from>
    <cdr:to>
      <cdr:x>0.98547</cdr:x>
      <cdr:y>0.5</cdr:y>
    </cdr:to>
    <cdr:sp macro="" textlink="">
      <cdr:nvSpPr>
        <cdr:cNvPr id="2" name="TextBox 1"/>
        <cdr:cNvSpPr txBox="1"/>
      </cdr:nvSpPr>
      <cdr:spPr bwMode="auto">
        <a:xfrm xmlns:a="http://schemas.openxmlformats.org/drawingml/2006/main">
          <a:off x="8037438" y="300834"/>
          <a:ext cx="1158301" cy="3461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0" i="0" dirty="0" smtClean="0">
              <a:solidFill>
                <a:schemeClr val="tx1"/>
              </a:solidFill>
              <a:latin typeface="+mn-lt"/>
              <a:ea typeface="Times New Roman" charset="0"/>
              <a:cs typeface="Times New Roman" charset="0"/>
            </a:rPr>
            <a:t>retirements</a:t>
          </a:r>
        </a:p>
      </cdr:txBody>
    </cdr:sp>
  </cdr:relSizeAnchor>
</c:userShapes>
</file>

<file path=ppt/drawings/drawing69.xml><?xml version="1.0" encoding="utf-8"?>
<c:userShapes xmlns:c="http://schemas.openxmlformats.org/drawingml/2006/chart">
  <cdr:relSizeAnchor xmlns:cdr="http://schemas.openxmlformats.org/drawingml/2006/chartDrawing">
    <cdr:from>
      <cdr:x>0</cdr:x>
      <cdr:y>0</cdr:y>
    </cdr:from>
    <cdr:to>
      <cdr:x>0.1592</cdr:x>
      <cdr:y>0.32506</cdr:y>
    </cdr:to>
    <cdr:sp macro="" textlink="">
      <cdr:nvSpPr>
        <cdr:cNvPr id="6" name="TextBox 5"/>
        <cdr:cNvSpPr txBox="1"/>
      </cdr:nvSpPr>
      <cdr:spPr>
        <a:xfrm xmlns:a="http://schemas.openxmlformats.org/drawingml/2006/main">
          <a:off x="0" y="0"/>
          <a:ext cx="1084542" cy="10000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Arial"/>
              <a:ea typeface="+mn-ea"/>
              <a:cs typeface="+mn-cs"/>
            </a:rPr>
            <a:t>Regional c</a:t>
          </a:r>
          <a:r>
            <a:rPr kumimoji="0" lang="en-US" sz="1100" b="1" i="0" u="none" strike="noStrike" kern="0" cap="none" spc="0" normalizeH="0" baseline="0" noProof="0" dirty="0" smtClean="0">
              <a:ln>
                <a:noFill/>
              </a:ln>
              <a:solidFill>
                <a:sysClr val="windowText" lastClr="000000"/>
              </a:solidFill>
              <a:effectLst/>
              <a:uLnTx/>
              <a:uFillTx/>
              <a:latin typeface="Arial"/>
              <a:ea typeface="+mn-ea"/>
              <a:cs typeface="+mn-cs"/>
            </a:rPr>
            <a:t>umulative </a:t>
          </a:r>
          <a:r>
            <a:rPr kumimoji="0" lang="en-US" sz="1100" b="1" i="0" u="none" strike="noStrike" kern="0" cap="none" spc="0" normalizeH="0" baseline="0" noProof="0" dirty="0">
              <a:ln>
                <a:noFill/>
              </a:ln>
              <a:solidFill>
                <a:sysClr val="windowText" lastClr="000000"/>
              </a:solidFill>
              <a:effectLst/>
              <a:uLnTx/>
              <a:uFillTx/>
              <a:latin typeface="Arial"/>
              <a:ea typeface="+mn-ea"/>
              <a:cs typeface="+mn-cs"/>
            </a:rPr>
            <a:t>electricity generating capacity additions and retirements </a:t>
          </a:r>
          <a:r>
            <a:rPr kumimoji="0" lang="en-US" sz="1100" b="1" i="0" u="none" strike="noStrike" kern="0" cap="none" spc="0" normalizeH="0" baseline="0" noProof="0" dirty="0" smtClean="0">
              <a:ln>
                <a:noFill/>
              </a:ln>
              <a:solidFill>
                <a:sysClr val="windowText" lastClr="000000"/>
              </a:solidFill>
              <a:effectLst/>
              <a:uLnTx/>
              <a:uFillTx/>
              <a:latin typeface="Arial"/>
              <a:ea typeface="+mn-ea"/>
              <a:cs typeface="+mn-cs"/>
            </a:rPr>
            <a:t>(2021</a:t>
          </a:r>
          <a:r>
            <a:rPr kumimoji="0" lang="en-US" sz="1100" b="1" i="0" u="none" strike="noStrike" kern="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en-US" sz="1100" b="1" i="0" u="none" strike="noStrike" kern="0" cap="none" spc="0" normalizeH="0" baseline="0" noProof="0" dirty="0" smtClean="0">
              <a:ln>
                <a:noFill/>
              </a:ln>
              <a:solidFill>
                <a:sysClr val="windowText" lastClr="000000"/>
              </a:solidFill>
              <a:effectLst/>
              <a:uLnTx/>
              <a:uFillTx/>
              <a:latin typeface="Arial"/>
              <a:ea typeface="+mn-ea"/>
              <a:cs typeface="+mn-cs"/>
            </a:rPr>
            <a:t>2050)</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latin typeface="Arial"/>
              <a:ea typeface="+mn-ea"/>
              <a:cs typeface="+mn-cs"/>
            </a:rPr>
            <a:t>AEO2022 Reference case</a:t>
          </a:r>
          <a:endParaRPr kumimoji="0" lang="en-US" sz="1100" b="1" i="0" u="none" strike="noStrike" kern="0" cap="none" spc="0" normalizeH="0" baseline="0" noProof="0" dirty="0" smtClean="0">
            <a:ln>
              <a:noFill/>
            </a:ln>
            <a:solidFill>
              <a:sysClr val="windowText" lastClr="000000"/>
            </a:solidFill>
            <a:effectLst/>
            <a:uLnTx/>
            <a:uFillTx/>
            <a:latin typeface="Aria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a:ea typeface="Times New Roman" charset="0"/>
              <a:cs typeface="Times New Roman" charset="0"/>
            </a:rPr>
            <a:t>gigawatts</a:t>
          </a:r>
        </a:p>
        <a:p xmlns:a="http://schemas.openxmlformats.org/drawingml/2006/main">
          <a:endParaRPr lang="en-US" sz="1000" dirty="0"/>
        </a:p>
      </cdr:txBody>
    </cdr:sp>
  </cdr:relSizeAnchor>
</c:userShapes>
</file>

<file path=ppt/drawings/drawing7.xml><?xml version="1.0" encoding="utf-8"?>
<c:userShapes xmlns:c="http://schemas.openxmlformats.org/drawingml/2006/chart">
  <cdr:relSizeAnchor xmlns:cdr="http://schemas.openxmlformats.org/drawingml/2006/chartDrawing">
    <cdr:from>
      <cdr:x>0.75681</cdr:x>
      <cdr:y>0.17198</cdr:y>
    </cdr:from>
    <cdr:to>
      <cdr:x>1</cdr:x>
      <cdr:y>0.53428</cdr:y>
    </cdr:to>
    <cdr:sp macro="" textlink="">
      <cdr:nvSpPr>
        <cdr:cNvPr id="3" name="TextBox 1"/>
        <cdr:cNvSpPr txBox="1"/>
      </cdr:nvSpPr>
      <cdr:spPr bwMode="auto">
        <a:xfrm xmlns:a="http://schemas.openxmlformats.org/drawingml/2006/main">
          <a:off x="3044439" y="514229"/>
          <a:ext cx="978286" cy="10832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2"/>
              </a:solidFill>
              <a:latin typeface="+mn-lt"/>
              <a:ea typeface="Times New Roman" charset="0"/>
              <a:cs typeface="Times New Roman" charset="0"/>
            </a:rPr>
            <a:t>petroleum</a:t>
          </a:r>
          <a:r>
            <a:rPr lang="en-US" sz="1200" b="1" i="0" baseline="0" dirty="0" smtClean="0">
              <a:solidFill>
                <a:schemeClr val="accent2"/>
              </a:solidFill>
              <a:latin typeface="+mn-lt"/>
              <a:ea typeface="Times New Roman" charset="0"/>
              <a:cs typeface="Times New Roman" charset="0"/>
            </a:rPr>
            <a:t> and other l</a:t>
          </a:r>
          <a:r>
            <a:rPr lang="en-US" sz="1200" b="1" i="0" dirty="0" smtClean="0">
              <a:solidFill>
                <a:schemeClr val="accent2"/>
              </a:solidFill>
              <a:latin typeface="+mn-lt"/>
              <a:ea typeface="Times New Roman" charset="0"/>
              <a:cs typeface="Times New Roman" charset="0"/>
            </a:rPr>
            <a:t>iquids</a:t>
          </a:r>
        </a:p>
        <a:p xmlns:a="http://schemas.openxmlformats.org/drawingml/2006/main">
          <a:pPr eaLnBrk="0" hangingPunct="0"/>
          <a:r>
            <a:rPr lang="en-US" sz="1200" b="1" i="0" dirty="0" smtClean="0">
              <a:solidFill>
                <a:schemeClr val="accent4"/>
              </a:solidFill>
              <a:latin typeface="+mn-lt"/>
              <a:ea typeface="Times New Roman" charset="0"/>
              <a:cs typeface="Times New Roman" charset="0"/>
            </a:rPr>
            <a:t>electricity</a:t>
          </a:r>
        </a:p>
        <a:p xmlns:a="http://schemas.openxmlformats.org/drawingml/2006/main">
          <a:pPr eaLnBrk="0" hangingPunct="0"/>
          <a:r>
            <a:rPr lang="en-US" sz="1200" b="1" i="0" dirty="0" smtClean="0">
              <a:solidFill>
                <a:srgbClr val="7F7F7F"/>
              </a:solidFill>
              <a:latin typeface="+mn-lt"/>
              <a:ea typeface="Times New Roman" charset="0"/>
              <a:cs typeface="Times New Roman" charset="0"/>
            </a:rPr>
            <a:t>coal and coke</a:t>
          </a:r>
        </a:p>
        <a:p xmlns:a="http://schemas.openxmlformats.org/drawingml/2006/main">
          <a:pPr eaLnBrk="0" hangingPunct="0"/>
          <a:r>
            <a:rPr lang="en-US" sz="1200" b="1" i="0" dirty="0" smtClean="0">
              <a:solidFill>
                <a:schemeClr val="accent1"/>
              </a:solidFill>
              <a:latin typeface="+mn-lt"/>
              <a:ea typeface="Times New Roman" charset="0"/>
              <a:cs typeface="Times New Roman" charset="0"/>
            </a:rPr>
            <a:t>natural gas</a:t>
          </a:r>
        </a:p>
      </cdr:txBody>
    </cdr:sp>
  </cdr:relSizeAnchor>
  <cdr:relSizeAnchor xmlns:cdr="http://schemas.openxmlformats.org/drawingml/2006/chartDrawing">
    <cdr:from>
      <cdr:x>0.30227</cdr:x>
      <cdr:y>0.0069</cdr:y>
    </cdr:from>
    <cdr:to>
      <cdr:x>0.51523</cdr:x>
      <cdr:y>0.14114</cdr:y>
    </cdr:to>
    <cdr:sp macro="" textlink="">
      <cdr:nvSpPr>
        <cdr:cNvPr id="6" name="TextBox 1"/>
        <cdr:cNvSpPr txBox="1"/>
      </cdr:nvSpPr>
      <cdr:spPr bwMode="auto">
        <a:xfrm xmlns:a="http://schemas.openxmlformats.org/drawingml/2006/main">
          <a:off x="1215959" y="20625"/>
          <a:ext cx="856680" cy="4013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0.14784</cdr:x>
      <cdr:y>0.53694</cdr:y>
    </cdr:from>
    <cdr:to>
      <cdr:x>0.27747</cdr:x>
      <cdr:y>0.72675</cdr:y>
    </cdr:to>
    <cdr:sp macro="" textlink="">
      <cdr:nvSpPr>
        <cdr:cNvPr id="7" name="TextBox 1"/>
        <cdr:cNvSpPr txBox="1"/>
      </cdr:nvSpPr>
      <cdr:spPr bwMode="auto">
        <a:xfrm xmlns:a="http://schemas.openxmlformats.org/drawingml/2006/main">
          <a:off x="594720" y="1663028"/>
          <a:ext cx="521466" cy="5878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net</a:t>
          </a:r>
          <a:r>
            <a:rPr lang="en-US" sz="1200" b="0" i="0" baseline="0" dirty="0" smtClean="0">
              <a:solidFill>
                <a:schemeClr val="bg2"/>
              </a:solidFill>
              <a:latin typeface="+mn-lt"/>
              <a:ea typeface="Times New Roman" charset="0"/>
              <a:cs typeface="Times New Roman" charset="0"/>
            </a:rPr>
            <a:t> imports</a:t>
          </a:r>
        </a:p>
        <a:p xmlns:a="http://schemas.openxmlformats.org/drawingml/2006/main">
          <a:pPr eaLnBrk="0" hangingPunct="0"/>
          <a:endParaRPr lang="en-US" sz="1200" b="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200" b="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200" b="0"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baseline="0" dirty="0" smtClean="0">
              <a:solidFill>
                <a:schemeClr val="bg2"/>
              </a:solidFill>
              <a:latin typeface="+mn-lt"/>
              <a:ea typeface="Times New Roman" charset="0"/>
              <a:cs typeface="Times New Roman" charset="0"/>
            </a:rPr>
            <a:t>net exports</a:t>
          </a:r>
          <a:endParaRPr lang="en-US" sz="1200" b="0" i="0" dirty="0" smtClean="0">
            <a:solidFill>
              <a:schemeClr val="bg2"/>
            </a:solidFill>
            <a:latin typeface="+mn-lt"/>
            <a:ea typeface="Times New Roman" charset="0"/>
            <a:cs typeface="Times New Roman" charset="0"/>
          </a:endParaRPr>
        </a:p>
      </cdr:txBody>
    </cdr:sp>
  </cdr:relSizeAnchor>
</c:userShapes>
</file>

<file path=ppt/drawings/drawing70.xml><?xml version="1.0" encoding="utf-8"?>
<c:userShapes xmlns:c="http://schemas.openxmlformats.org/drawingml/2006/chart">
  <cdr:relSizeAnchor xmlns:cdr="http://schemas.openxmlformats.org/drawingml/2006/chartDrawing">
    <cdr:from>
      <cdr:x>0</cdr:x>
      <cdr:y>0.02021</cdr:y>
    </cdr:from>
    <cdr:to>
      <cdr:x>0.80079</cdr:x>
      <cdr:y>0.18843</cdr:y>
    </cdr:to>
    <cdr:sp macro="" textlink="">
      <cdr:nvSpPr>
        <cdr:cNvPr id="2" name="TextBox 5"/>
        <cdr:cNvSpPr txBox="1"/>
      </cdr:nvSpPr>
      <cdr:spPr bwMode="auto">
        <a:xfrm xmlns:a="http://schemas.openxmlformats.org/drawingml/2006/main">
          <a:off x="0" y="70669"/>
          <a:ext cx="3148897" cy="5883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ysClr val="windowText" lastClr="000000"/>
              </a:solidFill>
              <a:latin typeface="+mn-lt"/>
              <a:ea typeface="Times New Roman" charset="0"/>
              <a:cs typeface="Times New Roman" charset="0"/>
            </a:rPr>
            <a:t>Components of U.S. Electricity Prices </a:t>
          </a:r>
          <a:r>
            <a:rPr lang="en-US" sz="1200" b="1" dirty="0" smtClean="0">
              <a:ea typeface="Times New Roman" charset="0"/>
              <a:cs typeface="Times New Roman" charset="0"/>
            </a:rPr>
            <a:t>AEO2022 </a:t>
          </a:r>
          <a:r>
            <a:rPr lang="en-US" sz="1200" b="1" i="0" dirty="0" smtClean="0">
              <a:solidFill>
                <a:sysClr val="windowText" lastClr="000000"/>
              </a:solidFill>
              <a:latin typeface="+mn-lt"/>
              <a:ea typeface="Times New Roman" charset="0"/>
              <a:cs typeface="Times New Roman" charset="0"/>
            </a:rPr>
            <a:t>Reference case</a:t>
          </a:r>
          <a:endParaRPr lang="en-US" sz="12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b="0" i="0" baseline="0" dirty="0" smtClean="0">
              <a:solidFill>
                <a:sysClr val="windowText" lastClr="000000"/>
              </a:solidFill>
              <a:latin typeface="+mn-lt"/>
              <a:ea typeface="Times New Roman" charset="0"/>
              <a:cs typeface="Times New Roman" charset="0"/>
            </a:rPr>
            <a:t>2021 cents per kilowatthour</a:t>
          </a:r>
          <a:endParaRPr lang="en-US"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0.73183</cdr:x>
      <cdr:y>0.42038</cdr:y>
    </cdr:from>
    <cdr:to>
      <cdr:x>0.98485</cdr:x>
      <cdr:y>0.7912</cdr:y>
    </cdr:to>
    <cdr:sp macro="" textlink="">
      <cdr:nvSpPr>
        <cdr:cNvPr id="3" name="TextBox 2"/>
        <cdr:cNvSpPr txBox="1"/>
      </cdr:nvSpPr>
      <cdr:spPr bwMode="auto">
        <a:xfrm xmlns:a="http://schemas.openxmlformats.org/drawingml/2006/main">
          <a:off x="2877731" y="1470176"/>
          <a:ext cx="994923" cy="12968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b="1" dirty="0">
              <a:solidFill>
                <a:schemeClr val="accent3"/>
              </a:solidFill>
              <a:ea typeface="Times New Roman" charset="0"/>
              <a:cs typeface="Times New Roman" charset="0"/>
            </a:rPr>
            <a:t>d</a:t>
          </a:r>
          <a:r>
            <a:rPr lang="en-US" sz="1200" b="1" i="0" dirty="0" smtClean="0">
              <a:solidFill>
                <a:schemeClr val="accent3"/>
              </a:solidFill>
              <a:latin typeface="+mn-lt"/>
              <a:ea typeface="Times New Roman" charset="0"/>
              <a:cs typeface="Times New Roman" charset="0"/>
            </a:rPr>
            <a:t>istribution</a:t>
          </a:r>
        </a:p>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r>
            <a:rPr lang="en-US" sz="1200" b="1" dirty="0">
              <a:solidFill>
                <a:schemeClr val="accent2"/>
              </a:solidFill>
              <a:ea typeface="Times New Roman" charset="0"/>
              <a:cs typeface="Times New Roman" charset="0"/>
            </a:rPr>
            <a:t>t</a:t>
          </a:r>
          <a:r>
            <a:rPr lang="en-US" sz="1200" b="1" i="0" dirty="0" smtClean="0">
              <a:solidFill>
                <a:schemeClr val="accent2"/>
              </a:solidFill>
              <a:latin typeface="+mn-lt"/>
              <a:ea typeface="Times New Roman" charset="0"/>
              <a:cs typeface="Times New Roman" charset="0"/>
            </a:rPr>
            <a:t>ransmission</a:t>
          </a:r>
        </a:p>
        <a:p xmlns:a="http://schemas.openxmlformats.org/drawingml/2006/main">
          <a:pPr eaLnBrk="0" hangingPunct="0"/>
          <a:endParaRPr lang="en-US" sz="1200" b="1" i="0" dirty="0" smtClean="0">
            <a:solidFill>
              <a:schemeClr val="accent1"/>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1"/>
              </a:solidFill>
              <a:latin typeface="+mn-lt"/>
              <a:ea typeface="Times New Roman" charset="0"/>
              <a:cs typeface="Times New Roman" charset="0"/>
            </a:rPr>
            <a:t>generation</a:t>
          </a:r>
        </a:p>
      </cdr:txBody>
    </cdr:sp>
  </cdr:relSizeAnchor>
</c:userShapes>
</file>

<file path=ppt/drawings/drawing71.xml><?xml version="1.0" encoding="utf-8"?>
<c:userShapes xmlns:c="http://schemas.openxmlformats.org/drawingml/2006/chart">
  <cdr:relSizeAnchor xmlns:cdr="http://schemas.openxmlformats.org/drawingml/2006/chartDrawing">
    <cdr:from>
      <cdr:x>0.00552</cdr:x>
      <cdr:y>0.02284</cdr:y>
    </cdr:from>
    <cdr:to>
      <cdr:x>0.96176</cdr:x>
      <cdr:y>0.20701</cdr:y>
    </cdr:to>
    <cdr:sp macro="" textlink="">
      <cdr:nvSpPr>
        <cdr:cNvPr id="2" name="TextBox 1"/>
        <cdr:cNvSpPr txBox="1"/>
      </cdr:nvSpPr>
      <cdr:spPr bwMode="auto">
        <a:xfrm xmlns:a="http://schemas.openxmlformats.org/drawingml/2006/main">
          <a:off x="22225" y="79872"/>
          <a:ext cx="3846651" cy="6441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dirty="0" smtClean="0">
              <a:ea typeface="Times New Roman" charset="0"/>
              <a:cs typeface="Times New Roman" charset="0"/>
            </a:rPr>
            <a:t>U.S. average </a:t>
          </a:r>
          <a:r>
            <a:rPr lang="en-US" sz="1200" b="1" i="0" baseline="0" dirty="0" smtClean="0">
              <a:solidFill>
                <a:sysClr val="windowText" lastClr="000000"/>
              </a:solidFill>
              <a:latin typeface="+mn-lt"/>
              <a:ea typeface="Times New Roman" charset="0"/>
              <a:cs typeface="Times New Roman" charset="0"/>
            </a:rPr>
            <a:t>electricity price</a:t>
          </a:r>
        </a:p>
        <a:p xmlns:a="http://schemas.openxmlformats.org/drawingml/2006/main">
          <a:pPr algn="l" eaLnBrk="0" hangingPunct="0"/>
          <a:r>
            <a:rPr lang="en-US" sz="1200" b="1" dirty="0" smtClean="0">
              <a:ea typeface="Times New Roman" charset="0"/>
              <a:cs typeface="Times New Roman" charset="0"/>
            </a:rPr>
            <a:t>AEO2022 </a:t>
          </a:r>
          <a:r>
            <a:rPr lang="en-US" sz="1200" b="1" dirty="0">
              <a:ea typeface="Times New Roman" charset="0"/>
              <a:cs typeface="Times New Roman" charset="0"/>
            </a:rPr>
            <a:t>s</a:t>
          </a:r>
          <a:r>
            <a:rPr lang="en-US" sz="1200" b="1" dirty="0" smtClean="0">
              <a:ea typeface="Times New Roman" charset="0"/>
              <a:cs typeface="Times New Roman" charset="0"/>
            </a:rPr>
            <a:t>elected cases</a:t>
          </a:r>
          <a:endParaRPr lang="en-US" sz="1200" b="1" i="0" dirty="0" smtClean="0">
            <a:solidFill>
              <a:sysClr val="windowText" lastClr="000000"/>
            </a:solidFill>
            <a:latin typeface="+mn-lt"/>
            <a:ea typeface="Times New Roman" charset="0"/>
            <a:cs typeface="Times New Roman" charset="0"/>
          </a:endParaRPr>
        </a:p>
        <a:p xmlns:a="http://schemas.openxmlformats.org/drawingml/2006/main">
          <a:pPr algn="l" eaLnBrk="0" hangingPunct="0"/>
          <a:r>
            <a:rPr lang="en-US" i="0" baseline="0" dirty="0" smtClean="0">
              <a:solidFill>
                <a:sysClr val="windowText" lastClr="000000"/>
              </a:solidFill>
              <a:latin typeface="+mn-lt"/>
              <a:ea typeface="Times New Roman" charset="0"/>
              <a:cs typeface="Times New Roman" charset="0"/>
            </a:rPr>
            <a:t>2021 cents per kilowatthour</a:t>
          </a:r>
          <a:endParaRPr lang="en-US"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0.10686</cdr:x>
      <cdr:y>0.17498</cdr:y>
    </cdr:from>
    <cdr:to>
      <cdr:x>0.56424</cdr:x>
      <cdr:y>0.32133</cdr:y>
    </cdr:to>
    <cdr:sp macro="" textlink="">
      <cdr:nvSpPr>
        <cdr:cNvPr id="6" name="TextBox 1"/>
        <cdr:cNvSpPr txBox="1"/>
      </cdr:nvSpPr>
      <cdr:spPr bwMode="auto">
        <a:xfrm xmlns:a="http://schemas.openxmlformats.org/drawingml/2006/main">
          <a:off x="429861" y="611951"/>
          <a:ext cx="1839914" cy="5118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ea typeface="Times New Roman" charset="0"/>
              <a:cs typeface="Times New Roman" charset="0"/>
            </a:rPr>
            <a:t>2021</a:t>
          </a:r>
          <a:endParaRPr lang="en-US" sz="1200" dirty="0">
            <a:solidFill>
              <a:schemeClr val="tx1"/>
            </a:solidFill>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0.67476</cdr:x>
      <cdr:y>0.27762</cdr:y>
    </cdr:from>
    <cdr:to>
      <cdr:x>1</cdr:x>
      <cdr:y>0.92728</cdr:y>
    </cdr:to>
    <cdr:sp macro="" textlink="">
      <cdr:nvSpPr>
        <cdr:cNvPr id="7" name="TextBox 1"/>
        <cdr:cNvSpPr txBox="1"/>
      </cdr:nvSpPr>
      <cdr:spPr bwMode="auto">
        <a:xfrm xmlns:a="http://schemas.openxmlformats.org/drawingml/2006/main">
          <a:off x="2714374" y="970917"/>
          <a:ext cx="1308351" cy="22720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accent2">
                <a:lumMod val="40000"/>
                <a:lumOff val="60000"/>
              </a:schemeClr>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accent2">
                <a:lumMod val="40000"/>
                <a:lumOff val="60000"/>
              </a:schemeClr>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2">
                  <a:lumMod val="40000"/>
                  <a:lumOff val="60000"/>
                </a:schemeClr>
              </a:solidFill>
              <a:effectLst/>
              <a:uLnTx/>
              <a:uFillTx/>
              <a:latin typeface="+mn-lt"/>
              <a:ea typeface="Times New Roman" charset="0"/>
              <a:cs typeface="Times New Roman" charset="0"/>
            </a:rPr>
            <a:t>Low </a:t>
          </a:r>
          <a:r>
            <a:rPr kumimoji="0" lang="en-US" sz="1200" b="1" i="0" u="none" strike="noStrike" kern="0" cap="none" spc="0" normalizeH="0" baseline="0" noProof="0" dirty="0" smtClean="0">
              <a:ln>
                <a:noFill/>
              </a:ln>
              <a:solidFill>
                <a:schemeClr val="accent2">
                  <a:lumMod val="40000"/>
                  <a:lumOff val="60000"/>
                </a:schemeClr>
              </a:solidFill>
              <a:effectLst/>
              <a:uLnTx/>
              <a:uFillTx/>
              <a:latin typeface="+mn-lt"/>
              <a:ea typeface="Times New Roman" charset="0"/>
              <a:cs typeface="Times New Roman" charset="0"/>
            </a:rPr>
            <a:t>Oil and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2">
                  <a:lumMod val="40000"/>
                  <a:lumOff val="60000"/>
                </a:schemeClr>
              </a:solidFill>
              <a:effectLst/>
              <a:uLnTx/>
              <a:uFillTx/>
              <a:latin typeface="+mn-lt"/>
              <a:ea typeface="Times New Roman" charset="0"/>
              <a:cs typeface="Times New Roman" charset="0"/>
            </a:rPr>
            <a:t>Gas Supply</a:t>
          </a:r>
        </a:p>
        <a:p xmlns:a="http://schemas.openxmlformats.org/drawingml/2006/main">
          <a:pPr eaLnBrk="0" hangingPunct="0">
            <a:defRPr/>
          </a:pPr>
          <a:endParaRPr lang="en-US" sz="1200" b="1" dirty="0">
            <a:solidFill>
              <a:schemeClr val="accent3">
                <a:lumMod val="75000"/>
              </a:schemeClr>
            </a:solidFill>
            <a:ea typeface="Times New Roman" charset="0"/>
            <a:cs typeface="Times New Roman" charset="0"/>
          </a:endParaRPr>
        </a:p>
        <a:p xmlns:a="http://schemas.openxmlformats.org/drawingml/2006/main">
          <a:pPr eaLnBrk="0" hangingPunct="0">
            <a:defRPr/>
          </a:pPr>
          <a:r>
            <a:rPr lang="en-US" sz="1200" b="1" dirty="0" smtClean="0">
              <a:solidFill>
                <a:schemeClr val="accent3">
                  <a:lumMod val="75000"/>
                </a:schemeClr>
              </a:solidFill>
              <a:ea typeface="Times New Roman" charset="0"/>
              <a:cs typeface="Times New Roman" charset="0"/>
            </a:rPr>
            <a:t>High Renewables Cost</a:t>
          </a:r>
        </a:p>
        <a:p xmlns:a="http://schemas.openxmlformats.org/drawingml/2006/main">
          <a:pPr eaLnBrk="0" hangingPunct="0">
            <a:defRPr/>
          </a:pPr>
          <a:r>
            <a:rPr lang="en-US" sz="1200" b="1" dirty="0" smtClean="0">
              <a:solidFill>
                <a:schemeClr val="tx1"/>
              </a:solidFill>
              <a:ea typeface="Times New Roman" charset="0"/>
              <a:cs typeface="Times New Roman" charset="0"/>
            </a:rPr>
            <a:t>Reference</a:t>
          </a:r>
          <a:endParaRPr lang="en-US" sz="1200" b="1" dirty="0">
            <a:solidFill>
              <a:schemeClr val="tx1"/>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rgbClr val="BDE0A4"/>
              </a:solidFill>
              <a:effectLst/>
              <a:latin typeface="+mn-lt"/>
              <a:ea typeface="+mn-ea"/>
              <a:cs typeface="+mn-cs"/>
            </a:rPr>
            <a:t>Low Renewables Cost</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accent2">
                  <a:lumMod val="75000"/>
                </a:schemeClr>
              </a:solidFill>
              <a:effectLst/>
            </a:rPr>
            <a:t>High Oil and Gas Supply</a:t>
          </a:r>
          <a:endParaRPr lang="en-US" sz="1200" b="1" dirty="0">
            <a:solidFill>
              <a:schemeClr val="accent2">
                <a:lumMod val="75000"/>
              </a:schemeClr>
            </a:solidFill>
            <a:effectLst/>
          </a:endParaRPr>
        </a:p>
      </cdr:txBody>
    </cdr:sp>
  </cdr:relSizeAnchor>
</c:userShapes>
</file>

<file path=ppt/drawings/drawing72.xml><?xml version="1.0" encoding="utf-8"?>
<c:userShapes xmlns:c="http://schemas.openxmlformats.org/drawingml/2006/chart">
  <cdr:relSizeAnchor xmlns:cdr="http://schemas.openxmlformats.org/drawingml/2006/chartDrawing">
    <cdr:from>
      <cdr:x>0.13391</cdr:x>
      <cdr:y>0.12183</cdr:y>
    </cdr:from>
    <cdr:to>
      <cdr:x>0.60174</cdr:x>
      <cdr:y>0.3525</cdr:y>
    </cdr:to>
    <cdr:sp macro="" textlink="">
      <cdr:nvSpPr>
        <cdr:cNvPr id="2" name="TextBox 1"/>
        <cdr:cNvSpPr txBox="1"/>
      </cdr:nvSpPr>
      <cdr:spPr>
        <a:xfrm xmlns:a="http://schemas.openxmlformats.org/drawingml/2006/main">
          <a:off x="538701" y="363103"/>
          <a:ext cx="1881951" cy="68748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1">
                  <a:lumMod val="60000"/>
                  <a:lumOff val="40000"/>
                </a:schemeClr>
              </a:solidFill>
            </a:rPr>
            <a:t>hybrid</a:t>
          </a:r>
          <a:r>
            <a:rPr lang="en-US" sz="1200" b="1" baseline="0" dirty="0" smtClean="0">
              <a:solidFill>
                <a:schemeClr val="accent1">
                  <a:lumMod val="60000"/>
                  <a:lumOff val="40000"/>
                </a:schemeClr>
              </a:solidFill>
            </a:rPr>
            <a:t> storage</a:t>
          </a:r>
          <a:endParaRPr lang="en-US" sz="1200" b="1" dirty="0" smtClean="0">
            <a:solidFill>
              <a:schemeClr val="accent6"/>
            </a:solidFill>
          </a:endParaRPr>
        </a:p>
        <a:p xmlns:a="http://schemas.openxmlformats.org/drawingml/2006/main">
          <a:r>
            <a:rPr lang="en-US" sz="1200" b="1" dirty="0">
              <a:solidFill>
                <a:schemeClr val="accent1"/>
              </a:solidFill>
            </a:rPr>
            <a:t>s</a:t>
          </a:r>
          <a:r>
            <a:rPr lang="en-US" sz="1200" b="1" dirty="0" smtClean="0">
              <a:solidFill>
                <a:schemeClr val="accent1"/>
              </a:solidFill>
            </a:rPr>
            <a:t>tand-alone storage </a:t>
          </a:r>
          <a:endParaRPr lang="en-US" sz="1200" b="1" dirty="0">
            <a:solidFill>
              <a:schemeClr val="accent1"/>
            </a:solidFill>
          </a:endParaRPr>
        </a:p>
      </cdr:txBody>
    </cdr:sp>
  </cdr:relSizeAnchor>
</c:userShapes>
</file>

<file path=ppt/drawings/drawing73.xml><?xml version="1.0" encoding="utf-8"?>
<c:userShapes xmlns:c="http://schemas.openxmlformats.org/drawingml/2006/chart">
  <cdr:relSizeAnchor xmlns:cdr="http://schemas.openxmlformats.org/drawingml/2006/chartDrawing">
    <cdr:from>
      <cdr:x>0.1453</cdr:x>
      <cdr:y>0.06195</cdr:y>
    </cdr:from>
    <cdr:to>
      <cdr:x>0.84211</cdr:x>
      <cdr:y>0.27069</cdr:y>
    </cdr:to>
    <cdr:sp macro="" textlink="">
      <cdr:nvSpPr>
        <cdr:cNvPr id="2" name="TextBox 1"/>
        <cdr:cNvSpPr txBox="1"/>
      </cdr:nvSpPr>
      <cdr:spPr>
        <a:xfrm xmlns:a="http://schemas.openxmlformats.org/drawingml/2006/main">
          <a:off x="571345" y="191863"/>
          <a:ext cx="2740019" cy="64651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1200" b="1" dirty="0">
              <a:solidFill>
                <a:schemeClr val="accent2"/>
              </a:solidFill>
            </a:rPr>
            <a:t>h</a:t>
          </a:r>
          <a:r>
            <a:rPr lang="en-US" sz="1200" b="1" dirty="0" smtClean="0">
              <a:solidFill>
                <a:schemeClr val="accent2"/>
              </a:solidFill>
            </a:rPr>
            <a:t>ybrid solar PV, electric power sector</a:t>
          </a:r>
        </a:p>
        <a:p xmlns:a="http://schemas.openxmlformats.org/drawingml/2006/main">
          <a:r>
            <a:rPr lang="en-US" sz="1200" b="1" dirty="0">
              <a:solidFill>
                <a:schemeClr val="accent4">
                  <a:lumMod val="60000"/>
                  <a:lumOff val="40000"/>
                </a:schemeClr>
              </a:solidFill>
            </a:rPr>
            <a:t>s</a:t>
          </a:r>
          <a:r>
            <a:rPr lang="en-US" sz="1200" b="1" dirty="0" smtClean="0">
              <a:solidFill>
                <a:schemeClr val="accent4">
                  <a:lumMod val="60000"/>
                  <a:lumOff val="40000"/>
                </a:schemeClr>
              </a:solidFill>
            </a:rPr>
            <a:t>tand-alone solar PV, end use </a:t>
          </a:r>
        </a:p>
      </cdr:txBody>
    </cdr:sp>
  </cdr:relSizeAnchor>
  <cdr:relSizeAnchor xmlns:cdr="http://schemas.openxmlformats.org/drawingml/2006/chartDrawing">
    <cdr:from>
      <cdr:x>0.1671</cdr:x>
      <cdr:y>0.27528</cdr:y>
    </cdr:from>
    <cdr:to>
      <cdr:x>0.54282</cdr:x>
      <cdr:y>0.38052</cdr:y>
    </cdr:to>
    <cdr:sp macro="" textlink="">
      <cdr:nvSpPr>
        <cdr:cNvPr id="4" name="TextBox 3"/>
        <cdr:cNvSpPr txBox="1"/>
      </cdr:nvSpPr>
      <cdr:spPr>
        <a:xfrm xmlns:a="http://schemas.openxmlformats.org/drawingml/2006/main">
          <a:off x="657065" y="852587"/>
          <a:ext cx="1477433" cy="3259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74.xml><?xml version="1.0" encoding="utf-8"?>
<c:userShapes xmlns:c="http://schemas.openxmlformats.org/drawingml/2006/chart">
  <cdr:relSizeAnchor xmlns:cdr="http://schemas.openxmlformats.org/drawingml/2006/chartDrawing">
    <cdr:from>
      <cdr:x>0</cdr:x>
      <cdr:y>0</cdr:y>
    </cdr:from>
    <cdr:to>
      <cdr:x>0.989</cdr:x>
      <cdr:y>0.28962</cdr:y>
    </cdr:to>
    <cdr:sp macro="" textlink="">
      <cdr:nvSpPr>
        <cdr:cNvPr id="2" name="TextBox 1"/>
        <cdr:cNvSpPr txBox="1"/>
      </cdr:nvSpPr>
      <cdr:spPr bwMode="auto">
        <a:xfrm xmlns:a="http://schemas.openxmlformats.org/drawingml/2006/main">
          <a:off x="0" y="0"/>
          <a:ext cx="8313529" cy="11082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45720" rIns="45720" rtlCol="0">
          <a:prstTxWarp prst="textNoShape">
            <a:avLst/>
          </a:prstTxWarp>
        </a:bodyPr>
        <a:lstStyle xmlns:a="http://schemas.openxmlformats.org/drawingml/2006/main"/>
        <a:p xmlns:a="http://schemas.openxmlformats.org/drawingml/2006/main">
          <a:pPr eaLnBrk="0" hangingPunct="0"/>
          <a:r>
            <a:rPr lang="en-US" sz="1200" b="1" i="0" dirty="0" smtClean="0">
              <a:solidFill>
                <a:sysClr val="windowText" lastClr="000000"/>
              </a:solidFill>
              <a:latin typeface="Arial" panose="020B0604020202020204" pitchFamily="34" charset="0"/>
              <a:ea typeface="Times New Roman" charset="0"/>
              <a:cs typeface="Arial" panose="020B0604020202020204" pitchFamily="34" charset="0"/>
            </a:rPr>
            <a:t>Total renewables capacity</a:t>
          </a:r>
          <a:r>
            <a:rPr lang="en-US" sz="1200" b="1" i="0" baseline="0" dirty="0" smtClean="0">
              <a:solidFill>
                <a:sysClr val="windowText" lastClr="000000"/>
              </a:solidFill>
              <a:latin typeface="Arial" panose="020B0604020202020204" pitchFamily="34" charset="0"/>
              <a:ea typeface="Times New Roman" charset="0"/>
              <a:cs typeface="Arial" panose="020B0604020202020204" pitchFamily="34" charset="0"/>
            </a:rPr>
            <a:t> </a:t>
          </a:r>
          <a:r>
            <a:rPr lang="en-US" sz="1200" b="1" dirty="0" smtClean="0">
              <a:latin typeface="Arial" panose="020B0604020202020204" pitchFamily="34" charset="0"/>
              <a:ea typeface="Times New Roman" charset="0"/>
              <a:cs typeface="Arial" panose="020B0604020202020204" pitchFamily="34" charset="0"/>
            </a:rPr>
            <a:t>in </a:t>
          </a:r>
          <a:r>
            <a:rPr lang="en-US" sz="1200" b="1" i="0" dirty="0" smtClean="0">
              <a:solidFill>
                <a:sysClr val="windowText" lastClr="000000"/>
              </a:solidFill>
              <a:latin typeface="Arial" panose="020B0604020202020204" pitchFamily="34" charset="0"/>
              <a:ea typeface="Times New Roman" charset="0"/>
              <a:cs typeface="Arial" panose="020B0604020202020204" pitchFamily="34" charset="0"/>
            </a:rPr>
            <a:t>all sectors,</a:t>
          </a:r>
          <a:r>
            <a:rPr lang="en-US" sz="1200" b="1" i="0" baseline="0" dirty="0" smtClean="0">
              <a:solidFill>
                <a:sysClr val="windowText" lastClr="000000"/>
              </a:solidFill>
              <a:latin typeface="Arial" panose="020B0604020202020204" pitchFamily="34" charset="0"/>
              <a:ea typeface="Times New Roman" charset="0"/>
              <a:cs typeface="Arial" panose="020B0604020202020204" pitchFamily="34" charset="0"/>
            </a:rPr>
            <a:t> 2019 (history) and 2050</a:t>
          </a:r>
        </a:p>
        <a:p xmlns:a="http://schemas.openxmlformats.org/drawingml/2006/main">
          <a:pPr eaLnBrk="0" hangingPunct="0"/>
          <a:r>
            <a:rPr lang="en-US" sz="1200" b="1" dirty="0" smtClean="0">
              <a:latin typeface="Arial" panose="020B0604020202020204" pitchFamily="34" charset="0"/>
              <a:ea typeface="Times New Roman" charset="0"/>
              <a:cs typeface="Arial" panose="020B0604020202020204" pitchFamily="34" charset="0"/>
            </a:rPr>
            <a:t>AEO2022 selected side cases</a:t>
          </a:r>
          <a:endParaRPr lang="en-US" sz="1200" b="1" i="0" baseline="0" dirty="0" smtClean="0">
            <a:solidFill>
              <a:sysClr val="windowText" lastClr="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b="0" i="0" baseline="0" dirty="0" smtClean="0">
              <a:solidFill>
                <a:sysClr val="windowText" lastClr="000000"/>
              </a:solidFill>
              <a:latin typeface="Arial" panose="020B0604020202020204" pitchFamily="34" charset="0"/>
              <a:ea typeface="Times New Roman" charset="0"/>
              <a:cs typeface="Arial" panose="020B0604020202020204" pitchFamily="34" charset="0"/>
            </a:rPr>
            <a:t>gigawatts</a:t>
          </a:r>
        </a:p>
        <a:p xmlns:a="http://schemas.openxmlformats.org/drawingml/2006/main">
          <a:pPr eaLnBrk="0" hangingPunct="0"/>
          <a:r>
            <a:rPr lang="en-US" sz="700" b="0" i="0" baseline="0" dirty="0" smtClean="0">
              <a:solidFill>
                <a:sysClr val="windowText" lastClr="000000"/>
              </a:solidFill>
              <a:latin typeface="Arial" panose="020B0604020202020204" pitchFamily="34" charset="0"/>
              <a:ea typeface="Times New Roman" charset="0"/>
              <a:cs typeface="Arial" panose="020B0604020202020204" pitchFamily="34" charset="0"/>
            </a:rPr>
            <a:t>  </a:t>
          </a:r>
        </a:p>
        <a:p xmlns:a="http://schemas.openxmlformats.org/drawingml/2006/main">
          <a:pPr eaLnBrk="0" hangingPunct="0"/>
          <a:r>
            <a:rPr lang="en-US" sz="1200" b="0" i="0" baseline="0" dirty="0" smtClean="0">
              <a:solidFill>
                <a:sysClr val="windowText" lastClr="000000"/>
              </a:solidFill>
              <a:latin typeface="Arial" panose="020B0604020202020204" pitchFamily="34" charset="0"/>
              <a:ea typeface="Times New Roman" charset="0"/>
              <a:cs typeface="Arial" panose="020B0604020202020204" pitchFamily="34" charset="0"/>
            </a:rPr>
            <a:t>             Northeast               PJM              Southeast          Mid-Continent         ERCOT	CAISO	       West</a:t>
          </a:r>
          <a:endParaRPr lang="en-US" sz="1200" b="0" i="0" dirty="0" smtClean="0">
            <a:solidFill>
              <a:sysClr val="windowText" lastClr="000000"/>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0.04934</cdr:x>
      <cdr:y>0.23263</cdr:y>
    </cdr:from>
    <cdr:to>
      <cdr:x>0.60056</cdr:x>
      <cdr:y>0.43998</cdr:y>
    </cdr:to>
    <cdr:sp macro="" textlink="">
      <cdr:nvSpPr>
        <cdr:cNvPr id="4" name="TextBox 3"/>
        <cdr:cNvSpPr txBox="1"/>
      </cdr:nvSpPr>
      <cdr:spPr bwMode="auto">
        <a:xfrm xmlns:a="http://schemas.openxmlformats.org/drawingml/2006/main">
          <a:off x="414758" y="890186"/>
          <a:ext cx="4633557" cy="7934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kumimoji="0" lang="en-US" sz="1000" b="1" i="0" u="none" strike="noStrike" kern="0" cap="none" spc="0" normalizeH="0" baseline="0" noProof="0" dirty="0" smtClean="0">
              <a:ln>
                <a:noFill/>
              </a:ln>
              <a:solidFill>
                <a:schemeClr val="accent4"/>
              </a:solidFill>
              <a:effectLst/>
              <a:uLnTx/>
              <a:uFillTx/>
              <a:latin typeface="Arial" panose="020B0604020202020204" pitchFamily="34" charset="0"/>
              <a:ea typeface="Times New Roman" charset="0"/>
              <a:cs typeface="Arial" panose="020B0604020202020204" pitchFamily="34" charset="0"/>
            </a:rPr>
            <a:t>solar photovoltaic</a:t>
          </a:r>
          <a:r>
            <a:rPr lang="en-US" sz="1000" b="1" dirty="0" smtClean="0">
              <a:solidFill>
                <a:schemeClr val="accent4"/>
              </a:solidFill>
              <a:latin typeface="Arial" panose="020B0604020202020204" pitchFamily="34" charset="0"/>
              <a:ea typeface="Times New Roman" charset="0"/>
              <a:cs typeface="Arial" panose="020B0604020202020204" pitchFamily="34" charset="0"/>
            </a:rPr>
            <a:t>, electric power sector</a:t>
          </a:r>
          <a:r>
            <a:rPr lang="en-US" sz="1000" b="1" dirty="0">
              <a:solidFill>
                <a:schemeClr val="accent4"/>
              </a:solidFill>
              <a:latin typeface="Arial" panose="020B0604020202020204" pitchFamily="34" charset="0"/>
              <a:ea typeface="Times New Roman" charset="0"/>
              <a:cs typeface="Arial" panose="020B0604020202020204" pitchFamily="34" charset="0"/>
            </a:rPr>
            <a:t>	</a:t>
          </a:r>
          <a:r>
            <a:rPr lang="en-US" sz="1000" b="1" dirty="0" smtClean="0">
              <a:solidFill>
                <a:schemeClr val="accent1"/>
              </a:solidFill>
              <a:latin typeface="Arial" panose="020B0604020202020204" pitchFamily="34" charset="0"/>
              <a:ea typeface="Times New Roman" charset="0"/>
              <a:cs typeface="Arial" panose="020B0604020202020204" pitchFamily="34" charset="0"/>
            </a:rPr>
            <a:t>stand-alone </a:t>
          </a:r>
          <a:r>
            <a:rPr lang="en-US" sz="1000" b="1" i="0" dirty="0" smtClean="0">
              <a:solidFill>
                <a:schemeClr val="accent1"/>
              </a:solidFill>
              <a:latin typeface="Arial" panose="020B0604020202020204" pitchFamily="34" charset="0"/>
              <a:ea typeface="Times New Roman" charset="0"/>
              <a:cs typeface="Arial" panose="020B0604020202020204" pitchFamily="34" charset="0"/>
            </a:rPr>
            <a:t>energy</a:t>
          </a:r>
          <a:r>
            <a:rPr lang="en-US" sz="1000" b="1" i="0" baseline="0" dirty="0" smtClean="0">
              <a:solidFill>
                <a:schemeClr val="accent1"/>
              </a:solidFill>
              <a:latin typeface="Arial" panose="020B0604020202020204" pitchFamily="34" charset="0"/>
              <a:ea typeface="Times New Roman" charset="0"/>
              <a:cs typeface="Arial" panose="020B0604020202020204" pitchFamily="34" charset="0"/>
            </a:rPr>
            <a:t> </a:t>
          </a:r>
          <a:r>
            <a:rPr lang="en-US" sz="1000" b="1" i="0" dirty="0" smtClean="0">
              <a:solidFill>
                <a:schemeClr val="accent1"/>
              </a:solidFill>
              <a:latin typeface="Arial" panose="020B0604020202020204" pitchFamily="34" charset="0"/>
              <a:ea typeface="Times New Roman" charset="0"/>
              <a:cs typeface="Arial" panose="020B0604020202020204" pitchFamily="34" charset="0"/>
            </a:rPr>
            <a:t>storage</a:t>
          </a:r>
        </a:p>
        <a:p xmlns:a="http://schemas.openxmlformats.org/drawingml/2006/main">
          <a:pPr eaLnBrk="0" hangingPunct="0"/>
          <a:r>
            <a:rPr lang="en-US" sz="1000" b="1" dirty="0" smtClean="0">
              <a:solidFill>
                <a:srgbClr val="FFE99A"/>
              </a:solidFill>
              <a:latin typeface="Arial" panose="020B0604020202020204" pitchFamily="34" charset="0"/>
              <a:ea typeface="Times New Roman" charset="0"/>
              <a:cs typeface="Arial" panose="020B0604020202020204" pitchFamily="34" charset="0"/>
            </a:rPr>
            <a:t>solar photovoltaic, end use</a:t>
          </a:r>
          <a:r>
            <a:rPr lang="en-US" sz="1000" b="1" dirty="0" smtClean="0">
              <a:solidFill>
                <a:schemeClr val="accent4">
                  <a:lumMod val="60000"/>
                  <a:lumOff val="40000"/>
                </a:schemeClr>
              </a:solidFill>
              <a:latin typeface="Arial" panose="020B0604020202020204" pitchFamily="34" charset="0"/>
              <a:ea typeface="Times New Roman" charset="0"/>
              <a:cs typeface="Arial" panose="020B0604020202020204" pitchFamily="34" charset="0"/>
            </a:rPr>
            <a:t>		</a:t>
          </a:r>
          <a:r>
            <a:rPr lang="en-US" sz="1000" b="1" i="0" baseline="0" dirty="0" smtClean="0">
              <a:solidFill>
                <a:schemeClr val="accent5"/>
              </a:solidFill>
              <a:latin typeface="Arial" panose="020B0604020202020204" pitchFamily="34" charset="0"/>
              <a:ea typeface="Times New Roman" charset="0"/>
              <a:cs typeface="Arial" panose="020B0604020202020204" pitchFamily="34" charset="0"/>
            </a:rPr>
            <a:t>other</a:t>
          </a:r>
        </a:p>
        <a:p xmlns:a="http://schemas.openxmlformats.org/drawingml/2006/main">
          <a:pPr eaLnBrk="0" hangingPunct="0"/>
          <a:r>
            <a:rPr lang="en-US" sz="1000" b="1" i="0" baseline="0" dirty="0" smtClean="0">
              <a:solidFill>
                <a:schemeClr val="accent3"/>
              </a:solidFill>
              <a:latin typeface="Arial" panose="020B0604020202020204" pitchFamily="34" charset="0"/>
              <a:ea typeface="Times New Roman" charset="0"/>
              <a:cs typeface="Arial" panose="020B0604020202020204" pitchFamily="34" charset="0"/>
            </a:rPr>
            <a:t>onshore wind			</a:t>
          </a:r>
          <a:r>
            <a:rPr lang="en-US" sz="1000" b="1" i="0" baseline="0" dirty="0" smtClean="0">
              <a:solidFill>
                <a:schemeClr val="tx2"/>
              </a:solidFill>
              <a:latin typeface="Arial" panose="020B0604020202020204" pitchFamily="34" charset="0"/>
              <a:ea typeface="Times New Roman" charset="0"/>
              <a:cs typeface="Arial" panose="020B0604020202020204" pitchFamily="34" charset="0"/>
            </a:rPr>
            <a:t>hydro</a:t>
          </a:r>
        </a:p>
        <a:p xmlns:a="http://schemas.openxmlformats.org/drawingml/2006/main">
          <a:pPr eaLnBrk="0" hangingPunct="0"/>
          <a:r>
            <a:rPr lang="en-US" sz="1000" b="1" i="0" baseline="0" dirty="0" smtClean="0">
              <a:solidFill>
                <a:schemeClr val="accent3">
                  <a:lumMod val="60000"/>
                  <a:lumOff val="40000"/>
                </a:schemeClr>
              </a:solidFill>
              <a:latin typeface="Arial" panose="020B0604020202020204" pitchFamily="34" charset="0"/>
              <a:ea typeface="Times New Roman" charset="0"/>
              <a:cs typeface="Arial" panose="020B0604020202020204" pitchFamily="34" charset="0"/>
            </a:rPr>
            <a:t>offshore wind</a:t>
          </a:r>
        </a:p>
      </cdr:txBody>
    </cdr:sp>
  </cdr:relSizeAnchor>
</c:userShapes>
</file>

<file path=ppt/drawings/drawing75.xml><?xml version="1.0" encoding="utf-8"?>
<c:userShapes xmlns:c="http://schemas.openxmlformats.org/drawingml/2006/chart">
  <cdr:relSizeAnchor xmlns:cdr="http://schemas.openxmlformats.org/drawingml/2006/chartDrawing">
    <cdr:from>
      <cdr:x>0</cdr:x>
      <cdr:y>0.91215</cdr:y>
    </cdr:from>
    <cdr:to>
      <cdr:x>0.9667</cdr:x>
      <cdr:y>1</cdr:y>
    </cdr:to>
    <cdr:sp macro="" textlink="">
      <cdr:nvSpPr>
        <cdr:cNvPr id="2" name="TextBox 1"/>
        <cdr:cNvSpPr txBox="1"/>
      </cdr:nvSpPr>
      <cdr:spPr>
        <a:xfrm xmlns:a="http://schemas.openxmlformats.org/drawingml/2006/main">
          <a:off x="-619260" y="3844451"/>
          <a:ext cx="8021850" cy="3702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dirty="0"/>
            <a:t>Note: Other renewables includes</a:t>
          </a:r>
          <a:r>
            <a:rPr lang="en-US" sz="700" baseline="0" dirty="0"/>
            <a:t> fuel cells, municipal solid waste, geothermal, wood and other biomass. Solar </a:t>
          </a:r>
          <a:r>
            <a:rPr lang="en-US" sz="700" baseline="0" dirty="0" smtClean="0"/>
            <a:t>includes </a:t>
          </a:r>
          <a:r>
            <a:rPr lang="en-US" sz="700" baseline="0" dirty="0"/>
            <a:t>solar thermal and end-use solar. Other end-use sector renewables not included in totals</a:t>
          </a:r>
          <a:endParaRPr lang="en-US" sz="700" dirty="0"/>
        </a:p>
      </cdr:txBody>
    </cdr:sp>
  </cdr:relSizeAnchor>
  <cdr:relSizeAnchor xmlns:cdr="http://schemas.openxmlformats.org/drawingml/2006/chartDrawing">
    <cdr:from>
      <cdr:x>0</cdr:x>
      <cdr:y>0</cdr:y>
    </cdr:from>
    <cdr:to>
      <cdr:x>0.92605</cdr:x>
      <cdr:y>0.1757</cdr:y>
    </cdr:to>
    <cdr:sp macro="" textlink="">
      <cdr:nvSpPr>
        <cdr:cNvPr id="3" name="TextBox 2"/>
        <cdr:cNvSpPr txBox="1"/>
      </cdr:nvSpPr>
      <cdr:spPr>
        <a:xfrm xmlns:a="http://schemas.openxmlformats.org/drawingml/2006/main">
          <a:off x="0" y="0"/>
          <a:ext cx="820674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100" b="1" dirty="0">
              <a:effectLst/>
              <a:latin typeface="+mn-lt"/>
              <a:ea typeface="+mn-ea"/>
              <a:cs typeface="+mn-cs"/>
            </a:rPr>
            <a:t>Total qualifying carbon-free generation required for combined state renewable portfolio and projected total generation from compliant </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100" b="1" dirty="0">
              <a:effectLst/>
              <a:latin typeface="+mn-lt"/>
              <a:ea typeface="+mn-ea"/>
              <a:cs typeface="+mn-cs"/>
            </a:rPr>
            <a:t>technologies, 2022–2050</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100" b="0" dirty="0">
              <a:effectLst/>
              <a:latin typeface="+mn-lt"/>
              <a:ea typeface="+mn-ea"/>
              <a:cs typeface="+mn-cs"/>
            </a:rPr>
            <a:t>billion </a:t>
          </a:r>
          <a:r>
            <a:rPr lang="en-US" sz="1100" b="0" dirty="0" err="1">
              <a:effectLst/>
              <a:latin typeface="+mn-lt"/>
              <a:ea typeface="+mn-ea"/>
              <a:cs typeface="+mn-cs"/>
            </a:rPr>
            <a:t>kilowatthours</a:t>
          </a:r>
          <a:r>
            <a:rPr lang="en-US" sz="1100" b="0" dirty="0">
              <a:effectLst/>
              <a:latin typeface="+mn-lt"/>
              <a:ea typeface="+mn-ea"/>
              <a:cs typeface="+mn-cs"/>
            </a:rPr>
            <a:t> (</a:t>
          </a:r>
          <a:r>
            <a:rPr lang="en-US" sz="1100" b="0" dirty="0" err="1">
              <a:effectLst/>
              <a:latin typeface="+mn-lt"/>
              <a:ea typeface="+mn-ea"/>
              <a:cs typeface="+mn-cs"/>
            </a:rPr>
            <a:t>bkWh</a:t>
          </a:r>
          <a:r>
            <a:rPr lang="en-US" sz="1100" b="0" dirty="0">
              <a:effectLst/>
              <a:latin typeface="+mn-lt"/>
              <a:ea typeface="+mn-ea"/>
              <a:cs typeface="+mn-cs"/>
            </a:rPr>
            <a:t>)</a:t>
          </a:r>
        </a:p>
        <a:p xmlns:a="http://schemas.openxmlformats.org/drawingml/2006/main">
          <a:endParaRPr lang="en-US" sz="1100" dirty="0"/>
        </a:p>
      </cdr:txBody>
    </cdr:sp>
  </cdr:relSizeAnchor>
</c:userShapes>
</file>

<file path=ppt/drawings/drawing76.xml><?xml version="1.0" encoding="utf-8"?>
<c:userShapes xmlns:c="http://schemas.openxmlformats.org/drawingml/2006/chart">
  <cdr:relSizeAnchor xmlns:cdr="http://schemas.openxmlformats.org/drawingml/2006/chartDrawing">
    <cdr:from>
      <cdr:x>0.13052</cdr:x>
      <cdr:y>0.04254</cdr:y>
    </cdr:from>
    <cdr:to>
      <cdr:x>0.55688</cdr:x>
      <cdr:y>0.17588</cdr:y>
    </cdr:to>
    <cdr:grpSp>
      <cdr:nvGrpSpPr>
        <cdr:cNvPr id="5" name="Group 4"/>
        <cdr:cNvGrpSpPr/>
      </cdr:nvGrpSpPr>
      <cdr:grpSpPr>
        <a:xfrm xmlns:a="http://schemas.openxmlformats.org/drawingml/2006/main">
          <a:off x="513236" y="131755"/>
          <a:ext cx="1676549" cy="412983"/>
          <a:chOff x="-725019" y="42358"/>
          <a:chExt cx="2336768" cy="368275"/>
        </a:xfrm>
      </cdr:grpSpPr>
      <cdr:sp macro="" textlink="">
        <cdr:nvSpPr>
          <cdr:cNvPr id="7" name="TextBox 1"/>
          <cdr:cNvSpPr txBox="1"/>
        </cdr:nvSpPr>
        <cdr:spPr bwMode="auto">
          <a:xfrm xmlns:a="http://schemas.openxmlformats.org/drawingml/2006/main">
            <a:off x="-725019" y="42358"/>
            <a:ext cx="2336768"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grpSp>
  </cdr:relSizeAnchor>
  <cdr:relSizeAnchor xmlns:cdr="http://schemas.openxmlformats.org/drawingml/2006/chartDrawing">
    <cdr:from>
      <cdr:x>0.72815</cdr:x>
      <cdr:y>0.16546</cdr:y>
    </cdr:from>
    <cdr:to>
      <cdr:x>1</cdr:x>
      <cdr:y>0.72336</cdr:y>
    </cdr:to>
    <cdr:sp macro="" textlink="">
      <cdr:nvSpPr>
        <cdr:cNvPr id="10" name="TextBox 1"/>
        <cdr:cNvSpPr txBox="1"/>
      </cdr:nvSpPr>
      <cdr:spPr bwMode="auto">
        <a:xfrm xmlns:a="http://schemas.openxmlformats.org/drawingml/2006/main">
          <a:off x="2863259" y="512474"/>
          <a:ext cx="1068979" cy="17279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EBC7A4"/>
              </a:solidFill>
              <a:latin typeface="+mn-lt"/>
              <a:ea typeface="Times New Roman" charset="0"/>
              <a:cs typeface="Times New Roman" charset="0"/>
            </a:rPr>
            <a:t>Low Oil and Gas Supply</a:t>
          </a:r>
        </a:p>
        <a:p xmlns:a="http://schemas.openxmlformats.org/drawingml/2006/main">
          <a:pPr eaLnBrk="0" hangingPunct="0"/>
          <a:endParaRPr lang="en-US" sz="1200" b="1" i="0" dirty="0" smtClean="0">
            <a:solidFill>
              <a:schemeClr val="accent2">
                <a:lumMod val="40000"/>
                <a:lumOff val="60000"/>
              </a:schemeClr>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mn-lt"/>
              <a:ea typeface="Times New Roman" charset="0"/>
              <a:cs typeface="Times New Roman" charset="0"/>
            </a:rPr>
            <a:t>Reference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accent2">
                <a:lumMod val="75000"/>
              </a:schemeClr>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accent2">
                <a:lumMod val="75000"/>
              </a:schemeClr>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2">
                  <a:lumMod val="75000"/>
                </a:schemeClr>
              </a:solidFill>
              <a:effectLst/>
              <a:uLnTx/>
              <a:uFillTx/>
              <a:latin typeface="+mn-lt"/>
              <a:ea typeface="Times New Roman" charset="0"/>
              <a:cs typeface="Times New Roman" charset="0"/>
            </a:rPr>
            <a:t>High Oil and Gas Supply</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3953"/>
            </a:solidFill>
            <a:effectLst/>
            <a:uLnTx/>
            <a:uFillTx/>
            <a:latin typeface="+mn-lt"/>
            <a:ea typeface="Times New Roman" charset="0"/>
            <a:cs typeface="Times New Roman" charset="0"/>
          </a:endParaRPr>
        </a:p>
        <a:p xmlns:a="http://schemas.openxmlformats.org/drawingml/2006/main">
          <a:pPr eaLnBrk="0" hangingPunct="0"/>
          <a:endParaRPr lang="en-US" sz="1200" b="1" i="0" baseline="0" dirty="0" smtClean="0">
            <a:solidFill>
              <a:schemeClr val="accent2"/>
            </a:solidFill>
            <a:latin typeface="+mn-lt"/>
            <a:ea typeface="Times New Roman" charset="0"/>
            <a:cs typeface="Times New Roman" charset="0"/>
          </a:endParaRPr>
        </a:p>
      </cdr:txBody>
    </cdr:sp>
  </cdr:relSizeAnchor>
</c:userShapes>
</file>

<file path=ppt/drawings/drawing77.xml><?xml version="1.0" encoding="utf-8"?>
<c:userShapes xmlns:c="http://schemas.openxmlformats.org/drawingml/2006/chart">
  <cdr:relSizeAnchor xmlns:cdr="http://schemas.openxmlformats.org/drawingml/2006/chartDrawing">
    <cdr:from>
      <cdr:x>0.75695</cdr:x>
      <cdr:y>0.21916</cdr:y>
    </cdr:from>
    <cdr:to>
      <cdr:x>1</cdr:x>
      <cdr:y>0.86036</cdr:y>
    </cdr:to>
    <cdr:sp macro="" textlink="">
      <cdr:nvSpPr>
        <cdr:cNvPr id="8" name="TextBox 1"/>
        <cdr:cNvSpPr txBox="1"/>
      </cdr:nvSpPr>
      <cdr:spPr bwMode="auto">
        <a:xfrm xmlns:a="http://schemas.openxmlformats.org/drawingml/2006/main">
          <a:off x="3045002" y="678789"/>
          <a:ext cx="977723" cy="19859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0" i="0" dirty="0" smtClean="0">
              <a:solidFill>
                <a:schemeClr val="tx1"/>
              </a:solidFill>
              <a:latin typeface="+mn-lt"/>
              <a:ea typeface="Times New Roman" charset="0"/>
              <a:cs typeface="Times New Roman" charset="0"/>
            </a:rPr>
            <a:t>additions</a:t>
          </a:r>
        </a:p>
        <a:p xmlns:a="http://schemas.openxmlformats.org/drawingml/2006/main">
          <a:pPr algn="r" eaLnBrk="0" hangingPunct="0"/>
          <a:endParaRPr lang="en-US" sz="1200" b="0" i="0" dirty="0" smtClean="0">
            <a:solidFill>
              <a:schemeClr val="tx1"/>
            </a:solidFill>
            <a:latin typeface="+mn-lt"/>
            <a:ea typeface="Times New Roman" charset="0"/>
            <a:cs typeface="Times New Roman" charset="0"/>
          </a:endParaRPr>
        </a:p>
        <a:p xmlns:a="http://schemas.openxmlformats.org/drawingml/2006/main">
          <a:pPr algn="r" eaLnBrk="0" hangingPunct="0"/>
          <a:endParaRPr lang="en-US" sz="1200" b="0" i="0" dirty="0" smtClean="0">
            <a:solidFill>
              <a:schemeClr val="tx1"/>
            </a:solidFill>
            <a:latin typeface="+mn-lt"/>
            <a:ea typeface="Times New Roman" charset="0"/>
            <a:cs typeface="Times New Roman" charset="0"/>
          </a:endParaRPr>
        </a:p>
        <a:p xmlns:a="http://schemas.openxmlformats.org/drawingml/2006/main">
          <a:pPr algn="r" eaLnBrk="0" hangingPunct="0"/>
          <a:endParaRPr lang="en-US" sz="1200" dirty="0">
            <a:solidFill>
              <a:schemeClr val="tx1"/>
            </a:solidFill>
            <a:ea typeface="Times New Roman" charset="0"/>
            <a:cs typeface="Times New Roman" charset="0"/>
          </a:endParaRPr>
        </a:p>
        <a:p xmlns:a="http://schemas.openxmlformats.org/drawingml/2006/main">
          <a:pPr algn="r" eaLnBrk="0" hangingPunct="0"/>
          <a:r>
            <a:rPr lang="en-US" sz="1200" b="0" i="0" dirty="0" smtClean="0">
              <a:solidFill>
                <a:schemeClr val="tx1"/>
              </a:solidFill>
              <a:latin typeface="+mn-lt"/>
              <a:ea typeface="Times New Roman" charset="0"/>
              <a:cs typeface="Times New Roman" charset="0"/>
            </a:rPr>
            <a:t>retirements</a:t>
          </a:r>
        </a:p>
      </cdr:txBody>
    </cdr:sp>
  </cdr:relSizeAnchor>
  <cdr:relSizeAnchor xmlns:cdr="http://schemas.openxmlformats.org/drawingml/2006/chartDrawing">
    <cdr:from>
      <cdr:x>0.52618</cdr:x>
      <cdr:y>0.5205</cdr:y>
    </cdr:from>
    <cdr:to>
      <cdr:x>0.75921</cdr:x>
      <cdr:y>0.68545</cdr:y>
    </cdr:to>
    <cdr:sp macro="" textlink="">
      <cdr:nvSpPr>
        <cdr:cNvPr id="9" name="TextBox 1"/>
        <cdr:cNvSpPr txBox="1"/>
      </cdr:nvSpPr>
      <cdr:spPr bwMode="auto">
        <a:xfrm xmlns:a="http://schemas.openxmlformats.org/drawingml/2006/main">
          <a:off x="2116682" y="1612106"/>
          <a:ext cx="937415" cy="5108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3">
                  <a:lumMod val="60000"/>
                  <a:lumOff val="40000"/>
                </a:schemeClr>
              </a:solidFill>
              <a:latin typeface="+mn-lt"/>
              <a:ea typeface="Times New Roman" charset="0"/>
              <a:cs typeface="Times New Roman" charset="0"/>
            </a:rPr>
            <a:t>assumed uprates</a:t>
          </a:r>
        </a:p>
        <a:p xmlns:a="http://schemas.openxmlformats.org/drawingml/2006/main">
          <a:pPr eaLnBrk="0" hangingPunct="0"/>
          <a:r>
            <a:rPr lang="en-US" sz="1200" b="1" i="0" dirty="0" smtClean="0">
              <a:solidFill>
                <a:schemeClr val="accent3"/>
              </a:solidFill>
              <a:latin typeface="+mn-lt"/>
              <a:ea typeface="Times New Roman" charset="0"/>
              <a:cs typeface="Times New Roman" charset="0"/>
            </a:rPr>
            <a:t>new reactors</a:t>
          </a: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cdr:txBody>
    </cdr:sp>
  </cdr:relSizeAnchor>
  <cdr:relSizeAnchor xmlns:cdr="http://schemas.openxmlformats.org/drawingml/2006/chartDrawing">
    <cdr:from>
      <cdr:x>0.52655</cdr:x>
      <cdr:y>0.63466</cdr:y>
    </cdr:from>
    <cdr:to>
      <cdr:x>0.92848</cdr:x>
      <cdr:y>0.86069</cdr:y>
    </cdr:to>
    <cdr:sp macro="" textlink="">
      <cdr:nvSpPr>
        <cdr:cNvPr id="2" name="TextBox 1"/>
        <cdr:cNvSpPr txBox="1"/>
      </cdr:nvSpPr>
      <cdr:spPr bwMode="auto">
        <a:xfrm xmlns:a="http://schemas.openxmlformats.org/drawingml/2006/main">
          <a:off x="2118170" y="1965663"/>
          <a:ext cx="1616854" cy="70006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dirty="0" smtClean="0">
              <a:solidFill>
                <a:schemeClr val="accent6"/>
              </a:solidFill>
              <a:ea typeface="Times New Roman" charset="0"/>
              <a:cs typeface="Times New Roman" charset="0"/>
            </a:rPr>
            <a:t>actual or </a:t>
          </a:r>
          <a:r>
            <a:rPr kumimoji="0" lang="en-US" sz="1200" b="1" i="0" u="none" strike="noStrike" kern="0" cap="none" spc="0" normalizeH="0" baseline="0" noProof="0" dirty="0" smtClean="0">
              <a:ln>
                <a:noFill/>
              </a:ln>
              <a:solidFill>
                <a:schemeClr val="accent6"/>
              </a:solidFill>
              <a:effectLst/>
              <a:uLnTx/>
              <a:uFillTx/>
              <a:latin typeface="+mn-lt"/>
              <a:ea typeface="Times New Roman" charset="0"/>
              <a:cs typeface="Times New Roman" charset="0"/>
            </a:rPr>
            <a:t>announced</a:t>
          </a:r>
          <a:r>
            <a:rPr kumimoji="0" lang="en-US" sz="1200" b="1" i="0" u="none" strike="noStrike" kern="0" cap="none" spc="0" normalizeH="0" noProof="0" dirty="0" smtClean="0">
              <a:ln>
                <a:noFill/>
              </a:ln>
              <a:solidFill>
                <a:schemeClr val="accent6"/>
              </a:solidFill>
              <a:effectLst/>
              <a:uLnTx/>
              <a:uFillTx/>
              <a:latin typeface="+mn-lt"/>
              <a:ea typeface="Times New Roman" charset="0"/>
              <a:cs typeface="Times New Roman" charset="0"/>
            </a:rPr>
            <a:t> </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6"/>
              </a:solidFill>
              <a:effectLst/>
              <a:uLnTx/>
              <a:uFillTx/>
              <a:latin typeface="+mn-lt"/>
              <a:ea typeface="Times New Roman" charset="0"/>
              <a:cs typeface="Times New Roman" charset="0"/>
            </a:rPr>
            <a:t>retirements</a:t>
          </a:r>
        </a:p>
      </cdr:txBody>
    </cdr:sp>
  </cdr:relSizeAnchor>
  <cdr:relSizeAnchor xmlns:cdr="http://schemas.openxmlformats.org/drawingml/2006/chartDrawing">
    <cdr:from>
      <cdr:x>0.52956</cdr:x>
      <cdr:y>0.75645</cdr:y>
    </cdr:from>
    <cdr:to>
      <cdr:x>0.95402</cdr:x>
      <cdr:y>0.81481</cdr:y>
    </cdr:to>
    <cdr:sp macro="" textlink="">
      <cdr:nvSpPr>
        <cdr:cNvPr id="3" name="TextBox 2"/>
        <cdr:cNvSpPr txBox="1"/>
      </cdr:nvSpPr>
      <cdr:spPr bwMode="auto">
        <a:xfrm xmlns:a="http://schemas.openxmlformats.org/drawingml/2006/main">
          <a:off x="2130274" y="2342890"/>
          <a:ext cx="1707486" cy="1807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dirty="0">
              <a:solidFill>
                <a:schemeClr val="accent2">
                  <a:lumMod val="60000"/>
                  <a:lumOff val="40000"/>
                </a:schemeClr>
              </a:solidFill>
              <a:ea typeface="Times New Roman" charset="0"/>
              <a:cs typeface="Times New Roman" charset="0"/>
            </a:rPr>
            <a:t>p</a:t>
          </a:r>
          <a:r>
            <a:rPr kumimoji="0" lang="en-US" sz="1200" b="1" i="0" u="none" strike="noStrike" kern="0" cap="none" spc="0" normalizeH="0" baseline="0" noProof="0" dirty="0" smtClean="0">
              <a:ln>
                <a:noFill/>
              </a:ln>
              <a:solidFill>
                <a:schemeClr val="accent2">
                  <a:lumMod val="60000"/>
                  <a:lumOff val="40000"/>
                </a:schemeClr>
              </a:solidFill>
              <a:effectLst/>
              <a:uLnTx/>
              <a:uFillTx/>
              <a:latin typeface="+mn-lt"/>
              <a:ea typeface="Times New Roman" charset="0"/>
              <a:cs typeface="Times New Roman" charset="0"/>
            </a:rPr>
            <a:t>rojected</a:t>
          </a:r>
          <a:r>
            <a:rPr kumimoji="0" lang="en-US" sz="1200" b="1" i="0" u="none" strike="noStrike" kern="0" cap="none" spc="0" normalizeH="0" noProof="0" dirty="0" smtClean="0">
              <a:ln>
                <a:noFill/>
              </a:ln>
              <a:solidFill>
                <a:schemeClr val="accent2">
                  <a:lumMod val="60000"/>
                  <a:lumOff val="40000"/>
                </a:schemeClr>
              </a:solidFill>
              <a:effectLst/>
              <a:uLnTx/>
              <a:uFillTx/>
              <a:latin typeface="+mn-lt"/>
              <a:ea typeface="Times New Roman" charset="0"/>
              <a:cs typeface="Times New Roman" charset="0"/>
            </a:rPr>
            <a:t> </a:t>
          </a:r>
          <a:r>
            <a:rPr kumimoji="0" lang="en-US" sz="1200" b="1" i="0" u="none" strike="noStrike" kern="0" cap="none" spc="0" normalizeH="0" baseline="0" noProof="0" dirty="0" smtClean="0">
              <a:ln>
                <a:noFill/>
              </a:ln>
              <a:solidFill>
                <a:schemeClr val="accent2">
                  <a:lumMod val="60000"/>
                  <a:lumOff val="40000"/>
                </a:schemeClr>
              </a:solidFill>
              <a:effectLst/>
              <a:uLnTx/>
              <a:uFillTx/>
              <a:ea typeface="Times New Roman" charset="0"/>
              <a:cs typeface="Times New Roman" charset="0"/>
            </a:rPr>
            <a:t>retirements</a:t>
          </a:r>
          <a:endParaRPr lang="en-US" sz="1400" b="1" i="1" dirty="0" smtClean="0">
            <a:solidFill>
              <a:schemeClr val="accent2">
                <a:lumMod val="60000"/>
                <a:lumOff val="40000"/>
              </a:schemeClr>
            </a:solidFill>
            <a:latin typeface="Times New Roman" charset="0"/>
            <a:ea typeface="Times New Roman" charset="0"/>
            <a:cs typeface="Times New Roman" charset="0"/>
          </a:endParaRPr>
        </a:p>
      </cdr:txBody>
    </cdr:sp>
  </cdr:relSizeAnchor>
  <cdr:relSizeAnchor xmlns:cdr="http://schemas.openxmlformats.org/drawingml/2006/chartDrawing">
    <cdr:from>
      <cdr:x>0.07882</cdr:x>
      <cdr:y>0.04014</cdr:y>
    </cdr:from>
    <cdr:to>
      <cdr:x>0.42315</cdr:x>
      <cdr:y>0.13058</cdr:y>
    </cdr:to>
    <cdr:sp macro="" textlink="">
      <cdr:nvSpPr>
        <cdr:cNvPr id="10" name="TextBox 1"/>
        <cdr:cNvSpPr txBox="1"/>
      </cdr:nvSpPr>
      <cdr:spPr bwMode="auto">
        <a:xfrm xmlns:a="http://schemas.openxmlformats.org/drawingml/2006/main">
          <a:off x="317061" y="124329"/>
          <a:ext cx="1385145" cy="2801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cdr:txBody>
    </cdr:sp>
  </cdr:relSizeAnchor>
</c:userShapes>
</file>

<file path=ppt/drawings/drawing78.xml><?xml version="1.0" encoding="utf-8"?>
<c:userShapes xmlns:c="http://schemas.openxmlformats.org/drawingml/2006/chart">
  <cdr:relSizeAnchor xmlns:cdr="http://schemas.openxmlformats.org/drawingml/2006/chartDrawing">
    <cdr:from>
      <cdr:x>0.28704</cdr:x>
      <cdr:y>0.18399</cdr:y>
    </cdr:from>
    <cdr:to>
      <cdr:x>0.5</cdr:x>
      <cdr:y>0.31355</cdr:y>
    </cdr:to>
    <cdr:sp macro="" textlink="">
      <cdr:nvSpPr>
        <cdr:cNvPr id="6" name="TextBox 1"/>
        <cdr:cNvSpPr txBox="1"/>
      </cdr:nvSpPr>
      <cdr:spPr bwMode="auto">
        <a:xfrm xmlns:a="http://schemas.openxmlformats.org/drawingml/2006/main">
          <a:off x="1128710" y="643454"/>
          <a:ext cx="837409" cy="4531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0.399</cdr:x>
      <cdr:y>0.31584</cdr:y>
    </cdr:from>
    <cdr:to>
      <cdr:x>0.95366</cdr:x>
      <cdr:y>0.5</cdr:y>
    </cdr:to>
    <cdr:grpSp>
      <cdr:nvGrpSpPr>
        <cdr:cNvPr id="4" name="Group 3"/>
        <cdr:cNvGrpSpPr/>
      </cdr:nvGrpSpPr>
      <cdr:grpSpPr>
        <a:xfrm xmlns:a="http://schemas.openxmlformats.org/drawingml/2006/main">
          <a:off x="1568963" y="1104576"/>
          <a:ext cx="2181055" cy="644056"/>
          <a:chOff x="1525433" y="1104576"/>
          <a:chExt cx="2181055" cy="644056"/>
        </a:xfrm>
      </cdr:grpSpPr>
      <cdr:sp macro="" textlink="">
        <cdr:nvSpPr>
          <cdr:cNvPr id="5" name="TextBox 6"/>
          <cdr:cNvSpPr txBox="1"/>
        </cdr:nvSpPr>
        <cdr:spPr>
          <a:xfrm xmlns:a="http://schemas.openxmlformats.org/drawingml/2006/main">
            <a:off x="1569592" y="1104576"/>
            <a:ext cx="2051331" cy="2769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2">
                    <a:lumMod val="40000"/>
                    <a:lumOff val="60000"/>
                  </a:schemeClr>
                </a:solidFill>
              </a:rPr>
              <a:t>Low Oil and Gas Supply</a:t>
            </a:r>
            <a:endParaRPr lang="en-US" sz="1200" b="1" dirty="0">
              <a:solidFill>
                <a:schemeClr val="accent2">
                  <a:lumMod val="40000"/>
                  <a:lumOff val="60000"/>
                </a:schemeClr>
              </a:solidFill>
            </a:endParaRPr>
          </a:p>
        </cdr:txBody>
      </cdr:sp>
      <cdr:sp macro="" textlink="">
        <cdr:nvSpPr>
          <cdr:cNvPr id="8" name="TextBox 7"/>
          <cdr:cNvSpPr txBox="1"/>
        </cdr:nvSpPr>
        <cdr:spPr>
          <a:xfrm xmlns:a="http://schemas.openxmlformats.org/drawingml/2006/main">
            <a:off x="2567358" y="1283880"/>
            <a:ext cx="925256" cy="27698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ysClr val="windowText" lastClr="000000"/>
                </a:solidFill>
              </a:rPr>
              <a:t>Reference</a:t>
            </a:r>
            <a:endParaRPr lang="en-US" sz="1200" b="1" dirty="0">
              <a:solidFill>
                <a:sysClr val="windowText" lastClr="000000"/>
              </a:solidFill>
            </a:endParaRPr>
          </a:p>
        </cdr:txBody>
      </cdr:sp>
      <cdr:sp macro="" textlink="">
        <cdr:nvSpPr>
          <cdr:cNvPr id="9" name="TextBox 8"/>
          <cdr:cNvSpPr txBox="1"/>
        </cdr:nvSpPr>
        <cdr:spPr>
          <a:xfrm xmlns:a="http://schemas.openxmlformats.org/drawingml/2006/main">
            <a:off x="1525433" y="1471648"/>
            <a:ext cx="2181055" cy="27698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2">
                    <a:lumMod val="75000"/>
                  </a:schemeClr>
                </a:solidFill>
              </a:rPr>
              <a:t>High Oil and Gas Supply</a:t>
            </a:r>
            <a:endParaRPr lang="en-US" sz="1200" b="1" dirty="0">
              <a:solidFill>
                <a:schemeClr val="accent2">
                  <a:lumMod val="75000"/>
                </a:schemeClr>
              </a:solidFill>
            </a:endParaRPr>
          </a:p>
        </cdr:txBody>
      </cdr:sp>
    </cdr:grpSp>
  </cdr:relSizeAnchor>
  <cdr:relSizeAnchor xmlns:cdr="http://schemas.openxmlformats.org/drawingml/2006/chartDrawing">
    <cdr:from>
      <cdr:x>0</cdr:x>
      <cdr:y>0</cdr:y>
    </cdr:from>
    <cdr:to>
      <cdr:x>1</cdr:x>
      <cdr:y>0.20221</cdr:y>
    </cdr:to>
    <cdr:sp macro="" textlink="">
      <cdr:nvSpPr>
        <cdr:cNvPr id="10" name="Text Placeholder 5"/>
        <cdr:cNvSpPr txBox="1">
          <a:spLocks xmlns:a="http://schemas.openxmlformats.org/drawingml/2006/main"/>
        </cdr:cNvSpPr>
      </cdr:nvSpPr>
      <cdr:spPr>
        <a:xfrm xmlns:a="http://schemas.openxmlformats.org/drawingml/2006/main">
          <a:off x="-685800" y="0"/>
          <a:ext cx="3932238" cy="707182"/>
        </a:xfrm>
        <a:prstGeom xmlns:a="http://schemas.openxmlformats.org/drawingml/2006/main" prst="rect">
          <a:avLst/>
        </a:prstGeom>
      </cdr:spPr>
      <cdr:txBody>
        <a:bodyPr xmlns:a="http://schemas.openxmlformats.org/drawingml/2006/main" vert="horz" lIns="91440" tIns="45720" rIns="91440" bIns="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rgbClr val="000000"/>
              </a:solidFill>
            </a:rPr>
            <a:t>U.S. electric generating             U.S. electricity </a:t>
          </a:r>
          <a:r>
            <a:rPr lang="en-US" sz="1200" b="1" dirty="0" smtClean="0">
              <a:solidFill>
                <a:srgbClr val="000000"/>
              </a:solidFill>
            </a:rPr>
            <a:t>capacity		          generation</a:t>
          </a:r>
        </a:p>
        <a:p xmlns:a="http://schemas.openxmlformats.org/drawingml/2006/main">
          <a:pPr algn="l" eaLnBrk="0" hangingPunct="0"/>
          <a:r>
            <a:rPr lang="en-US" sz="1200" b="1" i="0" dirty="0" smtClean="0">
              <a:solidFill>
                <a:srgbClr val="000000"/>
              </a:solidFill>
            </a:rPr>
            <a:t>AEO2022 oil and natural gas supply cases</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i="0" dirty="0" smtClean="0">
              <a:solidFill>
                <a:srgbClr val="000000"/>
              </a:solidFill>
            </a:rPr>
            <a:t>gigawatts </a:t>
          </a:r>
          <a:r>
            <a:rPr lang="en-US" sz="1200" i="0" dirty="0" smtClean="0">
              <a:solidFill>
                <a:srgbClr val="000000"/>
              </a:solidFill>
            </a:rPr>
            <a:t>                                            </a:t>
          </a:r>
          <a:r>
            <a:rPr lang="en-US" dirty="0" smtClean="0"/>
            <a:t>bil</a:t>
          </a:r>
          <a:r>
            <a:rPr lang="en-US" b="0" i="0" baseline="0" dirty="0" smtClean="0">
              <a:effectLst/>
            </a:rPr>
            <a:t>lion </a:t>
          </a:r>
          <a:r>
            <a:rPr lang="en-US" b="0" i="0" baseline="0" dirty="0">
              <a:effectLst/>
            </a:rPr>
            <a:t>kilowatthours</a:t>
          </a:r>
          <a:endParaRPr lang="en-US" sz="1200" dirty="0">
            <a:effectLst/>
          </a:endParaRPr>
        </a:p>
      </cdr:txBody>
    </cdr:sp>
  </cdr:relSizeAnchor>
  <cdr:relSizeAnchor xmlns:cdr="http://schemas.openxmlformats.org/drawingml/2006/chartDrawing">
    <cdr:from>
      <cdr:x>0.10163</cdr:x>
      <cdr:y>0.66568</cdr:y>
    </cdr:from>
    <cdr:to>
      <cdr:x>0.37397</cdr:x>
      <cdr:y>0.81415</cdr:y>
    </cdr:to>
    <cdr:sp macro="" textlink="">
      <cdr:nvSpPr>
        <cdr:cNvPr id="2" name="TextBox 1"/>
        <cdr:cNvSpPr txBox="1"/>
      </cdr:nvSpPr>
      <cdr:spPr>
        <a:xfrm xmlns:a="http://schemas.openxmlformats.org/drawingml/2006/main">
          <a:off x="399636" y="2328071"/>
          <a:ext cx="1070910" cy="5192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chemeClr val="tx1"/>
              </a:solidFill>
            </a:rPr>
            <a:t>c</a:t>
          </a:r>
          <a:r>
            <a:rPr lang="en-US" sz="1200" dirty="0" smtClean="0">
              <a:solidFill>
                <a:schemeClr val="tx1"/>
              </a:solidFill>
            </a:rPr>
            <a:t>oal-fired generation</a:t>
          </a:r>
          <a:endParaRPr lang="en-US" sz="1200" dirty="0">
            <a:solidFill>
              <a:schemeClr val="tx1"/>
            </a:solidFill>
          </a:endParaRPr>
        </a:p>
      </cdr:txBody>
    </cdr:sp>
  </cdr:relSizeAnchor>
  <cdr:relSizeAnchor xmlns:cdr="http://schemas.openxmlformats.org/drawingml/2006/chartDrawing">
    <cdr:from>
      <cdr:x>0.12135</cdr:x>
      <cdr:y>0.37748</cdr:y>
    </cdr:from>
    <cdr:to>
      <cdr:x>0.41215</cdr:x>
      <cdr:y>0.55659</cdr:y>
    </cdr:to>
    <cdr:sp macro="" textlink="">
      <cdr:nvSpPr>
        <cdr:cNvPr id="3" name="TextBox 2"/>
        <cdr:cNvSpPr txBox="1"/>
      </cdr:nvSpPr>
      <cdr:spPr>
        <a:xfrm xmlns:a="http://schemas.openxmlformats.org/drawingml/2006/main">
          <a:off x="477179" y="1320137"/>
          <a:ext cx="1143493" cy="626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solidFill>
                <a:schemeClr val="tx1"/>
              </a:solidFill>
            </a:rPr>
            <a:t>coal-fired capacity</a:t>
          </a:r>
          <a:endParaRPr lang="en-US" sz="1200" dirty="0">
            <a:solidFill>
              <a:schemeClr val="tx1"/>
            </a:solidFill>
          </a:endParaRPr>
        </a:p>
      </cdr:txBody>
    </cdr:sp>
  </cdr:relSizeAnchor>
</c:userShapes>
</file>

<file path=ppt/drawings/drawing79.xml><?xml version="1.0" encoding="utf-8"?>
<c:userShapes xmlns:c="http://schemas.openxmlformats.org/drawingml/2006/chart">
  <cdr:relSizeAnchor xmlns:cdr="http://schemas.openxmlformats.org/drawingml/2006/chartDrawing">
    <cdr:from>
      <cdr:x>0</cdr:x>
      <cdr:y>0</cdr:y>
    </cdr:from>
    <cdr:to>
      <cdr:x>0.96433</cdr:x>
      <cdr:y>0.15422</cdr:y>
    </cdr:to>
    <cdr:sp macro="" textlink="">
      <cdr:nvSpPr>
        <cdr:cNvPr id="2" name="Text Placeholder 5"/>
        <cdr:cNvSpPr txBox="1">
          <a:spLocks xmlns:a="http://schemas.openxmlformats.org/drawingml/2006/main"/>
        </cdr:cNvSpPr>
      </cdr:nvSpPr>
      <cdr:spPr>
        <a:xfrm xmlns:a="http://schemas.openxmlformats.org/drawingml/2006/main">
          <a:off x="0" y="0"/>
          <a:ext cx="3879234" cy="539334"/>
        </a:xfrm>
        <a:prstGeom xmlns:a="http://schemas.openxmlformats.org/drawingml/2006/main" prst="rect">
          <a:avLst/>
        </a:prstGeom>
      </cdr:spPr>
      <cdr:txBody>
        <a:bodyPr xmlns:a="http://schemas.openxmlformats.org/drawingml/2006/main" vert="horz" lIns="91440" tIns="45720" rIns="91440" bIns="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GB" sz="1200" b="1" dirty="0" smtClean="0">
              <a:solidFill>
                <a:srgbClr val="000000"/>
              </a:solidFill>
            </a:rPr>
            <a:t>U.S. </a:t>
          </a:r>
          <a:r>
            <a:rPr lang="en-GB" sz="1200" b="1" dirty="0">
              <a:solidFill>
                <a:srgbClr val="000000"/>
              </a:solidFill>
            </a:rPr>
            <a:t>c</a:t>
          </a:r>
          <a:r>
            <a:rPr lang="en-GB" sz="1200" b="1" i="0" dirty="0" smtClean="0">
              <a:solidFill>
                <a:srgbClr val="000000"/>
              </a:solidFill>
            </a:rPr>
            <a:t>apacity</a:t>
          </a:r>
          <a:r>
            <a:rPr lang="en-GB" sz="1200" b="1" i="0" baseline="0" dirty="0" smtClean="0">
              <a:solidFill>
                <a:srgbClr val="000000"/>
              </a:solidFill>
            </a:rPr>
            <a:t> factor for coal-fired generation</a:t>
          </a:r>
        </a:p>
        <a:p xmlns:a="http://schemas.openxmlformats.org/drawingml/2006/main">
          <a:pPr algn="l" eaLnBrk="0" hangingPunct="0"/>
          <a:r>
            <a:rPr lang="en-GB" sz="1200" b="1" dirty="0" smtClean="0">
              <a:solidFill>
                <a:srgbClr val="000000"/>
              </a:solidFill>
            </a:rPr>
            <a:t>AEO2022 oil and natural gas supply cases</a:t>
          </a:r>
          <a:r>
            <a:rPr lang="en-GB" sz="1200" b="1" i="0" baseline="0" dirty="0" smtClean="0">
              <a:solidFill>
                <a:srgbClr val="000000"/>
              </a:solidFill>
            </a:rPr>
            <a:t/>
          </a:r>
          <a:br>
            <a:rPr lang="en-GB" sz="1200" b="1" i="0" baseline="0" dirty="0" smtClean="0">
              <a:solidFill>
                <a:srgbClr val="000000"/>
              </a:solidFill>
            </a:rPr>
          </a:br>
          <a:r>
            <a:rPr lang="en-GB" b="0" i="0" baseline="0" dirty="0" smtClean="0">
              <a:solidFill>
                <a:srgbClr val="000000"/>
              </a:solidFill>
            </a:rPr>
            <a:t>percentage</a:t>
          </a:r>
          <a:endParaRPr lang="en-GB" b="0" i="0" dirty="0" smtClean="0">
            <a:solidFill>
              <a:srgbClr val="000000"/>
            </a:solidFill>
          </a:endParaRPr>
        </a:p>
      </cdr:txBody>
    </cdr:sp>
  </cdr:relSizeAnchor>
  <cdr:relSizeAnchor xmlns:cdr="http://schemas.openxmlformats.org/drawingml/2006/chartDrawing">
    <cdr:from>
      <cdr:x>0.33599</cdr:x>
      <cdr:y>0.18577</cdr:y>
    </cdr:from>
    <cdr:to>
      <cdr:x>0.54715</cdr:x>
      <cdr:y>0.33212</cdr:y>
    </cdr:to>
    <cdr:sp macro="" textlink="">
      <cdr:nvSpPr>
        <cdr:cNvPr id="3" name="TextBox 1"/>
        <cdr:cNvSpPr txBox="1"/>
      </cdr:nvSpPr>
      <cdr:spPr bwMode="auto">
        <a:xfrm xmlns:a="http://schemas.openxmlformats.org/drawingml/2006/main">
          <a:off x="1351579" y="649687"/>
          <a:ext cx="849439" cy="5118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0.4702</cdr:x>
      <cdr:y>0.62414</cdr:y>
    </cdr:from>
    <cdr:to>
      <cdr:x>0.98538</cdr:x>
      <cdr:y>0.70334</cdr:y>
    </cdr:to>
    <cdr:sp macro="" textlink="">
      <cdr:nvSpPr>
        <cdr:cNvPr id="4" name="TextBox 6"/>
        <cdr:cNvSpPr txBox="1"/>
      </cdr:nvSpPr>
      <cdr:spPr>
        <a:xfrm xmlns:a="http://schemas.openxmlformats.org/drawingml/2006/main">
          <a:off x="1891480" y="2182788"/>
          <a:ext cx="2072428" cy="2769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2">
                  <a:lumMod val="40000"/>
                  <a:lumOff val="60000"/>
                </a:schemeClr>
              </a:solidFill>
            </a:rPr>
            <a:t>Low Oil and Gas Supply</a:t>
          </a:r>
          <a:endParaRPr lang="en-US" sz="1200" b="1" dirty="0">
            <a:solidFill>
              <a:schemeClr val="accent2">
                <a:lumMod val="40000"/>
                <a:lumOff val="60000"/>
              </a:schemeClr>
            </a:solidFill>
          </a:endParaRPr>
        </a:p>
      </cdr:txBody>
    </cdr:sp>
  </cdr:relSizeAnchor>
  <cdr:relSizeAnchor xmlns:cdr="http://schemas.openxmlformats.org/drawingml/2006/chartDrawing">
    <cdr:from>
      <cdr:x>0.7237</cdr:x>
      <cdr:y>0.67364</cdr:y>
    </cdr:from>
    <cdr:to>
      <cdr:x>0.9537</cdr:x>
      <cdr:y>0.75285</cdr:y>
    </cdr:to>
    <cdr:sp macro="" textlink="">
      <cdr:nvSpPr>
        <cdr:cNvPr id="5" name="TextBox 1"/>
        <cdr:cNvSpPr txBox="1"/>
      </cdr:nvSpPr>
      <cdr:spPr>
        <a:xfrm xmlns:a="http://schemas.openxmlformats.org/drawingml/2006/main">
          <a:off x="2911251" y="2355888"/>
          <a:ext cx="925227" cy="27701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ysClr val="windowText" lastClr="000000"/>
              </a:solidFill>
            </a:rPr>
            <a:t>Reference</a:t>
          </a:r>
          <a:endParaRPr lang="en-US" sz="1200" b="1" dirty="0">
            <a:solidFill>
              <a:sysClr val="windowText" lastClr="000000"/>
            </a:solidFill>
          </a:endParaRPr>
        </a:p>
      </cdr:txBody>
    </cdr:sp>
  </cdr:relSizeAnchor>
  <cdr:relSizeAnchor xmlns:cdr="http://schemas.openxmlformats.org/drawingml/2006/chartDrawing">
    <cdr:from>
      <cdr:x>0.46729</cdr:x>
      <cdr:y>0.72903</cdr:y>
    </cdr:from>
    <cdr:to>
      <cdr:x>0.98538</cdr:x>
      <cdr:y>0.80823</cdr:y>
    </cdr:to>
    <cdr:sp macro="" textlink="">
      <cdr:nvSpPr>
        <cdr:cNvPr id="6" name="TextBox 1"/>
        <cdr:cNvSpPr txBox="1"/>
      </cdr:nvSpPr>
      <cdr:spPr>
        <a:xfrm xmlns:a="http://schemas.openxmlformats.org/drawingml/2006/main">
          <a:off x="1879775" y="2549595"/>
          <a:ext cx="2084133" cy="2769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2">
                  <a:lumMod val="75000"/>
                </a:schemeClr>
              </a:solidFill>
            </a:rPr>
            <a:t>High Oil and Gas Supply</a:t>
          </a:r>
          <a:endParaRPr lang="en-US" sz="1200" b="1" dirty="0">
            <a:solidFill>
              <a:schemeClr val="accent2">
                <a:lumMod val="75000"/>
              </a:schemeClr>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0.59359</cdr:x>
      <cdr:y>0.16366</cdr:y>
    </cdr:from>
    <cdr:to>
      <cdr:x>0.89562</cdr:x>
      <cdr:y>0.7244</cdr:y>
    </cdr:to>
    <cdr:sp macro="" textlink="">
      <cdr:nvSpPr>
        <cdr:cNvPr id="3" name="TextBox 1"/>
        <cdr:cNvSpPr txBox="1"/>
      </cdr:nvSpPr>
      <cdr:spPr bwMode="auto">
        <a:xfrm xmlns:a="http://schemas.openxmlformats.org/drawingml/2006/main">
          <a:off x="2334130" y="506890"/>
          <a:ext cx="1187654" cy="17367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1200" b="1" i="0" dirty="0">
            <a:solidFill>
              <a:schemeClr val="tx2"/>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1"/>
            </a:solidFill>
            <a:latin typeface="+mn-lt"/>
            <a:ea typeface="Times New Roman" charset="0"/>
            <a:cs typeface="Times New Roman" charset="0"/>
          </a:endParaRPr>
        </a:p>
        <a:p xmlns:a="http://schemas.openxmlformats.org/drawingml/2006/main">
          <a:pPr algn="r" eaLnBrk="0" hangingPunct="0"/>
          <a:r>
            <a:rPr lang="en-US" sz="1200" b="1" i="0" dirty="0">
              <a:solidFill>
                <a:srgbClr val="E1AB76"/>
              </a:solidFill>
              <a:latin typeface="+mn-lt"/>
              <a:ea typeface="Times New Roman" charset="0"/>
              <a:cs typeface="Times New Roman" charset="0"/>
            </a:rPr>
            <a:t>  </a:t>
          </a: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3953"/>
              </a:solidFill>
              <a:effectLst/>
              <a:uLnTx/>
              <a:uFillTx/>
              <a:latin typeface="+mn-lt"/>
              <a:ea typeface="Times New Roman" charset="0"/>
              <a:cs typeface="Times New Roman" charset="0"/>
            </a:rPr>
            <a:t>transportation</a:t>
          </a:r>
          <a:endParaRPr kumimoji="0" lang="en-US" sz="1200" b="1" i="0" u="none" strike="noStrike" kern="0" cap="none" spc="0" normalizeH="0" baseline="0" noProof="0" dirty="0">
            <a:ln>
              <a:noFill/>
            </a:ln>
            <a:solidFill>
              <a:srgbClr val="003953"/>
            </a:solidFill>
            <a:effectLst/>
            <a:uLnTx/>
            <a:uFillTx/>
            <a:latin typeface="+mn-lt"/>
            <a:ea typeface="Times New Roman" charset="0"/>
            <a:cs typeface="Times New Roman" charset="0"/>
          </a:endParaRPr>
        </a:p>
        <a:p xmlns:a="http://schemas.openxmlformats.org/drawingml/2006/main">
          <a:pPr algn="r" eaLnBrk="0" hangingPunct="0"/>
          <a:endParaRPr lang="en-US" sz="1200" b="1" i="0" dirty="0">
            <a:solidFill>
              <a:schemeClr val="accent2"/>
            </a:solidFill>
            <a:latin typeface="+mn-lt"/>
            <a:ea typeface="Times New Roman" charset="0"/>
            <a:cs typeface="Times New Roman" charset="0"/>
          </a:endParaRPr>
        </a:p>
        <a:p xmlns:a="http://schemas.openxmlformats.org/drawingml/2006/main">
          <a:pPr algn="r" eaLnBrk="0" hangingPunct="0"/>
          <a:r>
            <a:rPr lang="en-US" sz="1200" b="1" dirty="0" smtClean="0">
              <a:solidFill>
                <a:srgbClr val="5D9732"/>
              </a:solidFill>
              <a:ea typeface="Times New Roman" charset="0"/>
              <a:cs typeface="Times New Roman" charset="0"/>
            </a:rPr>
            <a:t>industrial</a:t>
          </a:r>
          <a:endParaRPr lang="en-US" sz="1200" b="1" i="0" dirty="0" smtClean="0">
            <a:solidFill>
              <a:srgbClr val="5D9732"/>
            </a:solidFill>
            <a:ea typeface="Times New Roman" charset="0"/>
            <a:cs typeface="Times New Roman" charset="0"/>
          </a:endParaRPr>
        </a:p>
        <a:p xmlns:a="http://schemas.openxmlformats.org/drawingml/2006/main">
          <a:pPr algn="r" eaLnBrk="0" hangingPunct="0"/>
          <a:endParaRPr lang="en-US" sz="1200" b="1" i="0" dirty="0" smtClean="0">
            <a:solidFill>
              <a:schemeClr val="accent3"/>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3"/>
            </a:solidFill>
            <a:latin typeface="+mn-lt"/>
            <a:ea typeface="Times New Roman" charset="0"/>
            <a:cs typeface="Times New Roman" charset="0"/>
          </a:endParaRPr>
        </a:p>
        <a:p xmlns:a="http://schemas.openxmlformats.org/drawingml/2006/main">
          <a:pPr algn="r" eaLnBrk="0" hangingPunct="0"/>
          <a:r>
            <a:rPr lang="en-US" sz="1200" b="1" dirty="0">
              <a:solidFill>
                <a:srgbClr val="E1AB76"/>
              </a:solidFill>
              <a:ea typeface="Times New Roman" charset="0"/>
              <a:cs typeface="Times New Roman" charset="0"/>
            </a:rPr>
            <a:t>e</a:t>
          </a:r>
          <a:r>
            <a:rPr lang="en-US" sz="1200" b="1" dirty="0" smtClean="0">
              <a:solidFill>
                <a:srgbClr val="E1AB76"/>
              </a:solidFill>
              <a:ea typeface="Times New Roman" charset="0"/>
              <a:cs typeface="Times New Roman" charset="0"/>
            </a:rPr>
            <a:t>lectric power</a:t>
          </a:r>
          <a:endParaRPr lang="en-US" sz="1200" b="1" i="0" dirty="0">
            <a:solidFill>
              <a:schemeClr val="accent5">
                <a:lumMod val="75000"/>
              </a:schemeClr>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5">
                <a:lumMod val="75000"/>
              </a:schemeClr>
            </a:solidFill>
            <a:latin typeface="+mn-lt"/>
            <a:ea typeface="Times New Roman" charset="0"/>
            <a:cs typeface="Times New Roman" charset="0"/>
          </a:endParaRPr>
        </a:p>
        <a:p xmlns:a="http://schemas.openxmlformats.org/drawingml/2006/main">
          <a:pPr algn="r" eaLnBrk="0" hangingPunct="0"/>
          <a:r>
            <a:rPr lang="en-US" sz="1200" b="1" i="0" dirty="0">
              <a:solidFill>
                <a:srgbClr val="72242D"/>
              </a:solidFill>
              <a:latin typeface="+mn-lt"/>
              <a:ea typeface="Times New Roman" charset="0"/>
              <a:cs typeface="Times New Roman" charset="0"/>
            </a:rPr>
            <a:t>residential</a:t>
          </a:r>
        </a:p>
        <a:p xmlns:a="http://schemas.openxmlformats.org/drawingml/2006/main">
          <a:pPr algn="r" eaLnBrk="0" hangingPunct="0"/>
          <a:endParaRPr lang="en-US" sz="200" b="1" i="0" dirty="0" smtClean="0">
            <a:solidFill>
              <a:srgbClr val="E9B8BD"/>
            </a:solidFill>
            <a:latin typeface="+mn-lt"/>
            <a:ea typeface="Times New Roman" charset="0"/>
            <a:cs typeface="Times New Roman" charset="0"/>
          </a:endParaRPr>
        </a:p>
        <a:p xmlns:a="http://schemas.openxmlformats.org/drawingml/2006/main">
          <a:pPr algn="r" eaLnBrk="0" hangingPunct="0"/>
          <a:r>
            <a:rPr lang="en-US" sz="1200" b="1" i="0" dirty="0" smtClean="0">
              <a:solidFill>
                <a:srgbClr val="E9B8BD"/>
              </a:solidFill>
              <a:latin typeface="+mn-lt"/>
              <a:ea typeface="Times New Roman" charset="0"/>
              <a:cs typeface="Times New Roman" charset="0"/>
            </a:rPr>
            <a:t>commercial</a:t>
          </a:r>
          <a:endParaRPr lang="en-US" sz="1200" b="1" i="0" dirty="0">
            <a:solidFill>
              <a:srgbClr val="E9B8BD"/>
            </a:solidFill>
            <a:latin typeface="+mn-lt"/>
            <a:ea typeface="Times New Roman" charset="0"/>
            <a:cs typeface="Times New Roman" charset="0"/>
          </a:endParaRPr>
        </a:p>
      </cdr:txBody>
    </cdr:sp>
  </cdr:relSizeAnchor>
  <cdr:relSizeAnchor xmlns:cdr="http://schemas.openxmlformats.org/drawingml/2006/chartDrawing">
    <cdr:from>
      <cdr:x>0.38152</cdr:x>
      <cdr:y>0.01244</cdr:y>
    </cdr:from>
    <cdr:to>
      <cdr:x>0.6722</cdr:x>
      <cdr:y>0.21412</cdr:y>
    </cdr:to>
    <cdr:sp macro="" textlink="">
      <cdr:nvSpPr>
        <cdr:cNvPr id="2" name="TextBox 1"/>
        <cdr:cNvSpPr txBox="1"/>
      </cdr:nvSpPr>
      <cdr:spPr bwMode="auto">
        <a:xfrm xmlns:a="http://schemas.openxmlformats.org/drawingml/2006/main">
          <a:off x="1500214" y="38528"/>
          <a:ext cx="1143023" cy="6246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i="0" dirty="0">
              <a:solidFill>
                <a:schemeClr val="tx1"/>
              </a:solidFill>
              <a:latin typeface="+mn-lt"/>
              <a:ea typeface="Times New Roman" charset="0"/>
              <a:cs typeface="Times New Roman" charset="0"/>
            </a:rPr>
            <a:t>history   </a:t>
          </a:r>
          <a:r>
            <a:rPr lang="en-US" sz="1200" i="0" dirty="0" smtClean="0">
              <a:solidFill>
                <a:schemeClr val="tx1"/>
              </a:solidFill>
              <a:latin typeface="+mn-lt"/>
              <a:ea typeface="Times New Roman" charset="0"/>
              <a:cs typeface="Times New Roman" charset="0"/>
            </a:rPr>
            <a:t>projections  </a:t>
          </a:r>
          <a:endParaRPr lang="en-US" sz="1200" i="0" dirty="0">
            <a:solidFill>
              <a:schemeClr val="tx1"/>
            </a:solidFill>
            <a:latin typeface="+mn-lt"/>
            <a:ea typeface="Times New Roman" charset="0"/>
            <a:cs typeface="Times New Roman" charset="0"/>
          </a:endParaRPr>
        </a:p>
      </cdr:txBody>
    </cdr:sp>
  </cdr:relSizeAnchor>
</c:userShapes>
</file>

<file path=ppt/drawings/drawing80.xml><?xml version="1.0" encoding="utf-8"?>
<c:userShapes xmlns:c="http://schemas.openxmlformats.org/drawingml/2006/chart">
  <cdr:relSizeAnchor xmlns:cdr="http://schemas.openxmlformats.org/drawingml/2006/chartDrawing">
    <cdr:from>
      <cdr:x>0.35347</cdr:x>
      <cdr:y>0.03247</cdr:y>
    </cdr:from>
    <cdr:to>
      <cdr:x>0.55191</cdr:x>
      <cdr:y>0.18245</cdr:y>
    </cdr:to>
    <cdr:sp macro="" textlink="">
      <cdr:nvSpPr>
        <cdr:cNvPr id="8" name="TextBox 20"/>
        <cdr:cNvSpPr txBox="1"/>
      </cdr:nvSpPr>
      <cdr:spPr>
        <a:xfrm xmlns:a="http://schemas.openxmlformats.org/drawingml/2006/main">
          <a:off x="2915923" y="99934"/>
          <a:ext cx="1637013" cy="46166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a:r>
            <a:rPr lang="en-US" sz="1200" b="1" dirty="0" smtClean="0"/>
            <a:t>2021      </a:t>
          </a:r>
        </a:p>
        <a:p xmlns:a="http://schemas.openxmlformats.org/drawingml/2006/main">
          <a:pPr algn="ctr"/>
          <a:r>
            <a:rPr lang="en-US" sz="1200" dirty="0"/>
            <a:t>h</a:t>
          </a:r>
          <a:r>
            <a:rPr lang="en-US" sz="1200" dirty="0" smtClean="0"/>
            <a:t>istory      projections</a:t>
          </a:r>
          <a:endParaRPr lang="en-US" sz="1200" dirty="0"/>
        </a:p>
      </cdr:txBody>
    </cdr:sp>
  </cdr:relSizeAnchor>
  <cdr:relSizeAnchor xmlns:cdr="http://schemas.openxmlformats.org/drawingml/2006/chartDrawing">
    <cdr:from>
      <cdr:x>0.07142</cdr:x>
      <cdr:y>0.49699</cdr:y>
    </cdr:from>
    <cdr:to>
      <cdr:x>0.24051</cdr:x>
      <cdr:y>0.58698</cdr:y>
    </cdr:to>
    <cdr:sp macro="" textlink="">
      <cdr:nvSpPr>
        <cdr:cNvPr id="9" name="TextBox 16"/>
        <cdr:cNvSpPr txBox="1"/>
      </cdr:nvSpPr>
      <cdr:spPr>
        <a:xfrm xmlns:a="http://schemas.openxmlformats.org/drawingml/2006/main">
          <a:off x="589173" y="1529816"/>
          <a:ext cx="1394934"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dirty="0"/>
            <a:t>n</a:t>
          </a:r>
          <a:r>
            <a:rPr lang="en-US" sz="1200" dirty="0" smtClean="0"/>
            <a:t>atural gas prices</a:t>
          </a:r>
          <a:endParaRPr lang="en-US" sz="1200" dirty="0"/>
        </a:p>
      </cdr:txBody>
    </cdr:sp>
  </cdr:relSizeAnchor>
  <cdr:relSizeAnchor xmlns:cdr="http://schemas.openxmlformats.org/drawingml/2006/chartDrawing">
    <cdr:from>
      <cdr:x>0.06712</cdr:x>
      <cdr:y>0.23103</cdr:y>
    </cdr:from>
    <cdr:to>
      <cdr:x>0.36303</cdr:x>
      <cdr:y>0.32102</cdr:y>
    </cdr:to>
    <cdr:sp macro="" textlink="">
      <cdr:nvSpPr>
        <cdr:cNvPr id="10" name="TextBox 17"/>
        <cdr:cNvSpPr txBox="1"/>
      </cdr:nvSpPr>
      <cdr:spPr>
        <a:xfrm xmlns:a="http://schemas.openxmlformats.org/drawingml/2006/main">
          <a:off x="553701" y="711148"/>
          <a:ext cx="244108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dirty="0"/>
            <a:t>c</a:t>
          </a:r>
          <a:r>
            <a:rPr lang="en-US" sz="1200" dirty="0" smtClean="0"/>
            <a:t>oal-fired capacity</a:t>
          </a:r>
        </a:p>
      </cdr:txBody>
    </cdr:sp>
  </cdr:relSizeAnchor>
  <cdr:relSizeAnchor xmlns:cdr="http://schemas.openxmlformats.org/drawingml/2006/chartDrawing">
    <cdr:from>
      <cdr:x>0.63337</cdr:x>
      <cdr:y>0.16116</cdr:y>
    </cdr:from>
    <cdr:to>
      <cdr:x>0.90027</cdr:x>
      <cdr:y>0.37113</cdr:y>
    </cdr:to>
    <cdr:sp macro="" textlink="">
      <cdr:nvSpPr>
        <cdr:cNvPr id="11" name="TextBox 6"/>
        <cdr:cNvSpPr txBox="1"/>
      </cdr:nvSpPr>
      <cdr:spPr>
        <a:xfrm xmlns:a="http://schemas.openxmlformats.org/drawingml/2006/main">
          <a:off x="5224930" y="496077"/>
          <a:ext cx="2201768"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b="1" dirty="0" smtClean="0">
              <a:solidFill>
                <a:schemeClr val="accent2">
                  <a:lumMod val="40000"/>
                  <a:lumOff val="60000"/>
                </a:schemeClr>
              </a:solidFill>
            </a:rPr>
            <a:t>Low Oil and Gas supply</a:t>
          </a:r>
        </a:p>
        <a:p xmlns:a="http://schemas.openxmlformats.org/drawingml/2006/main">
          <a:r>
            <a:rPr lang="en-US" sz="1200" b="1" dirty="0"/>
            <a:t>R</a:t>
          </a:r>
          <a:r>
            <a:rPr lang="en-US" sz="1200" b="1" dirty="0" smtClean="0"/>
            <a:t>eference</a:t>
          </a:r>
        </a:p>
        <a:p xmlns:a="http://schemas.openxmlformats.org/drawingml/2006/main">
          <a:r>
            <a:rPr lang="en-US" sz="1200" b="1" dirty="0" smtClean="0">
              <a:solidFill>
                <a:schemeClr val="accent2">
                  <a:lumMod val="75000"/>
                </a:schemeClr>
              </a:solidFill>
            </a:rPr>
            <a:t>High </a:t>
          </a:r>
          <a:r>
            <a:rPr lang="en-US" sz="1200" b="1" dirty="0">
              <a:solidFill>
                <a:schemeClr val="accent2">
                  <a:lumMod val="75000"/>
                </a:schemeClr>
              </a:solidFill>
            </a:rPr>
            <a:t>O</a:t>
          </a:r>
          <a:r>
            <a:rPr lang="en-US" sz="1200" b="1" dirty="0" smtClean="0">
              <a:solidFill>
                <a:schemeClr val="accent2">
                  <a:lumMod val="75000"/>
                </a:schemeClr>
              </a:solidFill>
            </a:rPr>
            <a:t>il and Gas supply</a:t>
          </a:r>
          <a:endParaRPr lang="en-US" sz="1200" b="1" dirty="0">
            <a:solidFill>
              <a:schemeClr val="accent2">
                <a:lumMod val="75000"/>
              </a:schemeClr>
            </a:solidFill>
          </a:endParaRPr>
        </a:p>
      </cdr:txBody>
    </cdr:sp>
  </cdr:relSizeAnchor>
</c:userShapes>
</file>

<file path=ppt/drawings/drawing81.xml><?xml version="1.0" encoding="utf-8"?>
<c:userShapes xmlns:c="http://schemas.openxmlformats.org/drawingml/2006/chart">
  <cdr:relSizeAnchor xmlns:cdr="http://schemas.openxmlformats.org/drawingml/2006/chartDrawing">
    <cdr:from>
      <cdr:x>0.23612</cdr:x>
      <cdr:y>0.00945</cdr:y>
    </cdr:from>
    <cdr:to>
      <cdr:x>0.44908</cdr:x>
      <cdr:y>0.1558</cdr:y>
    </cdr:to>
    <cdr:sp macro="" textlink="">
      <cdr:nvSpPr>
        <cdr:cNvPr id="6" name="TextBox 1"/>
        <cdr:cNvSpPr txBox="1"/>
      </cdr:nvSpPr>
      <cdr:spPr bwMode="auto">
        <a:xfrm xmlns:a="http://schemas.openxmlformats.org/drawingml/2006/main">
          <a:off x="613613" y="26912"/>
          <a:ext cx="553427" cy="4166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p>
        <a:p xmlns:a="http://schemas.openxmlformats.org/drawingml/2006/main">
          <a:pPr eaLnBrk="0" hangingPunct="0"/>
          <a:r>
            <a:rPr lang="en-US" sz="1200" dirty="0" smtClean="0">
              <a:solidFill>
                <a:schemeClr val="tx1"/>
              </a:solidFill>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0.20048</cdr:x>
      <cdr:y>0.14714</cdr:y>
    </cdr:from>
    <cdr:to>
      <cdr:x>0.40088</cdr:x>
      <cdr:y>0.23474</cdr:y>
    </cdr:to>
    <cdr:sp macro="" textlink="">
      <cdr:nvSpPr>
        <cdr:cNvPr id="7" name="TextBox 1"/>
        <cdr:cNvSpPr txBox="1"/>
      </cdr:nvSpPr>
      <cdr:spPr>
        <a:xfrm xmlns:a="http://schemas.openxmlformats.org/drawingml/2006/main">
          <a:off x="834503" y="524741"/>
          <a:ext cx="834150" cy="3123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b="1" dirty="0">
            <a:solidFill>
              <a:schemeClr val="tx1"/>
            </a:solidFill>
          </a:endParaRPr>
        </a:p>
      </cdr:txBody>
    </cdr:sp>
  </cdr:relSizeAnchor>
</c:userShapes>
</file>

<file path=ppt/drawings/drawing82.xml><?xml version="1.0" encoding="utf-8"?>
<c:userShapes xmlns:c="http://schemas.openxmlformats.org/drawingml/2006/chart">
  <cdr:relSizeAnchor xmlns:cdr="http://schemas.openxmlformats.org/drawingml/2006/chartDrawing">
    <cdr:from>
      <cdr:x>0.73083</cdr:x>
      <cdr:y>0.15068</cdr:y>
    </cdr:from>
    <cdr:to>
      <cdr:x>1</cdr:x>
      <cdr:y>1</cdr:y>
    </cdr:to>
    <cdr:sp macro="" textlink="">
      <cdr:nvSpPr>
        <cdr:cNvPr id="3" name="TextBox 1"/>
        <cdr:cNvSpPr txBox="1"/>
      </cdr:nvSpPr>
      <cdr:spPr>
        <a:xfrm xmlns:a="http://schemas.openxmlformats.org/drawingml/2006/main">
          <a:off x="6005384" y="463818"/>
          <a:ext cx="2211858" cy="2614345"/>
        </a:xfrm>
        <a:prstGeom xmlns:a="http://schemas.openxmlformats.org/drawingml/2006/main" prst="rect">
          <a:avLst/>
        </a:prstGeom>
      </cdr:spPr>
      <cdr:txBody>
        <a:bodyPr xmlns:a="http://schemas.openxmlformats.org/drawingml/2006/main" wrap="square" lIns="45720" rIns="4572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200" b="1" dirty="0" smtClean="0">
            <a:solidFill>
              <a:schemeClr val="tx1">
                <a:lumMod val="50000"/>
                <a:lumOff val="50000"/>
              </a:schemeClr>
            </a:solidFill>
          </a:endParaRPr>
        </a:p>
        <a:p xmlns:a="http://schemas.openxmlformats.org/drawingml/2006/main">
          <a:endParaRPr lang="en-US" sz="1200" b="1" dirty="0" smtClean="0">
            <a:solidFill>
              <a:schemeClr val="accent1"/>
            </a:solidFill>
          </a:endParaRPr>
        </a:p>
        <a:p xmlns:a="http://schemas.openxmlformats.org/drawingml/2006/main">
          <a:r>
            <a:rPr lang="en-US" sz="1200" b="1" dirty="0" smtClean="0">
              <a:solidFill>
                <a:schemeClr val="accent1"/>
              </a:solidFill>
            </a:rPr>
            <a:t>new combined cycle (natural gas)</a:t>
          </a:r>
        </a:p>
        <a:p xmlns:a="http://schemas.openxmlformats.org/drawingml/2006/main">
          <a:r>
            <a:rPr lang="en-US" sz="1200" b="1" dirty="0" smtClean="0">
              <a:solidFill>
                <a:schemeClr val="bg1">
                  <a:lumMod val="50000"/>
                </a:schemeClr>
              </a:solidFill>
            </a:rPr>
            <a:t>coal</a:t>
          </a:r>
        </a:p>
        <a:p xmlns:a="http://schemas.openxmlformats.org/drawingml/2006/main">
          <a:endParaRPr lang="en-US" sz="1200" b="1" dirty="0" smtClean="0">
            <a:solidFill>
              <a:schemeClr val="accent2"/>
            </a:solidFill>
          </a:endParaRPr>
        </a:p>
        <a:p xmlns:a="http://schemas.openxmlformats.org/drawingml/2006/main">
          <a:endParaRPr lang="en-US" sz="1200" b="1" dirty="0">
            <a:solidFill>
              <a:schemeClr val="accent2"/>
            </a:solidFill>
          </a:endParaRPr>
        </a:p>
        <a:p xmlns:a="http://schemas.openxmlformats.org/drawingml/2006/main">
          <a:r>
            <a:rPr lang="en-US" sz="1200" b="1" dirty="0" smtClean="0">
              <a:solidFill>
                <a:schemeClr val="accent2"/>
              </a:solidFill>
            </a:rPr>
            <a:t>existing combined cycle (natural gas)</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accent4"/>
            </a:solidFill>
            <a:effectLst/>
            <a:uLnTx/>
            <a:uFillTx/>
            <a:latin typeface="+mn-lt"/>
            <a:ea typeface="+mn-ea"/>
            <a:cs typeface="+mn-cs"/>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4"/>
              </a:solidFill>
              <a:effectLst/>
              <a:uLnTx/>
              <a:uFillTx/>
              <a:latin typeface="+mn-lt"/>
              <a:ea typeface="+mn-ea"/>
              <a:cs typeface="+mn-cs"/>
            </a:rPr>
            <a:t>oil and natural gas steam</a:t>
          </a:r>
        </a:p>
        <a:p xmlns:a="http://schemas.openxmlformats.org/drawingml/2006/main">
          <a:r>
            <a:rPr lang="en-US" sz="1200" b="1" dirty="0" smtClean="0">
              <a:solidFill>
                <a:schemeClr val="accent3"/>
              </a:solidFill>
            </a:rPr>
            <a:t>combustion</a:t>
          </a:r>
          <a:r>
            <a:rPr lang="en-US" sz="1200" b="1" baseline="0" dirty="0" smtClean="0">
              <a:solidFill>
                <a:schemeClr val="accent3"/>
              </a:solidFill>
            </a:rPr>
            <a:t> turbine </a:t>
          </a:r>
          <a:r>
            <a:rPr lang="en-US" sz="1200" b="1" dirty="0" smtClean="0">
              <a:solidFill>
                <a:schemeClr val="accent3"/>
              </a:solidFill>
            </a:rPr>
            <a:t>(natural gas)</a:t>
          </a:r>
          <a:endParaRPr lang="en-US" sz="1200" b="1" dirty="0">
            <a:solidFill>
              <a:schemeClr val="accent3"/>
            </a:solidFill>
          </a:endParaRPr>
        </a:p>
      </cdr:txBody>
    </cdr:sp>
  </cdr:relSizeAnchor>
  <cdr:relSizeAnchor xmlns:cdr="http://schemas.openxmlformats.org/drawingml/2006/chartDrawing">
    <cdr:from>
      <cdr:x>0.18014</cdr:x>
      <cdr:y>0.03883</cdr:y>
    </cdr:from>
    <cdr:to>
      <cdr:x>0.29189</cdr:x>
      <cdr:y>0.18518</cdr:y>
    </cdr:to>
    <cdr:sp macro="" textlink="">
      <cdr:nvSpPr>
        <cdr:cNvPr id="4" name="TextBox 1"/>
        <cdr:cNvSpPr txBox="1"/>
      </cdr:nvSpPr>
      <cdr:spPr bwMode="auto">
        <a:xfrm xmlns:a="http://schemas.openxmlformats.org/drawingml/2006/main">
          <a:off x="1441337" y="119512"/>
          <a:ext cx="894112" cy="4504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83.xml><?xml version="1.0" encoding="utf-8"?>
<c:userShapes xmlns:c="http://schemas.openxmlformats.org/drawingml/2006/chart">
  <cdr:relSizeAnchor xmlns:cdr="http://schemas.openxmlformats.org/drawingml/2006/chartDrawing">
    <cdr:from>
      <cdr:x>0.48149</cdr:x>
      <cdr:y>0.20001</cdr:y>
    </cdr:from>
    <cdr:to>
      <cdr:x>0.72599</cdr:x>
      <cdr:y>0.33831</cdr:y>
    </cdr:to>
    <cdr:sp macro="" textlink="">
      <cdr:nvSpPr>
        <cdr:cNvPr id="2" name="TextBox 1"/>
        <cdr:cNvSpPr txBox="1"/>
      </cdr:nvSpPr>
      <cdr:spPr>
        <a:xfrm xmlns:a="http://schemas.openxmlformats.org/drawingml/2006/main">
          <a:off x="1155221" y="457429"/>
          <a:ext cx="586596" cy="3163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cdr:txBody>
    </cdr:sp>
  </cdr:relSizeAnchor>
</c:userShapes>
</file>

<file path=ppt/drawings/drawing84.xml><?xml version="1.0" encoding="utf-8"?>
<c:userShapes xmlns:c="http://schemas.openxmlformats.org/drawingml/2006/chart">
  <cdr:relSizeAnchor xmlns:cdr="http://schemas.openxmlformats.org/drawingml/2006/chartDrawing">
    <cdr:from>
      <cdr:x>0.67083</cdr:x>
      <cdr:y>0.06127</cdr:y>
    </cdr:from>
    <cdr:to>
      <cdr:x>0.90401</cdr:x>
      <cdr:y>0.20379</cdr:y>
    </cdr:to>
    <cdr:sp macro="" textlink="">
      <cdr:nvSpPr>
        <cdr:cNvPr id="2" name="TextBox 1"/>
        <cdr:cNvSpPr txBox="1"/>
      </cdr:nvSpPr>
      <cdr:spPr>
        <a:xfrm xmlns:a="http://schemas.openxmlformats.org/drawingml/2006/main">
          <a:off x="1846833" y="141951"/>
          <a:ext cx="641957" cy="3301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cdr:txBody>
    </cdr:sp>
  </cdr:relSizeAnchor>
</c:userShapes>
</file>

<file path=ppt/drawings/drawing85.xml><?xml version="1.0" encoding="utf-8"?>
<c:userShapes xmlns:c="http://schemas.openxmlformats.org/drawingml/2006/chart">
  <cdr:relSizeAnchor xmlns:cdr="http://schemas.openxmlformats.org/drawingml/2006/chartDrawing">
    <cdr:from>
      <cdr:x>0.12319</cdr:x>
      <cdr:y>0.14594</cdr:y>
    </cdr:from>
    <cdr:to>
      <cdr:x>0.36618</cdr:x>
      <cdr:y>0.28833</cdr:y>
    </cdr:to>
    <cdr:sp macro="" textlink="">
      <cdr:nvSpPr>
        <cdr:cNvPr id="2" name="TextBox 1"/>
        <cdr:cNvSpPr txBox="1"/>
      </cdr:nvSpPr>
      <cdr:spPr>
        <a:xfrm xmlns:a="http://schemas.openxmlformats.org/drawingml/2006/main">
          <a:off x="297377" y="324199"/>
          <a:ext cx="586596" cy="3163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cdr:txBody>
    </cdr:sp>
  </cdr:relSizeAnchor>
</c:userShapes>
</file>

<file path=ppt/drawings/drawing86.xml><?xml version="1.0" encoding="utf-8"?>
<c:userShapes xmlns:c="http://schemas.openxmlformats.org/drawingml/2006/chart">
  <cdr:relSizeAnchor xmlns:cdr="http://schemas.openxmlformats.org/drawingml/2006/chartDrawing">
    <cdr:from>
      <cdr:x>0.11288</cdr:x>
      <cdr:y>0.35039</cdr:y>
    </cdr:from>
    <cdr:to>
      <cdr:x>0.35169</cdr:x>
      <cdr:y>0.49277</cdr:y>
    </cdr:to>
    <cdr:sp macro="" textlink="">
      <cdr:nvSpPr>
        <cdr:cNvPr id="2" name="TextBox 1"/>
        <cdr:cNvSpPr txBox="1"/>
      </cdr:nvSpPr>
      <cdr:spPr>
        <a:xfrm xmlns:a="http://schemas.openxmlformats.org/drawingml/2006/main">
          <a:off x="277289" y="778360"/>
          <a:ext cx="586596" cy="3163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cdr:txBody>
    </cdr:sp>
  </cdr:relSizeAnchor>
</c:userShapes>
</file>

<file path=ppt/drawings/drawing87.xml><?xml version="1.0" encoding="utf-8"?>
<c:userShapes xmlns:c="http://schemas.openxmlformats.org/drawingml/2006/chart">
  <cdr:relSizeAnchor xmlns:cdr="http://schemas.openxmlformats.org/drawingml/2006/chartDrawing">
    <cdr:from>
      <cdr:x>0.72992</cdr:x>
      <cdr:y>0.30856</cdr:y>
    </cdr:from>
    <cdr:to>
      <cdr:x>1</cdr:x>
      <cdr:y>0.95561</cdr:y>
    </cdr:to>
    <cdr:sp macro="" textlink="">
      <cdr:nvSpPr>
        <cdr:cNvPr id="2" name="TextBox 1"/>
        <cdr:cNvSpPr txBox="1"/>
      </cdr:nvSpPr>
      <cdr:spPr>
        <a:xfrm xmlns:a="http://schemas.openxmlformats.org/drawingml/2006/main">
          <a:off x="2870200" y="955674"/>
          <a:ext cx="1062038" cy="2004061"/>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spcAft>
              <a:spcPts val="300"/>
            </a:spcAft>
          </a:pPr>
          <a:r>
            <a:rPr lang="en-US" sz="1200" dirty="0" smtClean="0">
              <a:solidFill>
                <a:schemeClr val="accent3"/>
              </a:solidFill>
            </a:rPr>
            <a:t>CAISO</a:t>
          </a:r>
        </a:p>
        <a:p xmlns:a="http://schemas.openxmlformats.org/drawingml/2006/main">
          <a:pPr>
            <a:spcAft>
              <a:spcPts val="300"/>
            </a:spcAft>
          </a:pPr>
          <a:r>
            <a:rPr lang="en-US" sz="1200" dirty="0" smtClean="0">
              <a:solidFill>
                <a:schemeClr val="accent2"/>
              </a:solidFill>
            </a:rPr>
            <a:t>ERCOT</a:t>
          </a:r>
        </a:p>
        <a:p xmlns:a="http://schemas.openxmlformats.org/drawingml/2006/main">
          <a:pPr>
            <a:spcAft>
              <a:spcPts val="300"/>
            </a:spcAft>
          </a:pPr>
          <a:r>
            <a:rPr lang="en-US" sz="1200" dirty="0" smtClean="0">
              <a:solidFill>
                <a:schemeClr val="tx2"/>
              </a:solidFill>
            </a:rPr>
            <a:t>Southeast</a:t>
          </a:r>
        </a:p>
        <a:p xmlns:a="http://schemas.openxmlformats.org/drawingml/2006/main">
          <a:pPr>
            <a:spcAft>
              <a:spcPts val="300"/>
            </a:spcAft>
          </a:pPr>
          <a:r>
            <a:rPr lang="en-US" sz="1200" dirty="0" smtClean="0">
              <a:solidFill>
                <a:schemeClr val="accent1"/>
              </a:solidFill>
            </a:rPr>
            <a:t>U.S.</a:t>
          </a:r>
        </a:p>
        <a:p xmlns:a="http://schemas.openxmlformats.org/drawingml/2006/main">
          <a:pPr>
            <a:spcAft>
              <a:spcPts val="300"/>
            </a:spcAft>
          </a:pPr>
          <a:r>
            <a:rPr lang="en-US" sz="1200" dirty="0" smtClean="0">
              <a:solidFill>
                <a:schemeClr val="accent5"/>
              </a:solidFill>
            </a:rPr>
            <a:t>Northeast</a:t>
          </a:r>
        </a:p>
        <a:p xmlns:a="http://schemas.openxmlformats.org/drawingml/2006/main">
          <a:pPr>
            <a:spcAft>
              <a:spcPts val="300"/>
            </a:spcAft>
          </a:pPr>
          <a:r>
            <a:rPr lang="en-US" sz="1200" dirty="0" smtClean="0">
              <a:solidFill>
                <a:schemeClr val="accent4"/>
              </a:solidFill>
            </a:rPr>
            <a:t>Mid-Continent</a:t>
          </a:r>
        </a:p>
        <a:p xmlns:a="http://schemas.openxmlformats.org/drawingml/2006/main">
          <a:pPr>
            <a:spcAft>
              <a:spcPts val="300"/>
            </a:spcAft>
          </a:pPr>
          <a:r>
            <a:rPr lang="en-US" sz="1200" dirty="0" smtClean="0">
              <a:solidFill>
                <a:schemeClr val="accent3">
                  <a:lumMod val="75000"/>
                </a:schemeClr>
              </a:solidFill>
            </a:rPr>
            <a:t>West</a:t>
          </a:r>
        </a:p>
        <a:p xmlns:a="http://schemas.openxmlformats.org/drawingml/2006/main">
          <a:pPr>
            <a:spcAft>
              <a:spcPts val="300"/>
            </a:spcAft>
          </a:pPr>
          <a:r>
            <a:rPr lang="en-US" sz="1200" dirty="0" smtClean="0">
              <a:solidFill>
                <a:schemeClr val="accent6"/>
              </a:solidFill>
            </a:rPr>
            <a:t>PJM</a:t>
          </a:r>
          <a:endParaRPr lang="en-US" sz="1200" dirty="0">
            <a:solidFill>
              <a:schemeClr val="accent6"/>
            </a:solidFill>
          </a:endParaRPr>
        </a:p>
      </cdr:txBody>
    </cdr:sp>
  </cdr:relSizeAnchor>
  <cdr:relSizeAnchor xmlns:cdr="http://schemas.openxmlformats.org/drawingml/2006/chartDrawing">
    <cdr:from>
      <cdr:x>0.14325</cdr:x>
      <cdr:y>0.06103</cdr:y>
    </cdr:from>
    <cdr:to>
      <cdr:x>0.65682</cdr:x>
      <cdr:y>0.24142</cdr:y>
    </cdr:to>
    <cdr:sp macro="" textlink="">
      <cdr:nvSpPr>
        <cdr:cNvPr id="3" name="TextBox 1"/>
        <cdr:cNvSpPr txBox="1"/>
      </cdr:nvSpPr>
      <cdr:spPr>
        <a:xfrm xmlns:a="http://schemas.openxmlformats.org/drawingml/2006/main">
          <a:off x="563299" y="189015"/>
          <a:ext cx="2019486" cy="5587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300"/>
            </a:spcAft>
          </a:pPr>
          <a:r>
            <a:rPr lang="en-US" sz="1200" dirty="0" smtClean="0">
              <a:latin typeface="Arial" panose="020B0604020202020204" pitchFamily="34" charset="0"/>
              <a:cs typeface="Arial" panose="020B0604020202020204" pitchFamily="34" charset="0"/>
            </a:rPr>
            <a:t>         2021</a:t>
          </a:r>
        </a:p>
        <a:p xmlns:a="http://schemas.openxmlformats.org/drawingml/2006/main">
          <a:pPr>
            <a:spcAft>
              <a:spcPts val="300"/>
            </a:spcAft>
          </a:pPr>
          <a:r>
            <a:rPr lang="en-US" sz="1200" dirty="0" smtClean="0">
              <a:latin typeface="Arial" panose="020B0604020202020204" pitchFamily="34" charset="0"/>
              <a:cs typeface="Arial" panose="020B0604020202020204" pitchFamily="34" charset="0"/>
            </a:rPr>
            <a:t>history</a:t>
          </a:r>
          <a:r>
            <a:rPr lang="en-US" sz="1200" baseline="0" dirty="0" smtClean="0">
              <a:latin typeface="Arial" panose="020B0604020202020204" pitchFamily="34" charset="0"/>
              <a:cs typeface="Arial" panose="020B0604020202020204" pitchFamily="34" charset="0"/>
            </a:rPr>
            <a:t>     </a:t>
          </a:r>
          <a:r>
            <a:rPr lang="en-US" sz="1200" baseline="0" dirty="0">
              <a:latin typeface="Arial" panose="020B0604020202020204" pitchFamily="34" charset="0"/>
              <a:cs typeface="Arial" panose="020B0604020202020204" pitchFamily="34" charset="0"/>
            </a:rPr>
            <a:t>projections</a:t>
          </a:r>
          <a:endParaRPr lang="en-US" sz="1200" dirty="0">
            <a:latin typeface="Arial" panose="020B0604020202020204" pitchFamily="34" charset="0"/>
            <a:cs typeface="Arial" panose="020B0604020202020204" pitchFamily="34" charset="0"/>
          </a:endParaRPr>
        </a:p>
      </cdr:txBody>
    </cdr:sp>
  </cdr:relSizeAnchor>
</c:userShapes>
</file>

<file path=ppt/drawings/drawing88.xml><?xml version="1.0" encoding="utf-8"?>
<c:userShapes xmlns:c="http://schemas.openxmlformats.org/drawingml/2006/chart">
  <cdr:relSizeAnchor xmlns:cdr="http://schemas.openxmlformats.org/drawingml/2006/chartDrawing">
    <cdr:from>
      <cdr:x>0.135</cdr:x>
      <cdr:y>0.06513</cdr:y>
    </cdr:from>
    <cdr:to>
      <cdr:x>0.63702</cdr:x>
      <cdr:y>0.24552</cdr:y>
    </cdr:to>
    <cdr:sp macro="" textlink="">
      <cdr:nvSpPr>
        <cdr:cNvPr id="2" name="TextBox 1"/>
        <cdr:cNvSpPr txBox="1"/>
      </cdr:nvSpPr>
      <cdr:spPr>
        <a:xfrm xmlns:a="http://schemas.openxmlformats.org/drawingml/2006/main">
          <a:off x="543056" y="201715"/>
          <a:ext cx="2019486" cy="5587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300"/>
            </a:spcAft>
          </a:pPr>
          <a:r>
            <a:rPr lang="en-US" sz="1200" dirty="0" smtClean="0">
              <a:latin typeface="Arial" panose="020B0604020202020204" pitchFamily="34" charset="0"/>
              <a:cs typeface="Arial" panose="020B0604020202020204" pitchFamily="34" charset="0"/>
            </a:rPr>
            <a:t>         2021</a:t>
          </a:r>
        </a:p>
        <a:p xmlns:a="http://schemas.openxmlformats.org/drawingml/2006/main">
          <a:pPr>
            <a:spcAft>
              <a:spcPts val="300"/>
            </a:spcAft>
          </a:pPr>
          <a:r>
            <a:rPr lang="en-US" sz="1200" dirty="0" smtClean="0">
              <a:latin typeface="Arial" panose="020B0604020202020204" pitchFamily="34" charset="0"/>
              <a:cs typeface="Arial" panose="020B0604020202020204" pitchFamily="34" charset="0"/>
            </a:rPr>
            <a:t>history</a:t>
          </a:r>
          <a:r>
            <a:rPr lang="en-US" sz="1200" baseline="0" dirty="0" smtClean="0">
              <a:latin typeface="Arial" panose="020B0604020202020204" pitchFamily="34" charset="0"/>
              <a:cs typeface="Arial" panose="020B0604020202020204" pitchFamily="34" charset="0"/>
            </a:rPr>
            <a:t>     </a:t>
          </a:r>
          <a:r>
            <a:rPr lang="en-US" sz="1200" baseline="0" dirty="0">
              <a:latin typeface="Arial" panose="020B0604020202020204" pitchFamily="34" charset="0"/>
              <a:cs typeface="Arial" panose="020B0604020202020204" pitchFamily="34" charset="0"/>
            </a:rPr>
            <a:t>projections</a:t>
          </a:r>
          <a:endParaRPr lang="en-US" sz="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0.74112</cdr:x>
      <cdr:y>0.30856</cdr:y>
    </cdr:from>
    <cdr:to>
      <cdr:x>1</cdr:x>
      <cdr:y>0.91133</cdr:y>
    </cdr:to>
    <cdr:sp macro="" textlink="">
      <cdr:nvSpPr>
        <cdr:cNvPr id="3" name="TextBox 2"/>
        <cdr:cNvSpPr txBox="1"/>
      </cdr:nvSpPr>
      <cdr:spPr>
        <a:xfrm xmlns:a="http://schemas.openxmlformats.org/drawingml/2006/main">
          <a:off x="2981325" y="955675"/>
          <a:ext cx="1041400" cy="1866900"/>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spcAft>
              <a:spcPts val="300"/>
            </a:spcAft>
          </a:pPr>
          <a:r>
            <a:rPr lang="en-US" sz="1200" dirty="0" smtClean="0">
              <a:solidFill>
                <a:schemeClr val="accent3">
                  <a:lumMod val="75000"/>
                </a:schemeClr>
              </a:solidFill>
            </a:rPr>
            <a:t>West</a:t>
          </a:r>
        </a:p>
        <a:p xmlns:a="http://schemas.openxmlformats.org/drawingml/2006/main">
          <a:pPr>
            <a:spcAft>
              <a:spcPts val="300"/>
            </a:spcAft>
          </a:pPr>
          <a:r>
            <a:rPr lang="en-US" sz="1200" dirty="0" smtClean="0">
              <a:solidFill>
                <a:schemeClr val="accent5"/>
              </a:solidFill>
            </a:rPr>
            <a:t>Northeast</a:t>
          </a:r>
        </a:p>
        <a:p xmlns:a="http://schemas.openxmlformats.org/drawingml/2006/main">
          <a:pPr>
            <a:spcAft>
              <a:spcPts val="300"/>
            </a:spcAft>
          </a:pPr>
          <a:r>
            <a:rPr lang="en-US" sz="1200" dirty="0" smtClean="0">
              <a:solidFill>
                <a:schemeClr val="accent4"/>
              </a:solidFill>
            </a:rPr>
            <a:t>Mid-Continent</a:t>
          </a:r>
        </a:p>
        <a:p xmlns:a="http://schemas.openxmlformats.org/drawingml/2006/main">
          <a:pPr>
            <a:spcAft>
              <a:spcPts val="300"/>
            </a:spcAft>
          </a:pPr>
          <a:r>
            <a:rPr lang="en-US" sz="1200" dirty="0" smtClean="0">
              <a:solidFill>
                <a:schemeClr val="accent2"/>
              </a:solidFill>
            </a:rPr>
            <a:t>ERCOT</a:t>
          </a:r>
        </a:p>
        <a:p xmlns:a="http://schemas.openxmlformats.org/drawingml/2006/main">
          <a:pPr>
            <a:spcAft>
              <a:spcPts val="300"/>
            </a:spcAft>
          </a:pPr>
          <a:r>
            <a:rPr lang="en-US" sz="1200" dirty="0" smtClean="0">
              <a:solidFill>
                <a:schemeClr val="accent1"/>
              </a:solidFill>
            </a:rPr>
            <a:t>U.S.</a:t>
          </a:r>
        </a:p>
        <a:p xmlns:a="http://schemas.openxmlformats.org/drawingml/2006/main">
          <a:pPr>
            <a:spcAft>
              <a:spcPts val="300"/>
            </a:spcAft>
          </a:pPr>
          <a:r>
            <a:rPr lang="en-US" sz="1200" dirty="0" smtClean="0">
              <a:solidFill>
                <a:schemeClr val="accent6"/>
              </a:solidFill>
            </a:rPr>
            <a:t>PJM</a:t>
          </a:r>
        </a:p>
        <a:p xmlns:a="http://schemas.openxmlformats.org/drawingml/2006/main">
          <a:pPr>
            <a:spcAft>
              <a:spcPts val="300"/>
            </a:spcAft>
          </a:pPr>
          <a:r>
            <a:rPr lang="en-US" sz="1200" dirty="0" smtClean="0">
              <a:solidFill>
                <a:schemeClr val="accent3"/>
              </a:solidFill>
            </a:rPr>
            <a:t>CAISO</a:t>
          </a:r>
        </a:p>
        <a:p xmlns:a="http://schemas.openxmlformats.org/drawingml/2006/main">
          <a:pPr>
            <a:spcAft>
              <a:spcPts val="300"/>
            </a:spcAft>
          </a:pPr>
          <a:r>
            <a:rPr lang="en-US" sz="1200" dirty="0" smtClean="0">
              <a:solidFill>
                <a:schemeClr val="tx2"/>
              </a:solidFill>
            </a:rPr>
            <a:t>Southeast</a:t>
          </a:r>
          <a:endParaRPr lang="en-US" sz="1200" dirty="0">
            <a:solidFill>
              <a:schemeClr val="tx2"/>
            </a:solidFill>
          </a:endParaRPr>
        </a:p>
      </cdr:txBody>
    </cdr:sp>
  </cdr:relSizeAnchor>
</c:userShapes>
</file>

<file path=ppt/drawings/drawing89.xml><?xml version="1.0" encoding="utf-8"?>
<c:userShapes xmlns:c="http://schemas.openxmlformats.org/drawingml/2006/chart">
  <cdr:relSizeAnchor xmlns:cdr="http://schemas.openxmlformats.org/drawingml/2006/chartDrawing">
    <cdr:from>
      <cdr:x>0.69436</cdr:x>
      <cdr:y>0.35318</cdr:y>
    </cdr:from>
    <cdr:to>
      <cdr:x>0.99992</cdr:x>
      <cdr:y>0.89869</cdr:y>
    </cdr:to>
    <cdr:sp macro="" textlink="">
      <cdr:nvSpPr>
        <cdr:cNvPr id="2" name="TextBox 1"/>
        <cdr:cNvSpPr txBox="1"/>
      </cdr:nvSpPr>
      <cdr:spPr>
        <a:xfrm xmlns:a="http://schemas.openxmlformats.org/drawingml/2006/main">
          <a:off x="2730398" y="1046683"/>
          <a:ext cx="1201522" cy="16166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solidFill>
                <a:schemeClr val="accent3"/>
              </a:solidFill>
            </a:rPr>
            <a:t>CAISO</a:t>
          </a:r>
        </a:p>
        <a:p xmlns:a="http://schemas.openxmlformats.org/drawingml/2006/main">
          <a:r>
            <a:rPr lang="en-US" sz="1200" dirty="0" smtClean="0">
              <a:solidFill>
                <a:schemeClr val="accent2"/>
              </a:solidFill>
            </a:rPr>
            <a:t>ERCOT</a:t>
          </a:r>
        </a:p>
        <a:p xmlns:a="http://schemas.openxmlformats.org/drawingml/2006/main">
          <a:r>
            <a:rPr lang="en-US" sz="1200" dirty="0" smtClean="0">
              <a:solidFill>
                <a:schemeClr val="accent5"/>
              </a:solidFill>
            </a:rPr>
            <a:t>Northeast</a:t>
          </a:r>
        </a:p>
        <a:p xmlns:a="http://schemas.openxmlformats.org/drawingml/2006/main">
          <a:r>
            <a:rPr lang="en-US" sz="1200" dirty="0" smtClean="0">
              <a:solidFill>
                <a:schemeClr val="accent3">
                  <a:lumMod val="75000"/>
                </a:schemeClr>
              </a:solidFill>
            </a:rPr>
            <a:t>West</a:t>
          </a:r>
        </a:p>
        <a:p xmlns:a="http://schemas.openxmlformats.org/drawingml/2006/main">
          <a:r>
            <a:rPr lang="en-US" sz="1200" dirty="0" smtClean="0">
              <a:solidFill>
                <a:schemeClr val="accent4"/>
              </a:solidFill>
            </a:rPr>
            <a:t>Mid-Continent</a:t>
          </a:r>
        </a:p>
        <a:p xmlns:a="http://schemas.openxmlformats.org/drawingml/2006/main">
          <a:r>
            <a:rPr lang="en-US" sz="1200" dirty="0" smtClean="0">
              <a:solidFill>
                <a:schemeClr val="accent1"/>
              </a:solidFill>
            </a:rPr>
            <a:t>U.S.</a:t>
          </a:r>
        </a:p>
        <a:p xmlns:a="http://schemas.openxmlformats.org/drawingml/2006/main">
          <a:r>
            <a:rPr lang="en-US" sz="1200" dirty="0" smtClean="0">
              <a:solidFill>
                <a:schemeClr val="tx2"/>
              </a:solidFill>
            </a:rPr>
            <a:t>Southeast</a:t>
          </a:r>
        </a:p>
        <a:p xmlns:a="http://schemas.openxmlformats.org/drawingml/2006/main">
          <a:r>
            <a:rPr lang="en-US" sz="1200" dirty="0" smtClean="0">
              <a:solidFill>
                <a:schemeClr val="accent6"/>
              </a:solidFill>
            </a:rPr>
            <a:t>PJM</a:t>
          </a:r>
          <a:endParaRPr lang="en-US" sz="1200" dirty="0">
            <a:solidFill>
              <a:schemeClr val="accent6"/>
            </a:solidFill>
          </a:endParaRPr>
        </a:p>
      </cdr:txBody>
    </cdr:sp>
  </cdr:relSizeAnchor>
  <cdr:relSizeAnchor xmlns:cdr="http://schemas.openxmlformats.org/drawingml/2006/chartDrawing">
    <cdr:from>
      <cdr:x>0.08418</cdr:x>
      <cdr:y>0.90653</cdr:y>
    </cdr:from>
    <cdr:to>
      <cdr:x>0.77524</cdr:x>
      <cdr:y>1</cdr:y>
    </cdr:to>
    <cdr:sp macro="" textlink="">
      <cdr:nvSpPr>
        <cdr:cNvPr id="3" name="TextBox 2"/>
        <cdr:cNvSpPr txBox="1"/>
      </cdr:nvSpPr>
      <cdr:spPr>
        <a:xfrm xmlns:a="http://schemas.openxmlformats.org/drawingml/2006/main">
          <a:off x="331013" y="2686583"/>
          <a:ext cx="2717411" cy="276999"/>
        </a:xfrm>
        <a:prstGeom xmlns:a="http://schemas.openxmlformats.org/drawingml/2006/main" prst="rect">
          <a:avLst/>
        </a:prstGeom>
      </cdr:spPr>
      <cdr:txBody>
        <a:bodyPr xmlns:a="http://schemas.openxmlformats.org/drawingml/2006/main" vertOverflow="clip" wrap="none" rtlCol="0">
          <a:spAutoFit/>
        </a:bodyPr>
        <a:lstStyle xmlns:a="http://schemas.openxmlformats.org/drawingml/2006/main"/>
        <a:p xmlns:a="http://schemas.openxmlformats.org/drawingml/2006/main">
          <a:r>
            <a:rPr lang="en-US" sz="1200" dirty="0" smtClean="0"/>
            <a:t>2021	   2035	       2050</a:t>
          </a:r>
          <a:endParaRPr lang="en-US" sz="1200" dirty="0"/>
        </a:p>
      </cdr:txBody>
    </cdr:sp>
  </cdr:relSizeAnchor>
</c:userShapes>
</file>

<file path=ppt/drawings/drawing9.xml><?xml version="1.0" encoding="utf-8"?>
<c:userShapes xmlns:c="http://schemas.openxmlformats.org/drawingml/2006/chart">
  <cdr:relSizeAnchor xmlns:cdr="http://schemas.openxmlformats.org/drawingml/2006/chartDrawing">
    <cdr:from>
      <cdr:x>0.64133</cdr:x>
      <cdr:y>0.20913</cdr:y>
    </cdr:from>
    <cdr:to>
      <cdr:x>0.89115</cdr:x>
      <cdr:y>0.74881</cdr:y>
    </cdr:to>
    <cdr:sp macro="" textlink="">
      <cdr:nvSpPr>
        <cdr:cNvPr id="3" name="TextBox 1"/>
        <cdr:cNvSpPr txBox="1"/>
      </cdr:nvSpPr>
      <cdr:spPr bwMode="auto">
        <a:xfrm xmlns:a="http://schemas.openxmlformats.org/drawingml/2006/main">
          <a:off x="2579894" y="647722"/>
          <a:ext cx="1004957" cy="16715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a:solidFill>
                <a:srgbClr val="BD732A"/>
              </a:solidFill>
              <a:latin typeface="+mn-lt"/>
              <a:ea typeface="Times New Roman" charset="0"/>
              <a:cs typeface="Times New Roman" charset="0"/>
            </a:rPr>
            <a:t>petroleum</a:t>
          </a:r>
        </a:p>
        <a:p xmlns:a="http://schemas.openxmlformats.org/drawingml/2006/main">
          <a:pPr algn="r" eaLnBrk="0" hangingPunct="0"/>
          <a:endParaRPr lang="en-US" sz="1200" b="1" i="0" dirty="0">
            <a:solidFill>
              <a:schemeClr val="accent1"/>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1"/>
            </a:solidFill>
            <a:latin typeface="+mn-lt"/>
            <a:ea typeface="Times New Roman" charset="0"/>
            <a:cs typeface="Times New Roman" charset="0"/>
          </a:endParaRPr>
        </a:p>
        <a:p xmlns:a="http://schemas.openxmlformats.org/drawingml/2006/main">
          <a:pPr algn="r" eaLnBrk="0" hangingPunct="0"/>
          <a:endParaRPr lang="en-US" sz="1200" b="1" i="0" dirty="0" smtClean="0">
            <a:solidFill>
              <a:schemeClr val="accent1"/>
            </a:solidFill>
            <a:latin typeface="+mn-lt"/>
            <a:ea typeface="Times New Roman" charset="0"/>
            <a:cs typeface="Times New Roman" charset="0"/>
          </a:endParaRPr>
        </a:p>
        <a:p xmlns:a="http://schemas.openxmlformats.org/drawingml/2006/main">
          <a:pPr algn="r" eaLnBrk="0" hangingPunct="0"/>
          <a:r>
            <a:rPr lang="en-US" sz="1200" b="1" i="0" dirty="0" smtClean="0">
              <a:solidFill>
                <a:schemeClr val="accent1"/>
              </a:solidFill>
              <a:latin typeface="+mn-lt"/>
              <a:ea typeface="Times New Roman" charset="0"/>
              <a:cs typeface="Times New Roman" charset="0"/>
            </a:rPr>
            <a:t>natural </a:t>
          </a:r>
          <a:r>
            <a:rPr lang="en-US" sz="1200" b="1" i="0" dirty="0">
              <a:solidFill>
                <a:schemeClr val="accent1"/>
              </a:solidFill>
              <a:latin typeface="+mn-lt"/>
              <a:ea typeface="Times New Roman" charset="0"/>
              <a:cs typeface="Times New Roman" charset="0"/>
            </a:rPr>
            <a:t>gas</a:t>
          </a:r>
        </a:p>
        <a:p xmlns:a="http://schemas.openxmlformats.org/drawingml/2006/main">
          <a:pPr algn="r" eaLnBrk="0" hangingPunct="0"/>
          <a:endParaRPr lang="en-US" sz="1200" b="1" i="0" dirty="0">
            <a:solidFill>
              <a:schemeClr val="accent2"/>
            </a:solidFill>
            <a:latin typeface="+mn-lt"/>
            <a:ea typeface="Times New Roman" charset="0"/>
            <a:cs typeface="Times New Roman" charset="0"/>
          </a:endParaRPr>
        </a:p>
        <a:p xmlns:a="http://schemas.openxmlformats.org/drawingml/2006/main">
          <a:pPr algn="r" eaLnBrk="0" hangingPunct="0"/>
          <a:endParaRPr lang="en-US" sz="2000" b="1" i="0" dirty="0">
            <a:solidFill>
              <a:schemeClr val="tx1">
                <a:lumMod val="50000"/>
                <a:lumOff val="50000"/>
              </a:schemeClr>
            </a:solidFill>
            <a:latin typeface="+mn-lt"/>
            <a:ea typeface="Times New Roman" charset="0"/>
            <a:cs typeface="Times New Roman" charset="0"/>
          </a:endParaRPr>
        </a:p>
        <a:p xmlns:a="http://schemas.openxmlformats.org/drawingml/2006/main">
          <a:pPr algn="r" eaLnBrk="0" hangingPunct="0"/>
          <a:r>
            <a:rPr lang="en-US" sz="1200" b="1" i="0" dirty="0" smtClean="0">
              <a:solidFill>
                <a:schemeClr val="tx1">
                  <a:lumMod val="50000"/>
                  <a:lumOff val="50000"/>
                </a:schemeClr>
              </a:solidFill>
              <a:latin typeface="+mn-lt"/>
              <a:ea typeface="Times New Roman" charset="0"/>
              <a:cs typeface="Times New Roman" charset="0"/>
            </a:rPr>
            <a:t>coal</a:t>
          </a:r>
          <a:endParaRPr lang="en-US" sz="1200" b="1" i="0" dirty="0">
            <a:solidFill>
              <a:schemeClr val="tx1">
                <a:lumMod val="50000"/>
                <a:lumOff val="50000"/>
              </a:schemeClr>
            </a:solidFill>
            <a:latin typeface="+mn-lt"/>
            <a:ea typeface="Times New Roman" charset="0"/>
            <a:cs typeface="Times New Roman" charset="0"/>
          </a:endParaRPr>
        </a:p>
      </cdr:txBody>
    </cdr:sp>
  </cdr:relSizeAnchor>
  <cdr:relSizeAnchor xmlns:cdr="http://schemas.openxmlformats.org/drawingml/2006/chartDrawing">
    <cdr:from>
      <cdr:x>0.38063</cdr:x>
      <cdr:y>0</cdr:y>
    </cdr:from>
    <cdr:to>
      <cdr:x>0.64211</cdr:x>
      <cdr:y>0.15064</cdr:y>
    </cdr:to>
    <cdr:sp macro="" textlink="">
      <cdr:nvSpPr>
        <cdr:cNvPr id="2" name="TextBox 1"/>
        <cdr:cNvSpPr txBox="1"/>
      </cdr:nvSpPr>
      <cdr:spPr bwMode="auto">
        <a:xfrm xmlns:a="http://schemas.openxmlformats.org/drawingml/2006/main">
          <a:off x="1531150" y="0"/>
          <a:ext cx="1051863" cy="4665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i="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400" i="0" dirty="0">
            <a:solidFill>
              <a:schemeClr val="tx1"/>
            </a:solidFill>
            <a:latin typeface="+mn-lt"/>
            <a:ea typeface="Times New Roman" charset="0"/>
            <a:cs typeface="Times New Roman" charset="0"/>
          </a:endParaRPr>
        </a:p>
      </cdr:txBody>
    </cdr:sp>
  </cdr:relSizeAnchor>
</c:userShapes>
</file>

<file path=ppt/drawings/drawing90.xml><?xml version="1.0" encoding="utf-8"?>
<c:userShapes xmlns:c="http://schemas.openxmlformats.org/drawingml/2006/chart">
  <cdr:relSizeAnchor xmlns:cdr="http://schemas.openxmlformats.org/drawingml/2006/chartDrawing">
    <cdr:from>
      <cdr:x>0.69137</cdr:x>
      <cdr:y>0.37786</cdr:y>
    </cdr:from>
    <cdr:to>
      <cdr:x>0.99006</cdr:x>
      <cdr:y>0.91583</cdr:y>
    </cdr:to>
    <cdr:sp macro="" textlink="">
      <cdr:nvSpPr>
        <cdr:cNvPr id="3" name="TextBox 1"/>
        <cdr:cNvSpPr txBox="1"/>
      </cdr:nvSpPr>
      <cdr:spPr>
        <a:xfrm xmlns:a="http://schemas.openxmlformats.org/drawingml/2006/main">
          <a:off x="2781191" y="1119833"/>
          <a:ext cx="1201548" cy="15943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solidFill>
                <a:schemeClr val="accent3"/>
              </a:solidFill>
            </a:rPr>
            <a:t>CAISO</a:t>
          </a:r>
        </a:p>
        <a:p xmlns:a="http://schemas.openxmlformats.org/drawingml/2006/main">
          <a:r>
            <a:rPr lang="en-US" sz="1200" dirty="0" smtClean="0">
              <a:solidFill>
                <a:schemeClr val="accent2"/>
              </a:solidFill>
            </a:rPr>
            <a:t>ERCOT</a:t>
          </a:r>
        </a:p>
        <a:p xmlns:a="http://schemas.openxmlformats.org/drawingml/2006/main">
          <a:r>
            <a:rPr lang="en-US" sz="1200" dirty="0" smtClean="0">
              <a:solidFill>
                <a:schemeClr val="accent4"/>
              </a:solidFill>
            </a:rPr>
            <a:t>Mid-Continent</a:t>
          </a:r>
        </a:p>
        <a:p xmlns:a="http://schemas.openxmlformats.org/drawingml/2006/main">
          <a:r>
            <a:rPr lang="en-US" sz="1200" dirty="0" smtClean="0">
              <a:solidFill>
                <a:schemeClr val="accent1"/>
              </a:solidFill>
            </a:rPr>
            <a:t>U.S.</a:t>
          </a:r>
        </a:p>
        <a:p xmlns:a="http://schemas.openxmlformats.org/drawingml/2006/main">
          <a:r>
            <a:rPr lang="en-US" sz="1200" dirty="0" smtClean="0">
              <a:solidFill>
                <a:schemeClr val="accent5"/>
              </a:solidFill>
            </a:rPr>
            <a:t>Northeast</a:t>
          </a:r>
        </a:p>
        <a:p xmlns:a="http://schemas.openxmlformats.org/drawingml/2006/main">
          <a:r>
            <a:rPr lang="en-US" sz="1200" dirty="0" smtClean="0">
              <a:solidFill>
                <a:schemeClr val="accent3">
                  <a:lumMod val="75000"/>
                </a:schemeClr>
              </a:solidFill>
            </a:rPr>
            <a:t>West</a:t>
          </a:r>
        </a:p>
        <a:p xmlns:a="http://schemas.openxmlformats.org/drawingml/2006/main">
          <a:r>
            <a:rPr lang="en-US" sz="1200" dirty="0" smtClean="0">
              <a:solidFill>
                <a:schemeClr val="tx2"/>
              </a:solidFill>
            </a:rPr>
            <a:t>Southeast</a:t>
          </a:r>
        </a:p>
        <a:p xmlns:a="http://schemas.openxmlformats.org/drawingml/2006/main">
          <a:r>
            <a:rPr lang="en-US" sz="1200" dirty="0" smtClean="0">
              <a:solidFill>
                <a:schemeClr val="accent6"/>
              </a:solidFill>
            </a:rPr>
            <a:t>PJM</a:t>
          </a:r>
          <a:endParaRPr lang="en-US" sz="1200" dirty="0">
            <a:solidFill>
              <a:schemeClr val="accent6"/>
            </a:solidFill>
          </a:endParaRPr>
        </a:p>
      </cdr:txBody>
    </cdr:sp>
  </cdr:relSizeAnchor>
  <cdr:relSizeAnchor xmlns:cdr="http://schemas.openxmlformats.org/drawingml/2006/chartDrawing">
    <cdr:from>
      <cdr:x>0.06985</cdr:x>
      <cdr:y>0.90653</cdr:y>
    </cdr:from>
    <cdr:to>
      <cdr:x>0.77765</cdr:x>
      <cdr:y>1</cdr:y>
    </cdr:to>
    <cdr:sp macro="" textlink="">
      <cdr:nvSpPr>
        <cdr:cNvPr id="4" name="TextBox 1"/>
        <cdr:cNvSpPr txBox="1"/>
      </cdr:nvSpPr>
      <cdr:spPr>
        <a:xfrm xmlns:a="http://schemas.openxmlformats.org/drawingml/2006/main">
          <a:off x="280999" y="2686583"/>
          <a:ext cx="2847254" cy="276999"/>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2021	    2035	           2050</a:t>
          </a:r>
          <a:endParaRPr lang="en-US" sz="1200" dirty="0"/>
        </a:p>
      </cdr:txBody>
    </cdr:sp>
  </cdr:relSizeAnchor>
</c:userShapes>
</file>

<file path=ppt/drawings/drawing91.xml><?xml version="1.0" encoding="utf-8"?>
<c:userShapes xmlns:c="http://schemas.openxmlformats.org/drawingml/2006/chart">
  <cdr:relSizeAnchor xmlns:cdr="http://schemas.openxmlformats.org/drawingml/2006/chartDrawing">
    <cdr:from>
      <cdr:x>0</cdr:x>
      <cdr:y>0</cdr:y>
    </cdr:from>
    <cdr:to>
      <cdr:x>1</cdr:x>
      <cdr:y>0.19585</cdr:y>
    </cdr:to>
    <cdr:sp macro="" textlink="">
      <cdr:nvSpPr>
        <cdr:cNvPr id="6" name="TextBox 5"/>
        <cdr:cNvSpPr txBox="1"/>
      </cdr:nvSpPr>
      <cdr:spPr>
        <a:xfrm xmlns:a="http://schemas.openxmlformats.org/drawingml/2006/main">
          <a:off x="0" y="0"/>
          <a:ext cx="3724275" cy="6688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a:ea typeface="+mn-ea"/>
              <a:cs typeface="+mn-cs"/>
            </a:rPr>
            <a:t>Installed electric generating capacity by source</a:t>
          </a:r>
          <a:endParaRPr kumimoji="0" lang="en-US" sz="1200" b="1" i="0" u="none" strike="noStrike" kern="0" cap="none" spc="0" normalizeH="0" baseline="0" noProof="0" dirty="0" smtClean="0">
            <a:ln>
              <a:noFill/>
            </a:ln>
            <a:solidFill>
              <a:sysClr val="windowText" lastClr="000000"/>
            </a:solidFill>
            <a:effectLst/>
            <a:uLnTx/>
            <a:uFillTx/>
            <a:latin typeface="Arial"/>
            <a:ea typeface="+mn-ea"/>
            <a:cs typeface="+mn-cs"/>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Arial"/>
              <a:ea typeface="+mn-ea"/>
              <a:cs typeface="+mn-cs"/>
            </a:rPr>
            <a:t>AEO2022 Reference case</a:t>
          </a:r>
          <a:endParaRPr kumimoji="0" lang="en-US" sz="1200" b="1" i="0" u="none" strike="noStrike" kern="0" cap="none" spc="0" normalizeH="0" baseline="0" noProof="0" dirty="0" smtClean="0">
            <a:ln>
              <a:noFill/>
            </a:ln>
            <a:solidFill>
              <a:sysClr val="windowText" lastClr="000000"/>
            </a:solidFill>
            <a:effectLst/>
            <a:uLnTx/>
            <a:uFillTx/>
            <a:latin typeface="Aria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a:ea typeface="Times New Roman" charset="0"/>
              <a:cs typeface="Times New Roman" charset="0"/>
            </a:rPr>
            <a:t>gigawatts</a:t>
          </a:r>
        </a:p>
        <a:p xmlns:a="http://schemas.openxmlformats.org/drawingml/2006/main">
          <a:endParaRPr lang="en-US" sz="1100" dirty="0"/>
        </a:p>
      </cdr:txBody>
    </cdr:sp>
  </cdr:relSizeAnchor>
  <cdr:relSizeAnchor xmlns:cdr="http://schemas.openxmlformats.org/drawingml/2006/chartDrawing">
    <cdr:from>
      <cdr:x>0.27962</cdr:x>
      <cdr:y>0.2318</cdr:y>
    </cdr:from>
    <cdr:to>
      <cdr:x>0.68883</cdr:x>
      <cdr:y>0.32724</cdr:y>
    </cdr:to>
    <cdr:sp macro="" textlink="">
      <cdr:nvSpPr>
        <cdr:cNvPr id="2" name="TextBox 1"/>
        <cdr:cNvSpPr txBox="1"/>
      </cdr:nvSpPr>
      <cdr:spPr>
        <a:xfrm xmlns:a="http://schemas.openxmlformats.org/drawingml/2006/main">
          <a:off x="1041400" y="791669"/>
          <a:ext cx="1524000" cy="3259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history           projections</a:t>
          </a:r>
        </a:p>
      </cdr:txBody>
    </cdr:sp>
  </cdr:relSizeAnchor>
  <cdr:relSizeAnchor xmlns:cdr="http://schemas.openxmlformats.org/drawingml/2006/chartDrawing">
    <cdr:from>
      <cdr:x>0.40466</cdr:x>
      <cdr:y>0.1661</cdr:y>
    </cdr:from>
    <cdr:to>
      <cdr:x>0.53652</cdr:x>
      <cdr:y>0.26153</cdr:y>
    </cdr:to>
    <cdr:sp macro="" textlink="">
      <cdr:nvSpPr>
        <cdr:cNvPr id="4" name="TextBox 1"/>
        <cdr:cNvSpPr txBox="1"/>
      </cdr:nvSpPr>
      <cdr:spPr>
        <a:xfrm xmlns:a="http://schemas.openxmlformats.org/drawingml/2006/main">
          <a:off x="1507067" y="567266"/>
          <a:ext cx="491066" cy="3259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2021</a:t>
          </a:r>
        </a:p>
      </cdr:txBody>
    </cdr:sp>
  </cdr:relSizeAnchor>
</c:userShapes>
</file>

<file path=ppt/drawings/drawing92.xml><?xml version="1.0" encoding="utf-8"?>
<c:userShapes xmlns:c="http://schemas.openxmlformats.org/drawingml/2006/chart">
  <cdr:relSizeAnchor xmlns:cdr="http://schemas.openxmlformats.org/drawingml/2006/chartDrawing">
    <cdr:from>
      <cdr:x>0</cdr:x>
      <cdr:y>0</cdr:y>
    </cdr:from>
    <cdr:to>
      <cdr:x>1</cdr:x>
      <cdr:y>0.21362</cdr:y>
    </cdr:to>
    <cdr:sp macro="" textlink="">
      <cdr:nvSpPr>
        <cdr:cNvPr id="6" name="TextBox 5"/>
        <cdr:cNvSpPr txBox="1"/>
      </cdr:nvSpPr>
      <cdr:spPr>
        <a:xfrm xmlns:a="http://schemas.openxmlformats.org/drawingml/2006/main">
          <a:off x="0" y="0"/>
          <a:ext cx="3749675" cy="7132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a:ea typeface="+mn-ea"/>
              <a:cs typeface="+mn-cs"/>
            </a:rPr>
            <a:t>Share of installed electric generating capacity</a:t>
          </a:r>
          <a:endParaRPr kumimoji="0" lang="en-US" sz="1200" b="1" i="0" u="none" strike="noStrike" kern="0" cap="none" spc="0" normalizeH="0" baseline="0" noProof="0" dirty="0" smtClean="0">
            <a:ln>
              <a:noFill/>
            </a:ln>
            <a:solidFill>
              <a:sysClr val="windowText" lastClr="000000"/>
            </a:solidFill>
            <a:effectLst/>
            <a:uLnTx/>
            <a:uFillTx/>
            <a:latin typeface="Arial"/>
            <a:ea typeface="+mn-ea"/>
            <a:cs typeface="+mn-cs"/>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Arial"/>
              <a:ea typeface="+mn-ea"/>
              <a:cs typeface="+mn-cs"/>
            </a:rPr>
            <a:t>AEO2022 Reference case</a:t>
          </a:r>
          <a:endParaRPr kumimoji="0" lang="en-US" sz="1200" b="1" i="0" u="none" strike="noStrike" kern="0" cap="none" spc="0" normalizeH="0" baseline="0" noProof="0" dirty="0" smtClean="0">
            <a:ln>
              <a:noFill/>
            </a:ln>
            <a:solidFill>
              <a:sysClr val="windowText" lastClr="000000"/>
            </a:solidFill>
            <a:effectLst/>
            <a:uLnTx/>
            <a:uFillTx/>
            <a:latin typeface="Aria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a:ea typeface="Times New Roman" charset="0"/>
              <a:cs typeface="Times New Roman" charset="0"/>
            </a:rPr>
            <a:t>percentage</a:t>
          </a:r>
        </a:p>
        <a:p xmlns:a="http://schemas.openxmlformats.org/drawingml/2006/main">
          <a:endParaRPr lang="en-US" sz="1100" dirty="0"/>
        </a:p>
      </cdr:txBody>
    </cdr:sp>
  </cdr:relSizeAnchor>
  <cdr:relSizeAnchor xmlns:cdr="http://schemas.openxmlformats.org/drawingml/2006/chartDrawing">
    <cdr:from>
      <cdr:x>0.18984</cdr:x>
      <cdr:y>0.16239</cdr:y>
    </cdr:from>
    <cdr:to>
      <cdr:x>0.54619</cdr:x>
      <cdr:y>0.43589</cdr:y>
    </cdr:to>
    <cdr:sp macro="" textlink="">
      <cdr:nvSpPr>
        <cdr:cNvPr id="2" name="TextBox 1"/>
        <cdr:cNvSpPr txBox="1"/>
      </cdr:nvSpPr>
      <cdr:spPr>
        <a:xfrm xmlns:a="http://schemas.openxmlformats.org/drawingml/2006/main">
          <a:off x="711836" y="542227"/>
          <a:ext cx="1336197" cy="9132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 history          </a:t>
          </a:r>
          <a:r>
            <a:rPr lang="en-US" sz="1100" b="1" dirty="0" smtClean="0"/>
            <a:t>2021</a:t>
          </a:r>
          <a:r>
            <a:rPr lang="en-US" sz="1100" dirty="0" smtClean="0"/>
            <a:t>             projections</a:t>
          </a:r>
          <a:endParaRPr lang="en-US" sz="1100" dirty="0"/>
        </a:p>
      </cdr:txBody>
    </cdr:sp>
  </cdr:relSizeAnchor>
</c:userShapes>
</file>

<file path=ppt/drawings/drawing93.xml><?xml version="1.0" encoding="utf-8"?>
<c:userShapes xmlns:c="http://schemas.openxmlformats.org/drawingml/2006/chart">
  <cdr:relSizeAnchor xmlns:cdr="http://schemas.openxmlformats.org/drawingml/2006/chartDrawing">
    <cdr:from>
      <cdr:x>0.11623</cdr:x>
      <cdr:y>0.04588</cdr:y>
    </cdr:from>
    <cdr:to>
      <cdr:x>0.33845</cdr:x>
      <cdr:y>0.18013</cdr:y>
    </cdr:to>
    <cdr:grpSp>
      <cdr:nvGrpSpPr>
        <cdr:cNvPr id="3" name="Group 2"/>
        <cdr:cNvGrpSpPr/>
      </cdr:nvGrpSpPr>
      <cdr:grpSpPr>
        <a:xfrm xmlns:a="http://schemas.openxmlformats.org/drawingml/2006/main">
          <a:off x="449359" y="137735"/>
          <a:ext cx="859128" cy="403028"/>
          <a:chOff x="-874828" y="-215367"/>
          <a:chExt cx="1168384" cy="368275"/>
        </a:xfrm>
      </cdr:grpSpPr>
      <cdr:sp macro="" textlink="">
        <cdr:nvSpPr>
          <cdr:cNvPr id="5" name="TextBox 1"/>
          <cdr:cNvSpPr txBox="1"/>
        </cdr:nvSpPr>
        <cdr:spPr bwMode="auto">
          <a:xfrm xmlns:a="http://schemas.openxmlformats.org/drawingml/2006/main">
            <a:off x="-874828" y="-215367"/>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grpSp>
  </cdr:relSizeAnchor>
</c:userShapes>
</file>

<file path=ppt/drawings/drawing94.xml><?xml version="1.0" encoding="utf-8"?>
<c:userShapes xmlns:c="http://schemas.openxmlformats.org/drawingml/2006/chart">
  <cdr:relSizeAnchor xmlns:cdr="http://schemas.openxmlformats.org/drawingml/2006/chartDrawing">
    <cdr:from>
      <cdr:x>0.00521</cdr:x>
      <cdr:y>0</cdr:y>
    </cdr:from>
    <cdr:to>
      <cdr:x>0.46875</cdr:x>
      <cdr:y>0.23264</cdr:y>
    </cdr:to>
    <cdr:sp macro="" textlink="">
      <cdr:nvSpPr>
        <cdr:cNvPr id="2" name="TextBox 1"/>
        <cdr:cNvSpPr txBox="1"/>
      </cdr:nvSpPr>
      <cdr:spPr bwMode="auto">
        <a:xfrm xmlns:a="http://schemas.openxmlformats.org/drawingml/2006/main">
          <a:off x="22312" y="0"/>
          <a:ext cx="1985081" cy="8239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b="0"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0.12838</cdr:x>
      <cdr:y>0.04967</cdr:y>
    </cdr:from>
    <cdr:to>
      <cdr:x>0.34134</cdr:x>
      <cdr:y>0.18856</cdr:y>
    </cdr:to>
    <cdr:grpSp>
      <cdr:nvGrpSpPr>
        <cdr:cNvPr id="4" name="Group 3"/>
        <cdr:cNvGrpSpPr/>
      </cdr:nvGrpSpPr>
      <cdr:grpSpPr>
        <a:xfrm xmlns:a="http://schemas.openxmlformats.org/drawingml/2006/main">
          <a:off x="516437" y="149113"/>
          <a:ext cx="856680" cy="416958"/>
          <a:chOff x="1283425" y="-28223403"/>
          <a:chExt cx="1168384" cy="28217336"/>
        </a:xfrm>
      </cdr:grpSpPr>
      <cdr:sp macro="" textlink="">
        <cdr:nvSpPr>
          <cdr:cNvPr id="6" name="TextBox 1"/>
          <cdr:cNvSpPr txBox="1"/>
        </cdr:nvSpPr>
        <cdr:spPr bwMode="auto">
          <a:xfrm xmlns:a="http://schemas.openxmlformats.org/drawingml/2006/main">
            <a:off x="1283425" y="-28223403"/>
            <a:ext cx="1168384" cy="282173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grpSp>
  </cdr:relSizeAnchor>
  <cdr:relSizeAnchor xmlns:cdr="http://schemas.openxmlformats.org/drawingml/2006/chartDrawing">
    <cdr:from>
      <cdr:x>0.70401</cdr:x>
      <cdr:y>0.43577</cdr:y>
    </cdr:from>
    <cdr:to>
      <cdr:x>0.96314</cdr:x>
      <cdr:y>0.81254</cdr:y>
    </cdr:to>
    <cdr:sp macro="" textlink="">
      <cdr:nvSpPr>
        <cdr:cNvPr id="7" name="TextBox 1"/>
        <cdr:cNvSpPr txBox="1"/>
      </cdr:nvSpPr>
      <cdr:spPr bwMode="auto">
        <a:xfrm xmlns:a="http://schemas.openxmlformats.org/drawingml/2006/main">
          <a:off x="2832019" y="1308204"/>
          <a:ext cx="1042409" cy="11310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6"/>
              </a:solidFill>
              <a:ea typeface="Times New Roman" charset="0"/>
              <a:cs typeface="Times New Roman" charset="0"/>
            </a:rPr>
            <a:t>motor</a:t>
          </a:r>
          <a:r>
            <a:rPr lang="en-US" sz="1200" b="1" dirty="0" smtClean="0">
              <a:solidFill>
                <a:schemeClr val="accent6"/>
              </a:solidFill>
              <a:ea typeface="Times New Roman" charset="0"/>
              <a:cs typeface="Times New Roman" charset="0"/>
            </a:rPr>
            <a:t> </a:t>
          </a:r>
          <a:r>
            <a:rPr lang="en-US" sz="1200" b="1" i="0" dirty="0" smtClean="0">
              <a:solidFill>
                <a:schemeClr val="accent6"/>
              </a:solidFill>
              <a:ea typeface="Times New Roman" charset="0"/>
              <a:cs typeface="Times New Roman" charset="0"/>
            </a:rPr>
            <a:t>gasoline</a:t>
          </a:r>
        </a:p>
        <a:p xmlns:a="http://schemas.openxmlformats.org/drawingml/2006/main">
          <a:pPr eaLnBrk="0" hangingPunct="0"/>
          <a:endParaRPr lang="en-US" sz="700" b="1" dirty="0" smtClean="0">
            <a:solidFill>
              <a:schemeClr val="accent2"/>
            </a:solidFill>
            <a:ea typeface="Times New Roman" charset="0"/>
            <a:cs typeface="Times New Roman" charset="0"/>
          </a:endParaRPr>
        </a:p>
        <a:p xmlns:a="http://schemas.openxmlformats.org/drawingml/2006/main">
          <a:pPr eaLnBrk="0" hangingPunct="0"/>
          <a:endParaRPr lang="en-US" sz="700" b="1" dirty="0">
            <a:solidFill>
              <a:schemeClr val="accent2"/>
            </a:solidFill>
            <a:ea typeface="Times New Roman" charset="0"/>
            <a:cs typeface="Times New Roman" charset="0"/>
          </a:endParaRPr>
        </a:p>
        <a:p xmlns:a="http://schemas.openxmlformats.org/drawingml/2006/main">
          <a:pPr eaLnBrk="0" hangingPunct="0"/>
          <a:endParaRPr lang="en-US" sz="700" b="1" dirty="0" smtClean="0">
            <a:solidFill>
              <a:schemeClr val="accent2"/>
            </a:solidFill>
            <a:ea typeface="Times New Roman" charset="0"/>
            <a:cs typeface="Times New Roman" charset="0"/>
          </a:endParaRPr>
        </a:p>
        <a:p xmlns:a="http://schemas.openxmlformats.org/drawingml/2006/main">
          <a:pPr eaLnBrk="0" hangingPunct="0"/>
          <a:r>
            <a:rPr lang="en-US" sz="1200" b="1" dirty="0" smtClean="0">
              <a:solidFill>
                <a:schemeClr val="accent2">
                  <a:lumMod val="60000"/>
                  <a:lumOff val="40000"/>
                </a:schemeClr>
              </a:solidFill>
              <a:ea typeface="Times New Roman" charset="0"/>
              <a:cs typeface="Times New Roman" charset="0"/>
            </a:rPr>
            <a:t>d</a:t>
          </a:r>
          <a:r>
            <a:rPr lang="en-US" sz="1200" b="1" i="0" dirty="0" smtClean="0">
              <a:solidFill>
                <a:schemeClr val="accent2">
                  <a:lumMod val="60000"/>
                  <a:lumOff val="40000"/>
                </a:schemeClr>
              </a:solidFill>
              <a:ea typeface="Times New Roman" charset="0"/>
              <a:cs typeface="Times New Roman" charset="0"/>
            </a:rPr>
            <a:t>istillate</a:t>
          </a:r>
          <a:r>
            <a:rPr lang="en-US" sz="1200" b="1" dirty="0" smtClean="0">
              <a:solidFill>
                <a:schemeClr val="accent2">
                  <a:lumMod val="60000"/>
                  <a:lumOff val="40000"/>
                </a:schemeClr>
              </a:solidFill>
              <a:ea typeface="Times New Roman" charset="0"/>
              <a:cs typeface="Times New Roman" charset="0"/>
            </a:rPr>
            <a:t> </a:t>
          </a:r>
          <a:r>
            <a:rPr lang="en-US" sz="1200" b="1" i="0" dirty="0" smtClean="0">
              <a:solidFill>
                <a:schemeClr val="accent2">
                  <a:lumMod val="60000"/>
                  <a:lumOff val="40000"/>
                </a:schemeClr>
              </a:solidFill>
              <a:ea typeface="Times New Roman" charset="0"/>
              <a:cs typeface="Times New Roman" charset="0"/>
            </a:rPr>
            <a:t>fuel oil</a:t>
          </a:r>
        </a:p>
        <a:p xmlns:a="http://schemas.openxmlformats.org/drawingml/2006/main">
          <a:pPr eaLnBrk="0" hangingPunct="0"/>
          <a:endParaRPr lang="en-US" sz="1200" b="1" i="0" dirty="0" smtClean="0">
            <a:solidFill>
              <a:schemeClr val="tx1"/>
            </a:solidFill>
            <a:latin typeface="+mn-lt"/>
            <a:ea typeface="Times New Roman" charset="0"/>
            <a:cs typeface="Times New Roman" charset="0"/>
          </a:endParaRPr>
        </a:p>
        <a:p xmlns:a="http://schemas.openxmlformats.org/drawingml/2006/main">
          <a:pPr eaLnBrk="0" hangingPunct="0"/>
          <a:r>
            <a:rPr lang="en-US" sz="1200" b="1" i="0" dirty="0" smtClean="0">
              <a:solidFill>
                <a:schemeClr val="tx1"/>
              </a:solidFill>
              <a:latin typeface="+mn-lt"/>
              <a:ea typeface="Times New Roman" charset="0"/>
              <a:cs typeface="Times New Roman" charset="0"/>
            </a:rPr>
            <a:t>jet fuel</a:t>
          </a:r>
        </a:p>
        <a:p xmlns:a="http://schemas.openxmlformats.org/drawingml/2006/main">
          <a:pPr eaLnBrk="0" hangingPunct="0"/>
          <a:r>
            <a:rPr lang="en-US" sz="1200" b="1" i="0" dirty="0" smtClean="0">
              <a:solidFill>
                <a:srgbClr val="FFC702"/>
              </a:solidFill>
              <a:latin typeface="+mn-lt"/>
              <a:ea typeface="Times New Roman" charset="0"/>
              <a:cs typeface="Times New Roman" charset="0"/>
            </a:rPr>
            <a:t>electricity</a:t>
          </a:r>
        </a:p>
        <a:p xmlns:a="http://schemas.openxmlformats.org/drawingml/2006/main">
          <a:pPr eaLnBrk="0" hangingPunct="0"/>
          <a:r>
            <a:rPr lang="en-US" sz="1200" b="1" i="0" dirty="0" smtClean="0">
              <a:solidFill>
                <a:schemeClr val="tx1">
                  <a:lumMod val="50000"/>
                  <a:lumOff val="50000"/>
                </a:schemeClr>
              </a:solidFill>
              <a:latin typeface="+mn-lt"/>
              <a:ea typeface="Times New Roman" charset="0"/>
              <a:cs typeface="Times New Roman" charset="0"/>
            </a:rPr>
            <a:t>other</a:t>
          </a:r>
          <a:endParaRPr lang="en-US" sz="1200" b="0" i="0" dirty="0" smtClean="0">
            <a:solidFill>
              <a:schemeClr val="tx1">
                <a:lumMod val="50000"/>
                <a:lumOff val="50000"/>
              </a:schemeClr>
            </a:solidFill>
            <a:latin typeface="+mn-lt"/>
            <a:ea typeface="Times New Roman" charset="0"/>
            <a:cs typeface="Times New Roman" charset="0"/>
          </a:endParaRPr>
        </a:p>
      </cdr:txBody>
    </cdr:sp>
  </cdr:relSizeAnchor>
</c:userShapes>
</file>

<file path=ppt/drawings/drawing95.xml><?xml version="1.0" encoding="utf-8"?>
<c:userShapes xmlns:c="http://schemas.openxmlformats.org/drawingml/2006/chart">
  <cdr:relSizeAnchor xmlns:cdr="http://schemas.openxmlformats.org/drawingml/2006/chartDrawing">
    <cdr:from>
      <cdr:x>0.00521</cdr:x>
      <cdr:y>0</cdr:y>
    </cdr:from>
    <cdr:to>
      <cdr:x>0.46875</cdr:x>
      <cdr:y>0.23264</cdr:y>
    </cdr:to>
    <cdr:sp macro="" textlink="">
      <cdr:nvSpPr>
        <cdr:cNvPr id="2" name="TextBox 1"/>
        <cdr:cNvSpPr txBox="1"/>
      </cdr:nvSpPr>
      <cdr:spPr bwMode="auto">
        <a:xfrm xmlns:a="http://schemas.openxmlformats.org/drawingml/2006/main">
          <a:off x="28575" y="0"/>
          <a:ext cx="2543175" cy="6381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0.21896</cdr:x>
      <cdr:y>0.14266</cdr:y>
    </cdr:from>
    <cdr:to>
      <cdr:x>0.43192</cdr:x>
      <cdr:y>0.28155</cdr:y>
    </cdr:to>
    <cdr:sp macro="" textlink="">
      <cdr:nvSpPr>
        <cdr:cNvPr id="6" name="TextBox 1"/>
        <cdr:cNvSpPr txBox="1"/>
      </cdr:nvSpPr>
      <cdr:spPr bwMode="auto">
        <a:xfrm xmlns:a="http://schemas.openxmlformats.org/drawingml/2006/main">
          <a:off x="1751863" y="439127"/>
          <a:ext cx="1703893" cy="4275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0.77437</cdr:x>
      <cdr:y>0.04465</cdr:y>
    </cdr:from>
    <cdr:to>
      <cdr:x>0.99519</cdr:x>
      <cdr:y>0.88694</cdr:y>
    </cdr:to>
    <cdr:sp macro="" textlink="">
      <cdr:nvSpPr>
        <cdr:cNvPr id="3" name="TextBox 2"/>
        <cdr:cNvSpPr txBox="1"/>
      </cdr:nvSpPr>
      <cdr:spPr bwMode="auto">
        <a:xfrm xmlns:a="http://schemas.openxmlformats.org/drawingml/2006/main">
          <a:off x="6195734" y="137440"/>
          <a:ext cx="1766781" cy="25927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chemeClr val="accent2"/>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chemeClr val="accent2"/>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5"/>
              </a:solidFill>
              <a:effectLst/>
              <a:uLnTx/>
              <a:uFillTx/>
              <a:ea typeface="Times New Roman" charset="0"/>
              <a:cs typeface="Times New Roman" charset="0"/>
            </a:rPr>
            <a:t>other</a:t>
          </a:r>
          <a:endParaRPr kumimoji="0" lang="en-US" sz="900" b="1" i="0" u="none" strike="noStrike" kern="0" cap="none" spc="0" normalizeH="0" baseline="0" noProof="0" dirty="0" smtClean="0">
            <a:ln>
              <a:noFill/>
            </a:ln>
            <a:solidFill>
              <a:schemeClr val="accent1"/>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solidFill>
              <a:effectLst/>
              <a:uLnTx/>
              <a:uFillTx/>
              <a:ea typeface="Times New Roman" charset="0"/>
              <a:cs typeface="Times New Roman" charset="0"/>
            </a:rPr>
            <a:t>compressed and liquid natural gas</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chemeClr val="accent4"/>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chemeClr val="accent4"/>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4"/>
              </a:solidFill>
              <a:effectLst/>
              <a:uLnTx/>
              <a:uFillTx/>
              <a:ea typeface="Times New Roman" charset="0"/>
              <a:cs typeface="Times New Roman" charset="0"/>
            </a:rPr>
            <a:t>electricity</a:t>
          </a:r>
          <a:r>
            <a:rPr kumimoji="0" lang="en-US" sz="1200" b="1" i="0" u="none" strike="noStrike" kern="0" cap="none" spc="0" normalizeH="0" baseline="0" noProof="0" dirty="0" smtClean="0">
              <a:ln>
                <a:noFill/>
              </a:ln>
              <a:solidFill>
                <a:schemeClr val="accent1"/>
              </a:solidFill>
              <a:effectLst/>
              <a:uLnTx/>
              <a:uFillTx/>
              <a:ea typeface="Times New Roman" charset="0"/>
              <a:cs typeface="Times New Roman" charset="0"/>
            </a:rPr>
            <a:t>	 </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accent3"/>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6"/>
              </a:solidFill>
              <a:effectLst/>
              <a:uLnTx/>
              <a:uFillTx/>
              <a:ea typeface="Times New Roman" charset="0"/>
              <a:cs typeface="Times New Roman" charset="0"/>
            </a:rPr>
            <a:t>residual fuel oil</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1" i="0" baseline="0" dirty="0" smtClean="0">
            <a:solidFill>
              <a:schemeClr val="accent2"/>
            </a:solidFill>
            <a:effectLst/>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accent2"/>
              </a:solidFill>
              <a:effectLst/>
            </a:rPr>
            <a:t>other </a:t>
          </a:r>
          <a:r>
            <a:rPr lang="en-US" sz="1200" b="1" i="0" baseline="0" dirty="0">
              <a:solidFill>
                <a:schemeClr val="accent2"/>
              </a:solidFill>
              <a:effectLst/>
            </a:rPr>
            <a:t>petroleum	</a:t>
          </a:r>
          <a:r>
            <a:rPr kumimoji="0" lang="en-US" sz="1200" b="1" i="0" u="none" strike="noStrike" kern="0" cap="none" spc="0" normalizeH="0" baseline="0" noProof="0" dirty="0" smtClean="0">
              <a:ln>
                <a:noFill/>
              </a:ln>
              <a:solidFill>
                <a:schemeClr val="accent2"/>
              </a:solidFill>
              <a:effectLst/>
              <a:uLnTx/>
              <a:uFillTx/>
              <a:ea typeface="Times New Roman" charset="0"/>
              <a:cs typeface="Times New Roman" charset="0"/>
            </a:rPr>
            <a:t> </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50000"/>
                </a:schemeClr>
              </a:solidFill>
              <a:effectLst/>
              <a:uLnTx/>
              <a:uFillTx/>
              <a:ea typeface="Times New Roman" charset="0"/>
              <a:cs typeface="Times New Roman" charset="0"/>
            </a:rPr>
            <a:t>pipeline fuel natural gas</a:t>
          </a:r>
        </a:p>
      </cdr:txBody>
    </cdr:sp>
  </cdr:relSizeAnchor>
</c:userShapes>
</file>

<file path=ppt/drawings/drawing96.xml><?xml version="1.0" encoding="utf-8"?>
<c:userShapes xmlns:c="http://schemas.openxmlformats.org/drawingml/2006/chart">
  <cdr:relSizeAnchor xmlns:cdr="http://schemas.openxmlformats.org/drawingml/2006/chartDrawing">
    <cdr:from>
      <cdr:x>0.17173</cdr:x>
      <cdr:y>0.08769</cdr:y>
    </cdr:from>
    <cdr:to>
      <cdr:x>0.59201</cdr:x>
      <cdr:y>0.55846</cdr:y>
    </cdr:to>
    <cdr:sp macro="" textlink="">
      <cdr:nvSpPr>
        <cdr:cNvPr id="2" name="TextBox 1"/>
        <cdr:cNvSpPr txBox="1"/>
      </cdr:nvSpPr>
      <cdr:spPr>
        <a:xfrm xmlns:a="http://schemas.openxmlformats.org/drawingml/2006/main">
          <a:off x="675300" y="227840"/>
          <a:ext cx="1652641" cy="12232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chemeClr val="bg2">
                  <a:lumMod val="40000"/>
                  <a:lumOff val="60000"/>
                </a:schemeClr>
              </a:solidFill>
            </a:rPr>
            <a:t>other</a:t>
          </a:r>
        </a:p>
        <a:p xmlns:a="http://schemas.openxmlformats.org/drawingml/2006/main">
          <a:r>
            <a:rPr lang="en-US" sz="1200" b="1" dirty="0" smtClean="0">
              <a:solidFill>
                <a:schemeClr val="accent4">
                  <a:lumMod val="60000"/>
                  <a:lumOff val="40000"/>
                </a:schemeClr>
              </a:solidFill>
            </a:rPr>
            <a:t>passenger rail</a:t>
          </a:r>
          <a:endParaRPr lang="en-US" sz="1200" b="1" dirty="0">
            <a:solidFill>
              <a:schemeClr val="accent4">
                <a:lumMod val="60000"/>
                <a:lumOff val="40000"/>
              </a:schemeClr>
            </a:solidFill>
          </a:endParaRPr>
        </a:p>
        <a:p xmlns:a="http://schemas.openxmlformats.org/drawingml/2006/main">
          <a:r>
            <a:rPr lang="en-US" sz="1200" b="1" dirty="0" smtClean="0">
              <a:solidFill>
                <a:schemeClr val="accent4"/>
              </a:solidFill>
            </a:rPr>
            <a:t>light-duty vehicles</a:t>
          </a:r>
          <a:endParaRPr lang="en-US" sz="1200" b="1" dirty="0">
            <a:solidFill>
              <a:schemeClr val="accent4"/>
            </a:solidFill>
          </a:endParaRPr>
        </a:p>
      </cdr:txBody>
    </cdr:sp>
  </cdr:relSizeAnchor>
</c:userShapes>
</file>

<file path=ppt/drawings/drawing97.xml><?xml version="1.0" encoding="utf-8"?>
<c:userShapes xmlns:c="http://schemas.openxmlformats.org/drawingml/2006/chart">
  <cdr:relSizeAnchor xmlns:cdr="http://schemas.openxmlformats.org/drawingml/2006/chartDrawing">
    <cdr:from>
      <cdr:x>0.08917</cdr:x>
      <cdr:y>0.09712</cdr:y>
    </cdr:from>
    <cdr:to>
      <cdr:x>0.74736</cdr:x>
      <cdr:y>0.63265</cdr:y>
    </cdr:to>
    <cdr:sp macro="" textlink="">
      <cdr:nvSpPr>
        <cdr:cNvPr id="2" name="TextBox 1"/>
        <cdr:cNvSpPr txBox="1"/>
      </cdr:nvSpPr>
      <cdr:spPr>
        <a:xfrm xmlns:a="http://schemas.openxmlformats.org/drawingml/2006/main">
          <a:off x="358705" y="257792"/>
          <a:ext cx="2647699" cy="14215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bg2">
                  <a:lumMod val="40000"/>
                  <a:lumOff val="60000"/>
                </a:schemeClr>
              </a:solidFill>
            </a:rPr>
            <a:t>other</a:t>
          </a:r>
        </a:p>
        <a:p xmlns:a="http://schemas.openxmlformats.org/drawingml/2006/main">
          <a:r>
            <a:rPr lang="en-US" sz="1200" b="1" dirty="0" smtClean="0">
              <a:solidFill>
                <a:schemeClr val="accent1">
                  <a:lumMod val="60000"/>
                  <a:lumOff val="40000"/>
                </a:schemeClr>
              </a:solidFill>
            </a:rPr>
            <a:t>buses</a:t>
          </a:r>
        </a:p>
        <a:p xmlns:a="http://schemas.openxmlformats.org/drawingml/2006/main">
          <a:r>
            <a:rPr lang="en-US" sz="1200" b="1" dirty="0" smtClean="0">
              <a:solidFill>
                <a:schemeClr val="accent1"/>
              </a:solidFill>
            </a:rPr>
            <a:t>medium- and heavy-duty vehicles</a:t>
          </a:r>
        </a:p>
        <a:p xmlns:a="http://schemas.openxmlformats.org/drawingml/2006/main">
          <a:r>
            <a:rPr lang="en-US" sz="1200" b="1" dirty="0">
              <a:solidFill>
                <a:schemeClr val="accent1">
                  <a:lumMod val="75000"/>
                </a:schemeClr>
              </a:solidFill>
            </a:rPr>
            <a:t>m</a:t>
          </a:r>
          <a:r>
            <a:rPr lang="en-US" sz="1200" b="1" dirty="0" smtClean="0">
              <a:solidFill>
                <a:schemeClr val="accent1">
                  <a:lumMod val="75000"/>
                </a:schemeClr>
              </a:solidFill>
            </a:rPr>
            <a:t>arine</a:t>
          </a:r>
        </a:p>
        <a:p xmlns:a="http://schemas.openxmlformats.org/drawingml/2006/main">
          <a:r>
            <a:rPr lang="en-US" sz="1200" b="1" dirty="0" smtClean="0">
              <a:solidFill>
                <a:schemeClr val="tx2"/>
              </a:solidFill>
            </a:rPr>
            <a:t>freight rail</a:t>
          </a:r>
          <a:endParaRPr lang="en-US" sz="1200" b="1" dirty="0">
            <a:solidFill>
              <a:schemeClr val="tx2"/>
            </a:solidFill>
          </a:endParaRPr>
        </a:p>
      </cdr:txBody>
    </cdr:sp>
  </cdr:relSizeAnchor>
</c:userShapes>
</file>

<file path=ppt/drawings/drawing98.xml><?xml version="1.0" encoding="utf-8"?>
<c:userShapes xmlns:c="http://schemas.openxmlformats.org/drawingml/2006/chart">
  <cdr:relSizeAnchor xmlns:cdr="http://schemas.openxmlformats.org/drawingml/2006/chartDrawing">
    <cdr:from>
      <cdr:x>0.10545</cdr:x>
      <cdr:y>0.17867</cdr:y>
    </cdr:from>
    <cdr:to>
      <cdr:x>0.3521</cdr:x>
      <cdr:y>0.31524</cdr:y>
    </cdr:to>
    <cdr:sp macro="" textlink="">
      <cdr:nvSpPr>
        <cdr:cNvPr id="4" name="TextBox 1"/>
        <cdr:cNvSpPr txBox="1"/>
      </cdr:nvSpPr>
      <cdr:spPr bwMode="auto">
        <a:xfrm xmlns:a="http://schemas.openxmlformats.org/drawingml/2006/main">
          <a:off x="274035" y="619711"/>
          <a:ext cx="640979" cy="4736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latin typeface="+mn-lt"/>
              <a:ea typeface="Times New Roman" charset="0"/>
              <a:cs typeface="Times New Roman" charset="0"/>
            </a:rPr>
            <a:t>         2021</a:t>
          </a:r>
        </a:p>
        <a:p xmlns:a="http://schemas.openxmlformats.org/drawingml/2006/main">
          <a:pPr eaLnBrk="0" hangingPunct="0"/>
          <a:endParaRPr lang="en-US" sz="4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0.00402</cdr:y>
    </cdr:from>
    <cdr:to>
      <cdr:x>1</cdr:x>
      <cdr:y>0.11643</cdr:y>
    </cdr:to>
    <cdr:sp macro="" textlink="">
      <cdr:nvSpPr>
        <cdr:cNvPr id="6" name="TextBox 1"/>
        <cdr:cNvSpPr txBox="1"/>
      </cdr:nvSpPr>
      <cdr:spPr bwMode="auto">
        <a:xfrm xmlns:a="http://schemas.openxmlformats.org/drawingml/2006/main">
          <a:off x="0" y="13943"/>
          <a:ext cx="2598737" cy="3898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baseline="0" dirty="0" smtClean="0">
              <a:solidFill>
                <a:schemeClr val="tx1"/>
              </a:solidFill>
              <a:ea typeface="Times New Roman" charset="0"/>
              <a:cs typeface="Times New Roman" charset="0"/>
            </a:rPr>
            <a:t>Rail and domestic shipping </a:t>
          </a:r>
        </a:p>
        <a:p xmlns:a="http://schemas.openxmlformats.org/drawingml/2006/main">
          <a:pPr algn="l" eaLnBrk="0" hangingPunct="0"/>
          <a:r>
            <a:rPr lang="en-US" sz="1200" b="1" i="0" baseline="0" dirty="0" smtClean="0">
              <a:solidFill>
                <a:schemeClr val="tx1"/>
              </a:solidFill>
              <a:ea typeface="Times New Roman" charset="0"/>
              <a:cs typeface="Times New Roman" charset="0"/>
            </a:rPr>
            <a:t>AEO2022 Reference case</a:t>
          </a:r>
        </a:p>
        <a:p xmlns:a="http://schemas.openxmlformats.org/drawingml/2006/main">
          <a:pPr algn="l" eaLnBrk="0" hangingPunct="0"/>
          <a:r>
            <a:rPr lang="en-US" dirty="0" smtClean="0">
              <a:ea typeface="Times New Roman" charset="0"/>
              <a:cs typeface="Times New Roman" charset="0"/>
            </a:rPr>
            <a:t>tr</a:t>
          </a:r>
          <a:r>
            <a:rPr lang="en-US" b="0" i="0" baseline="0" dirty="0" smtClean="0">
              <a:solidFill>
                <a:sysClr val="windowText" lastClr="000000"/>
              </a:solidFill>
              <a:ea typeface="Times New Roman" charset="0"/>
              <a:cs typeface="Times New Roman" charset="0"/>
            </a:rPr>
            <a:t>illion ton-miles traveled</a:t>
          </a:r>
          <a:endParaRPr lang="en-US" b="0" i="0" dirty="0">
            <a:solidFill>
              <a:sysClr val="windowText" lastClr="000000"/>
            </a:solidFill>
            <a:ea typeface="Times New Roman" charset="0"/>
            <a:cs typeface="Times New Roman" charset="0"/>
          </a:endParaRPr>
        </a:p>
      </cdr:txBody>
    </cdr:sp>
  </cdr:relSizeAnchor>
  <cdr:relSizeAnchor xmlns:cdr="http://schemas.openxmlformats.org/drawingml/2006/chartDrawing">
    <cdr:from>
      <cdr:x>0.517</cdr:x>
      <cdr:y>0.63568</cdr:y>
    </cdr:from>
    <cdr:to>
      <cdr:x>0.92845</cdr:x>
      <cdr:y>0.70513</cdr:y>
    </cdr:to>
    <cdr:sp macro="" textlink="">
      <cdr:nvSpPr>
        <cdr:cNvPr id="2" name="TextBox 1"/>
        <cdr:cNvSpPr txBox="1"/>
      </cdr:nvSpPr>
      <cdr:spPr bwMode="auto">
        <a:xfrm xmlns:a="http://schemas.openxmlformats.org/drawingml/2006/main">
          <a:off x="1343548" y="2204822"/>
          <a:ext cx="1069250" cy="2408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accent1"/>
              </a:solidFill>
              <a:latin typeface="Arial (body)"/>
              <a:ea typeface="Times New Roman" charset="0"/>
              <a:cs typeface="Times New Roman" charset="0"/>
            </a:rPr>
            <a:t>freight</a:t>
          </a:r>
          <a:r>
            <a:rPr lang="en-US" sz="1200" b="1" i="0" baseline="0" dirty="0" smtClean="0">
              <a:solidFill>
                <a:schemeClr val="accent1"/>
              </a:solidFill>
              <a:latin typeface="Arial (body)"/>
              <a:ea typeface="Times New Roman" charset="0"/>
              <a:cs typeface="Times New Roman" charset="0"/>
            </a:rPr>
            <a:t> rail</a:t>
          </a:r>
          <a:endParaRPr lang="en-US" sz="1200" b="1" i="0" dirty="0" smtClean="0">
            <a:solidFill>
              <a:schemeClr val="accent1"/>
            </a:solidFill>
            <a:latin typeface="Arial (body)"/>
            <a:ea typeface="Times New Roman" charset="0"/>
            <a:cs typeface="Times New Roman" charset="0"/>
          </a:endParaRPr>
        </a:p>
      </cdr:txBody>
    </cdr:sp>
  </cdr:relSizeAnchor>
  <cdr:relSizeAnchor xmlns:cdr="http://schemas.openxmlformats.org/drawingml/2006/chartDrawing">
    <cdr:from>
      <cdr:x>0.40327</cdr:x>
      <cdr:y>0.77902</cdr:y>
    </cdr:from>
    <cdr:to>
      <cdr:x>0.93064</cdr:x>
      <cdr:y>0.84847</cdr:y>
    </cdr:to>
    <cdr:sp macro="" textlink="">
      <cdr:nvSpPr>
        <cdr:cNvPr id="7" name="TextBox 1"/>
        <cdr:cNvSpPr txBox="1"/>
      </cdr:nvSpPr>
      <cdr:spPr bwMode="auto">
        <a:xfrm xmlns:a="http://schemas.openxmlformats.org/drawingml/2006/main">
          <a:off x="1541794" y="3960172"/>
          <a:ext cx="2016244" cy="3530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2"/>
              </a:solidFill>
              <a:latin typeface="Arial (body)"/>
              <a:ea typeface="Times New Roman" charset="0"/>
              <a:cs typeface="Times New Roman" charset="0"/>
            </a:rPr>
            <a:t>domestic</a:t>
          </a:r>
          <a:r>
            <a:rPr lang="en-US" sz="900" b="1" i="0" dirty="0" smtClean="0">
              <a:solidFill>
                <a:schemeClr val="accent2"/>
              </a:solidFill>
              <a:latin typeface="Arial (body)"/>
              <a:ea typeface="Times New Roman" charset="0"/>
              <a:cs typeface="Times New Roman" charset="0"/>
            </a:rPr>
            <a:t> </a:t>
          </a:r>
          <a:r>
            <a:rPr lang="en-US" sz="1200" b="1" i="0" dirty="0" smtClean="0">
              <a:solidFill>
                <a:schemeClr val="accent2"/>
              </a:solidFill>
              <a:latin typeface="Arial (body)"/>
              <a:ea typeface="Times New Roman" charset="0"/>
              <a:cs typeface="Times New Roman" charset="0"/>
            </a:rPr>
            <a:t>marine</a:t>
          </a:r>
        </a:p>
      </cdr:txBody>
    </cdr:sp>
  </cdr:relSizeAnchor>
</c:userShapes>
</file>

<file path=ppt/drawings/drawing99.xml><?xml version="1.0" encoding="utf-8"?>
<c:userShapes xmlns:c="http://schemas.openxmlformats.org/drawingml/2006/chart">
  <cdr:relSizeAnchor xmlns:cdr="http://schemas.openxmlformats.org/drawingml/2006/chartDrawing">
    <cdr:from>
      <cdr:x>0</cdr:x>
      <cdr:y>0</cdr:y>
    </cdr:from>
    <cdr:to>
      <cdr:x>1</cdr:x>
      <cdr:y>0.11732</cdr:y>
    </cdr:to>
    <cdr:sp macro="" textlink="">
      <cdr:nvSpPr>
        <cdr:cNvPr id="6" name="TextBox 1"/>
        <cdr:cNvSpPr txBox="1"/>
      </cdr:nvSpPr>
      <cdr:spPr bwMode="auto">
        <a:xfrm xmlns:a="http://schemas.openxmlformats.org/drawingml/2006/main">
          <a:off x="0" y="0"/>
          <a:ext cx="2866928" cy="5514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baseline="0" dirty="0" smtClean="0">
              <a:solidFill>
                <a:schemeClr val="tx1"/>
              </a:solidFill>
              <a:ea typeface="Times New Roman" charset="0"/>
              <a:cs typeface="Times New Roman" charset="0"/>
            </a:rPr>
            <a:t>Passenger travel </a:t>
          </a:r>
        </a:p>
        <a:p xmlns:a="http://schemas.openxmlformats.org/drawingml/2006/main">
          <a:pPr algn="l" eaLnBrk="0" hangingPunct="0"/>
          <a:r>
            <a:rPr lang="en-US" sz="1200" b="1" i="0" baseline="0" dirty="0" smtClean="0">
              <a:solidFill>
                <a:schemeClr val="tx1"/>
              </a:solidFill>
              <a:ea typeface="Times New Roman" charset="0"/>
              <a:cs typeface="Times New Roman" charset="0"/>
            </a:rPr>
            <a:t>AEO2022 Reference case</a:t>
          </a:r>
          <a:endParaRPr lang="en-US" sz="1200" b="1" i="0" baseline="0" dirty="0">
            <a:solidFill>
              <a:schemeClr val="tx1"/>
            </a:solidFill>
            <a:ea typeface="Times New Roman" charset="0"/>
            <a:cs typeface="Times New Roman" charset="0"/>
          </a:endParaRPr>
        </a:p>
        <a:p xmlns:a="http://schemas.openxmlformats.org/drawingml/2006/main">
          <a:pPr algn="l" eaLnBrk="0" hangingPunct="0"/>
          <a:r>
            <a:rPr lang="en-US" dirty="0" smtClean="0">
              <a:ea typeface="Times New Roman" charset="0"/>
              <a:cs typeface="Times New Roman" charset="0"/>
            </a:rPr>
            <a:t>tr</a:t>
          </a:r>
          <a:r>
            <a:rPr lang="en-US" b="0" i="0" baseline="0" dirty="0" smtClean="0">
              <a:solidFill>
                <a:sysClr val="windowText" lastClr="000000"/>
              </a:solidFill>
              <a:ea typeface="Times New Roman" charset="0"/>
              <a:cs typeface="Times New Roman" charset="0"/>
            </a:rPr>
            <a:t>illion </a:t>
          </a:r>
          <a:r>
            <a:rPr lang="en-US" b="0" i="0" baseline="0" dirty="0">
              <a:solidFill>
                <a:sysClr val="windowText" lastClr="000000"/>
              </a:solidFill>
              <a:ea typeface="Times New Roman" charset="0"/>
              <a:cs typeface="Times New Roman" charset="0"/>
            </a:rPr>
            <a:t>revenue </a:t>
          </a:r>
          <a:r>
            <a:rPr lang="en-US" b="0" i="0" baseline="0" dirty="0" smtClean="0">
              <a:solidFill>
                <a:sysClr val="windowText" lastClr="000000"/>
              </a:solidFill>
              <a:ea typeface="Times New Roman" charset="0"/>
              <a:cs typeface="Times New Roman" charset="0"/>
            </a:rPr>
            <a:t>passenger-miles</a:t>
          </a:r>
          <a:endParaRPr lang="en-US" b="0" i="0" dirty="0">
            <a:solidFill>
              <a:sysClr val="windowText" lastClr="000000"/>
            </a:solidFill>
            <a:ea typeface="Times New Roman" charset="0"/>
            <a:cs typeface="Times New Roman" charset="0"/>
          </a:endParaRPr>
        </a:p>
      </cdr:txBody>
    </cdr:sp>
  </cdr:relSizeAnchor>
  <cdr:relSizeAnchor xmlns:cdr="http://schemas.openxmlformats.org/drawingml/2006/chartDrawing">
    <cdr:from>
      <cdr:x>0.45747</cdr:x>
      <cdr:y>0.76011</cdr:y>
    </cdr:from>
    <cdr:to>
      <cdr:x>0.7675</cdr:x>
      <cdr:y>0.81962</cdr:y>
    </cdr:to>
    <cdr:sp macro="" textlink="">
      <cdr:nvSpPr>
        <cdr:cNvPr id="7" name="TextBox 1"/>
        <cdr:cNvSpPr txBox="1"/>
      </cdr:nvSpPr>
      <cdr:spPr bwMode="auto">
        <a:xfrm xmlns:a="http://schemas.openxmlformats.org/drawingml/2006/main">
          <a:off x="1189571" y="2636400"/>
          <a:ext cx="806178" cy="2064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Arial (body)"/>
              <a:ea typeface="Times New Roman" charset="0"/>
              <a:cs typeface="Times New Roman" charset="0"/>
            </a:rPr>
            <a:t>bus</a:t>
          </a:r>
        </a:p>
      </cdr:txBody>
    </cdr:sp>
  </cdr:relSizeAnchor>
  <cdr:relSizeAnchor xmlns:cdr="http://schemas.openxmlformats.org/drawingml/2006/chartDrawing">
    <cdr:from>
      <cdr:x>0.45747</cdr:x>
      <cdr:y>0.81404</cdr:y>
    </cdr:from>
    <cdr:to>
      <cdr:x>0.88321</cdr:x>
      <cdr:y>0.86685</cdr:y>
    </cdr:to>
    <cdr:sp macro="" textlink="">
      <cdr:nvSpPr>
        <cdr:cNvPr id="8" name="TextBox 1"/>
        <cdr:cNvSpPr txBox="1"/>
      </cdr:nvSpPr>
      <cdr:spPr bwMode="auto">
        <a:xfrm xmlns:a="http://schemas.openxmlformats.org/drawingml/2006/main">
          <a:off x="1189571" y="2823438"/>
          <a:ext cx="1107072" cy="1831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2"/>
              </a:solidFill>
              <a:latin typeface="Arial (body)"/>
              <a:ea typeface="Times New Roman" charset="0"/>
              <a:cs typeface="Times New Roman" charset="0"/>
            </a:rPr>
            <a:t>passenger rail</a:t>
          </a:r>
        </a:p>
      </cdr:txBody>
    </cdr:sp>
  </cdr:relSizeAnchor>
  <cdr:relSizeAnchor xmlns:cdr="http://schemas.openxmlformats.org/drawingml/2006/chartDrawing">
    <cdr:from>
      <cdr:x>0.46455</cdr:x>
      <cdr:y>0.70047</cdr:y>
    </cdr:from>
    <cdr:to>
      <cdr:x>0.77459</cdr:x>
      <cdr:y>0.75999</cdr:y>
    </cdr:to>
    <cdr:sp macro="" textlink="">
      <cdr:nvSpPr>
        <cdr:cNvPr id="9" name="TextBox 1"/>
        <cdr:cNvSpPr txBox="1"/>
      </cdr:nvSpPr>
      <cdr:spPr bwMode="auto">
        <a:xfrm xmlns:a="http://schemas.openxmlformats.org/drawingml/2006/main">
          <a:off x="1207981" y="2429542"/>
          <a:ext cx="806204" cy="2064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Arial (body)"/>
              <a:ea typeface="Times New Roman" charset="0"/>
              <a:cs typeface="Times New Roman" charset="0"/>
            </a:rPr>
            <a:t>air</a:t>
          </a:r>
        </a:p>
      </cdr:txBody>
    </cdr:sp>
  </cdr:relSizeAnchor>
  <cdr:relSizeAnchor xmlns:cdr="http://schemas.openxmlformats.org/drawingml/2006/chartDrawing">
    <cdr:from>
      <cdr:x>0.14265</cdr:x>
      <cdr:y>0.18162</cdr:y>
    </cdr:from>
    <cdr:to>
      <cdr:x>0.76944</cdr:x>
      <cdr:y>0.31819</cdr:y>
    </cdr:to>
    <cdr:sp macro="" textlink="">
      <cdr:nvSpPr>
        <cdr:cNvPr id="10" name="TextBox 1"/>
        <cdr:cNvSpPr txBox="1"/>
      </cdr:nvSpPr>
      <cdr:spPr bwMode="auto">
        <a:xfrm xmlns:a="http://schemas.openxmlformats.org/drawingml/2006/main">
          <a:off x="370933" y="629942"/>
          <a:ext cx="1629857" cy="4736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latin typeface="+mn-lt"/>
              <a:ea typeface="Times New Roman" charset="0"/>
              <a:cs typeface="Times New Roman" charset="0"/>
            </a:rPr>
            <a:t>         2021</a:t>
          </a:r>
        </a:p>
        <a:p xmlns:a="http://schemas.openxmlformats.org/drawingml/2006/main">
          <a:pPr eaLnBrk="0" hangingPunct="0"/>
          <a:endParaRPr lang="en-US" sz="4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150" tIns="46576" rIns="93150" bIns="4657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1"/>
            <a:ext cx="3038475" cy="465138"/>
          </a:xfrm>
          <a:prstGeom prst="rect">
            <a:avLst/>
          </a:prstGeom>
        </p:spPr>
        <p:txBody>
          <a:bodyPr vert="horz" lIns="93150" tIns="46576" rIns="93150" bIns="46576" rtlCol="0"/>
          <a:lstStyle>
            <a:lvl1pPr algn="r" fontAlgn="auto">
              <a:spcBef>
                <a:spcPts val="0"/>
              </a:spcBef>
              <a:spcAft>
                <a:spcPts val="0"/>
              </a:spcAft>
              <a:defRPr sz="1200">
                <a:latin typeface="+mn-lt"/>
                <a:cs typeface="+mn-cs"/>
              </a:defRPr>
            </a:lvl1pPr>
          </a:lstStyle>
          <a:p>
            <a:pPr>
              <a:defRPr/>
            </a:pPr>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3150" tIns="46576" rIns="93150"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50" tIns="46576" rIns="93150" bIns="4657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50" tIns="46576" rIns="93150" bIns="4657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908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2636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76630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41575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736457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062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6008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3593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0990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4520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020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1869579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2997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872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1222183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430569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Tree>
    <p:extLst>
      <p:ext uri="{BB962C8B-B14F-4D97-AF65-F5344CB8AC3E}">
        <p14:creationId xmlns:p14="http://schemas.microsoft.com/office/powerpoint/2010/main" val="3652699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6473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1962898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7573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444123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502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07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799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4041323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506293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3891893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7824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5534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3474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6732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Tree>
    <p:extLst>
      <p:ext uri="{BB962C8B-B14F-4D97-AF65-F5344CB8AC3E}">
        <p14:creationId xmlns:p14="http://schemas.microsoft.com/office/powerpoint/2010/main" val="2048313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Tree>
    <p:extLst>
      <p:ext uri="{BB962C8B-B14F-4D97-AF65-F5344CB8AC3E}">
        <p14:creationId xmlns:p14="http://schemas.microsoft.com/office/powerpoint/2010/main" val="198207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2615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Tree>
    <p:extLst>
      <p:ext uri="{BB962C8B-B14F-4D97-AF65-F5344CB8AC3E}">
        <p14:creationId xmlns:p14="http://schemas.microsoft.com/office/powerpoint/2010/main" val="836140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837811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5002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48817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56</a:t>
            </a:fld>
            <a:endParaRPr lang="en-US" dirty="0"/>
          </a:p>
        </p:txBody>
      </p:sp>
    </p:spTree>
    <p:extLst>
      <p:ext uri="{BB962C8B-B14F-4D97-AF65-F5344CB8AC3E}">
        <p14:creationId xmlns:p14="http://schemas.microsoft.com/office/powerpoint/2010/main" val="2963536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3119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82442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90518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046559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2390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77056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66019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33600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24703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6376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37675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3065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71960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77</a:t>
            </a:fld>
            <a:endParaRPr lang="en-US" dirty="0"/>
          </a:p>
        </p:txBody>
      </p:sp>
    </p:spTree>
    <p:extLst>
      <p:ext uri="{BB962C8B-B14F-4D97-AF65-F5344CB8AC3E}">
        <p14:creationId xmlns:p14="http://schemas.microsoft.com/office/powerpoint/2010/main" val="40250834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6912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None/>
            </a:pPr>
            <a:endParaRPr lang="en-US" baseline="0" dirty="0" smtClean="0"/>
          </a:p>
        </p:txBody>
      </p:sp>
    </p:spTree>
    <p:extLst>
      <p:ext uri="{BB962C8B-B14F-4D97-AF65-F5344CB8AC3E}">
        <p14:creationId xmlns:p14="http://schemas.microsoft.com/office/powerpoint/2010/main" val="346259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02696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0941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97262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5840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11548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None/>
            </a:pPr>
            <a:endParaRPr lang="en-US" baseline="0" dirty="0" smtClean="0"/>
          </a:p>
        </p:txBody>
      </p:sp>
    </p:spTree>
    <p:extLst>
      <p:ext uri="{BB962C8B-B14F-4D97-AF65-F5344CB8AC3E}">
        <p14:creationId xmlns:p14="http://schemas.microsoft.com/office/powerpoint/2010/main" val="40077753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None/>
            </a:pPr>
            <a:endParaRPr lang="en-US" baseline="0" dirty="0" smtClean="0"/>
          </a:p>
        </p:txBody>
      </p:sp>
    </p:spTree>
    <p:extLst>
      <p:ext uri="{BB962C8B-B14F-4D97-AF65-F5344CB8AC3E}">
        <p14:creationId xmlns:p14="http://schemas.microsoft.com/office/powerpoint/2010/main" val="25973409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2416506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51006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94543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415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5781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0393842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62381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42067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86755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44505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91896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2178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10312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1424795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5053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72432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14811416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60950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54498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63562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9275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1345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11016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778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29610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9681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Tx/>
              <a:buNone/>
            </a:pPr>
            <a:endParaRPr lang="en-US" baseline="0" dirty="0" smtClean="0"/>
          </a:p>
        </p:txBody>
      </p:sp>
    </p:spTree>
    <p:extLst>
      <p:ext uri="{BB962C8B-B14F-4D97-AF65-F5344CB8AC3E}">
        <p14:creationId xmlns:p14="http://schemas.microsoft.com/office/powerpoint/2010/main" val="27982404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52215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15103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094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0" name="Text Placeholder 8"/>
          <p:cNvSpPr>
            <a:spLocks noGrp="1"/>
          </p:cNvSpPr>
          <p:nvPr>
            <p:ph type="body" sz="quarter" idx="12"/>
          </p:nvPr>
        </p:nvSpPr>
        <p:spPr>
          <a:xfrm>
            <a:off x="685800" y="891540"/>
            <a:ext cx="8001000" cy="356616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3"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10"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a:t>Click icon to add chart</a:t>
            </a:r>
            <a:endParaRPr lang="en-US" noProof="0" dirty="0"/>
          </a:p>
        </p:txBody>
      </p:sp>
      <p:sp>
        <p:nvSpPr>
          <p:cNvPr id="15"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6"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7"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9"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0"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8" name="Chart Placeholder 8"/>
          <p:cNvSpPr>
            <a:spLocks noGrp="1"/>
          </p:cNvSpPr>
          <p:nvPr>
            <p:ph type="chart" sz="quarter" idx="12"/>
          </p:nvPr>
        </p:nvSpPr>
        <p:spPr>
          <a:xfrm>
            <a:off x="685800" y="1262271"/>
            <a:ext cx="8001000" cy="312685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a:t>Click icon to add chart</a:t>
            </a:r>
            <a:endParaRPr lang="en-US" noProof="0" dirty="0"/>
          </a:p>
        </p:txBody>
      </p:sp>
      <p:sp>
        <p:nvSpPr>
          <p:cNvPr id="12"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3" name="Text Placeholder 11"/>
          <p:cNvSpPr>
            <a:spLocks noGrp="1"/>
          </p:cNvSpPr>
          <p:nvPr>
            <p:ph type="body" sz="quarter" idx="17"/>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4"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7"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Picture Placeholder 12"/>
          <p:cNvSpPr>
            <a:spLocks noGrp="1"/>
          </p:cNvSpPr>
          <p:nvPr>
            <p:ph type="pic" sz="quarter" idx="16"/>
          </p:nvPr>
        </p:nvSpPr>
        <p:spPr>
          <a:xfrm>
            <a:off x="685800" y="834888"/>
            <a:ext cx="8001000" cy="35542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a:t>Click icon to add picture</a:t>
            </a:r>
            <a:endParaRPr lang="en-US" noProof="0" dirty="0"/>
          </a:p>
        </p:txBody>
      </p:sp>
      <p:sp>
        <p:nvSpPr>
          <p:cNvPr id="8" name="Text Placeholder 15"/>
          <p:cNvSpPr>
            <a:spLocks noGrp="1"/>
          </p:cNvSpPr>
          <p:nvPr>
            <p:ph type="body" sz="quarter" idx="17"/>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1"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2"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6" name="Text Placeholder 8"/>
          <p:cNvSpPr>
            <a:spLocks noGrp="1"/>
          </p:cNvSpPr>
          <p:nvPr>
            <p:ph type="body" sz="quarter" idx="12"/>
          </p:nvPr>
        </p:nvSpPr>
        <p:spPr>
          <a:xfrm>
            <a:off x="685800" y="834887"/>
            <a:ext cx="8001000" cy="3417072"/>
          </a:xfrm>
          <a:prstGeom prst="rect">
            <a:avLst/>
          </a:prstGeom>
        </p:spPr>
        <p:txBody>
          <a:bodyPr lIns="0" tIns="0" rIns="0" bIns="0"/>
          <a:lstStyle>
            <a:lvl1pPr marL="0" indent="0">
              <a:lnSpc>
                <a:spcPts val="1500"/>
              </a:lnSpc>
              <a:spcBef>
                <a:spcPts val="0"/>
              </a:spcBef>
              <a:spcAft>
                <a:spcPts val="0"/>
              </a:spcAft>
              <a:buNone/>
              <a:defRPr sz="1400" i="1">
                <a:latin typeface="+mj-lt"/>
              </a:defRPr>
            </a:lvl1pPr>
            <a:lvl2pPr marL="457200" indent="0">
              <a:spcAft>
                <a:spcPts val="400"/>
              </a:spcAft>
              <a:buNone/>
              <a:defRPr sz="1600"/>
            </a:lvl2pPr>
            <a:lvl3pPr marL="914400" indent="0">
              <a:spcAft>
                <a:spcPts val="400"/>
              </a:spcAft>
              <a:buNone/>
              <a:defRPr sz="1600"/>
            </a:lvl3pPr>
            <a:lvl4pPr marL="1371600" indent="0">
              <a:spcAft>
                <a:spcPts val="400"/>
              </a:spcAft>
              <a:buNone/>
              <a:defRPr sz="1600"/>
            </a:lvl4pPr>
            <a:lvl5pPr marL="1828800" indent="0">
              <a:spcAft>
                <a:spcPts val="400"/>
              </a:spcAft>
              <a:buFont typeface="Arial" pitchFamily="34" charset="0"/>
              <a:buNone/>
              <a:defRPr sz="1600"/>
            </a:lvl5pPr>
          </a:lstStyle>
          <a:p>
            <a:pPr lvl="0"/>
            <a:r>
              <a:rPr lang="en-US"/>
              <a:t>Click to edit Master text styles</a:t>
            </a:r>
          </a:p>
        </p:txBody>
      </p:sp>
      <p:sp>
        <p:nvSpPr>
          <p:cNvPr id="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0"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92258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line or bar graph">
    <p:spTree>
      <p:nvGrpSpPr>
        <p:cNvPr id="1" name=""/>
        <p:cNvGrpSpPr/>
        <p:nvPr/>
      </p:nvGrpSpPr>
      <p:grpSpPr>
        <a:xfrm>
          <a:off x="0" y="0"/>
          <a:ext cx="0" cy="0"/>
          <a:chOff x="0" y="0"/>
          <a:chExt cx="0" cy="0"/>
        </a:xfrm>
      </p:grpSpPr>
      <p:sp>
        <p:nvSpPr>
          <p:cNvPr id="10"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a:t>Click icon to add chart</a:t>
            </a:r>
            <a:endParaRPr lang="en-US" noProof="0" dirty="0"/>
          </a:p>
        </p:txBody>
      </p:sp>
      <p:sp>
        <p:nvSpPr>
          <p:cNvPr id="15"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6"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7"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9"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0"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1272370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8"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8"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9" name="Text Placeholder 15"/>
          <p:cNvSpPr>
            <a:spLocks noGrp="1"/>
          </p:cNvSpPr>
          <p:nvPr>
            <p:ph type="body" sz="quarter" idx="17" hasCustomPrompt="1"/>
          </p:nvPr>
        </p:nvSpPr>
        <p:spPr>
          <a:xfrm>
            <a:off x="696433" y="4848542"/>
            <a:ext cx="8001000" cy="205740"/>
          </a:xfrm>
          <a:prstGeom prst="rect">
            <a:avLst/>
          </a:prstGeom>
        </p:spPr>
        <p:txBody>
          <a:bodyPr lIns="0" rIns="0" bIns="0" anchor="b" anchorCtr="0"/>
          <a:lstStyle>
            <a:lvl1pPr marL="0" indent="0" algn="l">
              <a:buFont typeface="Arial" panose="020B0604020202020204" pitchFamily="34" charset="0"/>
              <a:buNone/>
              <a:defRPr sz="1050" i="0" baseline="0">
                <a:solidFill>
                  <a:schemeClr val="bg1"/>
                </a:solidFill>
              </a:defRPr>
            </a:lvl1pPr>
            <a:lvl2pPr>
              <a:buNone/>
              <a:defRPr sz="1200" i="1"/>
            </a:lvl2pPr>
            <a:lvl3pPr>
              <a:buNone/>
              <a:defRPr sz="1200" i="1"/>
            </a:lvl3pPr>
            <a:lvl4pPr>
              <a:buNone/>
              <a:defRPr sz="1200" i="1"/>
            </a:lvl4pPr>
            <a:lvl5pPr>
              <a:buNone/>
              <a:defRPr sz="1200" i="1"/>
            </a:lvl5pPr>
          </a:lstStyle>
          <a:p>
            <a:pPr algn="l"/>
            <a:r>
              <a:rPr lang="en-US" sz="1050" b="0" dirty="0" smtClean="0">
                <a:solidFill>
                  <a:schemeClr val="bg1"/>
                </a:solidFill>
              </a:rPr>
              <a:t>Source: U.S. Energy Information Administration</a:t>
            </a:r>
            <a:r>
              <a:rPr lang="en-US" sz="1050" b="0" baseline="0" dirty="0" smtClean="0">
                <a:solidFill>
                  <a:schemeClr val="bg1"/>
                </a:solidFill>
              </a:rPr>
              <a:t>, Annual Energy Outlook 2021</a:t>
            </a:r>
            <a:endParaRPr lang="en-US" sz="1050" b="0" dirty="0">
              <a:solidFill>
                <a:schemeClr val="bg1"/>
              </a:solidFill>
            </a:endParaRPr>
          </a:p>
        </p:txBody>
      </p:sp>
    </p:spTree>
    <p:extLst>
      <p:ext uri="{BB962C8B-B14F-4D97-AF65-F5344CB8AC3E}">
        <p14:creationId xmlns:p14="http://schemas.microsoft.com/office/powerpoint/2010/main" val="2767403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long title and 2 columns">
    <p:spTree>
      <p:nvGrpSpPr>
        <p:cNvPr id="1" name=""/>
        <p:cNvGrpSpPr/>
        <p:nvPr/>
      </p:nvGrpSpPr>
      <p:grpSpPr>
        <a:xfrm>
          <a:off x="0" y="0"/>
          <a:ext cx="0" cy="0"/>
          <a:chOff x="0" y="0"/>
          <a:chExt cx="0" cy="0"/>
        </a:xfrm>
      </p:grpSpPr>
      <p:sp>
        <p:nvSpPr>
          <p:cNvPr id="8"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8"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9" name="Text Placeholder 15"/>
          <p:cNvSpPr>
            <a:spLocks noGrp="1"/>
          </p:cNvSpPr>
          <p:nvPr>
            <p:ph type="body" sz="quarter" idx="17" hasCustomPrompt="1"/>
          </p:nvPr>
        </p:nvSpPr>
        <p:spPr>
          <a:xfrm>
            <a:off x="696433" y="4848542"/>
            <a:ext cx="8001000" cy="205740"/>
          </a:xfrm>
          <a:prstGeom prst="rect">
            <a:avLst/>
          </a:prstGeom>
        </p:spPr>
        <p:txBody>
          <a:bodyPr lIns="0" rIns="0" bIns="0" anchor="b" anchorCtr="0"/>
          <a:lstStyle>
            <a:lvl1pPr marL="0" indent="0" algn="l">
              <a:buFont typeface="Arial" panose="020B0604020202020204" pitchFamily="34" charset="0"/>
              <a:buNone/>
              <a:defRPr sz="1050" i="0" baseline="0">
                <a:solidFill>
                  <a:schemeClr val="bg1"/>
                </a:solidFill>
              </a:defRPr>
            </a:lvl1pPr>
            <a:lvl2pPr>
              <a:buNone/>
              <a:defRPr sz="1200" i="1"/>
            </a:lvl2pPr>
            <a:lvl3pPr>
              <a:buNone/>
              <a:defRPr sz="1200" i="1"/>
            </a:lvl3pPr>
            <a:lvl4pPr>
              <a:buNone/>
              <a:defRPr sz="1200" i="1"/>
            </a:lvl4pPr>
            <a:lvl5pPr>
              <a:buNone/>
              <a:defRPr sz="1200" i="1"/>
            </a:lvl5pPr>
          </a:lstStyle>
          <a:p>
            <a:pPr algn="l"/>
            <a:r>
              <a:rPr lang="en-US" sz="1050" b="0" dirty="0" smtClean="0">
                <a:solidFill>
                  <a:schemeClr val="bg1"/>
                </a:solidFill>
              </a:rPr>
              <a:t>Source: U.S. Energy Information Administration</a:t>
            </a:r>
            <a:r>
              <a:rPr lang="en-US" sz="1050" b="0" baseline="0" dirty="0" smtClean="0">
                <a:solidFill>
                  <a:schemeClr val="bg1"/>
                </a:solidFill>
              </a:rPr>
              <a:t>, Annual Energy Outlook 2021</a:t>
            </a:r>
            <a:endParaRPr lang="en-US" sz="1050" b="0" dirty="0">
              <a:solidFill>
                <a:schemeClr val="bg1"/>
              </a:solidFill>
            </a:endParaRPr>
          </a:p>
        </p:txBody>
      </p:sp>
    </p:spTree>
    <p:extLst>
      <p:ext uri="{BB962C8B-B14F-4D97-AF65-F5344CB8AC3E}">
        <p14:creationId xmlns:p14="http://schemas.microsoft.com/office/powerpoint/2010/main" val="842195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long title and 2 columns">
    <p:spTree>
      <p:nvGrpSpPr>
        <p:cNvPr id="1" name=""/>
        <p:cNvGrpSpPr/>
        <p:nvPr/>
      </p:nvGrpSpPr>
      <p:grpSpPr>
        <a:xfrm>
          <a:off x="0" y="0"/>
          <a:ext cx="0" cy="0"/>
          <a:chOff x="0" y="0"/>
          <a:chExt cx="0" cy="0"/>
        </a:xfrm>
      </p:grpSpPr>
      <p:sp>
        <p:nvSpPr>
          <p:cNvPr id="8"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8"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9" name="Text Placeholder 15"/>
          <p:cNvSpPr>
            <a:spLocks noGrp="1"/>
          </p:cNvSpPr>
          <p:nvPr>
            <p:ph type="body" sz="quarter" idx="17" hasCustomPrompt="1"/>
          </p:nvPr>
        </p:nvSpPr>
        <p:spPr>
          <a:xfrm>
            <a:off x="696433" y="4848542"/>
            <a:ext cx="8001000" cy="205740"/>
          </a:xfrm>
          <a:prstGeom prst="rect">
            <a:avLst/>
          </a:prstGeom>
        </p:spPr>
        <p:txBody>
          <a:bodyPr lIns="0" rIns="0" bIns="0" anchor="b" anchorCtr="0"/>
          <a:lstStyle>
            <a:lvl1pPr marL="0" indent="0" algn="l">
              <a:buFont typeface="Arial" panose="020B0604020202020204" pitchFamily="34" charset="0"/>
              <a:buNone/>
              <a:defRPr sz="1050" i="0" baseline="0">
                <a:solidFill>
                  <a:schemeClr val="bg1"/>
                </a:solidFill>
              </a:defRPr>
            </a:lvl1pPr>
            <a:lvl2pPr>
              <a:buNone/>
              <a:defRPr sz="1200" i="1"/>
            </a:lvl2pPr>
            <a:lvl3pPr>
              <a:buNone/>
              <a:defRPr sz="1200" i="1"/>
            </a:lvl3pPr>
            <a:lvl4pPr>
              <a:buNone/>
              <a:defRPr sz="1200" i="1"/>
            </a:lvl4pPr>
            <a:lvl5pPr>
              <a:buNone/>
              <a:defRPr sz="1200" i="1"/>
            </a:lvl5pPr>
          </a:lstStyle>
          <a:p>
            <a:pPr algn="l"/>
            <a:r>
              <a:rPr lang="en-US" sz="1050" b="0" dirty="0" smtClean="0">
                <a:solidFill>
                  <a:schemeClr val="bg1"/>
                </a:solidFill>
              </a:rPr>
              <a:t>Source: U.S. Energy Information Administration</a:t>
            </a:r>
            <a:r>
              <a:rPr lang="en-US" sz="1050" b="0" baseline="0" dirty="0" smtClean="0">
                <a:solidFill>
                  <a:schemeClr val="bg1"/>
                </a:solidFill>
              </a:rPr>
              <a:t>, Annual Energy Outlook 2021</a:t>
            </a:r>
            <a:endParaRPr lang="en-US" sz="1050" b="0" dirty="0">
              <a:solidFill>
                <a:schemeClr val="bg1"/>
              </a:solidFill>
            </a:endParaRPr>
          </a:p>
        </p:txBody>
      </p:sp>
    </p:spTree>
    <p:extLst>
      <p:ext uri="{BB962C8B-B14F-4D97-AF65-F5344CB8AC3E}">
        <p14:creationId xmlns:p14="http://schemas.microsoft.com/office/powerpoint/2010/main" val="389354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7" name="Text Placeholder 8"/>
          <p:cNvSpPr>
            <a:spLocks noGrp="1"/>
          </p:cNvSpPr>
          <p:nvPr>
            <p:ph type="body" sz="quarter" idx="12"/>
          </p:nvPr>
        </p:nvSpPr>
        <p:spPr>
          <a:xfrm>
            <a:off x="685800" y="891540"/>
            <a:ext cx="8001000" cy="356616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2"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3"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4234945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8"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8"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8"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8"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sp>
        <p:nvSpPr>
          <p:cNvPr id="10"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2"/>
          <p:cNvSpPr>
            <a:spLocks noGrp="1"/>
          </p:cNvSpPr>
          <p:nvPr>
            <p:ph sz="quarter" idx="13"/>
          </p:nvPr>
        </p:nvSpPr>
        <p:spPr>
          <a:xfrm>
            <a:off x="4663440" y="1292087"/>
            <a:ext cx="402336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7"/>
          </p:nvPr>
        </p:nvSpPr>
        <p:spPr>
          <a:xfrm>
            <a:off x="685800" y="894520"/>
            <a:ext cx="3931920"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0" name="Text Placeholder 13"/>
          <p:cNvSpPr>
            <a:spLocks noGrp="1"/>
          </p:cNvSpPr>
          <p:nvPr>
            <p:ph type="body" sz="quarter" idx="18"/>
          </p:nvPr>
        </p:nvSpPr>
        <p:spPr>
          <a:xfrm>
            <a:off x="4663440" y="894520"/>
            <a:ext cx="4023360" cy="35085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2"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23"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4"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49417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ong title and 2 labeled columns">
    <p:spTree>
      <p:nvGrpSpPr>
        <p:cNvPr id="1" name=""/>
        <p:cNvGrpSpPr/>
        <p:nvPr/>
      </p:nvGrpSpPr>
      <p:grpSpPr>
        <a:xfrm>
          <a:off x="0" y="0"/>
          <a:ext cx="0" cy="0"/>
          <a:chOff x="0" y="0"/>
          <a:chExt cx="0" cy="0"/>
        </a:xfrm>
      </p:grpSpPr>
      <p:sp>
        <p:nvSpPr>
          <p:cNvPr id="13" name="Content Placeholder 10"/>
          <p:cNvSpPr>
            <a:spLocks noGrp="1"/>
          </p:cNvSpPr>
          <p:nvPr>
            <p:ph sz="quarter" idx="12"/>
          </p:nvPr>
        </p:nvSpPr>
        <p:spPr>
          <a:xfrm>
            <a:off x="685799" y="1292087"/>
            <a:ext cx="2599267"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p:cNvSpPr>
            <a:spLocks noGrp="1"/>
          </p:cNvSpPr>
          <p:nvPr>
            <p:ph type="body" sz="quarter" idx="17"/>
          </p:nvPr>
        </p:nvSpPr>
        <p:spPr>
          <a:xfrm>
            <a:off x="685800" y="894520"/>
            <a:ext cx="2599266" cy="350851"/>
          </a:xfrm>
          <a:prstGeom prst="rect">
            <a:avLst/>
          </a:prstGeom>
        </p:spPr>
        <p:txBody>
          <a:bodyPr lIns="0" t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2" name="Text Placeholder 13"/>
          <p:cNvSpPr>
            <a:spLocks noGrp="1"/>
          </p:cNvSpPr>
          <p:nvPr>
            <p:ph type="body" sz="quarter" idx="18"/>
          </p:nvPr>
        </p:nvSpPr>
        <p:spPr>
          <a:xfrm>
            <a:off x="3386666" y="894520"/>
            <a:ext cx="2599267" cy="350851"/>
          </a:xfrm>
          <a:prstGeom prst="rect">
            <a:avLst/>
          </a:prstGeom>
        </p:spPr>
        <p:txBody>
          <a:bodyPr tIns="0" r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gn="l">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3"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24" name="Content Placeholder 10"/>
          <p:cNvSpPr>
            <a:spLocks noGrp="1"/>
          </p:cNvSpPr>
          <p:nvPr>
            <p:ph sz="quarter" idx="19"/>
          </p:nvPr>
        </p:nvSpPr>
        <p:spPr>
          <a:xfrm>
            <a:off x="3386666" y="1292087"/>
            <a:ext cx="2599267"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10"/>
          <p:cNvSpPr>
            <a:spLocks noGrp="1"/>
          </p:cNvSpPr>
          <p:nvPr>
            <p:ph sz="quarter" idx="20"/>
          </p:nvPr>
        </p:nvSpPr>
        <p:spPr>
          <a:xfrm>
            <a:off x="6087533" y="1292087"/>
            <a:ext cx="2599267"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7"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29" name="Text Placeholder 13"/>
          <p:cNvSpPr>
            <a:spLocks noGrp="1"/>
          </p:cNvSpPr>
          <p:nvPr>
            <p:ph type="body" sz="quarter" idx="21"/>
          </p:nvPr>
        </p:nvSpPr>
        <p:spPr>
          <a:xfrm>
            <a:off x="6087532" y="894519"/>
            <a:ext cx="2599267" cy="350851"/>
          </a:xfrm>
          <a:prstGeom prst="rect">
            <a:avLst/>
          </a:prstGeom>
        </p:spPr>
        <p:txBody>
          <a:bodyPr tIns="0" r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gn="l">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1674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1659636"/>
            <a:ext cx="8229600" cy="1117854"/>
          </a:xfrm>
          <a:prstGeom prst="rect">
            <a:avLst/>
          </a:prstGeom>
        </p:spPr>
        <p:txBody>
          <a:bodyPr anchor="b" anchorCtr="0"/>
          <a:lstStyle>
            <a:lvl1pPr algn="ctr">
              <a:defRPr sz="3600">
                <a:solidFill>
                  <a:schemeClr val="accent1"/>
                </a:solidFill>
              </a:defRPr>
            </a:lvl1pPr>
          </a:lstStyle>
          <a:p>
            <a:r>
              <a:rPr lang="en-US" dirty="0"/>
              <a:t>Section Title — click to edit</a:t>
            </a:r>
          </a:p>
        </p:txBody>
      </p:sp>
      <p:sp>
        <p:nvSpPr>
          <p:cNvPr id="7"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0"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6"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8"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1"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7"/>
          <p:cNvSpPr>
            <a:spLocks noChangeArrowheads="1"/>
          </p:cNvSpPr>
          <p:nvPr userDrawn="1"/>
        </p:nvSpPr>
        <p:spPr bwMode="auto">
          <a:xfrm>
            <a:off x="0" y="4785734"/>
            <a:ext cx="9144000" cy="365139"/>
          </a:xfrm>
          <a:prstGeom prst="rect">
            <a:avLst/>
          </a:prstGeom>
          <a:solidFill>
            <a:schemeClr val="accent1"/>
          </a:solid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a:p>
        </p:txBody>
      </p:sp>
      <p:sp>
        <p:nvSpPr>
          <p:cNvPr id="11" name="Rectangle 7"/>
          <p:cNvSpPr>
            <a:spLocks noChangeArrowheads="1"/>
          </p:cNvSpPr>
          <p:nvPr userDrawn="1"/>
        </p:nvSpPr>
        <p:spPr bwMode="auto">
          <a:xfrm>
            <a:off x="0" y="1"/>
            <a:ext cx="9144000" cy="69056"/>
          </a:xfrm>
          <a:prstGeom prst="rect">
            <a:avLst/>
          </a:prstGeom>
          <a:solidFill>
            <a:srgbClr val="169DD8"/>
          </a:solid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a:p>
        </p:txBody>
      </p:sp>
      <p:sp>
        <p:nvSpPr>
          <p:cNvPr id="12" name="TextBox 11"/>
          <p:cNvSpPr txBox="1"/>
          <p:nvPr userDrawn="1"/>
        </p:nvSpPr>
        <p:spPr>
          <a:xfrm>
            <a:off x="652463" y="4846394"/>
            <a:ext cx="6089777" cy="253916"/>
          </a:xfrm>
          <a:prstGeom prst="rect">
            <a:avLst/>
          </a:prstGeom>
          <a:noFill/>
        </p:spPr>
        <p:txBody>
          <a:bodyPr wrap="square" rtlCol="0">
            <a:spAutoFit/>
          </a:bodyPr>
          <a:lstStyle/>
          <a:p>
            <a:pPr algn="l"/>
            <a:r>
              <a:rPr lang="en-US" sz="1050" b="0" dirty="0" smtClean="0">
                <a:solidFill>
                  <a:schemeClr val="bg1"/>
                </a:solidFill>
              </a:rPr>
              <a:t>Source: U.S. Energy Information Administration</a:t>
            </a:r>
            <a:r>
              <a:rPr lang="en-US" sz="1050" b="0" baseline="0" dirty="0" smtClean="0">
                <a:solidFill>
                  <a:schemeClr val="bg1"/>
                </a:solidFill>
              </a:rPr>
              <a:t>, </a:t>
            </a:r>
            <a:r>
              <a:rPr lang="en-US" sz="1050" b="0" i="1" baseline="0" dirty="0" smtClean="0">
                <a:solidFill>
                  <a:schemeClr val="bg1"/>
                </a:solidFill>
              </a:rPr>
              <a:t>Annual Energy Outlook 2022</a:t>
            </a:r>
            <a:r>
              <a:rPr lang="en-US" sz="1050" b="0" i="0" baseline="0" dirty="0" smtClean="0">
                <a:solidFill>
                  <a:schemeClr val="bg1"/>
                </a:solidFill>
              </a:rPr>
              <a:t> (AEO2022)</a:t>
            </a:r>
            <a:endParaRPr lang="en-US" sz="1050" b="0" i="1" dirty="0">
              <a:solidFill>
                <a:schemeClr val="bg1"/>
              </a:solidFill>
            </a:endParaRPr>
          </a:p>
        </p:txBody>
      </p:sp>
      <p:sp>
        <p:nvSpPr>
          <p:cNvPr id="13" name="TextBox 12"/>
          <p:cNvSpPr txBox="1"/>
          <p:nvPr userDrawn="1"/>
        </p:nvSpPr>
        <p:spPr>
          <a:xfrm>
            <a:off x="7070883" y="4846394"/>
            <a:ext cx="1480376" cy="253916"/>
          </a:xfrm>
          <a:prstGeom prst="rect">
            <a:avLst/>
          </a:prstGeom>
          <a:noFill/>
        </p:spPr>
        <p:txBody>
          <a:bodyPr wrap="square" rtlCol="0">
            <a:spAutoFit/>
          </a:bodyPr>
          <a:lstStyle/>
          <a:p>
            <a:pPr algn="r"/>
            <a:r>
              <a:rPr lang="en-US" sz="1050" dirty="0">
                <a:solidFill>
                  <a:schemeClr val="bg1"/>
                </a:solidFill>
                <a:latin typeface="+mn-lt"/>
              </a:rPr>
              <a:t>www.eia.gov/aeo</a:t>
            </a:r>
          </a:p>
        </p:txBody>
      </p:sp>
      <p:pic>
        <p:nvPicPr>
          <p:cNvPr id="17" name="Picture 2" descr="C:\Documents and Settings\MVO\Desktop\eia_logo_white-02.png"/>
          <p:cNvPicPr>
            <a:picLocks noChangeAspect="1" noChangeArrowheads="1"/>
          </p:cNvPicPr>
          <p:nvPr userDrawn="1"/>
        </p:nvPicPr>
        <p:blipFill>
          <a:blip r:embed="rId21" cstate="print"/>
          <a:srcRect/>
          <a:stretch>
            <a:fillRect/>
          </a:stretch>
        </p:blipFill>
        <p:spPr bwMode="auto">
          <a:xfrm>
            <a:off x="153125" y="4842273"/>
            <a:ext cx="351507" cy="242828"/>
          </a:xfrm>
          <a:prstGeom prst="rect">
            <a:avLst/>
          </a:prstGeom>
          <a:noFill/>
          <a:ln>
            <a:noFill/>
          </a:ln>
        </p:spPr>
      </p:pic>
      <p:cxnSp>
        <p:nvCxnSpPr>
          <p:cNvPr id="18" name="Straight Connector 12"/>
          <p:cNvCxnSpPr>
            <a:cxnSpLocks noChangeShapeType="1"/>
          </p:cNvCxnSpPr>
          <p:nvPr userDrawn="1"/>
        </p:nvCxnSpPr>
        <p:spPr bwMode="auto">
          <a:xfrm>
            <a:off x="586383" y="4829380"/>
            <a:ext cx="0" cy="264893"/>
          </a:xfrm>
          <a:prstGeom prst="line">
            <a:avLst/>
          </a:prstGeom>
          <a:noFill/>
          <a:ln w="12700">
            <a:solidFill>
              <a:schemeClr val="bg1">
                <a:alpha val="39999"/>
              </a:schemeClr>
            </a:solidFill>
            <a:round/>
            <a:headEnd/>
            <a:tailEnd/>
          </a:ln>
        </p:spPr>
      </p:cxnSp>
      <p:sp>
        <p:nvSpPr>
          <p:cNvPr id="19" name="Oval 13"/>
          <p:cNvSpPr>
            <a:spLocks/>
          </p:cNvSpPr>
          <p:nvPr userDrawn="1"/>
        </p:nvSpPr>
        <p:spPr bwMode="auto">
          <a:xfrm>
            <a:off x="8732839" y="4871769"/>
            <a:ext cx="210312" cy="210312"/>
          </a:xfrm>
          <a:prstGeom prst="ellipse">
            <a:avLst/>
          </a:prstGeom>
          <a:solidFill>
            <a:srgbClr val="FFFFFF"/>
          </a:solid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a:p>
        </p:txBody>
      </p:sp>
    </p:spTree>
  </p:cSld>
  <p:clrMap bg1="lt1" tx1="dk1" bg2="lt2" tx2="dk2" accent1="accent1" accent2="accent2" accent3="accent3" accent4="accent4" accent5="accent5" accent6="accent6" hlink="hlink" folHlink="folHlink"/>
  <p:sldLayoutIdLst>
    <p:sldLayoutId id="2147485258" r:id="rId1"/>
    <p:sldLayoutId id="2147485272" r:id="rId2"/>
    <p:sldLayoutId id="2147485260" r:id="rId3"/>
    <p:sldLayoutId id="2147485261" r:id="rId4"/>
    <p:sldLayoutId id="2147485273" r:id="rId5"/>
    <p:sldLayoutId id="2147485275" r:id="rId6"/>
    <p:sldLayoutId id="2147485262" r:id="rId7"/>
    <p:sldLayoutId id="2147485263" r:id="rId8"/>
    <p:sldLayoutId id="2147485264" r:id="rId9"/>
    <p:sldLayoutId id="2147485265" r:id="rId10"/>
    <p:sldLayoutId id="2147485266" r:id="rId11"/>
    <p:sldLayoutId id="2147485267" r:id="rId12"/>
    <p:sldLayoutId id="2147485268" r:id="rId13"/>
    <p:sldLayoutId id="2147485269" r:id="rId14"/>
    <p:sldLayoutId id="2147485274" r:id="rId15"/>
    <p:sldLayoutId id="2147485276" r:id="rId16"/>
    <p:sldLayoutId id="2147485277" r:id="rId17"/>
    <p:sldLayoutId id="2147485278" r:id="rId18"/>
    <p:sldLayoutId id="2147485279" r:id="rId19"/>
  </p:sldLayoutIdLst>
  <p:timing>
    <p:tnLst>
      <p:par>
        <p:cTn id="1" dur="indefinite" restart="never" nodeType="tmRoot"/>
      </p:par>
    </p:tnLst>
  </p:timing>
  <p:hf hdr="0" ft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75.xml"/><Relationship Id="rId1" Type="http://schemas.openxmlformats.org/officeDocument/2006/relationships/slideLayout" Target="../slideLayouts/slideLayout18.xml"/><Relationship Id="rId5" Type="http://schemas.openxmlformats.org/officeDocument/2006/relationships/chart" Target="../charts/chart183.xml"/><Relationship Id="rId4" Type="http://schemas.openxmlformats.org/officeDocument/2006/relationships/image" Target="../media/image20.emf"/></Relationships>
</file>

<file path=ppt/slides/_rels/slide101.xml.rels><?xml version="1.0" encoding="UTF-8" standalone="yes"?>
<Relationships xmlns="http://schemas.openxmlformats.org/package/2006/relationships"><Relationship Id="rId3" Type="http://schemas.openxmlformats.org/officeDocument/2006/relationships/chart" Target="../charts/chart184.xml"/><Relationship Id="rId2" Type="http://schemas.openxmlformats.org/officeDocument/2006/relationships/notesSlide" Target="../notesSlides/notesSlide76.xml"/><Relationship Id="rId1" Type="http://schemas.openxmlformats.org/officeDocument/2006/relationships/slideLayout" Target="../slideLayouts/slideLayout19.xml"/><Relationship Id="rId5" Type="http://schemas.openxmlformats.org/officeDocument/2006/relationships/image" Target="../media/image20.emf"/><Relationship Id="rId4" Type="http://schemas.openxmlformats.org/officeDocument/2006/relationships/chart" Target="../charts/chart185.xml"/></Relationships>
</file>

<file path=ppt/slides/_rels/slide102.xml.rels><?xml version="1.0" encoding="UTF-8" standalone="yes"?>
<Relationships xmlns="http://schemas.openxmlformats.org/package/2006/relationships"><Relationship Id="rId3" Type="http://schemas.openxmlformats.org/officeDocument/2006/relationships/chart" Target="../charts/chart186.xml"/><Relationship Id="rId2" Type="http://schemas.openxmlformats.org/officeDocument/2006/relationships/notesSlide" Target="../notesSlides/notesSlide77.xml"/><Relationship Id="rId1" Type="http://schemas.openxmlformats.org/officeDocument/2006/relationships/slideLayout" Target="../slideLayouts/slideLayout5.xml"/><Relationship Id="rId5" Type="http://schemas.openxmlformats.org/officeDocument/2006/relationships/image" Target="../media/image20.emf"/><Relationship Id="rId4" Type="http://schemas.openxmlformats.org/officeDocument/2006/relationships/chart" Target="../charts/chart187.xml"/></Relationships>
</file>

<file path=ppt/slides/_rels/slide10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8.xml"/><Relationship Id="rId1" Type="http://schemas.openxmlformats.org/officeDocument/2006/relationships/slideLayout" Target="../slideLayouts/slideLayout5.xml"/><Relationship Id="rId5" Type="http://schemas.openxmlformats.org/officeDocument/2006/relationships/chart" Target="../charts/chart189.xml"/><Relationship Id="rId4" Type="http://schemas.openxmlformats.org/officeDocument/2006/relationships/chart" Target="../charts/chart188.xml"/></Relationships>
</file>

<file path=ppt/slides/_rels/slide10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chart" Target="../charts/chart192.xml"/><Relationship Id="rId5" Type="http://schemas.openxmlformats.org/officeDocument/2006/relationships/chart" Target="../charts/chart191.xml"/><Relationship Id="rId4" Type="http://schemas.openxmlformats.org/officeDocument/2006/relationships/chart" Target="../charts/chart190.xml"/></Relationships>
</file>

<file path=ppt/slides/_rels/slide10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hart" Target="../charts/chart193.xml"/><Relationship Id="rId1" Type="http://schemas.openxmlformats.org/officeDocument/2006/relationships/slideLayout" Target="../slideLayouts/slideLayout5.xml"/><Relationship Id="rId4" Type="http://schemas.openxmlformats.org/officeDocument/2006/relationships/chart" Target="../charts/chart194.xml"/></Relationships>
</file>

<file path=ppt/slides/_rels/slide107.xml.rels><?xml version="1.0" encoding="UTF-8" standalone="yes"?>
<Relationships xmlns="http://schemas.openxmlformats.org/package/2006/relationships"><Relationship Id="rId3" Type="http://schemas.openxmlformats.org/officeDocument/2006/relationships/chart" Target="../charts/chart195.xml"/><Relationship Id="rId2" Type="http://schemas.openxmlformats.org/officeDocument/2006/relationships/notesSlide" Target="../notesSlides/notesSlide80.xml"/><Relationship Id="rId1" Type="http://schemas.openxmlformats.org/officeDocument/2006/relationships/slideLayout" Target="../slideLayouts/slideLayout10.xml"/><Relationship Id="rId4" Type="http://schemas.openxmlformats.org/officeDocument/2006/relationships/image" Target="../media/image21.emf"/></Relationships>
</file>

<file path=ppt/slides/_rels/slide108.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notesSlide" Target="../notesSlides/notesSlide81.xml"/><Relationship Id="rId1" Type="http://schemas.openxmlformats.org/officeDocument/2006/relationships/slideLayout" Target="../slideLayouts/slideLayout5.xml"/><Relationship Id="rId5" Type="http://schemas.openxmlformats.org/officeDocument/2006/relationships/chart" Target="../charts/chart197.xml"/><Relationship Id="rId4" Type="http://schemas.openxmlformats.org/officeDocument/2006/relationships/image" Target="../media/image21.emf"/></Relationships>
</file>

<file path=ppt/slides/_rels/slide10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2.xml"/><Relationship Id="rId1" Type="http://schemas.openxmlformats.org/officeDocument/2006/relationships/slideLayout" Target="../slideLayouts/slideLayout10.xml"/><Relationship Id="rId4" Type="http://schemas.openxmlformats.org/officeDocument/2006/relationships/chart" Target="../charts/chart198.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3.xml"/><Relationship Id="rId1" Type="http://schemas.openxmlformats.org/officeDocument/2006/relationships/slideLayout" Target="../slideLayouts/slideLayout10.xml"/><Relationship Id="rId4" Type="http://schemas.openxmlformats.org/officeDocument/2006/relationships/chart" Target="../charts/chart199.xml"/></Relationships>
</file>

<file path=ppt/slides/_rels/slide1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4.xml"/><Relationship Id="rId1" Type="http://schemas.openxmlformats.org/officeDocument/2006/relationships/slideLayout" Target="../slideLayouts/slideLayout10.xml"/><Relationship Id="rId4" Type="http://schemas.openxmlformats.org/officeDocument/2006/relationships/chart" Target="../charts/chart200.xml"/></Relationships>
</file>

<file path=ppt/slides/_rels/slide1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5.xml"/><Relationship Id="rId1" Type="http://schemas.openxmlformats.org/officeDocument/2006/relationships/slideLayout" Target="../slideLayouts/slideLayout10.xml"/><Relationship Id="rId4" Type="http://schemas.openxmlformats.org/officeDocument/2006/relationships/chart" Target="../charts/chart201.xml"/></Relationships>
</file>

<file path=ppt/slides/_rels/slide1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hart" Target="../charts/chart202.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115.xml.rels><?xml version="1.0" encoding="UTF-8" standalone="yes"?>
<Relationships xmlns="http://schemas.openxmlformats.org/package/2006/relationships"><Relationship Id="rId3" Type="http://schemas.openxmlformats.org/officeDocument/2006/relationships/chart" Target="../charts/chart205.xml"/><Relationship Id="rId2" Type="http://schemas.openxmlformats.org/officeDocument/2006/relationships/notesSlide" Target="../notesSlides/notesSlide86.xml"/><Relationship Id="rId1" Type="http://schemas.openxmlformats.org/officeDocument/2006/relationships/slideLayout" Target="../slideLayouts/slideLayout5.xml"/><Relationship Id="rId5" Type="http://schemas.openxmlformats.org/officeDocument/2006/relationships/chart" Target="../charts/chart206.xml"/><Relationship Id="rId4" Type="http://schemas.openxmlformats.org/officeDocument/2006/relationships/image" Target="../media/image21.emf"/></Relationships>
</file>

<file path=ppt/slides/_rels/slide1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chart" Target="../charts/chart207.xml"/><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3" Type="http://schemas.openxmlformats.org/officeDocument/2006/relationships/chart" Target="../charts/chart209.xml"/><Relationship Id="rId2" Type="http://schemas.openxmlformats.org/officeDocument/2006/relationships/chart" Target="../charts/chart20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19.xml.rels><?xml version="1.0" encoding="UTF-8" standalone="yes"?>
<Relationships xmlns="http://schemas.openxmlformats.org/package/2006/relationships"><Relationship Id="rId3" Type="http://schemas.openxmlformats.org/officeDocument/2006/relationships/chart" Target="../charts/chart210.xml"/><Relationship Id="rId2" Type="http://schemas.openxmlformats.org/officeDocument/2006/relationships/notesSlide" Target="../notesSlides/notesSlide87.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chart" Target="../charts/chart14.xml"/></Relationships>
</file>

<file path=ppt/slides/_rels/slide120.xml.rels><?xml version="1.0" encoding="UTF-8" standalone="yes"?>
<Relationships xmlns="http://schemas.openxmlformats.org/package/2006/relationships"><Relationship Id="rId3" Type="http://schemas.openxmlformats.org/officeDocument/2006/relationships/chart" Target="../charts/chart211.xml"/><Relationship Id="rId2" Type="http://schemas.openxmlformats.org/officeDocument/2006/relationships/notesSlide" Target="../notesSlides/notesSlide8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chart" Target="../charts/chart213.xml"/><Relationship Id="rId4" Type="http://schemas.openxmlformats.org/officeDocument/2006/relationships/chart" Target="../charts/chart212.xml"/></Relationships>
</file>

<file path=ppt/slides/_rels/slide121.xml.rels><?xml version="1.0" encoding="UTF-8" standalone="yes"?>
<Relationships xmlns="http://schemas.openxmlformats.org/package/2006/relationships"><Relationship Id="rId3" Type="http://schemas.openxmlformats.org/officeDocument/2006/relationships/chart" Target="../charts/chart215.xml"/><Relationship Id="rId2" Type="http://schemas.openxmlformats.org/officeDocument/2006/relationships/chart" Target="../charts/chart21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chart" Target="../charts/chart216.xml"/></Relationships>
</file>

<file path=ppt/slides/_rels/slide122.xml.rels><?xml version="1.0" encoding="UTF-8" standalone="yes"?>
<Relationships xmlns="http://schemas.openxmlformats.org/package/2006/relationships"><Relationship Id="rId3" Type="http://schemas.openxmlformats.org/officeDocument/2006/relationships/chart" Target="../charts/chart217.xml"/><Relationship Id="rId2" Type="http://schemas.openxmlformats.org/officeDocument/2006/relationships/notesSlide" Target="../notesSlides/notesSlide89.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chart" Target="../charts/chart219.xml"/><Relationship Id="rId4" Type="http://schemas.openxmlformats.org/officeDocument/2006/relationships/chart" Target="../charts/chart218.xml"/></Relationships>
</file>

<file path=ppt/slides/_rels/slide1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220.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hyperlink" Target="http://www.eia.gov/tools/glossary" TargetMode="External"/></Relationships>
</file>

<file path=ppt/slides/_rels/slide1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hyperlink" Target="mailto:annualenergyoutlook@eia.gov" TargetMode="External"/></Relationships>
</file>

<file path=ppt/slides/_rels/slide127.xml.rels><?xml version="1.0" encoding="UTF-8" standalone="yes"?>
<Relationships xmlns="http://schemas.openxmlformats.org/package/2006/relationships"><Relationship Id="rId8" Type="http://schemas.openxmlformats.org/officeDocument/2006/relationships/hyperlink" Target="http://www.eia.gov/ieo" TargetMode="External"/><Relationship Id="rId3" Type="http://schemas.openxmlformats.org/officeDocument/2006/relationships/hyperlink" Target="https://www.eia.gov/outlooks/aeo/workinggroup/" TargetMode="External"/><Relationship Id="rId7" Type="http://schemas.openxmlformats.org/officeDocument/2006/relationships/hyperlink" Target="http://www.eia.gov/aeo" TargetMode="External"/><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hyperlink" Target="http://www.eia.gov/steo" TargetMode="External"/><Relationship Id="rId11" Type="http://schemas.openxmlformats.org/officeDocument/2006/relationships/hyperlink" Target="https://www.eia.gov/opendata/" TargetMode="External"/><Relationship Id="rId5" Type="http://schemas.openxmlformats.org/officeDocument/2006/relationships/hyperlink" Target="http://www.eia.gov/" TargetMode="External"/><Relationship Id="rId10" Type="http://schemas.openxmlformats.org/officeDocument/2006/relationships/hyperlink" Target="http://www.eia.gov/todayinenergy" TargetMode="External"/><Relationship Id="rId4" Type="http://schemas.openxmlformats.org/officeDocument/2006/relationships/hyperlink" Target="https://www.eia.gov/about/contact/forecasting.php#longterm" TargetMode="External"/><Relationship Id="rId9" Type="http://schemas.openxmlformats.org/officeDocument/2006/relationships/hyperlink" Target="http://www.eia.gov/mer"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chart" Target="../charts/chart17.xml"/><Relationship Id="rId4" Type="http://schemas.openxmlformats.org/officeDocument/2006/relationships/chart" Target="../charts/char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image" Target="../media/image7.emf"/><Relationship Id="rId7" Type="http://schemas.openxmlformats.org/officeDocument/2006/relationships/chart" Target="../charts/chart24.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chart" Target="../charts/chart27.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chart" Target="../charts/chart29.xml"/></Relationships>
</file>

<file path=ppt/slides/_rels/slide2.xml.rels><?xml version="1.0" encoding="UTF-8" standalone="yes"?>
<Relationships xmlns="http://schemas.openxmlformats.org/package/2006/relationships"><Relationship Id="rId3" Type="http://schemas.openxmlformats.org/officeDocument/2006/relationships/hyperlink" Target="http://www.eia.gov/ae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chart" Target="../charts/chart31.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2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chart" Target="../charts/chart38.xml"/><Relationship Id="rId4" Type="http://schemas.openxmlformats.org/officeDocument/2006/relationships/chart" Target="../charts/chart37.xml"/></Relationships>
</file>

<file path=ppt/slides/_rels/slide2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chart" Target="../charts/chart41.x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8.emf"/><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8.emf"/></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46.xml"/><Relationship Id="rId4" Type="http://schemas.openxmlformats.org/officeDocument/2006/relationships/chart" Target="../charts/chart4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chart" Target="../charts/chart49.xml"/><Relationship Id="rId4" Type="http://schemas.openxmlformats.org/officeDocument/2006/relationships/chart" Target="../charts/chart48.xml"/></Relationships>
</file>

<file path=ppt/slides/_rels/slide3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3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3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chart" Target="../charts/chart54.xml"/></Relationships>
</file>

<file path=ppt/slides/_rels/slide3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1.emf"/><Relationship Id="rId4" Type="http://schemas.openxmlformats.org/officeDocument/2006/relationships/chart" Target="../charts/chart57.xml"/></Relationships>
</file>

<file path=ppt/slides/_rels/slide3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59.xml"/><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chart" Target="../charts/chart62.xml"/><Relationship Id="rId4" Type="http://schemas.openxmlformats.org/officeDocument/2006/relationships/chart" Target="../charts/chart61.xml"/></Relationships>
</file>

<file path=ppt/slides/_rels/slide3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chart" Target="../charts/chart65.xml"/><Relationship Id="rId5" Type="http://schemas.openxmlformats.org/officeDocument/2006/relationships/image" Target="../media/image11.emf"/><Relationship Id="rId4" Type="http://schemas.openxmlformats.org/officeDocument/2006/relationships/chart" Target="../charts/chart6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chart" Target="../charts/chart68.xml"/><Relationship Id="rId4" Type="http://schemas.openxmlformats.org/officeDocument/2006/relationships/chart" Target="../charts/chart67.xml"/></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42.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11.emf"/></Relationships>
</file>

<file path=ppt/slides/_rels/slide4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chart" Target="../charts/chart72.xml"/><Relationship Id="rId4" Type="http://schemas.openxmlformats.org/officeDocument/2006/relationships/image" Target="../media/image11.emf"/></Relationships>
</file>

<file path=ppt/slides/_rels/slide44.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chart" Target="../charts/chart75.xml"/><Relationship Id="rId4" Type="http://schemas.openxmlformats.org/officeDocument/2006/relationships/chart" Target="../charts/chart74.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11.emf"/><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4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chart" Target="../charts/chart80.xml"/><Relationship Id="rId4" Type="http://schemas.openxmlformats.org/officeDocument/2006/relationships/chart" Target="../charts/chart79.xml"/></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chart" Target="../charts/chart82.xml"/><Relationship Id="rId4" Type="http://schemas.openxmlformats.org/officeDocument/2006/relationships/chart" Target="../charts/chart8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chart" Target="../charts/chart85.xml"/><Relationship Id="rId4" Type="http://schemas.openxmlformats.org/officeDocument/2006/relationships/chart" Target="../charts/chart84.xml"/></Relationships>
</file>

<file path=ppt/slides/_rels/slide51.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chart" Target="../charts/chart88.xml"/><Relationship Id="rId4" Type="http://schemas.openxmlformats.org/officeDocument/2006/relationships/chart" Target="../charts/chart87.xml"/></Relationships>
</file>

<file path=ppt/slides/_rels/slide52.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14.emf"/></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chart" Target="../charts/chart91.xml"/><Relationship Id="rId4" Type="http://schemas.openxmlformats.org/officeDocument/2006/relationships/chart" Target="../charts/chart90.xml"/></Relationships>
</file>

<file path=ppt/slides/_rels/slide54.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chart" Target="../charts/chart95.xml"/><Relationship Id="rId2" Type="http://schemas.openxmlformats.org/officeDocument/2006/relationships/image" Target="../media/image14.emf"/><Relationship Id="rId1" Type="http://schemas.openxmlformats.org/officeDocument/2006/relationships/slideLayout" Target="../slideLayouts/slideLayout9.xml"/><Relationship Id="rId6" Type="http://schemas.openxmlformats.org/officeDocument/2006/relationships/chart" Target="../charts/chart94.xml"/><Relationship Id="rId5" Type="http://schemas.openxmlformats.org/officeDocument/2006/relationships/chart" Target="../charts/chart93.xml"/><Relationship Id="rId4" Type="http://schemas.openxmlformats.org/officeDocument/2006/relationships/chart" Target="../charts/chart92.xml"/></Relationships>
</file>

<file path=ppt/slides/_rels/slide5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56.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image" Target="../media/image14.emf"/></Relationships>
</file>

<file path=ppt/slides/_rels/slide5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chart" Target="../charts/chart100.xml"/></Relationships>
</file>

<file path=ppt/slides/_rels/slide5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chart" Target="../charts/chart10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chart" Target="../charts/chart103.xml"/></Relationships>
</file>

<file path=ppt/slides/_rels/slide6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chart" Target="../charts/chart105.xml"/><Relationship Id="rId4" Type="http://schemas.openxmlformats.org/officeDocument/2006/relationships/chart" Target="../charts/chart104.xml"/></Relationships>
</file>

<file path=ppt/slides/_rels/slide6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image" Target="../media/image14.emf"/></Relationships>
</file>

<file path=ppt/slides/_rels/slide63.xml.rels><?xml version="1.0" encoding="UTF-8" standalone="yes"?>
<Relationships xmlns="http://schemas.openxmlformats.org/package/2006/relationships"><Relationship Id="rId3" Type="http://schemas.openxmlformats.org/officeDocument/2006/relationships/chart" Target="../charts/chart107.xml"/><Relationship Id="rId7"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chart" Target="../charts/chart109.xml"/><Relationship Id="rId4" Type="http://schemas.openxmlformats.org/officeDocument/2006/relationships/chart" Target="../charts/chart108.xml"/></Relationships>
</file>

<file path=ppt/slides/_rels/slide6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14.emf"/></Relationships>
</file>

<file path=ppt/slides/_rels/slide65.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image" Target="../media/image14.emf"/><Relationship Id="rId1" Type="http://schemas.openxmlformats.org/officeDocument/2006/relationships/slideLayout" Target="../slideLayouts/slideLayout9.xml"/><Relationship Id="rId5" Type="http://schemas.openxmlformats.org/officeDocument/2006/relationships/chart" Target="../charts/chart113.xml"/><Relationship Id="rId4" Type="http://schemas.openxmlformats.org/officeDocument/2006/relationships/chart" Target="../charts/chart112.xml"/></Relationships>
</file>

<file path=ppt/slides/_rels/slide66.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9.xml"/><Relationship Id="rId5" Type="http://schemas.openxmlformats.org/officeDocument/2006/relationships/image" Target="../media/image14.emf"/><Relationship Id="rId4" Type="http://schemas.openxmlformats.org/officeDocument/2006/relationships/chart" Target="../charts/chart116.xml"/></Relationships>
</file>

<file path=ppt/slides/_rels/slide67.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image" Target="../media/image15.wmf"/><Relationship Id="rId1" Type="http://schemas.openxmlformats.org/officeDocument/2006/relationships/slideLayout" Target="../slideLayouts/slideLayout9.xml"/><Relationship Id="rId6" Type="http://schemas.openxmlformats.org/officeDocument/2006/relationships/image" Target="../media/image14.emf"/><Relationship Id="rId5" Type="http://schemas.openxmlformats.org/officeDocument/2006/relationships/chart" Target="../charts/chart119.xml"/><Relationship Id="rId4" Type="http://schemas.openxmlformats.org/officeDocument/2006/relationships/chart" Target="../charts/chart118.xml"/></Relationships>
</file>

<file path=ppt/slides/_rels/slide68.xml.rels><?xml version="1.0" encoding="UTF-8" standalone="yes"?>
<Relationships xmlns="http://schemas.openxmlformats.org/package/2006/relationships"><Relationship Id="rId3" Type="http://schemas.openxmlformats.org/officeDocument/2006/relationships/chart" Target="../charts/chart120.xml"/><Relationship Id="rId7" Type="http://schemas.openxmlformats.org/officeDocument/2006/relationships/image" Target="../media/image14.emf"/><Relationship Id="rId2" Type="http://schemas.openxmlformats.org/officeDocument/2006/relationships/image" Target="../media/image15.wmf"/><Relationship Id="rId1" Type="http://schemas.openxmlformats.org/officeDocument/2006/relationships/slideLayout" Target="../slideLayouts/slideLayout9.xml"/><Relationship Id="rId6" Type="http://schemas.openxmlformats.org/officeDocument/2006/relationships/chart" Target="../charts/chart123.xml"/><Relationship Id="rId5" Type="http://schemas.openxmlformats.org/officeDocument/2006/relationships/chart" Target="../charts/chart122.xml"/><Relationship Id="rId4" Type="http://schemas.openxmlformats.org/officeDocument/2006/relationships/chart" Target="../charts/chart121.xml"/></Relationships>
</file>

<file path=ppt/slides/_rels/slide69.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image" Target="../media/image15.wmf"/><Relationship Id="rId1" Type="http://schemas.openxmlformats.org/officeDocument/2006/relationships/slideLayout" Target="../slideLayouts/slideLayout9.xml"/><Relationship Id="rId6" Type="http://schemas.openxmlformats.org/officeDocument/2006/relationships/image" Target="../media/image14.emf"/><Relationship Id="rId5" Type="http://schemas.openxmlformats.org/officeDocument/2006/relationships/chart" Target="../charts/chart126.xml"/><Relationship Id="rId4" Type="http://schemas.openxmlformats.org/officeDocument/2006/relationships/chart" Target="../charts/chart12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70.xml.rels><?xml version="1.0" encoding="UTF-8" standalone="yes"?>
<Relationships xmlns="http://schemas.openxmlformats.org/package/2006/relationships"><Relationship Id="rId3" Type="http://schemas.openxmlformats.org/officeDocument/2006/relationships/chart" Target="../charts/chart127.xml"/><Relationship Id="rId7" Type="http://schemas.openxmlformats.org/officeDocument/2006/relationships/image" Target="../media/image14.emf"/><Relationship Id="rId2" Type="http://schemas.openxmlformats.org/officeDocument/2006/relationships/image" Target="../media/image15.wmf"/><Relationship Id="rId1" Type="http://schemas.openxmlformats.org/officeDocument/2006/relationships/slideLayout" Target="../slideLayouts/slideLayout9.xml"/><Relationship Id="rId6" Type="http://schemas.openxmlformats.org/officeDocument/2006/relationships/chart" Target="../charts/chart130.xml"/><Relationship Id="rId5" Type="http://schemas.openxmlformats.org/officeDocument/2006/relationships/chart" Target="../charts/chart129.xml"/><Relationship Id="rId4" Type="http://schemas.openxmlformats.org/officeDocument/2006/relationships/chart" Target="../charts/chart128.xml"/></Relationships>
</file>

<file path=ppt/slides/_rels/slide71.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chart" Target="../charts/chart131.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image" Target="../media/image14.emf"/><Relationship Id="rId1" Type="http://schemas.openxmlformats.org/officeDocument/2006/relationships/slideLayout" Target="../slideLayouts/slideLayout9.xml"/><Relationship Id="rId4" Type="http://schemas.openxmlformats.org/officeDocument/2006/relationships/chart" Target="../charts/chart134.xml"/></Relationships>
</file>

<file path=ppt/slides/_rels/slide7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3.xml"/><Relationship Id="rId1" Type="http://schemas.openxmlformats.org/officeDocument/2006/relationships/slideLayout" Target="../slideLayouts/slideLayout9.xml"/><Relationship Id="rId5" Type="http://schemas.openxmlformats.org/officeDocument/2006/relationships/chart" Target="../charts/chart136.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image" Target="../media/image19.emf"/><Relationship Id="rId4" Type="http://schemas.openxmlformats.org/officeDocument/2006/relationships/chart" Target="../charts/chart138.xml"/></Relationships>
</file>

<file path=ppt/slides/_rels/slide7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6.xml"/><Relationship Id="rId1" Type="http://schemas.openxmlformats.org/officeDocument/2006/relationships/slideLayout" Target="../slideLayouts/slideLayout10.xml"/><Relationship Id="rId4" Type="http://schemas.openxmlformats.org/officeDocument/2006/relationships/chart" Target="../charts/chart139.xml"/></Relationships>
</file>

<file path=ppt/slides/_rels/slide7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chart" Target="../charts/chart141.xml"/><Relationship Id="rId4" Type="http://schemas.openxmlformats.org/officeDocument/2006/relationships/chart" Target="../charts/chart140.xml"/></Relationships>
</file>

<file path=ppt/slides/_rels/slide78.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image" Target="../media/image19.emf"/><Relationship Id="rId1" Type="http://schemas.openxmlformats.org/officeDocument/2006/relationships/slideLayout" Target="../slideLayouts/slideLayout6.xml"/><Relationship Id="rId5" Type="http://schemas.openxmlformats.org/officeDocument/2006/relationships/chart" Target="../charts/chart144.xml"/><Relationship Id="rId4" Type="http://schemas.openxmlformats.org/officeDocument/2006/relationships/chart" Target="../charts/chart143.xml"/></Relationships>
</file>

<file path=ppt/slides/_rels/slide7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8.xml"/><Relationship Id="rId1" Type="http://schemas.openxmlformats.org/officeDocument/2006/relationships/slideLayout" Target="../slideLayouts/slideLayout5.xml"/><Relationship Id="rId5" Type="http://schemas.openxmlformats.org/officeDocument/2006/relationships/chart" Target="../charts/chart146.xml"/><Relationship Id="rId4" Type="http://schemas.openxmlformats.org/officeDocument/2006/relationships/chart" Target="../charts/chart145.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80.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chart" Target="../charts/chart149.xml"/><Relationship Id="rId5" Type="http://schemas.openxmlformats.org/officeDocument/2006/relationships/chart" Target="../charts/chart148.xml"/><Relationship Id="rId4" Type="http://schemas.openxmlformats.org/officeDocument/2006/relationships/image" Target="../media/image19.emf"/></Relationships>
</file>

<file path=ppt/slides/_rels/slide8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chart" Target="../charts/chart152.xml"/><Relationship Id="rId5" Type="http://schemas.openxmlformats.org/officeDocument/2006/relationships/chart" Target="../charts/chart151.xml"/><Relationship Id="rId4" Type="http://schemas.openxmlformats.org/officeDocument/2006/relationships/chart" Target="../charts/chart150.xml"/></Relationships>
</file>

<file path=ppt/slides/_rels/slide8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chart" Target="../charts/chart154.xml"/><Relationship Id="rId4" Type="http://schemas.openxmlformats.org/officeDocument/2006/relationships/chart" Target="../charts/chart153.xml"/></Relationships>
</file>

<file path=ppt/slides/_rels/slide8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chart" Target="../charts/chart156.xml"/><Relationship Id="rId4" Type="http://schemas.openxmlformats.org/officeDocument/2006/relationships/chart" Target="../charts/chart155.xml"/></Relationships>
</file>

<file path=ppt/slides/_rels/slide84.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19.emf"/><Relationship Id="rId4" Type="http://schemas.openxmlformats.org/officeDocument/2006/relationships/chart" Target="../charts/chart158.xml"/></Relationships>
</file>

<file path=ppt/slides/_rels/slide8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9.xml"/></Relationships>
</file>

<file path=ppt/slides/_rels/slide8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chart" Target="../charts/chart161.xml"/><Relationship Id="rId4" Type="http://schemas.openxmlformats.org/officeDocument/2006/relationships/chart" Target="../charts/chart160.xml"/></Relationships>
</file>

<file path=ppt/slides/_rels/slide87.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66.xml"/><Relationship Id="rId1" Type="http://schemas.openxmlformats.org/officeDocument/2006/relationships/slideLayout" Target="../slideLayouts/slideLayout5.xml"/><Relationship Id="rId5" Type="http://schemas.openxmlformats.org/officeDocument/2006/relationships/image" Target="../media/image19.emf"/><Relationship Id="rId4" Type="http://schemas.openxmlformats.org/officeDocument/2006/relationships/chart" Target="../charts/chart163.xml"/></Relationships>
</file>

<file path=ppt/slides/_rels/slide8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67.xml"/><Relationship Id="rId1" Type="http://schemas.openxmlformats.org/officeDocument/2006/relationships/slideLayout" Target="../slideLayouts/slideLayout10.x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9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hart" Target="../charts/chart165.xml"/><Relationship Id="rId1" Type="http://schemas.openxmlformats.org/officeDocument/2006/relationships/slideLayout" Target="../slideLayouts/slideLayout3.xml"/><Relationship Id="rId4" Type="http://schemas.openxmlformats.org/officeDocument/2006/relationships/chart" Target="../charts/chart166.xml"/></Relationships>
</file>

<file path=ppt/slides/_rels/slide9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hart" Target="../charts/chart167.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image" Target="../media/image20.emf"/></Relationships>
</file>

<file path=ppt/slides/_rels/slide93.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image" Target="../media/image20.emf"/><Relationship Id="rId1" Type="http://schemas.openxmlformats.org/officeDocument/2006/relationships/slideLayout" Target="../slideLayouts/slideLayout3.xml"/><Relationship Id="rId4" Type="http://schemas.openxmlformats.org/officeDocument/2006/relationships/chart" Target="../charts/chart170.xml"/></Relationships>
</file>

<file path=ppt/slides/_rels/slide9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chart" Target="../charts/chart172.xml"/><Relationship Id="rId4" Type="http://schemas.openxmlformats.org/officeDocument/2006/relationships/chart" Target="../charts/chart171.xml"/></Relationships>
</file>

<file path=ppt/slides/_rels/slide9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0.xml"/><Relationship Id="rId1" Type="http://schemas.openxmlformats.org/officeDocument/2006/relationships/slideLayout" Target="../slideLayouts/slideLayout17.xml"/><Relationship Id="rId5" Type="http://schemas.openxmlformats.org/officeDocument/2006/relationships/chart" Target="../charts/chart174.xml"/><Relationship Id="rId4" Type="http://schemas.openxmlformats.org/officeDocument/2006/relationships/chart" Target="../charts/chart173.xml"/></Relationships>
</file>

<file path=ppt/slides/_rels/slide9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1.xml"/><Relationship Id="rId1" Type="http://schemas.openxmlformats.org/officeDocument/2006/relationships/slideLayout" Target="../slideLayouts/slideLayout5.xml"/><Relationship Id="rId5" Type="http://schemas.openxmlformats.org/officeDocument/2006/relationships/chart" Target="../charts/chart176.xml"/><Relationship Id="rId4" Type="http://schemas.openxmlformats.org/officeDocument/2006/relationships/chart" Target="../charts/chart175.xml"/></Relationships>
</file>

<file path=ppt/slides/_rels/slide9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2.xml"/><Relationship Id="rId1" Type="http://schemas.openxmlformats.org/officeDocument/2006/relationships/slideLayout" Target="../slideLayouts/slideLayout5.xml"/><Relationship Id="rId5" Type="http://schemas.openxmlformats.org/officeDocument/2006/relationships/chart" Target="../charts/chart178.xml"/><Relationship Id="rId4" Type="http://schemas.openxmlformats.org/officeDocument/2006/relationships/chart" Target="../charts/chart177.xml"/></Relationships>
</file>

<file path=ppt/slides/_rels/slide98.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notesSlide" Target="../notesSlides/notesSlide73.xml"/><Relationship Id="rId1" Type="http://schemas.openxmlformats.org/officeDocument/2006/relationships/slideLayout" Target="../slideLayouts/slideLayout10.xml"/><Relationship Id="rId4" Type="http://schemas.openxmlformats.org/officeDocument/2006/relationships/image" Target="../media/image20.emf"/></Relationships>
</file>

<file path=ppt/slides/_rels/slide99.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74.xml"/><Relationship Id="rId1" Type="http://schemas.openxmlformats.org/officeDocument/2006/relationships/slideLayout" Target="../slideLayouts/slideLayout5.xml"/><Relationship Id="rId5" Type="http://schemas.openxmlformats.org/officeDocument/2006/relationships/image" Target="../media/image20.emf"/><Relationship Id="rId4" Type="http://schemas.openxmlformats.org/officeDocument/2006/relationships/chart" Target="../charts/chart1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666F433-2D33-5443-9696-248A2B47E2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9028" y="1250326"/>
            <a:ext cx="6917288" cy="3032593"/>
          </a:xfrm>
          <a:prstGeom prst="rect">
            <a:avLst/>
          </a:prstGeom>
        </p:spPr>
      </p:pic>
      <p:sp>
        <p:nvSpPr>
          <p:cNvPr id="12" name="TextBox 11"/>
          <p:cNvSpPr txBox="1"/>
          <p:nvPr/>
        </p:nvSpPr>
        <p:spPr>
          <a:xfrm>
            <a:off x="1060956" y="292605"/>
            <a:ext cx="7301648" cy="963353"/>
          </a:xfrm>
          <a:prstGeom prst="rect">
            <a:avLst/>
          </a:prstGeom>
          <a:noFill/>
        </p:spPr>
        <p:txBody>
          <a:bodyPr wrap="square" rtlCol="0">
            <a:spAutoFit/>
          </a:bodyPr>
          <a:lstStyle/>
          <a:p>
            <a:r>
              <a:rPr lang="en-US" sz="3500" i="1" dirty="0">
                <a:latin typeface="+mj-lt"/>
              </a:rPr>
              <a:t>Annual Energy Outlook 2022</a:t>
            </a:r>
            <a:r>
              <a:rPr lang="en-US" sz="4000" i="1" dirty="0">
                <a:solidFill>
                  <a:schemeClr val="accent1"/>
                </a:solidFill>
                <a:latin typeface="+mj-lt"/>
              </a:rPr>
              <a:t/>
            </a:r>
            <a:br>
              <a:rPr lang="en-US" sz="4000" i="1" dirty="0">
                <a:solidFill>
                  <a:schemeClr val="accent1"/>
                </a:solidFill>
                <a:latin typeface="+mj-lt"/>
              </a:rPr>
            </a:br>
            <a:r>
              <a:rPr lang="en-US" sz="2000" dirty="0">
                <a:solidFill>
                  <a:schemeClr val="accent1"/>
                </a:solidFill>
                <a:latin typeface="+mj-lt"/>
              </a:rPr>
              <a:t>with projections to 2050</a:t>
            </a:r>
          </a:p>
        </p:txBody>
      </p:sp>
      <p:cxnSp>
        <p:nvCxnSpPr>
          <p:cNvPr id="13" name="Straight Connector 12"/>
          <p:cNvCxnSpPr/>
          <p:nvPr/>
        </p:nvCxnSpPr>
        <p:spPr bwMode="auto">
          <a:xfrm>
            <a:off x="1051358" y="1255958"/>
            <a:ext cx="6933457"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14" name="TextBox 13"/>
          <p:cNvSpPr txBox="1"/>
          <p:nvPr/>
        </p:nvSpPr>
        <p:spPr>
          <a:xfrm>
            <a:off x="5653802" y="4369353"/>
            <a:ext cx="2433124" cy="584775"/>
          </a:xfrm>
          <a:prstGeom prst="rect">
            <a:avLst/>
          </a:prstGeom>
          <a:noFill/>
        </p:spPr>
        <p:txBody>
          <a:bodyPr wrap="square" rtlCol="0">
            <a:spAutoFit/>
          </a:bodyPr>
          <a:lstStyle/>
          <a:p>
            <a:pPr algn="r"/>
            <a:r>
              <a:rPr lang="en-US" sz="1600" dirty="0"/>
              <a:t>March 3, 2022</a:t>
            </a:r>
          </a:p>
          <a:p>
            <a:pPr algn="r"/>
            <a:r>
              <a:rPr lang="en-US" sz="1600" dirty="0"/>
              <a:t>www.eia.gov/aeo</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22" y="4513799"/>
            <a:ext cx="2157609" cy="440329"/>
          </a:xfrm>
          <a:prstGeom prst="rect">
            <a:avLst/>
          </a:prstGeom>
        </p:spPr>
      </p:pic>
      <p:sp>
        <p:nvSpPr>
          <p:cNvPr id="16" name="TextBox 15"/>
          <p:cNvSpPr txBox="1"/>
          <p:nvPr/>
        </p:nvSpPr>
        <p:spPr>
          <a:xfrm>
            <a:off x="3222347" y="4646351"/>
            <a:ext cx="2637567" cy="307777"/>
          </a:xfrm>
          <a:prstGeom prst="rect">
            <a:avLst/>
          </a:prstGeom>
          <a:noFill/>
        </p:spPr>
        <p:txBody>
          <a:bodyPr wrap="square" rtlCol="0">
            <a:spAutoFit/>
          </a:bodyPr>
          <a:lstStyle/>
          <a:p>
            <a:pPr algn="ctr"/>
            <a:r>
              <a:rPr lang="en-US" sz="1400" b="1" dirty="0">
                <a:solidFill>
                  <a:schemeClr val="accent1"/>
                </a:solidFill>
              </a:rPr>
              <a:t>#</a:t>
            </a:r>
            <a:r>
              <a:rPr lang="en-US" sz="1400" dirty="0">
                <a:solidFill>
                  <a:schemeClr val="accent1"/>
                </a:solidFill>
              </a:rPr>
              <a:t>AEO2022</a:t>
            </a:r>
          </a:p>
        </p:txBody>
      </p:sp>
      <p:cxnSp>
        <p:nvCxnSpPr>
          <p:cNvPr id="24" name="Straight Connector 23"/>
          <p:cNvCxnSpPr/>
          <p:nvPr/>
        </p:nvCxnSpPr>
        <p:spPr bwMode="auto">
          <a:xfrm>
            <a:off x="1051358" y="4281133"/>
            <a:ext cx="6933457"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3" name="Rectangle 2"/>
          <p:cNvSpPr/>
          <p:nvPr/>
        </p:nvSpPr>
        <p:spPr>
          <a:xfrm>
            <a:off x="6546233" y="839222"/>
            <a:ext cx="1499128" cy="400110"/>
          </a:xfrm>
          <a:prstGeom prst="rect">
            <a:avLst/>
          </a:prstGeom>
        </p:spPr>
        <p:txBody>
          <a:bodyPr wrap="none">
            <a:spAutoFit/>
          </a:bodyPr>
          <a:lstStyle/>
          <a:p>
            <a:pPr>
              <a:spcBef>
                <a:spcPts val="400"/>
              </a:spcBef>
            </a:pPr>
            <a:r>
              <a:rPr lang="en-US" sz="2000" dirty="0">
                <a:solidFill>
                  <a:schemeClr val="accent1"/>
                </a:solidFill>
                <a:latin typeface="+mj-lt"/>
              </a:rPr>
              <a:t>Chart library</a:t>
            </a:r>
          </a:p>
        </p:txBody>
      </p:sp>
    </p:spTree>
    <p:extLst>
      <p:ext uri="{BB962C8B-B14F-4D97-AF65-F5344CB8AC3E}">
        <p14:creationId xmlns:p14="http://schemas.microsoft.com/office/powerpoint/2010/main" val="415486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a:solidFill>
                  <a:schemeClr val="bg1"/>
                </a:solidFill>
              </a:rPr>
              <a:t>Critical </a:t>
            </a:r>
            <a:r>
              <a:rPr lang="en-US" sz="2800" dirty="0" smtClean="0">
                <a:solidFill>
                  <a:schemeClr val="bg1"/>
                </a:solidFill>
              </a:rPr>
              <a:t>drivers</a:t>
            </a:r>
            <a:endParaRPr lang="en-US" sz="2800" dirty="0">
              <a:solidFill>
                <a:schemeClr val="bg1"/>
              </a:solidFill>
            </a:endParaRPr>
          </a:p>
        </p:txBody>
      </p:sp>
      <p:pic>
        <p:nvPicPr>
          <p:cNvPr id="7" name="Picture 6"/>
          <p:cNvPicPr>
            <a:picLocks noChangeAspect="1"/>
          </p:cNvPicPr>
          <p:nvPr/>
        </p:nvPicPr>
        <p:blipFill>
          <a:blip r:embed="rId3"/>
          <a:stretch>
            <a:fillRect/>
          </a:stretch>
        </p:blipFill>
        <p:spPr>
          <a:xfrm>
            <a:off x="1251599" y="1260618"/>
            <a:ext cx="1833750" cy="1833750"/>
          </a:xfrm>
          <a:prstGeom prst="rect">
            <a:avLst/>
          </a:prstGeom>
        </p:spPr>
      </p:pic>
    </p:spTree>
    <p:extLst>
      <p:ext uri="{BB962C8B-B14F-4D97-AF65-F5344CB8AC3E}">
        <p14:creationId xmlns:p14="http://schemas.microsoft.com/office/powerpoint/2010/main" val="177588663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BLD27a"/>
          <p:cNvGraphicFramePr>
            <a:graphicFrameLocks noGrp="1"/>
          </p:cNvGraphicFramePr>
          <p:nvPr>
            <p:ph sz="quarter" idx="12"/>
            <p:extLst/>
          </p:nvPr>
        </p:nvGraphicFramePr>
        <p:xfrm>
          <a:off x="685800" y="892176"/>
          <a:ext cx="3932238" cy="349726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43032" y="203103"/>
            <a:ext cx="576228" cy="579763"/>
          </a:xfrm>
          <a:prstGeom prst="rect">
            <a:avLst/>
          </a:prstGeom>
        </p:spPr>
      </p:pic>
      <p:sp>
        <p:nvSpPr>
          <p:cNvPr id="2" name="Title 1"/>
          <p:cNvSpPr>
            <a:spLocks noGrp="1"/>
          </p:cNvSpPr>
          <p:nvPr>
            <p:ph type="title"/>
          </p:nvPr>
        </p:nvSpPr>
        <p:spPr>
          <a:prstGeom prst="rect">
            <a:avLst/>
          </a:prstGeom>
        </p:spPr>
        <p:txBody>
          <a:bodyPr/>
          <a:lstStyle/>
          <a:p>
            <a:r>
              <a:rPr lang="en-US" dirty="0"/>
              <a:t>Residential </a:t>
            </a:r>
            <a:r>
              <a:rPr lang="en-US" dirty="0" smtClean="0"/>
              <a:t>electricity use and miscellaneous electrical loads</a:t>
            </a:r>
            <a:endParaRPr lang="en-US" dirty="0">
              <a:solidFill>
                <a:srgbClr val="FF0000"/>
              </a:solidFill>
            </a:endParaRPr>
          </a:p>
        </p:txBody>
      </p:sp>
      <p:sp>
        <p:nvSpPr>
          <p:cNvPr id="4" name="TextBox 3"/>
          <p:cNvSpPr txBox="1"/>
          <p:nvPr/>
        </p:nvSpPr>
        <p:spPr>
          <a:xfrm>
            <a:off x="3472298" y="1528696"/>
            <a:ext cx="1469154" cy="2246769"/>
          </a:xfrm>
          <a:prstGeom prst="rect">
            <a:avLst/>
          </a:prstGeom>
          <a:noFill/>
        </p:spPr>
        <p:txBody>
          <a:bodyPr wrap="square" rtlCol="0">
            <a:spAutoFit/>
          </a:bodyPr>
          <a:lstStyle/>
          <a:p>
            <a:pPr fontAlgn="base">
              <a:spcBef>
                <a:spcPct val="0"/>
              </a:spcBef>
              <a:spcAft>
                <a:spcPct val="0"/>
              </a:spcAft>
            </a:pPr>
            <a:r>
              <a:rPr lang="en-US" sz="1000" b="1" dirty="0"/>
              <a:t>cooking</a:t>
            </a:r>
          </a:p>
          <a:p>
            <a:pPr fontAlgn="base">
              <a:spcBef>
                <a:spcPct val="0"/>
              </a:spcBef>
              <a:spcAft>
                <a:spcPct val="0"/>
              </a:spcAft>
            </a:pPr>
            <a:r>
              <a:rPr lang="en-US" sz="1000" b="1" dirty="0">
                <a:solidFill>
                  <a:schemeClr val="accent4"/>
                </a:solidFill>
              </a:rPr>
              <a:t>lighting</a:t>
            </a:r>
          </a:p>
          <a:p>
            <a:r>
              <a:rPr lang="en-US" sz="1000" b="1" dirty="0">
                <a:solidFill>
                  <a:schemeClr val="accent2"/>
                </a:solidFill>
              </a:rPr>
              <a:t>laundry and dishwashing</a:t>
            </a:r>
          </a:p>
          <a:p>
            <a:r>
              <a:rPr lang="en-US" sz="1000" b="1" dirty="0" smtClean="0">
                <a:solidFill>
                  <a:schemeClr val="accent2">
                    <a:lumMod val="75000"/>
                  </a:schemeClr>
                </a:solidFill>
              </a:rPr>
              <a:t>refrigeration </a:t>
            </a:r>
            <a:endParaRPr lang="en-US" sz="1000" b="1" dirty="0">
              <a:solidFill>
                <a:schemeClr val="accent2">
                  <a:lumMod val="75000"/>
                </a:schemeClr>
              </a:solidFill>
            </a:endParaRPr>
          </a:p>
          <a:p>
            <a:r>
              <a:rPr lang="en-US" sz="1000" b="1" dirty="0">
                <a:solidFill>
                  <a:schemeClr val="accent2">
                    <a:lumMod val="75000"/>
                  </a:schemeClr>
                </a:solidFill>
              </a:rPr>
              <a:t>and freezing</a:t>
            </a:r>
          </a:p>
          <a:p>
            <a:pPr fontAlgn="base">
              <a:spcBef>
                <a:spcPct val="0"/>
              </a:spcBef>
              <a:spcAft>
                <a:spcPct val="0"/>
              </a:spcAft>
            </a:pPr>
            <a:r>
              <a:rPr lang="en-US" sz="1000" b="1" dirty="0" smtClean="0">
                <a:solidFill>
                  <a:schemeClr val="accent5">
                    <a:lumMod val="40000"/>
                    <a:lumOff val="60000"/>
                  </a:schemeClr>
                </a:solidFill>
              </a:rPr>
              <a:t>water heating</a:t>
            </a:r>
            <a:endParaRPr lang="en-US" sz="1000" b="1" dirty="0">
              <a:solidFill>
                <a:schemeClr val="accent5">
                  <a:lumMod val="40000"/>
                  <a:lumOff val="60000"/>
                </a:schemeClr>
              </a:solidFill>
            </a:endParaRPr>
          </a:p>
          <a:p>
            <a:pPr fontAlgn="base">
              <a:spcBef>
                <a:spcPct val="0"/>
              </a:spcBef>
              <a:spcAft>
                <a:spcPct val="0"/>
              </a:spcAft>
            </a:pPr>
            <a:r>
              <a:rPr lang="en-US" sz="1000" b="1" dirty="0">
                <a:solidFill>
                  <a:schemeClr val="accent5">
                    <a:lumMod val="60000"/>
                    <a:lumOff val="40000"/>
                  </a:schemeClr>
                </a:solidFill>
              </a:rPr>
              <a:t>s</a:t>
            </a:r>
            <a:r>
              <a:rPr lang="en-US" sz="1000" b="1" dirty="0" smtClean="0">
                <a:solidFill>
                  <a:schemeClr val="accent5">
                    <a:lumMod val="60000"/>
                    <a:lumOff val="40000"/>
                  </a:schemeClr>
                </a:solidFill>
              </a:rPr>
              <a:t>pace heating</a:t>
            </a:r>
          </a:p>
          <a:p>
            <a:pPr fontAlgn="base">
              <a:spcBef>
                <a:spcPct val="0"/>
              </a:spcBef>
              <a:spcAft>
                <a:spcPct val="0"/>
              </a:spcAft>
            </a:pPr>
            <a:r>
              <a:rPr lang="en-US" sz="1000" b="1" dirty="0" smtClean="0">
                <a:solidFill>
                  <a:schemeClr val="accent5"/>
                </a:solidFill>
              </a:rPr>
              <a:t>space cooling</a:t>
            </a:r>
            <a:endParaRPr lang="en-US" sz="1000" b="1" dirty="0">
              <a:solidFill>
                <a:schemeClr val="accent5"/>
              </a:solidFill>
            </a:endParaRPr>
          </a:p>
          <a:p>
            <a:r>
              <a:rPr lang="en-US" sz="1000" b="1" dirty="0" smtClean="0">
                <a:solidFill>
                  <a:schemeClr val="bg1">
                    <a:lumMod val="50000"/>
                  </a:schemeClr>
                </a:solidFill>
              </a:rPr>
              <a:t>characterized</a:t>
            </a:r>
            <a:r>
              <a:rPr lang="en-US" sz="800" b="1" dirty="0" smtClean="0">
                <a:solidFill>
                  <a:schemeClr val="bg1">
                    <a:lumMod val="50000"/>
                  </a:schemeClr>
                </a:solidFill>
              </a:rPr>
              <a:t> </a:t>
            </a:r>
            <a:r>
              <a:rPr lang="en-US" sz="1000" b="1" dirty="0" smtClean="0">
                <a:solidFill>
                  <a:schemeClr val="bg1">
                    <a:lumMod val="50000"/>
                  </a:schemeClr>
                </a:solidFill>
              </a:rPr>
              <a:t>miscellaneous electric loads</a:t>
            </a:r>
          </a:p>
          <a:p>
            <a:r>
              <a:rPr lang="en-US" sz="1000" b="1" dirty="0" smtClean="0">
                <a:solidFill>
                  <a:schemeClr val="bg1">
                    <a:lumMod val="50000"/>
                  </a:schemeClr>
                </a:solidFill>
              </a:rPr>
              <a:t>(MELS)</a:t>
            </a:r>
          </a:p>
          <a:p>
            <a:r>
              <a:rPr lang="en-US" sz="1000" b="1" dirty="0" smtClean="0">
                <a:solidFill>
                  <a:schemeClr val="accent6">
                    <a:lumMod val="50000"/>
                  </a:schemeClr>
                </a:solidFill>
              </a:rPr>
              <a:t>other MELs</a:t>
            </a:r>
            <a:endParaRPr lang="en-US" sz="1000" b="1" dirty="0">
              <a:solidFill>
                <a:schemeClr val="accent6">
                  <a:lumMod val="50000"/>
                </a:schemeClr>
              </a:solidFill>
            </a:endParaRPr>
          </a:p>
        </p:txBody>
      </p:sp>
      <p:graphicFrame>
        <p:nvGraphicFramePr>
          <p:cNvPr id="13" name="BLD27b"/>
          <p:cNvGraphicFramePr>
            <a:graphicFrameLocks noGrp="1"/>
          </p:cNvGraphicFramePr>
          <p:nvPr>
            <p:ph sz="quarter" idx="13"/>
            <p:extLst/>
          </p:nvPr>
        </p:nvGraphicFramePr>
        <p:xfrm>
          <a:off x="4664075" y="892176"/>
          <a:ext cx="4022725"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7836098" y="1528696"/>
            <a:ext cx="1307902" cy="2400657"/>
          </a:xfrm>
          <a:prstGeom prst="rect">
            <a:avLst/>
          </a:prstGeom>
          <a:noFill/>
        </p:spPr>
        <p:txBody>
          <a:bodyPr wrap="square" rtlCol="0">
            <a:spAutoFit/>
          </a:bodyPr>
          <a:lstStyle/>
          <a:p>
            <a:r>
              <a:rPr lang="en-US" sz="1000" b="1" dirty="0">
                <a:solidFill>
                  <a:schemeClr val="accent1"/>
                </a:solidFill>
              </a:rPr>
              <a:t>security systems</a:t>
            </a:r>
            <a:endParaRPr lang="en-US" sz="500" b="1" dirty="0">
              <a:solidFill>
                <a:schemeClr val="accent1"/>
              </a:solidFill>
            </a:endParaRPr>
          </a:p>
          <a:p>
            <a:pPr fontAlgn="base">
              <a:spcBef>
                <a:spcPct val="0"/>
              </a:spcBef>
              <a:spcAft>
                <a:spcPct val="0"/>
              </a:spcAft>
            </a:pPr>
            <a:r>
              <a:rPr lang="en-US" sz="1000" b="1" dirty="0" smtClean="0">
                <a:solidFill>
                  <a:schemeClr val="tx2">
                    <a:lumMod val="90000"/>
                    <a:lumOff val="10000"/>
                  </a:schemeClr>
                </a:solidFill>
                <a:ea typeface="Times New Roman" charset="0"/>
                <a:cs typeface="Times New Roman" charset="0"/>
              </a:rPr>
              <a:t>tablets, phones, smart speakers and rechargeable devices</a:t>
            </a:r>
            <a:endParaRPr lang="en-US" sz="1000" b="1" dirty="0">
              <a:solidFill>
                <a:schemeClr val="tx2">
                  <a:lumMod val="90000"/>
                  <a:lumOff val="10000"/>
                </a:schemeClr>
              </a:solidFill>
              <a:ea typeface="Times New Roman" charset="0"/>
              <a:cs typeface="Times New Roman" charset="0"/>
            </a:endParaRPr>
          </a:p>
          <a:p>
            <a:pPr fontAlgn="base">
              <a:spcBef>
                <a:spcPct val="0"/>
              </a:spcBef>
              <a:spcAft>
                <a:spcPct val="0"/>
              </a:spcAft>
            </a:pPr>
            <a:r>
              <a:rPr lang="en-US" sz="1000" b="1" dirty="0" smtClean="0">
                <a:solidFill>
                  <a:schemeClr val="accent1">
                    <a:lumMod val="40000"/>
                    <a:lumOff val="60000"/>
                  </a:schemeClr>
                </a:solidFill>
                <a:ea typeface="Times New Roman" charset="0"/>
                <a:cs typeface="Times New Roman" charset="0"/>
              </a:rPr>
              <a:t>small kitchen appliances</a:t>
            </a:r>
          </a:p>
          <a:p>
            <a:r>
              <a:rPr lang="en-US" sz="1000" b="1" dirty="0" smtClean="0">
                <a:solidFill>
                  <a:schemeClr val="accent3">
                    <a:lumMod val="60000"/>
                    <a:lumOff val="40000"/>
                  </a:schemeClr>
                </a:solidFill>
              </a:rPr>
              <a:t>PCs </a:t>
            </a:r>
            <a:r>
              <a:rPr lang="en-US" sz="1000" b="1" dirty="0">
                <a:solidFill>
                  <a:schemeClr val="accent3">
                    <a:lumMod val="60000"/>
                    <a:lumOff val="40000"/>
                  </a:schemeClr>
                </a:solidFill>
              </a:rPr>
              <a:t>and related equipment</a:t>
            </a:r>
          </a:p>
          <a:p>
            <a:r>
              <a:rPr lang="en-US" sz="1000" b="1" dirty="0">
                <a:solidFill>
                  <a:schemeClr val="accent3"/>
                </a:solidFill>
              </a:rPr>
              <a:t>pool pumps, heaters, and spas</a:t>
            </a:r>
          </a:p>
          <a:p>
            <a:r>
              <a:rPr lang="en-US" sz="1000" b="1" dirty="0" smtClean="0">
                <a:solidFill>
                  <a:srgbClr val="385B1E"/>
                </a:solidFill>
              </a:rPr>
              <a:t>ceiling </a:t>
            </a:r>
            <a:r>
              <a:rPr lang="en-US" sz="1000" b="1" dirty="0">
                <a:solidFill>
                  <a:srgbClr val="385B1E"/>
                </a:solidFill>
              </a:rPr>
              <a:t>fans and dehumidifiers</a:t>
            </a:r>
          </a:p>
          <a:p>
            <a:r>
              <a:rPr lang="en-US" sz="1000" b="1" dirty="0" smtClean="0"/>
              <a:t>televisions </a:t>
            </a:r>
            <a:r>
              <a:rPr lang="en-US" sz="1000" b="1" dirty="0"/>
              <a:t>and related </a:t>
            </a:r>
            <a:r>
              <a:rPr lang="en-US" sz="1000" b="1" dirty="0" smtClean="0"/>
              <a:t>equipment</a:t>
            </a:r>
            <a:endParaRPr lang="en-US" sz="1000" b="1"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solidFill>
                  <a:srgbClr val="000000"/>
                </a:solidFill>
              </a:rPr>
              <a:pPr>
                <a:defRPr/>
              </a:pPr>
              <a:t>100</a:t>
            </a:fld>
            <a:endParaRPr lang="en-US" dirty="0">
              <a:solidFill>
                <a:srgbClr val="000000"/>
              </a:solidFill>
            </a:endParaRPr>
          </a:p>
        </p:txBody>
      </p:sp>
      <p:sp>
        <p:nvSpPr>
          <p:cNvPr id="10" name="Text Placeholder 12"/>
          <p:cNvSpPr>
            <a:spLocks noGrp="1"/>
          </p:cNvSpPr>
          <p:nvPr>
            <p:ph type="body" sz="quarter" idx="16"/>
          </p:nvPr>
        </p:nvSpPr>
        <p:spPr>
          <a:xfrm>
            <a:off x="685800" y="4366152"/>
            <a:ext cx="8001000" cy="297288"/>
          </a:xfrm>
          <a:prstGeom prst="rect">
            <a:avLst/>
          </a:prstGeom>
        </p:spPr>
        <p:txBody>
          <a:bodyPr/>
          <a:lstStyle/>
          <a:p>
            <a:pPr eaLnBrk="0" hangingPunct="0"/>
            <a:r>
              <a:rPr lang="en-US" dirty="0"/>
              <a:t>Note: </a:t>
            </a:r>
            <a:r>
              <a:rPr lang="en-US" dirty="0" smtClean="0"/>
              <a:t>The other MELs </a:t>
            </a:r>
            <a:r>
              <a:rPr lang="en-US" dirty="0"/>
              <a:t>category includes aggregated energy use for end uses not explicitly characterized in the right-hand </a:t>
            </a:r>
            <a:r>
              <a:rPr lang="en-US" dirty="0" smtClean="0"/>
              <a:t>chart, as well as unspecified </a:t>
            </a:r>
            <a:r>
              <a:rPr lang="en-US" dirty="0"/>
              <a:t>electricity consumption</a:t>
            </a:r>
            <a:r>
              <a:rPr lang="en-US" dirty="0" smtClean="0"/>
              <a:t>.</a:t>
            </a:r>
            <a:endParaRPr lang="en-US" dirty="0"/>
          </a:p>
        </p:txBody>
      </p:sp>
    </p:spTree>
    <p:extLst>
      <p:ext uri="{BB962C8B-B14F-4D97-AF65-F5344CB8AC3E}">
        <p14:creationId xmlns:p14="http://schemas.microsoft.com/office/powerpoint/2010/main" val="26360736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BLD29a"/>
          <p:cNvGraphicFramePr>
            <a:graphicFrameLocks noGrp="1"/>
          </p:cNvGraphicFramePr>
          <p:nvPr>
            <p:ph sz="quarter" idx="12"/>
            <p:extLst/>
          </p:nvPr>
        </p:nvGraphicFramePr>
        <p:xfrm>
          <a:off x="685800" y="892175"/>
          <a:ext cx="3932238" cy="3497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BLD29b"/>
          <p:cNvGraphicFramePr>
            <a:graphicFrameLocks noGrp="1"/>
          </p:cNvGraphicFramePr>
          <p:nvPr>
            <p:ph sz="quarter" idx="13"/>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prstGeom prst="rect">
            <a:avLst/>
          </a:prstGeom>
        </p:spPr>
        <p:txBody>
          <a:bodyPr/>
          <a:lstStyle/>
          <a:p>
            <a:r>
              <a:rPr lang="en-US" dirty="0" smtClean="0"/>
              <a:t>Commercial </a:t>
            </a:r>
            <a:r>
              <a:rPr lang="en-US" dirty="0"/>
              <a:t>electricity use and miscellaneous electrical </a:t>
            </a:r>
            <a:r>
              <a:rPr lang="en-US" dirty="0" smtClean="0"/>
              <a:t>loads</a:t>
            </a:r>
            <a:endParaRPr lang="en-US" sz="2400" dirty="0">
              <a:solidFill>
                <a:srgbClr val="FF0000"/>
              </a:solidFill>
            </a:endParaRPr>
          </a:p>
        </p:txBody>
      </p:sp>
      <p:pic>
        <p:nvPicPr>
          <p:cNvPr id="7" name="Picture 6"/>
          <p:cNvPicPr>
            <a:picLocks noChangeAspect="1"/>
          </p:cNvPicPr>
          <p:nvPr/>
        </p:nvPicPr>
        <p:blipFill>
          <a:blip r:embed="rId5"/>
          <a:stretch>
            <a:fillRect/>
          </a:stretch>
        </p:blipFill>
        <p:spPr>
          <a:xfrm>
            <a:off x="43032" y="203102"/>
            <a:ext cx="576228" cy="579763"/>
          </a:xfrm>
          <a:prstGeom prst="rect">
            <a:avLst/>
          </a:prstGeom>
        </p:spPr>
      </p:pic>
      <p:sp>
        <p:nvSpPr>
          <p:cNvPr id="3" name="TextBox 2"/>
          <p:cNvSpPr txBox="1"/>
          <p:nvPr/>
        </p:nvSpPr>
        <p:spPr>
          <a:xfrm>
            <a:off x="7836098" y="2121504"/>
            <a:ext cx="1307902" cy="1477328"/>
          </a:xfrm>
          <a:prstGeom prst="rect">
            <a:avLst/>
          </a:prstGeom>
          <a:noFill/>
        </p:spPr>
        <p:txBody>
          <a:bodyPr wrap="square" rtlCol="0">
            <a:spAutoFit/>
          </a:bodyPr>
          <a:lstStyle/>
          <a:p>
            <a:r>
              <a:rPr lang="en-US" sz="1000" b="1" dirty="0">
                <a:solidFill>
                  <a:schemeClr val="accent3">
                    <a:lumMod val="60000"/>
                    <a:lumOff val="40000"/>
                  </a:schemeClr>
                </a:solidFill>
                <a:ea typeface="Times New Roman" charset="0"/>
                <a:cs typeface="Times New Roman" charset="0"/>
              </a:rPr>
              <a:t>l</a:t>
            </a:r>
            <a:r>
              <a:rPr lang="en-US" sz="1000" b="1" dirty="0" smtClean="0">
                <a:solidFill>
                  <a:schemeClr val="accent3">
                    <a:lumMod val="60000"/>
                    <a:lumOff val="40000"/>
                  </a:schemeClr>
                </a:solidFill>
                <a:ea typeface="Times New Roman" charset="0"/>
                <a:cs typeface="Times New Roman" charset="0"/>
              </a:rPr>
              <a:t>ab and diagnostic equipment</a:t>
            </a:r>
          </a:p>
          <a:p>
            <a:r>
              <a:rPr lang="en-US" sz="1000" b="1" dirty="0" smtClean="0">
                <a:solidFill>
                  <a:schemeClr val="accent3"/>
                </a:solidFill>
                <a:ea typeface="Times New Roman" charset="0"/>
                <a:cs typeface="Times New Roman" charset="0"/>
              </a:rPr>
              <a:t>transformers</a:t>
            </a:r>
          </a:p>
          <a:p>
            <a:r>
              <a:rPr lang="en-US" sz="1000" b="1" dirty="0">
                <a:solidFill>
                  <a:schemeClr val="accent3">
                    <a:lumMod val="75000"/>
                  </a:schemeClr>
                </a:solidFill>
              </a:rPr>
              <a:t>water services, parking lot lighting, and other non-building </a:t>
            </a:r>
            <a:r>
              <a:rPr lang="en-US" sz="1000" b="1" dirty="0" smtClean="0">
                <a:solidFill>
                  <a:schemeClr val="accent3">
                    <a:lumMod val="75000"/>
                  </a:schemeClr>
                </a:solidFill>
              </a:rPr>
              <a:t>uses</a:t>
            </a:r>
          </a:p>
          <a:p>
            <a:r>
              <a:rPr lang="en-US" sz="1000" b="1" dirty="0">
                <a:solidFill>
                  <a:schemeClr val="bg2"/>
                </a:solidFill>
              </a:rPr>
              <a:t>IT and office equipment</a:t>
            </a:r>
          </a:p>
        </p:txBody>
      </p:sp>
      <p:sp>
        <p:nvSpPr>
          <p:cNvPr id="19" name="TextBox 18"/>
          <p:cNvSpPr txBox="1"/>
          <p:nvPr/>
        </p:nvSpPr>
        <p:spPr>
          <a:xfrm>
            <a:off x="3471647" y="1735723"/>
            <a:ext cx="1470455" cy="2246769"/>
          </a:xfrm>
          <a:prstGeom prst="rect">
            <a:avLst/>
          </a:prstGeom>
          <a:noFill/>
        </p:spPr>
        <p:txBody>
          <a:bodyPr wrap="square" rtlCol="0">
            <a:spAutoFit/>
          </a:bodyPr>
          <a:lstStyle/>
          <a:p>
            <a:r>
              <a:rPr lang="en-US" sz="1000" b="1" dirty="0">
                <a:solidFill>
                  <a:schemeClr val="bg2"/>
                </a:solidFill>
              </a:rPr>
              <a:t>w</a:t>
            </a:r>
            <a:r>
              <a:rPr lang="en-US" sz="1000" b="1" dirty="0" smtClean="0">
                <a:solidFill>
                  <a:schemeClr val="bg2"/>
                </a:solidFill>
              </a:rPr>
              <a:t>ater heating,</a:t>
            </a:r>
          </a:p>
          <a:p>
            <a:r>
              <a:rPr lang="en-US" sz="1000" b="1" dirty="0" smtClean="0">
                <a:solidFill>
                  <a:schemeClr val="bg2"/>
                </a:solidFill>
              </a:rPr>
              <a:t>cooking, and</a:t>
            </a:r>
          </a:p>
          <a:p>
            <a:r>
              <a:rPr lang="en-US" sz="1000" b="1" dirty="0" smtClean="0">
                <a:solidFill>
                  <a:schemeClr val="bg2"/>
                </a:solidFill>
              </a:rPr>
              <a:t>space heating</a:t>
            </a:r>
          </a:p>
          <a:p>
            <a:r>
              <a:rPr lang="en-US" sz="1000" b="1" dirty="0">
                <a:solidFill>
                  <a:schemeClr val="accent4"/>
                </a:solidFill>
              </a:rPr>
              <a:t>lighting</a:t>
            </a:r>
          </a:p>
          <a:p>
            <a:r>
              <a:rPr lang="en-US" sz="1000" b="1" dirty="0" smtClean="0">
                <a:solidFill>
                  <a:schemeClr val="accent1">
                    <a:lumMod val="60000"/>
                    <a:lumOff val="40000"/>
                  </a:schemeClr>
                </a:solidFill>
              </a:rPr>
              <a:t>ventilation</a:t>
            </a:r>
            <a:endParaRPr lang="en-US" sz="1000" b="1" dirty="0">
              <a:solidFill>
                <a:schemeClr val="accent1">
                  <a:lumMod val="60000"/>
                  <a:lumOff val="40000"/>
                </a:schemeClr>
              </a:solidFill>
            </a:endParaRPr>
          </a:p>
          <a:p>
            <a:r>
              <a:rPr lang="en-US" sz="1000" b="1" dirty="0" smtClean="0">
                <a:solidFill>
                  <a:schemeClr val="accent1"/>
                </a:solidFill>
              </a:rPr>
              <a:t>space cooling</a:t>
            </a:r>
          </a:p>
          <a:p>
            <a:r>
              <a:rPr lang="en-US" sz="1000" b="1" dirty="0">
                <a:solidFill>
                  <a:schemeClr val="tx2">
                    <a:lumMod val="90000"/>
                    <a:lumOff val="10000"/>
                  </a:schemeClr>
                </a:solidFill>
              </a:rPr>
              <a:t>r</a:t>
            </a:r>
            <a:r>
              <a:rPr lang="en-US" sz="1000" b="1" dirty="0" smtClean="0">
                <a:solidFill>
                  <a:schemeClr val="tx2">
                    <a:lumMod val="90000"/>
                    <a:lumOff val="10000"/>
                  </a:schemeClr>
                </a:solidFill>
              </a:rPr>
              <a:t>efrigeration and freezing</a:t>
            </a:r>
          </a:p>
          <a:p>
            <a:r>
              <a:rPr lang="en-US" sz="1000" b="1" dirty="0" smtClean="0">
                <a:solidFill>
                  <a:schemeClr val="bg1">
                    <a:lumMod val="50000"/>
                  </a:schemeClr>
                </a:solidFill>
              </a:rPr>
              <a:t>characterized miscellaneous electric loads</a:t>
            </a:r>
          </a:p>
          <a:p>
            <a:r>
              <a:rPr lang="en-US" sz="1000" b="1" dirty="0" smtClean="0">
                <a:solidFill>
                  <a:schemeClr val="bg1">
                    <a:lumMod val="50000"/>
                  </a:schemeClr>
                </a:solidFill>
              </a:rPr>
              <a:t>(MELs)</a:t>
            </a:r>
            <a:endParaRPr lang="en-US" sz="1000" b="1" dirty="0">
              <a:solidFill>
                <a:schemeClr val="bg1">
                  <a:lumMod val="50000"/>
                </a:schemeClr>
              </a:solidFill>
            </a:endParaRPr>
          </a:p>
          <a:p>
            <a:r>
              <a:rPr lang="en-US" sz="1000" b="1" dirty="0" smtClean="0">
                <a:solidFill>
                  <a:schemeClr val="tx2"/>
                </a:solidFill>
              </a:rPr>
              <a:t>other MELs</a:t>
            </a:r>
          </a:p>
          <a:p>
            <a:endParaRPr lang="en-US" sz="1000" b="1" dirty="0">
              <a:solidFill>
                <a:srgbClr val="D6D6D6"/>
              </a:solidFill>
            </a:endParaRP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101</a:t>
            </a:fld>
            <a:endParaRPr lang="en-US" dirty="0"/>
          </a:p>
        </p:txBody>
      </p:sp>
      <p:sp>
        <p:nvSpPr>
          <p:cNvPr id="9" name="Text Placeholder 12"/>
          <p:cNvSpPr>
            <a:spLocks noGrp="1"/>
          </p:cNvSpPr>
          <p:nvPr>
            <p:ph type="body" sz="quarter" idx="16"/>
          </p:nvPr>
        </p:nvSpPr>
        <p:spPr>
          <a:xfrm>
            <a:off x="685800" y="4366152"/>
            <a:ext cx="8001000" cy="297288"/>
          </a:xfrm>
          <a:prstGeom prst="rect">
            <a:avLst/>
          </a:prstGeom>
        </p:spPr>
        <p:txBody>
          <a:bodyPr/>
          <a:lstStyle/>
          <a:p>
            <a:pPr eaLnBrk="0" hangingPunct="0"/>
            <a:r>
              <a:rPr lang="en-US" dirty="0"/>
              <a:t>Note: </a:t>
            </a:r>
            <a:r>
              <a:rPr lang="en-US" dirty="0" smtClean="0"/>
              <a:t>The other MELs </a:t>
            </a:r>
            <a:r>
              <a:rPr lang="en-US" dirty="0"/>
              <a:t>category includes aggregated energy use for end uses not explicitly characterized in the right-hand </a:t>
            </a:r>
            <a:r>
              <a:rPr lang="en-US" dirty="0" smtClean="0"/>
              <a:t>chart, as well as </a:t>
            </a:r>
            <a:r>
              <a:rPr lang="en-US" dirty="0"/>
              <a:t>unspecified electricity consumption</a:t>
            </a:r>
            <a:r>
              <a:rPr lang="en-US" dirty="0" smtClean="0"/>
              <a:t>.</a:t>
            </a:r>
            <a:endParaRPr lang="en-US" dirty="0"/>
          </a:p>
        </p:txBody>
      </p:sp>
    </p:spTree>
    <p:extLst>
      <p:ext uri="{BB962C8B-B14F-4D97-AF65-F5344CB8AC3E}">
        <p14:creationId xmlns:p14="http://schemas.microsoft.com/office/powerpoint/2010/main" val="246851975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BLD31a"/>
          <p:cNvGraphicFramePr>
            <a:graphicFrameLocks noGrp="1"/>
          </p:cNvGraphicFramePr>
          <p:nvPr>
            <p:ph sz="quarter" idx="12"/>
            <p:extLst/>
          </p:nvPr>
        </p:nvGraphicFramePr>
        <p:xfrm>
          <a:off x="685800" y="1552639"/>
          <a:ext cx="3932238" cy="2836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BLD31b"/>
          <p:cNvGraphicFramePr>
            <a:graphicFrameLocks noGrp="1"/>
          </p:cNvGraphicFramePr>
          <p:nvPr>
            <p:ph sz="quarter" idx="13"/>
            <p:extLst/>
          </p:nvPr>
        </p:nvGraphicFramePr>
        <p:xfrm>
          <a:off x="4664075" y="1552639"/>
          <a:ext cx="4022725" cy="2836799"/>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a:stretch>
            <a:fillRect/>
          </a:stretch>
        </p:blipFill>
        <p:spPr>
          <a:xfrm>
            <a:off x="43032" y="203102"/>
            <a:ext cx="576228" cy="579763"/>
          </a:xfrm>
          <a:prstGeom prst="rect">
            <a:avLst/>
          </a:prstGeom>
        </p:spPr>
      </p:pic>
      <p:sp>
        <p:nvSpPr>
          <p:cNvPr id="2" name="Title 1"/>
          <p:cNvSpPr>
            <a:spLocks noGrp="1"/>
          </p:cNvSpPr>
          <p:nvPr>
            <p:ph type="title"/>
          </p:nvPr>
        </p:nvSpPr>
        <p:spPr>
          <a:prstGeom prst="rect">
            <a:avLst/>
          </a:prstGeom>
        </p:spPr>
        <p:txBody>
          <a:bodyPr/>
          <a:lstStyle/>
          <a:p>
            <a:r>
              <a:rPr lang="en-US" sz="2400" dirty="0" smtClean="0"/>
              <a:t>Residential and commercial solar photovoltaic </a:t>
            </a:r>
            <a:r>
              <a:rPr lang="en-US" sz="2400" dirty="0"/>
              <a:t>generation </a:t>
            </a:r>
            <a:r>
              <a:rPr lang="en-US" sz="2400" dirty="0" smtClean="0"/>
              <a:t>capacity</a:t>
            </a:r>
            <a:endParaRPr lang="en-US" dirty="0">
              <a:solidFill>
                <a:srgbClr val="FF0000"/>
              </a:solidFill>
            </a:endParaRPr>
          </a:p>
        </p:txBody>
      </p:sp>
      <p:sp>
        <p:nvSpPr>
          <p:cNvPr id="13" name="Rectangle 12"/>
          <p:cNvSpPr/>
          <p:nvPr/>
        </p:nvSpPr>
        <p:spPr>
          <a:xfrm>
            <a:off x="3610798" y="2672801"/>
            <a:ext cx="1363604" cy="1477328"/>
          </a:xfrm>
          <a:prstGeom prst="rect">
            <a:avLst/>
          </a:prstGeom>
          <a:ln>
            <a:noFill/>
          </a:ln>
        </p:spPr>
        <p:txBody>
          <a:bodyPr wrap="square">
            <a:spAutoFit/>
          </a:bodyPr>
          <a:lstStyle/>
          <a:p>
            <a:pPr eaLnBrk="0" hangingPunct="0"/>
            <a:r>
              <a:rPr lang="en-US" sz="1000" b="1" kern="0" dirty="0">
                <a:solidFill>
                  <a:schemeClr val="accent2">
                    <a:lumMod val="40000"/>
                    <a:lumOff val="60000"/>
                  </a:schemeClr>
                </a:solidFill>
                <a:ea typeface="Times New Roman" charset="0"/>
                <a:cs typeface="Times New Roman" charset="0"/>
              </a:rPr>
              <a:t>Low Oil and Gas Supply</a:t>
            </a:r>
          </a:p>
          <a:p>
            <a:pPr eaLnBrk="0" hangingPunct="0"/>
            <a:r>
              <a:rPr lang="en-US" sz="1000" b="1" dirty="0" smtClean="0">
                <a:solidFill>
                  <a:schemeClr val="accent3">
                    <a:lumMod val="40000"/>
                    <a:lumOff val="60000"/>
                  </a:schemeClr>
                </a:solidFill>
              </a:rPr>
              <a:t>Low Renewables Cost</a:t>
            </a:r>
          </a:p>
          <a:p>
            <a:pPr eaLnBrk="0" hangingPunct="0"/>
            <a:r>
              <a:rPr lang="en-US" sz="1000" b="1" dirty="0">
                <a:solidFill>
                  <a:schemeClr val="accent3">
                    <a:lumMod val="75000"/>
                  </a:schemeClr>
                </a:solidFill>
                <a:ea typeface="Times New Roman" charset="0"/>
                <a:cs typeface="Times New Roman" charset="0"/>
              </a:rPr>
              <a:t>High Renewables Cost</a:t>
            </a:r>
          </a:p>
          <a:p>
            <a:pPr eaLnBrk="0" hangingPunct="0"/>
            <a:r>
              <a:rPr lang="en-US" sz="1000" b="1" dirty="0" smtClean="0">
                <a:ea typeface="Times New Roman" charset="0"/>
                <a:cs typeface="Times New Roman" charset="0"/>
              </a:rPr>
              <a:t>Reference</a:t>
            </a:r>
            <a:endParaRPr lang="en-US" sz="1000" b="1" dirty="0">
              <a:solidFill>
                <a:schemeClr val="accent3"/>
              </a:solidFill>
            </a:endParaRPr>
          </a:p>
          <a:p>
            <a:pPr eaLnBrk="0" hangingPunct="0">
              <a:defRPr/>
            </a:pPr>
            <a:r>
              <a:rPr lang="en-US" sz="1000" b="1" dirty="0" smtClean="0">
                <a:solidFill>
                  <a:schemeClr val="accent2">
                    <a:lumMod val="75000"/>
                  </a:schemeClr>
                </a:solidFill>
              </a:rPr>
              <a:t>High </a:t>
            </a:r>
            <a:r>
              <a:rPr lang="en-US" sz="1000" b="1" dirty="0">
                <a:solidFill>
                  <a:schemeClr val="accent2">
                    <a:lumMod val="75000"/>
                  </a:schemeClr>
                </a:solidFill>
              </a:rPr>
              <a:t>Oil and Gas </a:t>
            </a:r>
            <a:r>
              <a:rPr lang="en-US" sz="1000" b="1" dirty="0" smtClean="0">
                <a:solidFill>
                  <a:schemeClr val="accent2">
                    <a:lumMod val="75000"/>
                  </a:schemeClr>
                </a:solidFill>
              </a:rPr>
              <a:t>Supply</a:t>
            </a:r>
          </a:p>
        </p:txBody>
      </p:sp>
      <p:sp>
        <p:nvSpPr>
          <p:cNvPr id="16" name="TextBox 1"/>
          <p:cNvSpPr txBox="1"/>
          <p:nvPr/>
        </p:nvSpPr>
        <p:spPr>
          <a:xfrm>
            <a:off x="1218369" y="4170434"/>
            <a:ext cx="307423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2020          2030          2040           2050</a:t>
            </a:r>
            <a:endParaRPr lang="en-US" sz="1200" dirty="0"/>
          </a:p>
        </p:txBody>
      </p:sp>
      <p:sp>
        <p:nvSpPr>
          <p:cNvPr id="22" name="TextBox 1"/>
          <p:cNvSpPr txBox="1">
            <a:spLocks noGrp="1"/>
          </p:cNvSpPr>
          <p:nvPr>
            <p:ph type="body" sz="quarter" idx="17"/>
          </p:nvPr>
        </p:nvSpPr>
        <p:spPr bwMode="auto">
          <a:xfrm>
            <a:off x="708502" y="1222254"/>
            <a:ext cx="3931920" cy="350851"/>
          </a:xfrm>
          <a:prstGeom prst="rect">
            <a:avLst/>
          </a:prstGeom>
          <a:solidFill>
            <a:schemeClr val="bg1"/>
          </a:solid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smtClean="0"/>
              <a:t>Residential </a:t>
            </a:r>
            <a:r>
              <a:rPr lang="en-US" sz="1200" b="1" dirty="0"/>
              <a:t>solar </a:t>
            </a:r>
            <a:r>
              <a:rPr lang="en-US" sz="1200" b="1" dirty="0">
                <a:solidFill>
                  <a:srgbClr val="000000"/>
                </a:solidFill>
              </a:rPr>
              <a:t>distributed generation </a:t>
            </a:r>
            <a:r>
              <a:rPr lang="en-US" sz="1200" b="1" dirty="0" smtClean="0">
                <a:solidFill>
                  <a:srgbClr val="000000"/>
                </a:solidFill>
              </a:rPr>
              <a:t>capacity</a:t>
            </a:r>
          </a:p>
          <a:p>
            <a:pPr eaLnBrk="0" hangingPunct="0"/>
            <a:r>
              <a:rPr lang="en-US" sz="1200" b="1" dirty="0" smtClean="0">
                <a:solidFill>
                  <a:srgbClr val="000000"/>
                </a:solidFill>
              </a:rPr>
              <a:t>AEO2022 Reference and side cases</a:t>
            </a:r>
          </a:p>
          <a:p>
            <a:pPr eaLnBrk="0" hangingPunct="0"/>
            <a:r>
              <a:rPr lang="en-US" dirty="0" smtClean="0">
                <a:solidFill>
                  <a:srgbClr val="000000"/>
                </a:solidFill>
                <a:ea typeface="Times New Roman" charset="0"/>
                <a:cs typeface="Times New Roman" charset="0"/>
              </a:rPr>
              <a:t>gigawatts </a:t>
            </a:r>
            <a:r>
              <a:rPr lang="en-US" dirty="0">
                <a:solidFill>
                  <a:srgbClr val="000000"/>
                </a:solidFill>
                <a:ea typeface="Times New Roman" charset="0"/>
                <a:cs typeface="Times New Roman" charset="0"/>
              </a:rPr>
              <a:t>direct </a:t>
            </a:r>
            <a:r>
              <a:rPr lang="en-US" dirty="0" smtClean="0">
                <a:solidFill>
                  <a:srgbClr val="000000"/>
                </a:solidFill>
                <a:ea typeface="Times New Roman" charset="0"/>
                <a:cs typeface="Times New Roman" charset="0"/>
              </a:rPr>
              <a:t>current</a:t>
            </a:r>
          </a:p>
        </p:txBody>
      </p:sp>
      <p:sp>
        <p:nvSpPr>
          <p:cNvPr id="24" name="TextBox 1"/>
          <p:cNvSpPr txBox="1">
            <a:spLocks noGrp="1"/>
          </p:cNvSpPr>
          <p:nvPr>
            <p:ph type="body" sz="quarter" idx="18"/>
          </p:nvPr>
        </p:nvSpPr>
        <p:spPr bwMode="auto">
          <a:xfrm>
            <a:off x="4687093" y="1222254"/>
            <a:ext cx="4023360" cy="350851"/>
          </a:xfrm>
          <a:prstGeom prst="rect">
            <a:avLst/>
          </a:prstGeom>
          <a:solidFill>
            <a:schemeClr val="bg1"/>
          </a:solid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200" b="1" dirty="0"/>
              <a:t>Commercial </a:t>
            </a:r>
            <a:r>
              <a:rPr lang="en-US" sz="1200" b="1" dirty="0" smtClean="0"/>
              <a:t>solar </a:t>
            </a:r>
            <a:r>
              <a:rPr lang="en-US" sz="1200" b="1" dirty="0"/>
              <a:t>distributed generation </a:t>
            </a:r>
            <a:r>
              <a:rPr lang="en-US" sz="1200" b="1" dirty="0" smtClean="0"/>
              <a:t>capacity</a:t>
            </a:r>
          </a:p>
          <a:p>
            <a:pPr algn="l" eaLnBrk="0" hangingPunct="0"/>
            <a:r>
              <a:rPr lang="en-US" sz="1200" b="1" dirty="0" smtClean="0">
                <a:solidFill>
                  <a:srgbClr val="000000"/>
                </a:solidFill>
              </a:rPr>
              <a:t>AEO2022 Reference and side cases</a:t>
            </a:r>
          </a:p>
          <a:p>
            <a:pPr algn="l" eaLnBrk="0" hangingPunct="0"/>
            <a:r>
              <a:rPr lang="en-US" dirty="0" smtClean="0">
                <a:solidFill>
                  <a:srgbClr val="000000"/>
                </a:solidFill>
                <a:ea typeface="Times New Roman" charset="0"/>
                <a:cs typeface="Times New Roman" charset="0"/>
              </a:rPr>
              <a:t>gigawatts </a:t>
            </a:r>
            <a:r>
              <a:rPr lang="en-US" dirty="0">
                <a:solidFill>
                  <a:srgbClr val="000000"/>
                </a:solidFill>
                <a:ea typeface="Times New Roman" charset="0"/>
                <a:cs typeface="Times New Roman" charset="0"/>
              </a:rPr>
              <a:t>direct </a:t>
            </a:r>
            <a:r>
              <a:rPr lang="en-US" dirty="0" smtClean="0">
                <a:solidFill>
                  <a:srgbClr val="000000"/>
                </a:solidFill>
                <a:ea typeface="Times New Roman" charset="0"/>
                <a:cs typeface="Times New Roman" charset="0"/>
              </a:rPr>
              <a:t>current</a:t>
            </a:r>
            <a:endParaRPr lang="en-US" sz="1200" dirty="0">
              <a:solidFill>
                <a:srgbClr val="000000"/>
              </a:solidFill>
              <a:ea typeface="Times New Roman" charset="0"/>
              <a:cs typeface="Times New Roman" charset="0"/>
            </a:endParaRPr>
          </a:p>
        </p:txBody>
      </p:sp>
      <p:sp>
        <p:nvSpPr>
          <p:cNvPr id="14" name="TextBox 1"/>
          <p:cNvSpPr txBox="1"/>
          <p:nvPr/>
        </p:nvSpPr>
        <p:spPr>
          <a:xfrm>
            <a:off x="5244269" y="4170433"/>
            <a:ext cx="307423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2020          2030           2040           2050</a:t>
            </a:r>
            <a:endParaRPr lang="en-US" sz="1200"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102</a:t>
            </a:fld>
            <a:endParaRPr lang="en-US" dirty="0"/>
          </a:p>
        </p:txBody>
      </p:sp>
      <p:sp>
        <p:nvSpPr>
          <p:cNvPr id="12" name="Rectangle 11"/>
          <p:cNvSpPr/>
          <p:nvPr/>
        </p:nvSpPr>
        <p:spPr>
          <a:xfrm>
            <a:off x="7959278" y="1661139"/>
            <a:ext cx="1363604" cy="2092881"/>
          </a:xfrm>
          <a:prstGeom prst="rect">
            <a:avLst/>
          </a:prstGeom>
          <a:ln>
            <a:noFill/>
          </a:ln>
        </p:spPr>
        <p:txBody>
          <a:bodyPr wrap="square">
            <a:spAutoFit/>
          </a:bodyPr>
          <a:lstStyle/>
          <a:p>
            <a:pPr eaLnBrk="0" hangingPunct="0"/>
            <a:r>
              <a:rPr lang="en-US" sz="1000" b="1" dirty="0">
                <a:solidFill>
                  <a:schemeClr val="accent3">
                    <a:lumMod val="40000"/>
                    <a:lumOff val="60000"/>
                  </a:schemeClr>
                </a:solidFill>
              </a:rPr>
              <a:t>Low Renewables Cost</a:t>
            </a:r>
          </a:p>
          <a:p>
            <a:pPr eaLnBrk="0" hangingPunct="0"/>
            <a:endParaRPr lang="en-US" sz="1000" b="1" kern="0" dirty="0" smtClean="0">
              <a:solidFill>
                <a:schemeClr val="accent2">
                  <a:lumMod val="40000"/>
                  <a:lumOff val="60000"/>
                </a:schemeClr>
              </a:solidFill>
              <a:ea typeface="Times New Roman" charset="0"/>
              <a:cs typeface="Times New Roman" charset="0"/>
            </a:endParaRPr>
          </a:p>
          <a:p>
            <a:pPr eaLnBrk="0" hangingPunct="0"/>
            <a:endParaRPr lang="en-US" sz="1000" b="1" kern="0" dirty="0" smtClean="0">
              <a:solidFill>
                <a:schemeClr val="accent2">
                  <a:lumMod val="40000"/>
                  <a:lumOff val="60000"/>
                </a:schemeClr>
              </a:solidFill>
              <a:ea typeface="Times New Roman" charset="0"/>
              <a:cs typeface="Times New Roman" charset="0"/>
            </a:endParaRPr>
          </a:p>
          <a:p>
            <a:pPr eaLnBrk="0" hangingPunct="0"/>
            <a:endParaRPr lang="en-US" sz="1000" b="1" kern="0" dirty="0">
              <a:solidFill>
                <a:schemeClr val="accent2">
                  <a:lumMod val="40000"/>
                  <a:lumOff val="60000"/>
                </a:schemeClr>
              </a:solidFill>
              <a:ea typeface="Times New Roman" charset="0"/>
              <a:cs typeface="Times New Roman" charset="0"/>
            </a:endParaRPr>
          </a:p>
          <a:p>
            <a:pPr eaLnBrk="0" hangingPunct="0"/>
            <a:endParaRPr lang="en-US" sz="1000" b="1" kern="0" dirty="0" smtClean="0">
              <a:solidFill>
                <a:schemeClr val="accent2">
                  <a:lumMod val="40000"/>
                  <a:lumOff val="60000"/>
                </a:schemeClr>
              </a:solidFill>
              <a:ea typeface="Times New Roman" charset="0"/>
              <a:cs typeface="Times New Roman" charset="0"/>
            </a:endParaRPr>
          </a:p>
          <a:p>
            <a:pPr eaLnBrk="0" hangingPunct="0"/>
            <a:r>
              <a:rPr lang="en-US" sz="1000" b="1" kern="0" dirty="0" smtClean="0">
                <a:solidFill>
                  <a:schemeClr val="accent2">
                    <a:lumMod val="40000"/>
                    <a:lumOff val="60000"/>
                  </a:schemeClr>
                </a:solidFill>
                <a:ea typeface="Times New Roman" charset="0"/>
                <a:cs typeface="Times New Roman" charset="0"/>
              </a:rPr>
              <a:t>Low </a:t>
            </a:r>
            <a:r>
              <a:rPr lang="en-US" sz="1000" b="1" kern="0" dirty="0">
                <a:solidFill>
                  <a:schemeClr val="accent2">
                    <a:lumMod val="40000"/>
                    <a:lumOff val="60000"/>
                  </a:schemeClr>
                </a:solidFill>
                <a:ea typeface="Times New Roman" charset="0"/>
                <a:cs typeface="Times New Roman" charset="0"/>
              </a:rPr>
              <a:t>Oil and Gas Supply</a:t>
            </a:r>
          </a:p>
          <a:p>
            <a:pPr eaLnBrk="0" hangingPunct="0"/>
            <a:r>
              <a:rPr lang="en-US" sz="1000" b="1" dirty="0" smtClean="0">
                <a:ea typeface="Times New Roman" charset="0"/>
                <a:cs typeface="Times New Roman" charset="0"/>
              </a:rPr>
              <a:t>Reference</a:t>
            </a:r>
            <a:endParaRPr lang="en-US" sz="1000" b="1" dirty="0">
              <a:solidFill>
                <a:schemeClr val="accent3"/>
              </a:solidFill>
            </a:endParaRPr>
          </a:p>
          <a:p>
            <a:pPr eaLnBrk="0" hangingPunct="0">
              <a:defRPr/>
            </a:pPr>
            <a:r>
              <a:rPr lang="en-US" sz="1000" b="1" dirty="0" smtClean="0">
                <a:solidFill>
                  <a:schemeClr val="accent2">
                    <a:lumMod val="75000"/>
                  </a:schemeClr>
                </a:solidFill>
              </a:rPr>
              <a:t>High </a:t>
            </a:r>
            <a:r>
              <a:rPr lang="en-US" sz="1000" b="1" dirty="0">
                <a:solidFill>
                  <a:schemeClr val="accent2">
                    <a:lumMod val="75000"/>
                  </a:schemeClr>
                </a:solidFill>
              </a:rPr>
              <a:t>Oil and Gas </a:t>
            </a:r>
            <a:r>
              <a:rPr lang="en-US" sz="1000" b="1" dirty="0" smtClean="0">
                <a:solidFill>
                  <a:schemeClr val="accent2">
                    <a:lumMod val="75000"/>
                  </a:schemeClr>
                </a:solidFill>
              </a:rPr>
              <a:t>Supply</a:t>
            </a:r>
          </a:p>
          <a:p>
            <a:pPr eaLnBrk="0" hangingPunct="0">
              <a:defRPr/>
            </a:pPr>
            <a:r>
              <a:rPr lang="en-US" sz="1000" b="1" dirty="0" smtClean="0">
                <a:solidFill>
                  <a:schemeClr val="accent3">
                    <a:lumMod val="75000"/>
                  </a:schemeClr>
                </a:solidFill>
                <a:ea typeface="Times New Roman" charset="0"/>
                <a:cs typeface="Times New Roman" charset="0"/>
              </a:rPr>
              <a:t>High </a:t>
            </a:r>
            <a:r>
              <a:rPr lang="en-US" sz="1000" b="1" dirty="0">
                <a:solidFill>
                  <a:schemeClr val="accent3">
                    <a:lumMod val="75000"/>
                  </a:schemeClr>
                </a:solidFill>
                <a:ea typeface="Times New Roman" charset="0"/>
                <a:cs typeface="Times New Roman" charset="0"/>
              </a:rPr>
              <a:t>Renewables </a:t>
            </a:r>
            <a:r>
              <a:rPr lang="en-US" sz="1000" b="1" dirty="0" smtClean="0">
                <a:solidFill>
                  <a:schemeClr val="accent3">
                    <a:lumMod val="75000"/>
                  </a:schemeClr>
                </a:solidFill>
                <a:ea typeface="Times New Roman" charset="0"/>
                <a:cs typeface="Times New Roman" charset="0"/>
              </a:rPr>
              <a:t>Cost</a:t>
            </a:r>
            <a:endParaRPr lang="en-US" sz="1000" b="1" dirty="0">
              <a:solidFill>
                <a:schemeClr val="accent3">
                  <a:lumMod val="75000"/>
                </a:schemeClr>
              </a:solidFill>
              <a:ea typeface="Times New Roman" charset="0"/>
              <a:cs typeface="Times New Roman" charset="0"/>
            </a:endParaRPr>
          </a:p>
        </p:txBody>
      </p:sp>
    </p:spTree>
    <p:extLst>
      <p:ext uri="{BB962C8B-B14F-4D97-AF65-F5344CB8AC3E}">
        <p14:creationId xmlns:p14="http://schemas.microsoft.com/office/powerpoint/2010/main" val="3444040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3102"/>
            <a:ext cx="576228" cy="579763"/>
          </a:xfrm>
          <a:prstGeom prst="rect">
            <a:avLst/>
          </a:prstGeom>
        </p:spPr>
      </p:pic>
      <p:graphicFrame>
        <p:nvGraphicFramePr>
          <p:cNvPr id="41" name="BLD32a"/>
          <p:cNvGraphicFramePr>
            <a:graphicFrameLocks noGrp="1"/>
          </p:cNvGraphicFramePr>
          <p:nvPr>
            <p:ph sz="quarter" idx="12"/>
            <p:extLst/>
          </p:nvPr>
        </p:nvGraphicFramePr>
        <p:xfrm>
          <a:off x="685800" y="1292225"/>
          <a:ext cx="3301095" cy="3097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BLD32b"/>
          <p:cNvGraphicFramePr>
            <a:graphicFrameLocks noGrp="1"/>
          </p:cNvGraphicFramePr>
          <p:nvPr>
            <p:ph sz="quarter" idx="13"/>
            <p:extLst/>
          </p:nvPr>
        </p:nvGraphicFramePr>
        <p:xfrm>
          <a:off x="4664076" y="1292225"/>
          <a:ext cx="3377058"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 Placeholder 29"/>
          <p:cNvSpPr>
            <a:spLocks noGrp="1"/>
          </p:cNvSpPr>
          <p:nvPr>
            <p:ph type="body" sz="quarter" idx="17"/>
          </p:nvPr>
        </p:nvSpPr>
        <p:spPr>
          <a:xfrm>
            <a:off x="708715" y="1178489"/>
            <a:ext cx="3931920" cy="350851"/>
          </a:xfrm>
          <a:prstGeom prst="rect">
            <a:avLst/>
          </a:prstGeom>
        </p:spPr>
        <p:txBody>
          <a:bodyPr/>
          <a:lstStyle/>
          <a:p>
            <a:pPr algn="l"/>
            <a:r>
              <a:rPr lang="en-US" b="1" dirty="0">
                <a:solidFill>
                  <a:sysClr val="windowText" lastClr="000000"/>
                </a:solidFill>
              </a:rPr>
              <a:t>Commercial </a:t>
            </a:r>
            <a:r>
              <a:rPr lang="en-US" b="1" dirty="0" smtClean="0">
                <a:solidFill>
                  <a:sysClr val="windowText" lastClr="000000"/>
                </a:solidFill>
              </a:rPr>
              <a:t>distributed generation capacity </a:t>
            </a:r>
          </a:p>
          <a:p>
            <a:pPr algn="l"/>
            <a:r>
              <a:rPr lang="en-US" b="1" dirty="0" smtClean="0">
                <a:solidFill>
                  <a:sysClr val="windowText" lastClr="000000"/>
                </a:solidFill>
              </a:rPr>
              <a:t>AEO2022 </a:t>
            </a:r>
            <a:r>
              <a:rPr lang="en-US" b="1" dirty="0">
                <a:solidFill>
                  <a:sysClr val="windowText" lastClr="000000"/>
                </a:solidFill>
              </a:rPr>
              <a:t>Reference </a:t>
            </a:r>
            <a:r>
              <a:rPr lang="en-US" b="1" dirty="0" smtClean="0">
                <a:solidFill>
                  <a:sysClr val="windowText" lastClr="000000"/>
                </a:solidFill>
              </a:rPr>
              <a:t>case</a:t>
            </a:r>
          </a:p>
          <a:p>
            <a:pPr algn="l"/>
            <a:r>
              <a:rPr lang="en-US" sz="1100" dirty="0">
                <a:solidFill>
                  <a:sysClr val="windowText" lastClr="000000"/>
                </a:solidFill>
              </a:rPr>
              <a:t>g</a:t>
            </a:r>
            <a:r>
              <a:rPr lang="en-US" sz="1100" dirty="0" smtClean="0">
                <a:solidFill>
                  <a:sysClr val="windowText" lastClr="000000"/>
                </a:solidFill>
              </a:rPr>
              <a:t>igawatts direct current</a:t>
            </a:r>
          </a:p>
        </p:txBody>
      </p:sp>
      <p:sp>
        <p:nvSpPr>
          <p:cNvPr id="37" name="Text Placeholder 36"/>
          <p:cNvSpPr>
            <a:spLocks noGrp="1"/>
          </p:cNvSpPr>
          <p:nvPr>
            <p:ph type="body" sz="quarter" idx="18"/>
          </p:nvPr>
        </p:nvSpPr>
        <p:spPr>
          <a:xfrm>
            <a:off x="4686300" y="1178489"/>
            <a:ext cx="4023360" cy="350851"/>
          </a:xfrm>
          <a:prstGeom prst="rect">
            <a:avLst/>
          </a:prstGeom>
        </p:spPr>
        <p:txBody>
          <a:bodyPr/>
          <a:lstStyle/>
          <a:p>
            <a:pPr algn="l"/>
            <a:r>
              <a:rPr lang="en-US" b="1" dirty="0" smtClean="0"/>
              <a:t>Commercial non-solar distributed generation capacity </a:t>
            </a:r>
          </a:p>
          <a:p>
            <a:pPr algn="l"/>
            <a:r>
              <a:rPr lang="en-US" b="1" dirty="0" smtClean="0"/>
              <a:t>AEO2022 Reference case</a:t>
            </a:r>
          </a:p>
          <a:p>
            <a:pPr algn="l"/>
            <a:r>
              <a:rPr lang="en-US" sz="1100" dirty="0" smtClean="0"/>
              <a:t>gigawatts direct current </a:t>
            </a:r>
            <a:endParaRPr lang="en-US" sz="1100" dirty="0"/>
          </a:p>
        </p:txBody>
      </p:sp>
      <p:sp>
        <p:nvSpPr>
          <p:cNvPr id="2" name="Title 1"/>
          <p:cNvSpPr>
            <a:spLocks noGrp="1"/>
          </p:cNvSpPr>
          <p:nvPr>
            <p:ph type="title"/>
          </p:nvPr>
        </p:nvSpPr>
        <p:spPr>
          <a:prstGeom prst="rect">
            <a:avLst/>
          </a:prstGeom>
        </p:spPr>
        <p:txBody>
          <a:bodyPr/>
          <a:lstStyle/>
          <a:p>
            <a:r>
              <a:rPr lang="en-US" sz="2400" dirty="0" smtClean="0"/>
              <a:t>Commercial </a:t>
            </a:r>
            <a:r>
              <a:rPr lang="en-US" sz="2400" dirty="0"/>
              <a:t>distributed generation </a:t>
            </a:r>
            <a:r>
              <a:rPr lang="en-US" sz="2400" dirty="0" smtClean="0"/>
              <a:t>capacity</a:t>
            </a:r>
            <a:endParaRPr lang="en-US" sz="2400" b="1" dirty="0">
              <a:solidFill>
                <a:srgbClr val="FF0000"/>
              </a:solidFill>
            </a:endParaRPr>
          </a:p>
        </p:txBody>
      </p:sp>
      <p:sp>
        <p:nvSpPr>
          <p:cNvPr id="38" name="Rectangle 37"/>
          <p:cNvSpPr/>
          <p:nvPr/>
        </p:nvSpPr>
        <p:spPr>
          <a:xfrm>
            <a:off x="3546389" y="2231790"/>
            <a:ext cx="1236993" cy="1323439"/>
          </a:xfrm>
          <a:prstGeom prst="rect">
            <a:avLst/>
          </a:prstGeom>
        </p:spPr>
        <p:txBody>
          <a:bodyPr wrap="square">
            <a:spAutoFit/>
          </a:bodyPr>
          <a:lstStyle/>
          <a:p>
            <a:pPr eaLnBrk="0" hangingPunct="0"/>
            <a:r>
              <a:rPr lang="en-US" sz="1000" b="1" dirty="0" smtClean="0">
                <a:solidFill>
                  <a:schemeClr val="accent1"/>
                </a:solidFill>
                <a:ea typeface="Times New Roman" charset="0"/>
                <a:cs typeface="Times New Roman" charset="0"/>
              </a:rPr>
              <a:t>natural gas-fired combined heat and power</a:t>
            </a:r>
            <a:endParaRPr lang="en-US" sz="1000" b="1" dirty="0">
              <a:solidFill>
                <a:schemeClr val="accent1"/>
              </a:solidFill>
              <a:ea typeface="Times New Roman" charset="0"/>
              <a:cs typeface="Times New Roman" charset="0"/>
            </a:endParaRPr>
          </a:p>
          <a:p>
            <a:pPr eaLnBrk="0" hangingPunct="0"/>
            <a:r>
              <a:rPr lang="en-US" sz="1000" b="1" dirty="0" smtClean="0">
                <a:solidFill>
                  <a:schemeClr val="accent2"/>
                </a:solidFill>
                <a:ea typeface="Times New Roman" charset="0"/>
                <a:cs typeface="Times New Roman" charset="0"/>
              </a:rPr>
              <a:t>municipal solid waste/other</a:t>
            </a:r>
          </a:p>
          <a:p>
            <a:pPr eaLnBrk="0" hangingPunct="0"/>
            <a:r>
              <a:rPr lang="en-US" sz="1000" b="1" dirty="0">
                <a:solidFill>
                  <a:schemeClr val="accent3"/>
                </a:solidFill>
                <a:ea typeface="Times New Roman" charset="0"/>
                <a:cs typeface="Times New Roman" charset="0"/>
              </a:rPr>
              <a:t>wind</a:t>
            </a:r>
          </a:p>
          <a:p>
            <a:pPr eaLnBrk="0" hangingPunct="0"/>
            <a:r>
              <a:rPr lang="en-US" sz="1000" b="1" dirty="0" smtClean="0">
                <a:solidFill>
                  <a:schemeClr val="accent4"/>
                </a:solidFill>
                <a:ea typeface="Times New Roman" charset="0"/>
                <a:cs typeface="Times New Roman" charset="0"/>
              </a:rPr>
              <a:t>solar</a:t>
            </a:r>
            <a:endParaRPr lang="en-US" sz="1000" b="1" dirty="0">
              <a:solidFill>
                <a:schemeClr val="accent4"/>
              </a:solidFill>
              <a:ea typeface="Times New Roman" charset="0"/>
              <a:cs typeface="Times New Roman" charset="0"/>
            </a:endParaRPr>
          </a:p>
          <a:p>
            <a:pPr eaLnBrk="0" hangingPunct="0"/>
            <a:endParaRPr lang="en-US" sz="1000" b="1" dirty="0">
              <a:solidFill>
                <a:schemeClr val="accent2"/>
              </a:solidFill>
              <a:ea typeface="Times New Roman" charset="0"/>
              <a:cs typeface="Times New Roman" charset="0"/>
            </a:endParaRPr>
          </a:p>
        </p:txBody>
      </p:sp>
      <p:sp>
        <p:nvSpPr>
          <p:cNvPr id="11" name="Rectangle 10"/>
          <p:cNvSpPr/>
          <p:nvPr/>
        </p:nvSpPr>
        <p:spPr>
          <a:xfrm>
            <a:off x="7823964" y="2154845"/>
            <a:ext cx="1201291" cy="1477328"/>
          </a:xfrm>
          <a:prstGeom prst="rect">
            <a:avLst/>
          </a:prstGeom>
        </p:spPr>
        <p:txBody>
          <a:bodyPr wrap="square">
            <a:spAutoFit/>
          </a:bodyPr>
          <a:lstStyle/>
          <a:p>
            <a:pPr eaLnBrk="0" hangingPunct="0"/>
            <a:r>
              <a:rPr lang="en-US" sz="1000" b="1" dirty="0">
                <a:solidFill>
                  <a:schemeClr val="accent3"/>
                </a:solidFill>
                <a:ea typeface="Times New Roman" charset="0"/>
                <a:cs typeface="Times New Roman" charset="0"/>
              </a:rPr>
              <a:t>microturbines</a:t>
            </a:r>
          </a:p>
          <a:p>
            <a:pPr eaLnBrk="0" hangingPunct="0"/>
            <a:r>
              <a:rPr lang="en-US" sz="1000" b="1" dirty="0" smtClean="0">
                <a:solidFill>
                  <a:schemeClr val="accent1"/>
                </a:solidFill>
                <a:ea typeface="Times New Roman" charset="0"/>
                <a:cs typeface="Times New Roman" charset="0"/>
              </a:rPr>
              <a:t>natural gas-fired engines</a:t>
            </a:r>
            <a:endParaRPr lang="en-US" sz="1000" b="1" dirty="0">
              <a:solidFill>
                <a:schemeClr val="accent1"/>
              </a:solidFill>
              <a:ea typeface="Times New Roman" charset="0"/>
              <a:cs typeface="Times New Roman" charset="0"/>
            </a:endParaRPr>
          </a:p>
          <a:p>
            <a:pPr eaLnBrk="0" hangingPunct="0"/>
            <a:r>
              <a:rPr lang="en-US" sz="1000" b="1" dirty="0" smtClean="0">
                <a:solidFill>
                  <a:schemeClr val="accent3">
                    <a:lumMod val="40000"/>
                    <a:lumOff val="60000"/>
                  </a:schemeClr>
                </a:solidFill>
                <a:ea typeface="Times New Roman" charset="0"/>
                <a:cs typeface="Times New Roman" charset="0"/>
              </a:rPr>
              <a:t>fuel </a:t>
            </a:r>
            <a:r>
              <a:rPr lang="en-US" sz="1000" b="1" dirty="0">
                <a:solidFill>
                  <a:schemeClr val="accent3">
                    <a:lumMod val="40000"/>
                    <a:lumOff val="60000"/>
                  </a:schemeClr>
                </a:solidFill>
                <a:ea typeface="Times New Roman" charset="0"/>
                <a:cs typeface="Times New Roman" charset="0"/>
              </a:rPr>
              <a:t>cells</a:t>
            </a:r>
          </a:p>
          <a:p>
            <a:pPr eaLnBrk="0" hangingPunct="0"/>
            <a:r>
              <a:rPr lang="en-US" sz="1000" b="1" dirty="0" smtClean="0">
                <a:solidFill>
                  <a:schemeClr val="accent1">
                    <a:lumMod val="60000"/>
                    <a:lumOff val="40000"/>
                  </a:schemeClr>
                </a:solidFill>
                <a:ea typeface="Times New Roman" charset="0"/>
                <a:cs typeface="Times New Roman" charset="0"/>
              </a:rPr>
              <a:t>natural gas-fired turbines</a:t>
            </a:r>
          </a:p>
          <a:p>
            <a:pPr eaLnBrk="0" hangingPunct="0"/>
            <a:r>
              <a:rPr lang="en-US" sz="1000" b="1" dirty="0">
                <a:solidFill>
                  <a:schemeClr val="accent2"/>
                </a:solidFill>
                <a:ea typeface="Times New Roman" charset="0"/>
                <a:cs typeface="Times New Roman" charset="0"/>
              </a:rPr>
              <a:t>m</a:t>
            </a:r>
            <a:r>
              <a:rPr lang="en-US" sz="1000" b="1" dirty="0" smtClean="0">
                <a:solidFill>
                  <a:schemeClr val="accent2"/>
                </a:solidFill>
                <a:ea typeface="Times New Roman" charset="0"/>
                <a:cs typeface="Times New Roman" charset="0"/>
              </a:rPr>
              <a:t>unicipal solid waste/other</a:t>
            </a:r>
          </a:p>
          <a:p>
            <a:pPr eaLnBrk="0" hangingPunct="0"/>
            <a:r>
              <a:rPr lang="en-US" sz="1000" b="1" dirty="0" smtClean="0">
                <a:solidFill>
                  <a:schemeClr val="accent3"/>
                </a:solidFill>
                <a:ea typeface="Times New Roman" charset="0"/>
                <a:cs typeface="Times New Roman" charset="0"/>
              </a:rPr>
              <a:t>wind</a:t>
            </a:r>
            <a:endParaRPr lang="en-US" sz="1000" b="1" dirty="0">
              <a:solidFill>
                <a:schemeClr val="accent3"/>
              </a:solidFill>
              <a:ea typeface="Times New Roman" charset="0"/>
              <a:cs typeface="Times New Roman" charset="0"/>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103</a:t>
            </a:fld>
            <a:endParaRPr lang="en-US" dirty="0"/>
          </a:p>
        </p:txBody>
      </p:sp>
    </p:spTree>
    <p:extLst>
      <p:ext uri="{BB962C8B-B14F-4D97-AF65-F5344CB8AC3E}">
        <p14:creationId xmlns:p14="http://schemas.microsoft.com/office/powerpoint/2010/main" val="36981547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3102"/>
            <a:ext cx="576228" cy="579763"/>
          </a:xfrm>
          <a:prstGeom prst="rect">
            <a:avLst/>
          </a:prstGeom>
        </p:spPr>
      </p:pic>
      <p:sp>
        <p:nvSpPr>
          <p:cNvPr id="2" name="Title 1"/>
          <p:cNvSpPr>
            <a:spLocks noGrp="1"/>
          </p:cNvSpPr>
          <p:nvPr>
            <p:ph type="title"/>
          </p:nvPr>
        </p:nvSpPr>
        <p:spPr>
          <a:prstGeom prst="rect">
            <a:avLst/>
          </a:prstGeom>
        </p:spPr>
        <p:txBody>
          <a:bodyPr/>
          <a:lstStyle/>
          <a:p>
            <a:r>
              <a:rPr lang="en-US" sz="2400" dirty="0" smtClean="0"/>
              <a:t>Residential and commercial lighting </a:t>
            </a:r>
            <a:r>
              <a:rPr lang="en-US" sz="2400" dirty="0"/>
              <a:t>consumption and lighting </a:t>
            </a:r>
            <a:r>
              <a:rPr lang="en-US" sz="2400" dirty="0" smtClean="0"/>
              <a:t>shares</a:t>
            </a:r>
            <a:endParaRPr lang="en-US" sz="2400" dirty="0">
              <a:solidFill>
                <a:srgbClr val="FF0000"/>
              </a:solidFill>
            </a:endParaRPr>
          </a:p>
        </p:txBody>
      </p:sp>
      <p:graphicFrame>
        <p:nvGraphicFramePr>
          <p:cNvPr id="8" name="BLD33a"/>
          <p:cNvGraphicFramePr>
            <a:graphicFrameLocks/>
          </p:cNvGraphicFramePr>
          <p:nvPr>
            <p:extLst/>
          </p:nvPr>
        </p:nvGraphicFramePr>
        <p:xfrm>
          <a:off x="555827" y="965852"/>
          <a:ext cx="3595154" cy="351840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2"/>
          <p:cNvSpPr txBox="1"/>
          <p:nvPr/>
        </p:nvSpPr>
        <p:spPr bwMode="auto">
          <a:xfrm>
            <a:off x="4393002" y="4139190"/>
            <a:ext cx="4632254" cy="580281"/>
          </a:xfrm>
          <a:prstGeom prst="rect">
            <a:avLst/>
          </a:prstGeom>
          <a:noFill/>
          <a:ln w="9525">
            <a:noFill/>
            <a:miter lim="800000"/>
            <a:headEnd/>
            <a:tailEnd/>
          </a:ln>
        </p:spPr>
        <p:txBody>
          <a:bodyPr wrap="none" lIns="0" tIns="0" rIns="0" rtlCol="0" anchor="t">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900" b="1" dirty="0" smtClean="0">
              <a:solidFill>
                <a:schemeClr val="accent4"/>
              </a:solidFill>
              <a:ea typeface="Times New Roman" charset="0"/>
              <a:cs typeface="Times New Roman" charset="0"/>
            </a:endParaRPr>
          </a:p>
          <a:p>
            <a:pPr eaLnBrk="0" hangingPunct="0"/>
            <a:r>
              <a:rPr lang="en-US" sz="900" b="1" dirty="0" smtClean="0">
                <a:solidFill>
                  <a:schemeClr val="accent4"/>
                </a:solidFill>
                <a:ea typeface="Times New Roman" charset="0"/>
                <a:cs typeface="Times New Roman" charset="0"/>
              </a:rPr>
              <a:t>other                                                      </a:t>
            </a:r>
            <a:r>
              <a:rPr lang="en-US" sz="900" b="1" dirty="0" smtClean="0">
                <a:solidFill>
                  <a:schemeClr val="accent5"/>
                </a:solidFill>
                <a:ea typeface="Times New Roman" charset="0"/>
                <a:cs typeface="Times New Roman" charset="0"/>
              </a:rPr>
              <a:t>linear fluorescent</a:t>
            </a:r>
          </a:p>
          <a:p>
            <a:pPr eaLnBrk="0" hangingPunct="0"/>
            <a:r>
              <a:rPr lang="en-US" sz="900" b="1" dirty="0" smtClean="0">
                <a:solidFill>
                  <a:schemeClr val="accent2"/>
                </a:solidFill>
                <a:ea typeface="Times New Roman" charset="0"/>
                <a:cs typeface="Times New Roman" charset="0"/>
              </a:rPr>
              <a:t>incandescent/halogen                         </a:t>
            </a:r>
            <a:r>
              <a:rPr lang="en-US" sz="900" b="1" dirty="0" smtClean="0">
                <a:solidFill>
                  <a:schemeClr val="accent1">
                    <a:lumMod val="75000"/>
                  </a:schemeClr>
                </a:solidFill>
                <a:ea typeface="Times New Roman" charset="0"/>
                <a:cs typeface="Times New Roman" charset="0"/>
              </a:rPr>
              <a:t>light-emitting diode (LED) </a:t>
            </a:r>
            <a:r>
              <a:rPr lang="en-US" sz="900" b="1" dirty="0">
                <a:solidFill>
                  <a:schemeClr val="accent1">
                    <a:lumMod val="75000"/>
                  </a:schemeClr>
                </a:solidFill>
                <a:ea typeface="Times New Roman" charset="0"/>
                <a:cs typeface="Times New Roman" charset="0"/>
              </a:rPr>
              <a:t>A-line/reflector </a:t>
            </a:r>
            <a:endParaRPr lang="en-US" sz="900" b="1" dirty="0">
              <a:solidFill>
                <a:schemeClr val="accent4"/>
              </a:solidFill>
              <a:ea typeface="Times New Roman" charset="0"/>
              <a:cs typeface="Times New Roman" charset="0"/>
            </a:endParaRPr>
          </a:p>
          <a:p>
            <a:pPr eaLnBrk="0" hangingPunct="0"/>
            <a:r>
              <a:rPr lang="en-US" sz="900" b="1" dirty="0" smtClean="0">
                <a:solidFill>
                  <a:schemeClr val="accent3"/>
                </a:solidFill>
                <a:ea typeface="Times New Roman" charset="0"/>
                <a:cs typeface="Times New Roman" charset="0"/>
              </a:rPr>
              <a:t>compact </a:t>
            </a:r>
            <a:r>
              <a:rPr lang="en-US" sz="900" b="1" dirty="0">
                <a:solidFill>
                  <a:schemeClr val="accent3"/>
                </a:solidFill>
                <a:ea typeface="Times New Roman" charset="0"/>
                <a:cs typeface="Times New Roman" charset="0"/>
              </a:rPr>
              <a:t>fluorescent lamp (CFL) </a:t>
            </a:r>
            <a:r>
              <a:rPr lang="en-US" sz="900" b="1" dirty="0" smtClean="0">
                <a:solidFill>
                  <a:schemeClr val="accent3"/>
                </a:solidFill>
                <a:ea typeface="Times New Roman" charset="0"/>
                <a:cs typeface="Times New Roman" charset="0"/>
              </a:rPr>
              <a:t>       </a:t>
            </a:r>
            <a:r>
              <a:rPr lang="en-US" sz="900" b="1" dirty="0" smtClean="0">
                <a:solidFill>
                  <a:schemeClr val="accent1">
                    <a:lumMod val="50000"/>
                  </a:schemeClr>
                </a:solidFill>
                <a:ea typeface="Times New Roman" charset="0"/>
                <a:cs typeface="Times New Roman" charset="0"/>
              </a:rPr>
              <a:t>LED </a:t>
            </a:r>
            <a:r>
              <a:rPr lang="en-US" sz="900" b="1" dirty="0">
                <a:solidFill>
                  <a:schemeClr val="accent1">
                    <a:lumMod val="50000"/>
                  </a:schemeClr>
                </a:solidFill>
                <a:ea typeface="Times New Roman" charset="0"/>
                <a:cs typeface="Times New Roman" charset="0"/>
              </a:rPr>
              <a:t>integrated luminaire</a:t>
            </a:r>
            <a:r>
              <a:rPr lang="en-US" sz="900" b="1" dirty="0">
                <a:solidFill>
                  <a:schemeClr val="accent3"/>
                </a:solidFill>
                <a:ea typeface="Times New Roman" charset="0"/>
                <a:cs typeface="Times New Roman" charset="0"/>
              </a:rPr>
              <a:t> </a:t>
            </a:r>
          </a:p>
          <a:p>
            <a:pPr eaLnBrk="0" hangingPunct="0"/>
            <a:endParaRPr lang="en-US" sz="900" b="1" dirty="0">
              <a:solidFill>
                <a:schemeClr val="accent4"/>
              </a:solidFill>
              <a:ea typeface="Times New Roman" charset="0"/>
              <a:cs typeface="Times New Roman" charset="0"/>
            </a:endParaRPr>
          </a:p>
        </p:txBody>
      </p:sp>
      <p:graphicFrame>
        <p:nvGraphicFramePr>
          <p:cNvPr id="10" name="BLD33c"/>
          <p:cNvGraphicFramePr/>
          <p:nvPr>
            <p:extLst/>
          </p:nvPr>
        </p:nvGraphicFramePr>
        <p:xfrm>
          <a:off x="4158488" y="2822983"/>
          <a:ext cx="4985512" cy="14823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BLD33b"/>
          <p:cNvGraphicFramePr/>
          <p:nvPr>
            <p:extLst/>
          </p:nvPr>
        </p:nvGraphicFramePr>
        <p:xfrm>
          <a:off x="4150981" y="965851"/>
          <a:ext cx="4981210" cy="169164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6769388" y="1113012"/>
            <a:ext cx="1912448" cy="461665"/>
          </a:xfrm>
          <a:prstGeom prst="rect">
            <a:avLst/>
          </a:prstGeom>
          <a:noFill/>
        </p:spPr>
        <p:txBody>
          <a:bodyPr wrap="square" rtlCol="0">
            <a:spAutoFit/>
          </a:bodyPr>
          <a:lstStyle/>
          <a:p>
            <a:pPr algn="r"/>
            <a:r>
              <a:rPr lang="en-US" sz="1200" b="1" dirty="0" smtClean="0">
                <a:solidFill>
                  <a:srgbClr val="000000"/>
                </a:solidFill>
              </a:rPr>
              <a:t>residential sector</a:t>
            </a:r>
          </a:p>
          <a:p>
            <a:pPr algn="r"/>
            <a:r>
              <a:rPr lang="en-US" sz="1100" dirty="0" smtClean="0"/>
              <a:t>percentage</a:t>
            </a:r>
            <a:endParaRPr lang="en-US" sz="1100" dirty="0"/>
          </a:p>
        </p:txBody>
      </p:sp>
      <p:sp>
        <p:nvSpPr>
          <p:cNvPr id="14" name="TextBox 13"/>
          <p:cNvSpPr txBox="1"/>
          <p:nvPr/>
        </p:nvSpPr>
        <p:spPr>
          <a:xfrm>
            <a:off x="6789911" y="2533425"/>
            <a:ext cx="1912448" cy="461665"/>
          </a:xfrm>
          <a:prstGeom prst="rect">
            <a:avLst/>
          </a:prstGeom>
          <a:noFill/>
        </p:spPr>
        <p:txBody>
          <a:bodyPr wrap="square" rtlCol="0">
            <a:spAutoFit/>
          </a:bodyPr>
          <a:lstStyle/>
          <a:p>
            <a:pPr algn="r"/>
            <a:r>
              <a:rPr lang="en-US" sz="1200" b="1" dirty="0" smtClean="0"/>
              <a:t>commercial sector</a:t>
            </a:r>
          </a:p>
          <a:p>
            <a:pPr algn="r"/>
            <a:r>
              <a:rPr lang="en-US" sz="1100" dirty="0" smtClean="0"/>
              <a:t>percentage</a:t>
            </a:r>
            <a:endParaRPr lang="en-US" sz="1100" dirty="0"/>
          </a:p>
        </p:txBody>
      </p:sp>
      <p:sp>
        <p:nvSpPr>
          <p:cNvPr id="12" name="Text Placeholder 17"/>
          <p:cNvSpPr>
            <a:spLocks noGrp="1"/>
          </p:cNvSpPr>
          <p:nvPr>
            <p:ph type="body" sz="quarter" idx="16"/>
          </p:nvPr>
        </p:nvSpPr>
        <p:spPr>
          <a:xfrm>
            <a:off x="685800" y="4459927"/>
            <a:ext cx="3454919" cy="207321"/>
          </a:xfrm>
        </p:spPr>
        <p:txBody>
          <a:bodyPr/>
          <a:lstStyle/>
          <a:p>
            <a:r>
              <a:rPr lang="en-US" dirty="0" smtClean="0"/>
              <a:t>Note: Includes both purchased electricity and onsite generation for own use.</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104</a:t>
            </a:fld>
            <a:endParaRPr lang="en-US" dirty="0"/>
          </a:p>
        </p:txBody>
      </p:sp>
    </p:spTree>
    <p:extLst>
      <p:ext uri="{BB962C8B-B14F-4D97-AF65-F5344CB8AC3E}">
        <p14:creationId xmlns:p14="http://schemas.microsoft.com/office/powerpoint/2010/main" val="1712212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4" name="Picture 23"/>
          <p:cNvPicPr>
            <a:picLocks noChangeAspect="1"/>
          </p:cNvPicPr>
          <p:nvPr/>
        </p:nvPicPr>
        <p:blipFill>
          <a:blip r:embed="rId2"/>
          <a:stretch>
            <a:fillRect/>
          </a:stretch>
        </p:blipFill>
        <p:spPr>
          <a:xfrm>
            <a:off x="1251599" y="1260618"/>
            <a:ext cx="1833750" cy="1845000"/>
          </a:xfrm>
          <a:prstGeom prst="rect">
            <a:avLst/>
          </a:prstGeom>
        </p:spPr>
      </p:pic>
      <p:sp>
        <p:nvSpPr>
          <p:cNvPr id="14"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solidFill>
                  <a:schemeClr val="bg1"/>
                </a:solidFill>
              </a:rPr>
              <a:t>Industrial</a:t>
            </a:r>
            <a:endParaRPr lang="en-US" sz="2800" dirty="0">
              <a:solidFill>
                <a:schemeClr val="bg1"/>
              </a:solidFill>
            </a:endParaRPr>
          </a:p>
        </p:txBody>
      </p:sp>
    </p:spTree>
    <p:extLst>
      <p:ext uri="{BB962C8B-B14F-4D97-AF65-F5344CB8AC3E}">
        <p14:creationId xmlns:p14="http://schemas.microsoft.com/office/powerpoint/2010/main" val="359861125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IND36b"/>
          <p:cNvGraphicFramePr>
            <a:graphicFrameLocks noGrp="1"/>
          </p:cNvGraphicFramePr>
          <p:nvPr>
            <p:ph sz="quarter" idx="13"/>
            <p:extLst/>
          </p:nvPr>
        </p:nvGraphicFramePr>
        <p:xfrm>
          <a:off x="4664075" y="1292225"/>
          <a:ext cx="4111330" cy="30972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7"/>
          </p:nvPr>
        </p:nvSpPr>
        <p:spPr>
          <a:xfrm>
            <a:off x="708502" y="1069945"/>
            <a:ext cx="3931920" cy="350851"/>
          </a:xfrm>
        </p:spPr>
        <p:txBody>
          <a:bodyPr/>
          <a:lstStyle/>
          <a:p>
            <a:pPr marL="0" eaLnBrk="0" hangingPunct="0">
              <a:spcBef>
                <a:spcPts val="0"/>
              </a:spcBef>
            </a:pPr>
            <a:r>
              <a:rPr lang="en-US" b="1" dirty="0"/>
              <a:t>Industrial energy consumption by </a:t>
            </a:r>
            <a:r>
              <a:rPr lang="en-US" b="1" dirty="0" smtClean="0"/>
              <a:t>fuel</a:t>
            </a:r>
          </a:p>
          <a:p>
            <a:pPr marL="0" eaLnBrk="0" hangingPunct="0">
              <a:spcBef>
                <a:spcPts val="0"/>
              </a:spcBef>
            </a:pPr>
            <a:r>
              <a:rPr lang="en-US" b="1" dirty="0" smtClean="0"/>
              <a:t>AEO2022 Reference case</a:t>
            </a:r>
            <a:r>
              <a:rPr lang="en-US" dirty="0" smtClean="0"/>
              <a:t> </a:t>
            </a:r>
            <a:endParaRPr lang="en-US" dirty="0"/>
          </a:p>
          <a:p>
            <a:pPr marL="0" eaLnBrk="0" hangingPunct="0">
              <a:spcBef>
                <a:spcPts val="0"/>
              </a:spcBef>
            </a:pPr>
            <a:r>
              <a:rPr lang="en-US" sz="1100" dirty="0"/>
              <a:t>quadrillion British thermal units </a:t>
            </a:r>
            <a:endParaRPr lang="en-US" sz="1100" i="1" dirty="0">
              <a:solidFill>
                <a:srgbClr val="333333"/>
              </a:solidFill>
              <a:latin typeface="Times New Roman" charset="0"/>
              <a:ea typeface="Times New Roman" charset="0"/>
              <a:cs typeface="Times New Roman" charset="0"/>
            </a:endParaRPr>
          </a:p>
        </p:txBody>
      </p:sp>
      <p:sp>
        <p:nvSpPr>
          <p:cNvPr id="8" name="Text Placeholder 7"/>
          <p:cNvSpPr>
            <a:spLocks noGrp="1"/>
          </p:cNvSpPr>
          <p:nvPr>
            <p:ph type="body" sz="quarter" idx="18"/>
          </p:nvPr>
        </p:nvSpPr>
        <p:spPr>
          <a:xfrm>
            <a:off x="4640422" y="1074680"/>
            <a:ext cx="4023360" cy="350851"/>
          </a:xfrm>
        </p:spPr>
        <p:txBody>
          <a:bodyPr/>
          <a:lstStyle/>
          <a:p>
            <a:pPr marL="0" algn="l">
              <a:spcBef>
                <a:spcPts val="0"/>
              </a:spcBef>
            </a:pPr>
            <a:r>
              <a:rPr lang="en-US" b="1" dirty="0" smtClean="0"/>
              <a:t>Industrial energy consumption by subsector </a:t>
            </a:r>
          </a:p>
          <a:p>
            <a:pPr marL="0" algn="l">
              <a:spcBef>
                <a:spcPts val="0"/>
              </a:spcBef>
            </a:pPr>
            <a:r>
              <a:rPr lang="en-US" b="1" dirty="0" smtClean="0"/>
              <a:t>AEO2022 Reference case</a:t>
            </a:r>
          </a:p>
          <a:p>
            <a:pPr marL="0" algn="l">
              <a:spcBef>
                <a:spcPts val="0"/>
              </a:spcBef>
            </a:pPr>
            <a:r>
              <a:rPr lang="en-US" sz="1100" dirty="0" smtClean="0"/>
              <a:t>quadrillion British thermal units</a:t>
            </a:r>
            <a:endParaRPr lang="en-US" sz="1100" dirty="0"/>
          </a:p>
        </p:txBody>
      </p:sp>
      <p:sp>
        <p:nvSpPr>
          <p:cNvPr id="2" name="Title 1"/>
          <p:cNvSpPr>
            <a:spLocks noGrp="1"/>
          </p:cNvSpPr>
          <p:nvPr>
            <p:ph type="title"/>
          </p:nvPr>
        </p:nvSpPr>
        <p:spPr>
          <a:prstGeom prst="rect">
            <a:avLst/>
          </a:prstGeom>
        </p:spPr>
        <p:txBody>
          <a:bodyPr/>
          <a:lstStyle/>
          <a:p>
            <a:r>
              <a:rPr lang="en-US" dirty="0" smtClean="0"/>
              <a:t>Industrial </a:t>
            </a:r>
            <a:r>
              <a:rPr lang="en-US" dirty="0"/>
              <a:t>sector energy </a:t>
            </a:r>
            <a:r>
              <a:rPr lang="en-US" dirty="0" smtClean="0"/>
              <a:t>consumption</a:t>
            </a:r>
            <a:endParaRPr lang="en-US" dirty="0">
              <a:solidFill>
                <a:srgbClr val="FF0000"/>
              </a:solidFill>
            </a:endParaRPr>
          </a:p>
        </p:txBody>
      </p:sp>
      <p:pic>
        <p:nvPicPr>
          <p:cNvPr id="10" name="Picture 9"/>
          <p:cNvPicPr>
            <a:picLocks noChangeAspect="1"/>
          </p:cNvPicPr>
          <p:nvPr/>
        </p:nvPicPr>
        <p:blipFill>
          <a:blip r:embed="rId3"/>
          <a:stretch>
            <a:fillRect/>
          </a:stretch>
        </p:blipFill>
        <p:spPr>
          <a:xfrm>
            <a:off x="43032" y="203102"/>
            <a:ext cx="576228" cy="579763"/>
          </a:xfrm>
          <a:prstGeom prst="rect">
            <a:avLst/>
          </a:prstGeom>
        </p:spPr>
      </p:pic>
      <p:graphicFrame>
        <p:nvGraphicFramePr>
          <p:cNvPr id="12" name="IND36a"/>
          <p:cNvGraphicFramePr>
            <a:graphicFrameLocks noGrp="1"/>
          </p:cNvGraphicFramePr>
          <p:nvPr>
            <p:ph sz="quarter" idx="12"/>
            <p:extLst/>
          </p:nvPr>
        </p:nvGraphicFramePr>
        <p:xfrm>
          <a:off x="685799" y="1292225"/>
          <a:ext cx="3978275"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106</a:t>
            </a:fld>
            <a:endParaRPr lang="en-US" dirty="0"/>
          </a:p>
        </p:txBody>
      </p:sp>
    </p:spTree>
    <p:extLst>
      <p:ext uri="{BB962C8B-B14F-4D97-AF65-F5344CB8AC3E}">
        <p14:creationId xmlns:p14="http://schemas.microsoft.com/office/powerpoint/2010/main" val="280356894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IND37a"/>
          <p:cNvGraphicFramePr>
            <a:graphicFrameLocks noGrp="1"/>
          </p:cNvGraphicFramePr>
          <p:nvPr>
            <p:ph type="chart" sz="quarter" idx="12"/>
            <p:extLst/>
          </p:nvPr>
        </p:nvGraphicFramePr>
        <p:xfrm>
          <a:off x="252248" y="1325880"/>
          <a:ext cx="8001000" cy="297208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3"/>
          </p:nvPr>
        </p:nvSpPr>
        <p:spPr>
          <a:xfrm>
            <a:off x="685800" y="1014062"/>
            <a:ext cx="4005072" cy="411480"/>
          </a:xfrm>
        </p:spPr>
        <p:txBody>
          <a:bodyPr/>
          <a:lstStyle/>
          <a:p>
            <a:pPr eaLnBrk="0" hangingPunct="0"/>
            <a:r>
              <a:rPr lang="en-US" b="1" dirty="0">
                <a:solidFill>
                  <a:sysClr val="windowText" lastClr="000000"/>
                </a:solidFill>
                <a:ea typeface="Times New Roman" charset="0"/>
                <a:cs typeface="Times New Roman" charset="0"/>
              </a:rPr>
              <a:t>Industrial delivered energy </a:t>
            </a:r>
            <a:r>
              <a:rPr lang="en-US" b="1" dirty="0" smtClean="0">
                <a:solidFill>
                  <a:sysClr val="windowText" lastClr="000000"/>
                </a:solidFill>
                <a:ea typeface="Times New Roman" charset="0"/>
                <a:cs typeface="Times New Roman" charset="0"/>
              </a:rPr>
              <a:t>consumption</a:t>
            </a:r>
          </a:p>
          <a:p>
            <a:pPr eaLnBrk="0" hangingPunct="0"/>
            <a:r>
              <a:rPr lang="en-US" b="1" dirty="0" smtClean="0">
                <a:solidFill>
                  <a:sysClr val="windowText" lastClr="000000"/>
                </a:solidFill>
                <a:ea typeface="Times New Roman" charset="0"/>
                <a:cs typeface="Times New Roman" charset="0"/>
              </a:rPr>
              <a:t>AEO2022 selected side cases</a:t>
            </a:r>
            <a:endParaRPr lang="en-US" b="1" dirty="0">
              <a:solidFill>
                <a:sysClr val="windowText" lastClr="000000"/>
              </a:solidFill>
              <a:ea typeface="Times New Roman" charset="0"/>
              <a:cs typeface="Times New Roman" charset="0"/>
            </a:endParaRPr>
          </a:p>
          <a:p>
            <a:pPr eaLnBrk="0" hangingPunct="0"/>
            <a:r>
              <a:rPr lang="en-US" sz="1100" dirty="0">
                <a:solidFill>
                  <a:sysClr val="windowText" lastClr="000000"/>
                </a:solidFill>
                <a:ea typeface="Times New Roman" charset="0"/>
                <a:cs typeface="Times New Roman" charset="0"/>
              </a:rPr>
              <a:t>quadrillion British thermal units </a:t>
            </a:r>
          </a:p>
        </p:txBody>
      </p:sp>
      <p:sp>
        <p:nvSpPr>
          <p:cNvPr id="2" name="Title 1"/>
          <p:cNvSpPr>
            <a:spLocks noGrp="1"/>
          </p:cNvSpPr>
          <p:nvPr>
            <p:ph type="title"/>
          </p:nvPr>
        </p:nvSpPr>
        <p:spPr>
          <a:prstGeom prst="rect">
            <a:avLst/>
          </a:prstGeom>
        </p:spPr>
        <p:txBody>
          <a:bodyPr/>
          <a:lstStyle/>
          <a:p>
            <a:r>
              <a:rPr lang="en-US" dirty="0"/>
              <a:t/>
            </a:r>
            <a:br>
              <a:rPr lang="en-US" dirty="0"/>
            </a:br>
            <a:r>
              <a:rPr lang="en-US" dirty="0" smtClean="0"/>
              <a:t>Industrial sector delivered </a:t>
            </a:r>
            <a:r>
              <a:rPr lang="en-US" dirty="0"/>
              <a:t>energy </a:t>
            </a:r>
            <a:r>
              <a:rPr lang="en-US" dirty="0" smtClean="0"/>
              <a:t>consumption across cases</a:t>
            </a:r>
            <a:endParaRPr lang="en-US" dirty="0"/>
          </a:p>
        </p:txBody>
      </p:sp>
      <p:sp>
        <p:nvSpPr>
          <p:cNvPr id="10" name="Rectangle 9"/>
          <p:cNvSpPr/>
          <p:nvPr/>
        </p:nvSpPr>
        <p:spPr>
          <a:xfrm>
            <a:off x="6435146" y="1574112"/>
            <a:ext cx="2251654" cy="1431161"/>
          </a:xfrm>
          <a:prstGeom prst="rect">
            <a:avLst/>
          </a:prstGeom>
          <a:ln>
            <a:noFill/>
          </a:ln>
        </p:spPr>
        <p:txBody>
          <a:bodyPr wrap="square">
            <a:spAutoFit/>
          </a:bodyPr>
          <a:lstStyle/>
          <a:p>
            <a:pPr eaLnBrk="0" hangingPunct="0"/>
            <a:r>
              <a:rPr lang="en-US" sz="1200" b="1" dirty="0">
                <a:solidFill>
                  <a:srgbClr val="0071A1"/>
                </a:solidFill>
              </a:rPr>
              <a:t>H</a:t>
            </a:r>
            <a:r>
              <a:rPr lang="en-US" sz="1200" b="1" dirty="0" smtClean="0">
                <a:solidFill>
                  <a:srgbClr val="0071A1"/>
                </a:solidFill>
              </a:rPr>
              <a:t>igh </a:t>
            </a:r>
            <a:r>
              <a:rPr lang="en-US" sz="1200" b="1" dirty="0">
                <a:solidFill>
                  <a:srgbClr val="0071A1"/>
                </a:solidFill>
              </a:rPr>
              <a:t>E</a:t>
            </a:r>
            <a:r>
              <a:rPr lang="en-US" sz="1200" b="1" dirty="0" smtClean="0">
                <a:solidFill>
                  <a:srgbClr val="0071A1"/>
                </a:solidFill>
              </a:rPr>
              <a:t>conomic </a:t>
            </a:r>
            <a:r>
              <a:rPr lang="en-US" sz="1200" b="1" dirty="0">
                <a:solidFill>
                  <a:srgbClr val="0071A1"/>
                </a:solidFill>
              </a:rPr>
              <a:t>G</a:t>
            </a:r>
            <a:r>
              <a:rPr lang="en-US" sz="1200" b="1" dirty="0" smtClean="0">
                <a:solidFill>
                  <a:srgbClr val="0071A1"/>
                </a:solidFill>
              </a:rPr>
              <a:t>rowth</a:t>
            </a:r>
            <a:endParaRPr lang="en-US" sz="1200" b="1" dirty="0">
              <a:solidFill>
                <a:srgbClr val="0071A1"/>
              </a:solidFill>
            </a:endParaRPr>
          </a:p>
          <a:p>
            <a:pPr eaLnBrk="0" hangingPunct="0"/>
            <a:r>
              <a:rPr lang="en-US" sz="1200" b="1" kern="0" dirty="0">
                <a:solidFill>
                  <a:schemeClr val="accent5">
                    <a:lumMod val="75000"/>
                  </a:schemeClr>
                </a:solidFill>
                <a:ea typeface="Times New Roman" charset="0"/>
                <a:cs typeface="Times New Roman" charset="0"/>
              </a:rPr>
              <a:t>High Oil Price</a:t>
            </a:r>
          </a:p>
          <a:p>
            <a:pPr eaLnBrk="0" hangingPunct="0"/>
            <a:r>
              <a:rPr lang="en-US" sz="1200" b="1" dirty="0" smtClean="0">
                <a:solidFill>
                  <a:schemeClr val="accent2">
                    <a:lumMod val="75000"/>
                  </a:schemeClr>
                </a:solidFill>
              </a:rPr>
              <a:t>High </a:t>
            </a:r>
            <a:r>
              <a:rPr lang="en-US" sz="1200" b="1" dirty="0">
                <a:solidFill>
                  <a:schemeClr val="accent2">
                    <a:lumMod val="75000"/>
                  </a:schemeClr>
                </a:solidFill>
              </a:rPr>
              <a:t>O</a:t>
            </a:r>
            <a:r>
              <a:rPr lang="en-US" sz="1200" b="1" dirty="0" smtClean="0">
                <a:solidFill>
                  <a:schemeClr val="accent2">
                    <a:lumMod val="75000"/>
                  </a:schemeClr>
                </a:solidFill>
              </a:rPr>
              <a:t>il and </a:t>
            </a:r>
            <a:r>
              <a:rPr lang="en-US" sz="1200" b="1" dirty="0">
                <a:solidFill>
                  <a:schemeClr val="accent2">
                    <a:lumMod val="75000"/>
                  </a:schemeClr>
                </a:solidFill>
              </a:rPr>
              <a:t>G</a:t>
            </a:r>
            <a:r>
              <a:rPr lang="en-US" sz="1200" b="1" dirty="0" smtClean="0">
                <a:solidFill>
                  <a:schemeClr val="accent2">
                    <a:lumMod val="75000"/>
                  </a:schemeClr>
                </a:solidFill>
              </a:rPr>
              <a:t>as Supply</a:t>
            </a:r>
          </a:p>
          <a:p>
            <a:pPr eaLnBrk="0" hangingPunct="0"/>
            <a:endParaRPr lang="en-US" sz="300" b="1" dirty="0" smtClean="0">
              <a:ea typeface="Times New Roman" charset="0"/>
              <a:cs typeface="Times New Roman" charset="0"/>
            </a:endParaRPr>
          </a:p>
          <a:p>
            <a:pPr eaLnBrk="0" hangingPunct="0"/>
            <a:r>
              <a:rPr lang="en-US" sz="1200" b="1" dirty="0" smtClean="0">
                <a:ea typeface="Times New Roman" charset="0"/>
                <a:cs typeface="Times New Roman" charset="0"/>
              </a:rPr>
              <a:t>Reference</a:t>
            </a:r>
          </a:p>
          <a:p>
            <a:pPr eaLnBrk="0" hangingPunct="0"/>
            <a:r>
              <a:rPr lang="en-US" sz="1200" b="1" dirty="0" smtClean="0">
                <a:solidFill>
                  <a:schemeClr val="accent5">
                    <a:lumMod val="40000"/>
                    <a:lumOff val="60000"/>
                  </a:schemeClr>
                </a:solidFill>
                <a:ea typeface="Times New Roman" charset="0"/>
                <a:cs typeface="Times New Roman" charset="0"/>
              </a:rPr>
              <a:t>Low </a:t>
            </a:r>
            <a:r>
              <a:rPr lang="en-US" sz="1200" b="1" dirty="0">
                <a:solidFill>
                  <a:schemeClr val="accent5">
                    <a:lumMod val="40000"/>
                    <a:lumOff val="60000"/>
                  </a:schemeClr>
                </a:solidFill>
                <a:ea typeface="Times New Roman" charset="0"/>
                <a:cs typeface="Times New Roman" charset="0"/>
              </a:rPr>
              <a:t>Oil Price</a:t>
            </a:r>
          </a:p>
          <a:p>
            <a:pPr eaLnBrk="0" hangingPunct="0">
              <a:defRPr/>
            </a:pPr>
            <a:r>
              <a:rPr lang="en-US" sz="1200" b="1" dirty="0">
                <a:solidFill>
                  <a:schemeClr val="accent1">
                    <a:lumMod val="40000"/>
                    <a:lumOff val="60000"/>
                  </a:schemeClr>
                </a:solidFill>
                <a:ea typeface="Times New Roman" charset="0"/>
                <a:cs typeface="Times New Roman" charset="0"/>
              </a:rPr>
              <a:t>Low Economic Growth</a:t>
            </a:r>
          </a:p>
          <a:p>
            <a:pPr lvl="0" eaLnBrk="0" hangingPunct="0">
              <a:defRPr/>
            </a:pPr>
            <a:r>
              <a:rPr lang="en-US" sz="1200" b="1" kern="0" dirty="0" smtClean="0">
                <a:solidFill>
                  <a:schemeClr val="accent2">
                    <a:lumMod val="40000"/>
                    <a:lumOff val="60000"/>
                  </a:schemeClr>
                </a:solidFill>
                <a:ea typeface="Times New Roman" charset="0"/>
                <a:cs typeface="Times New Roman" charset="0"/>
              </a:rPr>
              <a:t>Low </a:t>
            </a:r>
            <a:r>
              <a:rPr lang="en-US" sz="1200" b="1" kern="0" dirty="0">
                <a:solidFill>
                  <a:schemeClr val="accent2">
                    <a:lumMod val="40000"/>
                    <a:lumOff val="60000"/>
                  </a:schemeClr>
                </a:solidFill>
                <a:ea typeface="Times New Roman" charset="0"/>
                <a:cs typeface="Times New Roman" charset="0"/>
              </a:rPr>
              <a:t>O</a:t>
            </a:r>
            <a:r>
              <a:rPr lang="en-US" sz="1200" b="1" kern="0" dirty="0" smtClean="0">
                <a:solidFill>
                  <a:schemeClr val="accent2">
                    <a:lumMod val="40000"/>
                    <a:lumOff val="60000"/>
                  </a:schemeClr>
                </a:solidFill>
                <a:ea typeface="Times New Roman" charset="0"/>
                <a:cs typeface="Times New Roman" charset="0"/>
              </a:rPr>
              <a:t>il and </a:t>
            </a:r>
            <a:r>
              <a:rPr lang="en-US" sz="1200" b="1" kern="0" dirty="0">
                <a:solidFill>
                  <a:schemeClr val="accent2">
                    <a:lumMod val="40000"/>
                    <a:lumOff val="60000"/>
                  </a:schemeClr>
                </a:solidFill>
                <a:ea typeface="Times New Roman" charset="0"/>
                <a:cs typeface="Times New Roman" charset="0"/>
              </a:rPr>
              <a:t>G</a:t>
            </a:r>
            <a:r>
              <a:rPr lang="en-US" sz="1200" b="1" kern="0" dirty="0" smtClean="0">
                <a:solidFill>
                  <a:schemeClr val="accent2">
                    <a:lumMod val="40000"/>
                    <a:lumOff val="60000"/>
                  </a:schemeClr>
                </a:solidFill>
                <a:ea typeface="Times New Roman" charset="0"/>
                <a:cs typeface="Times New Roman" charset="0"/>
              </a:rPr>
              <a:t>as Supply</a:t>
            </a:r>
            <a:endParaRPr lang="en-US" sz="1200" b="1" kern="0" dirty="0">
              <a:solidFill>
                <a:schemeClr val="accent2">
                  <a:lumMod val="40000"/>
                  <a:lumOff val="60000"/>
                </a:schemeClr>
              </a:solidFill>
              <a:ea typeface="Times New Roman" charset="0"/>
              <a:cs typeface="Times New Roman" charset="0"/>
            </a:endParaRPr>
          </a:p>
        </p:txBody>
      </p:sp>
      <p:pic>
        <p:nvPicPr>
          <p:cNvPr id="11" name="Picture 10"/>
          <p:cNvPicPr>
            <a:picLocks noChangeAspect="1"/>
          </p:cNvPicPr>
          <p:nvPr/>
        </p:nvPicPr>
        <p:blipFill>
          <a:blip r:embed="rId4"/>
          <a:stretch>
            <a:fillRect/>
          </a:stretch>
        </p:blipFill>
        <p:spPr>
          <a:xfrm>
            <a:off x="43032" y="203102"/>
            <a:ext cx="576228" cy="579763"/>
          </a:xfrm>
          <a:prstGeom prst="rect">
            <a:avLst/>
          </a:prstGeom>
        </p:spPr>
      </p:pic>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107</a:t>
            </a:fld>
            <a:endParaRPr lang="en-US" dirty="0"/>
          </a:p>
        </p:txBody>
      </p:sp>
    </p:spTree>
    <p:extLst>
      <p:ext uri="{BB962C8B-B14F-4D97-AF65-F5344CB8AC3E}">
        <p14:creationId xmlns:p14="http://schemas.microsoft.com/office/powerpoint/2010/main" val="144207478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IND38a"/>
          <p:cNvGraphicFramePr>
            <a:graphicFrameLocks noGrp="1"/>
          </p:cNvGraphicFramePr>
          <p:nvPr>
            <p:ph sz="quarter" idx="12"/>
            <p:extLst/>
          </p:nvPr>
        </p:nvGraphicFramePr>
        <p:xfrm>
          <a:off x="685800" y="1521661"/>
          <a:ext cx="3807374" cy="2755211"/>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43032" y="203102"/>
            <a:ext cx="576228" cy="579763"/>
          </a:xfrm>
          <a:prstGeom prst="rect">
            <a:avLst/>
          </a:prstGeom>
        </p:spPr>
      </p:pic>
      <p:sp>
        <p:nvSpPr>
          <p:cNvPr id="12" name="Text Placeholder 11"/>
          <p:cNvSpPr>
            <a:spLocks noGrp="1"/>
          </p:cNvSpPr>
          <p:nvPr>
            <p:ph type="body" sz="quarter" idx="17"/>
          </p:nvPr>
        </p:nvSpPr>
        <p:spPr>
          <a:xfrm>
            <a:off x="685800" y="1327967"/>
            <a:ext cx="3807373" cy="339851"/>
          </a:xfrm>
        </p:spPr>
        <p:txBody>
          <a:bodyPr/>
          <a:lstStyle/>
          <a:p>
            <a:r>
              <a:rPr lang="en-US" b="1" dirty="0"/>
              <a:t>Energy intensity by subsector </a:t>
            </a:r>
          </a:p>
          <a:p>
            <a:r>
              <a:rPr lang="en-US" b="1" dirty="0" smtClean="0"/>
              <a:t>AEO2022 Reference case</a:t>
            </a:r>
          </a:p>
          <a:p>
            <a:r>
              <a:rPr lang="en-US" sz="1100" dirty="0"/>
              <a:t>trillion British thermal units per billion 2012 dollar </a:t>
            </a:r>
            <a:r>
              <a:rPr lang="en-US" sz="1100" dirty="0" smtClean="0"/>
              <a:t>shipments</a:t>
            </a:r>
          </a:p>
          <a:p>
            <a:endParaRPr lang="en-US" b="1" dirty="0"/>
          </a:p>
        </p:txBody>
      </p:sp>
      <p:sp>
        <p:nvSpPr>
          <p:cNvPr id="19" name="Text Placeholder 18"/>
          <p:cNvSpPr>
            <a:spLocks noGrp="1"/>
          </p:cNvSpPr>
          <p:nvPr>
            <p:ph type="body" sz="quarter" idx="18"/>
          </p:nvPr>
        </p:nvSpPr>
        <p:spPr>
          <a:xfrm>
            <a:off x="4617720" y="1316968"/>
            <a:ext cx="4023360" cy="350851"/>
          </a:xfrm>
        </p:spPr>
        <p:txBody>
          <a:bodyPr/>
          <a:lstStyle/>
          <a:p>
            <a:pPr algn="l"/>
            <a:r>
              <a:rPr lang="en-US" b="1" dirty="0"/>
              <a:t>Energy-intensive </a:t>
            </a:r>
            <a:r>
              <a:rPr lang="en-US" b="1" dirty="0" smtClean="0"/>
              <a:t>manufacturing by industry</a:t>
            </a:r>
            <a:endParaRPr lang="en-US" b="1" dirty="0"/>
          </a:p>
          <a:p>
            <a:pPr algn="l"/>
            <a:r>
              <a:rPr lang="en-US" b="1" dirty="0" smtClean="0"/>
              <a:t>AEO2022 Reference case</a:t>
            </a:r>
          </a:p>
          <a:p>
            <a:pPr algn="l"/>
            <a:r>
              <a:rPr lang="en-US" sz="1100" dirty="0"/>
              <a:t>trillion British thermal units per billion 2012 dollar shipments</a:t>
            </a:r>
            <a:endParaRPr lang="en-US" sz="1100" i="1" dirty="0">
              <a:solidFill>
                <a:srgbClr val="333333"/>
              </a:solidFill>
              <a:ea typeface="Times New Roman" charset="0"/>
              <a:cs typeface="Times New Roman" charset="0"/>
            </a:endParaRPr>
          </a:p>
          <a:p>
            <a:pPr algn="l"/>
            <a:endParaRPr lang="en-US" b="1" dirty="0"/>
          </a:p>
        </p:txBody>
      </p:sp>
      <p:sp>
        <p:nvSpPr>
          <p:cNvPr id="2" name="Title 1"/>
          <p:cNvSpPr>
            <a:spLocks noGrp="1"/>
          </p:cNvSpPr>
          <p:nvPr>
            <p:ph type="title"/>
          </p:nvPr>
        </p:nvSpPr>
        <p:spPr/>
        <p:txBody>
          <a:bodyPr/>
          <a:lstStyle/>
          <a:p>
            <a:r>
              <a:rPr lang="en-US" sz="2400" dirty="0" smtClean="0"/>
              <a:t>Industrial sector energy intensity</a:t>
            </a:r>
            <a:endParaRPr lang="en-US" sz="2400" dirty="0">
              <a:solidFill>
                <a:srgbClr val="FF0000"/>
              </a:solidFill>
            </a:endParaRPr>
          </a:p>
        </p:txBody>
      </p:sp>
      <p:sp>
        <p:nvSpPr>
          <p:cNvPr id="10" name="Rectangle 9"/>
          <p:cNvSpPr/>
          <p:nvPr/>
        </p:nvSpPr>
        <p:spPr>
          <a:xfrm>
            <a:off x="619260" y="894769"/>
            <a:ext cx="4355814" cy="276999"/>
          </a:xfrm>
          <a:prstGeom prst="rect">
            <a:avLst/>
          </a:prstGeom>
        </p:spPr>
        <p:txBody>
          <a:bodyPr wrap="square">
            <a:spAutoFit/>
          </a:bodyPr>
          <a:lstStyle/>
          <a:p>
            <a:endParaRPr lang="en-US" sz="1200" i="1" dirty="0">
              <a:solidFill>
                <a:srgbClr val="333333"/>
              </a:solidFill>
              <a:latin typeface="Times New Roman" charset="0"/>
              <a:ea typeface="Times New Roman" charset="0"/>
              <a:cs typeface="Times New Roman" charset="0"/>
            </a:endParaRPr>
          </a:p>
        </p:txBody>
      </p:sp>
      <p:grpSp>
        <p:nvGrpSpPr>
          <p:cNvPr id="13" name="Group 12"/>
          <p:cNvGrpSpPr/>
          <p:nvPr/>
        </p:nvGrpSpPr>
        <p:grpSpPr>
          <a:xfrm>
            <a:off x="476170" y="1630255"/>
            <a:ext cx="2600400" cy="3158507"/>
            <a:chOff x="5640488" y="1258313"/>
            <a:chExt cx="2600400" cy="3158507"/>
          </a:xfrm>
        </p:grpSpPr>
        <p:sp>
          <p:nvSpPr>
            <p:cNvPr id="14" name="TextBox 1"/>
            <p:cNvSpPr txBox="1"/>
            <p:nvPr/>
          </p:nvSpPr>
          <p:spPr>
            <a:xfrm>
              <a:off x="5640488" y="1258313"/>
              <a:ext cx="2600400" cy="31585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b="1" dirty="0" smtClean="0"/>
                <a:t>total industry</a:t>
              </a:r>
            </a:p>
            <a:p>
              <a:pPr algn="l"/>
              <a:endParaRPr lang="en-US" sz="1200" b="1" dirty="0" smtClean="0"/>
            </a:p>
            <a:p>
              <a:pPr algn="l">
                <a:spcBef>
                  <a:spcPts val="600"/>
                </a:spcBef>
              </a:pPr>
              <a:r>
                <a:rPr lang="en-US" sz="1200" b="1" dirty="0" smtClean="0"/>
                <a:t>     manufacturing </a:t>
              </a:r>
            </a:p>
            <a:p>
              <a:pPr algn="l"/>
              <a:endParaRPr lang="en-US" sz="500" b="1" dirty="0"/>
            </a:p>
            <a:p>
              <a:pPr algn="l"/>
              <a:endParaRPr lang="en-US" sz="800" b="1" dirty="0" smtClean="0"/>
            </a:p>
            <a:p>
              <a:pPr algn="l"/>
              <a:endParaRPr lang="en-US" sz="100" b="1" dirty="0" smtClean="0"/>
            </a:p>
            <a:p>
              <a:pPr algn="l"/>
              <a:r>
                <a:rPr lang="en-US" sz="1200" b="1" dirty="0" smtClean="0"/>
                <a:t>         energy-intensive   </a:t>
              </a:r>
            </a:p>
            <a:p>
              <a:pPr algn="l"/>
              <a:r>
                <a:rPr lang="en-US" sz="1200" b="1" dirty="0"/>
                <a:t> </a:t>
              </a:r>
              <a:r>
                <a:rPr lang="en-US" sz="1200" b="1" dirty="0" smtClean="0"/>
                <a:t>        manufacturing</a:t>
              </a:r>
            </a:p>
            <a:p>
              <a:pPr algn="l"/>
              <a:endParaRPr lang="en-US" sz="600" b="1" dirty="0" smtClean="0"/>
            </a:p>
            <a:p>
              <a:pPr algn="l"/>
              <a:endParaRPr lang="en-US" sz="100" b="1" dirty="0"/>
            </a:p>
            <a:p>
              <a:pPr algn="l">
                <a:spcBef>
                  <a:spcPts val="400"/>
                </a:spcBef>
              </a:pPr>
              <a:r>
                <a:rPr lang="en-US" sz="1200" b="1" dirty="0" smtClean="0"/>
                <a:t>         non-energy intensive</a:t>
              </a:r>
            </a:p>
            <a:p>
              <a:pPr algn="l"/>
              <a:r>
                <a:rPr lang="en-US" sz="1200" b="1" dirty="0"/>
                <a:t> </a:t>
              </a:r>
              <a:r>
                <a:rPr lang="en-US" sz="1200" b="1" dirty="0" smtClean="0"/>
                <a:t>        manufacturing</a:t>
              </a:r>
            </a:p>
            <a:p>
              <a:pPr algn="l"/>
              <a:endParaRPr lang="en-US" sz="800" b="1" dirty="0" smtClean="0"/>
            </a:p>
            <a:p>
              <a:pPr algn="l">
                <a:spcBef>
                  <a:spcPts val="900"/>
                </a:spcBef>
              </a:pPr>
              <a:r>
                <a:rPr lang="en-US" sz="1200" b="1" dirty="0" smtClean="0"/>
                <a:t>     non-manufacturing</a:t>
              </a:r>
              <a:endParaRPr lang="en-US" sz="1200" b="1" dirty="0"/>
            </a:p>
          </p:txBody>
        </p:sp>
        <p:sp>
          <p:nvSpPr>
            <p:cNvPr id="15" name="Left Bracket 14"/>
            <p:cNvSpPr/>
            <p:nvPr/>
          </p:nvSpPr>
          <p:spPr>
            <a:xfrm>
              <a:off x="5781442" y="1805551"/>
              <a:ext cx="70260" cy="1570447"/>
            </a:xfrm>
            <a:prstGeom prst="leftBracke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Left Bracket 15"/>
            <p:cNvSpPr/>
            <p:nvPr/>
          </p:nvSpPr>
          <p:spPr>
            <a:xfrm>
              <a:off x="5972567" y="2308778"/>
              <a:ext cx="45719" cy="535707"/>
            </a:xfrm>
            <a:prstGeom prst="leftBracke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p:cNvCxnSpPr/>
            <p:nvPr/>
          </p:nvCxnSpPr>
          <p:spPr>
            <a:xfrm>
              <a:off x="5972567" y="2103038"/>
              <a:ext cx="0" cy="41148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81442" y="1540502"/>
              <a:ext cx="0" cy="45720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graphicFrame>
        <p:nvGraphicFramePr>
          <p:cNvPr id="22" name="IND38b"/>
          <p:cNvGraphicFramePr>
            <a:graphicFrameLocks noGrp="1"/>
          </p:cNvGraphicFramePr>
          <p:nvPr>
            <p:ph sz="quarter" idx="13"/>
            <p:extLst/>
          </p:nvPr>
        </p:nvGraphicFramePr>
        <p:xfrm>
          <a:off x="4436347" y="1521661"/>
          <a:ext cx="4483816" cy="2755211"/>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108</a:t>
            </a:fld>
            <a:endParaRPr lang="en-US" dirty="0"/>
          </a:p>
        </p:txBody>
      </p:sp>
    </p:spTree>
    <p:extLst>
      <p:ext uri="{BB962C8B-B14F-4D97-AF65-F5344CB8AC3E}">
        <p14:creationId xmlns:p14="http://schemas.microsoft.com/office/powerpoint/2010/main" val="46333967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5800" y="1094146"/>
            <a:ext cx="6597650" cy="411480"/>
          </a:xfrm>
        </p:spPr>
        <p:txBody>
          <a:bodyPr/>
          <a:lstStyle/>
          <a:p>
            <a:pPr fontAlgn="auto"/>
            <a:r>
              <a:rPr lang="en-US" b="1" dirty="0" smtClean="0"/>
              <a:t>Iron and steel industry energy </a:t>
            </a:r>
            <a:r>
              <a:rPr lang="en-US" b="1" dirty="0"/>
              <a:t>consumption by </a:t>
            </a:r>
            <a:r>
              <a:rPr lang="en-US" b="1" dirty="0" smtClean="0"/>
              <a:t>source</a:t>
            </a:r>
            <a:endParaRPr lang="en-US" b="1" dirty="0"/>
          </a:p>
          <a:p>
            <a:pPr fontAlgn="auto"/>
            <a:r>
              <a:rPr lang="en-US" b="1" dirty="0" smtClean="0"/>
              <a:t>AEO2022 Reference case</a:t>
            </a:r>
            <a:endParaRPr lang="en-US" dirty="0"/>
          </a:p>
          <a:p>
            <a:r>
              <a:rPr lang="en-US" sz="1100" dirty="0"/>
              <a:t>quadrillion British thermal </a:t>
            </a:r>
            <a:r>
              <a:rPr lang="en-US" sz="1100" dirty="0" smtClean="0"/>
              <a:t>units</a:t>
            </a:r>
            <a:endParaRPr lang="en-US" sz="1100" i="1" dirty="0">
              <a:solidFill>
                <a:srgbClr val="FF0000"/>
              </a:solidFill>
              <a:latin typeface="Times New Roman" charset="0"/>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dirty="0" smtClean="0"/>
              <a:t>Iron and steel industry energy </a:t>
            </a:r>
            <a:r>
              <a:rPr lang="en-US" dirty="0"/>
              <a:t>consumption by </a:t>
            </a:r>
            <a:r>
              <a:rPr lang="en-US" dirty="0" smtClean="0"/>
              <a:t>source</a:t>
            </a:r>
            <a:endParaRPr lang="en-US" sz="2400" dirty="0">
              <a:solidFill>
                <a:srgbClr val="FF0000"/>
              </a:solidFill>
            </a:endParaRPr>
          </a:p>
        </p:txBody>
      </p:sp>
      <p:pic>
        <p:nvPicPr>
          <p:cNvPr id="22" name="Picture 21"/>
          <p:cNvPicPr>
            <a:picLocks noChangeAspect="1"/>
          </p:cNvPicPr>
          <p:nvPr/>
        </p:nvPicPr>
        <p:blipFill>
          <a:blip r:embed="rId3"/>
          <a:stretch>
            <a:fillRect/>
          </a:stretch>
        </p:blipFill>
        <p:spPr>
          <a:xfrm>
            <a:off x="43032" y="203102"/>
            <a:ext cx="576228" cy="579763"/>
          </a:xfrm>
          <a:prstGeom prst="rect">
            <a:avLst/>
          </a:prstGeom>
        </p:spPr>
      </p:pic>
      <p:graphicFrame>
        <p:nvGraphicFramePr>
          <p:cNvPr id="13" name="IND39a"/>
          <p:cNvGraphicFramePr>
            <a:graphicFrameLocks noGrp="1"/>
          </p:cNvGraphicFramePr>
          <p:nvPr>
            <p:ph type="chart" sz="quarter" idx="12"/>
            <p:extLst/>
          </p:nvPr>
        </p:nvGraphicFramePr>
        <p:xfrm>
          <a:off x="455992" y="1573888"/>
          <a:ext cx="5991293" cy="288381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485005" y="2260983"/>
            <a:ext cx="2348162" cy="1569660"/>
          </a:xfrm>
          <a:prstGeom prst="rect">
            <a:avLst/>
          </a:prstGeom>
          <a:noFill/>
        </p:spPr>
        <p:txBody>
          <a:bodyPr wrap="square" rtlCol="0">
            <a:spAutoFit/>
          </a:bodyPr>
          <a:lstStyle/>
          <a:p>
            <a:r>
              <a:rPr lang="en-US" sz="1200" b="1" dirty="0" smtClean="0">
                <a:solidFill>
                  <a:schemeClr val="accent2"/>
                </a:solidFill>
              </a:rPr>
              <a:t>petroleum and other liquids</a:t>
            </a:r>
            <a:endParaRPr lang="en-US" sz="1200" b="1" dirty="0">
              <a:solidFill>
                <a:schemeClr val="accent2"/>
              </a:solidFill>
            </a:endParaRPr>
          </a:p>
          <a:p>
            <a:r>
              <a:rPr lang="en-US" sz="1200" b="1" dirty="0" smtClean="0">
                <a:solidFill>
                  <a:schemeClr val="accent4"/>
                </a:solidFill>
              </a:rPr>
              <a:t>purchased electricity</a:t>
            </a:r>
          </a:p>
          <a:p>
            <a:endParaRPr lang="en-US" sz="1200" b="1" dirty="0" smtClean="0">
              <a:solidFill>
                <a:schemeClr val="accent1"/>
              </a:solidFill>
            </a:endParaRPr>
          </a:p>
          <a:p>
            <a:endParaRPr lang="en-US" sz="1200" b="1" dirty="0">
              <a:solidFill>
                <a:schemeClr val="accent1"/>
              </a:solidFill>
            </a:endParaRPr>
          </a:p>
          <a:p>
            <a:r>
              <a:rPr lang="en-US" sz="1200" b="1" dirty="0" smtClean="0">
                <a:solidFill>
                  <a:schemeClr val="accent1"/>
                </a:solidFill>
              </a:rPr>
              <a:t>natural </a:t>
            </a:r>
            <a:r>
              <a:rPr lang="en-US" sz="1200" b="1" dirty="0">
                <a:solidFill>
                  <a:schemeClr val="accent1"/>
                </a:solidFill>
              </a:rPr>
              <a:t>gas</a:t>
            </a:r>
          </a:p>
          <a:p>
            <a:endParaRPr lang="en-US" sz="1200" b="1" dirty="0" smtClean="0">
              <a:solidFill>
                <a:srgbClr val="8B8B8B"/>
              </a:solidFill>
            </a:endParaRPr>
          </a:p>
          <a:p>
            <a:endParaRPr lang="en-US" sz="1200" b="1" dirty="0">
              <a:solidFill>
                <a:srgbClr val="8B8B8B"/>
              </a:solidFill>
            </a:endParaRPr>
          </a:p>
          <a:p>
            <a:r>
              <a:rPr lang="en-US" sz="1200" b="1" dirty="0" smtClean="0">
                <a:solidFill>
                  <a:srgbClr val="8B8B8B"/>
                </a:solidFill>
              </a:rPr>
              <a:t>coal</a:t>
            </a: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109</a:t>
            </a:fld>
            <a:endParaRPr lang="en-US" dirty="0"/>
          </a:p>
        </p:txBody>
      </p:sp>
    </p:spTree>
    <p:extLst>
      <p:ext uri="{BB962C8B-B14F-4D97-AF65-F5344CB8AC3E}">
        <p14:creationId xmlns:p14="http://schemas.microsoft.com/office/powerpoint/2010/main" val="4010668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31520" y="1069945"/>
            <a:ext cx="3931920" cy="350851"/>
          </a:xfrm>
        </p:spPr>
        <p:txBody>
          <a:bodyPr/>
          <a:lstStyle/>
          <a:p>
            <a:pPr marL="0" indent="0" eaLnBrk="0" hangingPunct="0">
              <a:spcBef>
                <a:spcPts val="0"/>
              </a:spcBef>
            </a:pPr>
            <a:r>
              <a:rPr lang="en-US" b="1" dirty="0" smtClean="0">
                <a:solidFill>
                  <a:sysClr val="windowText" lastClr="000000"/>
                </a:solidFill>
                <a:ea typeface="Times New Roman" charset="0"/>
                <a:cs typeface="Times New Roman" charset="0"/>
              </a:rPr>
              <a:t>North </a:t>
            </a:r>
            <a:r>
              <a:rPr lang="en-US" b="1" dirty="0">
                <a:solidFill>
                  <a:sysClr val="windowText" lastClr="000000"/>
                </a:solidFill>
                <a:ea typeface="Times New Roman" charset="0"/>
                <a:cs typeface="Times New Roman" charset="0"/>
              </a:rPr>
              <a:t>Sea Brent crude oil </a:t>
            </a:r>
            <a:r>
              <a:rPr lang="en-US" b="1" dirty="0" smtClean="0">
                <a:solidFill>
                  <a:sysClr val="windowText" lastClr="000000"/>
                </a:solidFill>
                <a:ea typeface="Times New Roman" charset="0"/>
                <a:cs typeface="Times New Roman" charset="0"/>
              </a:rPr>
              <a:t>price</a:t>
            </a:r>
            <a:endParaRPr lang="en-US" b="1" dirty="0">
              <a:solidFill>
                <a:sysClr val="windowText" lastClr="000000"/>
              </a:solidFill>
              <a:ea typeface="Times New Roman" charset="0"/>
              <a:cs typeface="Times New Roman" charset="0"/>
            </a:endParaRPr>
          </a:p>
          <a:p>
            <a:pPr marL="0" indent="0" eaLnBrk="0" hangingPunct="0">
              <a:spcBef>
                <a:spcPts val="0"/>
              </a:spcBef>
            </a:pPr>
            <a:r>
              <a:rPr lang="en-US" b="1" dirty="0" smtClean="0">
                <a:solidFill>
                  <a:sysClr val="windowText" lastClr="000000"/>
                </a:solidFill>
                <a:ea typeface="Times New Roman" charset="0"/>
                <a:cs typeface="Times New Roman" charset="0"/>
              </a:rPr>
              <a:t>AEO2022 side </a:t>
            </a:r>
            <a:r>
              <a:rPr lang="en-US" b="1" dirty="0">
                <a:solidFill>
                  <a:sysClr val="windowText" lastClr="000000"/>
                </a:solidFill>
                <a:ea typeface="Times New Roman" charset="0"/>
                <a:cs typeface="Times New Roman" charset="0"/>
              </a:rPr>
              <a:t>c</a:t>
            </a:r>
            <a:r>
              <a:rPr lang="en-US" b="1" dirty="0" smtClean="0">
                <a:solidFill>
                  <a:sysClr val="windowText" lastClr="000000"/>
                </a:solidFill>
                <a:ea typeface="Times New Roman" charset="0"/>
                <a:cs typeface="Times New Roman" charset="0"/>
              </a:rPr>
              <a:t>ases</a:t>
            </a:r>
          </a:p>
          <a:p>
            <a:pPr marL="0" indent="0" eaLnBrk="0" hangingPunct="0">
              <a:spcBef>
                <a:spcPts val="0"/>
              </a:spcBef>
            </a:pPr>
            <a:r>
              <a:rPr lang="en-US" sz="1100" dirty="0" smtClean="0">
                <a:solidFill>
                  <a:sysClr val="windowText" lastClr="000000"/>
                </a:solidFill>
                <a:ea typeface="Times New Roman" charset="0"/>
                <a:cs typeface="Times New Roman" charset="0"/>
              </a:rPr>
              <a:t>2021 </a:t>
            </a:r>
            <a:r>
              <a:rPr lang="en-US" sz="1100" dirty="0">
                <a:solidFill>
                  <a:sysClr val="windowText" lastClr="000000"/>
                </a:solidFill>
                <a:ea typeface="Times New Roman" charset="0"/>
                <a:cs typeface="Times New Roman" charset="0"/>
              </a:rPr>
              <a:t>dollars per </a:t>
            </a:r>
            <a:r>
              <a:rPr lang="en-US" sz="1100" dirty="0" smtClean="0">
                <a:solidFill>
                  <a:sysClr val="windowText" lastClr="000000"/>
                </a:solidFill>
                <a:ea typeface="Times New Roman" charset="0"/>
                <a:cs typeface="Times New Roman" charset="0"/>
              </a:rPr>
              <a:t>barrel</a:t>
            </a:r>
            <a:endParaRPr lang="en-US" sz="1100" dirty="0">
              <a:solidFill>
                <a:sysClr val="windowText" lastClr="000000"/>
              </a:solidFill>
              <a:ea typeface="Times New Roman" charset="0"/>
              <a:cs typeface="Times New Roman" charset="0"/>
            </a:endParaRPr>
          </a:p>
        </p:txBody>
      </p:sp>
      <p:sp>
        <p:nvSpPr>
          <p:cNvPr id="5" name="Text Placeholder 4"/>
          <p:cNvSpPr>
            <a:spLocks noGrp="1"/>
          </p:cNvSpPr>
          <p:nvPr>
            <p:ph type="body" sz="quarter" idx="18"/>
          </p:nvPr>
        </p:nvSpPr>
        <p:spPr>
          <a:xfrm>
            <a:off x="4663440" y="1052274"/>
            <a:ext cx="4023360" cy="350851"/>
          </a:xfrm>
        </p:spPr>
        <p:txBody>
          <a:bodyPr lIns="0"/>
          <a:lstStyle/>
          <a:p>
            <a:pPr marL="0" indent="0" algn="l" eaLnBrk="0" hangingPunct="0">
              <a:spcBef>
                <a:spcPts val="0"/>
              </a:spcBef>
            </a:pPr>
            <a:r>
              <a:rPr lang="en-US" b="1" dirty="0">
                <a:solidFill>
                  <a:sysClr val="windowText" lastClr="000000"/>
                </a:solidFill>
                <a:latin typeface="Arial" panose="020B0604020202020204" pitchFamily="34" charset="0"/>
                <a:ea typeface="Times New Roman" charset="0"/>
                <a:cs typeface="Arial" panose="020B0604020202020204" pitchFamily="34" charset="0"/>
              </a:rPr>
              <a:t>N</a:t>
            </a:r>
            <a:r>
              <a:rPr lang="en-US" b="1" dirty="0" smtClean="0">
                <a:solidFill>
                  <a:sysClr val="windowText" lastClr="000000"/>
                </a:solidFill>
                <a:latin typeface="Arial" panose="020B0604020202020204" pitchFamily="34" charset="0"/>
                <a:ea typeface="Times New Roman" charset="0"/>
                <a:cs typeface="Arial" panose="020B0604020202020204" pitchFamily="34" charset="0"/>
              </a:rPr>
              <a:t>atural </a:t>
            </a:r>
            <a:r>
              <a:rPr lang="en-US" b="1" dirty="0">
                <a:solidFill>
                  <a:sysClr val="windowText" lastClr="000000"/>
                </a:solidFill>
                <a:latin typeface="Arial" panose="020B0604020202020204" pitchFamily="34" charset="0"/>
                <a:ea typeface="Times New Roman" charset="0"/>
                <a:cs typeface="Arial" panose="020B0604020202020204" pitchFamily="34" charset="0"/>
              </a:rPr>
              <a:t>gas price at Henry </a:t>
            </a:r>
            <a:r>
              <a:rPr lang="en-US" b="1" dirty="0" smtClean="0">
                <a:solidFill>
                  <a:sysClr val="windowText" lastClr="000000"/>
                </a:solidFill>
                <a:latin typeface="Arial" panose="020B0604020202020204" pitchFamily="34" charset="0"/>
                <a:ea typeface="Times New Roman" charset="0"/>
                <a:cs typeface="Arial" panose="020B0604020202020204" pitchFamily="34" charset="0"/>
              </a:rPr>
              <a:t>Hub</a:t>
            </a:r>
          </a:p>
          <a:p>
            <a:pPr marL="0" indent="0" algn="l" eaLnBrk="0" hangingPunct="0">
              <a:spcBef>
                <a:spcPts val="0"/>
              </a:spcBef>
            </a:pPr>
            <a:r>
              <a:rPr lang="en-US" b="1" dirty="0" smtClean="0">
                <a:solidFill>
                  <a:sysClr val="windowText" lastClr="000000"/>
                </a:solidFill>
                <a:latin typeface="Arial" panose="020B0604020202020204" pitchFamily="34" charset="0"/>
                <a:ea typeface="Times New Roman" charset="0"/>
                <a:cs typeface="Arial" panose="020B0604020202020204" pitchFamily="34" charset="0"/>
              </a:rPr>
              <a:t>AEO2022 side cases</a:t>
            </a:r>
          </a:p>
          <a:p>
            <a:pPr marL="0" indent="0" algn="l" eaLnBrk="0" hangingPunct="0">
              <a:spcBef>
                <a:spcPts val="0"/>
              </a:spcBef>
            </a:pPr>
            <a:r>
              <a:rPr lang="en-US" sz="1100" dirty="0" smtClean="0">
                <a:solidFill>
                  <a:sysClr val="windowText" lastClr="000000"/>
                </a:solidFill>
                <a:latin typeface="Arial" panose="020B0604020202020204" pitchFamily="34" charset="0"/>
                <a:ea typeface="Times New Roman" charset="0"/>
                <a:cs typeface="Arial" panose="020B0604020202020204" pitchFamily="34" charset="0"/>
              </a:rPr>
              <a:t>2021 dollars per million British thermal units</a:t>
            </a:r>
            <a:endParaRPr lang="en-US" sz="1100" dirty="0">
              <a:solidFill>
                <a:sysClr val="windowText" lastClr="000000"/>
              </a:solidFill>
              <a:ea typeface="Times New Roman" charset="0"/>
              <a:cs typeface="Times New Roman" charset="0"/>
            </a:endParaRPr>
          </a:p>
        </p:txBody>
      </p:sp>
      <p:sp>
        <p:nvSpPr>
          <p:cNvPr id="7" name="Title 6"/>
          <p:cNvSpPr>
            <a:spLocks noGrp="1"/>
          </p:cNvSpPr>
          <p:nvPr>
            <p:ph type="title"/>
          </p:nvPr>
        </p:nvSpPr>
        <p:spPr/>
        <p:txBody>
          <a:bodyPr/>
          <a:lstStyle/>
          <a:p>
            <a:r>
              <a:rPr lang="en-US" dirty="0"/>
              <a:t>Crude oil price </a:t>
            </a:r>
            <a:r>
              <a:rPr lang="en-US" dirty="0" smtClean="0"/>
              <a:t>projections and </a:t>
            </a:r>
            <a:r>
              <a:rPr lang="en-US" dirty="0"/>
              <a:t>natural gas price </a:t>
            </a:r>
            <a:r>
              <a:rPr lang="en-US" dirty="0" smtClean="0"/>
              <a:t>projections</a:t>
            </a:r>
            <a:endParaRPr lang="en-US" dirty="0"/>
          </a:p>
        </p:txBody>
      </p:sp>
      <p:graphicFrame>
        <p:nvGraphicFramePr>
          <p:cNvPr id="9" name="ICD12a"/>
          <p:cNvGraphicFramePr>
            <a:graphicFrameLocks noGrp="1"/>
          </p:cNvGraphicFramePr>
          <p:nvPr>
            <p:ph sz="quarter" idx="12"/>
            <p:extLst>
              <p:ext uri="{D42A27DB-BD31-4B8C-83A1-F6EECF244321}">
                <p14:modId xmlns:p14="http://schemas.microsoft.com/office/powerpoint/2010/main" val="3491548028"/>
              </p:ext>
            </p:extLst>
          </p:nvPr>
        </p:nvGraphicFramePr>
        <p:xfrm>
          <a:off x="685800" y="1438467"/>
          <a:ext cx="3932238" cy="29509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ICD12b"/>
          <p:cNvGraphicFramePr>
            <a:graphicFrameLocks noGrp="1"/>
          </p:cNvGraphicFramePr>
          <p:nvPr>
            <p:ph sz="quarter" idx="13"/>
            <p:extLst>
              <p:ext uri="{D42A27DB-BD31-4B8C-83A1-F6EECF244321}">
                <p14:modId xmlns:p14="http://schemas.microsoft.com/office/powerpoint/2010/main" val="1433979398"/>
              </p:ext>
            </p:extLst>
          </p:nvPr>
        </p:nvGraphicFramePr>
        <p:xfrm>
          <a:off x="4664075" y="1438467"/>
          <a:ext cx="4022725" cy="2950971"/>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p:cNvPicPr>
            <a:picLocks noChangeAspect="1"/>
          </p:cNvPicPr>
          <p:nvPr/>
        </p:nvPicPr>
        <p:blipFill>
          <a:blip r:embed="rId5"/>
          <a:stretch>
            <a:fillRect/>
          </a:stretch>
        </p:blipFill>
        <p:spPr>
          <a:xfrm>
            <a:off x="43032" y="163620"/>
            <a:ext cx="576228" cy="576228"/>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11</a:t>
            </a:fld>
            <a:endParaRPr lang="en-US" dirty="0"/>
          </a:p>
        </p:txBody>
      </p:sp>
    </p:spTree>
    <p:extLst>
      <p:ext uri="{BB962C8B-B14F-4D97-AF65-F5344CB8AC3E}">
        <p14:creationId xmlns:p14="http://schemas.microsoft.com/office/powerpoint/2010/main" val="22642820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5800" y="1094146"/>
            <a:ext cx="6597650" cy="411480"/>
          </a:xfrm>
        </p:spPr>
        <p:txBody>
          <a:bodyPr/>
          <a:lstStyle/>
          <a:p>
            <a:pPr fontAlgn="auto"/>
            <a:r>
              <a:rPr lang="en-US" b="1" dirty="0"/>
              <a:t>Cement and lime industry energy consumption by </a:t>
            </a:r>
            <a:r>
              <a:rPr lang="en-US" b="1" dirty="0" smtClean="0"/>
              <a:t>source</a:t>
            </a:r>
            <a:endParaRPr lang="en-US" b="1" dirty="0"/>
          </a:p>
          <a:p>
            <a:pPr fontAlgn="auto"/>
            <a:r>
              <a:rPr lang="en-US" b="1" dirty="0" smtClean="0"/>
              <a:t>AEO2022 Reference case</a:t>
            </a:r>
            <a:endParaRPr lang="en-US" dirty="0"/>
          </a:p>
          <a:p>
            <a:r>
              <a:rPr lang="en-US" sz="1100" dirty="0"/>
              <a:t>quadrillion British thermal </a:t>
            </a:r>
            <a:r>
              <a:rPr lang="en-US" sz="1100" dirty="0" smtClean="0"/>
              <a:t>units</a:t>
            </a:r>
            <a:endParaRPr lang="en-US" sz="1100" i="1" dirty="0">
              <a:solidFill>
                <a:srgbClr val="FF0000"/>
              </a:solidFill>
              <a:latin typeface="Times New Roman" charset="0"/>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dirty="0"/>
              <a:t>Cement and lime industry energy consumption by </a:t>
            </a:r>
            <a:r>
              <a:rPr lang="en-US" dirty="0" smtClean="0"/>
              <a:t>source</a:t>
            </a:r>
            <a:endParaRPr lang="en-US" sz="2400" dirty="0">
              <a:solidFill>
                <a:srgbClr val="FF0000"/>
              </a:solidFill>
            </a:endParaRPr>
          </a:p>
        </p:txBody>
      </p:sp>
      <p:pic>
        <p:nvPicPr>
          <p:cNvPr id="22" name="Picture 21"/>
          <p:cNvPicPr>
            <a:picLocks noChangeAspect="1"/>
          </p:cNvPicPr>
          <p:nvPr/>
        </p:nvPicPr>
        <p:blipFill>
          <a:blip r:embed="rId3"/>
          <a:stretch>
            <a:fillRect/>
          </a:stretch>
        </p:blipFill>
        <p:spPr>
          <a:xfrm>
            <a:off x="43032" y="203102"/>
            <a:ext cx="576228" cy="579763"/>
          </a:xfrm>
          <a:prstGeom prst="rect">
            <a:avLst/>
          </a:prstGeom>
        </p:spPr>
      </p:pic>
      <p:graphicFrame>
        <p:nvGraphicFramePr>
          <p:cNvPr id="13" name="IND40a"/>
          <p:cNvGraphicFramePr>
            <a:graphicFrameLocks noGrp="1"/>
          </p:cNvGraphicFramePr>
          <p:nvPr>
            <p:ph type="chart" sz="quarter" idx="12"/>
            <p:extLst/>
          </p:nvPr>
        </p:nvGraphicFramePr>
        <p:xfrm>
          <a:off x="455992" y="1573888"/>
          <a:ext cx="5991293" cy="288381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677093" y="2040755"/>
            <a:ext cx="2348162" cy="1677382"/>
          </a:xfrm>
          <a:prstGeom prst="rect">
            <a:avLst/>
          </a:prstGeom>
          <a:noFill/>
        </p:spPr>
        <p:txBody>
          <a:bodyPr wrap="square" rtlCol="0">
            <a:spAutoFit/>
          </a:bodyPr>
          <a:lstStyle/>
          <a:p>
            <a:r>
              <a:rPr lang="en-US" sz="1200" b="1" dirty="0" smtClean="0">
                <a:solidFill>
                  <a:schemeClr val="accent2"/>
                </a:solidFill>
              </a:rPr>
              <a:t>petroleum and other liquids</a:t>
            </a:r>
            <a:endParaRPr lang="en-US" sz="1200" b="1" dirty="0">
              <a:solidFill>
                <a:schemeClr val="accent2"/>
              </a:solidFill>
            </a:endParaRPr>
          </a:p>
          <a:p>
            <a:r>
              <a:rPr lang="en-US" sz="1200" b="1" dirty="0" smtClean="0">
                <a:solidFill>
                  <a:schemeClr val="accent4"/>
                </a:solidFill>
              </a:rPr>
              <a:t>purchased electricity</a:t>
            </a:r>
          </a:p>
          <a:p>
            <a:endParaRPr lang="en-US" sz="900" b="1" dirty="0" smtClean="0">
              <a:solidFill>
                <a:schemeClr val="accent1"/>
              </a:solidFill>
            </a:endParaRPr>
          </a:p>
          <a:p>
            <a:r>
              <a:rPr lang="en-US" sz="1200" b="1" dirty="0" smtClean="0">
                <a:solidFill>
                  <a:schemeClr val="accent1"/>
                </a:solidFill>
              </a:rPr>
              <a:t>natural gas</a:t>
            </a:r>
          </a:p>
          <a:p>
            <a:endParaRPr lang="en-US" sz="1000" b="1" dirty="0" smtClean="0">
              <a:solidFill>
                <a:schemeClr val="accent3"/>
              </a:solidFill>
            </a:endParaRPr>
          </a:p>
          <a:p>
            <a:r>
              <a:rPr lang="en-US" sz="1200" b="1" dirty="0" smtClean="0">
                <a:solidFill>
                  <a:schemeClr val="accent3"/>
                </a:solidFill>
              </a:rPr>
              <a:t>renewables</a:t>
            </a:r>
            <a:endParaRPr lang="en-US" sz="1200" b="1" dirty="0">
              <a:solidFill>
                <a:schemeClr val="accent3"/>
              </a:solidFill>
            </a:endParaRPr>
          </a:p>
          <a:p>
            <a:endParaRPr lang="en-US" sz="1200" b="1" dirty="0" smtClean="0">
              <a:solidFill>
                <a:srgbClr val="8B8B8B"/>
              </a:solidFill>
            </a:endParaRPr>
          </a:p>
          <a:p>
            <a:endParaRPr lang="en-US" sz="1200" b="1" dirty="0">
              <a:solidFill>
                <a:srgbClr val="8B8B8B"/>
              </a:solidFill>
            </a:endParaRPr>
          </a:p>
          <a:p>
            <a:r>
              <a:rPr lang="en-US" sz="1200" b="1" dirty="0" smtClean="0">
                <a:solidFill>
                  <a:srgbClr val="8B8B8B"/>
                </a:solidFill>
              </a:rPr>
              <a:t>coal</a:t>
            </a: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110</a:t>
            </a:fld>
            <a:endParaRPr lang="en-US" dirty="0"/>
          </a:p>
        </p:txBody>
      </p:sp>
    </p:spTree>
    <p:extLst>
      <p:ext uri="{BB962C8B-B14F-4D97-AF65-F5344CB8AC3E}">
        <p14:creationId xmlns:p14="http://schemas.microsoft.com/office/powerpoint/2010/main" val="395311688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5800" y="1094146"/>
            <a:ext cx="6597650" cy="411480"/>
          </a:xfrm>
        </p:spPr>
        <p:txBody>
          <a:bodyPr/>
          <a:lstStyle/>
          <a:p>
            <a:pPr fontAlgn="auto"/>
            <a:r>
              <a:rPr lang="en-US" b="1" dirty="0"/>
              <a:t>Pulp and paper industry energy consumption by </a:t>
            </a:r>
            <a:r>
              <a:rPr lang="en-US" b="1" dirty="0" smtClean="0"/>
              <a:t>source</a:t>
            </a:r>
            <a:endParaRPr lang="en-US" b="1" dirty="0"/>
          </a:p>
          <a:p>
            <a:pPr fontAlgn="auto"/>
            <a:r>
              <a:rPr lang="en-US" b="1" dirty="0" smtClean="0"/>
              <a:t>AEO2022 Reference case</a:t>
            </a:r>
            <a:endParaRPr lang="en-US" dirty="0"/>
          </a:p>
          <a:p>
            <a:r>
              <a:rPr lang="en-US" sz="1100" dirty="0"/>
              <a:t>quadrillion British thermal </a:t>
            </a:r>
            <a:r>
              <a:rPr lang="en-US" sz="1100" dirty="0" smtClean="0"/>
              <a:t>units</a:t>
            </a:r>
            <a:endParaRPr lang="en-US" sz="1100" i="1" dirty="0">
              <a:solidFill>
                <a:srgbClr val="FF0000"/>
              </a:solidFill>
              <a:latin typeface="Times New Roman" charset="0"/>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dirty="0"/>
              <a:t>Pulp and paper industry energy consumption by </a:t>
            </a:r>
            <a:r>
              <a:rPr lang="en-US" dirty="0" smtClean="0"/>
              <a:t>source</a:t>
            </a:r>
            <a:endParaRPr lang="en-US" sz="2400" dirty="0">
              <a:solidFill>
                <a:srgbClr val="FF0000"/>
              </a:solidFill>
            </a:endParaRPr>
          </a:p>
        </p:txBody>
      </p:sp>
      <p:pic>
        <p:nvPicPr>
          <p:cNvPr id="22" name="Picture 21"/>
          <p:cNvPicPr>
            <a:picLocks noChangeAspect="1"/>
          </p:cNvPicPr>
          <p:nvPr/>
        </p:nvPicPr>
        <p:blipFill>
          <a:blip r:embed="rId3"/>
          <a:stretch>
            <a:fillRect/>
          </a:stretch>
        </p:blipFill>
        <p:spPr>
          <a:xfrm>
            <a:off x="43032" y="203102"/>
            <a:ext cx="576228" cy="579763"/>
          </a:xfrm>
          <a:prstGeom prst="rect">
            <a:avLst/>
          </a:prstGeom>
        </p:spPr>
      </p:pic>
      <p:graphicFrame>
        <p:nvGraphicFramePr>
          <p:cNvPr id="13" name="IND41a"/>
          <p:cNvGraphicFramePr>
            <a:graphicFrameLocks noGrp="1"/>
          </p:cNvGraphicFramePr>
          <p:nvPr>
            <p:ph type="chart" sz="quarter" idx="12"/>
            <p:extLst/>
          </p:nvPr>
        </p:nvGraphicFramePr>
        <p:xfrm>
          <a:off x="455992" y="1573888"/>
          <a:ext cx="5991293" cy="288381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553029" y="1573888"/>
            <a:ext cx="2348162" cy="1754326"/>
          </a:xfrm>
          <a:prstGeom prst="rect">
            <a:avLst/>
          </a:prstGeom>
          <a:noFill/>
        </p:spPr>
        <p:txBody>
          <a:bodyPr wrap="square" rtlCol="0">
            <a:spAutoFit/>
          </a:bodyPr>
          <a:lstStyle/>
          <a:p>
            <a:r>
              <a:rPr lang="en-US" sz="1200" b="1" dirty="0" smtClean="0">
                <a:solidFill>
                  <a:schemeClr val="accent2"/>
                </a:solidFill>
              </a:rPr>
              <a:t>petroleum and other liquids</a:t>
            </a:r>
            <a:endParaRPr lang="en-US" sz="1200" b="1" dirty="0">
              <a:solidFill>
                <a:schemeClr val="accent2"/>
              </a:solidFill>
            </a:endParaRPr>
          </a:p>
          <a:p>
            <a:r>
              <a:rPr lang="en-US" sz="1200" b="1" dirty="0">
                <a:solidFill>
                  <a:srgbClr val="8B8B8B"/>
                </a:solidFill>
              </a:rPr>
              <a:t>coal</a:t>
            </a:r>
          </a:p>
          <a:p>
            <a:r>
              <a:rPr lang="en-US" sz="1200" b="1" dirty="0" smtClean="0">
                <a:solidFill>
                  <a:schemeClr val="accent4"/>
                </a:solidFill>
              </a:rPr>
              <a:t>purchased electricity</a:t>
            </a:r>
          </a:p>
          <a:p>
            <a:endParaRPr lang="en-US" sz="1200" b="1" dirty="0" smtClean="0">
              <a:solidFill>
                <a:srgbClr val="0096D7"/>
              </a:solidFill>
            </a:endParaRPr>
          </a:p>
          <a:p>
            <a:r>
              <a:rPr lang="en-US" sz="1200" b="1" dirty="0" smtClean="0">
                <a:solidFill>
                  <a:schemeClr val="accent1"/>
                </a:solidFill>
              </a:rPr>
              <a:t>natural gas</a:t>
            </a:r>
          </a:p>
          <a:p>
            <a:endParaRPr lang="en-US" sz="1200" b="1" dirty="0" smtClean="0">
              <a:solidFill>
                <a:srgbClr val="5D9732"/>
              </a:solidFill>
            </a:endParaRPr>
          </a:p>
          <a:p>
            <a:endParaRPr lang="en-US" sz="1200" b="1" dirty="0">
              <a:solidFill>
                <a:srgbClr val="5D9732"/>
              </a:solidFill>
            </a:endParaRPr>
          </a:p>
          <a:p>
            <a:endParaRPr lang="en-US" sz="1200" b="1" dirty="0" smtClean="0">
              <a:solidFill>
                <a:srgbClr val="5D9732"/>
              </a:solidFill>
            </a:endParaRPr>
          </a:p>
          <a:p>
            <a:r>
              <a:rPr lang="en-US" sz="1200" b="1" dirty="0" smtClean="0">
                <a:solidFill>
                  <a:schemeClr val="accent3"/>
                </a:solidFill>
              </a:rPr>
              <a:t>renewables</a:t>
            </a:r>
            <a:endParaRPr lang="en-US" sz="1200" b="1" dirty="0">
              <a:solidFill>
                <a:schemeClr val="accent3"/>
              </a:solidFill>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111</a:t>
            </a:fld>
            <a:endParaRPr lang="en-US" dirty="0"/>
          </a:p>
        </p:txBody>
      </p:sp>
    </p:spTree>
    <p:extLst>
      <p:ext uri="{BB962C8B-B14F-4D97-AF65-F5344CB8AC3E}">
        <p14:creationId xmlns:p14="http://schemas.microsoft.com/office/powerpoint/2010/main" val="13445682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5800" y="1094146"/>
            <a:ext cx="6597650" cy="411480"/>
          </a:xfrm>
        </p:spPr>
        <p:txBody>
          <a:bodyPr/>
          <a:lstStyle/>
          <a:p>
            <a:pPr fontAlgn="auto"/>
            <a:r>
              <a:rPr lang="en-US" b="1" dirty="0" smtClean="0"/>
              <a:t>Bulk chemicals industry energy </a:t>
            </a:r>
            <a:r>
              <a:rPr lang="en-US" b="1" dirty="0"/>
              <a:t>consumption by </a:t>
            </a:r>
            <a:r>
              <a:rPr lang="en-US" b="1" dirty="0" smtClean="0"/>
              <a:t>source</a:t>
            </a:r>
            <a:endParaRPr lang="en-US" b="1" dirty="0"/>
          </a:p>
          <a:p>
            <a:pPr fontAlgn="auto"/>
            <a:r>
              <a:rPr lang="en-US" b="1" dirty="0" smtClean="0"/>
              <a:t>AEO2022 Reference case</a:t>
            </a:r>
            <a:endParaRPr lang="en-US" dirty="0"/>
          </a:p>
          <a:p>
            <a:r>
              <a:rPr lang="en-US" sz="1100" dirty="0"/>
              <a:t>quadrillion British thermal </a:t>
            </a:r>
            <a:r>
              <a:rPr lang="en-US" sz="1100" dirty="0" smtClean="0"/>
              <a:t>units</a:t>
            </a:r>
            <a:endParaRPr lang="en-US" sz="1100" i="1" dirty="0">
              <a:solidFill>
                <a:srgbClr val="FF0000"/>
              </a:solidFill>
              <a:latin typeface="Times New Roman" charset="0"/>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dirty="0" smtClean="0"/>
              <a:t>Bulk chemicals industry energy </a:t>
            </a:r>
            <a:r>
              <a:rPr lang="en-US" dirty="0"/>
              <a:t>consumption by </a:t>
            </a:r>
            <a:r>
              <a:rPr lang="en-US" dirty="0" smtClean="0"/>
              <a:t>source</a:t>
            </a:r>
            <a:endParaRPr lang="en-US" sz="2400" dirty="0">
              <a:solidFill>
                <a:srgbClr val="FF0000"/>
              </a:solidFill>
            </a:endParaRPr>
          </a:p>
        </p:txBody>
      </p:sp>
      <p:pic>
        <p:nvPicPr>
          <p:cNvPr id="22" name="Picture 21"/>
          <p:cNvPicPr>
            <a:picLocks noChangeAspect="1"/>
          </p:cNvPicPr>
          <p:nvPr/>
        </p:nvPicPr>
        <p:blipFill>
          <a:blip r:embed="rId3"/>
          <a:stretch>
            <a:fillRect/>
          </a:stretch>
        </p:blipFill>
        <p:spPr>
          <a:xfrm>
            <a:off x="43032" y="203102"/>
            <a:ext cx="576228" cy="579763"/>
          </a:xfrm>
          <a:prstGeom prst="rect">
            <a:avLst/>
          </a:prstGeom>
        </p:spPr>
      </p:pic>
      <p:graphicFrame>
        <p:nvGraphicFramePr>
          <p:cNvPr id="13" name="IND42a"/>
          <p:cNvGraphicFramePr>
            <a:graphicFrameLocks noGrp="1"/>
          </p:cNvGraphicFramePr>
          <p:nvPr>
            <p:ph type="chart" sz="quarter" idx="12"/>
            <p:extLst/>
          </p:nvPr>
        </p:nvGraphicFramePr>
        <p:xfrm>
          <a:off x="394208" y="1573888"/>
          <a:ext cx="5991293" cy="288381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544060" y="1573888"/>
            <a:ext cx="2289107" cy="2308324"/>
          </a:xfrm>
          <a:prstGeom prst="rect">
            <a:avLst/>
          </a:prstGeom>
          <a:noFill/>
        </p:spPr>
        <p:txBody>
          <a:bodyPr wrap="square" rtlCol="0">
            <a:spAutoFit/>
          </a:bodyPr>
          <a:lstStyle/>
          <a:p>
            <a:r>
              <a:rPr lang="en-US" sz="1200" b="1" dirty="0">
                <a:solidFill>
                  <a:srgbClr val="A6A6A6"/>
                </a:solidFill>
              </a:rPr>
              <a:t>other</a:t>
            </a:r>
          </a:p>
          <a:p>
            <a:r>
              <a:rPr lang="en-US" sz="1200" b="1" dirty="0" smtClean="0">
                <a:solidFill>
                  <a:schemeClr val="accent4"/>
                </a:solidFill>
              </a:rPr>
              <a:t>purchased electricity</a:t>
            </a:r>
          </a:p>
          <a:p>
            <a:r>
              <a:rPr lang="en-US" sz="1200" b="1" dirty="0" smtClean="0">
                <a:solidFill>
                  <a:schemeClr val="accent1">
                    <a:lumMod val="60000"/>
                    <a:lumOff val="40000"/>
                  </a:schemeClr>
                </a:solidFill>
              </a:rPr>
              <a:t>natural </a:t>
            </a:r>
            <a:r>
              <a:rPr lang="en-US" sz="1200" b="1" dirty="0">
                <a:solidFill>
                  <a:schemeClr val="accent1">
                    <a:lumMod val="60000"/>
                    <a:lumOff val="40000"/>
                  </a:schemeClr>
                </a:solidFill>
              </a:rPr>
              <a:t>gas feedstock</a:t>
            </a:r>
          </a:p>
          <a:p>
            <a:endParaRPr lang="en-US" sz="1200" b="1" dirty="0" smtClean="0">
              <a:solidFill>
                <a:schemeClr val="accent1"/>
              </a:solidFill>
            </a:endParaRPr>
          </a:p>
          <a:p>
            <a:endParaRPr lang="en-US" sz="1200" b="1" dirty="0">
              <a:solidFill>
                <a:schemeClr val="accent1"/>
              </a:solidFill>
            </a:endParaRPr>
          </a:p>
          <a:p>
            <a:r>
              <a:rPr lang="en-US" sz="1200" b="1" dirty="0" smtClean="0">
                <a:solidFill>
                  <a:schemeClr val="accent1"/>
                </a:solidFill>
              </a:rPr>
              <a:t>natural </a:t>
            </a:r>
            <a:r>
              <a:rPr lang="en-US" sz="1200" b="1" dirty="0">
                <a:solidFill>
                  <a:schemeClr val="accent1"/>
                </a:solidFill>
              </a:rPr>
              <a:t>gas heat and power</a:t>
            </a:r>
          </a:p>
          <a:p>
            <a:endParaRPr lang="en-US" sz="1200" b="1" dirty="0" smtClean="0">
              <a:solidFill>
                <a:schemeClr val="accent5"/>
              </a:solidFill>
            </a:endParaRPr>
          </a:p>
          <a:p>
            <a:r>
              <a:rPr lang="en-US" sz="1200" b="1" dirty="0" smtClean="0">
                <a:solidFill>
                  <a:schemeClr val="accent5"/>
                </a:solidFill>
              </a:rPr>
              <a:t>petrochemical </a:t>
            </a:r>
            <a:r>
              <a:rPr lang="en-US" sz="1200" b="1" dirty="0">
                <a:solidFill>
                  <a:schemeClr val="accent5"/>
                </a:solidFill>
              </a:rPr>
              <a:t>feedstock</a:t>
            </a:r>
          </a:p>
          <a:p>
            <a:endParaRPr lang="en-US" sz="1200" b="1" dirty="0" smtClean="0">
              <a:solidFill>
                <a:schemeClr val="accent6"/>
              </a:solidFill>
            </a:endParaRPr>
          </a:p>
          <a:p>
            <a:endParaRPr lang="en-US" sz="1200" b="1" dirty="0">
              <a:solidFill>
                <a:schemeClr val="accent6"/>
              </a:solidFill>
            </a:endParaRPr>
          </a:p>
          <a:p>
            <a:r>
              <a:rPr lang="en-US" sz="1200" b="1" dirty="0" smtClean="0">
                <a:solidFill>
                  <a:schemeClr val="accent6"/>
                </a:solidFill>
              </a:rPr>
              <a:t>hydrocarbon </a:t>
            </a:r>
            <a:r>
              <a:rPr lang="en-US" sz="1200" b="1" dirty="0">
                <a:solidFill>
                  <a:schemeClr val="accent6"/>
                </a:solidFill>
              </a:rPr>
              <a:t>gas </a:t>
            </a:r>
            <a:r>
              <a:rPr lang="en-US" sz="1200" b="1" dirty="0" smtClean="0">
                <a:solidFill>
                  <a:schemeClr val="accent6"/>
                </a:solidFill>
              </a:rPr>
              <a:t>liquids feedstock</a:t>
            </a:r>
            <a:endParaRPr lang="en-US" sz="1200" b="1" dirty="0">
              <a:solidFill>
                <a:schemeClr val="accent6"/>
              </a:solidFill>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112</a:t>
            </a:fld>
            <a:endParaRPr lang="en-US" dirty="0"/>
          </a:p>
        </p:txBody>
      </p:sp>
      <p:sp>
        <p:nvSpPr>
          <p:cNvPr id="5" name="TextBox 4"/>
          <p:cNvSpPr txBox="1"/>
          <p:nvPr/>
        </p:nvSpPr>
        <p:spPr>
          <a:xfrm>
            <a:off x="914400" y="4341296"/>
            <a:ext cx="3627916" cy="246221"/>
          </a:xfrm>
          <a:prstGeom prst="rect">
            <a:avLst/>
          </a:prstGeom>
          <a:noFill/>
        </p:spPr>
        <p:txBody>
          <a:bodyPr wrap="none" rtlCol="0">
            <a:spAutoFit/>
          </a:bodyPr>
          <a:lstStyle/>
          <a:p>
            <a:r>
              <a:rPr lang="en-US" sz="1000" dirty="0" smtClean="0"/>
              <a:t>Note: Other includes coal, renewables, and </a:t>
            </a:r>
            <a:r>
              <a:rPr lang="en-US" sz="1000" dirty="0"/>
              <a:t>other </a:t>
            </a:r>
            <a:r>
              <a:rPr lang="en-US" sz="1000" dirty="0" smtClean="0"/>
              <a:t>petroleum.</a:t>
            </a:r>
            <a:endParaRPr lang="en-US" sz="1000" dirty="0"/>
          </a:p>
        </p:txBody>
      </p:sp>
    </p:spTree>
    <p:extLst>
      <p:ext uri="{BB962C8B-B14F-4D97-AF65-F5344CB8AC3E}">
        <p14:creationId xmlns:p14="http://schemas.microsoft.com/office/powerpoint/2010/main" val="142331748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85800" y="1149167"/>
            <a:ext cx="5338864" cy="411480"/>
          </a:xfrm>
        </p:spPr>
        <p:txBody>
          <a:bodyPr/>
          <a:lstStyle/>
          <a:p>
            <a:r>
              <a:rPr lang="en-US" b="1" dirty="0"/>
              <a:t>Hydrocarbon gas liquid </a:t>
            </a:r>
            <a:r>
              <a:rPr lang="en-US" b="1" dirty="0" smtClean="0"/>
              <a:t>(HGL) </a:t>
            </a:r>
            <a:r>
              <a:rPr lang="en-US" b="1" dirty="0"/>
              <a:t>and naphtha chemical feedstocks</a:t>
            </a:r>
          </a:p>
          <a:p>
            <a:r>
              <a:rPr lang="en-US" b="1" dirty="0" smtClean="0">
                <a:solidFill>
                  <a:srgbClr val="000000"/>
                </a:solidFill>
              </a:rPr>
              <a:t>AEO2022 Reference case</a:t>
            </a:r>
          </a:p>
          <a:p>
            <a:r>
              <a:rPr lang="en-US" sz="1100" dirty="0" smtClean="0">
                <a:solidFill>
                  <a:srgbClr val="000000"/>
                </a:solidFill>
              </a:rPr>
              <a:t>quadrillion British thermal units</a:t>
            </a:r>
            <a:endParaRPr lang="en-US" sz="1100" dirty="0">
              <a:solidFill>
                <a:srgbClr val="000000"/>
              </a:solidFill>
            </a:endParaRPr>
          </a:p>
        </p:txBody>
      </p:sp>
      <p:sp>
        <p:nvSpPr>
          <p:cNvPr id="6" name="Title 5"/>
          <p:cNvSpPr>
            <a:spLocks noGrp="1"/>
          </p:cNvSpPr>
          <p:nvPr>
            <p:ph type="title"/>
          </p:nvPr>
        </p:nvSpPr>
        <p:spPr/>
        <p:txBody>
          <a:bodyPr/>
          <a:lstStyle/>
          <a:p>
            <a:r>
              <a:rPr lang="en-US" dirty="0" smtClean="0"/>
              <a:t>Hydrocarbon </a:t>
            </a:r>
            <a:r>
              <a:rPr lang="en-US" dirty="0"/>
              <a:t>gas </a:t>
            </a:r>
            <a:r>
              <a:rPr lang="en-US" dirty="0" smtClean="0"/>
              <a:t>liquid and naphtha feedstocks consumed </a:t>
            </a:r>
            <a:r>
              <a:rPr lang="en-US" dirty="0"/>
              <a:t>for chemical production</a:t>
            </a:r>
          </a:p>
        </p:txBody>
      </p:sp>
      <p:sp>
        <p:nvSpPr>
          <p:cNvPr id="7" name="Slide Number Placeholder 6"/>
          <p:cNvSpPr>
            <a:spLocks noGrp="1"/>
          </p:cNvSpPr>
          <p:nvPr>
            <p:ph type="sldNum" sz="quarter" idx="4"/>
          </p:nvPr>
        </p:nvSpPr>
        <p:spPr/>
        <p:txBody>
          <a:bodyPr/>
          <a:lstStyle/>
          <a:p>
            <a:pPr>
              <a:defRPr/>
            </a:pPr>
            <a:fld id="{84948DD1-5963-4816-BE5A-05BCCCAC15E0}" type="slidenum">
              <a:rPr lang="en-US" smtClean="0"/>
              <a:pPr>
                <a:defRPr/>
              </a:pPr>
              <a:t>113</a:t>
            </a:fld>
            <a:endParaRPr lang="en-US" dirty="0"/>
          </a:p>
        </p:txBody>
      </p:sp>
      <p:sp>
        <p:nvSpPr>
          <p:cNvPr id="8" name="TextBox 7"/>
          <p:cNvSpPr txBox="1"/>
          <p:nvPr/>
        </p:nvSpPr>
        <p:spPr>
          <a:xfrm>
            <a:off x="7275000" y="1861119"/>
            <a:ext cx="1366080" cy="2539157"/>
          </a:xfrm>
          <a:prstGeom prst="rect">
            <a:avLst/>
          </a:prstGeom>
          <a:noFill/>
        </p:spPr>
        <p:txBody>
          <a:bodyPr wrap="none" rtlCol="0">
            <a:spAutoFit/>
          </a:bodyPr>
          <a:lstStyle/>
          <a:p>
            <a:r>
              <a:rPr lang="en-US" sz="1200" b="1" dirty="0" smtClean="0">
                <a:solidFill>
                  <a:schemeClr val="accent6"/>
                </a:solidFill>
              </a:rPr>
              <a:t>natural gasoline</a:t>
            </a:r>
          </a:p>
          <a:p>
            <a:r>
              <a:rPr lang="en-US" sz="1200" b="1" dirty="0" smtClean="0">
                <a:solidFill>
                  <a:schemeClr val="accent5"/>
                </a:solidFill>
              </a:rPr>
              <a:t>butanes</a:t>
            </a:r>
            <a:endParaRPr lang="en-US" sz="1200" b="1" dirty="0" smtClean="0">
              <a:solidFill>
                <a:schemeClr val="accent4"/>
              </a:solidFill>
            </a:endParaRPr>
          </a:p>
          <a:p>
            <a:endParaRPr lang="en-US" sz="700" b="1" dirty="0" smtClean="0">
              <a:solidFill>
                <a:schemeClr val="accent2">
                  <a:lumMod val="60000"/>
                  <a:lumOff val="40000"/>
                </a:schemeClr>
              </a:solidFill>
            </a:endParaRPr>
          </a:p>
          <a:p>
            <a:r>
              <a:rPr lang="en-US" sz="1200" b="1" dirty="0" smtClean="0">
                <a:solidFill>
                  <a:schemeClr val="accent2">
                    <a:lumMod val="60000"/>
                    <a:lumOff val="40000"/>
                  </a:schemeClr>
                </a:solidFill>
              </a:rPr>
              <a:t>propane</a:t>
            </a:r>
          </a:p>
          <a:p>
            <a:endParaRPr lang="en-US" sz="1200" b="1" dirty="0" smtClean="0"/>
          </a:p>
          <a:p>
            <a:endParaRPr lang="en-US" sz="1200" b="1" dirty="0" smtClean="0">
              <a:solidFill>
                <a:schemeClr val="tx2"/>
              </a:solidFill>
            </a:endParaRPr>
          </a:p>
          <a:p>
            <a:endParaRPr lang="en-US" sz="1200" b="1" dirty="0" smtClean="0"/>
          </a:p>
          <a:p>
            <a:endParaRPr lang="en-US" sz="1200" b="1" dirty="0" smtClean="0">
              <a:solidFill>
                <a:schemeClr val="accent1"/>
              </a:solidFill>
            </a:endParaRPr>
          </a:p>
          <a:p>
            <a:r>
              <a:rPr lang="en-US" sz="1200" b="1" dirty="0" smtClean="0">
                <a:solidFill>
                  <a:schemeClr val="accent1"/>
                </a:solidFill>
              </a:rPr>
              <a:t>ethane</a:t>
            </a:r>
          </a:p>
          <a:p>
            <a:endParaRPr lang="en-US" sz="1200" b="1" dirty="0">
              <a:solidFill>
                <a:schemeClr val="accent1"/>
              </a:solidFill>
            </a:endParaRPr>
          </a:p>
          <a:p>
            <a:endParaRPr lang="en-US" sz="1200" b="1" dirty="0" smtClean="0">
              <a:solidFill>
                <a:schemeClr val="accent1"/>
              </a:solidFill>
            </a:endParaRPr>
          </a:p>
          <a:p>
            <a:endParaRPr lang="en-US" sz="1000" b="1" dirty="0" smtClean="0">
              <a:solidFill>
                <a:schemeClr val="accent1"/>
              </a:solidFill>
            </a:endParaRPr>
          </a:p>
          <a:p>
            <a:endParaRPr lang="en-US" sz="400" b="1" dirty="0">
              <a:solidFill>
                <a:schemeClr val="accent1"/>
              </a:solidFill>
            </a:endParaRPr>
          </a:p>
          <a:p>
            <a:r>
              <a:rPr lang="en-US" sz="1200" b="1" dirty="0" smtClean="0"/>
              <a:t>naphtha</a:t>
            </a:r>
            <a:endParaRPr lang="en-US" sz="1200" b="1" dirty="0" smtClean="0">
              <a:solidFill>
                <a:schemeClr val="accent3"/>
              </a:solidFill>
            </a:endParaRPr>
          </a:p>
        </p:txBody>
      </p:sp>
      <p:graphicFrame>
        <p:nvGraphicFramePr>
          <p:cNvPr id="13" name="IND43a"/>
          <p:cNvGraphicFramePr>
            <a:graphicFrameLocks/>
          </p:cNvGraphicFramePr>
          <p:nvPr>
            <p:extLst/>
          </p:nvPr>
        </p:nvGraphicFramePr>
        <p:xfrm>
          <a:off x="641348" y="1625838"/>
          <a:ext cx="6684695" cy="2913642"/>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a:blip r:embed="rId3"/>
          <a:stretch>
            <a:fillRect/>
          </a:stretch>
        </p:blipFill>
        <p:spPr>
          <a:xfrm>
            <a:off x="43032" y="203102"/>
            <a:ext cx="576228" cy="579763"/>
          </a:xfrm>
          <a:prstGeom prst="rect">
            <a:avLst/>
          </a:prstGeom>
        </p:spPr>
      </p:pic>
      <p:sp>
        <p:nvSpPr>
          <p:cNvPr id="10" name="TextBox 9"/>
          <p:cNvSpPr txBox="1"/>
          <p:nvPr/>
        </p:nvSpPr>
        <p:spPr>
          <a:xfrm>
            <a:off x="920620" y="4539480"/>
            <a:ext cx="1672253" cy="246221"/>
          </a:xfrm>
          <a:prstGeom prst="rect">
            <a:avLst/>
          </a:prstGeom>
          <a:noFill/>
        </p:spPr>
        <p:txBody>
          <a:bodyPr wrap="none" rtlCol="0">
            <a:spAutoFit/>
          </a:bodyPr>
          <a:lstStyle/>
          <a:p>
            <a:r>
              <a:rPr lang="en-US" sz="1000" dirty="0" smtClean="0"/>
              <a:t>Note: Excludes propylene.</a:t>
            </a:r>
            <a:endParaRPr lang="en-US" sz="1000" dirty="0"/>
          </a:p>
        </p:txBody>
      </p:sp>
    </p:spTree>
    <p:extLst>
      <p:ext uri="{BB962C8B-B14F-4D97-AF65-F5344CB8AC3E}">
        <p14:creationId xmlns:p14="http://schemas.microsoft.com/office/powerpoint/2010/main" val="341136100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IND44a"/>
          <p:cNvGraphicFramePr>
            <a:graphicFrameLocks noGrp="1"/>
          </p:cNvGraphicFramePr>
          <p:nvPr>
            <p:ph sz="quarter" idx="12"/>
            <p:extLst/>
          </p:nvPr>
        </p:nvGraphicFramePr>
        <p:xfrm>
          <a:off x="685800" y="1292225"/>
          <a:ext cx="3536677" cy="3097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IND44b"/>
          <p:cNvGraphicFramePr>
            <a:graphicFrameLocks noGrp="1"/>
          </p:cNvGraphicFramePr>
          <p:nvPr>
            <p:ph sz="quarter" idx="13"/>
            <p:extLst/>
          </p:nvPr>
        </p:nvGraphicFramePr>
        <p:xfrm>
          <a:off x="4664076" y="1292225"/>
          <a:ext cx="3618062"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17"/>
          </p:nvPr>
        </p:nvSpPr>
        <p:spPr>
          <a:xfrm>
            <a:off x="4664076" y="1156574"/>
            <a:ext cx="3931920" cy="350851"/>
          </a:xfrm>
          <a:prstGeom prst="rect">
            <a:avLst/>
          </a:prstGeom>
        </p:spPr>
        <p:txBody>
          <a:bodyPr/>
          <a:lstStyle/>
          <a:p>
            <a:pPr marL="0" indent="0" eaLnBrk="0" hangingPunct="0">
              <a:buNone/>
            </a:pPr>
            <a:r>
              <a:rPr lang="en-US" sz="1200" b="1" dirty="0">
                <a:solidFill>
                  <a:sysClr val="windowText" lastClr="000000"/>
                </a:solidFill>
                <a:ea typeface="Times New Roman" charset="0"/>
                <a:cs typeface="Times New Roman" charset="0"/>
              </a:rPr>
              <a:t>CHP generation by fuel</a:t>
            </a:r>
          </a:p>
          <a:p>
            <a:pPr marL="0" indent="0" eaLnBrk="0" hangingPunct="0">
              <a:buNone/>
            </a:pPr>
            <a:r>
              <a:rPr lang="en-US" sz="1200" b="1" dirty="0" smtClean="0">
                <a:solidFill>
                  <a:sysClr val="windowText" lastClr="000000"/>
                </a:solidFill>
                <a:ea typeface="Times New Roman" charset="0"/>
                <a:cs typeface="Times New Roman" charset="0"/>
              </a:rPr>
              <a:t>AEO2022 Reference case</a:t>
            </a:r>
            <a:endParaRPr lang="en-US" sz="1200" b="1" dirty="0">
              <a:solidFill>
                <a:sysClr val="windowText" lastClr="000000"/>
              </a:solidFill>
              <a:ea typeface="Times New Roman" charset="0"/>
              <a:cs typeface="Times New Roman" charset="0"/>
            </a:endParaRPr>
          </a:p>
          <a:p>
            <a:pPr marL="0" indent="0" eaLnBrk="0" hangingPunct="0">
              <a:buNone/>
            </a:pPr>
            <a:r>
              <a:rPr lang="en-US" sz="1100" dirty="0"/>
              <a:t>billion </a:t>
            </a:r>
            <a:r>
              <a:rPr lang="en-US" sz="1100" dirty="0" smtClean="0"/>
              <a:t>kilowatthours</a:t>
            </a:r>
            <a:endParaRPr lang="en-US" sz="1100" dirty="0"/>
          </a:p>
        </p:txBody>
      </p:sp>
      <p:sp>
        <p:nvSpPr>
          <p:cNvPr id="10" name="Text Placeholder 9"/>
          <p:cNvSpPr>
            <a:spLocks noGrp="1"/>
          </p:cNvSpPr>
          <p:nvPr>
            <p:ph type="body" sz="quarter" idx="18"/>
          </p:nvPr>
        </p:nvSpPr>
        <p:spPr>
          <a:xfrm>
            <a:off x="628730" y="1156575"/>
            <a:ext cx="4023360" cy="350851"/>
          </a:xfrm>
        </p:spPr>
        <p:txBody>
          <a:bodyPr/>
          <a:lstStyle/>
          <a:p>
            <a:pPr algn="l" eaLnBrk="0" hangingPunct="0"/>
            <a:r>
              <a:rPr lang="en-US" b="1" dirty="0" smtClean="0">
                <a:solidFill>
                  <a:sysClr val="windowText" lastClr="000000"/>
                </a:solidFill>
                <a:ea typeface="Times New Roman" charset="0"/>
                <a:cs typeface="Times New Roman" charset="0"/>
              </a:rPr>
              <a:t>CHP </a:t>
            </a:r>
            <a:r>
              <a:rPr lang="en-US" b="1" dirty="0">
                <a:solidFill>
                  <a:sysClr val="windowText" lastClr="000000"/>
                </a:solidFill>
                <a:ea typeface="Times New Roman" charset="0"/>
                <a:cs typeface="Times New Roman" charset="0"/>
              </a:rPr>
              <a:t>generation by industry </a:t>
            </a:r>
          </a:p>
          <a:p>
            <a:pPr algn="l" eaLnBrk="0" hangingPunct="0"/>
            <a:r>
              <a:rPr lang="en-US" b="1" dirty="0" smtClean="0">
                <a:solidFill>
                  <a:sysClr val="windowText" lastClr="000000"/>
                </a:solidFill>
                <a:ea typeface="Times New Roman" charset="0"/>
                <a:cs typeface="Times New Roman" charset="0"/>
              </a:rPr>
              <a:t>AEO2022 Reference case</a:t>
            </a:r>
            <a:endParaRPr lang="en-US" b="1" dirty="0">
              <a:solidFill>
                <a:sysClr val="windowText" lastClr="000000"/>
              </a:solidFill>
              <a:ea typeface="Times New Roman" charset="0"/>
              <a:cs typeface="Times New Roman" charset="0"/>
            </a:endParaRPr>
          </a:p>
          <a:p>
            <a:pPr algn="l" eaLnBrk="0" hangingPunct="0"/>
            <a:r>
              <a:rPr lang="en-US" sz="1100" dirty="0">
                <a:ea typeface="Times New Roman" charset="0"/>
                <a:cs typeface="Times New Roman" charset="0"/>
              </a:rPr>
              <a:t>billion </a:t>
            </a:r>
            <a:r>
              <a:rPr lang="en-US" sz="1100" dirty="0" smtClean="0">
                <a:ea typeface="Times New Roman" charset="0"/>
                <a:cs typeface="Times New Roman" charset="0"/>
              </a:rPr>
              <a:t>kilowatthours</a:t>
            </a:r>
            <a:endParaRPr lang="en-US" sz="1100" dirty="0"/>
          </a:p>
        </p:txBody>
      </p:sp>
      <p:sp>
        <p:nvSpPr>
          <p:cNvPr id="2" name="Title 1"/>
          <p:cNvSpPr>
            <a:spLocks noGrp="1"/>
          </p:cNvSpPr>
          <p:nvPr>
            <p:ph type="title"/>
          </p:nvPr>
        </p:nvSpPr>
        <p:spPr>
          <a:prstGeom prst="rect">
            <a:avLst/>
          </a:prstGeom>
        </p:spPr>
        <p:txBody>
          <a:bodyPr/>
          <a:lstStyle/>
          <a:p>
            <a:r>
              <a:rPr lang="en-US" dirty="0" smtClean="0"/>
              <a:t>Industrial sector combined-heat-and-power </a:t>
            </a:r>
            <a:r>
              <a:rPr lang="en-US" dirty="0"/>
              <a:t>(CHP) </a:t>
            </a:r>
            <a:r>
              <a:rPr lang="en-US" dirty="0" smtClean="0"/>
              <a:t>generation</a:t>
            </a:r>
            <a:endParaRPr lang="en-US" dirty="0">
              <a:solidFill>
                <a:srgbClr val="FF0000"/>
              </a:solidFill>
            </a:endParaRPr>
          </a:p>
        </p:txBody>
      </p:sp>
      <p:pic>
        <p:nvPicPr>
          <p:cNvPr id="7" name="Picture 6"/>
          <p:cNvPicPr>
            <a:picLocks noChangeAspect="1"/>
          </p:cNvPicPr>
          <p:nvPr/>
        </p:nvPicPr>
        <p:blipFill>
          <a:blip r:embed="rId4"/>
          <a:stretch>
            <a:fillRect/>
          </a:stretch>
        </p:blipFill>
        <p:spPr>
          <a:xfrm>
            <a:off x="43032" y="203102"/>
            <a:ext cx="576228" cy="579763"/>
          </a:xfrm>
          <a:prstGeom prst="rect">
            <a:avLst/>
          </a:prstGeom>
        </p:spPr>
      </p:pic>
      <p:sp>
        <p:nvSpPr>
          <p:cNvPr id="3" name="Rectangle 2"/>
          <p:cNvSpPr/>
          <p:nvPr/>
        </p:nvSpPr>
        <p:spPr>
          <a:xfrm>
            <a:off x="2936563" y="2283791"/>
            <a:ext cx="1042329" cy="1754326"/>
          </a:xfrm>
          <a:prstGeom prst="rect">
            <a:avLst/>
          </a:prstGeom>
        </p:spPr>
        <p:txBody>
          <a:bodyPr wrap="square">
            <a:spAutoFit/>
          </a:bodyPr>
          <a:lstStyle/>
          <a:p>
            <a:r>
              <a:rPr lang="en-US" sz="1200" b="1" dirty="0">
                <a:solidFill>
                  <a:schemeClr val="bg1"/>
                </a:solidFill>
              </a:rPr>
              <a:t>other   </a:t>
            </a:r>
            <a:endParaRPr lang="en-US" sz="1200" b="1" dirty="0" smtClean="0">
              <a:solidFill>
                <a:schemeClr val="bg1"/>
              </a:solidFill>
            </a:endParaRPr>
          </a:p>
          <a:p>
            <a:r>
              <a:rPr lang="en-US" sz="1200" b="1" dirty="0" smtClean="0">
                <a:solidFill>
                  <a:schemeClr val="bg1"/>
                </a:solidFill>
              </a:rPr>
              <a:t> </a:t>
            </a:r>
          </a:p>
          <a:p>
            <a:r>
              <a:rPr lang="en-US" sz="1200" b="1" dirty="0" smtClean="0">
                <a:solidFill>
                  <a:schemeClr val="bg1"/>
                </a:solidFill>
              </a:rPr>
              <a:t>  </a:t>
            </a:r>
          </a:p>
          <a:p>
            <a:r>
              <a:rPr lang="en-US" sz="1200" b="1" dirty="0" smtClean="0">
                <a:solidFill>
                  <a:schemeClr val="bg1"/>
                </a:solidFill>
              </a:rPr>
              <a:t>bulk chemicals   </a:t>
            </a:r>
          </a:p>
          <a:p>
            <a:endParaRPr lang="en-US" sz="700" b="1" dirty="0" smtClean="0">
              <a:solidFill>
                <a:schemeClr val="bg1"/>
              </a:solidFill>
            </a:endParaRPr>
          </a:p>
          <a:p>
            <a:endParaRPr lang="en-US" sz="700" b="1" dirty="0">
              <a:solidFill>
                <a:schemeClr val="bg1"/>
              </a:solidFill>
            </a:endParaRPr>
          </a:p>
          <a:p>
            <a:r>
              <a:rPr lang="en-US" sz="1200" b="1" dirty="0" smtClean="0">
                <a:solidFill>
                  <a:schemeClr val="bg1"/>
                </a:solidFill>
              </a:rPr>
              <a:t>refining </a:t>
            </a:r>
          </a:p>
          <a:p>
            <a:r>
              <a:rPr lang="en-US" sz="1000" b="1" dirty="0" smtClean="0">
                <a:solidFill>
                  <a:schemeClr val="bg1"/>
                </a:solidFill>
              </a:rPr>
              <a:t>       </a:t>
            </a:r>
          </a:p>
          <a:p>
            <a:r>
              <a:rPr lang="en-US" sz="1200" b="1" dirty="0" smtClean="0">
                <a:solidFill>
                  <a:schemeClr val="bg1"/>
                </a:solidFill>
              </a:rPr>
              <a:t>paper </a:t>
            </a:r>
            <a:endParaRPr lang="en-US" sz="1200" dirty="0">
              <a:solidFill>
                <a:schemeClr val="bg1"/>
              </a:solidFill>
            </a:endParaRPr>
          </a:p>
        </p:txBody>
      </p:sp>
      <p:sp>
        <p:nvSpPr>
          <p:cNvPr id="4" name="Rectangle 3"/>
          <p:cNvSpPr/>
          <p:nvPr/>
        </p:nvSpPr>
        <p:spPr>
          <a:xfrm>
            <a:off x="8076602" y="2047934"/>
            <a:ext cx="1038787" cy="1384995"/>
          </a:xfrm>
          <a:prstGeom prst="rect">
            <a:avLst/>
          </a:prstGeom>
        </p:spPr>
        <p:txBody>
          <a:bodyPr wrap="square">
            <a:spAutoFit/>
          </a:bodyPr>
          <a:lstStyle/>
          <a:p>
            <a:r>
              <a:rPr lang="en-US" sz="1200" b="1" dirty="0">
                <a:solidFill>
                  <a:srgbClr val="8B8B8B"/>
                </a:solidFill>
              </a:rPr>
              <a:t>coal</a:t>
            </a:r>
            <a:r>
              <a:rPr lang="en-US" sz="1200" b="1" dirty="0">
                <a:solidFill>
                  <a:schemeClr val="bg1">
                    <a:lumMod val="65000"/>
                  </a:schemeClr>
                </a:solidFill>
              </a:rPr>
              <a:t> </a:t>
            </a:r>
            <a:r>
              <a:rPr lang="en-US" sz="1200" b="1" dirty="0">
                <a:solidFill>
                  <a:schemeClr val="bg2">
                    <a:lumMod val="40000"/>
                    <a:lumOff val="60000"/>
                  </a:schemeClr>
                </a:solidFill>
              </a:rPr>
              <a:t> </a:t>
            </a:r>
            <a:r>
              <a:rPr lang="en-US" sz="1200" b="1" dirty="0"/>
              <a:t>               </a:t>
            </a:r>
            <a:endParaRPr lang="en-US" sz="1200" b="1" dirty="0" smtClean="0"/>
          </a:p>
          <a:p>
            <a:r>
              <a:rPr lang="en-US" sz="1200" b="1" dirty="0" smtClean="0">
                <a:solidFill>
                  <a:schemeClr val="accent6"/>
                </a:solidFill>
              </a:rPr>
              <a:t>other                    fuels</a:t>
            </a:r>
          </a:p>
          <a:p>
            <a:endParaRPr lang="en-US" sz="1200" b="1" dirty="0">
              <a:solidFill>
                <a:schemeClr val="accent6"/>
              </a:solidFill>
            </a:endParaRPr>
          </a:p>
          <a:p>
            <a:endParaRPr lang="en-US" sz="1200" b="1" dirty="0" smtClean="0">
              <a:solidFill>
                <a:schemeClr val="accent6"/>
              </a:solidFill>
            </a:endParaRPr>
          </a:p>
          <a:p>
            <a:endParaRPr lang="en-US" sz="1200" b="1" dirty="0" smtClean="0">
              <a:solidFill>
                <a:schemeClr val="accent6"/>
              </a:solidFill>
            </a:endParaRPr>
          </a:p>
          <a:p>
            <a:r>
              <a:rPr lang="en-US" sz="1200" b="1" dirty="0" smtClean="0">
                <a:solidFill>
                  <a:schemeClr val="accent1"/>
                </a:solidFill>
              </a:rPr>
              <a:t>natural </a:t>
            </a:r>
            <a:r>
              <a:rPr lang="en-US" sz="1200" b="1" dirty="0">
                <a:solidFill>
                  <a:schemeClr val="accent1"/>
                </a:solidFill>
              </a:rPr>
              <a:t>gas</a:t>
            </a: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114</a:t>
            </a:fld>
            <a:endParaRPr lang="en-US" dirty="0"/>
          </a:p>
        </p:txBody>
      </p:sp>
      <p:sp>
        <p:nvSpPr>
          <p:cNvPr id="11" name="TextBox 10"/>
          <p:cNvSpPr txBox="1"/>
          <p:nvPr/>
        </p:nvSpPr>
        <p:spPr>
          <a:xfrm>
            <a:off x="912987" y="4401977"/>
            <a:ext cx="3549370" cy="246221"/>
          </a:xfrm>
          <a:prstGeom prst="rect">
            <a:avLst/>
          </a:prstGeom>
          <a:noFill/>
        </p:spPr>
        <p:txBody>
          <a:bodyPr wrap="none" rtlCol="0">
            <a:spAutoFit/>
          </a:bodyPr>
          <a:lstStyle/>
          <a:p>
            <a:r>
              <a:rPr lang="en-US" sz="1000" dirty="0" smtClean="0"/>
              <a:t>Note: Other fuels includes renewables and </a:t>
            </a:r>
            <a:r>
              <a:rPr lang="en-US" sz="1000" dirty="0"/>
              <a:t>other </a:t>
            </a:r>
            <a:r>
              <a:rPr lang="en-US" sz="1000" dirty="0" smtClean="0"/>
              <a:t>petroleum.</a:t>
            </a:r>
            <a:endParaRPr lang="en-US" sz="1000" dirty="0"/>
          </a:p>
        </p:txBody>
      </p:sp>
    </p:spTree>
    <p:extLst>
      <p:ext uri="{BB962C8B-B14F-4D97-AF65-F5344CB8AC3E}">
        <p14:creationId xmlns:p14="http://schemas.microsoft.com/office/powerpoint/2010/main" val="283056333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IND45a"/>
          <p:cNvGraphicFramePr>
            <a:graphicFrameLocks noGrp="1"/>
          </p:cNvGraphicFramePr>
          <p:nvPr>
            <p:ph sz="quarter" idx="13"/>
            <p:extLst/>
          </p:nvPr>
        </p:nvGraphicFramePr>
        <p:xfrm>
          <a:off x="666024" y="1320116"/>
          <a:ext cx="3710143"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685801" y="1131463"/>
            <a:ext cx="3931920" cy="350851"/>
          </a:xfrm>
        </p:spPr>
        <p:txBody>
          <a:bodyPr/>
          <a:lstStyle/>
          <a:p>
            <a:pPr eaLnBrk="0" hangingPunct="0"/>
            <a:r>
              <a:rPr lang="en-US" b="1" dirty="0">
                <a:solidFill>
                  <a:sysClr val="windowText" lastClr="000000"/>
                </a:solidFill>
                <a:ea typeface="Times New Roman" charset="0"/>
                <a:cs typeface="Times New Roman" charset="0"/>
              </a:rPr>
              <a:t>Industrial sector </a:t>
            </a:r>
            <a:r>
              <a:rPr lang="en-US" b="1" dirty="0" smtClean="0">
                <a:solidFill>
                  <a:sysClr val="windowText" lastClr="000000"/>
                </a:solidFill>
                <a:ea typeface="Times New Roman" charset="0"/>
                <a:cs typeface="Times New Roman" charset="0"/>
              </a:rPr>
              <a:t>CO</a:t>
            </a:r>
            <a:r>
              <a:rPr lang="en-US" b="1" baseline="-25000" dirty="0" smtClean="0">
                <a:solidFill>
                  <a:sysClr val="windowText" lastClr="000000"/>
                </a:solidFill>
                <a:ea typeface="Times New Roman" charset="0"/>
                <a:cs typeface="Times New Roman" charset="0"/>
              </a:rPr>
              <a:t>2</a:t>
            </a:r>
            <a:r>
              <a:rPr lang="en-US" b="1" dirty="0" smtClean="0">
                <a:solidFill>
                  <a:sysClr val="windowText" lastClr="000000"/>
                </a:solidFill>
                <a:ea typeface="Times New Roman" charset="0"/>
                <a:cs typeface="Times New Roman" charset="0"/>
              </a:rPr>
              <a:t> emissions</a:t>
            </a:r>
            <a:endParaRPr lang="en-US" b="1" dirty="0">
              <a:solidFill>
                <a:sysClr val="windowText" lastClr="000000"/>
              </a:solidFill>
              <a:ea typeface="Times New Roman" charset="0"/>
              <a:cs typeface="Times New Roman" charset="0"/>
            </a:endParaRPr>
          </a:p>
          <a:p>
            <a:pPr eaLnBrk="0" hangingPunct="0"/>
            <a:r>
              <a:rPr lang="en-US" b="1" dirty="0" smtClean="0">
                <a:solidFill>
                  <a:sysClr val="windowText" lastClr="000000"/>
                </a:solidFill>
                <a:ea typeface="Times New Roman" charset="0"/>
                <a:cs typeface="Times New Roman" charset="0"/>
              </a:rPr>
              <a:t>AEO2022 economic growth cases</a:t>
            </a:r>
          </a:p>
          <a:p>
            <a:pPr eaLnBrk="0" hangingPunct="0"/>
            <a:r>
              <a:rPr lang="en-US" sz="1100" dirty="0" smtClean="0">
                <a:solidFill>
                  <a:sysClr val="windowText" lastClr="000000"/>
                </a:solidFill>
                <a:ea typeface="Times New Roman" charset="0"/>
                <a:cs typeface="Times New Roman" charset="0"/>
              </a:rPr>
              <a:t>billion metric tons of CO</a:t>
            </a:r>
            <a:r>
              <a:rPr lang="en-US" sz="1100" baseline="-25000" dirty="0" smtClean="0">
                <a:solidFill>
                  <a:sysClr val="windowText" lastClr="000000"/>
                </a:solidFill>
                <a:ea typeface="Times New Roman" charset="0"/>
                <a:cs typeface="Times New Roman" charset="0"/>
              </a:rPr>
              <a:t>2</a:t>
            </a:r>
            <a:endParaRPr lang="en-US" sz="1100" baseline="-25000" dirty="0">
              <a:solidFill>
                <a:sysClr val="windowText" lastClr="000000"/>
              </a:solidFill>
              <a:ea typeface="Times New Roman" charset="0"/>
              <a:cs typeface="Times New Roman" charset="0"/>
            </a:endParaRPr>
          </a:p>
        </p:txBody>
      </p:sp>
      <p:sp>
        <p:nvSpPr>
          <p:cNvPr id="2" name="Title 1"/>
          <p:cNvSpPr>
            <a:spLocks noGrp="1"/>
          </p:cNvSpPr>
          <p:nvPr>
            <p:ph type="title"/>
          </p:nvPr>
        </p:nvSpPr>
        <p:spPr>
          <a:xfrm>
            <a:off x="685800" y="41617"/>
            <a:ext cx="8001000" cy="761415"/>
          </a:xfrm>
          <a:prstGeom prst="rect">
            <a:avLst/>
          </a:prstGeom>
        </p:spPr>
        <p:txBody>
          <a:bodyPr/>
          <a:lstStyle/>
          <a:p>
            <a:r>
              <a:rPr lang="en-US" dirty="0"/>
              <a:t/>
            </a:r>
            <a:br>
              <a:rPr lang="en-US" dirty="0"/>
            </a:br>
            <a:r>
              <a:rPr lang="en-US" dirty="0" smtClean="0"/>
              <a:t>Industrial sector CO</a:t>
            </a:r>
            <a:r>
              <a:rPr lang="en-US" baseline="-25000" dirty="0" smtClean="0"/>
              <a:t>2</a:t>
            </a:r>
            <a:r>
              <a:rPr lang="en-US" dirty="0" smtClean="0"/>
              <a:t> emissions and CO</a:t>
            </a:r>
            <a:r>
              <a:rPr lang="en-US" baseline="-25000" dirty="0" smtClean="0"/>
              <a:t>2</a:t>
            </a:r>
            <a:r>
              <a:rPr lang="en-US" dirty="0" smtClean="0"/>
              <a:t> intensity</a:t>
            </a:r>
            <a:endParaRPr lang="en-US" dirty="0">
              <a:solidFill>
                <a:srgbClr val="FF0000"/>
              </a:solidFill>
            </a:endParaRPr>
          </a:p>
        </p:txBody>
      </p:sp>
      <p:pic>
        <p:nvPicPr>
          <p:cNvPr id="7" name="Picture 6"/>
          <p:cNvPicPr>
            <a:picLocks noChangeAspect="1"/>
          </p:cNvPicPr>
          <p:nvPr/>
        </p:nvPicPr>
        <p:blipFill>
          <a:blip r:embed="rId4"/>
          <a:stretch>
            <a:fillRect/>
          </a:stretch>
        </p:blipFill>
        <p:spPr>
          <a:xfrm>
            <a:off x="43032" y="203102"/>
            <a:ext cx="576228" cy="579763"/>
          </a:xfrm>
          <a:prstGeom prst="rect">
            <a:avLst/>
          </a:prstGeom>
        </p:spPr>
      </p:pic>
      <p:sp>
        <p:nvSpPr>
          <p:cNvPr id="18" name="TextBox 1"/>
          <p:cNvSpPr txBox="1"/>
          <p:nvPr/>
        </p:nvSpPr>
        <p:spPr bwMode="auto">
          <a:xfrm>
            <a:off x="5692156" y="1508751"/>
            <a:ext cx="1559447" cy="585374"/>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spcAft>
                <a:spcPts val="300"/>
              </a:spcAft>
            </a:pPr>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2021</a:t>
            </a:r>
            <a:endParaRPr lang="en-US" sz="1200" b="0" i="0" dirty="0" smtClean="0">
              <a:solidFill>
                <a:schemeClr val="bg2"/>
              </a:solidFill>
              <a:latin typeface="+mn-lt"/>
              <a:ea typeface="Times New Roman" charset="0"/>
              <a:cs typeface="Times New Roman" charset="0"/>
            </a:endParaRPr>
          </a:p>
          <a:p>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p:txBody>
      </p:sp>
      <p:graphicFrame>
        <p:nvGraphicFramePr>
          <p:cNvPr id="15" name="IND45b"/>
          <p:cNvGraphicFramePr>
            <a:graphicFrameLocks noGrp="1"/>
          </p:cNvGraphicFramePr>
          <p:nvPr>
            <p:ph sz="quarter" idx="13"/>
            <p:extLst/>
          </p:nvPr>
        </p:nvGraphicFramePr>
        <p:xfrm>
          <a:off x="4965828" y="1278066"/>
          <a:ext cx="3336924"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8061697" y="3085127"/>
            <a:ext cx="1158765" cy="1061829"/>
          </a:xfrm>
          <a:prstGeom prst="rect">
            <a:avLst/>
          </a:prstGeom>
          <a:ln>
            <a:noFill/>
          </a:ln>
        </p:spPr>
        <p:txBody>
          <a:bodyPr wrap="square">
            <a:spAutoFit/>
          </a:bodyPr>
          <a:lstStyle/>
          <a:p>
            <a:pPr eaLnBrk="0" hangingPunct="0"/>
            <a:r>
              <a:rPr lang="en-US" sz="1050" b="1" dirty="0">
                <a:solidFill>
                  <a:schemeClr val="accent1">
                    <a:lumMod val="40000"/>
                    <a:lumOff val="60000"/>
                  </a:schemeClr>
                </a:solidFill>
              </a:rPr>
              <a:t>Low Economic </a:t>
            </a:r>
            <a:r>
              <a:rPr lang="en-US" sz="1050" b="1" dirty="0" smtClean="0">
                <a:solidFill>
                  <a:schemeClr val="accent1">
                    <a:lumMod val="40000"/>
                    <a:lumOff val="60000"/>
                  </a:schemeClr>
                </a:solidFill>
              </a:rPr>
              <a:t>Growth</a:t>
            </a:r>
            <a:endParaRPr lang="en-US" sz="1050" b="1" dirty="0"/>
          </a:p>
          <a:p>
            <a:pPr lvl="0" eaLnBrk="0" hangingPunct="0">
              <a:defRPr/>
            </a:pPr>
            <a:r>
              <a:rPr lang="en-US" sz="1050" b="1" kern="0" dirty="0">
                <a:ea typeface="Times New Roman" charset="0"/>
                <a:cs typeface="Times New Roman" charset="0"/>
              </a:rPr>
              <a:t>Reference</a:t>
            </a:r>
          </a:p>
          <a:p>
            <a:pPr eaLnBrk="0" hangingPunct="0"/>
            <a:r>
              <a:rPr lang="en-US" sz="1050" b="1" dirty="0" smtClean="0">
                <a:solidFill>
                  <a:schemeClr val="accent1">
                    <a:lumMod val="75000"/>
                  </a:schemeClr>
                </a:solidFill>
              </a:rPr>
              <a:t>High </a:t>
            </a:r>
            <a:r>
              <a:rPr lang="en-US" sz="1050" b="1" dirty="0">
                <a:solidFill>
                  <a:schemeClr val="accent1">
                    <a:lumMod val="75000"/>
                  </a:schemeClr>
                </a:solidFill>
              </a:rPr>
              <a:t>Economic Growth</a:t>
            </a:r>
          </a:p>
          <a:p>
            <a:pPr eaLnBrk="0" hangingPunct="0"/>
            <a:endParaRPr lang="en-US" sz="1050" b="1" dirty="0">
              <a:solidFill>
                <a:schemeClr val="accent1">
                  <a:lumMod val="40000"/>
                  <a:lumOff val="60000"/>
                </a:schemeClr>
              </a:solidFill>
            </a:endParaRPr>
          </a:p>
        </p:txBody>
      </p:sp>
      <p:sp>
        <p:nvSpPr>
          <p:cNvPr id="20" name="Rectangle 19"/>
          <p:cNvSpPr/>
          <p:nvPr/>
        </p:nvSpPr>
        <p:spPr>
          <a:xfrm>
            <a:off x="3775159" y="2094125"/>
            <a:ext cx="1202016" cy="1061829"/>
          </a:xfrm>
          <a:prstGeom prst="rect">
            <a:avLst/>
          </a:prstGeom>
          <a:ln>
            <a:noFill/>
          </a:ln>
        </p:spPr>
        <p:txBody>
          <a:bodyPr wrap="square">
            <a:spAutoFit/>
          </a:bodyPr>
          <a:lstStyle/>
          <a:p>
            <a:pPr eaLnBrk="0" hangingPunct="0"/>
            <a:r>
              <a:rPr lang="en-US" sz="1050" b="1" dirty="0" smtClean="0">
                <a:solidFill>
                  <a:schemeClr val="accent1">
                    <a:lumMod val="75000"/>
                  </a:schemeClr>
                </a:solidFill>
              </a:rPr>
              <a:t>High Economic Growth</a:t>
            </a:r>
          </a:p>
          <a:p>
            <a:pPr eaLnBrk="0" hangingPunct="0"/>
            <a:endParaRPr lang="en-US" sz="1050" b="1" dirty="0" smtClean="0"/>
          </a:p>
          <a:p>
            <a:pPr lvl="0" eaLnBrk="0" hangingPunct="0">
              <a:defRPr/>
            </a:pPr>
            <a:r>
              <a:rPr lang="en-US" sz="1050" b="1" kern="0" dirty="0" smtClean="0">
                <a:ea typeface="Times New Roman" charset="0"/>
                <a:cs typeface="Times New Roman" charset="0"/>
              </a:rPr>
              <a:t>Reference</a:t>
            </a:r>
          </a:p>
          <a:p>
            <a:pPr eaLnBrk="0" hangingPunct="0"/>
            <a:r>
              <a:rPr lang="en-US" sz="1050" b="1" dirty="0" smtClean="0">
                <a:solidFill>
                  <a:schemeClr val="accent1">
                    <a:lumMod val="40000"/>
                    <a:lumOff val="60000"/>
                  </a:schemeClr>
                </a:solidFill>
              </a:rPr>
              <a:t>Low Economic Growth</a:t>
            </a:r>
            <a:endParaRPr lang="en-US" sz="1050" b="1" dirty="0">
              <a:solidFill>
                <a:schemeClr val="accent1">
                  <a:lumMod val="40000"/>
                  <a:lumOff val="60000"/>
                </a:schemeClr>
              </a:solidFill>
            </a:endParaRPr>
          </a:p>
        </p:txBody>
      </p:sp>
      <p:sp>
        <p:nvSpPr>
          <p:cNvPr id="8" name="Text Placeholder 7"/>
          <p:cNvSpPr>
            <a:spLocks noGrp="1"/>
          </p:cNvSpPr>
          <p:nvPr>
            <p:ph type="body" sz="quarter" idx="18"/>
          </p:nvPr>
        </p:nvSpPr>
        <p:spPr>
          <a:xfrm>
            <a:off x="4855464" y="1131462"/>
            <a:ext cx="3831336" cy="350852"/>
          </a:xfrm>
        </p:spPr>
        <p:txBody>
          <a:bodyPr/>
          <a:lstStyle/>
          <a:p>
            <a:pPr algn="l"/>
            <a:r>
              <a:rPr lang="en-US" b="1" dirty="0" smtClean="0"/>
              <a:t>Industrial sector </a:t>
            </a:r>
            <a:r>
              <a:rPr lang="en-US" b="1" dirty="0">
                <a:solidFill>
                  <a:sysClr val="windowText" lastClr="000000"/>
                </a:solidFill>
                <a:ea typeface="Times New Roman" charset="0"/>
                <a:cs typeface="Times New Roman" charset="0"/>
              </a:rPr>
              <a:t>CO</a:t>
            </a:r>
            <a:r>
              <a:rPr lang="en-US" b="1" baseline="-25000" dirty="0">
                <a:solidFill>
                  <a:sysClr val="windowText" lastClr="000000"/>
                </a:solidFill>
                <a:ea typeface="Times New Roman" charset="0"/>
                <a:cs typeface="Times New Roman" charset="0"/>
              </a:rPr>
              <a:t>2 </a:t>
            </a:r>
            <a:r>
              <a:rPr lang="en-US" b="1" dirty="0" smtClean="0"/>
              <a:t>intensity </a:t>
            </a:r>
          </a:p>
          <a:p>
            <a:pPr algn="l"/>
            <a:r>
              <a:rPr lang="en-US" b="1" dirty="0" smtClean="0"/>
              <a:t>AEO2022 Reference case </a:t>
            </a:r>
          </a:p>
          <a:p>
            <a:pPr algn="l"/>
            <a:r>
              <a:rPr lang="en-US" sz="1100" dirty="0" smtClean="0"/>
              <a:t>metric tons of CO</a:t>
            </a:r>
            <a:r>
              <a:rPr lang="en-US" sz="1100" baseline="-25000" dirty="0" smtClean="0"/>
              <a:t>2</a:t>
            </a:r>
            <a:r>
              <a:rPr lang="en-US" sz="1100" dirty="0" smtClean="0"/>
              <a:t> per billion British thermal units</a:t>
            </a:r>
            <a:endParaRPr lang="en-US" sz="1100"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115</a:t>
            </a:fld>
            <a:endParaRPr lang="en-US" dirty="0"/>
          </a:p>
        </p:txBody>
      </p:sp>
      <p:sp>
        <p:nvSpPr>
          <p:cNvPr id="12" name="Text Placeholder 4"/>
          <p:cNvSpPr>
            <a:spLocks noGrp="1"/>
          </p:cNvSpPr>
          <p:nvPr>
            <p:ph type="body" sz="quarter" idx="16"/>
          </p:nvPr>
        </p:nvSpPr>
        <p:spPr>
          <a:xfrm>
            <a:off x="685800" y="4504968"/>
            <a:ext cx="8001000" cy="205740"/>
          </a:xfrm>
        </p:spPr>
        <p:txBody>
          <a:bodyPr/>
          <a:lstStyle/>
          <a:p>
            <a:r>
              <a:rPr lang="en-US" dirty="0" smtClean="0"/>
              <a:t>Note: Series does not include greenhouse gases other than CO</a:t>
            </a:r>
            <a:r>
              <a:rPr lang="en-US" baseline="-25000" dirty="0" smtClean="0"/>
              <a:t>2</a:t>
            </a:r>
            <a:r>
              <a:rPr lang="en-US" dirty="0" smtClean="0"/>
              <a:t>. Industrial </a:t>
            </a:r>
            <a:r>
              <a:rPr lang="en-US" dirty="0"/>
              <a:t>sector CO</a:t>
            </a:r>
            <a:r>
              <a:rPr lang="en-US" baseline="-25000" dirty="0"/>
              <a:t>2</a:t>
            </a:r>
            <a:r>
              <a:rPr lang="en-US" dirty="0" smtClean="0"/>
              <a:t> </a:t>
            </a:r>
            <a:r>
              <a:rPr lang="en-US" dirty="0"/>
              <a:t>emissions do not include process emissions, such as the emissions from cement clinker production</a:t>
            </a:r>
            <a:r>
              <a:rPr lang="en-US" dirty="0" smtClean="0"/>
              <a:t>. Series excludes power sector emissions.</a:t>
            </a:r>
            <a:endParaRPr lang="en-US" dirty="0"/>
          </a:p>
        </p:txBody>
      </p:sp>
    </p:spTree>
    <p:extLst>
      <p:ext uri="{BB962C8B-B14F-4D97-AF65-F5344CB8AC3E}">
        <p14:creationId xmlns:p14="http://schemas.microsoft.com/office/powerpoint/2010/main" val="452326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a:solidFill>
                  <a:schemeClr val="bg1"/>
                </a:solidFill>
              </a:rPr>
              <a:t>Emissions</a:t>
            </a:r>
          </a:p>
        </p:txBody>
      </p:sp>
      <p:grpSp>
        <p:nvGrpSpPr>
          <p:cNvPr id="5" name="Group 4">
            <a:extLst>
              <a:ext uri="{FF2B5EF4-FFF2-40B4-BE49-F238E27FC236}">
                <a16:creationId xmlns:a16="http://schemas.microsoft.com/office/drawing/2014/main" xmlns="" id="{81CF0CCA-BE65-7044-851E-52E37117544A}"/>
              </a:ext>
            </a:extLst>
          </p:cNvPr>
          <p:cNvGrpSpPr/>
          <p:nvPr/>
        </p:nvGrpSpPr>
        <p:grpSpPr>
          <a:xfrm>
            <a:off x="1251598" y="1260618"/>
            <a:ext cx="1833750" cy="1845000"/>
            <a:chOff x="1251598" y="1260618"/>
            <a:chExt cx="1833750" cy="1845000"/>
          </a:xfrm>
        </p:grpSpPr>
        <p:pic>
          <p:nvPicPr>
            <p:cNvPr id="7" name="Picture 6">
              <a:extLst>
                <a:ext uri="{FF2B5EF4-FFF2-40B4-BE49-F238E27FC236}">
                  <a16:creationId xmlns:a16="http://schemas.microsoft.com/office/drawing/2014/main" xmlns="" id="{E88E5124-D50D-CD40-A901-695E677060C7}"/>
                </a:ext>
              </a:extLst>
            </p:cNvPr>
            <p:cNvPicPr>
              <a:picLocks noChangeAspect="1"/>
            </p:cNvPicPr>
            <p:nvPr/>
          </p:nvPicPr>
          <p:blipFill>
            <a:blip r:embed="rId2"/>
            <a:stretch>
              <a:fillRect/>
            </a:stretch>
          </p:blipFill>
          <p:spPr>
            <a:xfrm>
              <a:off x="1251598" y="1260618"/>
              <a:ext cx="1833750" cy="1845000"/>
            </a:xfrm>
            <a:prstGeom prst="rect">
              <a:avLst/>
            </a:prstGeom>
          </p:spPr>
        </p:pic>
        <p:sp>
          <p:nvSpPr>
            <p:cNvPr id="8" name="Oval 7">
              <a:extLst>
                <a:ext uri="{FF2B5EF4-FFF2-40B4-BE49-F238E27FC236}">
                  <a16:creationId xmlns:a16="http://schemas.microsoft.com/office/drawing/2014/main" xmlns="" id="{E481FED4-7BCA-7744-B8CA-919A34A0F648}"/>
                </a:ext>
              </a:extLst>
            </p:cNvPr>
            <p:cNvSpPr/>
            <p:nvPr/>
          </p:nvSpPr>
          <p:spPr>
            <a:xfrm>
              <a:off x="1453644" y="1473262"/>
              <a:ext cx="1429657" cy="14151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p:cNvSpPr txBox="1">
            <a:spLocks/>
          </p:cNvSpPr>
          <p:nvPr/>
        </p:nvSpPr>
        <p:spPr>
          <a:xfrm>
            <a:off x="1515945" y="1817495"/>
            <a:ext cx="1413320" cy="692026"/>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5000" b="1" dirty="0">
                <a:solidFill>
                  <a:schemeClr val="bg1"/>
                </a:solidFill>
                <a:latin typeface="Myriad pro"/>
              </a:rPr>
              <a:t>CO</a:t>
            </a:r>
            <a:r>
              <a:rPr lang="en-US" sz="5000" b="1" baseline="-25000" dirty="0">
                <a:solidFill>
                  <a:schemeClr val="bg1"/>
                </a:solidFill>
                <a:latin typeface="Myriad pro"/>
              </a:rPr>
              <a:t>2</a:t>
            </a:r>
            <a:endParaRPr lang="en-US" sz="5000" dirty="0">
              <a:solidFill>
                <a:schemeClr val="bg1"/>
              </a:solidFill>
              <a:latin typeface="Myriad pro"/>
            </a:endParaRPr>
          </a:p>
        </p:txBody>
      </p:sp>
    </p:spTree>
    <p:extLst>
      <p:ext uri="{BB962C8B-B14F-4D97-AF65-F5344CB8AC3E}">
        <p14:creationId xmlns:p14="http://schemas.microsoft.com/office/powerpoint/2010/main" val="20634944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5784"/>
            <a:ext cx="640080" cy="640080"/>
          </a:xfrm>
          <a:prstGeom prst="rect">
            <a:avLst/>
          </a:prstGeom>
        </p:spPr>
      </p:pic>
      <p:graphicFrame>
        <p:nvGraphicFramePr>
          <p:cNvPr id="11" name="EMI01"/>
          <p:cNvGraphicFramePr>
            <a:graphicFrameLocks noGrp="1"/>
          </p:cNvGraphicFramePr>
          <p:nvPr>
            <p:ph type="chart" sz="quarter" idx="12"/>
            <p:extLst>
              <p:ext uri="{D42A27DB-BD31-4B8C-83A1-F6EECF244321}">
                <p14:modId xmlns:p14="http://schemas.microsoft.com/office/powerpoint/2010/main" val="878387393"/>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sz="quarter" idx="13"/>
          </p:nvPr>
        </p:nvSpPr>
        <p:spPr>
          <a:xfrm>
            <a:off x="685800" y="948379"/>
            <a:ext cx="4005263" cy="411162"/>
          </a:xfrm>
        </p:spPr>
        <p:txBody>
          <a:bodyPr/>
          <a:lstStyle/>
          <a:p>
            <a:pPr marL="0" indent="0">
              <a:spcBef>
                <a:spcPts val="0"/>
              </a:spcBef>
            </a:pPr>
            <a:r>
              <a:rPr lang="en-US" b="1" dirty="0" smtClean="0"/>
              <a:t>U.S. energy-related CO</a:t>
            </a:r>
            <a:r>
              <a:rPr lang="en-US" b="1" baseline="-25000" dirty="0" smtClean="0"/>
              <a:t>2 </a:t>
            </a:r>
            <a:r>
              <a:rPr lang="en-US" b="1" dirty="0" smtClean="0"/>
              <a:t>emissions</a:t>
            </a:r>
          </a:p>
          <a:p>
            <a:pPr marL="0" indent="0">
              <a:spcBef>
                <a:spcPts val="0"/>
              </a:spcBef>
            </a:pPr>
            <a:r>
              <a:rPr lang="en-US" b="1" dirty="0" smtClean="0"/>
              <a:t>AEO2022 economic growth cases</a:t>
            </a:r>
          </a:p>
          <a:p>
            <a:pPr marL="0" indent="0">
              <a:spcBef>
                <a:spcPts val="0"/>
              </a:spcBef>
            </a:pPr>
            <a:r>
              <a:rPr lang="en-US" sz="1100" dirty="0" smtClean="0"/>
              <a:t>billion metric tons</a:t>
            </a:r>
            <a:endParaRPr lang="en-US" sz="1100" dirty="0"/>
          </a:p>
        </p:txBody>
      </p:sp>
      <p:sp>
        <p:nvSpPr>
          <p:cNvPr id="2" name="Title 1"/>
          <p:cNvSpPr>
            <a:spLocks noGrp="1"/>
          </p:cNvSpPr>
          <p:nvPr>
            <p:ph type="title"/>
          </p:nvPr>
        </p:nvSpPr>
        <p:spPr/>
        <p:txBody>
          <a:bodyPr/>
          <a:lstStyle/>
          <a:p>
            <a:r>
              <a:rPr lang="en-US" dirty="0" smtClean="0"/>
              <a:t>CO</a:t>
            </a:r>
            <a:r>
              <a:rPr lang="en-US" baseline="-25000" dirty="0" smtClean="0"/>
              <a:t>2</a:t>
            </a:r>
            <a:r>
              <a:rPr lang="en-US" dirty="0" smtClean="0"/>
              <a:t> emissions based on macroeconomic growth assumptions</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117</a:t>
            </a:fld>
            <a:endParaRPr lang="en-US" dirty="0"/>
          </a:p>
        </p:txBody>
      </p:sp>
    </p:spTree>
    <p:extLst>
      <p:ext uri="{BB962C8B-B14F-4D97-AF65-F5344CB8AC3E}">
        <p14:creationId xmlns:p14="http://schemas.microsoft.com/office/powerpoint/2010/main" val="408350404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5035"/>
            <a:ext cx="8001000" cy="761415"/>
          </a:xfrm>
        </p:spPr>
        <p:txBody>
          <a:bodyPr/>
          <a:lstStyle/>
          <a:p>
            <a:r>
              <a:rPr lang="en-US" dirty="0"/>
              <a:t>Energy-related CO</a:t>
            </a:r>
            <a:r>
              <a:rPr lang="en-US" baseline="-25000" dirty="0"/>
              <a:t>2 </a:t>
            </a:r>
            <a:r>
              <a:rPr lang="en-US" dirty="0" smtClean="0"/>
              <a:t>emissions </a:t>
            </a:r>
            <a:r>
              <a:rPr lang="en-US" dirty="0"/>
              <a:t>by sector and </a:t>
            </a:r>
            <a:r>
              <a:rPr lang="en-US" dirty="0" smtClean="0"/>
              <a:t>fuel</a:t>
            </a:r>
            <a:endParaRPr lang="en-US" dirty="0"/>
          </a:p>
        </p:txBody>
      </p:sp>
      <p:graphicFrame>
        <p:nvGraphicFramePr>
          <p:cNvPr id="9" name="EMI02a"/>
          <p:cNvGraphicFramePr>
            <a:graphicFrameLocks noGrp="1"/>
          </p:cNvGraphicFramePr>
          <p:nvPr>
            <p:ph sz="quarter" idx="12"/>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EMI02b"/>
          <p:cNvGraphicFramePr>
            <a:graphicFrameLocks noGrp="1"/>
          </p:cNvGraphicFramePr>
          <p:nvPr>
            <p:ph sz="quarter" idx="13"/>
            <p:extLst/>
          </p:nvPr>
        </p:nvGraphicFramePr>
        <p:xfrm>
          <a:off x="4664075" y="1292225"/>
          <a:ext cx="4022725"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8"/>
          </p:nvPr>
        </p:nvSpPr>
        <p:spPr>
          <a:xfrm>
            <a:off x="4709477" y="1035401"/>
            <a:ext cx="4023360" cy="350851"/>
          </a:xfrm>
        </p:spPr>
        <p:txBody>
          <a:bodyPr lIns="0"/>
          <a:lstStyle/>
          <a:p>
            <a:pPr marL="0" indent="0" algn="l" eaLnBrk="0" hangingPunct="0">
              <a:spcBef>
                <a:spcPts val="0"/>
              </a:spcBef>
            </a:pPr>
            <a:r>
              <a:rPr lang="en-US" b="1" dirty="0" smtClean="0">
                <a:solidFill>
                  <a:sysClr val="windowText" lastClr="000000"/>
                </a:solidFill>
                <a:ea typeface="Times New Roman" charset="0"/>
                <a:cs typeface="Times New Roman" charset="0"/>
              </a:rPr>
              <a:t>Energy-related </a:t>
            </a:r>
            <a:r>
              <a:rPr lang="en-US" b="1" dirty="0"/>
              <a:t> CO</a:t>
            </a:r>
            <a:r>
              <a:rPr lang="en-US" b="1" baseline="-25000" dirty="0"/>
              <a:t>2 </a:t>
            </a:r>
            <a:r>
              <a:rPr lang="en-US" b="1" dirty="0" smtClean="0">
                <a:solidFill>
                  <a:sysClr val="windowText" lastClr="000000"/>
                </a:solidFill>
                <a:ea typeface="Times New Roman" charset="0"/>
                <a:cs typeface="Times New Roman" charset="0"/>
              </a:rPr>
              <a:t>emissions </a:t>
            </a:r>
            <a:r>
              <a:rPr lang="en-US" b="1" dirty="0">
                <a:solidFill>
                  <a:sysClr val="windowText" lastClr="000000"/>
                </a:solidFill>
                <a:ea typeface="Times New Roman" charset="0"/>
                <a:cs typeface="Times New Roman" charset="0"/>
              </a:rPr>
              <a:t>by </a:t>
            </a:r>
            <a:r>
              <a:rPr lang="en-US" b="1" dirty="0" smtClean="0">
                <a:ea typeface="Times New Roman" charset="0"/>
                <a:cs typeface="Times New Roman" charset="0"/>
              </a:rPr>
              <a:t>f</a:t>
            </a:r>
            <a:r>
              <a:rPr lang="en-US" b="1" dirty="0" smtClean="0">
                <a:solidFill>
                  <a:sysClr val="windowText" lastClr="000000"/>
                </a:solidFill>
                <a:ea typeface="Times New Roman" charset="0"/>
                <a:cs typeface="Times New Roman" charset="0"/>
              </a:rPr>
              <a:t>uel </a:t>
            </a:r>
          </a:p>
          <a:p>
            <a:pPr marL="0" indent="0" algn="l" eaLnBrk="0" hangingPunct="0">
              <a:spcBef>
                <a:spcPts val="0"/>
              </a:spcBef>
            </a:pPr>
            <a:r>
              <a:rPr lang="en-US" b="1" dirty="0" smtClean="0">
                <a:ea typeface="Times New Roman" charset="0"/>
                <a:cs typeface="Times New Roman" charset="0"/>
              </a:rPr>
              <a:t>AEO2022 </a:t>
            </a:r>
            <a:r>
              <a:rPr lang="en-US" b="1" dirty="0">
                <a:solidFill>
                  <a:sysClr val="windowText" lastClr="000000"/>
                </a:solidFill>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marL="0" indent="0" algn="l" eaLnBrk="0" hangingPunct="0">
              <a:spcBef>
                <a:spcPts val="0"/>
              </a:spcBef>
            </a:pPr>
            <a:r>
              <a:rPr lang="en-US" sz="1100" dirty="0">
                <a:solidFill>
                  <a:sysClr val="windowText" lastClr="000000"/>
                </a:solidFill>
                <a:ea typeface="Times New Roman" charset="0"/>
                <a:cs typeface="Times New Roman" charset="0"/>
              </a:rPr>
              <a:t>billion metric </a:t>
            </a:r>
            <a:r>
              <a:rPr lang="en-US" sz="1100" dirty="0" smtClean="0">
                <a:solidFill>
                  <a:sysClr val="windowText" lastClr="000000"/>
                </a:solidFill>
                <a:ea typeface="Times New Roman" charset="0"/>
                <a:cs typeface="Times New Roman" charset="0"/>
              </a:rPr>
              <a:t>tons  </a:t>
            </a:r>
            <a:endParaRPr lang="en-US" sz="1100" dirty="0">
              <a:solidFill>
                <a:sysClr val="windowText" lastClr="000000"/>
              </a:solidFill>
              <a:ea typeface="Times New Roman" charset="0"/>
              <a:cs typeface="Times New Roman" charset="0"/>
            </a:endParaRPr>
          </a:p>
        </p:txBody>
      </p:sp>
      <p:sp>
        <p:nvSpPr>
          <p:cNvPr id="4" name="Text Placeholder 3"/>
          <p:cNvSpPr>
            <a:spLocks noGrp="1"/>
          </p:cNvSpPr>
          <p:nvPr>
            <p:ph type="body" sz="quarter" idx="17"/>
          </p:nvPr>
        </p:nvSpPr>
        <p:spPr>
          <a:xfrm>
            <a:off x="708502" y="1048537"/>
            <a:ext cx="3931920" cy="350851"/>
          </a:xfrm>
        </p:spPr>
        <p:txBody>
          <a:bodyPr/>
          <a:lstStyle/>
          <a:p>
            <a:pPr marL="0" lvl="0" indent="0" eaLnBrk="0" fontAlgn="auto" hangingPunct="0">
              <a:spcBef>
                <a:spcPts val="0"/>
              </a:spcBef>
              <a:spcAft>
                <a:spcPts val="0"/>
              </a:spcAft>
              <a:defRPr/>
            </a:pPr>
            <a:r>
              <a:rPr lang="en-US" b="1" dirty="0" smtClean="0">
                <a:solidFill>
                  <a:sysClr val="windowText" lastClr="000000"/>
                </a:solidFill>
                <a:ea typeface="Times New Roman" charset="0"/>
                <a:cs typeface="Times New Roman" charset="0"/>
              </a:rPr>
              <a:t>Energy-related </a:t>
            </a:r>
            <a:r>
              <a:rPr lang="en-US" b="1" dirty="0" smtClean="0"/>
              <a:t>CO</a:t>
            </a:r>
            <a:r>
              <a:rPr lang="en-US" b="1" baseline="-25000" dirty="0" smtClean="0"/>
              <a:t>2 </a:t>
            </a:r>
            <a:r>
              <a:rPr lang="en-US" b="1" dirty="0" smtClean="0">
                <a:solidFill>
                  <a:sysClr val="windowText" lastClr="000000"/>
                </a:solidFill>
                <a:ea typeface="Times New Roman" charset="0"/>
                <a:cs typeface="Times New Roman" charset="0"/>
              </a:rPr>
              <a:t>emissions </a:t>
            </a:r>
            <a:r>
              <a:rPr lang="en-US" b="1" dirty="0">
                <a:solidFill>
                  <a:sysClr val="windowText" lastClr="000000"/>
                </a:solidFill>
                <a:ea typeface="Times New Roman" charset="0"/>
                <a:cs typeface="Times New Roman" charset="0"/>
              </a:rPr>
              <a:t>by </a:t>
            </a:r>
            <a:r>
              <a:rPr lang="en-US" b="1" dirty="0" smtClean="0">
                <a:solidFill>
                  <a:sysClr val="windowText" lastClr="000000"/>
                </a:solidFill>
                <a:ea typeface="Times New Roman" charset="0"/>
                <a:cs typeface="Times New Roman" charset="0"/>
              </a:rPr>
              <a:t>sector</a:t>
            </a:r>
          </a:p>
          <a:p>
            <a:pPr marL="0" lvl="0" indent="0" eaLnBrk="0" fontAlgn="auto" hangingPunct="0">
              <a:spcBef>
                <a:spcPts val="0"/>
              </a:spcBef>
              <a:spcAft>
                <a:spcPts val="0"/>
              </a:spcAft>
              <a:defRPr/>
            </a:pPr>
            <a:r>
              <a:rPr lang="en-US" b="1" dirty="0" smtClean="0">
                <a:ea typeface="Times New Roman" charset="0"/>
                <a:cs typeface="Times New Roman" charset="0"/>
              </a:rPr>
              <a:t>AEO2022 </a:t>
            </a:r>
            <a:r>
              <a:rPr lang="en-US" b="1" dirty="0">
                <a:solidFill>
                  <a:sysClr val="windowText" lastClr="000000"/>
                </a:solidFill>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marL="0" lvl="0" indent="0" eaLnBrk="0" fontAlgn="auto" hangingPunct="0">
              <a:spcBef>
                <a:spcPts val="0"/>
              </a:spcBef>
              <a:spcAft>
                <a:spcPts val="0"/>
              </a:spcAft>
              <a:defRPr/>
            </a:pPr>
            <a:r>
              <a:rPr lang="en-US" sz="1100" kern="0" dirty="0">
                <a:solidFill>
                  <a:sysClr val="windowText" lastClr="000000"/>
                </a:solidFill>
                <a:ea typeface="Times New Roman" charset="0"/>
                <a:cs typeface="Times New Roman" charset="0"/>
              </a:rPr>
              <a:t>billion metric tons</a:t>
            </a:r>
            <a:endParaRPr lang="en-US" sz="1100" dirty="0">
              <a:solidFill>
                <a:sysClr val="windowText" lastClr="000000"/>
              </a:solidFill>
              <a:ea typeface="Times New Roman" charset="0"/>
              <a:cs typeface="Times New Roman" charset="0"/>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118</a:t>
            </a:fld>
            <a:endParaRPr lang="en-US" dirty="0"/>
          </a:p>
        </p:txBody>
      </p:sp>
      <p:sp>
        <p:nvSpPr>
          <p:cNvPr id="12" name="Text Placeholder 4"/>
          <p:cNvSpPr>
            <a:spLocks noGrp="1"/>
          </p:cNvSpPr>
          <p:nvPr>
            <p:ph type="body" sz="quarter" idx="16"/>
          </p:nvPr>
        </p:nvSpPr>
        <p:spPr>
          <a:xfrm>
            <a:off x="685800" y="4389438"/>
            <a:ext cx="8001000" cy="321270"/>
          </a:xfrm>
        </p:spPr>
        <p:txBody>
          <a:bodyPr/>
          <a:lstStyle/>
          <a:p>
            <a:r>
              <a:rPr lang="en-US" dirty="0" smtClean="0"/>
              <a:t>Note: Series does not include greenhouse gases other than CO</a:t>
            </a:r>
            <a:r>
              <a:rPr lang="en-US" baseline="-25000" dirty="0" smtClean="0"/>
              <a:t>2</a:t>
            </a:r>
            <a:r>
              <a:rPr lang="en-US" dirty="0" smtClean="0"/>
              <a:t>. Industrial sector CO</a:t>
            </a:r>
            <a:r>
              <a:rPr lang="en-US" baseline="-25000" dirty="0" smtClean="0"/>
              <a:t>2 </a:t>
            </a:r>
            <a:r>
              <a:rPr lang="en-US" dirty="0" smtClean="0"/>
              <a:t>emissions </a:t>
            </a:r>
            <a:r>
              <a:rPr lang="en-US" dirty="0"/>
              <a:t>do not include process emissions, such as the emissions from cement clinker production.</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5784"/>
            <a:ext cx="640080" cy="640080"/>
          </a:xfrm>
          <a:prstGeom prst="rect">
            <a:avLst/>
          </a:prstGeom>
        </p:spPr>
      </p:pic>
    </p:spTree>
    <p:extLst>
      <p:ext uri="{BB962C8B-B14F-4D97-AF65-F5344CB8AC3E}">
        <p14:creationId xmlns:p14="http://schemas.microsoft.com/office/powerpoint/2010/main" val="15663577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81228" y="829994"/>
            <a:ext cx="4005072" cy="524223"/>
          </a:xfrm>
        </p:spPr>
        <p:txBody>
          <a:bodyPr/>
          <a:lstStyle/>
          <a:p>
            <a:pPr marL="0" indent="0">
              <a:spcBef>
                <a:spcPts val="0"/>
              </a:spcBef>
            </a:pPr>
            <a:r>
              <a:rPr lang="en-US" b="1" dirty="0"/>
              <a:t>U.S. energy-related CO</a:t>
            </a:r>
            <a:r>
              <a:rPr lang="en-US" b="1" baseline="-25000" dirty="0"/>
              <a:t>2 </a:t>
            </a:r>
            <a:r>
              <a:rPr lang="en-US" b="1" dirty="0">
                <a:solidFill>
                  <a:sysClr val="windowText" lastClr="000000"/>
                </a:solidFill>
                <a:ea typeface="Times New Roman" charset="0"/>
                <a:cs typeface="Times New Roman" charset="0"/>
              </a:rPr>
              <a:t>emissions </a:t>
            </a:r>
            <a:endParaRPr lang="en-US" b="1" dirty="0" smtClean="0">
              <a:solidFill>
                <a:sysClr val="windowText" lastClr="000000"/>
              </a:solidFill>
              <a:ea typeface="Times New Roman" charset="0"/>
              <a:cs typeface="Times New Roman" charset="0"/>
            </a:endParaRPr>
          </a:p>
          <a:p>
            <a:pPr marL="0" indent="0">
              <a:spcBef>
                <a:spcPts val="0"/>
              </a:spcBef>
            </a:pPr>
            <a:r>
              <a:rPr lang="en-US" b="1" dirty="0" smtClean="0"/>
              <a:t>AEO2022 oil price cases</a:t>
            </a:r>
            <a:endParaRPr lang="en-US" b="1" dirty="0"/>
          </a:p>
          <a:p>
            <a:pPr marL="0" indent="0">
              <a:spcBef>
                <a:spcPts val="0"/>
              </a:spcBef>
            </a:pPr>
            <a:r>
              <a:rPr lang="en-US" sz="1100" dirty="0"/>
              <a:t>billion metric tons</a:t>
            </a:r>
          </a:p>
        </p:txBody>
      </p:sp>
      <p:sp>
        <p:nvSpPr>
          <p:cNvPr id="6" name="Title 5"/>
          <p:cNvSpPr>
            <a:spLocks noGrp="1"/>
          </p:cNvSpPr>
          <p:nvPr>
            <p:ph type="title"/>
          </p:nvPr>
        </p:nvSpPr>
        <p:spPr/>
        <p:txBody>
          <a:bodyPr/>
          <a:lstStyle/>
          <a:p>
            <a:r>
              <a:rPr lang="en-US" dirty="0"/>
              <a:t>Energy-related CO</a:t>
            </a:r>
            <a:r>
              <a:rPr lang="en-US" baseline="-25000" dirty="0"/>
              <a:t>2</a:t>
            </a:r>
            <a:r>
              <a:rPr lang="en-US" dirty="0" smtClean="0"/>
              <a:t> </a:t>
            </a:r>
            <a:r>
              <a:rPr lang="en-US" dirty="0"/>
              <a:t>emissions </a:t>
            </a:r>
            <a:r>
              <a:rPr lang="en-US" dirty="0" smtClean="0"/>
              <a:t>based on </a:t>
            </a:r>
            <a:r>
              <a:rPr lang="en-US" dirty="0"/>
              <a:t>oil price </a:t>
            </a:r>
            <a:r>
              <a:rPr lang="en-US" dirty="0" smtClean="0"/>
              <a:t>assumptions</a:t>
            </a:r>
            <a:endParaRPr lang="en-US" dirty="0"/>
          </a:p>
        </p:txBody>
      </p:sp>
      <p:graphicFrame>
        <p:nvGraphicFramePr>
          <p:cNvPr id="9" name="EMI03"/>
          <p:cNvGraphicFramePr>
            <a:graphicFrameLocks noGrp="1"/>
          </p:cNvGraphicFramePr>
          <p:nvPr>
            <p:ph type="chart" sz="quarter" idx="12"/>
            <p:extLst/>
          </p:nvPr>
        </p:nvGraphicFramePr>
        <p:xfrm>
          <a:off x="685800" y="1354217"/>
          <a:ext cx="8001000" cy="303522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119</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5784"/>
            <a:ext cx="640080" cy="640080"/>
          </a:xfrm>
          <a:prstGeom prst="rect">
            <a:avLst/>
          </a:prstGeom>
        </p:spPr>
      </p:pic>
    </p:spTree>
    <p:extLst>
      <p:ext uri="{BB962C8B-B14F-4D97-AF65-F5344CB8AC3E}">
        <p14:creationId xmlns:p14="http://schemas.microsoft.com/office/powerpoint/2010/main" val="3512558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31520" y="1059393"/>
            <a:ext cx="3931920" cy="350851"/>
          </a:xfrm>
        </p:spPr>
        <p:txBody>
          <a:bodyPr/>
          <a:lstStyle/>
          <a:p>
            <a:pPr marL="0" indent="0" eaLnBrk="0" hangingPunct="0">
              <a:spcBef>
                <a:spcPts val="0"/>
              </a:spcBef>
            </a:pPr>
            <a:r>
              <a:rPr lang="en-US" b="1" dirty="0" smtClean="0">
                <a:ea typeface="Times New Roman" charset="0"/>
                <a:cs typeface="Times New Roman" charset="0"/>
              </a:rPr>
              <a:t>U.S. gross </a:t>
            </a:r>
            <a:r>
              <a:rPr lang="en-US" b="1" dirty="0">
                <a:ea typeface="Times New Roman" charset="0"/>
                <a:cs typeface="Times New Roman" charset="0"/>
              </a:rPr>
              <a:t>domestic product </a:t>
            </a:r>
            <a:r>
              <a:rPr lang="en-US" b="1" dirty="0" smtClean="0">
                <a:ea typeface="Times New Roman" charset="0"/>
                <a:cs typeface="Times New Roman" charset="0"/>
              </a:rPr>
              <a:t>assumptions</a:t>
            </a:r>
          </a:p>
          <a:p>
            <a:pPr marL="0" indent="0"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economic growth </a:t>
            </a:r>
            <a:r>
              <a:rPr lang="en-US" b="1" dirty="0" smtClean="0">
                <a:ea typeface="Times New Roman" charset="0"/>
                <a:cs typeface="Times New Roman" charset="0"/>
              </a:rPr>
              <a:t>cases</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trillion 2012 dollars</a:t>
            </a:r>
          </a:p>
        </p:txBody>
      </p:sp>
      <p:sp>
        <p:nvSpPr>
          <p:cNvPr id="5" name="Text Placeholder 4"/>
          <p:cNvSpPr>
            <a:spLocks noGrp="1"/>
          </p:cNvSpPr>
          <p:nvPr>
            <p:ph type="body" sz="quarter" idx="18"/>
          </p:nvPr>
        </p:nvSpPr>
        <p:spPr>
          <a:xfrm>
            <a:off x="4663757" y="1059393"/>
            <a:ext cx="4023360" cy="350851"/>
          </a:xfrm>
        </p:spPr>
        <p:txBody>
          <a:bodyPr lIns="0"/>
          <a:lstStyle/>
          <a:p>
            <a:pPr marL="0" indent="0" algn="l" eaLnBrk="0" hangingPunct="0">
              <a:spcBef>
                <a:spcPts val="0"/>
              </a:spcBef>
            </a:pPr>
            <a:r>
              <a:rPr lang="en-US" b="1" dirty="0" smtClean="0">
                <a:ea typeface="Times New Roman" charset="0"/>
                <a:cs typeface="Times New Roman" charset="0"/>
              </a:rPr>
              <a:t>U.S</a:t>
            </a:r>
            <a:r>
              <a:rPr lang="en-US" b="1" dirty="0">
                <a:ea typeface="Times New Roman" charset="0"/>
                <a:cs typeface="Times New Roman" charset="0"/>
              </a:rPr>
              <a:t>. population </a:t>
            </a:r>
            <a:r>
              <a:rPr lang="en-US" b="1" dirty="0" smtClean="0">
                <a:ea typeface="Times New Roman" charset="0"/>
                <a:cs typeface="Times New Roman" charset="0"/>
              </a:rPr>
              <a:t>assumptions</a:t>
            </a:r>
          </a:p>
          <a:p>
            <a:pPr marL="0" indent="0" algn="l"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economic growth </a:t>
            </a:r>
            <a:r>
              <a:rPr lang="en-US" b="1" dirty="0" smtClean="0">
                <a:ea typeface="Times New Roman" charset="0"/>
                <a:cs typeface="Times New Roman" charset="0"/>
              </a:rPr>
              <a:t>cases</a:t>
            </a:r>
            <a:endParaRPr lang="en-US" b="1" dirty="0">
              <a:ea typeface="Times New Roman" charset="0"/>
              <a:cs typeface="Times New Roman" charset="0"/>
            </a:endParaRPr>
          </a:p>
          <a:p>
            <a:pPr marL="0" indent="0" algn="l" eaLnBrk="0" hangingPunct="0">
              <a:spcBef>
                <a:spcPts val="0"/>
              </a:spcBef>
            </a:pPr>
            <a:r>
              <a:rPr lang="en-US" sz="1100" dirty="0">
                <a:ea typeface="Times New Roman" charset="0"/>
                <a:cs typeface="Times New Roman" charset="0"/>
              </a:rPr>
              <a:t>millions</a:t>
            </a:r>
          </a:p>
        </p:txBody>
      </p:sp>
      <p:sp>
        <p:nvSpPr>
          <p:cNvPr id="7" name="Title 6"/>
          <p:cNvSpPr>
            <a:spLocks noGrp="1"/>
          </p:cNvSpPr>
          <p:nvPr>
            <p:ph type="title"/>
          </p:nvPr>
        </p:nvSpPr>
        <p:spPr/>
        <p:txBody>
          <a:bodyPr/>
          <a:lstStyle/>
          <a:p>
            <a:r>
              <a:rPr lang="en-US" dirty="0" smtClean="0"/>
              <a:t>GDP and </a:t>
            </a:r>
            <a:r>
              <a:rPr lang="en-US" dirty="0"/>
              <a:t>population growth </a:t>
            </a:r>
            <a:r>
              <a:rPr lang="en-US" dirty="0" smtClean="0"/>
              <a:t>assumptions</a:t>
            </a:r>
            <a:endParaRPr lang="en-US" dirty="0"/>
          </a:p>
        </p:txBody>
      </p:sp>
      <p:graphicFrame>
        <p:nvGraphicFramePr>
          <p:cNvPr id="9" name="ICD13a"/>
          <p:cNvGraphicFramePr>
            <a:graphicFrameLocks noGrp="1"/>
          </p:cNvGraphicFramePr>
          <p:nvPr>
            <p:ph sz="quarter" idx="12"/>
            <p:extLst>
              <p:ext uri="{D42A27DB-BD31-4B8C-83A1-F6EECF244321}">
                <p14:modId xmlns:p14="http://schemas.microsoft.com/office/powerpoint/2010/main" val="3857857810"/>
              </p:ext>
            </p:extLst>
          </p:nvPr>
        </p:nvGraphicFramePr>
        <p:xfrm>
          <a:off x="685800" y="1410244"/>
          <a:ext cx="3932238" cy="29791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ICD13b"/>
          <p:cNvGraphicFramePr>
            <a:graphicFrameLocks noGrp="1"/>
          </p:cNvGraphicFramePr>
          <p:nvPr>
            <p:ph sz="quarter" idx="13"/>
            <p:extLst>
              <p:ext uri="{D42A27DB-BD31-4B8C-83A1-F6EECF244321}">
                <p14:modId xmlns:p14="http://schemas.microsoft.com/office/powerpoint/2010/main" val="3733132931"/>
              </p:ext>
            </p:extLst>
          </p:nvPr>
        </p:nvGraphicFramePr>
        <p:xfrm>
          <a:off x="4664075" y="1410244"/>
          <a:ext cx="4022725" cy="2979194"/>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p:cNvPicPr>
            <a:picLocks noChangeAspect="1"/>
          </p:cNvPicPr>
          <p:nvPr/>
        </p:nvPicPr>
        <p:blipFill>
          <a:blip r:embed="rId5"/>
          <a:stretch>
            <a:fillRect/>
          </a:stretch>
        </p:blipFill>
        <p:spPr>
          <a:xfrm>
            <a:off x="43032" y="163620"/>
            <a:ext cx="576228" cy="576228"/>
          </a:xfrm>
          <a:prstGeom prst="rect">
            <a:avLst/>
          </a:prstGeom>
        </p:spPr>
      </p:pic>
      <p:sp>
        <p:nvSpPr>
          <p:cNvPr id="12" name="TextBox 1"/>
          <p:cNvSpPr txBox="1"/>
          <p:nvPr/>
        </p:nvSpPr>
        <p:spPr bwMode="auto">
          <a:xfrm>
            <a:off x="6508561" y="3060647"/>
            <a:ext cx="1825643" cy="575014"/>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accent1">
                    <a:lumMod val="75000"/>
                  </a:schemeClr>
                </a:solidFill>
                <a:latin typeface="+mn-lt"/>
                <a:ea typeface="Times New Roman" charset="0"/>
                <a:cs typeface="Times New Roman" charset="0"/>
              </a:rPr>
              <a:t>High Economic</a:t>
            </a:r>
            <a:r>
              <a:rPr lang="en-US" sz="1200" b="1" i="0" baseline="0" dirty="0" smtClean="0">
                <a:solidFill>
                  <a:schemeClr val="accent1">
                    <a:lumMod val="75000"/>
                  </a:schemeClr>
                </a:solidFill>
                <a:latin typeface="+mn-lt"/>
                <a:ea typeface="Times New Roman" charset="0"/>
                <a:cs typeface="Times New Roman" charset="0"/>
              </a:rPr>
              <a:t> Growth</a:t>
            </a:r>
          </a:p>
          <a:p>
            <a:pPr eaLnBrk="0" hangingPunct="0"/>
            <a:r>
              <a:rPr lang="en-US" sz="1200" b="1" i="0" baseline="0" dirty="0" smtClean="0">
                <a:solidFill>
                  <a:schemeClr val="tx1"/>
                </a:solidFill>
                <a:latin typeface="+mn-lt"/>
                <a:ea typeface="Times New Roman" charset="0"/>
                <a:cs typeface="Times New Roman" charset="0"/>
              </a:rPr>
              <a:t>Reference </a:t>
            </a:r>
          </a:p>
          <a:p>
            <a:pPr eaLnBrk="0" hangingPunct="0"/>
            <a:r>
              <a:rPr lang="en-US" sz="1200" b="1" i="0" baseline="0" dirty="0" smtClean="0">
                <a:solidFill>
                  <a:schemeClr val="accent1">
                    <a:lumMod val="40000"/>
                    <a:lumOff val="60000"/>
                  </a:schemeClr>
                </a:solidFill>
                <a:latin typeface="+mn-lt"/>
                <a:ea typeface="Times New Roman" charset="0"/>
                <a:cs typeface="Times New Roman" charset="0"/>
              </a:rPr>
              <a:t>Low Economic Growth</a:t>
            </a:r>
            <a:endParaRPr lang="en-US" sz="1200" i="0" dirty="0" smtClean="0">
              <a:solidFill>
                <a:schemeClr val="accent1">
                  <a:lumMod val="40000"/>
                  <a:lumOff val="60000"/>
                </a:schemeClr>
              </a:solidFill>
              <a:latin typeface="+mn-lt"/>
              <a:ea typeface="Times New Roman" charset="0"/>
              <a:cs typeface="Times New Roman" charset="0"/>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12</a:t>
            </a:fld>
            <a:endParaRPr lang="en-US" dirty="0"/>
          </a:p>
        </p:txBody>
      </p:sp>
    </p:spTree>
    <p:extLst>
      <p:ext uri="{BB962C8B-B14F-4D97-AF65-F5344CB8AC3E}">
        <p14:creationId xmlns:p14="http://schemas.microsoft.com/office/powerpoint/2010/main" val="5550254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EMI04a"/>
          <p:cNvGraphicFramePr>
            <a:graphicFrameLocks noGrp="1"/>
          </p:cNvGraphicFramePr>
          <p:nvPr>
            <p:ph sz="quarter" idx="12"/>
            <p:extLst/>
          </p:nvPr>
        </p:nvGraphicFramePr>
        <p:xfrm>
          <a:off x="685800" y="1394905"/>
          <a:ext cx="2598738" cy="299453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17"/>
          </p:nvPr>
        </p:nvSpPr>
        <p:spPr>
          <a:xfrm>
            <a:off x="685800" y="1044068"/>
            <a:ext cx="2793045" cy="350837"/>
          </a:xfrm>
        </p:spPr>
        <p:txBody>
          <a:bodyPr/>
          <a:lstStyle/>
          <a:p>
            <a:pPr marL="0"/>
            <a:r>
              <a:rPr lang="en-US" b="1" dirty="0" smtClean="0"/>
              <a:t> </a:t>
            </a:r>
          </a:p>
          <a:p>
            <a:pPr marL="0"/>
            <a:r>
              <a:rPr lang="en-US" b="1" dirty="0" smtClean="0"/>
              <a:t>Reference case</a:t>
            </a:r>
          </a:p>
          <a:p>
            <a:pPr marL="0"/>
            <a:r>
              <a:rPr lang="en-US" sz="1100" dirty="0" smtClean="0"/>
              <a:t>billion metric tons</a:t>
            </a:r>
            <a:endParaRPr lang="en-US" sz="1100" dirty="0"/>
          </a:p>
        </p:txBody>
      </p:sp>
      <p:graphicFrame>
        <p:nvGraphicFramePr>
          <p:cNvPr id="18" name="EMI04b"/>
          <p:cNvGraphicFramePr>
            <a:graphicFrameLocks noGrp="1"/>
          </p:cNvGraphicFramePr>
          <p:nvPr>
            <p:ph sz="quarter" idx="19"/>
            <p:extLst/>
          </p:nvPr>
        </p:nvGraphicFramePr>
        <p:xfrm>
          <a:off x="3386138" y="1394905"/>
          <a:ext cx="2600325" cy="29945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EMI04c"/>
          <p:cNvGraphicFramePr>
            <a:graphicFrameLocks noGrp="1"/>
          </p:cNvGraphicFramePr>
          <p:nvPr>
            <p:ph sz="quarter" idx="20"/>
            <p:extLst/>
          </p:nvPr>
        </p:nvGraphicFramePr>
        <p:xfrm>
          <a:off x="6088063" y="1394905"/>
          <a:ext cx="2598737" cy="2994533"/>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9"/>
          <p:cNvSpPr>
            <a:spLocks noGrp="1"/>
          </p:cNvSpPr>
          <p:nvPr>
            <p:ph type="title"/>
          </p:nvPr>
        </p:nvSpPr>
        <p:spPr>
          <a:xfrm>
            <a:off x="685800" y="47954"/>
            <a:ext cx="8001000" cy="761415"/>
          </a:xfrm>
        </p:spPr>
        <p:txBody>
          <a:bodyPr/>
          <a:lstStyle/>
          <a:p>
            <a:r>
              <a:rPr lang="en-US" dirty="0" smtClean="0"/>
              <a:t>Energy-related CO</a:t>
            </a:r>
            <a:r>
              <a:rPr lang="en-US" baseline="-25000" dirty="0" smtClean="0"/>
              <a:t>2</a:t>
            </a:r>
            <a:r>
              <a:rPr lang="en-US" dirty="0" smtClean="0"/>
              <a:t> emissions by sector </a:t>
            </a:r>
            <a:r>
              <a:rPr lang="en-US" dirty="0"/>
              <a:t>based on </a:t>
            </a:r>
            <a:r>
              <a:rPr lang="en-US" dirty="0" smtClean="0"/>
              <a:t>oil price assumptions</a:t>
            </a:r>
            <a:endParaRPr lang="en-US" dirty="0"/>
          </a:p>
        </p:txBody>
      </p:sp>
      <p:sp>
        <p:nvSpPr>
          <p:cNvPr id="15" name="TextBox 1"/>
          <p:cNvSpPr txBox="1"/>
          <p:nvPr/>
        </p:nvSpPr>
        <p:spPr bwMode="auto">
          <a:xfrm>
            <a:off x="1896116" y="1697801"/>
            <a:ext cx="1187654" cy="2025090"/>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0" hangingPunct="0"/>
            <a:endParaRPr lang="en-US" sz="1200" b="1" i="0" dirty="0">
              <a:solidFill>
                <a:schemeClr val="accent1"/>
              </a:solidFill>
              <a:latin typeface="+mn-lt"/>
              <a:ea typeface="Times New Roman" charset="0"/>
              <a:cs typeface="Times New Roman" charset="0"/>
            </a:endParaRPr>
          </a:p>
          <a:p>
            <a:pPr algn="r" eaLnBrk="0" hangingPunct="0"/>
            <a:r>
              <a:rPr lang="en-US" sz="1200" b="1" i="0" dirty="0">
                <a:solidFill>
                  <a:srgbClr val="E1AB76"/>
                </a:solidFill>
                <a:latin typeface="+mn-lt"/>
                <a:ea typeface="Times New Roman" charset="0"/>
                <a:cs typeface="Times New Roman" charset="0"/>
              </a:rPr>
              <a:t>  </a:t>
            </a:r>
          </a:p>
          <a:p>
            <a:pPr marL="0" marR="0" lvl="0" indent="0" algn="r"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3953"/>
                </a:solidFill>
                <a:effectLst/>
                <a:uLnTx/>
                <a:uFillTx/>
                <a:latin typeface="+mn-lt"/>
                <a:ea typeface="Times New Roman" charset="0"/>
                <a:cs typeface="Times New Roman" charset="0"/>
              </a:rPr>
              <a:t>transportation</a:t>
            </a:r>
            <a:endParaRPr kumimoji="0" lang="en-US" sz="1200" b="1" i="0" u="none" strike="noStrike" kern="0" cap="none" spc="0" normalizeH="0" baseline="0" noProof="0" dirty="0">
              <a:ln>
                <a:noFill/>
              </a:ln>
              <a:solidFill>
                <a:srgbClr val="003953"/>
              </a:solidFill>
              <a:effectLst/>
              <a:uLnTx/>
              <a:uFillTx/>
              <a:latin typeface="+mn-lt"/>
              <a:ea typeface="Times New Roman" charset="0"/>
              <a:cs typeface="Times New Roman" charset="0"/>
            </a:endParaRPr>
          </a:p>
          <a:p>
            <a:pPr algn="r" eaLnBrk="0" hangingPunct="0"/>
            <a:endParaRPr lang="en-US" sz="1200" b="1" i="0" dirty="0" smtClean="0">
              <a:solidFill>
                <a:schemeClr val="accent2"/>
              </a:solidFill>
              <a:latin typeface="+mn-lt"/>
              <a:ea typeface="Times New Roman" charset="0"/>
              <a:cs typeface="Times New Roman" charset="0"/>
            </a:endParaRPr>
          </a:p>
          <a:p>
            <a:pPr algn="r" eaLnBrk="0" hangingPunct="0"/>
            <a:endParaRPr lang="en-US" sz="1000" b="1" dirty="0">
              <a:solidFill>
                <a:schemeClr val="accent2"/>
              </a:solidFill>
              <a:ea typeface="Times New Roman" charset="0"/>
              <a:cs typeface="Times New Roman" charset="0"/>
            </a:endParaRPr>
          </a:p>
          <a:p>
            <a:pPr algn="r" eaLnBrk="0" hangingPunct="0"/>
            <a:endParaRPr lang="en-US" b="1" i="0" dirty="0">
              <a:solidFill>
                <a:schemeClr val="accent2"/>
              </a:solidFill>
              <a:latin typeface="+mn-lt"/>
              <a:ea typeface="Times New Roman" charset="0"/>
              <a:cs typeface="Times New Roman" charset="0"/>
            </a:endParaRPr>
          </a:p>
          <a:p>
            <a:pPr algn="r" eaLnBrk="0" hangingPunct="0"/>
            <a:r>
              <a:rPr lang="en-US" sz="1200" b="1" dirty="0" smtClean="0">
                <a:solidFill>
                  <a:schemeClr val="accent3"/>
                </a:solidFill>
                <a:ea typeface="Times New Roman" charset="0"/>
                <a:cs typeface="Times New Roman" charset="0"/>
              </a:rPr>
              <a:t>industrial</a:t>
            </a:r>
            <a:endParaRPr lang="en-US" sz="1200" b="1" i="0" dirty="0">
              <a:solidFill>
                <a:schemeClr val="accent3"/>
              </a:solidFill>
              <a:ea typeface="Times New Roman" charset="0"/>
              <a:cs typeface="Times New Roman" charset="0"/>
            </a:endParaRPr>
          </a:p>
          <a:p>
            <a:pPr algn="r" eaLnBrk="0" hangingPunct="0"/>
            <a:endParaRPr lang="en-US" sz="1200" b="1" i="0" dirty="0">
              <a:solidFill>
                <a:schemeClr val="accent3"/>
              </a:solidFill>
              <a:latin typeface="+mn-lt"/>
              <a:ea typeface="Times New Roman" charset="0"/>
              <a:cs typeface="Times New Roman" charset="0"/>
            </a:endParaRPr>
          </a:p>
          <a:p>
            <a:pPr algn="r" eaLnBrk="0" hangingPunct="0"/>
            <a:r>
              <a:rPr lang="en-US" sz="1200" b="1" dirty="0">
                <a:solidFill>
                  <a:srgbClr val="E1AB76"/>
                </a:solidFill>
                <a:ea typeface="Times New Roman" charset="0"/>
                <a:cs typeface="Times New Roman" charset="0"/>
              </a:rPr>
              <a:t>e</a:t>
            </a:r>
            <a:r>
              <a:rPr lang="en-US" sz="1200" b="1" i="0" dirty="0" smtClean="0">
                <a:solidFill>
                  <a:srgbClr val="E1AB76"/>
                </a:solidFill>
                <a:latin typeface="+mn-lt"/>
                <a:ea typeface="Times New Roman" charset="0"/>
                <a:cs typeface="Times New Roman" charset="0"/>
              </a:rPr>
              <a:t>lectric power</a:t>
            </a:r>
            <a:endParaRPr lang="en-US" sz="1200" b="1" i="0" dirty="0">
              <a:solidFill>
                <a:srgbClr val="E1AB76"/>
              </a:solidFill>
              <a:latin typeface="+mn-lt"/>
              <a:ea typeface="Times New Roman" charset="0"/>
              <a:cs typeface="Times New Roman" charset="0"/>
            </a:endParaRPr>
          </a:p>
          <a:p>
            <a:pPr algn="r" eaLnBrk="0" hangingPunct="0"/>
            <a:endParaRPr lang="en-US" sz="1800" b="1" i="0" dirty="0">
              <a:solidFill>
                <a:schemeClr val="accent5">
                  <a:lumMod val="75000"/>
                </a:schemeClr>
              </a:solidFill>
              <a:latin typeface="+mn-lt"/>
              <a:ea typeface="Times New Roman" charset="0"/>
              <a:cs typeface="Times New Roman" charset="0"/>
            </a:endParaRPr>
          </a:p>
          <a:p>
            <a:pPr algn="r" eaLnBrk="0" hangingPunct="0"/>
            <a:r>
              <a:rPr lang="en-US" sz="1200" b="1" i="0" dirty="0" smtClean="0">
                <a:solidFill>
                  <a:srgbClr val="72242D"/>
                </a:solidFill>
                <a:latin typeface="+mn-lt"/>
                <a:ea typeface="Times New Roman" charset="0"/>
                <a:cs typeface="Times New Roman" charset="0"/>
              </a:rPr>
              <a:t>residential</a:t>
            </a:r>
            <a:endParaRPr lang="en-US" sz="1200" b="1" i="0" dirty="0">
              <a:solidFill>
                <a:srgbClr val="72242D"/>
              </a:solidFill>
              <a:latin typeface="+mn-lt"/>
              <a:ea typeface="Times New Roman" charset="0"/>
              <a:cs typeface="Times New Roman" charset="0"/>
            </a:endParaRPr>
          </a:p>
          <a:p>
            <a:pPr algn="r" eaLnBrk="0" hangingPunct="0"/>
            <a:endParaRPr lang="en-US" sz="200" b="1" i="0" dirty="0" smtClean="0">
              <a:solidFill>
                <a:srgbClr val="E9B8BD"/>
              </a:solidFill>
              <a:latin typeface="+mn-lt"/>
              <a:ea typeface="Times New Roman" charset="0"/>
              <a:cs typeface="Times New Roman" charset="0"/>
            </a:endParaRPr>
          </a:p>
          <a:p>
            <a:pPr algn="r" eaLnBrk="0" hangingPunct="0"/>
            <a:endParaRPr lang="en-US" sz="200" b="1" i="0" dirty="0" smtClean="0">
              <a:solidFill>
                <a:srgbClr val="E9B8BD"/>
              </a:solidFill>
              <a:latin typeface="+mn-lt"/>
              <a:ea typeface="Times New Roman" charset="0"/>
              <a:cs typeface="Times New Roman" charset="0"/>
            </a:endParaRPr>
          </a:p>
          <a:p>
            <a:pPr algn="r" eaLnBrk="0" hangingPunct="0"/>
            <a:r>
              <a:rPr lang="en-US" sz="1200" b="1" i="0" dirty="0" smtClean="0">
                <a:solidFill>
                  <a:srgbClr val="E3A5AC"/>
                </a:solidFill>
                <a:latin typeface="+mn-lt"/>
                <a:ea typeface="Times New Roman" charset="0"/>
                <a:cs typeface="Times New Roman" charset="0"/>
              </a:rPr>
              <a:t>commercial</a:t>
            </a:r>
            <a:endParaRPr lang="en-US" sz="1200" b="1" i="0" dirty="0">
              <a:solidFill>
                <a:srgbClr val="E3A5AC"/>
              </a:solidFill>
              <a:latin typeface="+mn-lt"/>
              <a:ea typeface="Times New Roman" charset="0"/>
              <a:cs typeface="Times New Roman" charset="0"/>
            </a:endParaRPr>
          </a:p>
        </p:txBody>
      </p:sp>
      <p:sp>
        <p:nvSpPr>
          <p:cNvPr id="16" name="Text Placeholder 15"/>
          <p:cNvSpPr>
            <a:spLocks noGrp="1"/>
          </p:cNvSpPr>
          <p:nvPr>
            <p:ph type="body" sz="quarter" idx="18"/>
          </p:nvPr>
        </p:nvSpPr>
        <p:spPr>
          <a:xfrm>
            <a:off x="3396438" y="1044068"/>
            <a:ext cx="2773502" cy="350851"/>
          </a:xfrm>
        </p:spPr>
        <p:txBody>
          <a:bodyPr lIns="0"/>
          <a:lstStyle/>
          <a:p>
            <a:pPr marL="0" eaLnBrk="0" hangingPunct="0"/>
            <a:r>
              <a:rPr lang="en-US" b="1" dirty="0" smtClean="0">
                <a:solidFill>
                  <a:sysClr val="windowText" lastClr="000000"/>
                </a:solidFill>
                <a:ea typeface="Times New Roman" charset="0"/>
                <a:cs typeface="Times New Roman" charset="0"/>
              </a:rPr>
              <a:t> </a:t>
            </a:r>
          </a:p>
          <a:p>
            <a:pPr marL="0" eaLnBrk="0" hangingPunct="0"/>
            <a:r>
              <a:rPr lang="en-US" b="1" dirty="0" smtClean="0">
                <a:solidFill>
                  <a:sysClr val="windowText" lastClr="000000"/>
                </a:solidFill>
                <a:ea typeface="Times New Roman" charset="0"/>
                <a:cs typeface="Times New Roman" charset="0"/>
              </a:rPr>
              <a:t>Low Oil Price case</a:t>
            </a:r>
          </a:p>
          <a:p>
            <a:pPr marL="0" eaLnBrk="0" hangingPunct="0"/>
            <a:r>
              <a:rPr lang="en-US" sz="1100" dirty="0" smtClean="0">
                <a:solidFill>
                  <a:sysClr val="windowText" lastClr="000000"/>
                </a:solidFill>
                <a:ea typeface="Times New Roman" charset="0"/>
                <a:cs typeface="Times New Roman" charset="0"/>
              </a:rPr>
              <a:t>billion metric tons</a:t>
            </a:r>
            <a:endParaRPr lang="en-US" sz="1100" dirty="0">
              <a:solidFill>
                <a:sysClr val="windowText" lastClr="000000"/>
              </a:solidFill>
              <a:ea typeface="Times New Roman" charset="0"/>
              <a:cs typeface="Times New Roman" charset="0"/>
            </a:endParaRPr>
          </a:p>
        </p:txBody>
      </p:sp>
      <p:sp>
        <p:nvSpPr>
          <p:cNvPr id="21" name="Text Placeholder 20"/>
          <p:cNvSpPr>
            <a:spLocks noGrp="1"/>
          </p:cNvSpPr>
          <p:nvPr>
            <p:ph type="body" sz="quarter" idx="21"/>
          </p:nvPr>
        </p:nvSpPr>
        <p:spPr>
          <a:xfrm>
            <a:off x="6088063" y="1044068"/>
            <a:ext cx="2773503" cy="350851"/>
          </a:xfrm>
        </p:spPr>
        <p:txBody>
          <a:bodyPr lIns="0"/>
          <a:lstStyle/>
          <a:p>
            <a:pPr marL="0"/>
            <a:r>
              <a:rPr lang="en-US" b="1" dirty="0" smtClean="0"/>
              <a:t> </a:t>
            </a:r>
          </a:p>
          <a:p>
            <a:pPr marL="0"/>
            <a:r>
              <a:rPr lang="en-US" b="1" dirty="0" smtClean="0"/>
              <a:t>High Oil Price case</a:t>
            </a:r>
          </a:p>
          <a:p>
            <a:pPr marL="0"/>
            <a:r>
              <a:rPr lang="en-US" sz="1100" dirty="0" smtClean="0"/>
              <a:t>billion metric tons</a:t>
            </a:r>
            <a:endParaRPr lang="en-US" sz="1100" dirty="0"/>
          </a:p>
        </p:txBody>
      </p:sp>
      <p:sp>
        <p:nvSpPr>
          <p:cNvPr id="22" name="TextBox 21"/>
          <p:cNvSpPr txBox="1"/>
          <p:nvPr/>
        </p:nvSpPr>
        <p:spPr>
          <a:xfrm>
            <a:off x="685800" y="809369"/>
            <a:ext cx="6210014" cy="184666"/>
          </a:xfrm>
          <a:prstGeom prst="rect">
            <a:avLst/>
          </a:prstGeom>
          <a:noFill/>
        </p:spPr>
        <p:txBody>
          <a:bodyPr wrap="square" lIns="0" tIns="0" rIns="0" bIns="0" rtlCol="0">
            <a:spAutoFit/>
          </a:bodyPr>
          <a:lstStyle/>
          <a:p>
            <a:r>
              <a:rPr lang="en-US" sz="1200" b="1" dirty="0"/>
              <a:t>CO</a:t>
            </a:r>
            <a:r>
              <a:rPr lang="en-US" sz="1200" b="1" baseline="-25000" dirty="0"/>
              <a:t>2 </a:t>
            </a:r>
            <a:r>
              <a:rPr lang="en-US" sz="1200" b="1" baseline="-25000" dirty="0" smtClean="0"/>
              <a:t> </a:t>
            </a:r>
            <a:r>
              <a:rPr lang="en-US" sz="1200" b="1" dirty="0" smtClean="0"/>
              <a:t>emissions by sector, AEO2022 oil price cases</a:t>
            </a:r>
            <a:endParaRPr lang="en-US" sz="1200" b="1"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120</a:t>
            </a:fld>
            <a:endParaRPr lang="en-US" dirty="0"/>
          </a:p>
        </p:txBody>
      </p:sp>
      <p:sp>
        <p:nvSpPr>
          <p:cNvPr id="13" name="Text Placeholder 4"/>
          <p:cNvSpPr>
            <a:spLocks noGrp="1"/>
          </p:cNvSpPr>
          <p:nvPr>
            <p:ph type="body" sz="quarter" idx="16"/>
          </p:nvPr>
        </p:nvSpPr>
        <p:spPr>
          <a:xfrm>
            <a:off x="685800" y="4504968"/>
            <a:ext cx="8001000" cy="205740"/>
          </a:xfrm>
        </p:spPr>
        <p:txBody>
          <a:bodyPr/>
          <a:lstStyle/>
          <a:p>
            <a:r>
              <a:rPr lang="en-US" dirty="0" smtClean="0"/>
              <a:t>Note: Industrial sector </a:t>
            </a:r>
            <a:r>
              <a:rPr lang="en-US" dirty="0"/>
              <a:t>CO</a:t>
            </a:r>
            <a:r>
              <a:rPr lang="en-US" baseline="-25000" dirty="0"/>
              <a:t>2</a:t>
            </a:r>
            <a:r>
              <a:rPr lang="en-US" dirty="0" smtClean="0"/>
              <a:t> </a:t>
            </a:r>
            <a:r>
              <a:rPr lang="en-US" dirty="0"/>
              <a:t>emissions do not include process emissions, such as the emissions from cement clinker production.</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45784"/>
            <a:ext cx="640080" cy="640080"/>
          </a:xfrm>
          <a:prstGeom prst="rect">
            <a:avLst/>
          </a:prstGeom>
        </p:spPr>
      </p:pic>
    </p:spTree>
    <p:extLst>
      <p:ext uri="{BB962C8B-B14F-4D97-AF65-F5344CB8AC3E}">
        <p14:creationId xmlns:p14="http://schemas.microsoft.com/office/powerpoint/2010/main" val="100719474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EMI05a"/>
          <p:cNvGraphicFramePr>
            <a:graphicFrameLocks noGrp="1"/>
          </p:cNvGraphicFramePr>
          <p:nvPr>
            <p:ph sz="quarter" idx="12"/>
            <p:extLst/>
          </p:nvPr>
        </p:nvGraphicFramePr>
        <p:xfrm>
          <a:off x="685800" y="1570567"/>
          <a:ext cx="2598738" cy="281887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7"/>
          </p:nvPr>
        </p:nvSpPr>
        <p:spPr>
          <a:xfrm>
            <a:off x="685800" y="1078121"/>
            <a:ext cx="2598738" cy="551564"/>
          </a:xfrm>
        </p:spPr>
        <p:txBody>
          <a:bodyPr/>
          <a:lstStyle/>
          <a:p>
            <a:pPr marL="0"/>
            <a:r>
              <a:rPr lang="en-US" b="1" dirty="0"/>
              <a:t>U.S. energy-related CO</a:t>
            </a:r>
            <a:r>
              <a:rPr lang="en-US" b="1" baseline="-25000" dirty="0"/>
              <a:t>2 </a:t>
            </a:r>
            <a:r>
              <a:rPr lang="en-US" b="1" dirty="0" smtClean="0"/>
              <a:t>emissions</a:t>
            </a:r>
          </a:p>
          <a:p>
            <a:pPr marL="0"/>
            <a:r>
              <a:rPr lang="en-US" sz="1100" dirty="0" smtClean="0"/>
              <a:t>billion metric tons</a:t>
            </a:r>
          </a:p>
          <a:p>
            <a:pPr marL="0"/>
            <a:endParaRPr lang="en-US" sz="1100" dirty="0"/>
          </a:p>
        </p:txBody>
      </p:sp>
      <p:graphicFrame>
        <p:nvGraphicFramePr>
          <p:cNvPr id="11" name="EMI05b"/>
          <p:cNvGraphicFramePr>
            <a:graphicFrameLocks noGrp="1"/>
          </p:cNvGraphicFramePr>
          <p:nvPr>
            <p:ph sz="quarter" idx="19"/>
            <p:extLst/>
          </p:nvPr>
        </p:nvGraphicFramePr>
        <p:xfrm>
          <a:off x="3386138" y="1570567"/>
          <a:ext cx="2600325" cy="2818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EMI05c"/>
          <p:cNvGraphicFramePr>
            <a:graphicFrameLocks noGrp="1"/>
          </p:cNvGraphicFramePr>
          <p:nvPr>
            <p:ph sz="quarter" idx="20"/>
            <p:extLst/>
          </p:nvPr>
        </p:nvGraphicFramePr>
        <p:xfrm>
          <a:off x="6088063" y="1570567"/>
          <a:ext cx="2598737" cy="2818871"/>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p:txBody>
          <a:bodyPr/>
          <a:lstStyle/>
          <a:p>
            <a:r>
              <a:rPr lang="en-US" dirty="0" smtClean="0"/>
              <a:t>Electric power generation and </a:t>
            </a:r>
            <a:r>
              <a:rPr lang="en-US" dirty="0"/>
              <a:t>e</a:t>
            </a:r>
            <a:r>
              <a:rPr lang="en-US" dirty="0" smtClean="0"/>
              <a:t>nergy-related </a:t>
            </a:r>
            <a:r>
              <a:rPr lang="en-US" dirty="0"/>
              <a:t>CO</a:t>
            </a:r>
            <a:r>
              <a:rPr lang="en-US" baseline="-25000" dirty="0"/>
              <a:t>2 </a:t>
            </a:r>
            <a:r>
              <a:rPr lang="en-US" dirty="0" smtClean="0"/>
              <a:t>emissions </a:t>
            </a:r>
            <a:r>
              <a:rPr lang="en-US" dirty="0"/>
              <a:t>based on oil </a:t>
            </a:r>
            <a:r>
              <a:rPr lang="en-US" dirty="0" smtClean="0"/>
              <a:t>and natural gas supply assumptions</a:t>
            </a:r>
            <a:endParaRPr lang="en-US" dirty="0"/>
          </a:p>
        </p:txBody>
      </p:sp>
      <p:sp>
        <p:nvSpPr>
          <p:cNvPr id="22" name="Text Placeholder 21"/>
          <p:cNvSpPr>
            <a:spLocks noGrp="1"/>
          </p:cNvSpPr>
          <p:nvPr>
            <p:ph type="body" sz="quarter" idx="21"/>
          </p:nvPr>
        </p:nvSpPr>
        <p:spPr>
          <a:xfrm>
            <a:off x="6088063" y="1278847"/>
            <a:ext cx="2599267" cy="350851"/>
          </a:xfrm>
        </p:spPr>
        <p:txBody>
          <a:bodyPr lIns="0"/>
          <a:lstStyle/>
          <a:p>
            <a:pPr marL="0"/>
            <a:r>
              <a:rPr lang="en-US" b="1" dirty="0" smtClean="0"/>
              <a:t>Renewable </a:t>
            </a:r>
            <a:r>
              <a:rPr lang="en-US" b="1" dirty="0"/>
              <a:t>electric </a:t>
            </a:r>
            <a:r>
              <a:rPr lang="en-US" b="1" dirty="0" smtClean="0"/>
              <a:t>power generation</a:t>
            </a:r>
            <a:endParaRPr lang="en-US" b="1" dirty="0"/>
          </a:p>
          <a:p>
            <a:pPr marL="0"/>
            <a:r>
              <a:rPr lang="en-US" sz="1100" dirty="0" smtClean="0"/>
              <a:t>trillion kilowatthours</a:t>
            </a:r>
            <a:endParaRPr lang="en-US" sz="1100" dirty="0"/>
          </a:p>
        </p:txBody>
      </p:sp>
      <p:sp>
        <p:nvSpPr>
          <p:cNvPr id="13" name="Text Placeholder 2"/>
          <p:cNvSpPr txBox="1">
            <a:spLocks/>
          </p:cNvSpPr>
          <p:nvPr/>
        </p:nvSpPr>
        <p:spPr>
          <a:xfrm>
            <a:off x="3387725" y="1078120"/>
            <a:ext cx="2598738"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21" name="Text Placeholder 20"/>
          <p:cNvSpPr>
            <a:spLocks noGrp="1"/>
          </p:cNvSpPr>
          <p:nvPr>
            <p:ph type="body" sz="quarter" idx="18"/>
          </p:nvPr>
        </p:nvSpPr>
        <p:spPr>
          <a:xfrm>
            <a:off x="3387196" y="1280418"/>
            <a:ext cx="2599267" cy="350851"/>
          </a:xfrm>
        </p:spPr>
        <p:txBody>
          <a:bodyPr lIns="0"/>
          <a:lstStyle/>
          <a:p>
            <a:pPr marL="0" eaLnBrk="0" hangingPunct="0"/>
            <a:r>
              <a:rPr lang="en-US" b="1" dirty="0">
                <a:ea typeface="Times New Roman" charset="0"/>
                <a:cs typeface="Times New Roman" charset="0"/>
              </a:rPr>
              <a:t>F</a:t>
            </a:r>
            <a:r>
              <a:rPr lang="en-US" b="1" dirty="0" smtClean="0">
                <a:ea typeface="Times New Roman" charset="0"/>
                <a:cs typeface="Times New Roman" charset="0"/>
              </a:rPr>
              <a:t>ossil </a:t>
            </a:r>
            <a:r>
              <a:rPr lang="en-US" b="1" dirty="0">
                <a:ea typeface="Times New Roman" charset="0"/>
                <a:cs typeface="Times New Roman" charset="0"/>
              </a:rPr>
              <a:t>fuel-fired electric </a:t>
            </a:r>
            <a:r>
              <a:rPr lang="en-US" b="1" dirty="0" smtClean="0">
                <a:ea typeface="Times New Roman" charset="0"/>
                <a:cs typeface="Times New Roman" charset="0"/>
              </a:rPr>
              <a:t>power generation</a:t>
            </a:r>
            <a:endParaRPr lang="en-US" b="1" dirty="0">
              <a:ea typeface="Times New Roman" charset="0"/>
              <a:cs typeface="Times New Roman" charset="0"/>
            </a:endParaRPr>
          </a:p>
          <a:p>
            <a:pPr marL="0" eaLnBrk="0" hangingPunct="0"/>
            <a:r>
              <a:rPr lang="en-US" sz="1100" dirty="0">
                <a:ea typeface="Times New Roman" charset="0"/>
                <a:cs typeface="Times New Roman" charset="0"/>
              </a:rPr>
              <a:t>trillion kilowatthours</a:t>
            </a:r>
          </a:p>
        </p:txBody>
      </p:sp>
      <p:sp>
        <p:nvSpPr>
          <p:cNvPr id="15" name="TextBox 14"/>
          <p:cNvSpPr txBox="1"/>
          <p:nvPr/>
        </p:nvSpPr>
        <p:spPr>
          <a:xfrm>
            <a:off x="684211" y="838640"/>
            <a:ext cx="6489221" cy="184666"/>
          </a:xfrm>
          <a:prstGeom prst="rect">
            <a:avLst/>
          </a:prstGeom>
          <a:noFill/>
        </p:spPr>
        <p:txBody>
          <a:bodyPr wrap="square" lIns="0" tIns="0" rIns="0" bIns="0" rtlCol="0">
            <a:spAutoFit/>
          </a:bodyPr>
          <a:lstStyle/>
          <a:p>
            <a:r>
              <a:rPr lang="en-US" sz="1200" b="1" dirty="0"/>
              <a:t>CO</a:t>
            </a:r>
            <a:r>
              <a:rPr lang="en-US" sz="1200" b="1" baseline="-25000" dirty="0"/>
              <a:t>2 </a:t>
            </a:r>
            <a:r>
              <a:rPr lang="en-US" sz="1200" b="1" baseline="-25000" dirty="0" smtClean="0"/>
              <a:t> </a:t>
            </a:r>
            <a:r>
              <a:rPr lang="en-US" sz="1200" b="1" dirty="0" smtClean="0"/>
              <a:t>emissions and electric power generation, AEO2022 oil and natural gas supply cases</a:t>
            </a:r>
            <a:endParaRPr lang="en-US" sz="1200" b="1"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121</a:t>
            </a:fld>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5784"/>
            <a:ext cx="640080" cy="640080"/>
          </a:xfrm>
          <a:prstGeom prst="rect">
            <a:avLst/>
          </a:prstGeom>
        </p:spPr>
      </p:pic>
    </p:spTree>
    <p:extLst>
      <p:ext uri="{BB962C8B-B14F-4D97-AF65-F5344CB8AC3E}">
        <p14:creationId xmlns:p14="http://schemas.microsoft.com/office/powerpoint/2010/main" val="365971167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EMI06a"/>
          <p:cNvGraphicFramePr>
            <a:graphicFrameLocks noGrp="1"/>
          </p:cNvGraphicFramePr>
          <p:nvPr>
            <p:ph sz="quarter" idx="12"/>
            <p:extLst/>
          </p:nvPr>
        </p:nvGraphicFramePr>
        <p:xfrm>
          <a:off x="685800" y="1629420"/>
          <a:ext cx="2598738" cy="276001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694523" y="1005566"/>
            <a:ext cx="2639756" cy="623853"/>
          </a:xfrm>
        </p:spPr>
        <p:txBody>
          <a:bodyPr/>
          <a:lstStyle/>
          <a:p>
            <a:pPr marL="0"/>
            <a:r>
              <a:rPr lang="en-US" b="1" dirty="0"/>
              <a:t>U.S. </a:t>
            </a:r>
            <a:r>
              <a:rPr lang="en-US" b="1" dirty="0" smtClean="0"/>
              <a:t>energy-related CO</a:t>
            </a:r>
            <a:r>
              <a:rPr lang="en-US" b="1" baseline="-25000" dirty="0" smtClean="0"/>
              <a:t>2</a:t>
            </a:r>
            <a:r>
              <a:rPr lang="en-US" b="1" dirty="0" smtClean="0"/>
              <a:t> emissions</a:t>
            </a:r>
          </a:p>
          <a:p>
            <a:pPr marL="0"/>
            <a:r>
              <a:rPr lang="en-US" sz="1100" dirty="0" smtClean="0"/>
              <a:t>billion metric tons</a:t>
            </a:r>
          </a:p>
          <a:p>
            <a:pPr marL="0"/>
            <a:endParaRPr lang="en-US" sz="1100" dirty="0"/>
          </a:p>
        </p:txBody>
      </p:sp>
      <p:sp>
        <p:nvSpPr>
          <p:cNvPr id="20" name="Text Placeholder 19"/>
          <p:cNvSpPr>
            <a:spLocks noGrp="1"/>
          </p:cNvSpPr>
          <p:nvPr>
            <p:ph type="body" sz="quarter" idx="18"/>
          </p:nvPr>
        </p:nvSpPr>
        <p:spPr>
          <a:xfrm>
            <a:off x="3385608" y="1278568"/>
            <a:ext cx="2599267" cy="350851"/>
          </a:xfrm>
        </p:spPr>
        <p:txBody>
          <a:bodyPr lIns="0"/>
          <a:lstStyle/>
          <a:p>
            <a:pPr marL="0" eaLnBrk="0" hangingPunct="0"/>
            <a:r>
              <a:rPr lang="en-US" b="1" dirty="0">
                <a:ea typeface="Times New Roman" charset="0"/>
                <a:cs typeface="Times New Roman" charset="0"/>
              </a:rPr>
              <a:t>F</a:t>
            </a:r>
            <a:r>
              <a:rPr lang="en-US" b="1" dirty="0" smtClean="0">
                <a:ea typeface="Times New Roman" charset="0"/>
                <a:cs typeface="Times New Roman" charset="0"/>
              </a:rPr>
              <a:t>ossil </a:t>
            </a:r>
            <a:r>
              <a:rPr lang="en-US" b="1" dirty="0">
                <a:ea typeface="Times New Roman" charset="0"/>
                <a:cs typeface="Times New Roman" charset="0"/>
              </a:rPr>
              <a:t>fuel-fired electric </a:t>
            </a:r>
            <a:r>
              <a:rPr lang="en-US" b="1" dirty="0" smtClean="0">
                <a:ea typeface="Times New Roman" charset="0"/>
                <a:cs typeface="Times New Roman" charset="0"/>
              </a:rPr>
              <a:t>power generation</a:t>
            </a:r>
            <a:endParaRPr lang="en-US" b="1" dirty="0">
              <a:ea typeface="Times New Roman" charset="0"/>
              <a:cs typeface="Times New Roman" charset="0"/>
            </a:endParaRPr>
          </a:p>
          <a:p>
            <a:pPr marL="0" eaLnBrk="0" hangingPunct="0"/>
            <a:r>
              <a:rPr lang="en-US" sz="1100" dirty="0">
                <a:ea typeface="Times New Roman" charset="0"/>
                <a:cs typeface="Times New Roman" charset="0"/>
              </a:rPr>
              <a:t>trillion kilowatthours</a:t>
            </a:r>
          </a:p>
        </p:txBody>
      </p:sp>
      <p:graphicFrame>
        <p:nvGraphicFramePr>
          <p:cNvPr id="14" name="EMI06b"/>
          <p:cNvGraphicFramePr>
            <a:graphicFrameLocks noGrp="1"/>
          </p:cNvGraphicFramePr>
          <p:nvPr>
            <p:ph sz="quarter" idx="19"/>
            <p:extLst/>
          </p:nvPr>
        </p:nvGraphicFramePr>
        <p:xfrm>
          <a:off x="3385608" y="1629420"/>
          <a:ext cx="2600325" cy="27600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EMI06c"/>
          <p:cNvGraphicFramePr>
            <a:graphicFrameLocks noGrp="1"/>
          </p:cNvGraphicFramePr>
          <p:nvPr>
            <p:ph sz="quarter" idx="20"/>
            <p:extLst/>
          </p:nvPr>
        </p:nvGraphicFramePr>
        <p:xfrm>
          <a:off x="5984875" y="1629420"/>
          <a:ext cx="2701925" cy="2760018"/>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4"/>
          <p:cNvSpPr>
            <a:spLocks noGrp="1"/>
          </p:cNvSpPr>
          <p:nvPr>
            <p:ph type="title"/>
          </p:nvPr>
        </p:nvSpPr>
        <p:spPr/>
        <p:txBody>
          <a:bodyPr/>
          <a:lstStyle/>
          <a:p>
            <a:r>
              <a:rPr lang="en-US" dirty="0" smtClean="0"/>
              <a:t>Electric power generation and energy-related </a:t>
            </a:r>
            <a:r>
              <a:rPr lang="en-US" dirty="0"/>
              <a:t>CO</a:t>
            </a:r>
            <a:r>
              <a:rPr lang="en-US" baseline="-25000" dirty="0"/>
              <a:t>2 </a:t>
            </a:r>
            <a:r>
              <a:rPr lang="en-US" dirty="0" smtClean="0"/>
              <a:t>emissions </a:t>
            </a:r>
            <a:r>
              <a:rPr lang="en-US" dirty="0"/>
              <a:t>based on renewable </a:t>
            </a:r>
            <a:r>
              <a:rPr lang="en-US" dirty="0" smtClean="0"/>
              <a:t>cost assumptions</a:t>
            </a:r>
            <a:endParaRPr lang="en-US" dirty="0"/>
          </a:p>
        </p:txBody>
      </p:sp>
      <p:sp>
        <p:nvSpPr>
          <p:cNvPr id="21" name="Text Placeholder 20"/>
          <p:cNvSpPr>
            <a:spLocks noGrp="1"/>
          </p:cNvSpPr>
          <p:nvPr>
            <p:ph type="body" sz="quarter" idx="21"/>
          </p:nvPr>
        </p:nvSpPr>
        <p:spPr>
          <a:xfrm>
            <a:off x="6087533" y="1278569"/>
            <a:ext cx="2599267" cy="350851"/>
          </a:xfrm>
        </p:spPr>
        <p:txBody>
          <a:bodyPr lIns="0"/>
          <a:lstStyle/>
          <a:p>
            <a:pPr marL="0"/>
            <a:r>
              <a:rPr lang="en-US" b="1" dirty="0" smtClean="0"/>
              <a:t>Renewable electric power generation</a:t>
            </a:r>
            <a:endParaRPr lang="en-US" b="1" dirty="0"/>
          </a:p>
          <a:p>
            <a:pPr marL="0"/>
            <a:r>
              <a:rPr lang="en-US" sz="1100" dirty="0" smtClean="0"/>
              <a:t>trillion kilowatthours</a:t>
            </a:r>
            <a:endParaRPr lang="en-US" sz="1100" dirty="0"/>
          </a:p>
        </p:txBody>
      </p:sp>
      <p:sp>
        <p:nvSpPr>
          <p:cNvPr id="12" name="TextBox 11"/>
          <p:cNvSpPr txBox="1"/>
          <p:nvPr/>
        </p:nvSpPr>
        <p:spPr>
          <a:xfrm>
            <a:off x="684212" y="838640"/>
            <a:ext cx="6780278" cy="184666"/>
          </a:xfrm>
          <a:prstGeom prst="rect">
            <a:avLst/>
          </a:prstGeom>
          <a:noFill/>
        </p:spPr>
        <p:txBody>
          <a:bodyPr wrap="square" lIns="0" tIns="0" rIns="0" bIns="0" rtlCol="0">
            <a:spAutoFit/>
          </a:bodyPr>
          <a:lstStyle/>
          <a:p>
            <a:r>
              <a:rPr lang="en-US" sz="1200" b="1" dirty="0"/>
              <a:t>CO</a:t>
            </a:r>
            <a:r>
              <a:rPr lang="en-US" sz="1200" b="1" baseline="-25000" dirty="0"/>
              <a:t>2</a:t>
            </a:r>
            <a:r>
              <a:rPr lang="en-US" sz="1200" b="1" dirty="0"/>
              <a:t> emissions and electric power generation, AEO2022 renewables cost cases</a:t>
            </a: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122</a:t>
            </a:fld>
            <a:endParaRPr lang="en-US"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45784"/>
            <a:ext cx="640080" cy="640080"/>
          </a:xfrm>
          <a:prstGeom prst="rect">
            <a:avLst/>
          </a:prstGeom>
        </p:spPr>
      </p:pic>
    </p:spTree>
    <p:extLst>
      <p:ext uri="{BB962C8B-B14F-4D97-AF65-F5344CB8AC3E}">
        <p14:creationId xmlns:p14="http://schemas.microsoft.com/office/powerpoint/2010/main" val="99385955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685800" y="4389438"/>
            <a:ext cx="8001000" cy="321270"/>
          </a:xfrm>
        </p:spPr>
        <p:txBody>
          <a:bodyPr/>
          <a:lstStyle/>
          <a:p>
            <a:r>
              <a:rPr lang="en-US" dirty="0" smtClean="0"/>
              <a:t>Note: Each end-use sector takes into account the carbon intensity of electric power</a:t>
            </a:r>
            <a:r>
              <a:rPr lang="en-US" dirty="0"/>
              <a:t>. Industrial sector CO</a:t>
            </a:r>
            <a:r>
              <a:rPr lang="en-US" baseline="-25000" dirty="0"/>
              <a:t>2</a:t>
            </a:r>
            <a:r>
              <a:rPr lang="en-US" dirty="0" smtClean="0"/>
              <a:t> </a:t>
            </a:r>
            <a:r>
              <a:rPr lang="en-US" dirty="0"/>
              <a:t>emissions do not include process emissions, such as the emissions from cement clinker production</a:t>
            </a:r>
            <a:r>
              <a:rPr lang="en-US" dirty="0" smtClean="0"/>
              <a:t>.</a:t>
            </a:r>
            <a:endParaRPr lang="en-US" dirty="0"/>
          </a:p>
        </p:txBody>
      </p:sp>
      <p:sp>
        <p:nvSpPr>
          <p:cNvPr id="6" name="Title 5"/>
          <p:cNvSpPr>
            <a:spLocks noGrp="1"/>
          </p:cNvSpPr>
          <p:nvPr>
            <p:ph type="title"/>
          </p:nvPr>
        </p:nvSpPr>
        <p:spPr/>
        <p:txBody>
          <a:bodyPr/>
          <a:lstStyle/>
          <a:p>
            <a:r>
              <a:rPr lang="en-US" dirty="0"/>
              <a:t>CO</a:t>
            </a:r>
            <a:r>
              <a:rPr lang="en-US" baseline="-25000" dirty="0"/>
              <a:t>2 </a:t>
            </a:r>
            <a:r>
              <a:rPr lang="en-US" dirty="0" smtClean="0"/>
              <a:t>intensity </a:t>
            </a:r>
            <a:r>
              <a:rPr lang="en-US" dirty="0"/>
              <a:t>by </a:t>
            </a:r>
            <a:r>
              <a:rPr lang="en-US" dirty="0" smtClean="0"/>
              <a:t>sector</a:t>
            </a:r>
            <a:endParaRPr lang="en-US" dirty="0"/>
          </a:p>
        </p:txBody>
      </p:sp>
      <p:graphicFrame>
        <p:nvGraphicFramePr>
          <p:cNvPr id="8" name="EMI07"/>
          <p:cNvGraphicFramePr>
            <a:graphicFrameLocks noGrp="1"/>
          </p:cNvGraphicFramePr>
          <p:nvPr>
            <p:ph type="chart" sz="quarter" idx="12"/>
            <p:extLst/>
          </p:nvPr>
        </p:nvGraphicFramePr>
        <p:xfrm>
          <a:off x="685800" y="1354217"/>
          <a:ext cx="8001000" cy="303522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3"/>
          </p:nvPr>
        </p:nvSpPr>
        <p:spPr>
          <a:xfrm>
            <a:off x="685800" y="985679"/>
            <a:ext cx="4525592" cy="411480"/>
          </a:xfrm>
        </p:spPr>
        <p:txBody>
          <a:bodyPr/>
          <a:lstStyle/>
          <a:p>
            <a:pPr marL="0" indent="0" eaLnBrk="0" hangingPunct="0">
              <a:spcBef>
                <a:spcPts val="0"/>
              </a:spcBef>
            </a:pPr>
            <a:r>
              <a:rPr lang="en-US" b="1" dirty="0"/>
              <a:t>CO</a:t>
            </a:r>
            <a:r>
              <a:rPr lang="en-US" b="1" baseline="-25000" dirty="0"/>
              <a:t>2</a:t>
            </a:r>
            <a:r>
              <a:rPr lang="en-US" b="1" dirty="0"/>
              <a:t> </a:t>
            </a:r>
            <a:r>
              <a:rPr lang="en-US" b="1" dirty="0" smtClean="0">
                <a:ea typeface="Times New Roman" charset="0"/>
                <a:cs typeface="Times New Roman" charset="0"/>
              </a:rPr>
              <a:t>intensity </a:t>
            </a:r>
            <a:r>
              <a:rPr lang="en-US" b="1" dirty="0">
                <a:ea typeface="Times New Roman" charset="0"/>
                <a:cs typeface="Times New Roman" charset="0"/>
              </a:rPr>
              <a:t>by end-use sector </a:t>
            </a:r>
          </a:p>
          <a:p>
            <a:pPr marL="0" indent="0"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solidFill>
                <a:sysClr val="windowText" lastClr="000000"/>
              </a:solidFill>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m</a:t>
            </a:r>
            <a:r>
              <a:rPr lang="en-US" sz="1100" dirty="0">
                <a:solidFill>
                  <a:sysClr val="windowText" lastClr="000000"/>
                </a:solidFill>
                <a:ea typeface="Times New Roman" charset="0"/>
                <a:cs typeface="Times New Roman" charset="0"/>
              </a:rPr>
              <a:t>etric tons of </a:t>
            </a:r>
            <a:r>
              <a:rPr lang="en-US" sz="1100" dirty="0" smtClean="0">
                <a:solidFill>
                  <a:sysClr val="windowText" lastClr="000000"/>
                </a:solidFill>
                <a:ea typeface="Times New Roman" charset="0"/>
                <a:cs typeface="Times New Roman" charset="0"/>
              </a:rPr>
              <a:t>CO</a:t>
            </a:r>
            <a:r>
              <a:rPr lang="en-US" sz="1100" baseline="-25000" dirty="0" smtClean="0">
                <a:solidFill>
                  <a:sysClr val="windowText" lastClr="000000"/>
                </a:solidFill>
                <a:ea typeface="Times New Roman" charset="0"/>
                <a:cs typeface="Times New Roman" charset="0"/>
              </a:rPr>
              <a:t>2</a:t>
            </a:r>
            <a:r>
              <a:rPr lang="en-US" sz="1100" dirty="0" smtClean="0">
                <a:solidFill>
                  <a:sysClr val="windowText" lastClr="000000"/>
                </a:solidFill>
                <a:ea typeface="Times New Roman" charset="0"/>
                <a:cs typeface="Times New Roman" charset="0"/>
              </a:rPr>
              <a:t> per </a:t>
            </a:r>
            <a:r>
              <a:rPr lang="en-US" sz="1100" dirty="0">
                <a:solidFill>
                  <a:sysClr val="windowText" lastClr="000000"/>
                </a:solidFill>
                <a:ea typeface="Times New Roman" charset="0"/>
                <a:cs typeface="Times New Roman" charset="0"/>
              </a:rPr>
              <a:t>billion British thermal </a:t>
            </a:r>
            <a:r>
              <a:rPr lang="en-US" sz="1100" dirty="0" smtClean="0">
                <a:solidFill>
                  <a:sysClr val="windowText" lastClr="000000"/>
                </a:solidFill>
                <a:ea typeface="Times New Roman" charset="0"/>
                <a:cs typeface="Times New Roman" charset="0"/>
              </a:rPr>
              <a:t>unit</a:t>
            </a:r>
            <a:endParaRPr lang="en-US" sz="1100" dirty="0">
              <a:solidFill>
                <a:sysClr val="windowText" lastClr="000000"/>
              </a:solidFill>
              <a:ea typeface="Times New Roman" charset="0"/>
              <a:cs typeface="Times New Roman" charset="0"/>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123</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5784"/>
            <a:ext cx="640080" cy="640080"/>
          </a:xfrm>
          <a:prstGeom prst="rect">
            <a:avLst/>
          </a:prstGeom>
        </p:spPr>
      </p:pic>
    </p:spTree>
    <p:extLst>
      <p:ext uri="{BB962C8B-B14F-4D97-AF65-F5344CB8AC3E}">
        <p14:creationId xmlns:p14="http://schemas.microsoft.com/office/powerpoint/2010/main" val="39225019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 name="Picture 1"/>
          <p:cNvPicPr>
            <a:picLocks noChangeAspect="1"/>
          </p:cNvPicPr>
          <p:nvPr/>
        </p:nvPicPr>
        <p:blipFill>
          <a:blip r:embed="rId3"/>
          <a:stretch>
            <a:fillRect/>
          </a:stretch>
        </p:blipFill>
        <p:spPr>
          <a:xfrm>
            <a:off x="1251598" y="1260618"/>
            <a:ext cx="1833750" cy="1845000"/>
          </a:xfrm>
          <a:prstGeom prst="rect">
            <a:avLst/>
          </a:prstGeom>
        </p:spPr>
      </p:pic>
      <p:sp>
        <p:nvSpPr>
          <p:cNvPr id="15"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solidFill>
                  <a:schemeClr val="bg1"/>
                </a:solidFill>
              </a:rPr>
              <a:t>References</a:t>
            </a:r>
            <a:endParaRPr lang="en-US" sz="2800" dirty="0">
              <a:solidFill>
                <a:schemeClr val="bg1"/>
              </a:solidFill>
            </a:endParaRPr>
          </a:p>
        </p:txBody>
      </p:sp>
    </p:spTree>
    <p:extLst>
      <p:ext uri="{BB962C8B-B14F-4D97-AF65-F5344CB8AC3E}">
        <p14:creationId xmlns:p14="http://schemas.microsoft.com/office/powerpoint/2010/main" val="175073207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sp>
        <p:nvSpPr>
          <p:cNvPr id="3" name="Content Placeholder 2"/>
          <p:cNvSpPr>
            <a:spLocks noGrp="1"/>
          </p:cNvSpPr>
          <p:nvPr>
            <p:ph sz="quarter" idx="12"/>
          </p:nvPr>
        </p:nvSpPr>
        <p:spPr/>
        <p:txBody>
          <a:bodyPr/>
          <a:lstStyle/>
          <a:p>
            <a:pPr marL="0" indent="0">
              <a:lnSpc>
                <a:spcPct val="100000"/>
              </a:lnSpc>
              <a:spcBef>
                <a:spcPts val="600"/>
              </a:spcBef>
              <a:spcAft>
                <a:spcPts val="0"/>
              </a:spcAft>
              <a:buNone/>
            </a:pPr>
            <a:r>
              <a:rPr lang="en-US" sz="1000" dirty="0" smtClean="0"/>
              <a:t>AEO </a:t>
            </a:r>
            <a:r>
              <a:rPr lang="en-US" sz="1000" dirty="0"/>
              <a:t>= </a:t>
            </a:r>
            <a:r>
              <a:rPr lang="en-US" sz="1000" i="1" dirty="0"/>
              <a:t>Annual Energy Outlook</a:t>
            </a:r>
          </a:p>
          <a:p>
            <a:pPr marL="0" indent="0">
              <a:lnSpc>
                <a:spcPct val="100000"/>
              </a:lnSpc>
              <a:spcBef>
                <a:spcPts val="600"/>
              </a:spcBef>
              <a:spcAft>
                <a:spcPts val="0"/>
              </a:spcAft>
              <a:buNone/>
            </a:pPr>
            <a:r>
              <a:rPr lang="en-US" sz="1000" dirty="0"/>
              <a:t>Bcf/d = billion cubic feet per day</a:t>
            </a:r>
          </a:p>
          <a:p>
            <a:pPr marL="0" indent="0">
              <a:lnSpc>
                <a:spcPct val="100000"/>
              </a:lnSpc>
              <a:spcBef>
                <a:spcPts val="600"/>
              </a:spcBef>
              <a:spcAft>
                <a:spcPts val="0"/>
              </a:spcAft>
              <a:buNone/>
            </a:pPr>
            <a:r>
              <a:rPr lang="en-US" sz="1000" dirty="0"/>
              <a:t>CAGR = compound annual growth rate</a:t>
            </a:r>
          </a:p>
          <a:p>
            <a:pPr marL="0" indent="0">
              <a:lnSpc>
                <a:spcPct val="100000"/>
              </a:lnSpc>
              <a:spcBef>
                <a:spcPts val="600"/>
              </a:spcBef>
              <a:spcAft>
                <a:spcPts val="0"/>
              </a:spcAft>
              <a:buNone/>
            </a:pPr>
            <a:r>
              <a:rPr lang="en-US" sz="1000" dirty="0"/>
              <a:t>CAISO = California Independent System Operator</a:t>
            </a:r>
          </a:p>
          <a:p>
            <a:pPr marL="0" indent="0">
              <a:lnSpc>
                <a:spcPct val="100000"/>
              </a:lnSpc>
              <a:spcBef>
                <a:spcPts val="600"/>
              </a:spcBef>
              <a:spcAft>
                <a:spcPts val="0"/>
              </a:spcAft>
              <a:buNone/>
            </a:pPr>
            <a:r>
              <a:rPr lang="en-US" sz="1000" dirty="0"/>
              <a:t>CCGT = natural gas combined cycle</a:t>
            </a:r>
          </a:p>
          <a:p>
            <a:pPr marL="0" indent="0">
              <a:lnSpc>
                <a:spcPct val="100000"/>
              </a:lnSpc>
              <a:spcBef>
                <a:spcPts val="600"/>
              </a:spcBef>
              <a:spcAft>
                <a:spcPts val="0"/>
              </a:spcAft>
              <a:buNone/>
            </a:pPr>
            <a:r>
              <a:rPr lang="en-US" sz="1000" dirty="0"/>
              <a:t>CFL = compact fluorescent lamp </a:t>
            </a:r>
          </a:p>
          <a:p>
            <a:pPr marL="0" indent="0">
              <a:lnSpc>
                <a:spcPct val="100000"/>
              </a:lnSpc>
              <a:spcBef>
                <a:spcPts val="600"/>
              </a:spcBef>
              <a:spcAft>
                <a:spcPts val="0"/>
              </a:spcAft>
              <a:buNone/>
            </a:pPr>
            <a:r>
              <a:rPr lang="en-US" sz="1000" dirty="0"/>
              <a:t>CHP = combined </a:t>
            </a:r>
            <a:r>
              <a:rPr lang="en-US" sz="1000" dirty="0" smtClean="0"/>
              <a:t>heat and </a:t>
            </a:r>
            <a:r>
              <a:rPr lang="en-US" sz="1000" dirty="0"/>
              <a:t>power</a:t>
            </a:r>
          </a:p>
          <a:p>
            <a:pPr marL="0" indent="0">
              <a:lnSpc>
                <a:spcPct val="100000"/>
              </a:lnSpc>
              <a:spcBef>
                <a:spcPts val="600"/>
              </a:spcBef>
              <a:spcAft>
                <a:spcPts val="0"/>
              </a:spcAft>
              <a:buNone/>
            </a:pPr>
            <a:r>
              <a:rPr lang="en-US" sz="1000" dirty="0"/>
              <a:t>CO2 = carbon dioxide</a:t>
            </a:r>
          </a:p>
          <a:p>
            <a:pPr marL="0" indent="0">
              <a:lnSpc>
                <a:spcPct val="100000"/>
              </a:lnSpc>
              <a:spcBef>
                <a:spcPts val="600"/>
              </a:spcBef>
              <a:spcAft>
                <a:spcPts val="0"/>
              </a:spcAft>
              <a:buNone/>
            </a:pPr>
            <a:r>
              <a:rPr lang="en-US" sz="1000" dirty="0"/>
              <a:t>EIA = U.S. Energy Information Administration</a:t>
            </a:r>
          </a:p>
          <a:p>
            <a:pPr marL="0" indent="0">
              <a:lnSpc>
                <a:spcPct val="100000"/>
              </a:lnSpc>
              <a:spcBef>
                <a:spcPts val="600"/>
              </a:spcBef>
              <a:spcAft>
                <a:spcPts val="0"/>
              </a:spcAft>
              <a:buNone/>
            </a:pPr>
            <a:r>
              <a:rPr lang="en-US" sz="1000" dirty="0"/>
              <a:t>ERCOT = Electric Reliability Council of Texas</a:t>
            </a:r>
            <a:endParaRPr lang="en-US" sz="1000" strike="sngStrike" dirty="0"/>
          </a:p>
          <a:p>
            <a:pPr marL="0" indent="0">
              <a:lnSpc>
                <a:spcPct val="100000"/>
              </a:lnSpc>
              <a:spcBef>
                <a:spcPts val="600"/>
              </a:spcBef>
              <a:spcAft>
                <a:spcPts val="0"/>
              </a:spcAft>
              <a:buNone/>
            </a:pPr>
            <a:r>
              <a:rPr lang="en-US" sz="1000" dirty="0"/>
              <a:t>GDP = gross domestic product</a:t>
            </a:r>
            <a:endParaRPr lang="en-US" sz="1000" strike="sngStrike" dirty="0"/>
          </a:p>
          <a:p>
            <a:pPr marL="0" indent="0">
              <a:lnSpc>
                <a:spcPct val="100000"/>
              </a:lnSpc>
              <a:spcBef>
                <a:spcPts val="600"/>
              </a:spcBef>
              <a:spcAft>
                <a:spcPts val="0"/>
              </a:spcAft>
              <a:buNone/>
            </a:pPr>
            <a:r>
              <a:rPr lang="en-US" sz="1000" dirty="0"/>
              <a:t>HC = High Renewable Cost case</a:t>
            </a:r>
          </a:p>
          <a:p>
            <a:pPr marL="0" indent="0">
              <a:spcBef>
                <a:spcPts val="600"/>
              </a:spcBef>
              <a:spcAft>
                <a:spcPts val="0"/>
              </a:spcAft>
              <a:buNone/>
            </a:pPr>
            <a:r>
              <a:rPr lang="en-US" sz="1000" dirty="0"/>
              <a:t>HOGS = High Oil and Gas Supply case</a:t>
            </a:r>
          </a:p>
          <a:p>
            <a:pPr marL="0" indent="0">
              <a:spcBef>
                <a:spcPts val="600"/>
              </a:spcBef>
              <a:spcAft>
                <a:spcPts val="0"/>
              </a:spcAft>
              <a:buNone/>
            </a:pPr>
            <a:r>
              <a:rPr lang="en-US" sz="1000" dirty="0"/>
              <a:t>LC = Low Renewable Cost case</a:t>
            </a:r>
          </a:p>
          <a:p>
            <a:pPr marL="0" indent="0">
              <a:buNone/>
            </a:pPr>
            <a:endParaRPr lang="en-US" sz="1000" dirty="0"/>
          </a:p>
        </p:txBody>
      </p:sp>
      <p:sp>
        <p:nvSpPr>
          <p:cNvPr id="4" name="Content Placeholder 3"/>
          <p:cNvSpPr>
            <a:spLocks noGrp="1"/>
          </p:cNvSpPr>
          <p:nvPr>
            <p:ph sz="quarter" idx="13"/>
          </p:nvPr>
        </p:nvSpPr>
        <p:spPr/>
        <p:txBody>
          <a:bodyPr/>
          <a:lstStyle/>
          <a:p>
            <a:pPr marL="0" indent="0">
              <a:lnSpc>
                <a:spcPct val="100000"/>
              </a:lnSpc>
              <a:spcBef>
                <a:spcPts val="600"/>
              </a:spcBef>
              <a:spcAft>
                <a:spcPts val="0"/>
              </a:spcAft>
              <a:buNone/>
            </a:pPr>
            <a:endParaRPr lang="en-US" sz="1000" dirty="0" smtClean="0"/>
          </a:p>
          <a:p>
            <a:pPr marL="0" indent="0">
              <a:lnSpc>
                <a:spcPct val="100000"/>
              </a:lnSpc>
              <a:spcBef>
                <a:spcPts val="600"/>
              </a:spcBef>
              <a:spcAft>
                <a:spcPts val="0"/>
              </a:spcAft>
              <a:buNone/>
            </a:pPr>
            <a:r>
              <a:rPr lang="en-US" sz="1000" dirty="0"/>
              <a:t>LED = light-emitting diode </a:t>
            </a:r>
          </a:p>
          <a:p>
            <a:pPr marL="0" indent="0">
              <a:lnSpc>
                <a:spcPct val="100000"/>
              </a:lnSpc>
              <a:spcBef>
                <a:spcPts val="600"/>
              </a:spcBef>
              <a:spcAft>
                <a:spcPts val="0"/>
              </a:spcAft>
              <a:buNone/>
            </a:pPr>
            <a:r>
              <a:rPr lang="en-US" sz="1000" dirty="0"/>
              <a:t>LNG = liquefied natural gas</a:t>
            </a:r>
          </a:p>
          <a:p>
            <a:pPr marL="0" indent="0">
              <a:lnSpc>
                <a:spcPct val="100000"/>
              </a:lnSpc>
              <a:spcBef>
                <a:spcPts val="600"/>
              </a:spcBef>
              <a:spcAft>
                <a:spcPts val="0"/>
              </a:spcAft>
              <a:buNone/>
            </a:pPr>
            <a:r>
              <a:rPr lang="en-US" sz="1000" dirty="0"/>
              <a:t>LOGS = Low Oil and Gas Supply case</a:t>
            </a:r>
          </a:p>
          <a:p>
            <a:pPr marL="0" indent="0">
              <a:lnSpc>
                <a:spcPct val="100000"/>
              </a:lnSpc>
              <a:spcBef>
                <a:spcPts val="600"/>
              </a:spcBef>
              <a:spcAft>
                <a:spcPts val="0"/>
              </a:spcAft>
              <a:buNone/>
            </a:pPr>
            <a:r>
              <a:rPr lang="en-US" sz="1000" dirty="0"/>
              <a:t>PJM = Pennsylvania-New Jersey-Maryland Interconnection</a:t>
            </a:r>
          </a:p>
          <a:p>
            <a:pPr marL="0" indent="0">
              <a:lnSpc>
                <a:spcPct val="100000"/>
              </a:lnSpc>
              <a:spcBef>
                <a:spcPts val="600"/>
              </a:spcBef>
              <a:spcAft>
                <a:spcPts val="0"/>
              </a:spcAft>
              <a:buNone/>
            </a:pPr>
            <a:r>
              <a:rPr lang="en-US" sz="1000" dirty="0"/>
              <a:t>PV = photovoltaic</a:t>
            </a:r>
          </a:p>
          <a:p>
            <a:pPr marL="0" indent="0">
              <a:lnSpc>
                <a:spcPct val="100000"/>
              </a:lnSpc>
              <a:spcBef>
                <a:spcPts val="600"/>
              </a:spcBef>
              <a:spcAft>
                <a:spcPts val="0"/>
              </a:spcAft>
              <a:buNone/>
            </a:pPr>
            <a:r>
              <a:rPr lang="en-US" sz="1000" dirty="0"/>
              <a:t>Tcf = trillion cubic </a:t>
            </a:r>
            <a:r>
              <a:rPr lang="en-US" sz="1000" dirty="0" smtClean="0"/>
              <a:t>feet</a:t>
            </a:r>
            <a:endParaRPr lang="en-US" sz="1000" dirty="0"/>
          </a:p>
          <a:p>
            <a:pPr marL="0" indent="0">
              <a:buNone/>
            </a:pPr>
            <a:r>
              <a:rPr lang="en-US" sz="1000" dirty="0"/>
              <a:t>EIA Glossary | </a:t>
            </a:r>
            <a:r>
              <a:rPr lang="en-US" sz="1000" dirty="0">
                <a:hlinkClick r:id="rId4"/>
              </a:rPr>
              <a:t>www.eia.gov/tools/glossary</a:t>
            </a:r>
            <a:endParaRPr lang="en-US" sz="1000" dirty="0"/>
          </a:p>
          <a:p>
            <a:pPr marL="0" indent="0">
              <a:buNone/>
            </a:pPr>
            <a:endParaRPr lang="en-US" sz="1000" dirty="0"/>
          </a:p>
        </p:txBody>
      </p:sp>
      <p:sp>
        <p:nvSpPr>
          <p:cNvPr id="2" name="Title 1"/>
          <p:cNvSpPr>
            <a:spLocks noGrp="1"/>
          </p:cNvSpPr>
          <p:nvPr>
            <p:ph type="title"/>
          </p:nvPr>
        </p:nvSpPr>
        <p:spPr/>
        <p:txBody>
          <a:bodyPr/>
          <a:lstStyle/>
          <a:p>
            <a:r>
              <a:rPr lang="en-US" dirty="0" smtClean="0"/>
              <a:t>Abbreviations</a:t>
            </a:r>
            <a:endParaRPr lang="en-US" dirty="0">
              <a:solidFill>
                <a:srgbClr val="FF0000"/>
              </a:solidFill>
            </a:endParaRP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125</a:t>
            </a:fld>
            <a:endParaRPr lang="en-US" dirty="0"/>
          </a:p>
        </p:txBody>
      </p:sp>
    </p:spTree>
    <p:extLst>
      <p:ext uri="{BB962C8B-B14F-4D97-AF65-F5344CB8AC3E}">
        <p14:creationId xmlns:p14="http://schemas.microsoft.com/office/powerpoint/2010/main" val="10438936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sp>
        <p:nvSpPr>
          <p:cNvPr id="9" name="Text Placeholder 8"/>
          <p:cNvSpPr>
            <a:spLocks noGrp="1"/>
          </p:cNvSpPr>
          <p:nvPr>
            <p:ph type="body" sz="quarter" idx="12"/>
          </p:nvPr>
        </p:nvSpPr>
        <p:spPr/>
        <p:txBody>
          <a:bodyPr/>
          <a:lstStyle/>
          <a:p>
            <a:pPr marL="0" indent="0">
              <a:buNone/>
            </a:pPr>
            <a:r>
              <a:rPr lang="en-US" sz="1200" dirty="0"/>
              <a:t>Projected values are sourced from</a:t>
            </a:r>
          </a:p>
          <a:p>
            <a:pPr marL="457200" lvl="1" indent="0">
              <a:buNone/>
            </a:pPr>
            <a:r>
              <a:rPr lang="en-US" sz="1200" dirty="0"/>
              <a:t>Projections: EIA, </a:t>
            </a:r>
            <a:r>
              <a:rPr lang="en-US" sz="1200" dirty="0" smtClean="0"/>
              <a:t>AEO2022 </a:t>
            </a:r>
            <a:r>
              <a:rPr lang="en-US" sz="1200" dirty="0"/>
              <a:t>National Energy Modeling System (runs: </a:t>
            </a:r>
            <a:r>
              <a:rPr lang="en-US" sz="1200" dirty="0" smtClean="0"/>
              <a:t>ref2021.d011222a, highprice.d011222a, lowprice.d011222a, highmacro.d011622a</a:t>
            </a:r>
            <a:r>
              <a:rPr lang="en-US" sz="1200" dirty="0"/>
              <a:t>, </a:t>
            </a:r>
            <a:r>
              <a:rPr lang="en-US" sz="1200" dirty="0" smtClean="0"/>
              <a:t>lowmacro.d011222a, highogs.d011222a</a:t>
            </a:r>
            <a:r>
              <a:rPr lang="en-US" sz="1200" dirty="0"/>
              <a:t>, </a:t>
            </a:r>
            <a:r>
              <a:rPr lang="en-US" sz="1200" dirty="0" smtClean="0"/>
              <a:t>lowogs.d011222a, hirencst.d011322a, lorencst.d011222a)</a:t>
            </a:r>
            <a:endParaRPr lang="en-US" sz="1200" dirty="0"/>
          </a:p>
          <a:p>
            <a:pPr marL="0" indent="0">
              <a:buNone/>
            </a:pPr>
            <a:r>
              <a:rPr lang="en-US" sz="1200" dirty="0"/>
              <a:t>EIA historical data are sourced from</a:t>
            </a:r>
          </a:p>
          <a:p>
            <a:pPr lvl="1"/>
            <a:r>
              <a:rPr lang="en-US" sz="1200" i="1" dirty="0"/>
              <a:t>Monthly Energy Review </a:t>
            </a:r>
            <a:r>
              <a:rPr lang="en-US" sz="1200" dirty="0"/>
              <a:t>(and supporting databases), </a:t>
            </a:r>
            <a:r>
              <a:rPr lang="en-US" sz="1200" dirty="0" smtClean="0"/>
              <a:t>October 2021</a:t>
            </a:r>
            <a:endParaRPr lang="en-US" sz="1200" dirty="0"/>
          </a:p>
          <a:p>
            <a:pPr lvl="1"/>
            <a:r>
              <a:rPr lang="en-US" sz="1200" dirty="0"/>
              <a:t>Form EIA-860M, </a:t>
            </a:r>
            <a:r>
              <a:rPr lang="en-US" sz="1200" i="1" dirty="0"/>
              <a:t>Preliminary Monthly Electric Generator </a:t>
            </a:r>
            <a:r>
              <a:rPr lang="en-US" sz="1200" dirty="0"/>
              <a:t>Inventory, </a:t>
            </a:r>
            <a:r>
              <a:rPr lang="en-US" sz="1200" dirty="0" smtClean="0"/>
              <a:t>August 2021</a:t>
            </a:r>
            <a:endParaRPr lang="en-US" sz="1200" dirty="0"/>
          </a:p>
          <a:p>
            <a:pPr marL="0" indent="0">
              <a:buNone/>
            </a:pPr>
            <a:r>
              <a:rPr lang="en-US" sz="1200" dirty="0"/>
              <a:t>For source information for specific graphs published in this document, contact </a:t>
            </a:r>
            <a:r>
              <a:rPr lang="en-US" sz="1200" dirty="0">
                <a:hlinkClick r:id="rId4"/>
              </a:rPr>
              <a:t>annualenergyoutlook@eia.gov</a:t>
            </a:r>
            <a:r>
              <a:rPr lang="en-US" sz="1200" dirty="0"/>
              <a:t>. </a:t>
            </a:r>
          </a:p>
          <a:p>
            <a:pPr marL="0" indent="0">
              <a:buNone/>
            </a:pPr>
            <a:endParaRPr lang="en-US" dirty="0"/>
          </a:p>
        </p:txBody>
      </p:sp>
      <p:sp>
        <p:nvSpPr>
          <p:cNvPr id="8" name="Title 7"/>
          <p:cNvSpPr>
            <a:spLocks noGrp="1"/>
          </p:cNvSpPr>
          <p:nvPr>
            <p:ph type="title"/>
          </p:nvPr>
        </p:nvSpPr>
        <p:spPr/>
        <p:txBody>
          <a:bodyPr/>
          <a:lstStyle/>
          <a:p>
            <a:r>
              <a:rPr lang="en-US" dirty="0" smtClean="0"/>
              <a:t>Graph sources</a:t>
            </a:r>
            <a:endParaRPr lang="en-US" dirty="0">
              <a:solidFill>
                <a:srgbClr val="FF0000"/>
              </a:solidFill>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126</a:t>
            </a:fld>
            <a:endParaRPr lang="en-US" dirty="0"/>
          </a:p>
        </p:txBody>
      </p:sp>
    </p:spTree>
    <p:extLst>
      <p:ext uri="{BB962C8B-B14F-4D97-AF65-F5344CB8AC3E}">
        <p14:creationId xmlns:p14="http://schemas.microsoft.com/office/powerpoint/2010/main" val="27432149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032" y="201335"/>
            <a:ext cx="576228" cy="579763"/>
          </a:xfrm>
          <a:prstGeom prst="rect">
            <a:avLst/>
          </a:prstGeom>
        </p:spPr>
      </p:pic>
      <p:sp>
        <p:nvSpPr>
          <p:cNvPr id="9" name="Text Placeholder 8"/>
          <p:cNvSpPr>
            <a:spLocks noGrp="1"/>
          </p:cNvSpPr>
          <p:nvPr>
            <p:ph type="body" sz="quarter" idx="12"/>
          </p:nvPr>
        </p:nvSpPr>
        <p:spPr>
          <a:xfrm>
            <a:off x="685800" y="874914"/>
            <a:ext cx="8001000" cy="3769129"/>
          </a:xfrm>
        </p:spPr>
        <p:txBody>
          <a:bodyPr/>
          <a:lstStyle/>
          <a:p>
            <a:pPr marL="0" indent="0" eaLnBrk="0" hangingPunct="0">
              <a:spcBef>
                <a:spcPct val="0"/>
              </a:spcBef>
              <a:spcAft>
                <a:spcPct val="0"/>
              </a:spcAft>
              <a:buNone/>
            </a:pPr>
            <a:r>
              <a:rPr lang="en-US" altLang="en-US" sz="1400" dirty="0" bmk="longterm">
                <a:solidFill>
                  <a:srgbClr val="000000"/>
                </a:solidFill>
                <a:cs typeface="Times New Roman" panose="02020603050405020304" pitchFamily="18" charset="0"/>
              </a:rPr>
              <a:t>AEO Working Groups </a:t>
            </a:r>
            <a:r>
              <a:rPr lang="en-US" altLang="en-US" sz="1400" dirty="0" smtClean="0" bmk="longterm">
                <a:solidFill>
                  <a:srgbClr val="000000"/>
                </a:solidFill>
                <a:cs typeface="Times New Roman" panose="02020603050405020304" pitchFamily="18" charset="0"/>
              </a:rPr>
              <a:t>| </a:t>
            </a:r>
            <a:r>
              <a:rPr lang="en-US" altLang="en-US" sz="1400" dirty="0" smtClean="0" bmk="longterm">
                <a:solidFill>
                  <a:srgbClr val="000000"/>
                </a:solidFill>
                <a:ea typeface="Arial" panose="020B0604020202020204" pitchFamily="34" charset="0"/>
                <a:cs typeface="Times New Roman" panose="02020603050405020304" pitchFamily="18" charset="0"/>
                <a:hlinkClick r:id="rId3"/>
              </a:rPr>
              <a:t>https</a:t>
            </a:r>
            <a:r>
              <a:rPr lang="en-US" altLang="en-US" sz="1400" dirty="0" bmk="longterm">
                <a:solidFill>
                  <a:srgbClr val="000000"/>
                </a:solidFill>
                <a:ea typeface="Arial" panose="020B0604020202020204" pitchFamily="34" charset="0"/>
                <a:cs typeface="Times New Roman" panose="02020603050405020304" pitchFamily="18" charset="0"/>
                <a:hlinkClick r:id="rId3"/>
              </a:rPr>
              <a:t>://www.eia.gov/outlooks/aeo/workinggroup</a:t>
            </a:r>
            <a:r>
              <a:rPr lang="en-US" altLang="en-US" sz="1400" dirty="0" smtClean="0" bmk="longterm">
                <a:solidFill>
                  <a:srgbClr val="000000"/>
                </a:solidFill>
                <a:ea typeface="Arial" panose="020B0604020202020204" pitchFamily="34" charset="0"/>
                <a:cs typeface="Times New Roman" panose="02020603050405020304" pitchFamily="18" charset="0"/>
                <a:hlinkClick r:id="rId3"/>
              </a:rPr>
              <a:t>/</a:t>
            </a:r>
            <a:endParaRPr lang="en-US" altLang="en-US" sz="1400" dirty="0" smtClean="0" bmk="longterm">
              <a:solidFill>
                <a:srgbClr val="000000"/>
              </a:solidFill>
              <a:ea typeface="Arial" panose="020B0604020202020204" pitchFamily="34" charset="0"/>
              <a:cs typeface="Times New Roman" panose="02020603050405020304" pitchFamily="18" charset="0"/>
            </a:endParaRPr>
          </a:p>
          <a:p>
            <a:pPr marL="0" lvl="0" indent="0" eaLnBrk="0" hangingPunct="0">
              <a:spcBef>
                <a:spcPct val="0"/>
              </a:spcBef>
              <a:spcAft>
                <a:spcPct val="0"/>
              </a:spcAft>
              <a:buNone/>
            </a:pPr>
            <a:endParaRPr lang="en-US" altLang="en-US" sz="1400" dirty="0" bmk="longterm">
              <a:solidFill>
                <a:srgbClr val="000000"/>
              </a:solidFill>
            </a:endParaRPr>
          </a:p>
          <a:p>
            <a:pPr marL="0" lvl="0" indent="0" eaLnBrk="0" hangingPunct="0">
              <a:spcBef>
                <a:spcPct val="0"/>
              </a:spcBef>
              <a:spcAft>
                <a:spcPct val="0"/>
              </a:spcAft>
              <a:buNone/>
            </a:pPr>
            <a:r>
              <a:rPr lang="en-US" altLang="en-US" sz="1400" dirty="0" bmk="longterm">
                <a:solidFill>
                  <a:srgbClr val="000000"/>
                </a:solidFill>
                <a:cs typeface="Times New Roman" panose="02020603050405020304" pitchFamily="18" charset="0"/>
              </a:rPr>
              <a:t>AEO Analysis and Forecasting Experts </a:t>
            </a:r>
            <a:r>
              <a:rPr lang="en-US" altLang="en-US" sz="1400" dirty="0" smtClean="0" bmk="longterm">
                <a:solidFill>
                  <a:srgbClr val="000000"/>
                </a:solidFill>
                <a:cs typeface="Times New Roman" panose="02020603050405020304" pitchFamily="18" charset="0"/>
              </a:rPr>
              <a:t>| </a:t>
            </a:r>
            <a:r>
              <a:rPr lang="en-US" altLang="en-US" sz="1400" dirty="0" smtClean="0">
                <a:solidFill>
                  <a:srgbClr val="000000"/>
                </a:solidFill>
                <a:ea typeface="Arial" panose="020B0604020202020204" pitchFamily="34" charset="0"/>
                <a:cs typeface="Times New Roman" panose="02020603050405020304" pitchFamily="18" charset="0"/>
                <a:hlinkClick r:id="rId4"/>
              </a:rPr>
              <a:t>https</a:t>
            </a:r>
            <a:r>
              <a:rPr lang="en-US" altLang="en-US" sz="1400" dirty="0">
                <a:solidFill>
                  <a:srgbClr val="000000"/>
                </a:solidFill>
                <a:ea typeface="Arial" panose="020B0604020202020204" pitchFamily="34" charset="0"/>
                <a:cs typeface="Times New Roman" panose="02020603050405020304" pitchFamily="18" charset="0"/>
                <a:hlinkClick r:id="rId4"/>
              </a:rPr>
              <a:t>://</a:t>
            </a:r>
            <a:r>
              <a:rPr lang="en-US" altLang="en-US" sz="1400" dirty="0" smtClean="0">
                <a:solidFill>
                  <a:srgbClr val="000000"/>
                </a:solidFill>
                <a:ea typeface="Arial" panose="020B0604020202020204" pitchFamily="34" charset="0"/>
                <a:cs typeface="Times New Roman" panose="02020603050405020304" pitchFamily="18" charset="0"/>
                <a:hlinkClick r:id="rId4"/>
              </a:rPr>
              <a:t>www.eia.gov/about/contact/forecasting.php#longterm</a:t>
            </a:r>
            <a:endParaRPr lang="en-US" altLang="en-US" sz="1400" dirty="0" smtClean="0">
              <a:solidFill>
                <a:srgbClr val="000000"/>
              </a:solidFill>
              <a:ea typeface="Arial" panose="020B0604020202020204" pitchFamily="34" charset="0"/>
              <a:cs typeface="Times New Roman" panose="02020603050405020304" pitchFamily="18" charset="0"/>
            </a:endParaRPr>
          </a:p>
          <a:p>
            <a:pPr marL="0" lvl="0" indent="0" eaLnBrk="0" hangingPunct="0">
              <a:spcBef>
                <a:spcPct val="0"/>
              </a:spcBef>
              <a:spcAft>
                <a:spcPct val="0"/>
              </a:spcAft>
              <a:buNone/>
            </a:pPr>
            <a:endParaRPr lang="en-US" altLang="en-US" sz="1400" dirty="0">
              <a:solidFill>
                <a:srgbClr val="000000"/>
              </a:solidFill>
              <a:cs typeface="Times New Roman" panose="02020603050405020304" pitchFamily="18" charset="0"/>
            </a:endParaRPr>
          </a:p>
          <a:p>
            <a:pPr marL="0" lvl="0" indent="0" eaLnBrk="0" hangingPunct="0">
              <a:spcBef>
                <a:spcPct val="0"/>
              </a:spcBef>
              <a:spcAft>
                <a:spcPct val="0"/>
              </a:spcAft>
              <a:buNone/>
            </a:pPr>
            <a:r>
              <a:rPr lang="en-US" altLang="en-US" sz="1400" dirty="0" smtClean="0">
                <a:solidFill>
                  <a:srgbClr val="000000"/>
                </a:solidFill>
                <a:cs typeface="Times New Roman" panose="02020603050405020304" pitchFamily="18" charset="0"/>
              </a:rPr>
              <a:t>U.S. Energy Information Administration homepage | </a:t>
            </a:r>
            <a:r>
              <a:rPr lang="en-US" altLang="en-US" sz="1400" dirty="0" smtClean="0">
                <a:solidFill>
                  <a:srgbClr val="000000"/>
                </a:solidFill>
                <a:cs typeface="Times New Roman" panose="02020603050405020304" pitchFamily="18" charset="0"/>
                <a:hlinkClick r:id="rId5"/>
              </a:rPr>
              <a:t>www.eia.gov</a:t>
            </a: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r>
              <a:rPr lang="en-US" altLang="en-US" sz="1400" dirty="0" smtClean="0">
                <a:solidFill>
                  <a:srgbClr val="000000"/>
                </a:solidFill>
                <a:cs typeface="Times New Roman" panose="02020603050405020304" pitchFamily="18" charset="0"/>
              </a:rPr>
              <a:t>Short-Term Energy Outlook | </a:t>
            </a:r>
            <a:r>
              <a:rPr lang="en-US" altLang="en-US" sz="1400" dirty="0" smtClean="0">
                <a:solidFill>
                  <a:srgbClr val="000000"/>
                </a:solidFill>
                <a:cs typeface="Times New Roman" panose="02020603050405020304" pitchFamily="18" charset="0"/>
                <a:hlinkClick r:id="rId6"/>
              </a:rPr>
              <a:t>www.eia.gov/steo</a:t>
            </a: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r>
              <a:rPr lang="en-US" altLang="en-US" sz="1400" dirty="0" smtClean="0">
                <a:solidFill>
                  <a:srgbClr val="000000"/>
                </a:solidFill>
                <a:cs typeface="Times New Roman" panose="02020603050405020304" pitchFamily="18" charset="0"/>
              </a:rPr>
              <a:t>Annual Energy Outlook | </a:t>
            </a:r>
            <a:r>
              <a:rPr lang="en-US" altLang="en-US" sz="1400" dirty="0" smtClean="0">
                <a:solidFill>
                  <a:srgbClr val="000000"/>
                </a:solidFill>
                <a:cs typeface="Times New Roman" panose="02020603050405020304" pitchFamily="18" charset="0"/>
                <a:hlinkClick r:id="rId7"/>
              </a:rPr>
              <a:t>www.eia.gov/aeo</a:t>
            </a: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r>
              <a:rPr lang="en-US" altLang="en-US" sz="1400" dirty="0" smtClean="0">
                <a:solidFill>
                  <a:srgbClr val="000000"/>
                </a:solidFill>
                <a:cs typeface="Times New Roman" panose="02020603050405020304" pitchFamily="18" charset="0"/>
              </a:rPr>
              <a:t>International Energy Outlook | </a:t>
            </a:r>
            <a:r>
              <a:rPr lang="en-US" altLang="en-US" sz="1400" dirty="0" smtClean="0">
                <a:solidFill>
                  <a:srgbClr val="000000"/>
                </a:solidFill>
                <a:cs typeface="Times New Roman" panose="02020603050405020304" pitchFamily="18" charset="0"/>
                <a:hlinkClick r:id="rId8"/>
              </a:rPr>
              <a:t>www.eia.gov/ieo</a:t>
            </a: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r>
              <a:rPr lang="en-US" altLang="en-US" sz="1400" dirty="0" smtClean="0">
                <a:solidFill>
                  <a:srgbClr val="000000"/>
                </a:solidFill>
                <a:cs typeface="Times New Roman" panose="02020603050405020304" pitchFamily="18" charset="0"/>
              </a:rPr>
              <a:t>Monthly Energy Review | </a:t>
            </a:r>
            <a:r>
              <a:rPr lang="en-US" altLang="en-US" sz="1400" dirty="0" smtClean="0">
                <a:solidFill>
                  <a:srgbClr val="000000"/>
                </a:solidFill>
                <a:cs typeface="Times New Roman" panose="02020603050405020304" pitchFamily="18" charset="0"/>
                <a:hlinkClick r:id="rId9"/>
              </a:rPr>
              <a:t>www.eia.gov/mer</a:t>
            </a: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r>
              <a:rPr lang="en-US" altLang="en-US" sz="1400" dirty="0" smtClean="0">
                <a:solidFill>
                  <a:srgbClr val="000000"/>
                </a:solidFill>
                <a:cs typeface="Times New Roman" panose="02020603050405020304" pitchFamily="18" charset="0"/>
              </a:rPr>
              <a:t>Today in Energy | </a:t>
            </a:r>
            <a:r>
              <a:rPr lang="en-US" altLang="en-US" sz="1400" dirty="0" smtClean="0">
                <a:solidFill>
                  <a:srgbClr val="000000"/>
                </a:solidFill>
                <a:cs typeface="Times New Roman" panose="02020603050405020304" pitchFamily="18" charset="0"/>
                <a:hlinkClick r:id="rId10"/>
              </a:rPr>
              <a:t>www.eia.gov/todayinenergy</a:t>
            </a: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1400" dirty="0">
              <a:solidFill>
                <a:srgbClr val="000000"/>
              </a:solidFill>
              <a:cs typeface="Times New Roman" panose="02020603050405020304" pitchFamily="18" charset="0"/>
            </a:endParaRPr>
          </a:p>
          <a:p>
            <a:pPr marL="0" lvl="0" indent="0" eaLnBrk="0" hangingPunct="0">
              <a:spcBef>
                <a:spcPct val="0"/>
              </a:spcBef>
              <a:spcAft>
                <a:spcPct val="0"/>
              </a:spcAft>
              <a:buNone/>
            </a:pPr>
            <a:r>
              <a:rPr lang="en-US" altLang="en-US" sz="1400" dirty="0" smtClean="0">
                <a:solidFill>
                  <a:srgbClr val="000000"/>
                </a:solidFill>
                <a:cs typeface="Times New Roman" panose="02020603050405020304" pitchFamily="18" charset="0"/>
              </a:rPr>
              <a:t>EIA’s Application Programming Interface (API) | </a:t>
            </a:r>
            <a:r>
              <a:rPr lang="en-US" altLang="en-US" sz="1400" dirty="0" smtClean="0">
                <a:solidFill>
                  <a:srgbClr val="000000"/>
                </a:solidFill>
                <a:cs typeface="Times New Roman" panose="02020603050405020304" pitchFamily="18" charset="0"/>
                <a:hlinkClick r:id="rId11"/>
              </a:rPr>
              <a:t>www.eia.gov/opendata</a:t>
            </a: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2000" dirty="0">
              <a:solidFill>
                <a:srgbClr val="000000"/>
              </a:solidFill>
              <a:latin typeface="Arial" panose="020B0604020202020204" pitchFamily="34" charset="0"/>
            </a:endParaRPr>
          </a:p>
        </p:txBody>
      </p:sp>
      <p:sp>
        <p:nvSpPr>
          <p:cNvPr id="8" name="Title 7"/>
          <p:cNvSpPr>
            <a:spLocks noGrp="1"/>
          </p:cNvSpPr>
          <p:nvPr>
            <p:ph type="title"/>
          </p:nvPr>
        </p:nvSpPr>
        <p:spPr/>
        <p:txBody>
          <a:bodyPr/>
          <a:lstStyle/>
          <a:p>
            <a:r>
              <a:rPr lang="en-US" dirty="0" smtClean="0"/>
              <a:t>For more information</a:t>
            </a:r>
            <a:endParaRPr lang="en-US"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127</a:t>
            </a:fld>
            <a:endParaRPr lang="en-US" dirty="0"/>
          </a:p>
        </p:txBody>
      </p:sp>
    </p:spTree>
    <p:extLst>
      <p:ext uri="{BB962C8B-B14F-4D97-AF65-F5344CB8AC3E}">
        <p14:creationId xmlns:p14="http://schemas.microsoft.com/office/powerpoint/2010/main" val="71179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685800" y="1235089"/>
            <a:ext cx="2887910" cy="350851"/>
          </a:xfrm>
        </p:spPr>
        <p:txBody>
          <a:bodyPr/>
          <a:lstStyle/>
          <a:p>
            <a:pPr marL="0" lvl="0">
              <a:spcBef>
                <a:spcPct val="0"/>
              </a:spcBef>
            </a:pPr>
            <a:r>
              <a:rPr lang="en-US" b="1" dirty="0" smtClean="0">
                <a:solidFill>
                  <a:srgbClr val="000000"/>
                </a:solidFill>
                <a:latin typeface="Arial" charset="0"/>
                <a:cs typeface="Arial" charset="0"/>
              </a:rPr>
              <a:t> </a:t>
            </a:r>
          </a:p>
          <a:p>
            <a:pPr marL="0" lvl="0">
              <a:spcBef>
                <a:spcPct val="0"/>
              </a:spcBef>
            </a:pPr>
            <a:r>
              <a:rPr lang="en-US" b="1" dirty="0" smtClean="0">
                <a:solidFill>
                  <a:srgbClr val="000000"/>
                </a:solidFill>
                <a:latin typeface="Arial" charset="0"/>
                <a:cs typeface="Arial" charset="0"/>
              </a:rPr>
              <a:t>Reference case</a:t>
            </a:r>
            <a:endParaRPr lang="en-US" b="1" dirty="0">
              <a:solidFill>
                <a:srgbClr val="000000"/>
              </a:solidFill>
              <a:latin typeface="Arial" charset="0"/>
              <a:cs typeface="Arial" charset="0"/>
            </a:endParaRPr>
          </a:p>
          <a:p>
            <a:pPr marL="0" lvl="0">
              <a:spcBef>
                <a:spcPct val="0"/>
              </a:spcBef>
            </a:pPr>
            <a:r>
              <a:rPr lang="en-US" sz="1100" dirty="0" smtClean="0">
                <a:solidFill>
                  <a:srgbClr val="000000"/>
                </a:solidFill>
                <a:latin typeface="Arial" charset="0"/>
                <a:cs typeface="Arial" charset="0"/>
              </a:rPr>
              <a:t>2021 </a:t>
            </a:r>
            <a:r>
              <a:rPr lang="en-US" sz="1100" dirty="0">
                <a:solidFill>
                  <a:srgbClr val="000000"/>
                </a:solidFill>
                <a:latin typeface="Arial" charset="0"/>
                <a:cs typeface="Arial" charset="0"/>
              </a:rPr>
              <a:t>dollars per </a:t>
            </a:r>
            <a:r>
              <a:rPr lang="en-US" sz="1100" dirty="0" smtClean="0">
                <a:solidFill>
                  <a:srgbClr val="000000"/>
                </a:solidFill>
                <a:latin typeface="Arial" charset="0"/>
                <a:cs typeface="Arial" charset="0"/>
              </a:rPr>
              <a:t>kilowatt</a:t>
            </a:r>
            <a:endParaRPr lang="en-US" sz="1100" dirty="0">
              <a:solidFill>
                <a:srgbClr val="000000"/>
              </a:solidFill>
              <a:latin typeface="Arial" charset="0"/>
              <a:cs typeface="Arial" charset="0"/>
            </a:endParaRPr>
          </a:p>
        </p:txBody>
      </p:sp>
      <p:sp>
        <p:nvSpPr>
          <p:cNvPr id="4" name="Text Placeholder 3"/>
          <p:cNvSpPr>
            <a:spLocks noGrp="1"/>
          </p:cNvSpPr>
          <p:nvPr>
            <p:ph type="body" sz="quarter" idx="18"/>
          </p:nvPr>
        </p:nvSpPr>
        <p:spPr>
          <a:xfrm>
            <a:off x="3387196" y="1238989"/>
            <a:ext cx="2599267" cy="350851"/>
          </a:xfrm>
        </p:spPr>
        <p:txBody>
          <a:bodyPr lIns="0"/>
          <a:lstStyle/>
          <a:p>
            <a:pPr marL="0" lvl="0">
              <a:spcBef>
                <a:spcPct val="0"/>
              </a:spcBef>
            </a:pPr>
            <a:r>
              <a:rPr lang="en-US" b="1" dirty="0" smtClean="0">
                <a:solidFill>
                  <a:srgbClr val="000000"/>
                </a:solidFill>
                <a:latin typeface="Arial" charset="0"/>
                <a:cs typeface="Arial" charset="0"/>
              </a:rPr>
              <a:t>Low Renewables Cost case</a:t>
            </a:r>
            <a:endParaRPr lang="en-US" b="1" dirty="0">
              <a:solidFill>
                <a:srgbClr val="000000"/>
              </a:solidFill>
              <a:latin typeface="Arial" charset="0"/>
              <a:cs typeface="Arial" charset="0"/>
            </a:endParaRPr>
          </a:p>
          <a:p>
            <a:pPr marL="0" lvl="0">
              <a:spcBef>
                <a:spcPct val="0"/>
              </a:spcBef>
            </a:pPr>
            <a:r>
              <a:rPr lang="en-US" sz="1100" dirty="0" smtClean="0">
                <a:solidFill>
                  <a:srgbClr val="000000"/>
                </a:solidFill>
                <a:latin typeface="Arial" charset="0"/>
                <a:cs typeface="Arial" charset="0"/>
              </a:rPr>
              <a:t>2021 </a:t>
            </a:r>
            <a:r>
              <a:rPr lang="en-US" sz="1100" dirty="0">
                <a:solidFill>
                  <a:srgbClr val="000000"/>
                </a:solidFill>
                <a:latin typeface="Arial" charset="0"/>
                <a:cs typeface="Arial" charset="0"/>
              </a:rPr>
              <a:t>dollars per </a:t>
            </a:r>
            <a:r>
              <a:rPr lang="en-US" sz="1100" dirty="0" smtClean="0">
                <a:solidFill>
                  <a:srgbClr val="000000"/>
                </a:solidFill>
                <a:latin typeface="Arial" charset="0"/>
                <a:cs typeface="Arial" charset="0"/>
              </a:rPr>
              <a:t>kilowatt</a:t>
            </a:r>
            <a:endParaRPr lang="en-US" sz="1100" dirty="0">
              <a:solidFill>
                <a:srgbClr val="000000"/>
              </a:solidFill>
              <a:latin typeface="Arial" charset="0"/>
              <a:cs typeface="Arial" charset="0"/>
            </a:endParaRPr>
          </a:p>
        </p:txBody>
      </p:sp>
      <p:sp>
        <p:nvSpPr>
          <p:cNvPr id="5" name="Text Placeholder 4"/>
          <p:cNvSpPr>
            <a:spLocks noGrp="1"/>
          </p:cNvSpPr>
          <p:nvPr>
            <p:ph type="body" sz="quarter" idx="16"/>
          </p:nvPr>
        </p:nvSpPr>
        <p:spPr/>
        <p:txBody>
          <a:bodyPr/>
          <a:lstStyle/>
          <a:p>
            <a:r>
              <a:rPr lang="en-US" dirty="0" smtClean="0"/>
              <a:t>Note: Series begin in 2022.</a:t>
            </a:r>
            <a:endParaRPr lang="en-US" dirty="0"/>
          </a:p>
        </p:txBody>
      </p:sp>
      <p:sp>
        <p:nvSpPr>
          <p:cNvPr id="8" name="Title 7"/>
          <p:cNvSpPr>
            <a:spLocks noGrp="1"/>
          </p:cNvSpPr>
          <p:nvPr>
            <p:ph type="title"/>
          </p:nvPr>
        </p:nvSpPr>
        <p:spPr/>
        <p:txBody>
          <a:bodyPr/>
          <a:lstStyle/>
          <a:p>
            <a:r>
              <a:rPr lang="en-US" dirty="0"/>
              <a:t>Installation cost for solar photovoltaic (PV), wind, and natural gas capacity in renewable cost cases</a:t>
            </a:r>
          </a:p>
        </p:txBody>
      </p:sp>
      <p:sp>
        <p:nvSpPr>
          <p:cNvPr id="10" name="Text Placeholder 9"/>
          <p:cNvSpPr>
            <a:spLocks noGrp="1"/>
          </p:cNvSpPr>
          <p:nvPr>
            <p:ph type="body" sz="quarter" idx="21"/>
          </p:nvPr>
        </p:nvSpPr>
        <p:spPr>
          <a:xfrm>
            <a:off x="6088063" y="1235089"/>
            <a:ext cx="2599267" cy="350851"/>
          </a:xfrm>
        </p:spPr>
        <p:txBody>
          <a:bodyPr lIns="0"/>
          <a:lstStyle/>
          <a:p>
            <a:pPr marL="0" lvl="0">
              <a:spcBef>
                <a:spcPct val="0"/>
              </a:spcBef>
            </a:pPr>
            <a:r>
              <a:rPr lang="en-US" b="1" dirty="0" smtClean="0">
                <a:solidFill>
                  <a:srgbClr val="000000"/>
                </a:solidFill>
                <a:latin typeface="Arial" charset="0"/>
                <a:cs typeface="Arial" charset="0"/>
              </a:rPr>
              <a:t>High Renewables Cost case</a:t>
            </a:r>
            <a:endParaRPr lang="en-US" b="1" dirty="0">
              <a:solidFill>
                <a:srgbClr val="000000"/>
              </a:solidFill>
              <a:latin typeface="Arial" charset="0"/>
              <a:cs typeface="Arial" charset="0"/>
            </a:endParaRPr>
          </a:p>
          <a:p>
            <a:pPr marL="0" lvl="0">
              <a:spcBef>
                <a:spcPct val="0"/>
              </a:spcBef>
            </a:pPr>
            <a:r>
              <a:rPr lang="en-US" sz="1100" dirty="0" smtClean="0">
                <a:solidFill>
                  <a:srgbClr val="000000"/>
                </a:solidFill>
                <a:latin typeface="Arial" charset="0"/>
                <a:cs typeface="Arial" charset="0"/>
              </a:rPr>
              <a:t>2021 </a:t>
            </a:r>
            <a:r>
              <a:rPr lang="en-US" sz="1100" dirty="0">
                <a:solidFill>
                  <a:srgbClr val="000000"/>
                </a:solidFill>
                <a:latin typeface="Arial" charset="0"/>
                <a:cs typeface="Arial" charset="0"/>
              </a:rPr>
              <a:t>dollars per </a:t>
            </a:r>
            <a:r>
              <a:rPr lang="en-US" sz="1100" dirty="0" smtClean="0">
                <a:solidFill>
                  <a:srgbClr val="000000"/>
                </a:solidFill>
                <a:latin typeface="Arial" charset="0"/>
                <a:cs typeface="Arial" charset="0"/>
              </a:rPr>
              <a:t>kilowatt</a:t>
            </a:r>
            <a:endParaRPr lang="en-US" sz="1100" dirty="0">
              <a:solidFill>
                <a:srgbClr val="000000"/>
              </a:solidFill>
              <a:latin typeface="Arial" charset="0"/>
              <a:cs typeface="Arial" charset="0"/>
            </a:endParaRPr>
          </a:p>
        </p:txBody>
      </p:sp>
      <p:graphicFrame>
        <p:nvGraphicFramePr>
          <p:cNvPr id="12" name="ICD14a"/>
          <p:cNvGraphicFramePr>
            <a:graphicFrameLocks noGrp="1"/>
          </p:cNvGraphicFramePr>
          <p:nvPr>
            <p:ph sz="quarter" idx="12"/>
            <p:extLst>
              <p:ext uri="{D42A27DB-BD31-4B8C-83A1-F6EECF244321}">
                <p14:modId xmlns:p14="http://schemas.microsoft.com/office/powerpoint/2010/main" val="3809322813"/>
              </p:ext>
            </p:extLst>
          </p:nvPr>
        </p:nvGraphicFramePr>
        <p:xfrm>
          <a:off x="685800" y="1632794"/>
          <a:ext cx="2598738" cy="27566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ICD14b"/>
          <p:cNvGraphicFramePr>
            <a:graphicFrameLocks noGrp="1"/>
          </p:cNvGraphicFramePr>
          <p:nvPr>
            <p:ph sz="quarter" idx="19"/>
            <p:extLst>
              <p:ext uri="{D42A27DB-BD31-4B8C-83A1-F6EECF244321}">
                <p14:modId xmlns:p14="http://schemas.microsoft.com/office/powerpoint/2010/main" val="623665842"/>
              </p:ext>
            </p:extLst>
          </p:nvPr>
        </p:nvGraphicFramePr>
        <p:xfrm>
          <a:off x="3386138" y="1632794"/>
          <a:ext cx="2600325" cy="27566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ICD14c"/>
          <p:cNvGraphicFramePr>
            <a:graphicFrameLocks noGrp="1"/>
          </p:cNvGraphicFramePr>
          <p:nvPr>
            <p:ph sz="quarter" idx="20"/>
            <p:extLst>
              <p:ext uri="{D42A27DB-BD31-4B8C-83A1-F6EECF244321}">
                <p14:modId xmlns:p14="http://schemas.microsoft.com/office/powerpoint/2010/main" val="478518414"/>
              </p:ext>
            </p:extLst>
          </p:nvPr>
        </p:nvGraphicFramePr>
        <p:xfrm>
          <a:off x="6088063" y="1632794"/>
          <a:ext cx="2598737" cy="2756644"/>
        </p:xfrm>
        <a:graphic>
          <a:graphicData uri="http://schemas.openxmlformats.org/drawingml/2006/chart">
            <c:chart xmlns:c="http://schemas.openxmlformats.org/drawingml/2006/chart" xmlns:r="http://schemas.openxmlformats.org/officeDocument/2006/relationships" r:id="rId5"/>
          </a:graphicData>
        </a:graphic>
      </p:graphicFrame>
      <p:pic>
        <p:nvPicPr>
          <p:cNvPr id="15" name="Picture 14"/>
          <p:cNvPicPr>
            <a:picLocks noChangeAspect="1"/>
          </p:cNvPicPr>
          <p:nvPr/>
        </p:nvPicPr>
        <p:blipFill>
          <a:blip r:embed="rId6"/>
          <a:stretch>
            <a:fillRect/>
          </a:stretch>
        </p:blipFill>
        <p:spPr>
          <a:xfrm>
            <a:off x="43032" y="163620"/>
            <a:ext cx="576228" cy="576228"/>
          </a:xfrm>
          <a:prstGeom prst="rect">
            <a:avLst/>
          </a:prstGeom>
        </p:spPr>
      </p:pic>
      <p:sp>
        <p:nvSpPr>
          <p:cNvPr id="16" name="TextBox 15"/>
          <p:cNvSpPr txBox="1"/>
          <p:nvPr/>
        </p:nvSpPr>
        <p:spPr>
          <a:xfrm>
            <a:off x="1985169" y="1870053"/>
            <a:ext cx="1107142" cy="1554272"/>
          </a:xfrm>
          <a:prstGeom prst="rect">
            <a:avLst/>
          </a:prstGeom>
          <a:noFill/>
        </p:spPr>
        <p:txBody>
          <a:bodyPr wrap="square" rtlCol="0">
            <a:spAutoFit/>
          </a:bodyPr>
          <a:lstStyle/>
          <a:p>
            <a:pPr algn="r"/>
            <a:endParaRPr lang="en-US" sz="1000" b="1" dirty="0" smtClean="0">
              <a:solidFill>
                <a:srgbClr val="169DD8"/>
              </a:solidFill>
            </a:endParaRPr>
          </a:p>
          <a:p>
            <a:pPr algn="r"/>
            <a:r>
              <a:rPr lang="en-US" sz="1000" b="1" dirty="0" smtClean="0">
                <a:solidFill>
                  <a:srgbClr val="5D9732"/>
                </a:solidFill>
              </a:rPr>
              <a:t>wind</a:t>
            </a:r>
          </a:p>
          <a:p>
            <a:pPr algn="r"/>
            <a:endParaRPr lang="en-US" sz="600" b="1" dirty="0"/>
          </a:p>
          <a:p>
            <a:pPr algn="r"/>
            <a:endParaRPr lang="en-US" sz="900" b="1" dirty="0" smtClean="0">
              <a:solidFill>
                <a:schemeClr val="accent1"/>
              </a:solidFill>
            </a:endParaRPr>
          </a:p>
          <a:p>
            <a:pPr algn="r"/>
            <a:r>
              <a:rPr lang="en-US" sz="1000" b="1" dirty="0" smtClean="0">
                <a:solidFill>
                  <a:schemeClr val="accent1"/>
                </a:solidFill>
              </a:rPr>
              <a:t>natural gas</a:t>
            </a:r>
          </a:p>
          <a:p>
            <a:pPr algn="r"/>
            <a:endParaRPr lang="en-US" sz="1000" b="1" dirty="0">
              <a:solidFill>
                <a:schemeClr val="accent1"/>
              </a:solidFill>
            </a:endParaRPr>
          </a:p>
          <a:p>
            <a:pPr algn="r"/>
            <a:endParaRPr lang="en-US" sz="1000" b="1" dirty="0" smtClean="0">
              <a:solidFill>
                <a:schemeClr val="accent1"/>
              </a:solidFill>
            </a:endParaRPr>
          </a:p>
          <a:p>
            <a:pPr algn="r"/>
            <a:r>
              <a:rPr lang="en-US" sz="1000" b="1" dirty="0" smtClean="0">
                <a:solidFill>
                  <a:srgbClr val="FFC702"/>
                </a:solidFill>
              </a:rPr>
              <a:t>solar PV</a:t>
            </a:r>
          </a:p>
          <a:p>
            <a:pPr algn="r"/>
            <a:endParaRPr lang="en-US" sz="1000" b="1" dirty="0"/>
          </a:p>
          <a:p>
            <a:pPr algn="r"/>
            <a:endParaRPr lang="en-US" sz="1000" b="1" dirty="0" smtClean="0">
              <a:solidFill>
                <a:srgbClr val="C5600D"/>
              </a:solidFill>
            </a:endParaRPr>
          </a:p>
        </p:txBody>
      </p:sp>
      <p:sp>
        <p:nvSpPr>
          <p:cNvPr id="2" name="TextBox 1"/>
          <p:cNvSpPr txBox="1"/>
          <p:nvPr/>
        </p:nvSpPr>
        <p:spPr>
          <a:xfrm>
            <a:off x="685800" y="962847"/>
            <a:ext cx="6210014" cy="184666"/>
          </a:xfrm>
          <a:prstGeom prst="rect">
            <a:avLst/>
          </a:prstGeom>
          <a:noFill/>
        </p:spPr>
        <p:txBody>
          <a:bodyPr wrap="square" lIns="0" tIns="0" rIns="0" bIns="0" rtlCol="0">
            <a:spAutoFit/>
          </a:bodyPr>
          <a:lstStyle/>
          <a:p>
            <a:r>
              <a:rPr lang="en-US" sz="1200" b="1" dirty="0" smtClean="0"/>
              <a:t>Overnight installation cost, AEO2022 renewables cost cases</a:t>
            </a:r>
            <a:endParaRPr lang="en-US" sz="1200" b="1"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13</a:t>
            </a:fld>
            <a:endParaRPr lang="en-US" dirty="0"/>
          </a:p>
        </p:txBody>
      </p:sp>
    </p:spTree>
    <p:extLst>
      <p:ext uri="{BB962C8B-B14F-4D97-AF65-F5344CB8AC3E}">
        <p14:creationId xmlns:p14="http://schemas.microsoft.com/office/powerpoint/2010/main" val="4166646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4663757" y="1005716"/>
            <a:ext cx="4023360" cy="350851"/>
          </a:xfrm>
        </p:spPr>
        <p:txBody>
          <a:bodyPr lIns="0"/>
          <a:lstStyle/>
          <a:p>
            <a:pPr marL="0" indent="0" algn="l" eaLnBrk="0" hangingPunct="0">
              <a:spcBef>
                <a:spcPts val="0"/>
              </a:spcBef>
            </a:pPr>
            <a:r>
              <a:rPr lang="en-US" b="1" dirty="0" smtClean="0">
                <a:ea typeface="Times New Roman" charset="0"/>
                <a:cs typeface="Times New Roman" charset="0"/>
              </a:rPr>
              <a:t>Indexed delivered energy across end-use sectors</a:t>
            </a:r>
          </a:p>
          <a:p>
            <a:pPr marL="0" indent="0" algn="l" eaLnBrk="0" hangingPunct="0">
              <a:spcBef>
                <a:spcPts val="0"/>
              </a:spcBef>
            </a:pPr>
            <a:r>
              <a:rPr lang="en-US" b="1" dirty="0" smtClean="0">
                <a:ea typeface="Times New Roman" charset="0"/>
                <a:cs typeface="Times New Roman" charset="0"/>
              </a:rPr>
              <a:t>AEO2022 economic growth cases</a:t>
            </a:r>
          </a:p>
          <a:p>
            <a:pPr marL="0" indent="0" algn="l" eaLnBrk="0" hangingPunct="0">
              <a:spcBef>
                <a:spcPts val="0"/>
              </a:spcBef>
            </a:pPr>
            <a:r>
              <a:rPr lang="en-US" sz="1100" dirty="0" smtClean="0">
                <a:ea typeface="Times New Roman" charset="0"/>
                <a:cs typeface="Times New Roman" charset="0"/>
              </a:rPr>
              <a:t>2021 = 1.0</a:t>
            </a:r>
            <a:endParaRPr lang="en-US" sz="1100" dirty="0">
              <a:ea typeface="Times New Roman" charset="0"/>
              <a:cs typeface="Times New Roman" charset="0"/>
            </a:endParaRPr>
          </a:p>
        </p:txBody>
      </p:sp>
      <p:sp>
        <p:nvSpPr>
          <p:cNvPr id="7" name="Title 6"/>
          <p:cNvSpPr>
            <a:spLocks noGrp="1"/>
          </p:cNvSpPr>
          <p:nvPr>
            <p:ph type="title"/>
          </p:nvPr>
        </p:nvSpPr>
        <p:spPr/>
        <p:txBody>
          <a:bodyPr/>
          <a:lstStyle/>
          <a:p>
            <a:r>
              <a:rPr lang="en-US" dirty="0" smtClean="0"/>
              <a:t>Delivered energy</a:t>
            </a:r>
            <a:endParaRPr lang="en-US" dirty="0"/>
          </a:p>
        </p:txBody>
      </p:sp>
      <p:graphicFrame>
        <p:nvGraphicFramePr>
          <p:cNvPr id="9" name="ICD15a"/>
          <p:cNvGraphicFramePr>
            <a:graphicFrameLocks noGrp="1"/>
          </p:cNvGraphicFramePr>
          <p:nvPr>
            <p:ph sz="quarter" idx="12"/>
            <p:extLst>
              <p:ext uri="{D42A27DB-BD31-4B8C-83A1-F6EECF244321}">
                <p14:modId xmlns:p14="http://schemas.microsoft.com/office/powerpoint/2010/main" val="3988584536"/>
              </p:ext>
            </p:extLst>
          </p:nvPr>
        </p:nvGraphicFramePr>
        <p:xfrm>
          <a:off x="685800" y="1336276"/>
          <a:ext cx="3932238" cy="30531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ICD15b"/>
          <p:cNvGraphicFramePr>
            <a:graphicFrameLocks noGrp="1"/>
          </p:cNvGraphicFramePr>
          <p:nvPr>
            <p:ph sz="quarter" idx="13"/>
            <p:extLst>
              <p:ext uri="{D42A27DB-BD31-4B8C-83A1-F6EECF244321}">
                <p14:modId xmlns:p14="http://schemas.microsoft.com/office/powerpoint/2010/main" val="687425414"/>
              </p:ext>
            </p:extLst>
          </p:nvPr>
        </p:nvGraphicFramePr>
        <p:xfrm>
          <a:off x="4664075" y="1336276"/>
          <a:ext cx="4022725" cy="3053162"/>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p:cNvPicPr>
            <a:picLocks noChangeAspect="1"/>
          </p:cNvPicPr>
          <p:nvPr/>
        </p:nvPicPr>
        <p:blipFill>
          <a:blip r:embed="rId5"/>
          <a:stretch>
            <a:fillRect/>
          </a:stretch>
        </p:blipFill>
        <p:spPr>
          <a:xfrm>
            <a:off x="43032" y="163620"/>
            <a:ext cx="576228" cy="576228"/>
          </a:xfrm>
          <a:prstGeom prst="rect">
            <a:avLst/>
          </a:prstGeom>
        </p:spPr>
      </p:pic>
      <p:sp>
        <p:nvSpPr>
          <p:cNvPr id="4" name="Text Placeholder 3"/>
          <p:cNvSpPr>
            <a:spLocks noGrp="1"/>
          </p:cNvSpPr>
          <p:nvPr>
            <p:ph type="body" sz="quarter" idx="17"/>
          </p:nvPr>
        </p:nvSpPr>
        <p:spPr>
          <a:xfrm>
            <a:off x="708502" y="1000901"/>
            <a:ext cx="3931920" cy="350851"/>
          </a:xfrm>
        </p:spPr>
        <p:txBody>
          <a:bodyPr/>
          <a:lstStyle/>
          <a:p>
            <a:pPr marL="0" indent="0" eaLnBrk="0" hangingPunct="0">
              <a:spcBef>
                <a:spcPts val="0"/>
              </a:spcBef>
            </a:pPr>
            <a:r>
              <a:rPr lang="en-US" b="1" dirty="0" smtClean="0">
                <a:ea typeface="Times New Roman" charset="0"/>
                <a:cs typeface="Times New Roman" charset="0"/>
              </a:rPr>
              <a:t>Delivered energy across end-use sectors</a:t>
            </a:r>
          </a:p>
          <a:p>
            <a:pPr marL="0" indent="0" eaLnBrk="0" hangingPunct="0">
              <a:spcBef>
                <a:spcPts val="0"/>
              </a:spcBef>
            </a:pPr>
            <a:r>
              <a:rPr lang="en-US" b="1" dirty="0" smtClean="0">
                <a:ea typeface="Times New Roman" charset="0"/>
                <a:cs typeface="Times New Roman" charset="0"/>
              </a:rPr>
              <a:t>AEO2022 economic growth cases</a:t>
            </a:r>
          </a:p>
          <a:p>
            <a:pPr marL="0" indent="0" eaLnBrk="0" hangingPunct="0">
              <a:spcBef>
                <a:spcPts val="0"/>
              </a:spcBef>
            </a:pPr>
            <a:r>
              <a:rPr lang="en-US" sz="1100" dirty="0" smtClean="0">
                <a:ea typeface="Times New Roman" charset="0"/>
                <a:cs typeface="Times New Roman" charset="0"/>
              </a:rPr>
              <a:t>quadrillion British thermal units</a:t>
            </a:r>
            <a:endParaRPr lang="en-US" sz="1100" dirty="0">
              <a:ea typeface="Times New Roman" charset="0"/>
              <a:cs typeface="Times New Roman" charset="0"/>
            </a:endParaRPr>
          </a:p>
        </p:txBody>
      </p:sp>
      <p:sp>
        <p:nvSpPr>
          <p:cNvPr id="12" name="TextBox 1"/>
          <p:cNvSpPr txBox="1"/>
          <p:nvPr/>
        </p:nvSpPr>
        <p:spPr bwMode="auto">
          <a:xfrm>
            <a:off x="6593397" y="3350553"/>
            <a:ext cx="1966119" cy="589291"/>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accent1">
                    <a:lumMod val="75000"/>
                  </a:schemeClr>
                </a:solidFill>
                <a:latin typeface="+mn-lt"/>
                <a:ea typeface="Times New Roman" charset="0"/>
                <a:cs typeface="Times New Roman" charset="0"/>
              </a:rPr>
              <a:t>High Economic</a:t>
            </a:r>
            <a:r>
              <a:rPr lang="en-US" sz="1200" b="1" i="0" baseline="0" dirty="0" smtClean="0">
                <a:solidFill>
                  <a:schemeClr val="accent1">
                    <a:lumMod val="75000"/>
                  </a:schemeClr>
                </a:solidFill>
                <a:latin typeface="+mn-lt"/>
                <a:ea typeface="Times New Roman" charset="0"/>
                <a:cs typeface="Times New Roman" charset="0"/>
              </a:rPr>
              <a:t> Growth</a:t>
            </a:r>
          </a:p>
          <a:p>
            <a:pPr eaLnBrk="0" hangingPunct="0"/>
            <a:r>
              <a:rPr lang="en-US" sz="1200" b="1" i="0" baseline="0" dirty="0" smtClean="0">
                <a:solidFill>
                  <a:schemeClr val="tx1"/>
                </a:solidFill>
                <a:latin typeface="+mn-lt"/>
                <a:ea typeface="Times New Roman" charset="0"/>
                <a:cs typeface="Times New Roman" charset="0"/>
              </a:rPr>
              <a:t>Reference </a:t>
            </a:r>
          </a:p>
          <a:p>
            <a:pPr eaLnBrk="0" hangingPunct="0"/>
            <a:r>
              <a:rPr lang="en-US" sz="1200" b="1" i="0" baseline="0" dirty="0" smtClean="0">
                <a:solidFill>
                  <a:schemeClr val="accent1">
                    <a:lumMod val="40000"/>
                    <a:lumOff val="60000"/>
                  </a:schemeClr>
                </a:solidFill>
                <a:latin typeface="+mn-lt"/>
                <a:ea typeface="Times New Roman" charset="0"/>
                <a:cs typeface="Times New Roman" charset="0"/>
              </a:rPr>
              <a:t>Low Economic Growth</a:t>
            </a:r>
            <a:endParaRPr lang="en-US" sz="1200" i="0" dirty="0" smtClean="0">
              <a:solidFill>
                <a:schemeClr val="accent1">
                  <a:lumMod val="40000"/>
                  <a:lumOff val="60000"/>
                </a:schemeClr>
              </a:solidFill>
              <a:latin typeface="+mn-lt"/>
              <a:ea typeface="Times New Roman" charset="0"/>
              <a:cs typeface="Times New Roman" charset="0"/>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14</a:t>
            </a:fld>
            <a:endParaRPr lang="en-US" dirty="0"/>
          </a:p>
        </p:txBody>
      </p:sp>
    </p:spTree>
    <p:extLst>
      <p:ext uri="{BB962C8B-B14F-4D97-AF65-F5344CB8AC3E}">
        <p14:creationId xmlns:p14="http://schemas.microsoft.com/office/powerpoint/2010/main" val="2243852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85800" y="969596"/>
            <a:ext cx="4005072" cy="411480"/>
          </a:xfrm>
        </p:spPr>
        <p:txBody>
          <a:bodyPr/>
          <a:lstStyle/>
          <a:p>
            <a:pPr marL="0" indent="0">
              <a:spcBef>
                <a:spcPts val="0"/>
              </a:spcBef>
            </a:pPr>
            <a:r>
              <a:rPr lang="en-US" b="1" dirty="0" smtClean="0"/>
              <a:t>Indexed delivered energy by end-use sector</a:t>
            </a:r>
          </a:p>
          <a:p>
            <a:pPr marL="0" indent="0">
              <a:spcBef>
                <a:spcPts val="0"/>
              </a:spcBef>
            </a:pPr>
            <a:r>
              <a:rPr lang="en-US" b="1" dirty="0" smtClean="0"/>
              <a:t>AEO2022 Reference case</a:t>
            </a:r>
          </a:p>
          <a:p>
            <a:pPr marL="0" indent="0">
              <a:spcBef>
                <a:spcPts val="0"/>
              </a:spcBef>
            </a:pPr>
            <a:r>
              <a:rPr lang="en-US" sz="1100" dirty="0" smtClean="0"/>
              <a:t>2021 = 1.0</a:t>
            </a:r>
            <a:endParaRPr lang="en-US" sz="1100" dirty="0"/>
          </a:p>
        </p:txBody>
      </p:sp>
      <p:sp>
        <p:nvSpPr>
          <p:cNvPr id="6" name="Title 5"/>
          <p:cNvSpPr>
            <a:spLocks noGrp="1"/>
          </p:cNvSpPr>
          <p:nvPr>
            <p:ph type="title"/>
          </p:nvPr>
        </p:nvSpPr>
        <p:spPr/>
        <p:txBody>
          <a:bodyPr/>
          <a:lstStyle/>
          <a:p>
            <a:r>
              <a:rPr lang="en-US" dirty="0" smtClean="0"/>
              <a:t>Delivered energy by end-use sector</a:t>
            </a:r>
            <a:endParaRPr lang="en-US" dirty="0"/>
          </a:p>
        </p:txBody>
      </p:sp>
      <p:graphicFrame>
        <p:nvGraphicFramePr>
          <p:cNvPr id="14" name="ICD16a"/>
          <p:cNvGraphicFramePr>
            <a:graphicFrameLocks noGrp="1"/>
          </p:cNvGraphicFramePr>
          <p:nvPr>
            <p:ph type="chart" sz="quarter" idx="12"/>
            <p:extLst>
              <p:ext uri="{D42A27DB-BD31-4B8C-83A1-F6EECF244321}">
                <p14:modId xmlns:p14="http://schemas.microsoft.com/office/powerpoint/2010/main" val="2517520146"/>
              </p:ext>
            </p:extLst>
          </p:nvPr>
        </p:nvGraphicFramePr>
        <p:xfrm>
          <a:off x="685800" y="1381076"/>
          <a:ext cx="8001000" cy="3008362"/>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14"/>
          <p:cNvPicPr>
            <a:picLocks noChangeAspect="1"/>
          </p:cNvPicPr>
          <p:nvPr/>
        </p:nvPicPr>
        <p:blipFill>
          <a:blip r:embed="rId3"/>
          <a:stretch>
            <a:fillRect/>
          </a:stretch>
        </p:blipFill>
        <p:spPr>
          <a:xfrm>
            <a:off x="43032" y="163620"/>
            <a:ext cx="576228" cy="576228"/>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15</a:t>
            </a:fld>
            <a:endParaRPr lang="en-US" dirty="0"/>
          </a:p>
        </p:txBody>
      </p:sp>
    </p:spTree>
    <p:extLst>
      <p:ext uri="{BB962C8B-B14F-4D97-AF65-F5344CB8AC3E}">
        <p14:creationId xmlns:p14="http://schemas.microsoft.com/office/powerpoint/2010/main" val="701913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76642" y="1378891"/>
            <a:ext cx="1793284" cy="915635"/>
          </a:xfrm>
          <a:prstGeom prst="rect">
            <a:avLst/>
          </a:prstGeom>
        </p:spPr>
        <p:txBody>
          <a:bodyPr wrap="square">
            <a:spAutoFit/>
          </a:bodyPr>
          <a:lstStyle/>
          <a:p>
            <a:pPr eaLnBrk="0" hangingPunct="0"/>
            <a:r>
              <a:rPr lang="en-US" sz="1100" b="1" dirty="0" smtClean="0">
                <a:ea typeface="Times New Roman" charset="0"/>
                <a:cs typeface="Times New Roman" charset="0"/>
              </a:rPr>
              <a:t>Residential delivered energy intensity index</a:t>
            </a:r>
          </a:p>
          <a:p>
            <a:pPr eaLnBrk="0" hangingPunct="0"/>
            <a:r>
              <a:rPr lang="en-US" sz="1050" dirty="0" smtClean="0">
                <a:ea typeface="Times New Roman" charset="0"/>
                <a:cs typeface="Times New Roman" charset="0"/>
              </a:rPr>
              <a:t>per household</a:t>
            </a:r>
          </a:p>
          <a:p>
            <a:pPr eaLnBrk="0" hangingPunct="0"/>
            <a:r>
              <a:rPr lang="en-US" sz="1050" dirty="0" smtClean="0">
                <a:ea typeface="Times New Roman" charset="0"/>
                <a:cs typeface="Times New Roman" charset="0"/>
              </a:rPr>
              <a:t>2021 </a:t>
            </a:r>
            <a:r>
              <a:rPr lang="en-US" sz="1050" dirty="0">
                <a:ea typeface="Times New Roman" charset="0"/>
                <a:cs typeface="Times New Roman" charset="0"/>
              </a:rPr>
              <a:t>= 1.0</a:t>
            </a:r>
          </a:p>
          <a:p>
            <a:pPr eaLnBrk="0" hangingPunct="0"/>
            <a:r>
              <a:rPr lang="en-US" sz="1050" b="1" dirty="0" smtClean="0">
                <a:ea typeface="Times New Roman" charset="0"/>
                <a:cs typeface="Times New Roman" charset="0"/>
              </a:rPr>
              <a:t> </a:t>
            </a:r>
            <a:endParaRPr lang="en-US" sz="1050" b="1" dirty="0">
              <a:ea typeface="Times New Roman" charset="0"/>
              <a:cs typeface="Times New Roman" charset="0"/>
            </a:endParaRPr>
          </a:p>
        </p:txBody>
      </p:sp>
      <p:sp>
        <p:nvSpPr>
          <p:cNvPr id="37" name="TextBox 36"/>
          <p:cNvSpPr txBox="1"/>
          <p:nvPr/>
        </p:nvSpPr>
        <p:spPr>
          <a:xfrm>
            <a:off x="753100" y="4085842"/>
            <a:ext cx="1371946" cy="246221"/>
          </a:xfrm>
          <a:prstGeom prst="rect">
            <a:avLst/>
          </a:prstGeom>
          <a:noFill/>
        </p:spPr>
        <p:txBody>
          <a:bodyPr wrap="square" rtlCol="0">
            <a:spAutoFit/>
          </a:bodyPr>
          <a:lstStyle/>
          <a:p>
            <a:r>
              <a:rPr lang="en-US" sz="1000" b="1" dirty="0" smtClean="0"/>
              <a:t>2000   2020      2050</a:t>
            </a:r>
            <a:endParaRPr lang="en-US" sz="1000" b="1" dirty="0"/>
          </a:p>
        </p:txBody>
      </p:sp>
      <p:sp>
        <p:nvSpPr>
          <p:cNvPr id="2" name="Title 1"/>
          <p:cNvSpPr>
            <a:spLocks noGrp="1"/>
          </p:cNvSpPr>
          <p:nvPr>
            <p:ph type="title"/>
          </p:nvPr>
        </p:nvSpPr>
        <p:spPr>
          <a:prstGeom prst="rect">
            <a:avLst/>
          </a:prstGeom>
        </p:spPr>
        <p:txBody>
          <a:bodyPr/>
          <a:lstStyle/>
          <a:p>
            <a:r>
              <a:rPr lang="en-US" dirty="0" smtClean="0"/>
              <a:t>Delivered energy </a:t>
            </a:r>
            <a:r>
              <a:rPr lang="en-US" dirty="0"/>
              <a:t>intensity </a:t>
            </a:r>
            <a:r>
              <a:rPr lang="en-US" dirty="0" smtClean="0"/>
              <a:t>by </a:t>
            </a:r>
            <a:r>
              <a:rPr lang="en-US" dirty="0"/>
              <a:t>sector</a:t>
            </a:r>
          </a:p>
        </p:txBody>
      </p:sp>
      <p:sp>
        <p:nvSpPr>
          <p:cNvPr id="4" name="Text Placeholder 3"/>
          <p:cNvSpPr>
            <a:spLocks noGrp="1"/>
          </p:cNvSpPr>
          <p:nvPr>
            <p:ph type="body" sz="quarter" idx="13"/>
          </p:nvPr>
        </p:nvSpPr>
        <p:spPr>
          <a:xfrm>
            <a:off x="685799" y="840139"/>
            <a:ext cx="7955281" cy="674335"/>
          </a:xfrm>
        </p:spPr>
        <p:txBody>
          <a:bodyPr/>
          <a:lstStyle/>
          <a:p>
            <a:pPr marL="0" indent="0" eaLnBrk="0" hangingPunct="0">
              <a:spcBef>
                <a:spcPts val="0"/>
              </a:spcBef>
            </a:pPr>
            <a:r>
              <a:rPr lang="en-US" b="1" dirty="0">
                <a:ea typeface="Times New Roman" charset="0"/>
                <a:cs typeface="Times New Roman" charset="0"/>
              </a:rPr>
              <a:t>Indexed delivered energy intensity by </a:t>
            </a:r>
            <a:r>
              <a:rPr lang="en-US" b="1" dirty="0" smtClean="0">
                <a:ea typeface="Times New Roman" charset="0"/>
                <a:cs typeface="Times New Roman" charset="0"/>
              </a:rPr>
              <a:t>sector</a:t>
            </a:r>
          </a:p>
          <a:p>
            <a:pPr marL="0" indent="0" eaLnBrk="0" hangingPunct="0">
              <a:spcBef>
                <a:spcPts val="0"/>
              </a:spcBef>
            </a:pPr>
            <a:r>
              <a:rPr lang="en-US" b="1" dirty="0" smtClean="0">
                <a:ea typeface="Times New Roman" charset="0"/>
                <a:cs typeface="Times New Roman" charset="0"/>
              </a:rPr>
              <a:t>AEO2022 Reference case</a:t>
            </a:r>
          </a:p>
          <a:p>
            <a:pPr marL="0" indent="0" eaLnBrk="0" hangingPunct="0">
              <a:spcBef>
                <a:spcPts val="0"/>
              </a:spcBef>
            </a:pPr>
            <a:endParaRPr lang="en-US" b="1" dirty="0" smtClean="0">
              <a:ea typeface="Times New Roman" charset="0"/>
              <a:cs typeface="Times New Roman" charset="0"/>
            </a:endParaRPr>
          </a:p>
        </p:txBody>
      </p:sp>
      <p:sp>
        <p:nvSpPr>
          <p:cNvPr id="8" name="Text Placeholder 5"/>
          <p:cNvSpPr>
            <a:spLocks noGrp="1"/>
          </p:cNvSpPr>
          <p:nvPr>
            <p:ph type="body" sz="quarter" idx="18"/>
          </p:nvPr>
        </p:nvSpPr>
        <p:spPr>
          <a:xfrm>
            <a:off x="685800" y="4457700"/>
            <a:ext cx="8001000" cy="205740"/>
          </a:xfrm>
        </p:spPr>
        <p:txBody>
          <a:bodyPr/>
          <a:lstStyle/>
          <a:p>
            <a:r>
              <a:rPr lang="en-US" dirty="0"/>
              <a:t>Note: Energy intensity at the end-use sector level is typically measured </a:t>
            </a:r>
            <a:r>
              <a:rPr lang="en-US" dirty="0" smtClean="0"/>
              <a:t>as energy use relative </a:t>
            </a:r>
            <a:r>
              <a:rPr lang="en-US" dirty="0"/>
              <a:t>to an indicator </a:t>
            </a:r>
            <a:r>
              <a:rPr lang="en-US" dirty="0" smtClean="0"/>
              <a:t>that </a:t>
            </a:r>
            <a:r>
              <a:rPr lang="en-US" dirty="0"/>
              <a:t>most directly affects delivered energy consumption within the </a:t>
            </a:r>
            <a:r>
              <a:rPr lang="en-US" dirty="0" smtClean="0"/>
              <a:t>sector (for example</a:t>
            </a:r>
            <a:r>
              <a:rPr lang="en-US" dirty="0"/>
              <a:t>, </a:t>
            </a:r>
            <a:r>
              <a:rPr lang="en-US" dirty="0" smtClean="0"/>
              <a:t>energy use per household is a key energy intensity indicator for the residential sector).</a:t>
            </a:r>
            <a:endParaRPr lang="en-US" dirty="0"/>
          </a:p>
        </p:txBody>
      </p:sp>
      <p:sp>
        <p:nvSpPr>
          <p:cNvPr id="24" name="Rectangle 23"/>
          <p:cNvSpPr/>
          <p:nvPr/>
        </p:nvSpPr>
        <p:spPr>
          <a:xfrm>
            <a:off x="5361849" y="1376708"/>
            <a:ext cx="2116925" cy="754053"/>
          </a:xfrm>
          <a:prstGeom prst="rect">
            <a:avLst/>
          </a:prstGeom>
        </p:spPr>
        <p:txBody>
          <a:bodyPr wrap="square">
            <a:spAutoFit/>
          </a:bodyPr>
          <a:lstStyle/>
          <a:p>
            <a:pPr eaLnBrk="0" hangingPunct="0"/>
            <a:r>
              <a:rPr lang="en-US" sz="1100" b="1" dirty="0" smtClean="0">
                <a:ea typeface="Times New Roman" charset="0"/>
                <a:cs typeface="Times New Roman" charset="0"/>
              </a:rPr>
              <a:t>Transportation on-road energy intensity index</a:t>
            </a:r>
            <a:endParaRPr lang="en-US" sz="1100" b="1" dirty="0" smtClean="0">
              <a:solidFill>
                <a:schemeClr val="accent5"/>
              </a:solidFill>
              <a:ea typeface="Times New Roman" charset="0"/>
              <a:cs typeface="Times New Roman" charset="0"/>
            </a:endParaRPr>
          </a:p>
          <a:p>
            <a:pPr eaLnBrk="0" hangingPunct="0"/>
            <a:r>
              <a:rPr lang="en-US" sz="1050" dirty="0" smtClean="0">
                <a:ea typeface="Times New Roman" charset="0"/>
                <a:cs typeface="Times New Roman" charset="0"/>
              </a:rPr>
              <a:t>by vehicle-mile</a:t>
            </a:r>
          </a:p>
          <a:p>
            <a:pPr eaLnBrk="0" hangingPunct="0"/>
            <a:r>
              <a:rPr lang="en-US" sz="1050" dirty="0">
                <a:ea typeface="Times New Roman" charset="0"/>
                <a:cs typeface="Times New Roman" charset="0"/>
              </a:rPr>
              <a:t>2021 = </a:t>
            </a:r>
            <a:r>
              <a:rPr lang="en-US" sz="1050" dirty="0" smtClean="0">
                <a:ea typeface="Times New Roman" charset="0"/>
                <a:cs typeface="Times New Roman" charset="0"/>
              </a:rPr>
              <a:t>1.0</a:t>
            </a:r>
            <a:endParaRPr lang="en-US" sz="1050" dirty="0">
              <a:ea typeface="Times New Roman" charset="0"/>
              <a:cs typeface="Times New Roman" charset="0"/>
            </a:endParaRPr>
          </a:p>
        </p:txBody>
      </p:sp>
      <p:sp>
        <p:nvSpPr>
          <p:cNvPr id="27" name="Rectangle 26"/>
          <p:cNvSpPr/>
          <p:nvPr/>
        </p:nvSpPr>
        <p:spPr>
          <a:xfrm>
            <a:off x="6972839" y="1376708"/>
            <a:ext cx="2116925" cy="754053"/>
          </a:xfrm>
          <a:prstGeom prst="rect">
            <a:avLst/>
          </a:prstGeom>
        </p:spPr>
        <p:txBody>
          <a:bodyPr wrap="square">
            <a:spAutoFit/>
          </a:bodyPr>
          <a:lstStyle/>
          <a:p>
            <a:pPr eaLnBrk="0" hangingPunct="0"/>
            <a:r>
              <a:rPr lang="en-US" sz="1100" b="1" dirty="0" smtClean="0">
                <a:ea typeface="Times New Roman" charset="0"/>
                <a:cs typeface="Times New Roman" charset="0"/>
              </a:rPr>
              <a:t>Transportation passenger energy intensity index</a:t>
            </a:r>
          </a:p>
          <a:p>
            <a:pPr eaLnBrk="0" hangingPunct="0"/>
            <a:r>
              <a:rPr lang="en-US" sz="1050" dirty="0" smtClean="0">
                <a:ea typeface="Times New Roman" charset="0"/>
                <a:cs typeface="Times New Roman" charset="0"/>
              </a:rPr>
              <a:t>by passenger-mile</a:t>
            </a:r>
          </a:p>
          <a:p>
            <a:pPr eaLnBrk="0" hangingPunct="0"/>
            <a:r>
              <a:rPr lang="en-US" sz="1050" dirty="0">
                <a:ea typeface="Times New Roman" charset="0"/>
                <a:cs typeface="Times New Roman" charset="0"/>
              </a:rPr>
              <a:t>2021 = </a:t>
            </a:r>
            <a:r>
              <a:rPr lang="en-US" sz="1050" dirty="0" smtClean="0">
                <a:ea typeface="Times New Roman" charset="0"/>
                <a:cs typeface="Times New Roman" charset="0"/>
              </a:rPr>
              <a:t>1.0</a:t>
            </a:r>
            <a:endParaRPr lang="en-US" sz="1050" dirty="0">
              <a:ea typeface="Times New Roman" charset="0"/>
              <a:cs typeface="Times New Roman" charset="0"/>
            </a:endParaRPr>
          </a:p>
        </p:txBody>
      </p:sp>
      <p:sp>
        <p:nvSpPr>
          <p:cNvPr id="30" name="Rectangle 29"/>
          <p:cNvSpPr/>
          <p:nvPr/>
        </p:nvSpPr>
        <p:spPr>
          <a:xfrm>
            <a:off x="3830439" y="1376708"/>
            <a:ext cx="1793284" cy="754053"/>
          </a:xfrm>
          <a:prstGeom prst="rect">
            <a:avLst/>
          </a:prstGeom>
        </p:spPr>
        <p:txBody>
          <a:bodyPr wrap="square">
            <a:spAutoFit/>
          </a:bodyPr>
          <a:lstStyle/>
          <a:p>
            <a:pPr eaLnBrk="0" hangingPunct="0"/>
            <a:r>
              <a:rPr lang="en-US" sz="1100" b="1" dirty="0" smtClean="0">
                <a:ea typeface="Times New Roman" charset="0"/>
                <a:cs typeface="Times New Roman" charset="0"/>
              </a:rPr>
              <a:t>Industrial delivered energy intensity index</a:t>
            </a:r>
          </a:p>
          <a:p>
            <a:pPr eaLnBrk="0" hangingPunct="0"/>
            <a:r>
              <a:rPr lang="en-US" sz="1050" dirty="0" smtClean="0">
                <a:ea typeface="Times New Roman" charset="0"/>
                <a:cs typeface="Times New Roman" charset="0"/>
              </a:rPr>
              <a:t>by 2012 dollar of output</a:t>
            </a:r>
          </a:p>
          <a:p>
            <a:pPr eaLnBrk="0" hangingPunct="0"/>
            <a:r>
              <a:rPr lang="en-US" sz="1050" dirty="0">
                <a:ea typeface="Times New Roman" charset="0"/>
                <a:cs typeface="Times New Roman" charset="0"/>
              </a:rPr>
              <a:t>2021 = </a:t>
            </a:r>
            <a:r>
              <a:rPr lang="en-US" sz="1050" dirty="0" smtClean="0">
                <a:ea typeface="Times New Roman" charset="0"/>
                <a:cs typeface="Times New Roman" charset="0"/>
              </a:rPr>
              <a:t>1.0</a:t>
            </a:r>
            <a:endParaRPr lang="en-US" sz="1050" dirty="0">
              <a:ea typeface="Times New Roman" charset="0"/>
              <a:cs typeface="Times New Roman" charset="0"/>
            </a:endParaRPr>
          </a:p>
        </p:txBody>
      </p:sp>
      <p:sp>
        <p:nvSpPr>
          <p:cNvPr id="33" name="Rectangle 32"/>
          <p:cNvSpPr/>
          <p:nvPr/>
        </p:nvSpPr>
        <p:spPr>
          <a:xfrm>
            <a:off x="2125046" y="1377425"/>
            <a:ext cx="1864020" cy="754053"/>
          </a:xfrm>
          <a:prstGeom prst="rect">
            <a:avLst/>
          </a:prstGeom>
        </p:spPr>
        <p:txBody>
          <a:bodyPr wrap="square">
            <a:spAutoFit/>
          </a:bodyPr>
          <a:lstStyle/>
          <a:p>
            <a:pPr eaLnBrk="0" hangingPunct="0"/>
            <a:r>
              <a:rPr lang="en-US" sz="1100" b="1" dirty="0" smtClean="0">
                <a:ea typeface="Times New Roman" charset="0"/>
                <a:cs typeface="Times New Roman" charset="0"/>
              </a:rPr>
              <a:t>Commercial delivered energy intensity index</a:t>
            </a:r>
          </a:p>
          <a:p>
            <a:pPr eaLnBrk="0" hangingPunct="0"/>
            <a:r>
              <a:rPr lang="en-US" sz="1050" dirty="0" smtClean="0">
                <a:ea typeface="Times New Roman" charset="0"/>
                <a:cs typeface="Times New Roman" charset="0"/>
              </a:rPr>
              <a:t>by square foot of floorspace</a:t>
            </a:r>
          </a:p>
          <a:p>
            <a:pPr eaLnBrk="0" hangingPunct="0"/>
            <a:r>
              <a:rPr lang="en-US" sz="1050" dirty="0">
                <a:ea typeface="Times New Roman" charset="0"/>
                <a:cs typeface="Times New Roman" charset="0"/>
              </a:rPr>
              <a:t>2021 = </a:t>
            </a:r>
            <a:r>
              <a:rPr lang="en-US" sz="1050" dirty="0" smtClean="0">
                <a:ea typeface="Times New Roman" charset="0"/>
                <a:cs typeface="Times New Roman" charset="0"/>
              </a:rPr>
              <a:t>1.0</a:t>
            </a:r>
            <a:endParaRPr lang="en-US" sz="1050" dirty="0">
              <a:ea typeface="Times New Roman" charset="0"/>
              <a:cs typeface="Times New Roman" charset="0"/>
            </a:endParaRPr>
          </a:p>
        </p:txBody>
      </p:sp>
      <p:sp>
        <p:nvSpPr>
          <p:cNvPr id="38" name="TextBox 37"/>
          <p:cNvSpPr txBox="1"/>
          <p:nvPr/>
        </p:nvSpPr>
        <p:spPr>
          <a:xfrm>
            <a:off x="2326821" y="4078726"/>
            <a:ext cx="1371946" cy="246221"/>
          </a:xfrm>
          <a:prstGeom prst="rect">
            <a:avLst/>
          </a:prstGeom>
          <a:noFill/>
        </p:spPr>
        <p:txBody>
          <a:bodyPr wrap="square" rtlCol="0">
            <a:spAutoFit/>
          </a:bodyPr>
          <a:lstStyle/>
          <a:p>
            <a:r>
              <a:rPr lang="en-US" sz="1000" b="1" dirty="0"/>
              <a:t>2000   2020      2050</a:t>
            </a:r>
          </a:p>
        </p:txBody>
      </p:sp>
      <p:sp>
        <p:nvSpPr>
          <p:cNvPr id="39" name="TextBox 38"/>
          <p:cNvSpPr txBox="1"/>
          <p:nvPr/>
        </p:nvSpPr>
        <p:spPr>
          <a:xfrm>
            <a:off x="4035772" y="4069846"/>
            <a:ext cx="1371946" cy="246221"/>
          </a:xfrm>
          <a:prstGeom prst="rect">
            <a:avLst/>
          </a:prstGeom>
          <a:noFill/>
        </p:spPr>
        <p:txBody>
          <a:bodyPr wrap="square" rtlCol="0">
            <a:spAutoFit/>
          </a:bodyPr>
          <a:lstStyle/>
          <a:p>
            <a:r>
              <a:rPr lang="en-US" sz="1000" b="1" dirty="0"/>
              <a:t>2000   2020      2050</a:t>
            </a:r>
          </a:p>
        </p:txBody>
      </p:sp>
      <p:sp>
        <p:nvSpPr>
          <p:cNvPr id="40" name="TextBox 39"/>
          <p:cNvSpPr txBox="1"/>
          <p:nvPr/>
        </p:nvSpPr>
        <p:spPr>
          <a:xfrm>
            <a:off x="5586003" y="4081346"/>
            <a:ext cx="1371946" cy="246221"/>
          </a:xfrm>
          <a:prstGeom prst="rect">
            <a:avLst/>
          </a:prstGeom>
          <a:noFill/>
        </p:spPr>
        <p:txBody>
          <a:bodyPr wrap="square" rtlCol="0">
            <a:spAutoFit/>
          </a:bodyPr>
          <a:lstStyle/>
          <a:p>
            <a:r>
              <a:rPr lang="en-US" sz="1000" b="1" dirty="0"/>
              <a:t>2000   2020      2050</a:t>
            </a:r>
          </a:p>
        </p:txBody>
      </p:sp>
      <p:sp>
        <p:nvSpPr>
          <p:cNvPr id="41" name="TextBox 40"/>
          <p:cNvSpPr txBox="1"/>
          <p:nvPr/>
        </p:nvSpPr>
        <p:spPr>
          <a:xfrm>
            <a:off x="7124957" y="4081346"/>
            <a:ext cx="1371946" cy="246221"/>
          </a:xfrm>
          <a:prstGeom prst="rect">
            <a:avLst/>
          </a:prstGeom>
          <a:noFill/>
        </p:spPr>
        <p:txBody>
          <a:bodyPr wrap="square" rtlCol="0">
            <a:spAutoFit/>
          </a:bodyPr>
          <a:lstStyle/>
          <a:p>
            <a:r>
              <a:rPr lang="en-US" sz="1000" b="1" dirty="0"/>
              <a:t>2000   2020      2050</a:t>
            </a:r>
          </a:p>
        </p:txBody>
      </p:sp>
      <p:pic>
        <p:nvPicPr>
          <p:cNvPr id="22" name="Picture 21"/>
          <p:cNvPicPr>
            <a:picLocks noChangeAspect="1"/>
          </p:cNvPicPr>
          <p:nvPr/>
        </p:nvPicPr>
        <p:blipFill>
          <a:blip r:embed="rId3"/>
          <a:stretch>
            <a:fillRect/>
          </a:stretch>
        </p:blipFill>
        <p:spPr>
          <a:xfrm>
            <a:off x="43032" y="163620"/>
            <a:ext cx="576228" cy="576228"/>
          </a:xfrm>
          <a:prstGeom prst="rect">
            <a:avLst/>
          </a:prstGeom>
        </p:spPr>
      </p:pic>
      <p:graphicFrame>
        <p:nvGraphicFramePr>
          <p:cNvPr id="25" name="ICD17a"/>
          <p:cNvGraphicFramePr>
            <a:graphicFrameLocks/>
          </p:cNvGraphicFramePr>
          <p:nvPr>
            <p:extLst>
              <p:ext uri="{D42A27DB-BD31-4B8C-83A1-F6EECF244321}">
                <p14:modId xmlns:p14="http://schemas.microsoft.com/office/powerpoint/2010/main" val="775773901"/>
              </p:ext>
            </p:extLst>
          </p:nvPr>
        </p:nvGraphicFramePr>
        <p:xfrm>
          <a:off x="647288" y="1817587"/>
          <a:ext cx="1308824" cy="23099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ICD17b"/>
          <p:cNvGraphicFramePr>
            <a:graphicFrameLocks/>
          </p:cNvGraphicFramePr>
          <p:nvPr>
            <p:extLst>
              <p:ext uri="{D42A27DB-BD31-4B8C-83A1-F6EECF244321}">
                <p14:modId xmlns:p14="http://schemas.microsoft.com/office/powerpoint/2010/main" val="1088128229"/>
              </p:ext>
            </p:extLst>
          </p:nvPr>
        </p:nvGraphicFramePr>
        <p:xfrm>
          <a:off x="2201157" y="1813092"/>
          <a:ext cx="1308824" cy="23099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ICD17c"/>
          <p:cNvGraphicFramePr>
            <a:graphicFrameLocks/>
          </p:cNvGraphicFramePr>
          <p:nvPr>
            <p:extLst>
              <p:ext uri="{D42A27DB-BD31-4B8C-83A1-F6EECF244321}">
                <p14:modId xmlns:p14="http://schemas.microsoft.com/office/powerpoint/2010/main" val="450357959"/>
              </p:ext>
            </p:extLst>
          </p:nvPr>
        </p:nvGraphicFramePr>
        <p:xfrm>
          <a:off x="3910108" y="1810128"/>
          <a:ext cx="1308824" cy="23099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ICD17d"/>
          <p:cNvGraphicFramePr>
            <a:graphicFrameLocks/>
          </p:cNvGraphicFramePr>
          <p:nvPr>
            <p:extLst>
              <p:ext uri="{D42A27DB-BD31-4B8C-83A1-F6EECF244321}">
                <p14:modId xmlns:p14="http://schemas.microsoft.com/office/powerpoint/2010/main" val="1429066560"/>
              </p:ext>
            </p:extLst>
          </p:nvPr>
        </p:nvGraphicFramePr>
        <p:xfrm>
          <a:off x="5407718" y="1801591"/>
          <a:ext cx="1406659" cy="230996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ICD17e"/>
          <p:cNvGraphicFramePr>
            <a:graphicFrameLocks/>
          </p:cNvGraphicFramePr>
          <p:nvPr>
            <p:extLst>
              <p:ext uri="{D42A27DB-BD31-4B8C-83A1-F6EECF244321}">
                <p14:modId xmlns:p14="http://schemas.microsoft.com/office/powerpoint/2010/main" val="1028204133"/>
              </p:ext>
            </p:extLst>
          </p:nvPr>
        </p:nvGraphicFramePr>
        <p:xfrm>
          <a:off x="6950481" y="1803218"/>
          <a:ext cx="1423737" cy="2309966"/>
        </p:xfrm>
        <a:graphic>
          <a:graphicData uri="http://schemas.openxmlformats.org/drawingml/2006/chart">
            <c:chart xmlns:c="http://schemas.openxmlformats.org/drawingml/2006/chart" xmlns:r="http://schemas.openxmlformats.org/officeDocument/2006/relationships" r:id="rId8"/>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16</a:t>
            </a:fld>
            <a:endParaRPr lang="en-US" dirty="0"/>
          </a:p>
        </p:txBody>
      </p:sp>
    </p:spTree>
    <p:extLst>
      <p:ext uri="{BB962C8B-B14F-4D97-AF65-F5344CB8AC3E}">
        <p14:creationId xmlns:p14="http://schemas.microsoft.com/office/powerpoint/2010/main" val="12479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p:nvPicPr>
        <p:blipFill>
          <a:blip r:embed="rId3"/>
          <a:stretch>
            <a:fillRect/>
          </a:stretch>
        </p:blipFill>
        <p:spPr>
          <a:xfrm>
            <a:off x="1251599" y="1260618"/>
            <a:ext cx="1833750" cy="1833750"/>
          </a:xfrm>
          <a:prstGeom prst="rect">
            <a:avLst/>
          </a:prstGeom>
        </p:spPr>
      </p:pic>
      <p:sp>
        <p:nvSpPr>
          <p:cNvPr id="14"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a:solidFill>
                  <a:schemeClr val="bg1"/>
                </a:solidFill>
              </a:rPr>
              <a:t>Petroleum and other liquids</a:t>
            </a:r>
          </a:p>
        </p:txBody>
      </p:sp>
    </p:spTree>
    <p:extLst>
      <p:ext uri="{BB962C8B-B14F-4D97-AF65-F5344CB8AC3E}">
        <p14:creationId xmlns:p14="http://schemas.microsoft.com/office/powerpoint/2010/main" val="3841871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SL19SH3"/>
          <p:cNvGraphicFramePr>
            <a:graphicFrameLocks noGrp="1"/>
          </p:cNvGraphicFramePr>
          <p:nvPr>
            <p:ph sz="quarter" idx="12"/>
            <p:extLst/>
          </p:nvPr>
        </p:nvGraphicFramePr>
        <p:xfrm>
          <a:off x="685800" y="1520657"/>
          <a:ext cx="4022725"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5"/>
          <p:cNvSpPr>
            <a:spLocks noGrp="1"/>
          </p:cNvSpPr>
          <p:nvPr>
            <p:ph type="body" sz="quarter" idx="17"/>
          </p:nvPr>
        </p:nvSpPr>
        <p:spPr>
          <a:xfrm>
            <a:off x="685800" y="1102894"/>
            <a:ext cx="3064042" cy="350851"/>
          </a:xfrm>
        </p:spPr>
        <p:txBody>
          <a:bodyPr/>
          <a:lstStyle/>
          <a:p>
            <a:pPr algn="l" eaLnBrk="0" hangingPunct="0"/>
            <a:endParaRPr lang="en-US" b="1" dirty="0" smtClean="0">
              <a:ea typeface="Times New Roman" charset="0"/>
              <a:cs typeface="Times New Roman" charset="0"/>
            </a:endParaRPr>
          </a:p>
          <a:p>
            <a:pPr algn="l" eaLnBrk="0" hangingPunct="0"/>
            <a:endParaRPr lang="en-US" b="1" dirty="0">
              <a:ea typeface="Times New Roman" charset="0"/>
              <a:cs typeface="Times New Roman" charset="0"/>
            </a:endParaRPr>
          </a:p>
          <a:p>
            <a:pPr algn="l" eaLnBrk="0" hangingPunct="0"/>
            <a:endParaRPr lang="en-US" b="1" dirty="0" smtClean="0">
              <a:ea typeface="Times New Roman" charset="0"/>
              <a:cs typeface="Times New Roman" charset="0"/>
            </a:endParaRPr>
          </a:p>
          <a:p>
            <a:pPr algn="l" eaLnBrk="0" hangingPunct="0"/>
            <a:endParaRPr lang="en-US" sz="1400" b="1" dirty="0">
              <a:ea typeface="Times New Roman" charset="0"/>
              <a:cs typeface="Times New Roman" charset="0"/>
            </a:endParaRPr>
          </a:p>
          <a:p>
            <a:pPr algn="l" eaLnBrk="0" hangingPunct="0"/>
            <a:endParaRPr lang="en-US" sz="1400" b="1" dirty="0" smtClean="0">
              <a:ea typeface="Times New Roman" charset="0"/>
              <a:cs typeface="Times New Roman" charset="0"/>
            </a:endParaRPr>
          </a:p>
          <a:p>
            <a:pPr algn="l" eaLnBrk="0" hangingPunct="0"/>
            <a:endParaRPr lang="en-US" sz="400" b="1" dirty="0" smtClean="0">
              <a:ea typeface="Times New Roman" charset="0"/>
              <a:cs typeface="Times New Roman" charset="0"/>
            </a:endParaRPr>
          </a:p>
          <a:p>
            <a:pPr marL="0" indent="0" algn="l" eaLnBrk="0" hangingPunct="0">
              <a:spcBef>
                <a:spcPts val="0"/>
              </a:spcBef>
            </a:pPr>
            <a:r>
              <a:rPr lang="en-US" b="1" dirty="0" smtClean="0">
                <a:ea typeface="Times New Roman" charset="0"/>
                <a:cs typeface="Times New Roman" charset="0"/>
              </a:rPr>
              <a:t>U.S</a:t>
            </a:r>
            <a:r>
              <a:rPr lang="en-US" b="1" dirty="0">
                <a:ea typeface="Times New Roman" charset="0"/>
                <a:cs typeface="Times New Roman" charset="0"/>
              </a:rPr>
              <a:t>. crude oil </a:t>
            </a:r>
            <a:r>
              <a:rPr lang="en-US" b="1" dirty="0" smtClean="0">
                <a:ea typeface="Times New Roman" charset="0"/>
                <a:cs typeface="Times New Roman" charset="0"/>
              </a:rPr>
              <a:t>production</a:t>
            </a:r>
          </a:p>
          <a:p>
            <a:pPr marL="0" indent="0" algn="l" eaLnBrk="0" hangingPunct="0">
              <a:spcBef>
                <a:spcPts val="0"/>
              </a:spcBef>
            </a:pPr>
            <a:r>
              <a:rPr lang="en-US" b="1" dirty="0" smtClean="0">
                <a:ea typeface="Times New Roman" charset="0"/>
                <a:cs typeface="Times New Roman" charset="0"/>
              </a:rPr>
              <a:t>AEO2022 Reference case and side cases</a:t>
            </a:r>
            <a:endParaRPr lang="en-US" b="1" dirty="0">
              <a:ea typeface="Times New Roman" charset="0"/>
              <a:cs typeface="Times New Roman" charset="0"/>
            </a:endParaRPr>
          </a:p>
          <a:p>
            <a:pPr marL="0" indent="0" algn="l" eaLnBrk="0" hangingPunct="0">
              <a:spcBef>
                <a:spcPts val="0"/>
              </a:spcBef>
            </a:pPr>
            <a:r>
              <a:rPr lang="en-US" sz="1100" dirty="0" smtClean="0">
                <a:ea typeface="Times New Roman" charset="0"/>
                <a:cs typeface="Times New Roman" charset="0"/>
              </a:rPr>
              <a:t>million </a:t>
            </a:r>
            <a:r>
              <a:rPr lang="en-US" sz="1100" dirty="0">
                <a:ea typeface="Times New Roman" charset="0"/>
                <a:cs typeface="Times New Roman" charset="0"/>
              </a:rPr>
              <a:t>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sp>
        <p:nvSpPr>
          <p:cNvPr id="15" name="Text Placeholder 14"/>
          <p:cNvSpPr>
            <a:spLocks noGrp="1"/>
          </p:cNvSpPr>
          <p:nvPr>
            <p:ph type="body" sz="quarter" idx="16"/>
          </p:nvPr>
        </p:nvSpPr>
        <p:spPr>
          <a:xfrm>
            <a:off x="4901247" y="1102894"/>
            <a:ext cx="3931920" cy="350851"/>
          </a:xfrm>
          <a:prstGeom prst="rect">
            <a:avLst/>
          </a:prstGeom>
        </p:spPr>
        <p:txBody>
          <a:bodyPr rIns="0"/>
          <a:lstStyle/>
          <a:p>
            <a:pPr marL="0" indent="0">
              <a:spcBef>
                <a:spcPts val="0"/>
              </a:spcBef>
            </a:pPr>
            <a:r>
              <a:rPr lang="en-US" sz="1200" b="1" dirty="0" smtClean="0"/>
              <a:t>U.S. natural gas plant liquids production</a:t>
            </a:r>
          </a:p>
          <a:p>
            <a:pPr marL="0" indent="0">
              <a:spcBef>
                <a:spcPts val="0"/>
              </a:spcBef>
            </a:pPr>
            <a:r>
              <a:rPr lang="en-US" sz="1200" b="1" dirty="0" smtClean="0"/>
              <a:t>AEO2022 Reference case and side cases</a:t>
            </a:r>
          </a:p>
          <a:p>
            <a:pPr marL="0" indent="0">
              <a:spcBef>
                <a:spcPts val="0"/>
              </a:spcBef>
            </a:pPr>
            <a:r>
              <a:rPr lang="en-US" sz="1100" dirty="0" smtClean="0"/>
              <a:t>million barrels per day</a:t>
            </a:r>
          </a:p>
        </p:txBody>
      </p:sp>
      <p:sp>
        <p:nvSpPr>
          <p:cNvPr id="17" name="Title 9"/>
          <p:cNvSpPr>
            <a:spLocks noGrp="1"/>
          </p:cNvSpPr>
          <p:nvPr>
            <p:ph type="title"/>
          </p:nvPr>
        </p:nvSpPr>
        <p:spPr>
          <a:prstGeom prst="rect">
            <a:avLst/>
          </a:prstGeom>
        </p:spPr>
        <p:txBody>
          <a:bodyPr/>
          <a:lstStyle/>
          <a:p>
            <a:r>
              <a:rPr lang="en-US" dirty="0" smtClean="0"/>
              <a:t>Production </a:t>
            </a:r>
            <a:r>
              <a:rPr lang="en-US" dirty="0"/>
              <a:t>of U.S. crude oil and natural gas plant </a:t>
            </a:r>
            <a:r>
              <a:rPr lang="en-US" dirty="0" smtClean="0"/>
              <a:t>liquids</a:t>
            </a:r>
            <a:endParaRPr lang="en-US"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18</a:t>
            </a:fld>
            <a:endParaRPr lang="en-US" dirty="0"/>
          </a:p>
        </p:txBody>
      </p:sp>
      <p:pic>
        <p:nvPicPr>
          <p:cNvPr id="7" name="Picture 6"/>
          <p:cNvPicPr>
            <a:picLocks noChangeAspect="1"/>
          </p:cNvPicPr>
          <p:nvPr/>
        </p:nvPicPr>
        <p:blipFill>
          <a:blip r:embed="rId4"/>
          <a:stretch>
            <a:fillRect/>
          </a:stretch>
        </p:blipFill>
        <p:spPr>
          <a:xfrm>
            <a:off x="43032" y="204870"/>
            <a:ext cx="576228" cy="576228"/>
          </a:xfrm>
          <a:prstGeom prst="rect">
            <a:avLst/>
          </a:prstGeom>
        </p:spPr>
      </p:pic>
      <p:graphicFrame>
        <p:nvGraphicFramePr>
          <p:cNvPr id="21" name="SL19SH4"/>
          <p:cNvGraphicFramePr>
            <a:graphicFrameLocks/>
          </p:cNvGraphicFramePr>
          <p:nvPr>
            <p:extLst/>
          </p:nvPr>
        </p:nvGraphicFramePr>
        <p:xfrm>
          <a:off x="4618038" y="1498353"/>
          <a:ext cx="3932238"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1"/>
          <p:cNvSpPr txBox="1"/>
          <p:nvPr/>
        </p:nvSpPr>
        <p:spPr bwMode="auto">
          <a:xfrm>
            <a:off x="3831048" y="1380858"/>
            <a:ext cx="1207826" cy="2596641"/>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1200" b="1" i="0" baseline="0" dirty="0" smtClean="0">
              <a:solidFill>
                <a:schemeClr val="accent2">
                  <a:lumMod val="75000"/>
                </a:schemeClr>
              </a:solidFill>
              <a:ea typeface="Times New Roman" charset="0"/>
              <a:cs typeface="Times New Roman" charset="0"/>
            </a:endParaRPr>
          </a:p>
          <a:p>
            <a:pPr eaLnBrk="0" hangingPunct="0"/>
            <a:endParaRPr lang="en-US" sz="1200" b="1" dirty="0">
              <a:solidFill>
                <a:schemeClr val="accent2">
                  <a:lumMod val="75000"/>
                </a:schemeClr>
              </a:solidFill>
              <a:ea typeface="Times New Roman" charset="0"/>
              <a:cs typeface="Times New Roman" charset="0"/>
            </a:endParaRPr>
          </a:p>
          <a:p>
            <a:pPr eaLnBrk="0" hangingPunct="0"/>
            <a:endParaRPr lang="en-US" sz="1200" b="1" dirty="0" smtClean="0">
              <a:solidFill>
                <a:schemeClr val="accent5">
                  <a:lumMod val="75000"/>
                </a:schemeClr>
              </a:solidFill>
              <a:ea typeface="Times New Roman" charset="0"/>
              <a:cs typeface="Times New Roman" charset="0"/>
            </a:endParaRPr>
          </a:p>
          <a:p>
            <a:pPr eaLnBrk="0" hangingPunct="0"/>
            <a:r>
              <a:rPr lang="en-US" sz="1200" b="1" dirty="0" smtClean="0">
                <a:solidFill>
                  <a:schemeClr val="accent5">
                    <a:lumMod val="75000"/>
                  </a:schemeClr>
                </a:solidFill>
                <a:ea typeface="Times New Roman" charset="0"/>
                <a:cs typeface="Times New Roman" charset="0"/>
              </a:rPr>
              <a:t>High </a:t>
            </a:r>
            <a:r>
              <a:rPr lang="en-US" sz="1200" b="1" dirty="0">
                <a:solidFill>
                  <a:schemeClr val="accent5">
                    <a:lumMod val="75000"/>
                  </a:schemeClr>
                </a:solidFill>
                <a:ea typeface="Times New Roman" charset="0"/>
                <a:cs typeface="Times New Roman" charset="0"/>
              </a:rPr>
              <a:t>Oil Price</a:t>
            </a:r>
          </a:p>
          <a:p>
            <a:pPr eaLnBrk="0" hangingPunct="0"/>
            <a:r>
              <a:rPr lang="en-US" sz="1200" b="1" i="0" baseline="0" dirty="0" smtClean="0">
                <a:solidFill>
                  <a:schemeClr val="accent2">
                    <a:lumMod val="75000"/>
                  </a:schemeClr>
                </a:solidFill>
                <a:ea typeface="Times New Roman" charset="0"/>
                <a:cs typeface="Times New Roman" charset="0"/>
              </a:rPr>
              <a:t>High Oil and Gas Supply</a:t>
            </a:r>
            <a:endParaRPr lang="en-US" sz="1200" b="1" i="0" baseline="0" dirty="0">
              <a:solidFill>
                <a:schemeClr val="accent2">
                  <a:lumMod val="75000"/>
                </a:schemeClr>
              </a:solidFill>
              <a:ea typeface="Times New Roman" charset="0"/>
              <a:cs typeface="Times New Roman" charset="0"/>
            </a:endParaRPr>
          </a:p>
          <a:p>
            <a:pPr eaLnBrk="0" hangingPunct="0"/>
            <a:endParaRPr lang="en-US" sz="1200" b="1" i="0" baseline="0" dirty="0" smtClean="0">
              <a:solidFill>
                <a:srgbClr val="000000"/>
              </a:solidFill>
              <a:ea typeface="Times New Roman" charset="0"/>
              <a:cs typeface="Times New Roman" charset="0"/>
            </a:endParaRPr>
          </a:p>
          <a:p>
            <a:pPr eaLnBrk="0" hangingPunct="0"/>
            <a:endParaRPr lang="en-US" sz="1200" b="1" i="0" baseline="0" dirty="0" smtClean="0">
              <a:solidFill>
                <a:srgbClr val="000000"/>
              </a:solidFill>
              <a:ea typeface="Times New Roman" charset="0"/>
              <a:cs typeface="Times New Roman" charset="0"/>
            </a:endParaRPr>
          </a:p>
          <a:p>
            <a:pPr eaLnBrk="0" hangingPunct="0"/>
            <a:r>
              <a:rPr lang="en-US" sz="1200" b="1" i="0" baseline="0" dirty="0" smtClean="0">
                <a:solidFill>
                  <a:srgbClr val="000000"/>
                </a:solidFill>
                <a:ea typeface="Times New Roman" charset="0"/>
                <a:cs typeface="Times New Roman" charset="0"/>
              </a:rPr>
              <a:t>Reference</a:t>
            </a:r>
            <a:endParaRPr lang="en-US" sz="1200" b="1" i="0" baseline="0" dirty="0">
              <a:solidFill>
                <a:srgbClr val="000000"/>
              </a:solidFill>
              <a:ea typeface="Times New Roman" charset="0"/>
              <a:cs typeface="Times New Roman" charset="0"/>
            </a:endParaRPr>
          </a:p>
          <a:p>
            <a:pPr marL="0" marR="0" lvl="0" indent="0" defTabSz="914400" eaLnBrk="0" fontAlgn="auto" latinLnBrk="0" hangingPunct="0">
              <a:lnSpc>
                <a:spcPct val="100000"/>
              </a:lnSpc>
              <a:spcBef>
                <a:spcPts val="0"/>
              </a:spcBef>
              <a:spcAft>
                <a:spcPts val="0"/>
              </a:spcAft>
              <a:buClrTx/>
              <a:buSzTx/>
              <a:buFontTx/>
              <a:buNone/>
              <a:tabLst/>
              <a:defRPr/>
            </a:pPr>
            <a:endParaRPr lang="en-US" sz="1200" b="1" i="0" baseline="0" dirty="0" smtClean="0">
              <a:solidFill>
                <a:schemeClr val="accent5">
                  <a:lumMod val="40000"/>
                  <a:lumOff val="60000"/>
                </a:schemeClr>
              </a:solidFill>
              <a:effectLst/>
            </a:endParaRPr>
          </a:p>
          <a:p>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accent5">
                    <a:lumMod val="40000"/>
                    <a:lumOff val="60000"/>
                  </a:schemeClr>
                </a:solidFill>
                <a:effectLst/>
              </a:rPr>
              <a:t>Low </a:t>
            </a:r>
            <a:r>
              <a:rPr lang="en-US" sz="1200" b="1" i="0" baseline="0" dirty="0">
                <a:solidFill>
                  <a:schemeClr val="accent5">
                    <a:lumMod val="40000"/>
                    <a:lumOff val="60000"/>
                  </a:schemeClr>
                </a:solidFill>
                <a:effectLst/>
              </a:rPr>
              <a:t>Oil Price</a:t>
            </a:r>
            <a:endParaRPr lang="en-US" sz="1200" b="1" dirty="0">
              <a:solidFill>
                <a:schemeClr val="accent5">
                  <a:lumMod val="40000"/>
                  <a:lumOff val="60000"/>
                </a:schemeClr>
              </a:solidFill>
              <a:effectLst/>
            </a:endParaRPr>
          </a:p>
          <a:p>
            <a:pPr eaLnBrk="0" hangingPunct="0"/>
            <a:r>
              <a:rPr lang="en-US" sz="1200" b="1" i="0" baseline="0" dirty="0" smtClean="0">
                <a:solidFill>
                  <a:schemeClr val="accent2">
                    <a:lumMod val="40000"/>
                    <a:lumOff val="60000"/>
                  </a:schemeClr>
                </a:solidFill>
                <a:effectLst/>
              </a:rPr>
              <a:t>Low Oil and Gas Supply</a:t>
            </a:r>
            <a:endParaRPr lang="en-US" sz="1200" b="1" i="0" baseline="0" dirty="0">
              <a:solidFill>
                <a:schemeClr val="accent2">
                  <a:lumMod val="40000"/>
                  <a:lumOff val="60000"/>
                </a:schemeClr>
              </a:solidFill>
              <a:ea typeface="Times New Roman" charset="0"/>
              <a:cs typeface="Times New Roman" charset="0"/>
            </a:endParaRPr>
          </a:p>
          <a:p>
            <a:pPr eaLnBrk="0" hangingPunct="0"/>
            <a:endParaRPr lang="en-US" sz="1200" i="0" dirty="0">
              <a:solidFill>
                <a:schemeClr val="accent3"/>
              </a:solidFill>
              <a:ea typeface="Times New Roman" charset="0"/>
              <a:cs typeface="Times New Roman" charset="0"/>
            </a:endParaRPr>
          </a:p>
        </p:txBody>
      </p:sp>
      <p:sp>
        <p:nvSpPr>
          <p:cNvPr id="10" name="TextBox 1"/>
          <p:cNvSpPr txBox="1"/>
          <p:nvPr/>
        </p:nvSpPr>
        <p:spPr bwMode="auto">
          <a:xfrm>
            <a:off x="7767321" y="2409937"/>
            <a:ext cx="1207826" cy="2230237"/>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1200" b="1" i="0" baseline="0" dirty="0" smtClean="0">
              <a:solidFill>
                <a:schemeClr val="accent2">
                  <a:lumMod val="75000"/>
                </a:schemeClr>
              </a:solidFill>
              <a:ea typeface="Times New Roman" charset="0"/>
              <a:cs typeface="Times New Roman" charset="0"/>
            </a:endParaRPr>
          </a:p>
          <a:p>
            <a:pPr eaLnBrk="0" hangingPunct="0"/>
            <a:endParaRPr lang="en-US" sz="1200" b="1" dirty="0">
              <a:solidFill>
                <a:schemeClr val="accent2">
                  <a:lumMod val="75000"/>
                </a:schemeClr>
              </a:solidFill>
              <a:ea typeface="Times New Roman" charset="0"/>
              <a:cs typeface="Times New Roman" charset="0"/>
            </a:endParaRPr>
          </a:p>
          <a:p>
            <a:pPr eaLnBrk="0" hangingPunct="0"/>
            <a:endParaRPr lang="en-US" sz="1200" b="1" i="0" baseline="0" dirty="0" smtClean="0">
              <a:solidFill>
                <a:schemeClr val="accent2">
                  <a:lumMod val="75000"/>
                </a:schemeClr>
              </a:solidFill>
              <a:ea typeface="Times New Roman" charset="0"/>
              <a:cs typeface="Times New Roman" charset="0"/>
            </a:endParaRPr>
          </a:p>
          <a:p>
            <a:pPr eaLnBrk="0" hangingPunct="0"/>
            <a:r>
              <a:rPr lang="en-US" sz="1200" b="1" i="0" baseline="0" dirty="0" smtClean="0">
                <a:solidFill>
                  <a:schemeClr val="accent2">
                    <a:lumMod val="75000"/>
                  </a:schemeClr>
                </a:solidFill>
                <a:ea typeface="Times New Roman" charset="0"/>
                <a:cs typeface="Times New Roman" charset="0"/>
              </a:rPr>
              <a:t>High Oil and Gas Supply</a:t>
            </a:r>
            <a:endParaRPr lang="en-US" sz="1200" b="1" i="0" baseline="0" dirty="0">
              <a:solidFill>
                <a:schemeClr val="accent2">
                  <a:lumMod val="75000"/>
                </a:schemeClr>
              </a:solidFill>
              <a:ea typeface="Times New Roman" charset="0"/>
              <a:cs typeface="Times New Roman" charset="0"/>
            </a:endParaRPr>
          </a:p>
          <a:p>
            <a:pPr eaLnBrk="0" hangingPunct="0"/>
            <a:r>
              <a:rPr lang="en-US" sz="1200" b="1" i="0" baseline="0" dirty="0">
                <a:solidFill>
                  <a:schemeClr val="accent5">
                    <a:lumMod val="75000"/>
                  </a:schemeClr>
                </a:solidFill>
                <a:ea typeface="Times New Roman" charset="0"/>
                <a:cs typeface="Times New Roman" charset="0"/>
              </a:rPr>
              <a:t>High Oil Price</a:t>
            </a:r>
          </a:p>
          <a:p>
            <a:pPr eaLnBrk="0" hangingPunct="0"/>
            <a:r>
              <a:rPr lang="en-US" sz="1200" b="1" i="0" baseline="0" dirty="0" smtClean="0">
                <a:solidFill>
                  <a:srgbClr val="000000"/>
                </a:solidFill>
                <a:ea typeface="Times New Roman" charset="0"/>
                <a:cs typeface="Times New Roman" charset="0"/>
              </a:rPr>
              <a:t>Reference</a:t>
            </a:r>
            <a:endParaRPr lang="en-US" sz="1200" b="1" i="0" baseline="0" dirty="0">
              <a:solidFill>
                <a:srgbClr val="000000"/>
              </a:solidFill>
              <a:ea typeface="Times New Roman" charset="0"/>
              <a:cs typeface="Times New Roman" charset="0"/>
            </a:endParaRPr>
          </a:p>
          <a:p>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accent5">
                    <a:lumMod val="40000"/>
                    <a:lumOff val="60000"/>
                  </a:schemeClr>
                </a:solidFill>
                <a:effectLst/>
              </a:rPr>
              <a:t>Low </a:t>
            </a:r>
            <a:r>
              <a:rPr lang="en-US" sz="1200" b="1" i="0" baseline="0" dirty="0">
                <a:solidFill>
                  <a:schemeClr val="accent5">
                    <a:lumMod val="40000"/>
                    <a:lumOff val="60000"/>
                  </a:schemeClr>
                </a:solidFill>
                <a:effectLst/>
              </a:rPr>
              <a:t>Oil Price</a:t>
            </a:r>
            <a:endParaRPr lang="en-US" sz="1200" b="1" dirty="0">
              <a:solidFill>
                <a:schemeClr val="accent5">
                  <a:lumMod val="40000"/>
                  <a:lumOff val="60000"/>
                </a:schemeClr>
              </a:solidFill>
              <a:effectLst/>
            </a:endParaRPr>
          </a:p>
          <a:p>
            <a:pPr eaLnBrk="0" hangingPunct="0"/>
            <a:r>
              <a:rPr lang="en-US" sz="1200" b="1" i="0" baseline="0" dirty="0" smtClean="0">
                <a:solidFill>
                  <a:schemeClr val="accent2">
                    <a:lumMod val="40000"/>
                    <a:lumOff val="60000"/>
                  </a:schemeClr>
                </a:solidFill>
                <a:effectLst/>
              </a:rPr>
              <a:t>Low Oil and Gas Supply</a:t>
            </a:r>
            <a:endParaRPr lang="en-US" sz="1200" b="1" i="0" baseline="0" dirty="0">
              <a:solidFill>
                <a:schemeClr val="accent2">
                  <a:lumMod val="40000"/>
                  <a:lumOff val="60000"/>
                </a:schemeClr>
              </a:solidFill>
              <a:ea typeface="Times New Roman" charset="0"/>
              <a:cs typeface="Times New Roman" charset="0"/>
            </a:endParaRPr>
          </a:p>
          <a:p>
            <a:pPr eaLnBrk="0" hangingPunct="0"/>
            <a:endParaRPr lang="en-US" sz="1200" i="0" dirty="0">
              <a:solidFill>
                <a:schemeClr val="accent3"/>
              </a:solidFill>
              <a:ea typeface="Times New Roman" charset="0"/>
              <a:cs typeface="Times New Roman" charset="0"/>
            </a:endParaRPr>
          </a:p>
        </p:txBody>
      </p:sp>
    </p:spTree>
    <p:extLst>
      <p:ext uri="{BB962C8B-B14F-4D97-AF65-F5344CB8AC3E}">
        <p14:creationId xmlns:p14="http://schemas.microsoft.com/office/powerpoint/2010/main" val="328451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L20SH2"/>
          <p:cNvGraphicFramePr>
            <a:graphicFrameLocks noGrp="1"/>
          </p:cNvGraphicFramePr>
          <p:nvPr>
            <p:ph sz="quarter" idx="12"/>
            <p:extLst/>
          </p:nvPr>
        </p:nvGraphicFramePr>
        <p:xfrm>
          <a:off x="685799" y="829994"/>
          <a:ext cx="3682893" cy="3628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L20SH3"/>
          <p:cNvGraphicFramePr>
            <a:graphicFrameLocks noGrp="1"/>
          </p:cNvGraphicFramePr>
          <p:nvPr>
            <p:ph sz="quarter" idx="13"/>
            <p:extLst/>
          </p:nvPr>
        </p:nvGraphicFramePr>
        <p:xfrm>
          <a:off x="4435231" y="829301"/>
          <a:ext cx="4006315" cy="3628399"/>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p:txBody>
          <a:bodyPr/>
          <a:lstStyle/>
          <a:p>
            <a:r>
              <a:rPr lang="en-US" dirty="0" smtClean="0"/>
              <a:t>U.S. crude oil and natural gas plant liquids production and consumption</a:t>
            </a:r>
            <a:endParaRPr lang="en-US"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19</a:t>
            </a:fld>
            <a:endParaRPr lang="en-US" dirty="0"/>
          </a:p>
        </p:txBody>
      </p:sp>
      <p:pic>
        <p:nvPicPr>
          <p:cNvPr id="10" name="Picture 9"/>
          <p:cNvPicPr>
            <a:picLocks noChangeAspect="1"/>
          </p:cNvPicPr>
          <p:nvPr/>
        </p:nvPicPr>
        <p:blipFill>
          <a:blip r:embed="rId5"/>
          <a:stretch>
            <a:fillRect/>
          </a:stretch>
        </p:blipFill>
        <p:spPr>
          <a:xfrm>
            <a:off x="43032" y="204870"/>
            <a:ext cx="576228" cy="576228"/>
          </a:xfrm>
          <a:prstGeom prst="rect">
            <a:avLst/>
          </a:prstGeom>
        </p:spPr>
      </p:pic>
      <p:sp>
        <p:nvSpPr>
          <p:cNvPr id="3" name="Text Placeholder 2"/>
          <p:cNvSpPr>
            <a:spLocks noGrp="1"/>
          </p:cNvSpPr>
          <p:nvPr>
            <p:ph type="body" sz="quarter" idx="16"/>
          </p:nvPr>
        </p:nvSpPr>
        <p:spPr/>
        <p:txBody>
          <a:bodyPr/>
          <a:lstStyle/>
          <a:p>
            <a:r>
              <a:rPr lang="en-US" dirty="0"/>
              <a:t>Note: Petroleum liquids does not include </a:t>
            </a:r>
            <a:r>
              <a:rPr lang="en-US" dirty="0" smtClean="0"/>
              <a:t>biofuels.</a:t>
            </a:r>
            <a:endParaRPr lang="en-US" dirty="0"/>
          </a:p>
        </p:txBody>
      </p:sp>
      <p:sp>
        <p:nvSpPr>
          <p:cNvPr id="4" name="Rectangle 3"/>
          <p:cNvSpPr/>
          <p:nvPr/>
        </p:nvSpPr>
        <p:spPr>
          <a:xfrm>
            <a:off x="2286000" y="2571750"/>
            <a:ext cx="4572000" cy="0"/>
          </a:xfrm>
          <a:prstGeom prst="rect">
            <a:avLst/>
          </a:prstGeom>
        </p:spPr>
        <p:txBody>
          <a:bodyPr/>
          <a:lstStyle/>
          <a:p>
            <a:endParaRPr lang="en-US" dirty="0"/>
          </a:p>
        </p:txBody>
      </p:sp>
    </p:spTree>
    <p:extLst>
      <p:ext uri="{BB962C8B-B14F-4D97-AF65-F5344CB8AC3E}">
        <p14:creationId xmlns:p14="http://schemas.microsoft.com/office/powerpoint/2010/main" val="1972742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a:spLocks noGrp="1"/>
          </p:cNvSpPr>
          <p:nvPr>
            <p:ph type="body" sz="quarter" idx="12"/>
          </p:nvPr>
        </p:nvSpPr>
        <p:spPr>
          <a:xfrm>
            <a:off x="733092" y="1968649"/>
            <a:ext cx="7662904" cy="2749876"/>
          </a:xfrm>
        </p:spPr>
        <p:txBody>
          <a:bodyPr/>
          <a:lstStyle/>
          <a:p>
            <a:pPr marL="0" indent="0" algn="ctr">
              <a:spcBef>
                <a:spcPts val="0"/>
              </a:spcBef>
              <a:spcAft>
                <a:spcPts val="0"/>
              </a:spcAft>
              <a:buNone/>
            </a:pPr>
            <a:r>
              <a:rPr lang="en-US" sz="1100" dirty="0"/>
              <a:t>Office of Energy Analysis</a:t>
            </a:r>
          </a:p>
          <a:p>
            <a:pPr marL="0" indent="0" algn="ctr">
              <a:lnSpc>
                <a:spcPct val="100000"/>
              </a:lnSpc>
              <a:spcBef>
                <a:spcPts val="0"/>
              </a:spcBef>
              <a:spcAft>
                <a:spcPts val="0"/>
              </a:spcAft>
              <a:buNone/>
            </a:pPr>
            <a:r>
              <a:rPr lang="en-US" sz="1100" dirty="0" smtClean="0"/>
              <a:t>U.S. Energy Information Administration</a:t>
            </a:r>
          </a:p>
          <a:p>
            <a:pPr marL="0" indent="0" algn="ctr">
              <a:lnSpc>
                <a:spcPct val="100000"/>
              </a:lnSpc>
              <a:spcBef>
                <a:spcPts val="0"/>
              </a:spcBef>
              <a:spcAft>
                <a:spcPts val="0"/>
              </a:spcAft>
              <a:buNone/>
            </a:pPr>
            <a:r>
              <a:rPr lang="en-US" sz="1100" dirty="0" smtClean="0"/>
              <a:t>U.S. Department of Energy</a:t>
            </a:r>
          </a:p>
          <a:p>
            <a:pPr marL="0" indent="0" algn="ctr">
              <a:lnSpc>
                <a:spcPct val="100000"/>
              </a:lnSpc>
              <a:spcBef>
                <a:spcPts val="0"/>
              </a:spcBef>
              <a:spcAft>
                <a:spcPts val="0"/>
              </a:spcAft>
              <a:buNone/>
            </a:pPr>
            <a:r>
              <a:rPr lang="en-US" sz="1100" dirty="0" smtClean="0"/>
              <a:t>Washington, DC 20585</a:t>
            </a:r>
          </a:p>
          <a:p>
            <a:pPr marL="0" indent="0" algn="ctr">
              <a:lnSpc>
                <a:spcPct val="100000"/>
              </a:lnSpc>
              <a:spcBef>
                <a:spcPts val="0"/>
              </a:spcBef>
              <a:spcAft>
                <a:spcPts val="0"/>
              </a:spcAft>
              <a:buNone/>
            </a:pPr>
            <a:endParaRPr lang="en-US" sz="1100" dirty="0" smtClean="0"/>
          </a:p>
          <a:p>
            <a:pPr marL="0" indent="0" algn="ctr">
              <a:lnSpc>
                <a:spcPct val="100000"/>
              </a:lnSpc>
              <a:spcBef>
                <a:spcPts val="0"/>
              </a:spcBef>
              <a:spcAft>
                <a:spcPts val="0"/>
              </a:spcAft>
              <a:buNone/>
            </a:pPr>
            <a:r>
              <a:rPr lang="en-US" sz="1100" dirty="0" smtClean="0"/>
              <a:t>This publication is online at</a:t>
            </a:r>
          </a:p>
          <a:p>
            <a:pPr marL="0" indent="0" algn="ctr">
              <a:lnSpc>
                <a:spcPct val="100000"/>
              </a:lnSpc>
              <a:spcBef>
                <a:spcPts val="0"/>
              </a:spcBef>
              <a:spcAft>
                <a:spcPts val="0"/>
              </a:spcAft>
              <a:buNone/>
            </a:pPr>
            <a:r>
              <a:rPr lang="en-US" sz="1100" dirty="0" smtClean="0">
                <a:hlinkClick r:id="rId3"/>
              </a:rPr>
              <a:t>www.eia.gov/aeo</a:t>
            </a:r>
            <a:r>
              <a:rPr lang="en-US" sz="1100" dirty="0" smtClean="0"/>
              <a:t> </a:t>
            </a:r>
          </a:p>
          <a:p>
            <a:pPr marL="457200" lvl="1" indent="0">
              <a:lnSpc>
                <a:spcPct val="100000"/>
              </a:lnSpc>
              <a:spcBef>
                <a:spcPts val="0"/>
              </a:spcBef>
              <a:spcAft>
                <a:spcPts val="0"/>
              </a:spcAft>
              <a:buNone/>
            </a:pPr>
            <a:endParaRPr lang="en-US" sz="1200" dirty="0" smtClean="0"/>
          </a:p>
          <a:p>
            <a:pPr marL="457200" lvl="1" indent="0">
              <a:lnSpc>
                <a:spcPct val="100000"/>
              </a:lnSpc>
              <a:spcBef>
                <a:spcPts val="0"/>
              </a:spcBef>
              <a:spcAft>
                <a:spcPts val="0"/>
              </a:spcAft>
              <a:buNone/>
            </a:pPr>
            <a:endParaRPr lang="en-US" sz="1200" dirty="0" smtClean="0"/>
          </a:p>
          <a:p>
            <a:pPr marL="457200" lvl="1" indent="0">
              <a:lnSpc>
                <a:spcPct val="100000"/>
              </a:lnSpc>
              <a:spcBef>
                <a:spcPts val="0"/>
              </a:spcBef>
              <a:spcAft>
                <a:spcPts val="0"/>
              </a:spcAft>
              <a:buNone/>
            </a:pPr>
            <a:endParaRPr lang="en-US" sz="1200" dirty="0" smtClean="0"/>
          </a:p>
          <a:p>
            <a:pPr marL="457200" lvl="1" indent="0">
              <a:lnSpc>
                <a:spcPct val="100000"/>
              </a:lnSpc>
              <a:spcBef>
                <a:spcPts val="0"/>
              </a:spcBef>
              <a:spcAft>
                <a:spcPts val="0"/>
              </a:spcAft>
              <a:buNone/>
            </a:pPr>
            <a:endParaRPr lang="en-US" sz="1000" dirty="0" smtClean="0"/>
          </a:p>
          <a:p>
            <a:pPr marL="457200" lvl="1" indent="0">
              <a:lnSpc>
                <a:spcPct val="100000"/>
              </a:lnSpc>
              <a:spcBef>
                <a:spcPts val="0"/>
              </a:spcBef>
              <a:spcAft>
                <a:spcPts val="0"/>
              </a:spcAft>
              <a:buNone/>
            </a:pPr>
            <a:r>
              <a:rPr lang="en-US" sz="1000" dirty="0" smtClean="0"/>
              <a:t>This report was prepared by the U.S. Energy Information Administration (EIA), the statistical and analytical agency within the U.S. Department of Energy. By law, EIA's data, analyses, and forecasts are independent of approval by any other officer or employee of the United States Government. The views in this report therefore should not be construed as representing those of the U.S. Department of Energy or other federal agencies.</a:t>
            </a:r>
            <a:endParaRPr lang="en-US" sz="1000" dirty="0"/>
          </a:p>
        </p:txBody>
      </p:sp>
      <p:sp>
        <p:nvSpPr>
          <p:cNvPr id="16" name="Title 1"/>
          <p:cNvSpPr>
            <a:spLocks noGrp="1"/>
          </p:cNvSpPr>
          <p:nvPr>
            <p:ph type="title"/>
          </p:nvPr>
        </p:nvSpPr>
        <p:spPr>
          <a:xfrm>
            <a:off x="150612" y="180970"/>
            <a:ext cx="8827864" cy="1400205"/>
          </a:xfrm>
          <a:prstGeom prst="rect">
            <a:avLst/>
          </a:prstGeom>
        </p:spPr>
        <p:txBody>
          <a:bodyPr/>
          <a:lstStyle/>
          <a:p>
            <a:pPr algn="ctr"/>
            <a:r>
              <a:rPr lang="en-US" sz="2000" dirty="0" smtClean="0"/>
              <a:t>Annual Energy Outlook 2022</a:t>
            </a:r>
            <a:br>
              <a:rPr lang="en-US" sz="2000" dirty="0" smtClean="0"/>
            </a:br>
            <a:r>
              <a:rPr lang="en-US" sz="1800" dirty="0" smtClean="0"/>
              <a:t>with projections to 2050</a:t>
            </a:r>
            <a:br>
              <a:rPr lang="en-US" sz="1800" dirty="0" smtClean="0"/>
            </a:br>
            <a:r>
              <a:rPr lang="en-US" sz="1800" dirty="0" smtClean="0"/>
              <a:t/>
            </a:r>
            <a:br>
              <a:rPr lang="en-US" sz="1800" dirty="0" smtClean="0"/>
            </a:br>
            <a:r>
              <a:rPr lang="en-US" sz="1800" dirty="0" smtClean="0"/>
              <a:t>March 2022</a:t>
            </a:r>
            <a:endParaRPr lang="en-US" sz="1800"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2</a:t>
            </a:fld>
            <a:endParaRPr lang="en-US" dirty="0"/>
          </a:p>
        </p:txBody>
      </p:sp>
    </p:spTree>
    <p:extLst>
      <p:ext uri="{BB962C8B-B14F-4D97-AF65-F5344CB8AC3E}">
        <p14:creationId xmlns:p14="http://schemas.microsoft.com/office/powerpoint/2010/main" val="1922279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USPETROBAL"/>
          <p:cNvGraphicFramePr>
            <a:graphicFrameLocks noGrp="1"/>
          </p:cNvGraphicFramePr>
          <p:nvPr>
            <p:ph sz="quarter" idx="12"/>
            <p:extLst/>
          </p:nvPr>
        </p:nvGraphicFramePr>
        <p:xfrm>
          <a:off x="685799" y="829994"/>
          <a:ext cx="3682893" cy="38277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USNATGASBAL"/>
          <p:cNvGraphicFramePr>
            <a:graphicFrameLocks noGrp="1"/>
          </p:cNvGraphicFramePr>
          <p:nvPr>
            <p:ph sz="quarter" idx="13"/>
            <p:extLst/>
          </p:nvPr>
        </p:nvGraphicFramePr>
        <p:xfrm>
          <a:off x="4435231" y="829301"/>
          <a:ext cx="4006315" cy="3828424"/>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p:txBody>
          <a:bodyPr/>
          <a:lstStyle/>
          <a:p>
            <a:r>
              <a:rPr lang="en-US" dirty="0" smtClean="0"/>
              <a:t>U.S. petroleum, other liquids, and natural gas production and consumption</a:t>
            </a:r>
            <a:endParaRPr lang="en-US"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20</a:t>
            </a:fld>
            <a:endParaRPr lang="en-US" dirty="0"/>
          </a:p>
        </p:txBody>
      </p:sp>
      <p:pic>
        <p:nvPicPr>
          <p:cNvPr id="10" name="Picture 9"/>
          <p:cNvPicPr>
            <a:picLocks noChangeAspect="1"/>
          </p:cNvPicPr>
          <p:nvPr/>
        </p:nvPicPr>
        <p:blipFill>
          <a:blip r:embed="rId5"/>
          <a:stretch>
            <a:fillRect/>
          </a:stretch>
        </p:blipFill>
        <p:spPr>
          <a:xfrm>
            <a:off x="43032" y="204870"/>
            <a:ext cx="576228" cy="576228"/>
          </a:xfrm>
          <a:prstGeom prst="rect">
            <a:avLst/>
          </a:prstGeom>
        </p:spPr>
      </p:pic>
      <p:sp>
        <p:nvSpPr>
          <p:cNvPr id="9" name="TextBox 1"/>
          <p:cNvSpPr txBox="1"/>
          <p:nvPr/>
        </p:nvSpPr>
        <p:spPr>
          <a:xfrm>
            <a:off x="7278776" y="1559894"/>
            <a:ext cx="1065124" cy="2731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accent2"/>
                </a:solidFill>
              </a:rPr>
              <a:t>p</a:t>
            </a:r>
            <a:r>
              <a:rPr lang="en-US" sz="1200" b="1" dirty="0" smtClean="0">
                <a:solidFill>
                  <a:schemeClr val="accent2"/>
                </a:solidFill>
              </a:rPr>
              <a:t>roduction</a:t>
            </a:r>
            <a:endParaRPr lang="en-US" sz="1200" b="1" dirty="0">
              <a:solidFill>
                <a:schemeClr val="accent2"/>
              </a:solidFill>
            </a:endParaRPr>
          </a:p>
        </p:txBody>
      </p:sp>
      <p:sp>
        <p:nvSpPr>
          <p:cNvPr id="11" name="TextBox 1"/>
          <p:cNvSpPr txBox="1"/>
          <p:nvPr/>
        </p:nvSpPr>
        <p:spPr>
          <a:xfrm>
            <a:off x="7156106" y="2515259"/>
            <a:ext cx="1183473"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accent1"/>
                </a:solidFill>
              </a:rPr>
              <a:t>c</a:t>
            </a:r>
            <a:r>
              <a:rPr lang="en-US" sz="1200" b="1" dirty="0" smtClean="0">
                <a:solidFill>
                  <a:schemeClr val="accent1"/>
                </a:solidFill>
              </a:rPr>
              <a:t>onsumption</a:t>
            </a:r>
            <a:endParaRPr lang="en-US" sz="1200" b="1" dirty="0">
              <a:solidFill>
                <a:schemeClr val="accent1"/>
              </a:solidFill>
            </a:endParaRPr>
          </a:p>
        </p:txBody>
      </p:sp>
      <p:sp>
        <p:nvSpPr>
          <p:cNvPr id="16" name="TextBox 1"/>
          <p:cNvSpPr txBox="1"/>
          <p:nvPr/>
        </p:nvSpPr>
        <p:spPr>
          <a:xfrm>
            <a:off x="3232548" y="1660175"/>
            <a:ext cx="1010840" cy="2731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accent2"/>
                </a:solidFill>
              </a:rPr>
              <a:t>production</a:t>
            </a:r>
            <a:endParaRPr lang="en-US" sz="1200" b="1" dirty="0">
              <a:solidFill>
                <a:schemeClr val="accent2"/>
              </a:solidFill>
            </a:endParaRPr>
          </a:p>
        </p:txBody>
      </p:sp>
      <p:sp>
        <p:nvSpPr>
          <p:cNvPr id="17" name="TextBox 1"/>
          <p:cNvSpPr txBox="1"/>
          <p:nvPr/>
        </p:nvSpPr>
        <p:spPr>
          <a:xfrm>
            <a:off x="3061264" y="2138257"/>
            <a:ext cx="1182124"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accent1"/>
                </a:solidFill>
              </a:rPr>
              <a:t>c</a:t>
            </a:r>
            <a:r>
              <a:rPr lang="en-US" sz="1200" b="1" dirty="0" smtClean="0">
                <a:solidFill>
                  <a:schemeClr val="accent1"/>
                </a:solidFill>
              </a:rPr>
              <a:t>onsumption</a:t>
            </a:r>
            <a:endParaRPr lang="en-US" sz="1200" b="1" dirty="0">
              <a:solidFill>
                <a:schemeClr val="accent1"/>
              </a:solidFill>
            </a:endParaRPr>
          </a:p>
        </p:txBody>
      </p:sp>
      <p:sp>
        <p:nvSpPr>
          <p:cNvPr id="6" name="Rectangle 5"/>
          <p:cNvSpPr/>
          <p:nvPr/>
        </p:nvSpPr>
        <p:spPr>
          <a:xfrm>
            <a:off x="2286000" y="2571750"/>
            <a:ext cx="4572000" cy="0"/>
          </a:xfrm>
          <a:prstGeom prst="rect">
            <a:avLst/>
          </a:prstGeom>
        </p:spPr>
        <p:txBody>
          <a:bodyPr/>
          <a:lstStyle/>
          <a:p>
            <a:endParaRPr lang="en-US" dirty="0"/>
          </a:p>
        </p:txBody>
      </p:sp>
    </p:spTree>
    <p:extLst>
      <p:ext uri="{BB962C8B-B14F-4D97-AF65-F5344CB8AC3E}">
        <p14:creationId xmlns:p14="http://schemas.microsoft.com/office/powerpoint/2010/main" val="2188661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17" name="SL21SH4"/>
          <p:cNvGraphicFramePr>
            <a:graphicFrameLocks noGrp="1"/>
          </p:cNvGraphicFramePr>
          <p:nvPr>
            <p:ph sz="quarter" idx="12"/>
            <p:extLst/>
          </p:nvPr>
        </p:nvGraphicFramePr>
        <p:xfrm>
          <a:off x="685800" y="1633338"/>
          <a:ext cx="2598738" cy="28654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5"/>
          <p:cNvSpPr>
            <a:spLocks noGrp="1"/>
          </p:cNvSpPr>
          <p:nvPr>
            <p:ph type="body" sz="quarter" idx="17"/>
          </p:nvPr>
        </p:nvSpPr>
        <p:spPr>
          <a:xfrm>
            <a:off x="3453791" y="1167556"/>
            <a:ext cx="2599267" cy="350851"/>
          </a:xfrm>
        </p:spPr>
        <p:txBody>
          <a:bodyPr/>
          <a:lstStyle/>
          <a:p>
            <a:pPr marL="0" indent="0" eaLnBrk="0" hangingPunct="0">
              <a:spcBef>
                <a:spcPts val="0"/>
              </a:spcBef>
            </a:pPr>
            <a:r>
              <a:rPr lang="en-US" b="1" dirty="0" smtClean="0">
                <a:latin typeface="Arial" panose="020B0604020202020204" pitchFamily="34" charset="0"/>
                <a:ea typeface="Times New Roman" charset="0"/>
                <a:cs typeface="Arial" panose="020B0604020202020204" pitchFamily="34" charset="0"/>
              </a:rPr>
              <a:t>Low Oil Price case</a:t>
            </a:r>
          </a:p>
          <a:p>
            <a:pPr marL="0" indent="0" eaLnBrk="0" hangingPunct="0">
              <a:spcBef>
                <a:spcPts val="0"/>
              </a:spcBef>
            </a:pPr>
            <a:r>
              <a:rPr lang="en-US" sz="1100" dirty="0">
                <a:latin typeface="Arial" panose="020B0604020202020204" pitchFamily="34" charset="0"/>
                <a:ea typeface="Times New Roman" charset="0"/>
                <a:cs typeface="Arial" panose="020B0604020202020204" pitchFamily="34" charset="0"/>
              </a:rPr>
              <a:t>million barrels per </a:t>
            </a:r>
            <a:r>
              <a:rPr lang="en-US" sz="1100" dirty="0" smtClean="0">
                <a:latin typeface="Arial" panose="020B0604020202020204" pitchFamily="34" charset="0"/>
                <a:ea typeface="Times New Roman" charset="0"/>
                <a:cs typeface="Arial" panose="020B0604020202020204" pitchFamily="34" charset="0"/>
              </a:rPr>
              <a:t>day</a:t>
            </a:r>
            <a:endParaRPr lang="en-US" sz="1100" dirty="0">
              <a:latin typeface="Arial" panose="020B0604020202020204" pitchFamily="34" charset="0"/>
              <a:ea typeface="Times New Roman" charset="0"/>
              <a:cs typeface="Arial" panose="020B0604020202020204" pitchFamily="34" charset="0"/>
            </a:endParaRPr>
          </a:p>
        </p:txBody>
      </p:sp>
      <p:sp>
        <p:nvSpPr>
          <p:cNvPr id="4" name="Text Placeholder 3"/>
          <p:cNvSpPr>
            <a:spLocks noGrp="1"/>
          </p:cNvSpPr>
          <p:nvPr>
            <p:ph type="body" sz="quarter" idx="16"/>
          </p:nvPr>
        </p:nvSpPr>
        <p:spPr>
          <a:xfrm>
            <a:off x="685800" y="1162732"/>
            <a:ext cx="4572000" cy="350254"/>
          </a:xfrm>
        </p:spPr>
        <p:txBody>
          <a:bodyPr/>
          <a:lstStyle/>
          <a:p>
            <a:pPr marL="0" indent="0" eaLnBrk="0" hangingPunct="0">
              <a:spcBef>
                <a:spcPts val="0"/>
              </a:spcBef>
            </a:pPr>
            <a:r>
              <a:rPr lang="en-US" sz="1200" b="1" dirty="0" smtClean="0"/>
              <a:t>Reference case</a:t>
            </a:r>
          </a:p>
          <a:p>
            <a:pPr marL="0" indent="0" eaLnBrk="0" hangingPunct="0">
              <a:spcBef>
                <a:spcPts val="0"/>
              </a:spcBef>
            </a:pPr>
            <a:r>
              <a:rPr lang="en-US" sz="1100" dirty="0" smtClean="0">
                <a:latin typeface="Arial" panose="020B0604020202020204" pitchFamily="34" charset="0"/>
                <a:ea typeface="Times New Roman" charset="0"/>
                <a:cs typeface="Arial" panose="020B0604020202020204" pitchFamily="34" charset="0"/>
              </a:rPr>
              <a:t>million </a:t>
            </a:r>
            <a:r>
              <a:rPr lang="en-US" sz="1100" dirty="0">
                <a:latin typeface="Arial" panose="020B0604020202020204" pitchFamily="34" charset="0"/>
                <a:ea typeface="Times New Roman" charset="0"/>
                <a:cs typeface="Arial" panose="020B0604020202020204" pitchFamily="34" charset="0"/>
              </a:rPr>
              <a:t>barrels per </a:t>
            </a:r>
            <a:r>
              <a:rPr lang="en-US" sz="1100" dirty="0" smtClean="0">
                <a:latin typeface="Arial" panose="020B0604020202020204" pitchFamily="34" charset="0"/>
                <a:ea typeface="Times New Roman" charset="0"/>
                <a:cs typeface="Arial" panose="020B0604020202020204" pitchFamily="34" charset="0"/>
              </a:rPr>
              <a:t>day</a:t>
            </a:r>
            <a:endParaRPr lang="en-US" sz="1100" dirty="0">
              <a:latin typeface="Arial" panose="020B0604020202020204" pitchFamily="34" charset="0"/>
              <a:ea typeface="Times New Roman" charset="0"/>
              <a:cs typeface="Arial" panose="020B0604020202020204" pitchFamily="34" charset="0"/>
            </a:endParaRPr>
          </a:p>
        </p:txBody>
      </p:sp>
      <p:graphicFrame>
        <p:nvGraphicFramePr>
          <p:cNvPr id="16" name="SL21SH7"/>
          <p:cNvGraphicFramePr>
            <a:graphicFrameLocks noGrp="1"/>
          </p:cNvGraphicFramePr>
          <p:nvPr>
            <p:ph sz="quarter" idx="19"/>
            <p:extLst/>
          </p:nvPr>
        </p:nvGraphicFramePr>
        <p:xfrm>
          <a:off x="3454320" y="1633338"/>
          <a:ext cx="2598738" cy="28654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SL21SH8"/>
          <p:cNvGraphicFramePr>
            <a:graphicFrameLocks noGrp="1"/>
          </p:cNvGraphicFramePr>
          <p:nvPr>
            <p:ph sz="quarter" idx="20"/>
            <p:extLst/>
          </p:nvPr>
        </p:nvGraphicFramePr>
        <p:xfrm>
          <a:off x="6244431" y="1633338"/>
          <a:ext cx="2598738" cy="2865438"/>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nvPr>
        </p:nvSpPr>
        <p:spPr>
          <a:prstGeom prst="rect">
            <a:avLst/>
          </a:prstGeom>
        </p:spPr>
        <p:txBody>
          <a:bodyPr/>
          <a:lstStyle/>
          <a:p>
            <a:r>
              <a:rPr lang="en-US" dirty="0" smtClean="0"/>
              <a:t>U.S</a:t>
            </a:r>
            <a:r>
              <a:rPr lang="en-US" dirty="0"/>
              <a:t>. crude oil </a:t>
            </a:r>
            <a:r>
              <a:rPr lang="en-US" dirty="0" smtClean="0"/>
              <a:t>production</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21</a:t>
            </a:fld>
            <a:endParaRPr lang="en-US" dirty="0"/>
          </a:p>
        </p:txBody>
      </p:sp>
      <p:sp>
        <p:nvSpPr>
          <p:cNvPr id="14" name="Text Placeholder 5"/>
          <p:cNvSpPr txBox="1">
            <a:spLocks/>
          </p:cNvSpPr>
          <p:nvPr/>
        </p:nvSpPr>
        <p:spPr>
          <a:xfrm>
            <a:off x="6233900" y="1167440"/>
            <a:ext cx="2599267" cy="350851"/>
          </a:xfrm>
          <a:prstGeom prst="rect">
            <a:avLst/>
          </a:prstGeom>
        </p:spPr>
        <p:txBody>
          <a:bodyPr tIns="0" r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spcBef>
                <a:spcPts val="0"/>
              </a:spcBef>
            </a:pPr>
            <a:r>
              <a:rPr lang="en-US" b="1" dirty="0" smtClean="0">
                <a:latin typeface="Arial" panose="020B0604020202020204" pitchFamily="34" charset="0"/>
                <a:ea typeface="Times New Roman" charset="0"/>
                <a:cs typeface="Arial" panose="020B0604020202020204" pitchFamily="34" charset="0"/>
              </a:rPr>
              <a:t>High Oil Price case</a:t>
            </a:r>
          </a:p>
          <a:p>
            <a:pPr marL="0" indent="0" eaLnBrk="0" hangingPunct="0">
              <a:spcBef>
                <a:spcPts val="0"/>
              </a:spcBef>
            </a:pPr>
            <a:r>
              <a:rPr lang="en-US" sz="1100" dirty="0" smtClean="0">
                <a:latin typeface="Arial" panose="020B0604020202020204" pitchFamily="34" charset="0"/>
                <a:ea typeface="Times New Roman" charset="0"/>
                <a:cs typeface="Arial" panose="020B0604020202020204" pitchFamily="34" charset="0"/>
              </a:rPr>
              <a:t>million </a:t>
            </a:r>
            <a:r>
              <a:rPr lang="en-US" sz="1100" dirty="0">
                <a:latin typeface="Arial" panose="020B0604020202020204" pitchFamily="34" charset="0"/>
                <a:ea typeface="Times New Roman" charset="0"/>
                <a:cs typeface="Arial" panose="020B0604020202020204" pitchFamily="34" charset="0"/>
              </a:rPr>
              <a:t>barrels per </a:t>
            </a:r>
            <a:r>
              <a:rPr lang="en-US" sz="1100" dirty="0" smtClean="0">
                <a:latin typeface="Arial" panose="020B0604020202020204" pitchFamily="34" charset="0"/>
                <a:ea typeface="Times New Roman" charset="0"/>
                <a:cs typeface="Arial" panose="020B0604020202020204" pitchFamily="34" charset="0"/>
              </a:rPr>
              <a:t>day</a:t>
            </a:r>
            <a:endParaRPr lang="en-US" sz="1100" dirty="0">
              <a:latin typeface="Arial" panose="020B0604020202020204" pitchFamily="34" charset="0"/>
              <a:ea typeface="Times New Roman" charset="0"/>
              <a:cs typeface="Arial" panose="020B0604020202020204" pitchFamily="34" charset="0"/>
            </a:endParaRPr>
          </a:p>
        </p:txBody>
      </p:sp>
      <p:sp>
        <p:nvSpPr>
          <p:cNvPr id="8" name="TextBox 7"/>
          <p:cNvSpPr txBox="1"/>
          <p:nvPr/>
        </p:nvSpPr>
        <p:spPr>
          <a:xfrm>
            <a:off x="685800" y="982774"/>
            <a:ext cx="6017217" cy="184666"/>
          </a:xfrm>
          <a:prstGeom prst="rect">
            <a:avLst/>
          </a:prstGeom>
          <a:noFill/>
        </p:spPr>
        <p:txBody>
          <a:bodyPr wrap="square" lIns="0" tIns="0" rIns="0" bIns="0" rtlCol="0">
            <a:spAutoFit/>
          </a:bodyPr>
          <a:lstStyle/>
          <a:p>
            <a:pPr eaLnBrk="0" hangingPunct="0">
              <a:spcBef>
                <a:spcPts val="0"/>
              </a:spcBef>
            </a:pPr>
            <a:r>
              <a:rPr lang="en-US" sz="1200" b="1" dirty="0" smtClean="0">
                <a:latin typeface="Arial" panose="020B0604020202020204" pitchFamily="34" charset="0"/>
                <a:ea typeface="Times New Roman" charset="0"/>
                <a:cs typeface="Arial" panose="020B0604020202020204" pitchFamily="34" charset="0"/>
              </a:rPr>
              <a:t>Crude </a:t>
            </a:r>
            <a:r>
              <a:rPr lang="en-US" sz="1200" b="1" dirty="0">
                <a:latin typeface="Arial" panose="020B0604020202020204" pitchFamily="34" charset="0"/>
                <a:ea typeface="Times New Roman" charset="0"/>
                <a:cs typeface="Arial" panose="020B0604020202020204" pitchFamily="34" charset="0"/>
              </a:rPr>
              <a:t>oil production</a:t>
            </a:r>
            <a:r>
              <a:rPr lang="en-US" sz="1200" dirty="0">
                <a:latin typeface="Arial" panose="020B0604020202020204" pitchFamily="34" charset="0"/>
                <a:ea typeface="Times New Roman" charset="0"/>
                <a:cs typeface="Arial" panose="020B0604020202020204" pitchFamily="34" charset="0"/>
              </a:rPr>
              <a:t>, </a:t>
            </a:r>
            <a:r>
              <a:rPr lang="en-US" sz="1200" b="1" dirty="0" smtClean="0">
                <a:latin typeface="Arial" panose="020B0604020202020204" pitchFamily="34" charset="0"/>
                <a:ea typeface="Times New Roman" charset="0"/>
                <a:cs typeface="Arial" panose="020B0604020202020204" pitchFamily="34" charset="0"/>
              </a:rPr>
              <a:t>AEO2022 oil price</a:t>
            </a:r>
            <a:r>
              <a:rPr lang="en-US" sz="1200" b="1" dirty="0" smtClean="0"/>
              <a:t> cases</a:t>
            </a:r>
            <a:endParaRPr lang="en-US" sz="1200" b="1" dirty="0"/>
          </a:p>
        </p:txBody>
      </p:sp>
      <p:sp>
        <p:nvSpPr>
          <p:cNvPr id="13" name="TextBox 1"/>
          <p:cNvSpPr txBox="1"/>
          <p:nvPr/>
        </p:nvSpPr>
        <p:spPr bwMode="auto">
          <a:xfrm>
            <a:off x="1675241" y="3100388"/>
            <a:ext cx="1364393" cy="1306609"/>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bg1"/>
                </a:solidFill>
                <a:latin typeface="Arial" panose="020B0604020202020204" pitchFamily="34" charset="0"/>
                <a:ea typeface="Times New Roman" charset="0"/>
                <a:cs typeface="Arial" panose="020B0604020202020204" pitchFamily="34" charset="0"/>
              </a:rPr>
              <a:t>tight oil</a:t>
            </a:r>
            <a:endParaRPr lang="en-US" sz="1200" b="1" i="0" baseline="0" dirty="0" smtClean="0">
              <a:solidFill>
                <a:schemeClr val="bg1"/>
              </a:solidFill>
              <a:latin typeface="Arial" panose="020B0604020202020204" pitchFamily="34" charset="0"/>
              <a:ea typeface="Times New Roman" charset="0"/>
              <a:cs typeface="Arial" panose="020B0604020202020204" pitchFamily="34" charset="0"/>
            </a:endParaRPr>
          </a:p>
          <a:p>
            <a:pPr eaLnBrk="0" hangingPunct="0"/>
            <a:endParaRPr lang="en-US" sz="1200" b="1" dirty="0">
              <a:solidFill>
                <a:schemeClr val="bg1"/>
              </a:solidFill>
              <a:latin typeface="Arial" panose="020B0604020202020204" pitchFamily="34" charset="0"/>
              <a:ea typeface="Times New Roman" charset="0"/>
              <a:cs typeface="Arial" panose="020B0604020202020204" pitchFamily="34" charset="0"/>
            </a:endParaRPr>
          </a:p>
          <a:p>
            <a:pPr eaLnBrk="0" hangingPunct="0"/>
            <a:endParaRPr lang="en-US" sz="1200" b="1" i="0" baseline="0" dirty="0" smtClean="0">
              <a:solidFill>
                <a:schemeClr val="bg1"/>
              </a:solidFill>
              <a:latin typeface="Arial" panose="020B0604020202020204" pitchFamily="34" charset="0"/>
              <a:ea typeface="Times New Roman" charset="0"/>
              <a:cs typeface="Arial" panose="020B0604020202020204" pitchFamily="34" charset="0"/>
            </a:endParaRPr>
          </a:p>
          <a:p>
            <a:pPr eaLnBrk="0" hangingPunct="0"/>
            <a:r>
              <a:rPr lang="en-US" sz="1200" b="1" dirty="0" smtClean="0">
                <a:solidFill>
                  <a:schemeClr val="bg1"/>
                </a:solidFill>
                <a:latin typeface="Arial" panose="020B0604020202020204" pitchFamily="34" charset="0"/>
                <a:ea typeface="Times New Roman" charset="0"/>
                <a:cs typeface="Arial" panose="020B0604020202020204" pitchFamily="34" charset="0"/>
              </a:rPr>
              <a:t>Alaska</a:t>
            </a:r>
            <a:endParaRPr lang="en-US" sz="1200" b="1" i="0" baseline="0" dirty="0" smtClean="0">
              <a:solidFill>
                <a:schemeClr val="bg1"/>
              </a:solidFill>
              <a:latin typeface="Arial" panose="020B0604020202020204" pitchFamily="34" charset="0"/>
              <a:ea typeface="Times New Roman" charset="0"/>
              <a:cs typeface="Arial" panose="020B0604020202020204" pitchFamily="34" charset="0"/>
            </a:endParaRPr>
          </a:p>
          <a:p>
            <a:pPr eaLnBrk="0" hangingPunct="0"/>
            <a:r>
              <a:rPr lang="en-US" sz="1200" b="1" i="0" baseline="0" dirty="0" smtClean="0">
                <a:solidFill>
                  <a:schemeClr val="bg1"/>
                </a:solidFill>
                <a:latin typeface="Arial" panose="020B0604020202020204" pitchFamily="34" charset="0"/>
                <a:ea typeface="Times New Roman" charset="0"/>
                <a:cs typeface="Arial" panose="020B0604020202020204" pitchFamily="34" charset="0"/>
              </a:rPr>
              <a:t>Gulf of Mexico</a:t>
            </a:r>
          </a:p>
          <a:p>
            <a:pPr eaLnBrk="0" hangingPunct="0"/>
            <a:r>
              <a:rPr lang="en-US" sz="1200" b="1" i="0" baseline="0" dirty="0" smtClean="0">
                <a:solidFill>
                  <a:schemeClr val="bg1"/>
                </a:solidFill>
                <a:latin typeface="Arial" panose="020B0604020202020204" pitchFamily="34" charset="0"/>
                <a:ea typeface="Times New Roman" charset="0"/>
                <a:cs typeface="Arial" panose="020B0604020202020204" pitchFamily="34" charset="0"/>
              </a:rPr>
              <a:t>other</a:t>
            </a:r>
          </a:p>
        </p:txBody>
      </p:sp>
      <p:sp>
        <p:nvSpPr>
          <p:cNvPr id="15" name="TextBox 1"/>
          <p:cNvSpPr txBox="1"/>
          <p:nvPr/>
        </p:nvSpPr>
        <p:spPr bwMode="auto">
          <a:xfrm>
            <a:off x="4449397" y="3136106"/>
            <a:ext cx="1364393" cy="1142999"/>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bg1"/>
                </a:solidFill>
                <a:latin typeface="Arial" panose="020B0604020202020204" pitchFamily="34" charset="0"/>
                <a:ea typeface="Times New Roman" charset="0"/>
                <a:cs typeface="Arial" panose="020B0604020202020204" pitchFamily="34" charset="0"/>
              </a:rPr>
              <a:t>tight oil</a:t>
            </a:r>
            <a:endParaRPr lang="en-US" sz="1200" b="1" i="0" baseline="0" dirty="0" smtClean="0">
              <a:solidFill>
                <a:schemeClr val="bg1"/>
              </a:solidFill>
              <a:latin typeface="Arial" panose="020B0604020202020204" pitchFamily="34" charset="0"/>
              <a:ea typeface="Times New Roman" charset="0"/>
              <a:cs typeface="Arial" panose="020B0604020202020204" pitchFamily="34" charset="0"/>
            </a:endParaRPr>
          </a:p>
          <a:p>
            <a:pPr eaLnBrk="0" hangingPunct="0"/>
            <a:endParaRPr lang="en-US" sz="1200" b="1" dirty="0">
              <a:solidFill>
                <a:schemeClr val="bg1"/>
              </a:solidFill>
              <a:latin typeface="Arial" panose="020B0604020202020204" pitchFamily="34" charset="0"/>
              <a:ea typeface="Times New Roman" charset="0"/>
              <a:cs typeface="Arial" panose="020B0604020202020204" pitchFamily="34" charset="0"/>
            </a:endParaRPr>
          </a:p>
          <a:p>
            <a:pPr eaLnBrk="0" hangingPunct="0"/>
            <a:endParaRPr lang="en-US" sz="1200" b="1" i="0" baseline="0" dirty="0" smtClean="0">
              <a:solidFill>
                <a:schemeClr val="bg1"/>
              </a:solidFill>
              <a:latin typeface="Arial" panose="020B0604020202020204" pitchFamily="34" charset="0"/>
              <a:ea typeface="Times New Roman" charset="0"/>
              <a:cs typeface="Arial" panose="020B0604020202020204" pitchFamily="34" charset="0"/>
            </a:endParaRPr>
          </a:p>
          <a:p>
            <a:pPr eaLnBrk="0" hangingPunct="0"/>
            <a:r>
              <a:rPr lang="en-US" sz="1200" b="1" dirty="0" smtClean="0">
                <a:solidFill>
                  <a:schemeClr val="bg1"/>
                </a:solidFill>
                <a:latin typeface="Arial" panose="020B0604020202020204" pitchFamily="34" charset="0"/>
                <a:ea typeface="Times New Roman" charset="0"/>
                <a:cs typeface="Arial" panose="020B0604020202020204" pitchFamily="34" charset="0"/>
              </a:rPr>
              <a:t>Alaska</a:t>
            </a:r>
            <a:endParaRPr lang="en-US" sz="1200" b="1" i="0" baseline="0" dirty="0" smtClean="0">
              <a:solidFill>
                <a:schemeClr val="bg1"/>
              </a:solidFill>
              <a:latin typeface="Arial" panose="020B0604020202020204" pitchFamily="34" charset="0"/>
              <a:ea typeface="Times New Roman" charset="0"/>
              <a:cs typeface="Arial" panose="020B0604020202020204" pitchFamily="34" charset="0"/>
            </a:endParaRPr>
          </a:p>
          <a:p>
            <a:pPr eaLnBrk="0" hangingPunct="0"/>
            <a:r>
              <a:rPr lang="en-US" sz="1200" b="1" i="0" baseline="0" dirty="0" smtClean="0">
                <a:solidFill>
                  <a:schemeClr val="bg1"/>
                </a:solidFill>
                <a:latin typeface="Arial" panose="020B0604020202020204" pitchFamily="34" charset="0"/>
                <a:ea typeface="Times New Roman" charset="0"/>
                <a:cs typeface="Arial" panose="020B0604020202020204" pitchFamily="34" charset="0"/>
              </a:rPr>
              <a:t>Gulf of Mexico</a:t>
            </a:r>
          </a:p>
          <a:p>
            <a:pPr eaLnBrk="0" hangingPunct="0"/>
            <a:r>
              <a:rPr lang="en-US" sz="1200" b="1" i="0" baseline="0" dirty="0" smtClean="0">
                <a:solidFill>
                  <a:schemeClr val="bg1"/>
                </a:solidFill>
                <a:latin typeface="Arial" panose="020B0604020202020204" pitchFamily="34" charset="0"/>
                <a:ea typeface="Times New Roman" charset="0"/>
                <a:cs typeface="Arial" panose="020B0604020202020204" pitchFamily="34" charset="0"/>
              </a:rPr>
              <a:t>other</a:t>
            </a:r>
          </a:p>
        </p:txBody>
      </p:sp>
      <p:sp>
        <p:nvSpPr>
          <p:cNvPr id="19" name="TextBox 1"/>
          <p:cNvSpPr txBox="1"/>
          <p:nvPr/>
        </p:nvSpPr>
        <p:spPr bwMode="auto">
          <a:xfrm>
            <a:off x="7276687" y="3100388"/>
            <a:ext cx="1364393" cy="1306609"/>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bg1"/>
                </a:solidFill>
                <a:latin typeface="Arial" panose="020B0604020202020204" pitchFamily="34" charset="0"/>
                <a:ea typeface="Times New Roman" charset="0"/>
                <a:cs typeface="Arial" panose="020B0604020202020204" pitchFamily="34" charset="0"/>
              </a:rPr>
              <a:t>tight oil</a:t>
            </a:r>
            <a:endParaRPr lang="en-US" sz="1200" b="1" i="0" baseline="0" dirty="0" smtClean="0">
              <a:solidFill>
                <a:schemeClr val="bg1"/>
              </a:solidFill>
              <a:latin typeface="Arial" panose="020B0604020202020204" pitchFamily="34" charset="0"/>
              <a:ea typeface="Times New Roman" charset="0"/>
              <a:cs typeface="Arial" panose="020B0604020202020204" pitchFamily="34" charset="0"/>
            </a:endParaRPr>
          </a:p>
          <a:p>
            <a:pPr eaLnBrk="0" hangingPunct="0"/>
            <a:endParaRPr lang="en-US" sz="1200" b="1" dirty="0">
              <a:solidFill>
                <a:schemeClr val="bg1"/>
              </a:solidFill>
              <a:latin typeface="Arial" panose="020B0604020202020204" pitchFamily="34" charset="0"/>
              <a:ea typeface="Times New Roman" charset="0"/>
              <a:cs typeface="Arial" panose="020B0604020202020204" pitchFamily="34" charset="0"/>
            </a:endParaRPr>
          </a:p>
          <a:p>
            <a:pPr eaLnBrk="0" hangingPunct="0"/>
            <a:endParaRPr lang="en-US" sz="1200" b="1" i="0" baseline="0" dirty="0" smtClean="0">
              <a:solidFill>
                <a:schemeClr val="bg1"/>
              </a:solidFill>
              <a:latin typeface="Arial" panose="020B0604020202020204" pitchFamily="34" charset="0"/>
              <a:ea typeface="Times New Roman" charset="0"/>
              <a:cs typeface="Arial" panose="020B0604020202020204" pitchFamily="34" charset="0"/>
            </a:endParaRPr>
          </a:p>
          <a:p>
            <a:pPr eaLnBrk="0" hangingPunct="0"/>
            <a:r>
              <a:rPr lang="en-US" sz="1200" b="1" dirty="0" smtClean="0">
                <a:solidFill>
                  <a:schemeClr val="bg1"/>
                </a:solidFill>
                <a:latin typeface="Arial" panose="020B0604020202020204" pitchFamily="34" charset="0"/>
                <a:ea typeface="Times New Roman" charset="0"/>
                <a:cs typeface="Arial" panose="020B0604020202020204" pitchFamily="34" charset="0"/>
              </a:rPr>
              <a:t>Alaska</a:t>
            </a:r>
            <a:endParaRPr lang="en-US" sz="1200" b="1" i="0" baseline="0" dirty="0" smtClean="0">
              <a:solidFill>
                <a:schemeClr val="bg1"/>
              </a:solidFill>
              <a:latin typeface="Arial" panose="020B0604020202020204" pitchFamily="34" charset="0"/>
              <a:ea typeface="Times New Roman" charset="0"/>
              <a:cs typeface="Arial" panose="020B0604020202020204" pitchFamily="34" charset="0"/>
            </a:endParaRPr>
          </a:p>
          <a:p>
            <a:pPr eaLnBrk="0" hangingPunct="0"/>
            <a:r>
              <a:rPr lang="en-US" sz="1200" b="1" i="0" baseline="0" dirty="0" smtClean="0">
                <a:solidFill>
                  <a:schemeClr val="bg1"/>
                </a:solidFill>
                <a:latin typeface="Arial" panose="020B0604020202020204" pitchFamily="34" charset="0"/>
                <a:ea typeface="Times New Roman" charset="0"/>
                <a:cs typeface="Arial" panose="020B0604020202020204" pitchFamily="34" charset="0"/>
              </a:rPr>
              <a:t>Gulf of Mexico</a:t>
            </a:r>
          </a:p>
          <a:p>
            <a:pPr eaLnBrk="0" hangingPunct="0"/>
            <a:r>
              <a:rPr lang="en-US" sz="1200" b="1" i="0" baseline="0" dirty="0" smtClean="0">
                <a:solidFill>
                  <a:schemeClr val="bg1"/>
                </a:solidFill>
                <a:latin typeface="Arial" panose="020B0604020202020204" pitchFamily="34" charset="0"/>
                <a:ea typeface="Times New Roman" charset="0"/>
                <a:cs typeface="Arial" panose="020B0604020202020204" pitchFamily="34" charset="0"/>
              </a:rPr>
              <a:t>other</a:t>
            </a:r>
          </a:p>
        </p:txBody>
      </p:sp>
    </p:spTree>
    <p:extLst>
      <p:ext uri="{BB962C8B-B14F-4D97-AF65-F5344CB8AC3E}">
        <p14:creationId xmlns:p14="http://schemas.microsoft.com/office/powerpoint/2010/main" val="3771770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SL23SH5"/>
          <p:cNvGraphicFramePr>
            <a:graphicFrameLocks noGrp="1"/>
          </p:cNvGraphicFramePr>
          <p:nvPr>
            <p:ph sz="quarter" idx="12"/>
            <p:extLst/>
          </p:nvPr>
        </p:nvGraphicFramePr>
        <p:xfrm>
          <a:off x="619260" y="1513102"/>
          <a:ext cx="7496040" cy="2958885"/>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Placeholder 9"/>
          <p:cNvSpPr>
            <a:spLocks noGrp="1"/>
          </p:cNvSpPr>
          <p:nvPr>
            <p:ph type="body" sz="quarter" idx="16"/>
          </p:nvPr>
        </p:nvSpPr>
        <p:spPr>
          <a:xfrm>
            <a:off x="685800" y="914400"/>
            <a:ext cx="3931920" cy="605133"/>
          </a:xfrm>
        </p:spPr>
        <p:txBody>
          <a:bodyPr/>
          <a:lstStyle/>
          <a:p>
            <a:pPr eaLnBrk="0" hangingPunct="0">
              <a:spcBef>
                <a:spcPts val="0"/>
              </a:spcBef>
            </a:pPr>
            <a:r>
              <a:rPr lang="en-US" sz="1200" b="1" dirty="0">
                <a:ea typeface="Times New Roman" charset="0"/>
                <a:cs typeface="Times New Roman" charset="0"/>
              </a:rPr>
              <a:t>Crude oil production by play</a:t>
            </a:r>
          </a:p>
          <a:p>
            <a:pPr eaLnBrk="0" hangingPunct="0">
              <a:spcBef>
                <a:spcPts val="0"/>
              </a:spcBef>
            </a:pPr>
            <a:r>
              <a:rPr lang="en-US" sz="1200" b="1" dirty="0">
                <a:ea typeface="Times New Roman" charset="0"/>
                <a:cs typeface="Times New Roman" charset="0"/>
              </a:rPr>
              <a:t>AEO2022 </a:t>
            </a:r>
            <a:r>
              <a:rPr lang="en-US" sz="1200" b="1" dirty="0" smtClean="0">
                <a:latin typeface="Arial" panose="020B0604020202020204" pitchFamily="34" charset="0"/>
                <a:ea typeface="Times New Roman" charset="0"/>
                <a:cs typeface="Arial" panose="020B0604020202020204" pitchFamily="34" charset="0"/>
              </a:rPr>
              <a:t>Reference case</a:t>
            </a:r>
            <a:endParaRPr lang="en-US" sz="1200" b="1" dirty="0">
              <a:latin typeface="Arial" panose="020B0604020202020204" pitchFamily="34" charset="0"/>
              <a:ea typeface="Times New Roman" charset="0"/>
              <a:cs typeface="Arial" panose="020B0604020202020204" pitchFamily="34" charset="0"/>
            </a:endParaRPr>
          </a:p>
          <a:p>
            <a:pPr marL="0" indent="0" eaLnBrk="0" hangingPunct="0">
              <a:spcBef>
                <a:spcPts val="0"/>
              </a:spcBef>
            </a:pPr>
            <a:r>
              <a:rPr lang="en-US" sz="1100" dirty="0">
                <a:latin typeface="Arial" panose="020B0604020202020204" pitchFamily="34" charset="0"/>
                <a:ea typeface="Times New Roman" charset="0"/>
                <a:cs typeface="Arial" panose="020B0604020202020204" pitchFamily="34" charset="0"/>
              </a:rPr>
              <a:t>million barrels per </a:t>
            </a:r>
            <a:r>
              <a:rPr lang="en-US" sz="1100" dirty="0" smtClean="0">
                <a:latin typeface="Arial" panose="020B0604020202020204" pitchFamily="34" charset="0"/>
                <a:ea typeface="Times New Roman" charset="0"/>
                <a:cs typeface="Arial" panose="020B0604020202020204" pitchFamily="34" charset="0"/>
              </a:rPr>
              <a:t>day</a:t>
            </a:r>
            <a:endParaRPr lang="en-US" sz="1100" dirty="0">
              <a:latin typeface="Arial" panose="020B0604020202020204" pitchFamily="34" charset="0"/>
              <a:ea typeface="Times New Roman" charset="0"/>
              <a:cs typeface="Arial" panose="020B0604020202020204" pitchFamily="34" charset="0"/>
            </a:endParaRPr>
          </a:p>
        </p:txBody>
      </p:sp>
      <p:sp>
        <p:nvSpPr>
          <p:cNvPr id="28" name="Title 2"/>
          <p:cNvSpPr>
            <a:spLocks noGrp="1"/>
          </p:cNvSpPr>
          <p:nvPr>
            <p:ph type="title"/>
          </p:nvPr>
        </p:nvSpPr>
        <p:spPr>
          <a:xfrm>
            <a:off x="685800" y="38781"/>
            <a:ext cx="8001000" cy="761415"/>
          </a:xfrm>
          <a:prstGeom prst="rect">
            <a:avLst/>
          </a:prstGeom>
        </p:spPr>
        <p:txBody>
          <a:bodyPr/>
          <a:lstStyle/>
          <a:p>
            <a:r>
              <a:rPr lang="en-US" sz="2400" dirty="0" smtClean="0"/>
              <a:t>U.S. crude oil production</a:t>
            </a:r>
            <a:endParaRPr lang="en-US" sz="2400" dirty="0">
              <a:solidFill>
                <a:srgbClr val="FF0000"/>
              </a:solidFill>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22</a:t>
            </a:fld>
            <a:endParaRPr lang="en-US" dirty="0"/>
          </a:p>
        </p:txBody>
      </p:sp>
      <p:pic>
        <p:nvPicPr>
          <p:cNvPr id="27" name="Picture 26"/>
          <p:cNvPicPr>
            <a:picLocks noChangeAspect="1"/>
          </p:cNvPicPr>
          <p:nvPr/>
        </p:nvPicPr>
        <p:blipFill>
          <a:blip r:embed="rId4"/>
          <a:stretch>
            <a:fillRect/>
          </a:stretch>
        </p:blipFill>
        <p:spPr>
          <a:xfrm>
            <a:off x="43032" y="204870"/>
            <a:ext cx="576228" cy="576228"/>
          </a:xfrm>
          <a:prstGeom prst="rect">
            <a:avLst/>
          </a:prstGeom>
        </p:spPr>
      </p:pic>
      <p:sp>
        <p:nvSpPr>
          <p:cNvPr id="32" name="TextBox 1"/>
          <p:cNvSpPr txBox="1"/>
          <p:nvPr/>
        </p:nvSpPr>
        <p:spPr bwMode="auto">
          <a:xfrm>
            <a:off x="7401418" y="1913962"/>
            <a:ext cx="1742582" cy="1353143"/>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a:solidFill>
                  <a:srgbClr val="000000"/>
                </a:solidFill>
                <a:ea typeface="Times New Roman" charset="0"/>
                <a:cs typeface="Times New Roman" charset="0"/>
              </a:rPr>
              <a:t>t</a:t>
            </a:r>
            <a:r>
              <a:rPr lang="en-US" sz="1200" b="1" dirty="0" smtClean="0">
                <a:solidFill>
                  <a:srgbClr val="000000"/>
                </a:solidFill>
                <a:ea typeface="Times New Roman" charset="0"/>
                <a:cs typeface="Times New Roman" charset="0"/>
              </a:rPr>
              <a:t>ight oil</a:t>
            </a:r>
          </a:p>
          <a:p>
            <a:pPr eaLnBrk="0" hangingPunct="0"/>
            <a:r>
              <a:rPr lang="en-US" sz="1200" b="1" dirty="0" smtClean="0">
                <a:solidFill>
                  <a:srgbClr val="0096D7">
                    <a:lumMod val="60000"/>
                    <a:lumOff val="40000"/>
                  </a:srgbClr>
                </a:solidFill>
                <a:ea typeface="Times New Roman" charset="0"/>
                <a:cs typeface="Times New Roman" charset="0"/>
              </a:rPr>
              <a:t>   </a:t>
            </a:r>
            <a:r>
              <a:rPr lang="en-US" sz="1200" b="1" dirty="0" err="1" smtClean="0">
                <a:solidFill>
                  <a:srgbClr val="0096D7">
                    <a:lumMod val="60000"/>
                    <a:lumOff val="40000"/>
                  </a:srgbClr>
                </a:solidFill>
                <a:ea typeface="Times New Roman" charset="0"/>
                <a:cs typeface="Times New Roman" charset="0"/>
              </a:rPr>
              <a:t>Wolf</a:t>
            </a:r>
            <a:r>
              <a:rPr lang="en-US" sz="1200" b="1" dirty="0" err="1" smtClean="0">
                <a:solidFill>
                  <a:schemeClr val="accent1">
                    <a:lumMod val="60000"/>
                    <a:lumOff val="40000"/>
                  </a:schemeClr>
                </a:solidFill>
                <a:ea typeface="Times New Roman" charset="0"/>
                <a:cs typeface="Times New Roman" charset="0"/>
              </a:rPr>
              <a:t>c</a:t>
            </a:r>
            <a:r>
              <a:rPr lang="en-US" sz="1200" b="1" dirty="0" err="1" smtClean="0">
                <a:solidFill>
                  <a:srgbClr val="0096D7">
                    <a:lumMod val="60000"/>
                    <a:lumOff val="40000"/>
                  </a:srgbClr>
                </a:solidFill>
                <a:ea typeface="Times New Roman" charset="0"/>
                <a:cs typeface="Times New Roman" charset="0"/>
              </a:rPr>
              <a:t>amp</a:t>
            </a:r>
            <a:endParaRPr lang="en-US" sz="1200" b="1" dirty="0" smtClean="0">
              <a:solidFill>
                <a:srgbClr val="0096D7">
                  <a:lumMod val="60000"/>
                  <a:lumOff val="40000"/>
                </a:srgbClr>
              </a:solidFill>
              <a:ea typeface="Times New Roman" charset="0"/>
              <a:cs typeface="Times New Roman" charset="0"/>
            </a:endParaRPr>
          </a:p>
          <a:p>
            <a:pPr eaLnBrk="0" hangingPunct="0"/>
            <a:r>
              <a:rPr lang="en-US" sz="1200" b="1" dirty="0" smtClean="0">
                <a:solidFill>
                  <a:srgbClr val="0096D7">
                    <a:lumMod val="75000"/>
                  </a:srgbClr>
                </a:solidFill>
                <a:ea typeface="Times New Roman" charset="0"/>
                <a:cs typeface="Times New Roman" charset="0"/>
              </a:rPr>
              <a:t>   Bone Springs/</a:t>
            </a:r>
          </a:p>
          <a:p>
            <a:pPr eaLnBrk="0" hangingPunct="0"/>
            <a:r>
              <a:rPr lang="en-US" sz="1200" b="1" dirty="0" smtClean="0">
                <a:solidFill>
                  <a:srgbClr val="0096D7">
                    <a:lumMod val="75000"/>
                  </a:srgbClr>
                </a:solidFill>
                <a:ea typeface="Times New Roman" charset="0"/>
                <a:cs typeface="Times New Roman" charset="0"/>
              </a:rPr>
              <a:t>   Avalon</a:t>
            </a:r>
          </a:p>
          <a:p>
            <a:pPr eaLnBrk="0" hangingPunct="0"/>
            <a:r>
              <a:rPr lang="en-US" sz="1200" b="1" dirty="0" smtClean="0">
                <a:solidFill>
                  <a:srgbClr val="0096D7">
                    <a:lumMod val="50000"/>
                  </a:srgbClr>
                </a:solidFill>
                <a:ea typeface="Times New Roman" charset="0"/>
                <a:cs typeface="Times New Roman" charset="0"/>
              </a:rPr>
              <a:t>   </a:t>
            </a:r>
            <a:r>
              <a:rPr lang="en-US" sz="1200" b="1" dirty="0" err="1" smtClean="0">
                <a:solidFill>
                  <a:srgbClr val="0096D7">
                    <a:lumMod val="50000"/>
                  </a:srgbClr>
                </a:solidFill>
                <a:ea typeface="Times New Roman" charset="0"/>
                <a:cs typeface="Times New Roman" charset="0"/>
              </a:rPr>
              <a:t>Spraberry</a:t>
            </a:r>
            <a:endParaRPr lang="en-US" sz="1200" b="1" dirty="0" smtClean="0">
              <a:solidFill>
                <a:srgbClr val="0096D7">
                  <a:lumMod val="50000"/>
                </a:srgbClr>
              </a:solidFill>
              <a:ea typeface="Times New Roman" charset="0"/>
              <a:cs typeface="Times New Roman" charset="0"/>
            </a:endParaRPr>
          </a:p>
          <a:p>
            <a:pPr eaLnBrk="0" hangingPunct="0"/>
            <a:r>
              <a:rPr lang="en-US" sz="1200" b="1" dirty="0" smtClean="0">
                <a:solidFill>
                  <a:srgbClr val="5D9732"/>
                </a:solidFill>
                <a:ea typeface="Times New Roman" charset="0"/>
                <a:cs typeface="Times New Roman" charset="0"/>
              </a:rPr>
              <a:t>   Eagle Ford</a:t>
            </a:r>
          </a:p>
          <a:p>
            <a:pPr eaLnBrk="0" hangingPunct="0"/>
            <a:r>
              <a:rPr lang="en-US" sz="1200" b="1" dirty="0" smtClean="0">
                <a:solidFill>
                  <a:srgbClr val="A33340"/>
                </a:solidFill>
                <a:ea typeface="Times New Roman" charset="0"/>
                <a:cs typeface="Times New Roman" charset="0"/>
              </a:rPr>
              <a:t>   Bakken</a:t>
            </a:r>
          </a:p>
          <a:p>
            <a:pPr eaLnBrk="0" hangingPunct="0"/>
            <a:r>
              <a:rPr lang="en-US" sz="1200" b="1" dirty="0" smtClean="0">
                <a:solidFill>
                  <a:srgbClr val="A33340">
                    <a:lumMod val="75000"/>
                  </a:srgbClr>
                </a:solidFill>
                <a:ea typeface="Times New Roman" charset="0"/>
                <a:cs typeface="Times New Roman" charset="0"/>
              </a:rPr>
              <a:t>   Niobrara</a:t>
            </a:r>
          </a:p>
          <a:p>
            <a:pPr eaLnBrk="0" hangingPunct="0"/>
            <a:r>
              <a:rPr lang="en-US" sz="1200" b="1" dirty="0" smtClean="0">
                <a:solidFill>
                  <a:srgbClr val="BD732A"/>
                </a:solidFill>
                <a:ea typeface="Times New Roman" charset="0"/>
                <a:cs typeface="Times New Roman" charset="0"/>
              </a:rPr>
              <a:t>   other tight oil</a:t>
            </a:r>
          </a:p>
          <a:p>
            <a:pPr eaLnBrk="0" hangingPunct="0"/>
            <a:r>
              <a:rPr lang="en-US" sz="1200" b="1" dirty="0" smtClean="0">
                <a:solidFill>
                  <a:srgbClr val="BD732A">
                    <a:lumMod val="60000"/>
                    <a:lumOff val="40000"/>
                  </a:srgbClr>
                </a:solidFill>
                <a:ea typeface="Times New Roman" charset="0"/>
                <a:cs typeface="Times New Roman" charset="0"/>
              </a:rPr>
              <a:t>Alaska</a:t>
            </a:r>
          </a:p>
          <a:p>
            <a:pPr eaLnBrk="0" hangingPunct="0"/>
            <a:r>
              <a:rPr lang="en-US" sz="1200" b="1" dirty="0" smtClean="0">
                <a:solidFill>
                  <a:srgbClr val="FFC702"/>
                </a:solidFill>
                <a:ea typeface="Times New Roman" charset="0"/>
                <a:cs typeface="Times New Roman" charset="0"/>
              </a:rPr>
              <a:t>Gulf of Mexico</a:t>
            </a:r>
          </a:p>
          <a:p>
            <a:pPr eaLnBrk="0" hangingPunct="0"/>
            <a:r>
              <a:rPr lang="en-US" sz="1200" b="1" dirty="0" smtClean="0">
                <a:solidFill>
                  <a:srgbClr val="675005"/>
                </a:solidFill>
                <a:ea typeface="Times New Roman" charset="0"/>
                <a:cs typeface="Times New Roman" charset="0"/>
              </a:rPr>
              <a:t>other</a:t>
            </a:r>
          </a:p>
        </p:txBody>
      </p:sp>
    </p:spTree>
    <p:extLst>
      <p:ext uri="{BB962C8B-B14F-4D97-AF65-F5344CB8AC3E}">
        <p14:creationId xmlns:p14="http://schemas.microsoft.com/office/powerpoint/2010/main" val="904839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SL24SH0"/>
          <p:cNvGraphicFramePr>
            <a:graphicFrameLocks noGrp="1"/>
          </p:cNvGraphicFramePr>
          <p:nvPr>
            <p:ph type="chart" sz="quarter" idx="12"/>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a:spLocks noGrp="1"/>
          </p:cNvSpPr>
          <p:nvPr>
            <p:ph type="body" sz="quarter" idx="13"/>
          </p:nvPr>
        </p:nvSpPr>
        <p:spPr bwMode="auto">
          <a:xfrm>
            <a:off x="685800" y="1037273"/>
            <a:ext cx="4005072" cy="411480"/>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1200" b="1" i="0" dirty="0" smtClean="0">
              <a:solidFill>
                <a:schemeClr val="tx1"/>
              </a:solidFill>
              <a:latin typeface="+mn-lt"/>
              <a:ea typeface="Times New Roman" charset="0"/>
              <a:cs typeface="Times New Roman" charset="0"/>
            </a:endParaRPr>
          </a:p>
          <a:p>
            <a:pPr eaLnBrk="0" hangingPunct="0"/>
            <a:endParaRPr lang="en-US" sz="1200" b="1" dirty="0">
              <a:ea typeface="Times New Roman" charset="0"/>
              <a:cs typeface="Times New Roman" charset="0"/>
            </a:endParaRPr>
          </a:p>
          <a:p>
            <a:pPr eaLnBrk="0" hangingPunct="0"/>
            <a:endParaRPr lang="en-US" sz="1200" b="1" i="0" dirty="0" smtClean="0">
              <a:solidFill>
                <a:schemeClr val="tx1"/>
              </a:solidFill>
              <a:latin typeface="+mn-lt"/>
              <a:ea typeface="Times New Roman" charset="0"/>
              <a:cs typeface="Times New Roman" charset="0"/>
            </a:endParaRPr>
          </a:p>
          <a:p>
            <a:pPr eaLnBrk="0" hangingPunct="0"/>
            <a:endParaRPr lang="en-US" sz="1200" b="1" dirty="0">
              <a:ea typeface="Times New Roman" charset="0"/>
              <a:cs typeface="Times New Roman" charset="0"/>
            </a:endParaRPr>
          </a:p>
          <a:p>
            <a:pPr eaLnBrk="0" hangingPunct="0">
              <a:spcBef>
                <a:spcPts val="0"/>
              </a:spcBef>
            </a:pPr>
            <a:r>
              <a:rPr lang="en-US" sz="1200" b="1" i="0" dirty="0" smtClean="0">
                <a:solidFill>
                  <a:schemeClr val="tx1"/>
                </a:solidFill>
                <a:ea typeface="Times New Roman" charset="0"/>
                <a:cs typeface="Times New Roman" charset="0"/>
              </a:rPr>
              <a:t>Onshore crude</a:t>
            </a:r>
            <a:r>
              <a:rPr lang="en-US" sz="1200" b="1" i="0" baseline="0" dirty="0" smtClean="0">
                <a:solidFill>
                  <a:schemeClr val="tx1"/>
                </a:solidFill>
                <a:ea typeface="Times New Roman" charset="0"/>
                <a:cs typeface="Times New Roman" charset="0"/>
              </a:rPr>
              <a:t> oil</a:t>
            </a:r>
            <a:r>
              <a:rPr lang="en-US" sz="1200" b="1" i="0" dirty="0" smtClean="0">
                <a:solidFill>
                  <a:schemeClr val="tx1"/>
                </a:solidFill>
                <a:ea typeface="Times New Roman" charset="0"/>
                <a:cs typeface="Times New Roman" charset="0"/>
              </a:rPr>
              <a:t> production in the Lower 48 states </a:t>
            </a:r>
          </a:p>
          <a:p>
            <a:pPr eaLnBrk="0" hangingPunct="0">
              <a:spcBef>
                <a:spcPts val="0"/>
              </a:spcBef>
            </a:pPr>
            <a:r>
              <a:rPr lang="en-US" sz="1200" b="1" dirty="0" smtClean="0">
                <a:ea typeface="Times New Roman" charset="0"/>
                <a:cs typeface="Times New Roman" charset="0"/>
              </a:rPr>
              <a:t>AEO2022 Reference case</a:t>
            </a:r>
            <a:endParaRPr lang="en-US" sz="1200" b="1" i="0" dirty="0" smtClean="0">
              <a:solidFill>
                <a:schemeClr val="tx1"/>
              </a:solidFill>
              <a:ea typeface="Times New Roman" charset="0"/>
              <a:cs typeface="Times New Roman" charset="0"/>
            </a:endParaRPr>
          </a:p>
          <a:p>
            <a:pPr eaLnBrk="0" hangingPunct="0">
              <a:spcBef>
                <a:spcPts val="0"/>
              </a:spcBef>
            </a:pPr>
            <a:r>
              <a:rPr lang="en-US" i="0" baseline="0" dirty="0" smtClean="0">
                <a:solidFill>
                  <a:sysClr val="windowText" lastClr="000000"/>
                </a:solidFill>
                <a:ea typeface="Times New Roman" charset="0"/>
                <a:cs typeface="Times New Roman" charset="0"/>
              </a:rPr>
              <a:t>million barrels per day</a:t>
            </a:r>
          </a:p>
        </p:txBody>
      </p:sp>
      <p:sp>
        <p:nvSpPr>
          <p:cNvPr id="2" name="Title 1"/>
          <p:cNvSpPr>
            <a:spLocks noGrp="1"/>
          </p:cNvSpPr>
          <p:nvPr>
            <p:ph type="title"/>
          </p:nvPr>
        </p:nvSpPr>
        <p:spPr>
          <a:prstGeom prst="rect">
            <a:avLst/>
          </a:prstGeom>
        </p:spPr>
        <p:txBody>
          <a:bodyPr/>
          <a:lstStyle/>
          <a:p>
            <a:r>
              <a:rPr lang="en-US" dirty="0" smtClean="0"/>
              <a:t>Onshore </a:t>
            </a:r>
            <a:r>
              <a:rPr lang="en-US" dirty="0"/>
              <a:t>crude oil production in the Lower 48 </a:t>
            </a:r>
            <a:r>
              <a:rPr lang="en-US" dirty="0" smtClean="0"/>
              <a:t>states</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23</a:t>
            </a:fld>
            <a:endParaRPr lang="en-US" dirty="0"/>
          </a:p>
        </p:txBody>
      </p:sp>
      <p:pic>
        <p:nvPicPr>
          <p:cNvPr id="7" name="Picture 6"/>
          <p:cNvPicPr>
            <a:picLocks noChangeAspect="1"/>
          </p:cNvPicPr>
          <p:nvPr/>
        </p:nvPicPr>
        <p:blipFill>
          <a:blip r:embed="rId4"/>
          <a:stretch>
            <a:fillRect/>
          </a:stretch>
        </p:blipFill>
        <p:spPr>
          <a:xfrm>
            <a:off x="43032" y="204870"/>
            <a:ext cx="576228" cy="576228"/>
          </a:xfrm>
          <a:prstGeom prst="rect">
            <a:avLst/>
          </a:prstGeom>
        </p:spPr>
      </p:pic>
      <p:pic>
        <p:nvPicPr>
          <p:cNvPr id="8" name="Picture 7"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277" y="1448753"/>
            <a:ext cx="1449803" cy="8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536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11" name="SL25SH2"/>
          <p:cNvGraphicFramePr>
            <a:graphicFrameLocks noGrp="1"/>
          </p:cNvGraphicFramePr>
          <p:nvPr>
            <p:ph sz="quarter" idx="12"/>
            <p:extLst/>
          </p:nvPr>
        </p:nvGraphicFramePr>
        <p:xfrm>
          <a:off x="685800" y="892175"/>
          <a:ext cx="393223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SL25SH3"/>
          <p:cNvGraphicFramePr>
            <a:graphicFrameLocks noGrp="1"/>
          </p:cNvGraphicFramePr>
          <p:nvPr>
            <p:ph sz="quarter" idx="13"/>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5"/>
          <p:cNvSpPr>
            <a:spLocks noGrp="1"/>
          </p:cNvSpPr>
          <p:nvPr>
            <p:ph type="title"/>
          </p:nvPr>
        </p:nvSpPr>
        <p:spPr>
          <a:prstGeom prst="rect">
            <a:avLst/>
          </a:prstGeom>
        </p:spPr>
        <p:txBody>
          <a:bodyPr/>
          <a:lstStyle/>
          <a:p>
            <a:r>
              <a:rPr lang="en-US" dirty="0" smtClean="0"/>
              <a:t>U.S. natural </a:t>
            </a:r>
            <a:r>
              <a:rPr lang="en-US" dirty="0"/>
              <a:t>gas plant liquids production by region and </a:t>
            </a:r>
            <a:r>
              <a:rPr lang="en-US" dirty="0" smtClean="0"/>
              <a:t>type</a:t>
            </a:r>
            <a:endParaRPr lang="en-US"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24</a:t>
            </a:fld>
            <a:endParaRPr lang="en-US" dirty="0"/>
          </a:p>
        </p:txBody>
      </p:sp>
    </p:spTree>
    <p:extLst>
      <p:ext uri="{BB962C8B-B14F-4D97-AF65-F5344CB8AC3E}">
        <p14:creationId xmlns:p14="http://schemas.microsoft.com/office/powerpoint/2010/main" val="240263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SL29SH1"/>
          <p:cNvGraphicFramePr>
            <a:graphicFrameLocks noGrp="1"/>
          </p:cNvGraphicFramePr>
          <p:nvPr>
            <p:ph sz="quarter" idx="12"/>
            <p:extLst/>
          </p:nvPr>
        </p:nvGraphicFramePr>
        <p:xfrm>
          <a:off x="477982" y="1457433"/>
          <a:ext cx="7498080"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685800" y="1009852"/>
            <a:ext cx="3931920" cy="350851"/>
          </a:xfrm>
        </p:spPr>
        <p:txBody>
          <a:bodyPr/>
          <a:lstStyle/>
          <a:p>
            <a:pPr marL="0" lvl="0" indent="0">
              <a:spcBef>
                <a:spcPts val="0"/>
              </a:spcBef>
            </a:pPr>
            <a:r>
              <a:rPr lang="en-US" b="1" dirty="0" smtClean="0">
                <a:solidFill>
                  <a:srgbClr val="000000"/>
                </a:solidFill>
              </a:rPr>
              <a:t>Refinery </a:t>
            </a:r>
            <a:r>
              <a:rPr lang="en-US" b="1" dirty="0">
                <a:solidFill>
                  <a:srgbClr val="000000"/>
                </a:solidFill>
              </a:rPr>
              <a:t>capacity</a:t>
            </a:r>
          </a:p>
          <a:p>
            <a:pPr marL="0" lvl="0" indent="0">
              <a:spcBef>
                <a:spcPts val="0"/>
              </a:spcBef>
            </a:pPr>
            <a:r>
              <a:rPr lang="en-US" b="1" dirty="0">
                <a:ea typeface="Times New Roman" charset="0"/>
                <a:cs typeface="Times New Roman" charset="0"/>
              </a:rPr>
              <a:t>AEO2022 </a:t>
            </a:r>
            <a:r>
              <a:rPr lang="en-US" b="1" dirty="0" smtClean="0">
                <a:solidFill>
                  <a:srgbClr val="000000"/>
                </a:solidFill>
              </a:rPr>
              <a:t>Reference case</a:t>
            </a:r>
            <a:endParaRPr lang="en-US" b="1" dirty="0">
              <a:solidFill>
                <a:srgbClr val="000000"/>
              </a:solidFill>
            </a:endParaRPr>
          </a:p>
          <a:p>
            <a:pPr marL="0" lvl="0" indent="0">
              <a:spcBef>
                <a:spcPts val="0"/>
              </a:spcBef>
            </a:pPr>
            <a:r>
              <a:rPr lang="en-US" sz="1100" dirty="0">
                <a:solidFill>
                  <a:srgbClr val="000000"/>
                </a:solidFill>
              </a:rPr>
              <a:t>million barrels per </a:t>
            </a:r>
            <a:r>
              <a:rPr lang="en-US" sz="1100" dirty="0" smtClean="0">
                <a:solidFill>
                  <a:srgbClr val="000000"/>
                </a:solidFill>
              </a:rPr>
              <a:t>day</a:t>
            </a:r>
            <a:endParaRPr lang="en-US" sz="1100" dirty="0">
              <a:solidFill>
                <a:srgbClr val="000000"/>
              </a:solidFill>
            </a:endParaRPr>
          </a:p>
        </p:txBody>
      </p:sp>
      <p:sp>
        <p:nvSpPr>
          <p:cNvPr id="7" name="Title 6"/>
          <p:cNvSpPr>
            <a:spLocks noGrp="1"/>
          </p:cNvSpPr>
          <p:nvPr>
            <p:ph type="title"/>
          </p:nvPr>
        </p:nvSpPr>
        <p:spPr/>
        <p:txBody>
          <a:bodyPr/>
          <a:lstStyle/>
          <a:p>
            <a:r>
              <a:rPr lang="en-US" dirty="0"/>
              <a:t>U.S. refinery </a:t>
            </a:r>
            <a:r>
              <a:rPr lang="en-US" dirty="0" smtClean="0"/>
              <a:t>capacity</a:t>
            </a:r>
            <a:endParaRPr lang="en-US" dirty="0"/>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25</a:t>
            </a:fld>
            <a:endParaRPr lang="en-US" dirty="0"/>
          </a:p>
        </p:txBody>
      </p:sp>
      <p:pic>
        <p:nvPicPr>
          <p:cNvPr id="9" name="Picture 8"/>
          <p:cNvPicPr>
            <a:picLocks noChangeAspect="1"/>
          </p:cNvPicPr>
          <p:nvPr/>
        </p:nvPicPr>
        <p:blipFill>
          <a:blip r:embed="rId4"/>
          <a:stretch>
            <a:fillRect/>
          </a:stretch>
        </p:blipFill>
        <p:spPr>
          <a:xfrm>
            <a:off x="43032" y="204870"/>
            <a:ext cx="576228" cy="576228"/>
          </a:xfrm>
          <a:prstGeom prst="rect">
            <a:avLst/>
          </a:prstGeom>
        </p:spPr>
      </p:pic>
      <p:sp>
        <p:nvSpPr>
          <p:cNvPr id="19" name="TextBox 1"/>
          <p:cNvSpPr txBox="1"/>
          <p:nvPr/>
        </p:nvSpPr>
        <p:spPr bwMode="auto">
          <a:xfrm>
            <a:off x="2237015" y="1360703"/>
            <a:ext cx="1338239" cy="382027"/>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2021</a:t>
            </a:r>
          </a:p>
          <a:p>
            <a:pPr eaLnBrk="0" hangingPunct="0"/>
            <a:r>
              <a:rPr lang="en-US" sz="1200" dirty="0">
                <a:latin typeface="Arial" panose="020B0604020202020204" pitchFamily="34" charset="0"/>
                <a:ea typeface="Times New Roman" charset="0"/>
                <a:cs typeface="Arial" panose="020B0604020202020204" pitchFamily="34" charset="0"/>
              </a:rPr>
              <a:t>h</a:t>
            </a:r>
            <a:r>
              <a:rPr lang="en-US" sz="1200" b="0" i="0" dirty="0" smtClean="0">
                <a:solidFill>
                  <a:schemeClr val="tx1"/>
                </a:solidFill>
                <a:latin typeface="Arial" panose="020B0604020202020204" pitchFamily="34" charset="0"/>
                <a:ea typeface="Times New Roman" charset="0"/>
                <a:cs typeface="Arial" panose="020B0604020202020204" pitchFamily="34" charset="0"/>
              </a:rPr>
              <a:t>istory  </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p:txBody>
      </p:sp>
    </p:spTree>
    <p:extLst>
      <p:ext uri="{BB962C8B-B14F-4D97-AF65-F5344CB8AC3E}">
        <p14:creationId xmlns:p14="http://schemas.microsoft.com/office/powerpoint/2010/main" val="2960072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USCRDSUP"/>
          <p:cNvGraphicFramePr/>
          <p:nvPr>
            <p:extLst/>
          </p:nvPr>
        </p:nvGraphicFramePr>
        <p:xfrm>
          <a:off x="685800" y="1439561"/>
          <a:ext cx="3657600" cy="309981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685800" y="1015129"/>
            <a:ext cx="3931920" cy="350851"/>
          </a:xfrm>
        </p:spPr>
        <p:txBody>
          <a:bodyPr/>
          <a:lstStyle/>
          <a:p>
            <a:pPr marL="0" indent="0" eaLnBrk="0" hangingPunct="0">
              <a:spcBef>
                <a:spcPts val="0"/>
              </a:spcBef>
            </a:pPr>
            <a:r>
              <a:rPr lang="en-US" b="1" dirty="0" smtClean="0">
                <a:ea typeface="Times New Roman" charset="0"/>
                <a:cs typeface="Times New Roman" charset="0"/>
              </a:rPr>
              <a:t>Crude oil supply to domestic refineries</a:t>
            </a:r>
            <a:endParaRPr lang="en-US" b="1" dirty="0">
              <a:ea typeface="Times New Roman" charset="0"/>
              <a:cs typeface="Times New Roman" charset="0"/>
            </a:endParaRPr>
          </a:p>
          <a:p>
            <a:pPr marL="0" indent="0" eaLnBrk="0" hangingPunct="0">
              <a:spcBef>
                <a:spcPts val="0"/>
              </a:spcBef>
            </a:pPr>
            <a:r>
              <a:rPr lang="en-US" b="1" dirty="0" smtClean="0">
                <a:ea typeface="Times New Roman" charset="0"/>
                <a:cs typeface="Times New Roman" charset="0"/>
              </a:rPr>
              <a:t>AEO2022 Reference case</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million 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sp>
        <p:nvSpPr>
          <p:cNvPr id="12" name="Title 1"/>
          <p:cNvSpPr>
            <a:spLocks noGrp="1"/>
          </p:cNvSpPr>
          <p:nvPr>
            <p:ph type="title"/>
          </p:nvPr>
        </p:nvSpPr>
        <p:spPr/>
        <p:txBody>
          <a:bodyPr/>
          <a:lstStyle/>
          <a:p>
            <a:r>
              <a:rPr lang="en-US" dirty="0" smtClean="0"/>
              <a:t>U.S. crude oil supply and refinery utilization</a:t>
            </a:r>
            <a:endParaRPr lang="en-US" dirty="0"/>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26</a:t>
            </a:fld>
            <a:endParaRPr lang="en-US" dirty="0"/>
          </a:p>
        </p:txBody>
      </p:sp>
      <p:sp>
        <p:nvSpPr>
          <p:cNvPr id="10" name="TextBox 1"/>
          <p:cNvSpPr txBox="1"/>
          <p:nvPr/>
        </p:nvSpPr>
        <p:spPr bwMode="auto">
          <a:xfrm>
            <a:off x="1310570" y="1383608"/>
            <a:ext cx="1628560" cy="359122"/>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a:pPr eaLnBrk="0" hangingPunct="0"/>
            <a:r>
              <a:rPr lang="en-US" sz="1200" b="0" i="0" dirty="0" smtClean="0">
                <a:solidFill>
                  <a:schemeClr val="tx1"/>
                </a:solidFill>
                <a:latin typeface="+mn-lt"/>
                <a:ea typeface="Times New Roman" charset="0"/>
                <a:cs typeface="Times New Roman" charset="0"/>
              </a:rPr>
              <a:t>history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p:txBody>
      </p:sp>
      <p:pic>
        <p:nvPicPr>
          <p:cNvPr id="11" name="Picture 10"/>
          <p:cNvPicPr>
            <a:picLocks noChangeAspect="1"/>
          </p:cNvPicPr>
          <p:nvPr/>
        </p:nvPicPr>
        <p:blipFill>
          <a:blip r:embed="rId4"/>
          <a:stretch>
            <a:fillRect/>
          </a:stretch>
        </p:blipFill>
        <p:spPr>
          <a:xfrm>
            <a:off x="43032" y="204870"/>
            <a:ext cx="576228" cy="576228"/>
          </a:xfrm>
          <a:prstGeom prst="rect">
            <a:avLst/>
          </a:prstGeom>
        </p:spPr>
      </p:pic>
      <p:graphicFrame>
        <p:nvGraphicFramePr>
          <p:cNvPr id="9" name="SL29SH2"/>
          <p:cNvGraphicFramePr>
            <a:graphicFrameLocks noGrp="1"/>
          </p:cNvGraphicFramePr>
          <p:nvPr>
            <p:ph sz="quarter" idx="13"/>
            <p:extLst/>
          </p:nvPr>
        </p:nvGraphicFramePr>
        <p:xfrm>
          <a:off x="4663440" y="1383608"/>
          <a:ext cx="3657600"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 Placeholder 4"/>
          <p:cNvSpPr>
            <a:spLocks noGrp="1"/>
          </p:cNvSpPr>
          <p:nvPr>
            <p:ph type="body" sz="quarter" idx="18"/>
          </p:nvPr>
        </p:nvSpPr>
        <p:spPr>
          <a:xfrm>
            <a:off x="4663440" y="1009852"/>
            <a:ext cx="4023360" cy="350851"/>
          </a:xfrm>
        </p:spPr>
        <p:txBody>
          <a:bodyPr/>
          <a:lstStyle/>
          <a:p>
            <a:pPr marL="0" lvl="0" indent="0" algn="l">
              <a:spcBef>
                <a:spcPts val="0"/>
              </a:spcBef>
            </a:pPr>
            <a:r>
              <a:rPr lang="en-US" b="1" dirty="0" smtClean="0">
                <a:solidFill>
                  <a:srgbClr val="000000"/>
                </a:solidFill>
              </a:rPr>
              <a:t>Refinery </a:t>
            </a:r>
            <a:r>
              <a:rPr lang="en-US" b="1" dirty="0">
                <a:solidFill>
                  <a:srgbClr val="000000"/>
                </a:solidFill>
              </a:rPr>
              <a:t>utilization</a:t>
            </a:r>
          </a:p>
          <a:p>
            <a:pPr marL="0" lvl="0" indent="0" algn="l">
              <a:spcBef>
                <a:spcPts val="0"/>
              </a:spcBef>
            </a:pPr>
            <a:r>
              <a:rPr lang="en-US" b="1" dirty="0" smtClean="0">
                <a:solidFill>
                  <a:srgbClr val="000000"/>
                </a:solidFill>
              </a:rPr>
              <a:t>AEO2022 Reference case</a:t>
            </a:r>
            <a:endParaRPr lang="en-US" b="1" dirty="0">
              <a:solidFill>
                <a:srgbClr val="000000"/>
              </a:solidFill>
            </a:endParaRPr>
          </a:p>
          <a:p>
            <a:pPr marL="0" lvl="0" indent="0" algn="l">
              <a:spcBef>
                <a:spcPts val="0"/>
              </a:spcBef>
            </a:pPr>
            <a:r>
              <a:rPr lang="en-US" sz="1100" dirty="0" smtClean="0">
                <a:solidFill>
                  <a:srgbClr val="000000"/>
                </a:solidFill>
              </a:rPr>
              <a:t>percentage</a:t>
            </a:r>
            <a:endParaRPr lang="en-US" sz="1100" dirty="0">
              <a:solidFill>
                <a:srgbClr val="000000"/>
              </a:solidFill>
            </a:endParaRPr>
          </a:p>
        </p:txBody>
      </p:sp>
      <p:sp>
        <p:nvSpPr>
          <p:cNvPr id="15" name="TextBox 1"/>
          <p:cNvSpPr txBox="1"/>
          <p:nvPr/>
        </p:nvSpPr>
        <p:spPr bwMode="auto">
          <a:xfrm>
            <a:off x="5466454" y="1349547"/>
            <a:ext cx="1338239" cy="382027"/>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2021</a:t>
            </a:r>
          </a:p>
          <a:p>
            <a:pPr eaLnBrk="0" hangingPunct="0"/>
            <a:r>
              <a:rPr lang="en-US" sz="1200" dirty="0">
                <a:latin typeface="Arial" panose="020B0604020202020204" pitchFamily="34" charset="0"/>
                <a:ea typeface="Times New Roman" charset="0"/>
                <a:cs typeface="Arial" panose="020B0604020202020204" pitchFamily="34" charset="0"/>
              </a:rPr>
              <a:t>h</a:t>
            </a:r>
            <a:r>
              <a:rPr lang="en-US" sz="1200" b="0" i="0" dirty="0" smtClean="0">
                <a:solidFill>
                  <a:schemeClr val="tx1"/>
                </a:solidFill>
                <a:latin typeface="Arial" panose="020B0604020202020204" pitchFamily="34" charset="0"/>
                <a:ea typeface="Times New Roman" charset="0"/>
                <a:cs typeface="Arial" panose="020B0604020202020204" pitchFamily="34" charset="0"/>
              </a:rPr>
              <a:t>istory  </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p:txBody>
      </p:sp>
    </p:spTree>
    <p:extLst>
      <p:ext uri="{BB962C8B-B14F-4D97-AF65-F5344CB8AC3E}">
        <p14:creationId xmlns:p14="http://schemas.microsoft.com/office/powerpoint/2010/main" val="2765571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 crude and petroleum and other liquids trade</a:t>
            </a:r>
            <a:endParaRPr lang="en-US" dirty="0"/>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27</a:t>
            </a:fld>
            <a:endParaRPr lang="en-US" dirty="0"/>
          </a:p>
        </p:txBody>
      </p:sp>
      <p:pic>
        <p:nvPicPr>
          <p:cNvPr id="13" name="Picture 12"/>
          <p:cNvPicPr>
            <a:picLocks noChangeAspect="1"/>
          </p:cNvPicPr>
          <p:nvPr/>
        </p:nvPicPr>
        <p:blipFill>
          <a:blip r:embed="rId2"/>
          <a:stretch>
            <a:fillRect/>
          </a:stretch>
        </p:blipFill>
        <p:spPr>
          <a:xfrm>
            <a:off x="43032" y="204870"/>
            <a:ext cx="576228" cy="576228"/>
          </a:xfrm>
          <a:prstGeom prst="rect">
            <a:avLst/>
          </a:prstGeom>
        </p:spPr>
      </p:pic>
      <p:graphicFrame>
        <p:nvGraphicFramePr>
          <p:cNvPr id="12" name="USPETROTRD"/>
          <p:cNvGraphicFramePr>
            <a:graphicFrameLocks noGrp="1"/>
          </p:cNvGraphicFramePr>
          <p:nvPr>
            <p:ph sz="quarter" idx="12"/>
            <p:extLst/>
          </p:nvPr>
        </p:nvGraphicFramePr>
        <p:xfrm>
          <a:off x="680086" y="1415582"/>
          <a:ext cx="3957637" cy="299066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4"/>
          <p:cNvSpPr>
            <a:spLocks noGrp="1"/>
          </p:cNvSpPr>
          <p:nvPr>
            <p:ph type="body" sz="quarter" idx="18"/>
          </p:nvPr>
        </p:nvSpPr>
        <p:spPr>
          <a:xfrm>
            <a:off x="614363" y="1023624"/>
            <a:ext cx="4023360" cy="350851"/>
          </a:xfrm>
        </p:spPr>
        <p:txBody>
          <a:bodyPr/>
          <a:lstStyle/>
          <a:p>
            <a:pPr marL="0" indent="0" algn="l" eaLnBrk="0" hangingPunct="0">
              <a:spcBef>
                <a:spcPts val="0"/>
              </a:spcBef>
            </a:pPr>
            <a:r>
              <a:rPr lang="en-US" b="1" dirty="0" smtClean="0">
                <a:ea typeface="Times New Roman" charset="0"/>
                <a:cs typeface="Times New Roman" charset="0"/>
              </a:rPr>
              <a:t>Total petroleum and other liquids trade</a:t>
            </a:r>
            <a:endParaRPr lang="en-US" b="1" dirty="0">
              <a:ea typeface="Times New Roman" charset="0"/>
              <a:cs typeface="Times New Roman" charset="0"/>
            </a:endParaRPr>
          </a:p>
          <a:p>
            <a:pPr marL="0" indent="0" algn="l" eaLnBrk="0" hangingPunct="0">
              <a:spcBef>
                <a:spcPts val="0"/>
              </a:spcBef>
            </a:pPr>
            <a:r>
              <a:rPr lang="en-US" b="1" dirty="0">
                <a:ea typeface="Times New Roman" charset="0"/>
                <a:cs typeface="Times New Roman" charset="0"/>
              </a:rPr>
              <a:t>AEO2022 </a:t>
            </a:r>
            <a:r>
              <a:rPr lang="en-US" b="1" dirty="0" smtClean="0">
                <a:ea typeface="Times New Roman" charset="0"/>
                <a:cs typeface="Times New Roman" charset="0"/>
              </a:rPr>
              <a:t>Reference </a:t>
            </a:r>
            <a:r>
              <a:rPr lang="en-US" b="1" dirty="0">
                <a:ea typeface="Times New Roman" charset="0"/>
                <a:cs typeface="Times New Roman" charset="0"/>
              </a:rPr>
              <a:t>case</a:t>
            </a:r>
          </a:p>
          <a:p>
            <a:pPr marL="0" indent="0" algn="l" eaLnBrk="0" hangingPunct="0">
              <a:spcBef>
                <a:spcPts val="0"/>
              </a:spcBef>
            </a:pPr>
            <a:r>
              <a:rPr lang="en-US" sz="1100" dirty="0">
                <a:ea typeface="Times New Roman" charset="0"/>
                <a:cs typeface="Times New Roman" charset="0"/>
              </a:rPr>
              <a:t>million 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graphicFrame>
        <p:nvGraphicFramePr>
          <p:cNvPr id="11" name="USCRDTRD"/>
          <p:cNvGraphicFramePr>
            <a:graphicFrameLocks noGrp="1"/>
          </p:cNvGraphicFramePr>
          <p:nvPr>
            <p:ph sz="quarter" idx="12"/>
            <p:extLst/>
          </p:nvPr>
        </p:nvGraphicFramePr>
        <p:xfrm>
          <a:off x="4683443" y="1409480"/>
          <a:ext cx="3957637" cy="299066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4"/>
          <p:cNvSpPr>
            <a:spLocks noGrp="1"/>
          </p:cNvSpPr>
          <p:nvPr>
            <p:ph type="body" sz="quarter" idx="18"/>
          </p:nvPr>
        </p:nvSpPr>
        <p:spPr>
          <a:xfrm>
            <a:off x="4637723" y="1023623"/>
            <a:ext cx="4023360" cy="350851"/>
          </a:xfrm>
        </p:spPr>
        <p:txBody>
          <a:bodyPr/>
          <a:lstStyle/>
          <a:p>
            <a:pPr marL="0" indent="0" algn="l" eaLnBrk="0" hangingPunct="0">
              <a:spcBef>
                <a:spcPts val="0"/>
              </a:spcBef>
            </a:pPr>
            <a:r>
              <a:rPr lang="en-US" b="1" dirty="0" smtClean="0">
                <a:ea typeface="Times New Roman" charset="0"/>
                <a:cs typeface="Times New Roman" charset="0"/>
              </a:rPr>
              <a:t>Crude oil </a:t>
            </a:r>
            <a:r>
              <a:rPr lang="en-US" b="1" dirty="0">
                <a:ea typeface="Times New Roman" charset="0"/>
                <a:cs typeface="Times New Roman" charset="0"/>
              </a:rPr>
              <a:t>trade</a:t>
            </a:r>
          </a:p>
          <a:p>
            <a:pPr marL="0" indent="0" algn="l" eaLnBrk="0" hangingPunct="0">
              <a:spcBef>
                <a:spcPts val="0"/>
              </a:spcBef>
            </a:pPr>
            <a:r>
              <a:rPr lang="en-US" b="1" dirty="0">
                <a:ea typeface="Times New Roman" charset="0"/>
                <a:cs typeface="Times New Roman" charset="0"/>
              </a:rPr>
              <a:t>AEO2022 </a:t>
            </a:r>
            <a:r>
              <a:rPr lang="en-US" b="1" dirty="0" smtClean="0">
                <a:ea typeface="Times New Roman" charset="0"/>
                <a:cs typeface="Times New Roman" charset="0"/>
              </a:rPr>
              <a:t>Reference </a:t>
            </a:r>
            <a:r>
              <a:rPr lang="en-US" b="1" dirty="0">
                <a:ea typeface="Times New Roman" charset="0"/>
                <a:cs typeface="Times New Roman" charset="0"/>
              </a:rPr>
              <a:t>case</a:t>
            </a:r>
          </a:p>
          <a:p>
            <a:pPr marL="0" indent="0" algn="l" eaLnBrk="0" hangingPunct="0">
              <a:spcBef>
                <a:spcPts val="0"/>
              </a:spcBef>
            </a:pPr>
            <a:r>
              <a:rPr lang="en-US" sz="1100" dirty="0">
                <a:ea typeface="Times New Roman" charset="0"/>
                <a:cs typeface="Times New Roman" charset="0"/>
              </a:rPr>
              <a:t>million 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spTree>
    <p:extLst>
      <p:ext uri="{BB962C8B-B14F-4D97-AF65-F5344CB8AC3E}">
        <p14:creationId xmlns:p14="http://schemas.microsoft.com/office/powerpoint/2010/main" val="591629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L30SH1"/>
          <p:cNvGraphicFramePr>
            <a:graphicFrameLocks noGrp="1"/>
          </p:cNvGraphicFramePr>
          <p:nvPr>
            <p:ph type="chart" sz="quarter" idx="12"/>
            <p:extLst/>
          </p:nvPr>
        </p:nvGraphicFramePr>
        <p:xfrm>
          <a:off x="619260" y="1370094"/>
          <a:ext cx="8001000" cy="288516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3"/>
          </p:nvPr>
        </p:nvSpPr>
        <p:spPr>
          <a:xfrm>
            <a:off x="685800" y="1032432"/>
            <a:ext cx="4005072" cy="411480"/>
          </a:xfrm>
        </p:spPr>
        <p:txBody>
          <a:bodyPr/>
          <a:lstStyle/>
          <a:p>
            <a:pPr marL="0" indent="0" eaLnBrk="0" hangingPunct="0">
              <a:spcBef>
                <a:spcPts val="0"/>
              </a:spcBef>
            </a:pPr>
            <a:r>
              <a:rPr lang="en-US" b="1" dirty="0" smtClean="0">
                <a:ea typeface="Times New Roman" charset="0"/>
                <a:cs typeface="Times New Roman" charset="0"/>
              </a:rPr>
              <a:t>Petroleum </a:t>
            </a:r>
            <a:r>
              <a:rPr lang="en-US" b="1" dirty="0">
                <a:ea typeface="Times New Roman" charset="0"/>
                <a:cs typeface="Times New Roman" charset="0"/>
              </a:rPr>
              <a:t>and other liquids </a:t>
            </a:r>
            <a:r>
              <a:rPr lang="en-US" b="1" dirty="0" smtClean="0">
                <a:ea typeface="Times New Roman" charset="0"/>
                <a:cs typeface="Times New Roman" charset="0"/>
              </a:rPr>
              <a:t>net exports</a:t>
            </a:r>
            <a:endParaRPr lang="en-US" b="1" dirty="0">
              <a:ea typeface="Times New Roman" charset="0"/>
              <a:cs typeface="Times New Roman" charset="0"/>
            </a:endParaRPr>
          </a:p>
          <a:p>
            <a:pPr marL="0" indent="0" eaLnBrk="0" hangingPunct="0">
              <a:spcBef>
                <a:spcPts val="0"/>
              </a:spcBef>
            </a:pPr>
            <a:r>
              <a:rPr lang="en-US" b="1" dirty="0">
                <a:ea typeface="Times New Roman" charset="0"/>
                <a:cs typeface="Times New Roman" charset="0"/>
              </a:rPr>
              <a:t>AEO2022 </a:t>
            </a:r>
            <a:r>
              <a:rPr lang="en-US" b="1" dirty="0" smtClean="0">
                <a:ea typeface="Times New Roman" charset="0"/>
                <a:cs typeface="Times New Roman" charset="0"/>
              </a:rPr>
              <a:t>side </a:t>
            </a:r>
            <a:r>
              <a:rPr lang="en-US" b="1" dirty="0">
                <a:ea typeface="Times New Roman" charset="0"/>
                <a:cs typeface="Times New Roman" charset="0"/>
              </a:rPr>
              <a:t>cases</a:t>
            </a:r>
          </a:p>
          <a:p>
            <a:pPr marL="0" indent="0" eaLnBrk="0" hangingPunct="0">
              <a:spcBef>
                <a:spcPts val="0"/>
              </a:spcBef>
            </a:pPr>
            <a:r>
              <a:rPr lang="en-US" sz="1100" dirty="0">
                <a:ea typeface="Times New Roman" charset="0"/>
                <a:cs typeface="Times New Roman" charset="0"/>
              </a:rPr>
              <a:t>million barrels per day</a:t>
            </a:r>
          </a:p>
        </p:txBody>
      </p:sp>
      <p:sp>
        <p:nvSpPr>
          <p:cNvPr id="6" name="Title 5"/>
          <p:cNvSpPr>
            <a:spLocks noGrp="1"/>
          </p:cNvSpPr>
          <p:nvPr>
            <p:ph type="title"/>
          </p:nvPr>
        </p:nvSpPr>
        <p:spPr/>
        <p:txBody>
          <a:bodyPr/>
          <a:lstStyle/>
          <a:p>
            <a:r>
              <a:rPr lang="en-US" dirty="0"/>
              <a:t>U.S. petroleum and other liquids </a:t>
            </a:r>
            <a:r>
              <a:rPr lang="en-US" dirty="0" smtClean="0"/>
              <a:t>trade</a:t>
            </a:r>
            <a:endParaRPr lang="en-US"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28</a:t>
            </a:fld>
            <a:endParaRPr lang="en-US" dirty="0"/>
          </a:p>
        </p:txBody>
      </p:sp>
      <p:pic>
        <p:nvPicPr>
          <p:cNvPr id="10" name="Picture 9"/>
          <p:cNvPicPr>
            <a:picLocks noChangeAspect="1"/>
          </p:cNvPicPr>
          <p:nvPr/>
        </p:nvPicPr>
        <p:blipFill>
          <a:blip r:embed="rId4"/>
          <a:stretch>
            <a:fillRect/>
          </a:stretch>
        </p:blipFill>
        <p:spPr>
          <a:xfrm>
            <a:off x="43032" y="204870"/>
            <a:ext cx="576228" cy="576228"/>
          </a:xfrm>
          <a:prstGeom prst="rect">
            <a:avLst/>
          </a:prstGeom>
        </p:spPr>
      </p:pic>
    </p:spTree>
    <p:extLst>
      <p:ext uri="{BB962C8B-B14F-4D97-AF65-F5344CB8AC3E}">
        <p14:creationId xmlns:p14="http://schemas.microsoft.com/office/powerpoint/2010/main" val="1020353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11" name="SL32SH1"/>
          <p:cNvGraphicFramePr>
            <a:graphicFrameLocks noGrp="1"/>
          </p:cNvGraphicFramePr>
          <p:nvPr>
            <p:ph sz="quarter" idx="12"/>
            <p:extLst/>
          </p:nvPr>
        </p:nvGraphicFramePr>
        <p:xfrm>
          <a:off x="685800" y="1526409"/>
          <a:ext cx="3932238" cy="28630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SL32SH4"/>
          <p:cNvGraphicFramePr>
            <a:graphicFrameLocks noGrp="1"/>
          </p:cNvGraphicFramePr>
          <p:nvPr>
            <p:ph sz="quarter" idx="13"/>
            <p:extLst/>
          </p:nvPr>
        </p:nvGraphicFramePr>
        <p:xfrm>
          <a:off x="4664075" y="1526409"/>
          <a:ext cx="4022725" cy="286303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 Placeholder 14"/>
          <p:cNvSpPr>
            <a:spLocks noGrp="1"/>
          </p:cNvSpPr>
          <p:nvPr>
            <p:ph type="body" sz="quarter" idx="17"/>
          </p:nvPr>
        </p:nvSpPr>
        <p:spPr>
          <a:xfrm>
            <a:off x="4592082" y="1175557"/>
            <a:ext cx="4023360" cy="350851"/>
          </a:xfrm>
        </p:spPr>
        <p:txBody>
          <a:bodyPr/>
          <a:lstStyle/>
          <a:p>
            <a:pPr marL="0" indent="0" algn="l" eaLnBrk="0" hangingPunct="0">
              <a:spcBef>
                <a:spcPts val="0"/>
              </a:spcBef>
            </a:pPr>
            <a:r>
              <a:rPr lang="en-US" b="1" dirty="0" smtClean="0">
                <a:ea typeface="Times New Roman" charset="0"/>
                <a:cs typeface="Times New Roman" charset="0"/>
              </a:rPr>
              <a:t>Retail </a:t>
            </a:r>
            <a:r>
              <a:rPr lang="en-US" b="1" dirty="0">
                <a:ea typeface="Times New Roman" charset="0"/>
                <a:cs typeface="Times New Roman" charset="0"/>
              </a:rPr>
              <a:t>prices of </a:t>
            </a:r>
            <a:r>
              <a:rPr lang="en-US" b="1" dirty="0" smtClean="0">
                <a:ea typeface="Times New Roman" charset="0"/>
                <a:cs typeface="Times New Roman" charset="0"/>
              </a:rPr>
              <a:t>diesel</a:t>
            </a:r>
          </a:p>
          <a:p>
            <a:pPr marL="0" indent="0" eaLnBrk="0" hangingPunct="0">
              <a:spcBef>
                <a:spcPts val="0"/>
              </a:spcBef>
            </a:pPr>
            <a:r>
              <a:rPr lang="en-US" b="1" dirty="0" smtClean="0">
                <a:ea typeface="Times New Roman" charset="0"/>
                <a:cs typeface="Times New Roman" charset="0"/>
              </a:rPr>
              <a:t>AEO2022 oil price cases</a:t>
            </a:r>
            <a:endParaRPr lang="en-US" b="1" dirty="0">
              <a:ea typeface="Times New Roman" charset="0"/>
              <a:cs typeface="Times New Roman" charset="0"/>
            </a:endParaRPr>
          </a:p>
          <a:p>
            <a:pPr marL="0" indent="0" algn="l" eaLnBrk="0" hangingPunct="0">
              <a:spcBef>
                <a:spcPts val="0"/>
              </a:spcBef>
            </a:pPr>
            <a:r>
              <a:rPr lang="en-US" sz="1100" dirty="0" smtClean="0">
                <a:ea typeface="Times New Roman" charset="0"/>
                <a:cs typeface="Times New Roman" charset="0"/>
              </a:rPr>
              <a:t>2021 </a:t>
            </a:r>
            <a:r>
              <a:rPr lang="en-US" sz="1100" dirty="0">
                <a:ea typeface="Times New Roman" charset="0"/>
                <a:cs typeface="Times New Roman" charset="0"/>
              </a:rPr>
              <a:t>dollars per </a:t>
            </a:r>
            <a:r>
              <a:rPr lang="en-US" sz="1100" dirty="0" smtClean="0">
                <a:ea typeface="Times New Roman" charset="0"/>
                <a:cs typeface="Times New Roman" charset="0"/>
              </a:rPr>
              <a:t>gallon</a:t>
            </a:r>
            <a:endParaRPr lang="en-US" sz="1100" dirty="0">
              <a:ea typeface="Times New Roman" charset="0"/>
              <a:cs typeface="Times New Roman" charset="0"/>
            </a:endParaRPr>
          </a:p>
        </p:txBody>
      </p:sp>
      <p:sp>
        <p:nvSpPr>
          <p:cNvPr id="14" name="Text Placeholder 13"/>
          <p:cNvSpPr>
            <a:spLocks noGrp="1"/>
          </p:cNvSpPr>
          <p:nvPr>
            <p:ph type="body" sz="quarter" idx="16"/>
          </p:nvPr>
        </p:nvSpPr>
        <p:spPr>
          <a:xfrm>
            <a:off x="685800" y="1175558"/>
            <a:ext cx="3931920" cy="350851"/>
          </a:xfrm>
        </p:spPr>
        <p:txBody>
          <a:bodyPr/>
          <a:lstStyle/>
          <a:p>
            <a:pPr eaLnBrk="0" hangingPunct="0">
              <a:spcBef>
                <a:spcPts val="0"/>
              </a:spcBef>
            </a:pPr>
            <a:r>
              <a:rPr lang="en-US" sz="1200" b="1" dirty="0">
                <a:ea typeface="Times New Roman" charset="0"/>
                <a:cs typeface="Times New Roman" charset="0"/>
              </a:rPr>
              <a:t>Retail prices of motor gasoline</a:t>
            </a:r>
          </a:p>
          <a:p>
            <a:pPr eaLnBrk="0" hangingPunct="0">
              <a:spcBef>
                <a:spcPts val="0"/>
              </a:spcBef>
            </a:pPr>
            <a:r>
              <a:rPr lang="en-US" sz="1200" b="1" dirty="0">
                <a:ea typeface="Times New Roman" charset="0"/>
                <a:cs typeface="Times New Roman" charset="0"/>
              </a:rPr>
              <a:t>AEO2022 </a:t>
            </a:r>
            <a:r>
              <a:rPr lang="en-US" sz="1200" b="1" dirty="0" smtClean="0">
                <a:ea typeface="Times New Roman" charset="0"/>
                <a:cs typeface="Times New Roman" charset="0"/>
              </a:rPr>
              <a:t>oil </a:t>
            </a:r>
            <a:r>
              <a:rPr lang="en-US" sz="1200" b="1" dirty="0">
                <a:ea typeface="Times New Roman" charset="0"/>
                <a:cs typeface="Times New Roman" charset="0"/>
              </a:rPr>
              <a:t>price cases</a:t>
            </a:r>
          </a:p>
          <a:p>
            <a:pPr eaLnBrk="0" hangingPunct="0">
              <a:spcBef>
                <a:spcPts val="0"/>
              </a:spcBef>
            </a:pPr>
            <a:r>
              <a:rPr lang="en-US" sz="1100" dirty="0">
                <a:ea typeface="Times New Roman" charset="0"/>
                <a:cs typeface="Times New Roman" charset="0"/>
              </a:rPr>
              <a:t>2021 dollars per gallon</a:t>
            </a:r>
            <a:endParaRPr lang="en-US" sz="1100" dirty="0"/>
          </a:p>
        </p:txBody>
      </p:sp>
      <p:sp>
        <p:nvSpPr>
          <p:cNvPr id="3" name="Title 2"/>
          <p:cNvSpPr>
            <a:spLocks noGrp="1"/>
          </p:cNvSpPr>
          <p:nvPr>
            <p:ph type="title"/>
          </p:nvPr>
        </p:nvSpPr>
        <p:spPr>
          <a:prstGeom prst="rect">
            <a:avLst/>
          </a:prstGeom>
        </p:spPr>
        <p:txBody>
          <a:bodyPr/>
          <a:lstStyle/>
          <a:p>
            <a:r>
              <a:rPr lang="en-US" dirty="0" smtClean="0"/>
              <a:t>U.S. motor gasoline </a:t>
            </a:r>
            <a:r>
              <a:rPr lang="en-US" dirty="0"/>
              <a:t>and diesel </a:t>
            </a:r>
            <a:r>
              <a:rPr lang="en-US" dirty="0" smtClean="0"/>
              <a:t>prices</a:t>
            </a:r>
            <a:endParaRPr lang="en-US"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29</a:t>
            </a:fld>
            <a:endParaRPr lang="en-US" dirty="0"/>
          </a:p>
        </p:txBody>
      </p:sp>
    </p:spTree>
    <p:extLst>
      <p:ext uri="{BB962C8B-B14F-4D97-AF65-F5344CB8AC3E}">
        <p14:creationId xmlns:p14="http://schemas.microsoft.com/office/powerpoint/2010/main" val="1012785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type="body" sz="quarter" idx="12"/>
          </p:nvPr>
        </p:nvSpPr>
        <p:spPr/>
        <p:txBody>
          <a:bodyPr/>
          <a:lstStyle/>
          <a:p>
            <a:pPr marL="0" indent="0">
              <a:spcBef>
                <a:spcPts val="0"/>
              </a:spcBef>
              <a:spcAft>
                <a:spcPts val="900"/>
              </a:spcAft>
              <a:buNone/>
            </a:pPr>
            <a:r>
              <a:rPr lang="en-US" dirty="0" smtClean="0"/>
              <a:t>Overview of U.S. energy markets</a:t>
            </a:r>
          </a:p>
          <a:p>
            <a:pPr marL="0" indent="0">
              <a:spcBef>
                <a:spcPts val="0"/>
              </a:spcBef>
              <a:spcAft>
                <a:spcPts val="900"/>
              </a:spcAft>
              <a:buNone/>
            </a:pPr>
            <a:r>
              <a:rPr lang="en-US" dirty="0" smtClean="0"/>
              <a:t>Critical drivers</a:t>
            </a:r>
          </a:p>
          <a:p>
            <a:pPr marL="0" indent="0">
              <a:spcBef>
                <a:spcPts val="0"/>
              </a:spcBef>
              <a:spcAft>
                <a:spcPts val="900"/>
              </a:spcAft>
              <a:buNone/>
            </a:pPr>
            <a:r>
              <a:rPr lang="en-US" dirty="0" smtClean="0"/>
              <a:t>Petroleum and other liquids</a:t>
            </a:r>
          </a:p>
          <a:p>
            <a:pPr marL="0" indent="0">
              <a:spcBef>
                <a:spcPts val="0"/>
              </a:spcBef>
              <a:spcAft>
                <a:spcPts val="900"/>
              </a:spcAft>
              <a:buNone/>
            </a:pPr>
            <a:r>
              <a:rPr lang="en-US" dirty="0" smtClean="0"/>
              <a:t>Natural gas</a:t>
            </a:r>
          </a:p>
          <a:p>
            <a:pPr marL="0" indent="0">
              <a:spcBef>
                <a:spcPts val="0"/>
              </a:spcBef>
              <a:spcAft>
                <a:spcPts val="900"/>
              </a:spcAft>
              <a:buNone/>
            </a:pPr>
            <a:r>
              <a:rPr lang="en-US" dirty="0" smtClean="0"/>
              <a:t>Electricity generation</a:t>
            </a:r>
          </a:p>
          <a:p>
            <a:pPr marL="0" indent="0">
              <a:spcBef>
                <a:spcPts val="0"/>
              </a:spcBef>
              <a:spcAft>
                <a:spcPts val="900"/>
              </a:spcAft>
              <a:buNone/>
            </a:pPr>
            <a:r>
              <a:rPr lang="en-US" dirty="0" smtClean="0"/>
              <a:t>Transportation</a:t>
            </a:r>
          </a:p>
          <a:p>
            <a:pPr marL="0" indent="0">
              <a:spcBef>
                <a:spcPts val="0"/>
              </a:spcBef>
              <a:spcAft>
                <a:spcPts val="900"/>
              </a:spcAft>
              <a:buNone/>
            </a:pPr>
            <a:r>
              <a:rPr lang="en-US" dirty="0" smtClean="0"/>
              <a:t>Buildings</a:t>
            </a:r>
          </a:p>
          <a:p>
            <a:pPr marL="0" indent="0">
              <a:spcBef>
                <a:spcPts val="0"/>
              </a:spcBef>
              <a:spcAft>
                <a:spcPts val="900"/>
              </a:spcAft>
              <a:buNone/>
            </a:pPr>
            <a:r>
              <a:rPr lang="en-US" dirty="0" smtClean="0"/>
              <a:t>Industrial</a:t>
            </a:r>
          </a:p>
          <a:p>
            <a:pPr marL="0" indent="0">
              <a:spcBef>
                <a:spcPts val="0"/>
              </a:spcBef>
              <a:spcAft>
                <a:spcPts val="900"/>
              </a:spcAft>
              <a:buNone/>
            </a:pPr>
            <a:r>
              <a:rPr lang="en-US" dirty="0" smtClean="0"/>
              <a:t>Emissions</a:t>
            </a:r>
          </a:p>
          <a:p>
            <a:pPr marL="0" indent="0">
              <a:spcBef>
                <a:spcPts val="0"/>
              </a:spcBef>
              <a:spcAft>
                <a:spcPts val="900"/>
              </a:spcAft>
              <a:buNone/>
            </a:pPr>
            <a:r>
              <a:rPr lang="en-US" dirty="0" smtClean="0"/>
              <a:t>References</a:t>
            </a:r>
            <a:endParaRPr lang="en-US" dirty="0"/>
          </a:p>
        </p:txBody>
      </p:sp>
      <p:sp>
        <p:nvSpPr>
          <p:cNvPr id="2" name="Title 1"/>
          <p:cNvSpPr>
            <a:spLocks noGrp="1"/>
          </p:cNvSpPr>
          <p:nvPr>
            <p:ph type="title"/>
          </p:nvPr>
        </p:nvSpPr>
        <p:spPr/>
        <p:txBody>
          <a:bodyPr/>
          <a:lstStyle/>
          <a:p>
            <a:r>
              <a:rPr lang="en-US" smtClean="0"/>
              <a:t>Table of contents</a:t>
            </a:r>
            <a:endParaRPr lang="en-US" dirty="0"/>
          </a:p>
        </p:txBody>
      </p:sp>
      <p:sp>
        <p:nvSpPr>
          <p:cNvPr id="7" name="Title 3"/>
          <p:cNvSpPr txBox="1">
            <a:spLocks/>
          </p:cNvSpPr>
          <p:nvPr/>
        </p:nvSpPr>
        <p:spPr>
          <a:xfrm>
            <a:off x="7209174" y="373655"/>
            <a:ext cx="1439129" cy="482749"/>
          </a:xfrm>
          <a:prstGeom prst="rect">
            <a:avLst/>
          </a:prstGeom>
        </p:spPr>
        <p:txBody>
          <a:bodyPr anchor="b" anchorCtr="0"/>
          <a:lstStyle>
            <a:lvl1pPr algn="l" defTabSz="914400" rtl="0" eaLnBrk="1" latinLnBrk="0" hangingPunct="1">
              <a:spcBef>
                <a:spcPct val="0"/>
              </a:spcBef>
              <a:buNone/>
              <a:defRPr sz="2400" kern="1200">
                <a:solidFill>
                  <a:schemeClr val="accent1"/>
                </a:solidFill>
                <a:latin typeface="+mj-lt"/>
                <a:ea typeface="+mj-ea"/>
                <a:cs typeface="+mj-cs"/>
              </a:defRPr>
            </a:lvl1pPr>
          </a:lstStyle>
          <a:p>
            <a:pPr algn="r"/>
            <a:r>
              <a:rPr lang="en-US" sz="1600" dirty="0"/>
              <a:t>S</a:t>
            </a:r>
            <a:r>
              <a:rPr lang="en-US" sz="1600" dirty="0" smtClean="0"/>
              <a:t>lide </a:t>
            </a:r>
            <a:r>
              <a:rPr lang="en-US" sz="1600" dirty="0"/>
              <a:t>number</a:t>
            </a:r>
          </a:p>
        </p:txBody>
      </p:sp>
      <p:sp>
        <p:nvSpPr>
          <p:cNvPr id="9" name="Content Placeholder 1"/>
          <p:cNvSpPr txBox="1">
            <a:spLocks/>
          </p:cNvSpPr>
          <p:nvPr/>
        </p:nvSpPr>
        <p:spPr>
          <a:xfrm>
            <a:off x="5302623" y="911555"/>
            <a:ext cx="3186953" cy="3759969"/>
          </a:xfrm>
          <a:prstGeom prst="rect">
            <a:avLst/>
          </a:prstGeom>
        </p:spPr>
        <p:txBody>
          <a:bodyPr lIns="0" tIns="0" rIns="0" bIns="0"/>
          <a:lstStyle>
            <a:lvl1pPr marL="237744" indent="-237744" algn="l" rtl="0" eaLnBrk="1" fontAlgn="base" hangingPunct="1">
              <a:spcBef>
                <a:spcPts val="1600"/>
              </a:spcBef>
              <a:spcAft>
                <a:spcPts val="600"/>
              </a:spcAft>
              <a:buFont typeface="Arial" charset="0"/>
              <a:buChar char="•"/>
              <a:defRPr sz="1800" kern="1200">
                <a:solidFill>
                  <a:schemeClr val="tx1"/>
                </a:solidFill>
                <a:latin typeface="+mn-lt"/>
                <a:ea typeface="+mn-ea"/>
                <a:cs typeface="+mn-cs"/>
              </a:defRPr>
            </a:lvl1pPr>
            <a:lvl2pPr marL="694944" indent="-237744"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2pPr>
            <a:lvl3pPr marL="1088136" indent="-173736"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3pPr>
            <a:lvl4pPr marL="1609344" indent="-237744"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4pPr>
            <a:lvl5pPr marL="2002536" indent="-173736" algn="l" rtl="0" eaLnBrk="1" fontAlgn="base" hangingPunct="1">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1000"/>
              </a:spcBef>
              <a:spcAft>
                <a:spcPts val="200"/>
              </a:spcAft>
              <a:buNone/>
            </a:pPr>
            <a:r>
              <a:rPr lang="en-US" sz="1600" dirty="0"/>
              <a:t>4</a:t>
            </a:r>
          </a:p>
          <a:p>
            <a:pPr marL="0" indent="0" algn="r">
              <a:spcBef>
                <a:spcPts val="1000"/>
              </a:spcBef>
              <a:spcAft>
                <a:spcPts val="200"/>
              </a:spcAft>
              <a:buNone/>
            </a:pPr>
            <a:r>
              <a:rPr lang="en-US" sz="1600" dirty="0"/>
              <a:t>10</a:t>
            </a:r>
          </a:p>
          <a:p>
            <a:pPr marL="0" indent="0" algn="r">
              <a:spcBef>
                <a:spcPts val="1000"/>
              </a:spcBef>
              <a:spcAft>
                <a:spcPts val="200"/>
              </a:spcAft>
              <a:buNone/>
            </a:pPr>
            <a:r>
              <a:rPr lang="en-US" sz="1600" dirty="0"/>
              <a:t>17</a:t>
            </a:r>
          </a:p>
          <a:p>
            <a:pPr marL="0" indent="0" algn="r">
              <a:spcBef>
                <a:spcPts val="1000"/>
              </a:spcBef>
              <a:spcAft>
                <a:spcPts val="200"/>
              </a:spcAft>
              <a:buNone/>
            </a:pPr>
            <a:r>
              <a:rPr lang="en-US" sz="1600" dirty="0"/>
              <a:t>35</a:t>
            </a:r>
          </a:p>
          <a:p>
            <a:pPr marL="0" indent="0" algn="r">
              <a:spcBef>
                <a:spcPts val="1000"/>
              </a:spcBef>
              <a:spcAft>
                <a:spcPts val="200"/>
              </a:spcAft>
              <a:buNone/>
            </a:pPr>
            <a:r>
              <a:rPr lang="en-US" sz="1600" dirty="0"/>
              <a:t>47</a:t>
            </a:r>
          </a:p>
          <a:p>
            <a:pPr marL="0" indent="0" algn="r">
              <a:spcBef>
                <a:spcPts val="1000"/>
              </a:spcBef>
              <a:spcAft>
                <a:spcPts val="200"/>
              </a:spcAft>
              <a:buNone/>
            </a:pPr>
            <a:r>
              <a:rPr lang="en-US" sz="1600" dirty="0"/>
              <a:t>74</a:t>
            </a:r>
          </a:p>
          <a:p>
            <a:pPr marL="0" indent="0" algn="r">
              <a:spcBef>
                <a:spcPts val="1000"/>
              </a:spcBef>
              <a:spcAft>
                <a:spcPts val="200"/>
              </a:spcAft>
              <a:buNone/>
            </a:pPr>
            <a:r>
              <a:rPr lang="en-US" sz="1600" dirty="0" smtClean="0"/>
              <a:t>88</a:t>
            </a:r>
            <a:endParaRPr lang="en-US" sz="1600" dirty="0"/>
          </a:p>
          <a:p>
            <a:pPr marL="0" indent="0" algn="r">
              <a:spcBef>
                <a:spcPts val="1000"/>
              </a:spcBef>
              <a:spcAft>
                <a:spcPts val="200"/>
              </a:spcAft>
              <a:buNone/>
            </a:pPr>
            <a:r>
              <a:rPr lang="en-US" sz="1600" dirty="0" smtClean="0"/>
              <a:t>105</a:t>
            </a:r>
            <a:endParaRPr lang="en-US" sz="1600" dirty="0"/>
          </a:p>
          <a:p>
            <a:pPr marL="0" indent="0" algn="r">
              <a:spcBef>
                <a:spcPts val="1000"/>
              </a:spcBef>
              <a:spcAft>
                <a:spcPts val="200"/>
              </a:spcAft>
              <a:buNone/>
            </a:pPr>
            <a:r>
              <a:rPr lang="en-US" sz="1600" dirty="0"/>
              <a:t>116</a:t>
            </a:r>
          </a:p>
          <a:p>
            <a:pPr marL="0" indent="0" algn="r">
              <a:spcBef>
                <a:spcPts val="1000"/>
              </a:spcBef>
              <a:spcAft>
                <a:spcPts val="200"/>
              </a:spcAft>
              <a:buNone/>
            </a:pPr>
            <a:r>
              <a:rPr lang="en-US" sz="1600" dirty="0"/>
              <a:t>124</a:t>
            </a:r>
          </a:p>
        </p:txBody>
      </p:sp>
      <p:pic>
        <p:nvPicPr>
          <p:cNvPr id="19" name="Picture 18">
            <a:extLst>
              <a:ext uri="{FF2B5EF4-FFF2-40B4-BE49-F238E27FC236}">
                <a16:creationId xmlns:a16="http://schemas.microsoft.com/office/drawing/2014/main" xmlns="" id="{94A325E5-665B-5040-B317-9E08DAD71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00" y="877420"/>
            <a:ext cx="426333" cy="3874306"/>
          </a:xfrm>
          <a:prstGeom prst="rect">
            <a:avLst/>
          </a:prstGeom>
        </p:spPr>
      </p:pic>
      <p:sp>
        <p:nvSpPr>
          <p:cNvPr id="3" name="Rectangle 2"/>
          <p:cNvSpPr/>
          <p:nvPr/>
        </p:nvSpPr>
        <p:spPr>
          <a:xfrm>
            <a:off x="685800" y="4881383"/>
            <a:ext cx="5433117" cy="218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3</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890" y="4013835"/>
            <a:ext cx="324314" cy="324314"/>
          </a:xfrm>
          <a:prstGeom prst="rect">
            <a:avLst/>
          </a:prstGeom>
        </p:spPr>
      </p:pic>
    </p:spTree>
    <p:extLst>
      <p:ext uri="{BB962C8B-B14F-4D97-AF65-F5344CB8AC3E}">
        <p14:creationId xmlns:p14="http://schemas.microsoft.com/office/powerpoint/2010/main" val="3615458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SL28SH1"/>
          <p:cNvGraphicFramePr>
            <a:graphicFrameLocks noGrp="1"/>
          </p:cNvGraphicFramePr>
          <p:nvPr>
            <p:ph sz="quarter" idx="20"/>
            <p:extLst/>
          </p:nvPr>
        </p:nvGraphicFramePr>
        <p:xfrm>
          <a:off x="663327" y="1510230"/>
          <a:ext cx="2554671" cy="2945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SL28SH6"/>
          <p:cNvGraphicFramePr>
            <a:graphicFrameLocks noGrp="1"/>
          </p:cNvGraphicFramePr>
          <p:nvPr>
            <p:ph sz="quarter" idx="12"/>
            <p:extLst/>
          </p:nvPr>
        </p:nvGraphicFramePr>
        <p:xfrm>
          <a:off x="5618213" y="1500687"/>
          <a:ext cx="2598738" cy="294535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2"/>
          <p:cNvSpPr>
            <a:spLocks noGrp="1"/>
          </p:cNvSpPr>
          <p:nvPr>
            <p:ph type="body" sz="quarter" idx="17"/>
          </p:nvPr>
        </p:nvSpPr>
        <p:spPr>
          <a:xfrm>
            <a:off x="3217998" y="1183401"/>
            <a:ext cx="2599267" cy="350851"/>
          </a:xfrm>
        </p:spPr>
        <p:txBody>
          <a:bodyPr lIns="0"/>
          <a:lstStyle/>
          <a:p>
            <a:pPr eaLnBrk="0" hangingPunct="0"/>
            <a:endParaRPr lang="en-US" b="1" dirty="0" smtClean="0">
              <a:solidFill>
                <a:srgbClr val="000000"/>
              </a:solidFill>
            </a:endParaRPr>
          </a:p>
          <a:p>
            <a:pPr eaLnBrk="0" hangingPunct="0"/>
            <a:endParaRPr lang="en-US" b="1" dirty="0">
              <a:solidFill>
                <a:srgbClr val="000000"/>
              </a:solidFill>
            </a:endParaRPr>
          </a:p>
          <a:p>
            <a:pPr marL="0" indent="0" eaLnBrk="0" hangingPunct="0">
              <a:spcBef>
                <a:spcPts val="0"/>
              </a:spcBef>
            </a:pPr>
            <a:r>
              <a:rPr lang="en-US" b="1" dirty="0" smtClean="0">
                <a:solidFill>
                  <a:srgbClr val="000000"/>
                </a:solidFill>
              </a:rPr>
              <a:t>Low Oil </a:t>
            </a:r>
            <a:r>
              <a:rPr lang="en-US" b="1" dirty="0">
                <a:solidFill>
                  <a:srgbClr val="000000"/>
                </a:solidFill>
              </a:rPr>
              <a:t>P</a:t>
            </a:r>
            <a:r>
              <a:rPr lang="en-US" b="1" dirty="0" smtClean="0">
                <a:solidFill>
                  <a:srgbClr val="000000"/>
                </a:solidFill>
              </a:rPr>
              <a:t>rice case</a:t>
            </a:r>
          </a:p>
          <a:p>
            <a:pPr marL="0" indent="0" eaLnBrk="0" hangingPunct="0">
              <a:spcBef>
                <a:spcPts val="0"/>
              </a:spcBef>
            </a:pPr>
            <a:r>
              <a:rPr lang="en-US" sz="1100" dirty="0" smtClean="0">
                <a:ea typeface="Times New Roman" charset="0"/>
                <a:cs typeface="Times New Roman" charset="0"/>
              </a:rPr>
              <a:t>million </a:t>
            </a:r>
            <a:r>
              <a:rPr lang="en-US" sz="1100" dirty="0">
                <a:ea typeface="Times New Roman" charset="0"/>
                <a:cs typeface="Times New Roman" charset="0"/>
              </a:rPr>
              <a:t>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sp>
        <p:nvSpPr>
          <p:cNvPr id="14" name="Text Placeholder 2"/>
          <p:cNvSpPr>
            <a:spLocks noGrp="1"/>
          </p:cNvSpPr>
          <p:nvPr>
            <p:ph type="body" sz="quarter" idx="18"/>
          </p:nvPr>
        </p:nvSpPr>
        <p:spPr>
          <a:xfrm>
            <a:off x="663327" y="1183401"/>
            <a:ext cx="2599267" cy="350851"/>
          </a:xfrm>
        </p:spPr>
        <p:txBody>
          <a:bodyPr lIns="0"/>
          <a:lstStyle/>
          <a:p>
            <a:pPr eaLnBrk="0" hangingPunct="0"/>
            <a:endParaRPr lang="en-US" b="1" dirty="0" smtClean="0">
              <a:solidFill>
                <a:srgbClr val="000000"/>
              </a:solidFill>
            </a:endParaRPr>
          </a:p>
          <a:p>
            <a:pPr eaLnBrk="0" hangingPunct="0"/>
            <a:endParaRPr lang="en-US" b="1" dirty="0">
              <a:solidFill>
                <a:srgbClr val="000000"/>
              </a:solidFill>
            </a:endParaRPr>
          </a:p>
          <a:p>
            <a:pPr marL="0" indent="0" eaLnBrk="0" hangingPunct="0">
              <a:spcBef>
                <a:spcPts val="0"/>
              </a:spcBef>
            </a:pPr>
            <a:r>
              <a:rPr lang="en-US" b="1" dirty="0" smtClean="0">
                <a:solidFill>
                  <a:srgbClr val="000000"/>
                </a:solidFill>
              </a:rPr>
              <a:t>Reference case</a:t>
            </a:r>
          </a:p>
          <a:p>
            <a:pPr marL="0" indent="0" eaLnBrk="0" hangingPunct="0">
              <a:spcBef>
                <a:spcPts val="0"/>
              </a:spcBef>
            </a:pPr>
            <a:r>
              <a:rPr lang="en-US" sz="1100" dirty="0" smtClean="0">
                <a:ea typeface="Times New Roman" charset="0"/>
                <a:cs typeface="Times New Roman" charset="0"/>
              </a:rPr>
              <a:t>million </a:t>
            </a:r>
            <a:r>
              <a:rPr lang="en-US" sz="1100" dirty="0">
                <a:ea typeface="Times New Roman" charset="0"/>
                <a:cs typeface="Times New Roman" charset="0"/>
              </a:rPr>
              <a:t>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sp>
        <p:nvSpPr>
          <p:cNvPr id="2" name="Text Placeholder 1"/>
          <p:cNvSpPr>
            <a:spLocks noGrp="1"/>
          </p:cNvSpPr>
          <p:nvPr>
            <p:ph type="body" sz="quarter" idx="16"/>
          </p:nvPr>
        </p:nvSpPr>
        <p:spPr>
          <a:xfrm>
            <a:off x="563313" y="825754"/>
            <a:ext cx="5887493" cy="281091"/>
          </a:xfrm>
        </p:spPr>
        <p:txBody>
          <a:bodyPr/>
          <a:lstStyle/>
          <a:p>
            <a:pPr marL="91440" eaLnBrk="0" hangingPunct="0">
              <a:spcBef>
                <a:spcPts val="0"/>
              </a:spcBef>
            </a:pPr>
            <a:r>
              <a:rPr lang="en-US" sz="1400" b="1" dirty="0" smtClean="0">
                <a:ea typeface="Times New Roman" charset="0"/>
                <a:cs typeface="Times New Roman" charset="0"/>
              </a:rPr>
              <a:t>Biofuels production, AEO2022 </a:t>
            </a:r>
            <a:r>
              <a:rPr lang="en-US" sz="1400" b="1" dirty="0" smtClean="0"/>
              <a:t>oil price cases</a:t>
            </a:r>
            <a:endParaRPr lang="en-US" sz="1400" b="1" dirty="0">
              <a:ea typeface="Times New Roman" charset="0"/>
              <a:cs typeface="Times New Roman" charset="0"/>
            </a:endParaRPr>
          </a:p>
        </p:txBody>
      </p:sp>
      <p:graphicFrame>
        <p:nvGraphicFramePr>
          <p:cNvPr id="25" name="SL28SH0"/>
          <p:cNvGraphicFramePr>
            <a:graphicFrameLocks noGrp="1"/>
          </p:cNvGraphicFramePr>
          <p:nvPr>
            <p:ph sz="quarter" idx="19"/>
            <p:extLst/>
          </p:nvPr>
        </p:nvGraphicFramePr>
        <p:xfrm>
          <a:off x="3217998" y="1505459"/>
          <a:ext cx="2600325" cy="2945352"/>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5"/>
          <p:cNvSpPr>
            <a:spLocks noGrp="1"/>
          </p:cNvSpPr>
          <p:nvPr>
            <p:ph type="title"/>
          </p:nvPr>
        </p:nvSpPr>
        <p:spPr>
          <a:xfrm>
            <a:off x="685800" y="74008"/>
            <a:ext cx="8001000" cy="761415"/>
          </a:xfrm>
          <a:prstGeom prst="rect">
            <a:avLst/>
          </a:prstGeom>
        </p:spPr>
        <p:txBody>
          <a:bodyPr/>
          <a:lstStyle/>
          <a:p>
            <a:r>
              <a:rPr lang="en-US" dirty="0" smtClean="0"/>
              <a:t>U.S</a:t>
            </a:r>
            <a:r>
              <a:rPr lang="en-US" dirty="0"/>
              <a:t>. </a:t>
            </a:r>
            <a:r>
              <a:rPr lang="en-US" dirty="0" smtClean="0"/>
              <a:t>biofuels production</a:t>
            </a:r>
            <a:endParaRPr lang="en-US" dirty="0"/>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30</a:t>
            </a:fld>
            <a:endParaRPr lang="en-US" dirty="0"/>
          </a:p>
        </p:txBody>
      </p:sp>
      <p:sp>
        <p:nvSpPr>
          <p:cNvPr id="7" name="Text Placeholder 6"/>
          <p:cNvSpPr>
            <a:spLocks noGrp="1"/>
          </p:cNvSpPr>
          <p:nvPr>
            <p:ph type="body" sz="quarter" idx="21"/>
          </p:nvPr>
        </p:nvSpPr>
        <p:spPr>
          <a:xfrm>
            <a:off x="5617684" y="1183401"/>
            <a:ext cx="2599267" cy="350851"/>
          </a:xfrm>
        </p:spPr>
        <p:txBody>
          <a:bodyPr lIns="0"/>
          <a:lstStyle/>
          <a:p>
            <a:pPr eaLnBrk="0" hangingPunct="0"/>
            <a:endParaRPr lang="en-US" b="1" dirty="0" smtClean="0">
              <a:solidFill>
                <a:srgbClr val="000000"/>
              </a:solidFill>
            </a:endParaRPr>
          </a:p>
          <a:p>
            <a:pPr eaLnBrk="0" hangingPunct="0"/>
            <a:endParaRPr lang="en-US" sz="1100" dirty="0" smtClean="0">
              <a:ea typeface="Times New Roman" charset="0"/>
              <a:cs typeface="Times New Roman" charset="0"/>
            </a:endParaRPr>
          </a:p>
          <a:p>
            <a:pPr marL="0" indent="0" eaLnBrk="0" hangingPunct="0">
              <a:spcBef>
                <a:spcPts val="0"/>
              </a:spcBef>
            </a:pPr>
            <a:r>
              <a:rPr lang="en-US" b="1" dirty="0" smtClean="0">
                <a:ea typeface="Times New Roman" charset="0"/>
                <a:cs typeface="Times New Roman" charset="0"/>
              </a:rPr>
              <a:t>High Oil </a:t>
            </a:r>
            <a:r>
              <a:rPr lang="en-US" b="1" dirty="0">
                <a:ea typeface="Times New Roman" charset="0"/>
                <a:cs typeface="Times New Roman" charset="0"/>
              </a:rPr>
              <a:t>P</a:t>
            </a:r>
            <a:r>
              <a:rPr lang="en-US" b="1" dirty="0" smtClean="0">
                <a:ea typeface="Times New Roman" charset="0"/>
                <a:cs typeface="Times New Roman" charset="0"/>
              </a:rPr>
              <a:t>rice case</a:t>
            </a:r>
          </a:p>
          <a:p>
            <a:pPr marL="0" indent="0" eaLnBrk="0" hangingPunct="0">
              <a:spcBef>
                <a:spcPts val="0"/>
              </a:spcBef>
            </a:pPr>
            <a:r>
              <a:rPr lang="en-US" sz="1100" dirty="0" smtClean="0">
                <a:ea typeface="Times New Roman" charset="0"/>
                <a:cs typeface="Times New Roman" charset="0"/>
              </a:rPr>
              <a:t>million </a:t>
            </a:r>
            <a:r>
              <a:rPr lang="en-US" sz="1100" dirty="0">
                <a:ea typeface="Times New Roman" charset="0"/>
                <a:cs typeface="Times New Roman" charset="0"/>
              </a:rPr>
              <a:t>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pic>
        <p:nvPicPr>
          <p:cNvPr id="13" name="Picture 12"/>
          <p:cNvPicPr>
            <a:picLocks noChangeAspect="1"/>
          </p:cNvPicPr>
          <p:nvPr/>
        </p:nvPicPr>
        <p:blipFill>
          <a:blip r:embed="rId6"/>
          <a:stretch>
            <a:fillRect/>
          </a:stretch>
        </p:blipFill>
        <p:spPr>
          <a:xfrm>
            <a:off x="43032" y="204870"/>
            <a:ext cx="576228" cy="576228"/>
          </a:xfrm>
          <a:prstGeom prst="rect">
            <a:avLst/>
          </a:prstGeom>
        </p:spPr>
      </p:pic>
      <p:sp>
        <p:nvSpPr>
          <p:cNvPr id="16" name="TextBox 1"/>
          <p:cNvSpPr txBox="1"/>
          <p:nvPr/>
        </p:nvSpPr>
        <p:spPr bwMode="auto">
          <a:xfrm>
            <a:off x="922059" y="1858591"/>
            <a:ext cx="1734785" cy="1378084"/>
          </a:xfrm>
          <a:prstGeom prst="rect">
            <a:avLst/>
          </a:prstGeom>
          <a:noFill/>
          <a:ln w="9525">
            <a:noFill/>
            <a:miter lim="800000"/>
            <a:headEnd/>
            <a:tailEnd/>
          </a:ln>
        </p:spPr>
        <p:txBody>
          <a:bodyPr wrap="square" lIns="0" tIns="0" rIns="0" rtlCol="0" anchor="t">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0" hangingPunct="0"/>
            <a:endParaRPr lang="en-US" sz="1200" b="1" dirty="0" smtClean="0">
              <a:solidFill>
                <a:schemeClr val="accent6"/>
              </a:solidFill>
              <a:ea typeface="Times New Roman" charset="0"/>
              <a:cs typeface="Times New Roman" charset="0"/>
            </a:endParaRPr>
          </a:p>
          <a:p>
            <a:pPr algn="r" eaLnBrk="0" hangingPunct="0"/>
            <a:endParaRPr lang="en-US" sz="1200" b="1" dirty="0">
              <a:solidFill>
                <a:schemeClr val="accent6"/>
              </a:solidFill>
              <a:ea typeface="Times New Roman" charset="0"/>
              <a:cs typeface="Times New Roman" charset="0"/>
            </a:endParaRPr>
          </a:p>
          <a:p>
            <a:pPr algn="r" eaLnBrk="0" hangingPunct="0"/>
            <a:r>
              <a:rPr lang="en-US" sz="1200" b="1" dirty="0" smtClean="0">
                <a:solidFill>
                  <a:schemeClr val="accent6"/>
                </a:solidFill>
                <a:ea typeface="Times New Roman" charset="0"/>
                <a:cs typeface="Times New Roman" charset="0"/>
              </a:rPr>
              <a:t>biomass-based diesel</a:t>
            </a:r>
          </a:p>
          <a:p>
            <a:pPr algn="r" eaLnBrk="0" hangingPunct="0"/>
            <a:endParaRPr lang="en-US" sz="1200" b="1" dirty="0">
              <a:solidFill>
                <a:schemeClr val="accent6"/>
              </a:solidFill>
              <a:ea typeface="Times New Roman" charset="0"/>
              <a:cs typeface="Times New Roman" charset="0"/>
            </a:endParaRPr>
          </a:p>
          <a:p>
            <a:pPr algn="r" eaLnBrk="0" hangingPunct="0"/>
            <a:endParaRPr lang="en-US" sz="1200" b="1" dirty="0" smtClean="0">
              <a:solidFill>
                <a:schemeClr val="accent6"/>
              </a:solidFill>
              <a:ea typeface="Times New Roman" charset="0"/>
              <a:cs typeface="Times New Roman" charset="0"/>
            </a:endParaRPr>
          </a:p>
          <a:p>
            <a:pPr algn="r" eaLnBrk="0" hangingPunct="0"/>
            <a:endParaRPr lang="en-US" sz="1200" b="1" dirty="0" smtClean="0">
              <a:solidFill>
                <a:schemeClr val="bg1"/>
              </a:solidFill>
              <a:ea typeface="Times New Roman" charset="0"/>
              <a:cs typeface="Times New Roman" charset="0"/>
            </a:endParaRPr>
          </a:p>
          <a:p>
            <a:pPr algn="r" eaLnBrk="0" hangingPunct="0"/>
            <a:endParaRPr lang="en-US" sz="1200" b="1" dirty="0" smtClean="0">
              <a:solidFill>
                <a:schemeClr val="bg1"/>
              </a:solidFill>
              <a:ea typeface="Times New Roman" charset="0"/>
              <a:cs typeface="Times New Roman" charset="0"/>
            </a:endParaRPr>
          </a:p>
          <a:p>
            <a:pPr algn="r" eaLnBrk="0" hangingPunct="0"/>
            <a:r>
              <a:rPr lang="en-US" sz="1200" b="1" dirty="0" smtClean="0">
                <a:solidFill>
                  <a:schemeClr val="bg1"/>
                </a:solidFill>
                <a:ea typeface="Times New Roman" charset="0"/>
                <a:cs typeface="Times New Roman" charset="0"/>
              </a:rPr>
              <a:t>total ethanol</a:t>
            </a:r>
          </a:p>
          <a:p>
            <a:pPr eaLnBrk="0" hangingPunct="0"/>
            <a:endParaRPr lang="en-US" b="1" dirty="0" smtClean="0">
              <a:solidFill>
                <a:schemeClr val="bg1"/>
              </a:solidFill>
              <a:ea typeface="Times New Roman" charset="0"/>
              <a:cs typeface="Times New Roman" charset="0"/>
            </a:endParaRPr>
          </a:p>
          <a:p>
            <a:pPr eaLnBrk="0" hangingPunct="0"/>
            <a:endParaRPr lang="en-US" sz="600" b="1" dirty="0" smtClean="0">
              <a:solidFill>
                <a:schemeClr val="bg1"/>
              </a:solidFill>
              <a:ea typeface="Times New Roman" charset="0"/>
              <a:cs typeface="Times New Roman" charset="0"/>
            </a:endParaRPr>
          </a:p>
          <a:p>
            <a:pPr eaLnBrk="0" hangingPunct="0"/>
            <a:endParaRPr lang="en-US" sz="600" b="1" dirty="0">
              <a:solidFill>
                <a:schemeClr val="bg1"/>
              </a:solidFill>
              <a:ea typeface="Times New Roman" charset="0"/>
              <a:cs typeface="Times New Roman" charset="0"/>
            </a:endParaRPr>
          </a:p>
          <a:p>
            <a:pPr eaLnBrk="0" hangingPunct="0"/>
            <a:endParaRPr lang="en-US" sz="600" b="1" dirty="0" smtClean="0">
              <a:solidFill>
                <a:schemeClr val="bg1"/>
              </a:solidFill>
              <a:ea typeface="Times New Roman" charset="0"/>
              <a:cs typeface="Times New Roman" charset="0"/>
            </a:endParaRPr>
          </a:p>
        </p:txBody>
      </p:sp>
      <p:sp>
        <p:nvSpPr>
          <p:cNvPr id="17" name="Text Placeholder 5"/>
          <p:cNvSpPr txBox="1">
            <a:spLocks/>
          </p:cNvSpPr>
          <p:nvPr/>
        </p:nvSpPr>
        <p:spPr>
          <a:xfrm>
            <a:off x="685800" y="4457700"/>
            <a:ext cx="8001000" cy="205740"/>
          </a:xfrm>
          <a:prstGeom prst="rect">
            <a:avLst/>
          </a:prstGeom>
        </p:spPr>
        <p:txBody>
          <a:bodyPr lIns="0" rIns="0" bIns="0" anchor="b" anchorCtr="0"/>
          <a:lstStyle>
            <a:lvl1pPr marL="0" indent="0" algn="l" rtl="0" eaLnBrk="1" fontAlgn="base" hangingPunct="1">
              <a:spcBef>
                <a:spcPct val="20000"/>
              </a:spcBef>
              <a:spcAft>
                <a:spcPct val="0"/>
              </a:spcAft>
              <a:buFont typeface="Arial" panose="020B0604020202020204" pitchFamily="34" charset="0"/>
              <a:buNone/>
              <a:defRPr sz="1000" i="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Note</a:t>
            </a:r>
            <a:r>
              <a:rPr lang="en-US" dirty="0"/>
              <a:t>: Other biofuels make up less than 0.2% of biofuel </a:t>
            </a:r>
            <a:r>
              <a:rPr lang="en-US" dirty="0" smtClean="0"/>
              <a:t>production and are therefore not visible.</a:t>
            </a:r>
            <a:endParaRPr lang="en-US" dirty="0"/>
          </a:p>
        </p:txBody>
      </p:sp>
      <p:sp>
        <p:nvSpPr>
          <p:cNvPr id="15" name="TextBox 1"/>
          <p:cNvSpPr txBox="1"/>
          <p:nvPr/>
        </p:nvSpPr>
        <p:spPr bwMode="auto">
          <a:xfrm>
            <a:off x="3473485" y="1849166"/>
            <a:ext cx="1734785" cy="1378084"/>
          </a:xfrm>
          <a:prstGeom prst="rect">
            <a:avLst/>
          </a:prstGeom>
          <a:noFill/>
          <a:ln w="9525">
            <a:noFill/>
            <a:miter lim="800000"/>
            <a:headEnd/>
            <a:tailEnd/>
          </a:ln>
        </p:spPr>
        <p:txBody>
          <a:bodyPr wrap="square" lIns="0" tIns="0" rIns="0" rtlCol="0" anchor="t">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0" hangingPunct="0"/>
            <a:endParaRPr lang="en-US" sz="1200" b="1" dirty="0" smtClean="0">
              <a:solidFill>
                <a:schemeClr val="accent6"/>
              </a:solidFill>
              <a:ea typeface="Times New Roman" charset="0"/>
              <a:cs typeface="Times New Roman" charset="0"/>
            </a:endParaRPr>
          </a:p>
          <a:p>
            <a:pPr algn="r" eaLnBrk="0" hangingPunct="0"/>
            <a:endParaRPr lang="en-US" sz="1200" b="1" dirty="0">
              <a:solidFill>
                <a:schemeClr val="accent6"/>
              </a:solidFill>
              <a:ea typeface="Times New Roman" charset="0"/>
              <a:cs typeface="Times New Roman" charset="0"/>
            </a:endParaRPr>
          </a:p>
          <a:p>
            <a:pPr algn="r" eaLnBrk="0" hangingPunct="0"/>
            <a:r>
              <a:rPr lang="en-US" sz="1200" b="1" dirty="0" smtClean="0">
                <a:solidFill>
                  <a:schemeClr val="accent6"/>
                </a:solidFill>
                <a:ea typeface="Times New Roman" charset="0"/>
                <a:cs typeface="Times New Roman" charset="0"/>
              </a:rPr>
              <a:t>biomass-based diesel</a:t>
            </a:r>
          </a:p>
          <a:p>
            <a:pPr algn="r" eaLnBrk="0" hangingPunct="0"/>
            <a:endParaRPr lang="en-US" sz="1200" b="1" dirty="0">
              <a:solidFill>
                <a:schemeClr val="accent6"/>
              </a:solidFill>
              <a:ea typeface="Times New Roman" charset="0"/>
              <a:cs typeface="Times New Roman" charset="0"/>
            </a:endParaRPr>
          </a:p>
          <a:p>
            <a:pPr algn="r" eaLnBrk="0" hangingPunct="0"/>
            <a:endParaRPr lang="en-US" sz="1200" b="1" dirty="0" smtClean="0">
              <a:solidFill>
                <a:schemeClr val="accent6"/>
              </a:solidFill>
              <a:ea typeface="Times New Roman" charset="0"/>
              <a:cs typeface="Times New Roman" charset="0"/>
            </a:endParaRPr>
          </a:p>
          <a:p>
            <a:pPr algn="r" eaLnBrk="0" hangingPunct="0"/>
            <a:endParaRPr lang="en-US" sz="1200" b="1" dirty="0" smtClean="0">
              <a:solidFill>
                <a:schemeClr val="bg1"/>
              </a:solidFill>
              <a:ea typeface="Times New Roman" charset="0"/>
              <a:cs typeface="Times New Roman" charset="0"/>
            </a:endParaRPr>
          </a:p>
          <a:p>
            <a:pPr algn="r" eaLnBrk="0" hangingPunct="0"/>
            <a:endParaRPr lang="en-US" sz="1200" b="1" dirty="0" smtClean="0">
              <a:solidFill>
                <a:schemeClr val="bg1"/>
              </a:solidFill>
              <a:ea typeface="Times New Roman" charset="0"/>
              <a:cs typeface="Times New Roman" charset="0"/>
            </a:endParaRPr>
          </a:p>
          <a:p>
            <a:pPr algn="r" eaLnBrk="0" hangingPunct="0"/>
            <a:r>
              <a:rPr lang="en-US" sz="1200" b="1" dirty="0" smtClean="0">
                <a:solidFill>
                  <a:schemeClr val="bg1"/>
                </a:solidFill>
                <a:ea typeface="Times New Roman" charset="0"/>
                <a:cs typeface="Times New Roman" charset="0"/>
              </a:rPr>
              <a:t>total ethanol</a:t>
            </a:r>
          </a:p>
          <a:p>
            <a:pPr eaLnBrk="0" hangingPunct="0"/>
            <a:endParaRPr lang="en-US" b="1" dirty="0" smtClean="0">
              <a:solidFill>
                <a:schemeClr val="bg1"/>
              </a:solidFill>
              <a:ea typeface="Times New Roman" charset="0"/>
              <a:cs typeface="Times New Roman" charset="0"/>
            </a:endParaRPr>
          </a:p>
          <a:p>
            <a:pPr eaLnBrk="0" hangingPunct="0"/>
            <a:endParaRPr lang="en-US" sz="600" b="1" dirty="0" smtClean="0">
              <a:solidFill>
                <a:schemeClr val="bg1"/>
              </a:solidFill>
              <a:ea typeface="Times New Roman" charset="0"/>
              <a:cs typeface="Times New Roman" charset="0"/>
            </a:endParaRPr>
          </a:p>
          <a:p>
            <a:pPr eaLnBrk="0" hangingPunct="0"/>
            <a:endParaRPr lang="en-US" sz="600" b="1" dirty="0">
              <a:solidFill>
                <a:schemeClr val="bg1"/>
              </a:solidFill>
              <a:ea typeface="Times New Roman" charset="0"/>
              <a:cs typeface="Times New Roman" charset="0"/>
            </a:endParaRPr>
          </a:p>
          <a:p>
            <a:pPr eaLnBrk="0" hangingPunct="0"/>
            <a:endParaRPr lang="en-US" sz="600" b="1" dirty="0" smtClean="0">
              <a:solidFill>
                <a:schemeClr val="bg1"/>
              </a:solidFill>
              <a:ea typeface="Times New Roman" charset="0"/>
              <a:cs typeface="Times New Roman" charset="0"/>
            </a:endParaRPr>
          </a:p>
        </p:txBody>
      </p:sp>
      <p:sp>
        <p:nvSpPr>
          <p:cNvPr id="18" name="TextBox 1"/>
          <p:cNvSpPr txBox="1"/>
          <p:nvPr/>
        </p:nvSpPr>
        <p:spPr bwMode="auto">
          <a:xfrm>
            <a:off x="5772669" y="1612061"/>
            <a:ext cx="1734785" cy="1378084"/>
          </a:xfrm>
          <a:prstGeom prst="rect">
            <a:avLst/>
          </a:prstGeom>
          <a:noFill/>
          <a:ln w="9525">
            <a:noFill/>
            <a:miter lim="800000"/>
            <a:headEnd/>
            <a:tailEnd/>
          </a:ln>
        </p:spPr>
        <p:txBody>
          <a:bodyPr wrap="square" lIns="0" tIns="0" rIns="0" rtlCol="0" anchor="t">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0" hangingPunct="0"/>
            <a:endParaRPr lang="en-US" sz="1200" b="1" dirty="0" smtClean="0">
              <a:solidFill>
                <a:schemeClr val="accent6"/>
              </a:solidFill>
              <a:ea typeface="Times New Roman" charset="0"/>
              <a:cs typeface="Times New Roman" charset="0"/>
            </a:endParaRPr>
          </a:p>
          <a:p>
            <a:pPr algn="r" eaLnBrk="0" hangingPunct="0"/>
            <a:endParaRPr lang="en-US" sz="1200" b="1" dirty="0">
              <a:solidFill>
                <a:schemeClr val="accent6"/>
              </a:solidFill>
              <a:ea typeface="Times New Roman" charset="0"/>
              <a:cs typeface="Times New Roman" charset="0"/>
            </a:endParaRPr>
          </a:p>
          <a:p>
            <a:pPr algn="r" eaLnBrk="0" hangingPunct="0"/>
            <a:r>
              <a:rPr lang="en-US" sz="1200" b="1" dirty="0" smtClean="0">
                <a:solidFill>
                  <a:schemeClr val="accent6"/>
                </a:solidFill>
                <a:ea typeface="Times New Roman" charset="0"/>
                <a:cs typeface="Times New Roman" charset="0"/>
              </a:rPr>
              <a:t>biomass-based diesel</a:t>
            </a:r>
          </a:p>
          <a:p>
            <a:pPr algn="r" eaLnBrk="0" hangingPunct="0"/>
            <a:endParaRPr lang="en-US" sz="1200" b="1" dirty="0">
              <a:solidFill>
                <a:schemeClr val="accent6"/>
              </a:solidFill>
              <a:ea typeface="Times New Roman" charset="0"/>
              <a:cs typeface="Times New Roman" charset="0"/>
            </a:endParaRPr>
          </a:p>
          <a:p>
            <a:pPr algn="r" eaLnBrk="0" hangingPunct="0"/>
            <a:endParaRPr lang="en-US" sz="1200" b="1" dirty="0" smtClean="0">
              <a:solidFill>
                <a:schemeClr val="accent6"/>
              </a:solidFill>
              <a:ea typeface="Times New Roman" charset="0"/>
              <a:cs typeface="Times New Roman" charset="0"/>
            </a:endParaRPr>
          </a:p>
          <a:p>
            <a:pPr algn="r" eaLnBrk="0" hangingPunct="0"/>
            <a:endParaRPr lang="en-US" sz="1200" b="1" dirty="0" smtClean="0">
              <a:solidFill>
                <a:schemeClr val="bg1"/>
              </a:solidFill>
              <a:ea typeface="Times New Roman" charset="0"/>
              <a:cs typeface="Times New Roman" charset="0"/>
            </a:endParaRPr>
          </a:p>
          <a:p>
            <a:pPr algn="r" eaLnBrk="0" hangingPunct="0"/>
            <a:endParaRPr lang="en-US" sz="1200" b="1" dirty="0" smtClean="0">
              <a:solidFill>
                <a:schemeClr val="bg1"/>
              </a:solidFill>
              <a:ea typeface="Times New Roman" charset="0"/>
              <a:cs typeface="Times New Roman" charset="0"/>
            </a:endParaRPr>
          </a:p>
          <a:p>
            <a:pPr algn="r" eaLnBrk="0" hangingPunct="0"/>
            <a:r>
              <a:rPr lang="en-US" sz="1200" b="1" dirty="0" smtClean="0">
                <a:solidFill>
                  <a:schemeClr val="bg1"/>
                </a:solidFill>
                <a:ea typeface="Times New Roman" charset="0"/>
                <a:cs typeface="Times New Roman" charset="0"/>
              </a:rPr>
              <a:t>total ethanol</a:t>
            </a:r>
          </a:p>
          <a:p>
            <a:pPr eaLnBrk="0" hangingPunct="0"/>
            <a:endParaRPr lang="en-US" b="1" dirty="0" smtClean="0">
              <a:solidFill>
                <a:schemeClr val="bg1"/>
              </a:solidFill>
              <a:ea typeface="Times New Roman" charset="0"/>
              <a:cs typeface="Times New Roman" charset="0"/>
            </a:endParaRPr>
          </a:p>
          <a:p>
            <a:pPr eaLnBrk="0" hangingPunct="0"/>
            <a:endParaRPr lang="en-US" sz="600" b="1" dirty="0" smtClean="0">
              <a:solidFill>
                <a:schemeClr val="bg1"/>
              </a:solidFill>
              <a:ea typeface="Times New Roman" charset="0"/>
              <a:cs typeface="Times New Roman" charset="0"/>
            </a:endParaRPr>
          </a:p>
          <a:p>
            <a:pPr eaLnBrk="0" hangingPunct="0"/>
            <a:endParaRPr lang="en-US" sz="600" b="1" dirty="0">
              <a:solidFill>
                <a:schemeClr val="bg1"/>
              </a:solidFill>
              <a:ea typeface="Times New Roman" charset="0"/>
              <a:cs typeface="Times New Roman" charset="0"/>
            </a:endParaRPr>
          </a:p>
          <a:p>
            <a:pPr eaLnBrk="0" hangingPunct="0"/>
            <a:endParaRPr lang="en-US" sz="600" b="1" dirty="0" smtClean="0">
              <a:solidFill>
                <a:schemeClr val="bg1"/>
              </a:solidFill>
              <a:ea typeface="Times New Roman" charset="0"/>
              <a:cs typeface="Times New Roman" charset="0"/>
            </a:endParaRPr>
          </a:p>
        </p:txBody>
      </p:sp>
    </p:spTree>
    <p:extLst>
      <p:ext uri="{BB962C8B-B14F-4D97-AF65-F5344CB8AC3E}">
        <p14:creationId xmlns:p14="http://schemas.microsoft.com/office/powerpoint/2010/main" val="1983766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SL27SH2"/>
          <p:cNvGraphicFramePr>
            <a:graphicFrameLocks noGrp="1"/>
          </p:cNvGraphicFramePr>
          <p:nvPr>
            <p:ph sz="quarter" idx="12"/>
            <p:extLst/>
          </p:nvPr>
        </p:nvGraphicFramePr>
        <p:xfrm>
          <a:off x="685800" y="1531021"/>
          <a:ext cx="3932238" cy="3097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L27SH1"/>
          <p:cNvGraphicFramePr>
            <a:graphicFrameLocks noGrp="1"/>
          </p:cNvGraphicFramePr>
          <p:nvPr>
            <p:ph sz="quarter" idx="13"/>
            <p:extLst/>
          </p:nvPr>
        </p:nvGraphicFramePr>
        <p:xfrm>
          <a:off x="4664075" y="1531146"/>
          <a:ext cx="4022725"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685800" y="1160248"/>
            <a:ext cx="3931920" cy="350851"/>
          </a:xfrm>
        </p:spPr>
        <p:txBody>
          <a:bodyPr/>
          <a:lstStyle/>
          <a:p>
            <a:pPr marL="0" lvl="0" indent="0" eaLnBrk="0" hangingPunct="0">
              <a:spcBef>
                <a:spcPct val="0"/>
              </a:spcBef>
            </a:pPr>
            <a:r>
              <a:rPr lang="en-US" b="1" dirty="0">
                <a:solidFill>
                  <a:srgbClr val="000000"/>
                </a:solidFill>
                <a:latin typeface="Arial" charset="0"/>
                <a:ea typeface="Times New Roman" charset="0"/>
                <a:cs typeface="Times New Roman" charset="0"/>
              </a:rPr>
              <a:t>Biomass-based diesel </a:t>
            </a:r>
            <a:r>
              <a:rPr lang="en-US" b="1" dirty="0" smtClean="0">
                <a:solidFill>
                  <a:srgbClr val="000000"/>
                </a:solidFill>
                <a:latin typeface="Arial" charset="0"/>
                <a:ea typeface="Times New Roman" charset="0"/>
                <a:cs typeface="Times New Roman" charset="0"/>
              </a:rPr>
              <a:t>production</a:t>
            </a:r>
            <a:endParaRPr lang="en-US" b="1" dirty="0">
              <a:solidFill>
                <a:srgbClr val="000000"/>
              </a:solidFill>
              <a:latin typeface="Arial" charset="0"/>
              <a:ea typeface="Times New Roman" charset="0"/>
              <a:cs typeface="Times New Roman" charset="0"/>
            </a:endParaRPr>
          </a:p>
          <a:p>
            <a:pPr marL="0" lvl="0" indent="0" eaLnBrk="0" hangingPunct="0">
              <a:spcBef>
                <a:spcPct val="0"/>
              </a:spcBef>
            </a:pPr>
            <a:r>
              <a:rPr lang="en-US" b="1" dirty="0">
                <a:ea typeface="Times New Roman" charset="0"/>
                <a:cs typeface="Times New Roman" charset="0"/>
              </a:rPr>
              <a:t>AEO2022 </a:t>
            </a:r>
            <a:r>
              <a:rPr lang="en-US" b="1" dirty="0" smtClean="0">
                <a:solidFill>
                  <a:srgbClr val="000000"/>
                </a:solidFill>
                <a:latin typeface="Arial" charset="0"/>
                <a:ea typeface="Times New Roman" charset="0"/>
                <a:cs typeface="Times New Roman" charset="0"/>
              </a:rPr>
              <a:t>Reference </a:t>
            </a:r>
            <a:r>
              <a:rPr lang="en-US" b="1" dirty="0">
                <a:solidFill>
                  <a:srgbClr val="000000"/>
                </a:solidFill>
                <a:latin typeface="Arial" charset="0"/>
                <a:ea typeface="Times New Roman" charset="0"/>
                <a:cs typeface="Times New Roman" charset="0"/>
              </a:rPr>
              <a:t>case</a:t>
            </a:r>
          </a:p>
          <a:p>
            <a:pPr marL="0" lvl="0" indent="0" eaLnBrk="0" hangingPunct="0">
              <a:spcBef>
                <a:spcPct val="0"/>
              </a:spcBef>
            </a:pPr>
            <a:r>
              <a:rPr lang="en-US" sz="1100" dirty="0">
                <a:solidFill>
                  <a:sysClr val="windowText" lastClr="000000"/>
                </a:solidFill>
                <a:latin typeface="Arial" charset="0"/>
                <a:ea typeface="Times New Roman" charset="0"/>
                <a:cs typeface="Times New Roman" charset="0"/>
              </a:rPr>
              <a:t>million barrels per </a:t>
            </a:r>
            <a:r>
              <a:rPr lang="en-US" sz="1100" dirty="0" smtClean="0">
                <a:solidFill>
                  <a:sysClr val="windowText" lastClr="000000"/>
                </a:solidFill>
                <a:latin typeface="Arial" charset="0"/>
                <a:ea typeface="Times New Roman" charset="0"/>
                <a:cs typeface="Times New Roman" charset="0"/>
              </a:rPr>
              <a:t>day</a:t>
            </a:r>
            <a:endParaRPr lang="en-US" sz="1100" dirty="0">
              <a:solidFill>
                <a:sysClr val="windowText" lastClr="000000"/>
              </a:solidFill>
              <a:latin typeface="Arial" charset="0"/>
              <a:ea typeface="Times New Roman" charset="0"/>
              <a:cs typeface="Times New Roman" charset="0"/>
            </a:endParaRPr>
          </a:p>
        </p:txBody>
      </p:sp>
      <p:sp>
        <p:nvSpPr>
          <p:cNvPr id="5" name="Text Placeholder 4"/>
          <p:cNvSpPr>
            <a:spLocks noGrp="1"/>
          </p:cNvSpPr>
          <p:nvPr>
            <p:ph type="body" sz="quarter" idx="18"/>
          </p:nvPr>
        </p:nvSpPr>
        <p:spPr>
          <a:xfrm>
            <a:off x="4663440" y="1199096"/>
            <a:ext cx="4023360" cy="350851"/>
          </a:xfrm>
        </p:spPr>
        <p:txBody>
          <a:bodyPr/>
          <a:lstStyle/>
          <a:p>
            <a:pPr marL="0" lvl="0" indent="0" algn="l" eaLnBrk="0" hangingPunct="0">
              <a:spcBef>
                <a:spcPct val="0"/>
              </a:spcBef>
            </a:pPr>
            <a:r>
              <a:rPr lang="en-US" b="1" dirty="0" smtClean="0">
                <a:solidFill>
                  <a:srgbClr val="000000"/>
                </a:solidFill>
                <a:latin typeface="Arial" charset="0"/>
                <a:ea typeface="Times New Roman" charset="0"/>
                <a:cs typeface="Times New Roman" charset="0"/>
              </a:rPr>
              <a:t>Biomass-based </a:t>
            </a:r>
            <a:r>
              <a:rPr lang="en-US" b="1" dirty="0">
                <a:solidFill>
                  <a:srgbClr val="000000"/>
                </a:solidFill>
                <a:latin typeface="Arial" charset="0"/>
                <a:ea typeface="Times New Roman" charset="0"/>
                <a:cs typeface="Times New Roman" charset="0"/>
              </a:rPr>
              <a:t>diesel production as a percentage of petroleum diesel production </a:t>
            </a:r>
            <a:endParaRPr lang="en-US" b="1" dirty="0" smtClean="0">
              <a:solidFill>
                <a:srgbClr val="000000"/>
              </a:solidFill>
              <a:latin typeface="Arial" charset="0"/>
              <a:ea typeface="Times New Roman" charset="0"/>
              <a:cs typeface="Times New Roman" charset="0"/>
            </a:endParaRPr>
          </a:p>
          <a:p>
            <a:pPr marL="0" lvl="0" indent="0" algn="l" eaLnBrk="0" hangingPunct="0">
              <a:spcBef>
                <a:spcPct val="0"/>
              </a:spcBef>
            </a:pPr>
            <a:r>
              <a:rPr lang="en-US" b="1" dirty="0">
                <a:ea typeface="Times New Roman" charset="0"/>
                <a:cs typeface="Times New Roman" charset="0"/>
              </a:rPr>
              <a:t>AEO2022 </a:t>
            </a:r>
            <a:r>
              <a:rPr lang="en-US" b="1" dirty="0" smtClean="0">
                <a:solidFill>
                  <a:srgbClr val="000000"/>
                </a:solidFill>
                <a:latin typeface="Arial" charset="0"/>
                <a:ea typeface="Times New Roman" charset="0"/>
                <a:cs typeface="Times New Roman" charset="0"/>
              </a:rPr>
              <a:t>Reference case</a:t>
            </a:r>
          </a:p>
          <a:p>
            <a:pPr marL="0" lvl="0" indent="0" algn="l" eaLnBrk="0" hangingPunct="0">
              <a:spcBef>
                <a:spcPct val="0"/>
              </a:spcBef>
            </a:pPr>
            <a:r>
              <a:rPr lang="en-US" sz="1100" dirty="0" smtClean="0">
                <a:solidFill>
                  <a:sysClr val="windowText" lastClr="000000"/>
                </a:solidFill>
                <a:latin typeface="Arial" charset="0"/>
                <a:ea typeface="Times New Roman" charset="0"/>
                <a:cs typeface="Times New Roman" charset="0"/>
              </a:rPr>
              <a:t>percentage</a:t>
            </a:r>
            <a:endParaRPr lang="en-US" dirty="0"/>
          </a:p>
        </p:txBody>
      </p:sp>
      <p:sp>
        <p:nvSpPr>
          <p:cNvPr id="7" name="Title 6"/>
          <p:cNvSpPr>
            <a:spLocks noGrp="1"/>
          </p:cNvSpPr>
          <p:nvPr>
            <p:ph type="title"/>
          </p:nvPr>
        </p:nvSpPr>
        <p:spPr/>
        <p:txBody>
          <a:bodyPr/>
          <a:lstStyle/>
          <a:p>
            <a:r>
              <a:rPr lang="en-US" dirty="0" smtClean="0"/>
              <a:t>U.S. biomass-based diesel production</a:t>
            </a:r>
            <a:endParaRPr lang="en-US" dirty="0"/>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31</a:t>
            </a:fld>
            <a:endParaRPr lang="en-US" dirty="0"/>
          </a:p>
        </p:txBody>
      </p:sp>
      <p:pic>
        <p:nvPicPr>
          <p:cNvPr id="9" name="Picture 8"/>
          <p:cNvPicPr>
            <a:picLocks noChangeAspect="1"/>
          </p:cNvPicPr>
          <p:nvPr/>
        </p:nvPicPr>
        <p:blipFill>
          <a:blip r:embed="rId4"/>
          <a:stretch>
            <a:fillRect/>
          </a:stretch>
        </p:blipFill>
        <p:spPr>
          <a:xfrm>
            <a:off x="43032" y="204870"/>
            <a:ext cx="576228" cy="576228"/>
          </a:xfrm>
          <a:prstGeom prst="rect">
            <a:avLst/>
          </a:prstGeom>
        </p:spPr>
      </p:pic>
      <p:sp>
        <p:nvSpPr>
          <p:cNvPr id="11" name="TextBox 1"/>
          <p:cNvSpPr txBox="1"/>
          <p:nvPr/>
        </p:nvSpPr>
        <p:spPr bwMode="auto">
          <a:xfrm>
            <a:off x="1313627" y="1517740"/>
            <a:ext cx="1472944" cy="305648"/>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a:ea typeface="Times New Roman" charset="0"/>
                <a:cs typeface="Times New Roman" charset="0"/>
              </a:rPr>
              <a:t>         </a:t>
            </a:r>
            <a:r>
              <a:rPr lang="en-US" sz="1200" dirty="0" smtClean="0">
                <a:ea typeface="Times New Roman" charset="0"/>
                <a:cs typeface="Times New Roman" charset="0"/>
              </a:rPr>
              <a:t> </a:t>
            </a:r>
            <a:r>
              <a:rPr lang="en-US" sz="1200" b="1" dirty="0" smtClean="0">
                <a:ea typeface="Times New Roman" charset="0"/>
                <a:cs typeface="Times New Roman" charset="0"/>
              </a:rPr>
              <a:t>2021</a:t>
            </a:r>
            <a:endParaRPr lang="en-US" sz="1200" b="1" dirty="0">
              <a:ea typeface="Times New Roman" charset="0"/>
              <a:cs typeface="Times New Roman" charset="0"/>
            </a:endParaRPr>
          </a:p>
          <a:p>
            <a:pPr eaLnBrk="0" hangingPunct="0"/>
            <a:r>
              <a:rPr lang="en-US" sz="1200" dirty="0">
                <a:ea typeface="Times New Roman" charset="0"/>
                <a:cs typeface="Times New Roman" charset="0"/>
              </a:rPr>
              <a:t> history    projections</a:t>
            </a:r>
          </a:p>
        </p:txBody>
      </p:sp>
      <p:sp>
        <p:nvSpPr>
          <p:cNvPr id="16" name="TextBox 1"/>
          <p:cNvSpPr txBox="1"/>
          <p:nvPr/>
        </p:nvSpPr>
        <p:spPr bwMode="auto">
          <a:xfrm>
            <a:off x="5498698" y="1524887"/>
            <a:ext cx="1472944" cy="305648"/>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a:ea typeface="Times New Roman" charset="0"/>
                <a:cs typeface="Times New Roman" charset="0"/>
              </a:rPr>
              <a:t>         </a:t>
            </a:r>
            <a:r>
              <a:rPr lang="en-US" sz="1200" b="1" dirty="0" smtClean="0">
                <a:ea typeface="Times New Roman" charset="0"/>
                <a:cs typeface="Times New Roman" charset="0"/>
              </a:rPr>
              <a:t>2021</a:t>
            </a:r>
            <a:endParaRPr lang="en-US" sz="1200" b="1" dirty="0">
              <a:ea typeface="Times New Roman" charset="0"/>
              <a:cs typeface="Times New Roman" charset="0"/>
            </a:endParaRPr>
          </a:p>
          <a:p>
            <a:pPr eaLnBrk="0" hangingPunct="0"/>
            <a:r>
              <a:rPr lang="en-US" sz="1200" dirty="0">
                <a:ea typeface="Times New Roman" charset="0"/>
                <a:cs typeface="Times New Roman" charset="0"/>
              </a:rPr>
              <a:t> history    projections</a:t>
            </a:r>
          </a:p>
        </p:txBody>
      </p:sp>
    </p:spTree>
    <p:extLst>
      <p:ext uri="{BB962C8B-B14F-4D97-AF65-F5344CB8AC3E}">
        <p14:creationId xmlns:p14="http://schemas.microsoft.com/office/powerpoint/2010/main" val="749443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BIOCONSUM"/>
          <p:cNvGraphicFramePr>
            <a:graphicFrameLocks noGrp="1"/>
          </p:cNvGraphicFramePr>
          <p:nvPr>
            <p:ph sz="quarter" idx="20"/>
            <p:extLst/>
          </p:nvPr>
        </p:nvGraphicFramePr>
        <p:xfrm>
          <a:off x="477980" y="1405663"/>
          <a:ext cx="7498080" cy="294535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2"/>
          <p:cNvSpPr>
            <a:spLocks noGrp="1"/>
          </p:cNvSpPr>
          <p:nvPr>
            <p:ph type="body" sz="quarter" idx="18"/>
          </p:nvPr>
        </p:nvSpPr>
        <p:spPr>
          <a:xfrm>
            <a:off x="685800" y="1054812"/>
            <a:ext cx="3000676" cy="350851"/>
          </a:xfrm>
        </p:spPr>
        <p:txBody>
          <a:bodyPr lIns="0"/>
          <a:lstStyle/>
          <a:p>
            <a:pPr eaLnBrk="0" hangingPunct="0"/>
            <a:endParaRPr lang="en-US" b="1" dirty="0" smtClean="0">
              <a:solidFill>
                <a:srgbClr val="000000"/>
              </a:solidFill>
            </a:endParaRPr>
          </a:p>
          <a:p>
            <a:pPr eaLnBrk="0" hangingPunct="0"/>
            <a:endParaRPr lang="en-US" b="1" dirty="0">
              <a:solidFill>
                <a:srgbClr val="000000"/>
              </a:solidFill>
            </a:endParaRPr>
          </a:p>
          <a:p>
            <a:pPr marL="0" eaLnBrk="0" hangingPunct="0"/>
            <a:r>
              <a:rPr lang="en-US" b="1" dirty="0">
                <a:ea typeface="Times New Roman" charset="0"/>
                <a:cs typeface="Times New Roman" charset="0"/>
              </a:rPr>
              <a:t>E</a:t>
            </a:r>
            <a:r>
              <a:rPr lang="en-US" b="1" dirty="0" smtClean="0">
                <a:ea typeface="Times New Roman" charset="0"/>
                <a:cs typeface="Times New Roman" charset="0"/>
              </a:rPr>
              <a:t>nergy-related </a:t>
            </a:r>
            <a:r>
              <a:rPr lang="en-US" b="1" dirty="0">
                <a:ea typeface="Times New Roman" charset="0"/>
                <a:cs typeface="Times New Roman" charset="0"/>
              </a:rPr>
              <a:t>biofuels consumption</a:t>
            </a:r>
            <a:r>
              <a:rPr lang="en-US" b="1" dirty="0" smtClean="0">
                <a:solidFill>
                  <a:srgbClr val="000000"/>
                </a:solidFill>
              </a:rPr>
              <a:t>AEO2022 Reference case</a:t>
            </a:r>
          </a:p>
          <a:p>
            <a:pPr marL="0" indent="0" eaLnBrk="0" hangingPunct="0">
              <a:spcBef>
                <a:spcPts val="0"/>
              </a:spcBef>
            </a:pPr>
            <a:r>
              <a:rPr lang="en-US" sz="1100" dirty="0" smtClean="0">
                <a:ea typeface="Times New Roman" charset="0"/>
                <a:cs typeface="Times New Roman" charset="0"/>
              </a:rPr>
              <a:t>million </a:t>
            </a:r>
            <a:r>
              <a:rPr lang="en-US" sz="1100" dirty="0">
                <a:ea typeface="Times New Roman" charset="0"/>
                <a:cs typeface="Times New Roman" charset="0"/>
              </a:rPr>
              <a:t>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sp>
        <p:nvSpPr>
          <p:cNvPr id="6" name="Title 5"/>
          <p:cNvSpPr>
            <a:spLocks noGrp="1"/>
          </p:cNvSpPr>
          <p:nvPr>
            <p:ph type="title"/>
          </p:nvPr>
        </p:nvSpPr>
        <p:spPr>
          <a:xfrm>
            <a:off x="685800" y="74008"/>
            <a:ext cx="8001000" cy="761415"/>
          </a:xfrm>
          <a:prstGeom prst="rect">
            <a:avLst/>
          </a:prstGeom>
        </p:spPr>
        <p:txBody>
          <a:bodyPr/>
          <a:lstStyle/>
          <a:p>
            <a:r>
              <a:rPr lang="en-US" dirty="0" smtClean="0"/>
              <a:t>U.S</a:t>
            </a:r>
            <a:r>
              <a:rPr lang="en-US" dirty="0"/>
              <a:t>. </a:t>
            </a:r>
            <a:r>
              <a:rPr lang="en-US" dirty="0" smtClean="0"/>
              <a:t>biofuels consumption</a:t>
            </a:r>
            <a:endParaRPr lang="en-US" dirty="0"/>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32</a:t>
            </a:fld>
            <a:endParaRPr lang="en-US" dirty="0"/>
          </a:p>
        </p:txBody>
      </p:sp>
      <p:pic>
        <p:nvPicPr>
          <p:cNvPr id="13" name="Picture 12"/>
          <p:cNvPicPr>
            <a:picLocks noChangeAspect="1"/>
          </p:cNvPicPr>
          <p:nvPr/>
        </p:nvPicPr>
        <p:blipFill>
          <a:blip r:embed="rId4"/>
          <a:stretch>
            <a:fillRect/>
          </a:stretch>
        </p:blipFill>
        <p:spPr>
          <a:xfrm>
            <a:off x="43032" y="204870"/>
            <a:ext cx="576228" cy="576228"/>
          </a:xfrm>
          <a:prstGeom prst="rect">
            <a:avLst/>
          </a:prstGeom>
        </p:spPr>
      </p:pic>
      <p:sp>
        <p:nvSpPr>
          <p:cNvPr id="15" name="TextBox 1"/>
          <p:cNvSpPr txBox="1"/>
          <p:nvPr/>
        </p:nvSpPr>
        <p:spPr bwMode="auto">
          <a:xfrm>
            <a:off x="3164680" y="2742655"/>
            <a:ext cx="1763683" cy="1378084"/>
          </a:xfrm>
          <a:prstGeom prst="rect">
            <a:avLst/>
          </a:prstGeom>
          <a:noFill/>
          <a:ln w="9525">
            <a:noFill/>
            <a:miter lim="800000"/>
            <a:headEnd/>
            <a:tailEnd/>
          </a:ln>
        </p:spPr>
        <p:txBody>
          <a:bodyPr wrap="square" lIns="0" tIns="0" rIns="0" rtlCol="0" anchor="t">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smtClean="0">
                <a:solidFill>
                  <a:schemeClr val="bg1"/>
                </a:solidFill>
                <a:ea typeface="Times New Roman" charset="0"/>
                <a:cs typeface="Times New Roman" charset="0"/>
              </a:rPr>
              <a:t>biomass-based diesel</a:t>
            </a:r>
          </a:p>
          <a:p>
            <a:pPr eaLnBrk="0" hangingPunct="0"/>
            <a:endParaRPr lang="en-US" sz="1200" b="1" dirty="0" smtClean="0">
              <a:solidFill>
                <a:schemeClr val="bg1"/>
              </a:solidFill>
              <a:ea typeface="Times New Roman" charset="0"/>
              <a:cs typeface="Times New Roman" charset="0"/>
            </a:endParaRPr>
          </a:p>
          <a:p>
            <a:pPr eaLnBrk="0" hangingPunct="0"/>
            <a:r>
              <a:rPr lang="en-US" sz="1200" b="1" dirty="0" smtClean="0">
                <a:solidFill>
                  <a:schemeClr val="bg1"/>
                </a:solidFill>
                <a:ea typeface="Times New Roman" charset="0"/>
                <a:cs typeface="Times New Roman" charset="0"/>
              </a:rPr>
              <a:t>total ethanol</a:t>
            </a:r>
          </a:p>
          <a:p>
            <a:pPr eaLnBrk="0" hangingPunct="0"/>
            <a:endParaRPr lang="en-US" sz="1200" b="1" dirty="0" smtClean="0">
              <a:solidFill>
                <a:schemeClr val="bg1"/>
              </a:solidFill>
              <a:ea typeface="Times New Roman" charset="0"/>
              <a:cs typeface="Times New Roman" charset="0"/>
            </a:endParaRPr>
          </a:p>
          <a:p>
            <a:pPr eaLnBrk="0" hangingPunct="0"/>
            <a:endParaRPr lang="en-US" b="1" dirty="0" smtClean="0">
              <a:solidFill>
                <a:schemeClr val="bg1"/>
              </a:solidFill>
              <a:ea typeface="Times New Roman" charset="0"/>
              <a:cs typeface="Times New Roman" charset="0"/>
            </a:endParaRPr>
          </a:p>
          <a:p>
            <a:pPr eaLnBrk="0" hangingPunct="0"/>
            <a:endParaRPr lang="en-US" sz="600" b="1" dirty="0" smtClean="0">
              <a:solidFill>
                <a:schemeClr val="bg1"/>
              </a:solidFill>
              <a:ea typeface="Times New Roman" charset="0"/>
              <a:cs typeface="Times New Roman" charset="0"/>
            </a:endParaRPr>
          </a:p>
          <a:p>
            <a:pPr eaLnBrk="0" hangingPunct="0"/>
            <a:endParaRPr lang="en-US" sz="1200" b="1" dirty="0" smtClean="0">
              <a:solidFill>
                <a:schemeClr val="bg1"/>
              </a:solidFill>
              <a:ea typeface="Times New Roman" charset="0"/>
              <a:cs typeface="Times New Roman" charset="0"/>
            </a:endParaRPr>
          </a:p>
        </p:txBody>
      </p:sp>
    </p:spTree>
    <p:extLst>
      <p:ext uri="{BB962C8B-B14F-4D97-AF65-F5344CB8AC3E}">
        <p14:creationId xmlns:p14="http://schemas.microsoft.com/office/powerpoint/2010/main" val="1276647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L31SH2"/>
          <p:cNvGraphicFramePr>
            <a:graphicFrameLocks noGrp="1"/>
          </p:cNvGraphicFramePr>
          <p:nvPr>
            <p:ph sz="quarter" idx="12"/>
            <p:extLst/>
          </p:nvPr>
        </p:nvGraphicFramePr>
        <p:xfrm>
          <a:off x="4792025" y="918769"/>
          <a:ext cx="3932238" cy="3497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SL31SH3"/>
          <p:cNvGraphicFramePr>
            <a:graphicFrameLocks noGrp="1"/>
          </p:cNvGraphicFramePr>
          <p:nvPr>
            <p:ph sz="quarter" idx="13"/>
            <p:extLst/>
          </p:nvPr>
        </p:nvGraphicFramePr>
        <p:xfrm>
          <a:off x="683556" y="919462"/>
          <a:ext cx="3932238" cy="3497263"/>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p:txBody>
          <a:bodyPr/>
          <a:lstStyle/>
          <a:p>
            <a:r>
              <a:rPr lang="en-US" dirty="0" smtClean="0"/>
              <a:t>U.S. ethanol </a:t>
            </a:r>
            <a:r>
              <a:rPr lang="en-US" dirty="0"/>
              <a:t>and motor gasoline </a:t>
            </a:r>
            <a:r>
              <a:rPr lang="en-US" dirty="0" smtClean="0"/>
              <a:t>consumption</a:t>
            </a:r>
            <a:endParaRPr lang="en-US"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33</a:t>
            </a:fld>
            <a:endParaRPr lang="en-US" dirty="0"/>
          </a:p>
        </p:txBody>
      </p:sp>
      <p:pic>
        <p:nvPicPr>
          <p:cNvPr id="10" name="Picture 9"/>
          <p:cNvPicPr>
            <a:picLocks noChangeAspect="1"/>
          </p:cNvPicPr>
          <p:nvPr/>
        </p:nvPicPr>
        <p:blipFill>
          <a:blip r:embed="rId5"/>
          <a:stretch>
            <a:fillRect/>
          </a:stretch>
        </p:blipFill>
        <p:spPr>
          <a:xfrm>
            <a:off x="43032" y="204870"/>
            <a:ext cx="576228" cy="576228"/>
          </a:xfrm>
          <a:prstGeom prst="rect">
            <a:avLst/>
          </a:prstGeom>
        </p:spPr>
      </p:pic>
    </p:spTree>
    <p:extLst>
      <p:ext uri="{BB962C8B-B14F-4D97-AF65-F5344CB8AC3E}">
        <p14:creationId xmlns:p14="http://schemas.microsoft.com/office/powerpoint/2010/main" val="282243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032" y="204870"/>
            <a:ext cx="576228" cy="576228"/>
          </a:xfrm>
          <a:prstGeom prst="rect">
            <a:avLst/>
          </a:prstGeom>
        </p:spPr>
      </p:pic>
      <p:graphicFrame>
        <p:nvGraphicFramePr>
          <p:cNvPr id="16" name="SL26SH1"/>
          <p:cNvGraphicFramePr>
            <a:graphicFrameLocks noGrp="1"/>
          </p:cNvGraphicFramePr>
          <p:nvPr>
            <p:ph type="chart" sz="quarter" idx="12"/>
            <p:extLst/>
          </p:nvPr>
        </p:nvGraphicFramePr>
        <p:xfrm>
          <a:off x="619260" y="1346469"/>
          <a:ext cx="8001000" cy="30623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85799" y="68579"/>
            <a:ext cx="8186651" cy="761415"/>
          </a:xfrm>
          <a:prstGeom prst="rect">
            <a:avLst/>
          </a:prstGeom>
        </p:spPr>
        <p:txBody>
          <a:bodyPr/>
          <a:lstStyle/>
          <a:p>
            <a:r>
              <a:rPr lang="en-US" dirty="0" smtClean="0"/>
              <a:t>Biofuels </a:t>
            </a:r>
            <a:r>
              <a:rPr lang="en-US" dirty="0"/>
              <a:t>as a percentage of </a:t>
            </a:r>
            <a:r>
              <a:rPr lang="en-US" dirty="0" smtClean="0"/>
              <a:t>U.S. motor gasoline and diesel consumption</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34</a:t>
            </a:fld>
            <a:endParaRPr lang="en-US" dirty="0"/>
          </a:p>
        </p:txBody>
      </p:sp>
      <p:sp>
        <p:nvSpPr>
          <p:cNvPr id="10" name="Rectangle 9"/>
          <p:cNvSpPr/>
          <p:nvPr/>
        </p:nvSpPr>
        <p:spPr>
          <a:xfrm>
            <a:off x="619260" y="829994"/>
            <a:ext cx="6070298" cy="630942"/>
          </a:xfrm>
          <a:prstGeom prst="rect">
            <a:avLst/>
          </a:prstGeom>
        </p:spPr>
        <p:txBody>
          <a:bodyPr wrap="square">
            <a:spAutoFit/>
          </a:bodyPr>
          <a:lstStyle/>
          <a:p>
            <a:pPr eaLnBrk="0" hangingPunct="0"/>
            <a:r>
              <a:rPr lang="en-US" sz="1200" b="1" dirty="0" smtClean="0">
                <a:ea typeface="Times New Roman" charset="0"/>
                <a:cs typeface="Times New Roman" charset="0"/>
              </a:rPr>
              <a:t>Biofuels percentage of gasoline and diesel consumption</a:t>
            </a:r>
          </a:p>
          <a:p>
            <a:pPr eaLnBrk="0" hangingPunct="0"/>
            <a:r>
              <a:rPr lang="en-US" sz="1200" b="1" dirty="0" smtClean="0">
                <a:ea typeface="Times New Roman" charset="0"/>
                <a:cs typeface="Times New Roman" charset="0"/>
              </a:rPr>
              <a:t>AEO2022 oil price cases</a:t>
            </a:r>
            <a:endParaRPr lang="en-US" sz="1200" b="1" dirty="0">
              <a:ea typeface="Times New Roman" charset="0"/>
              <a:cs typeface="Times New Roman" charset="0"/>
            </a:endParaRPr>
          </a:p>
          <a:p>
            <a:pPr eaLnBrk="0" hangingPunct="0"/>
            <a:r>
              <a:rPr lang="en-US" sz="1100" dirty="0">
                <a:ea typeface="Times New Roman" charset="0"/>
                <a:cs typeface="Times New Roman" charset="0"/>
              </a:rPr>
              <a:t>p</a:t>
            </a:r>
            <a:r>
              <a:rPr lang="en-US" sz="1100" dirty="0" smtClean="0">
                <a:ea typeface="Times New Roman" charset="0"/>
                <a:cs typeface="Times New Roman" charset="0"/>
              </a:rPr>
              <a:t>ercentage</a:t>
            </a:r>
            <a:endParaRPr lang="en-US" sz="1100" dirty="0">
              <a:ea typeface="Times New Roman" charset="0"/>
              <a:cs typeface="Times New Roman" charset="0"/>
            </a:endParaRPr>
          </a:p>
        </p:txBody>
      </p:sp>
    </p:spTree>
    <p:extLst>
      <p:ext uri="{BB962C8B-B14F-4D97-AF65-F5344CB8AC3E}">
        <p14:creationId xmlns:p14="http://schemas.microsoft.com/office/powerpoint/2010/main" val="4149099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p:cNvPicPr>
            <a:picLocks noChangeAspect="1"/>
          </p:cNvPicPr>
          <p:nvPr/>
        </p:nvPicPr>
        <p:blipFill>
          <a:blip r:embed="rId2"/>
          <a:stretch>
            <a:fillRect/>
          </a:stretch>
        </p:blipFill>
        <p:spPr>
          <a:xfrm>
            <a:off x="1251599" y="1260618"/>
            <a:ext cx="1833750" cy="1833750"/>
          </a:xfrm>
          <a:prstGeom prst="rect">
            <a:avLst/>
          </a:prstGeom>
        </p:spPr>
      </p:pic>
      <p:sp>
        <p:nvSpPr>
          <p:cNvPr id="14"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a:solidFill>
                  <a:schemeClr val="bg1"/>
                </a:solidFill>
              </a:rPr>
              <a:t>Natural gas</a:t>
            </a:r>
          </a:p>
        </p:txBody>
      </p:sp>
    </p:spTree>
    <p:extLst>
      <p:ext uri="{BB962C8B-B14F-4D97-AF65-F5344CB8AC3E}">
        <p14:creationId xmlns:p14="http://schemas.microsoft.com/office/powerpoint/2010/main" val="1985764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SL35SH1"/>
          <p:cNvGraphicFramePr>
            <a:graphicFrameLocks noGrp="1"/>
          </p:cNvGraphicFramePr>
          <p:nvPr>
            <p:ph sz="quarter" idx="12"/>
            <p:extLst/>
          </p:nvPr>
        </p:nvGraphicFramePr>
        <p:xfrm>
          <a:off x="685799" y="1433129"/>
          <a:ext cx="3413503" cy="29563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SL35SH0"/>
          <p:cNvGraphicFramePr>
            <a:graphicFrameLocks noGrp="1"/>
          </p:cNvGraphicFramePr>
          <p:nvPr>
            <p:ph sz="quarter" idx="13"/>
            <p:extLst/>
          </p:nvPr>
        </p:nvGraphicFramePr>
        <p:xfrm>
          <a:off x="4912484" y="1452156"/>
          <a:ext cx="3728596" cy="294318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6"/>
          <p:cNvSpPr>
            <a:spLocks noGrp="1"/>
          </p:cNvSpPr>
          <p:nvPr>
            <p:ph type="body" sz="quarter" idx="17"/>
          </p:nvPr>
        </p:nvSpPr>
        <p:spPr>
          <a:xfrm>
            <a:off x="4912484" y="1078244"/>
            <a:ext cx="4023360" cy="350851"/>
          </a:xfrm>
        </p:spPr>
        <p:txBody>
          <a:bodyPr/>
          <a:lstStyle/>
          <a:p>
            <a:pPr marL="0" indent="0" algn="l" eaLnBrk="0" hangingPunct="0">
              <a:spcBef>
                <a:spcPts val="0"/>
              </a:spcBef>
            </a:pPr>
            <a:r>
              <a:rPr lang="en-US" b="1" dirty="0" smtClean="0">
                <a:ea typeface="Times New Roman" charset="0"/>
                <a:cs typeface="Times New Roman" charset="0"/>
              </a:rPr>
              <a:t>Natural </a:t>
            </a:r>
            <a:r>
              <a:rPr lang="en-US" b="1" dirty="0">
                <a:ea typeface="Times New Roman" charset="0"/>
                <a:cs typeface="Times New Roman" charset="0"/>
              </a:rPr>
              <a:t>gas </a:t>
            </a:r>
            <a:r>
              <a:rPr lang="en-US" b="1" dirty="0" smtClean="0">
                <a:ea typeface="Times New Roman" charset="0"/>
                <a:cs typeface="Times New Roman" charset="0"/>
              </a:rPr>
              <a:t>consumption</a:t>
            </a:r>
          </a:p>
          <a:p>
            <a:pPr marL="0" indent="0" algn="l" eaLnBrk="0" hangingPunct="0">
              <a:spcBef>
                <a:spcPts val="0"/>
              </a:spcBef>
            </a:pPr>
            <a:r>
              <a:rPr lang="en-US" b="1" dirty="0" smtClean="0">
                <a:ea typeface="Times New Roman" charset="0"/>
                <a:cs typeface="Times New Roman" charset="0"/>
              </a:rPr>
              <a:t>AEO2022 side cases</a:t>
            </a:r>
            <a:endParaRPr lang="en-US" b="1" dirty="0">
              <a:ea typeface="Times New Roman" charset="0"/>
              <a:cs typeface="Times New Roman" charset="0"/>
            </a:endParaRPr>
          </a:p>
          <a:p>
            <a:pPr marL="0" indent="0" algn="l" eaLnBrk="0" hangingPunct="0">
              <a:spcBef>
                <a:spcPts val="0"/>
              </a:spcBef>
            </a:pPr>
            <a:r>
              <a:rPr lang="en-US" sz="1100" dirty="0">
                <a:ea typeface="Times New Roman" charset="0"/>
                <a:cs typeface="Times New Roman" charset="0"/>
              </a:rPr>
              <a:t>trillion 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6" name="Text Placeholder 5"/>
          <p:cNvSpPr>
            <a:spLocks noGrp="1"/>
          </p:cNvSpPr>
          <p:nvPr>
            <p:ph type="body" sz="quarter" idx="16"/>
          </p:nvPr>
        </p:nvSpPr>
        <p:spPr>
          <a:xfrm>
            <a:off x="685799" y="1078244"/>
            <a:ext cx="3931920" cy="350851"/>
          </a:xfrm>
        </p:spPr>
        <p:txBody>
          <a:bodyPr/>
          <a:lstStyle/>
          <a:p>
            <a:pPr marL="0" indent="0" eaLnBrk="0" hangingPunct="0">
              <a:spcBef>
                <a:spcPts val="0"/>
              </a:spcBef>
            </a:pPr>
            <a:r>
              <a:rPr lang="en-US" sz="1200" b="1" dirty="0" smtClean="0">
                <a:ea typeface="Times New Roman" charset="0"/>
                <a:cs typeface="Times New Roman" charset="0"/>
              </a:rPr>
              <a:t>Dry </a:t>
            </a:r>
            <a:r>
              <a:rPr lang="en-US" sz="1200" b="1" dirty="0">
                <a:ea typeface="Times New Roman" charset="0"/>
                <a:cs typeface="Times New Roman" charset="0"/>
              </a:rPr>
              <a:t>natural gas </a:t>
            </a:r>
            <a:r>
              <a:rPr lang="en-US" sz="1200" b="1" dirty="0" smtClean="0">
                <a:ea typeface="Times New Roman" charset="0"/>
                <a:cs typeface="Times New Roman" charset="0"/>
              </a:rPr>
              <a:t>production</a:t>
            </a:r>
          </a:p>
          <a:p>
            <a:pPr marL="0" indent="0" eaLnBrk="0" hangingPunct="0">
              <a:spcBef>
                <a:spcPts val="0"/>
              </a:spcBef>
            </a:pPr>
            <a:r>
              <a:rPr lang="en-US" sz="1200" b="1" dirty="0" smtClean="0">
                <a:ea typeface="Times New Roman" charset="0"/>
                <a:cs typeface="Times New Roman" charset="0"/>
              </a:rPr>
              <a:t>AEO2022 side cases</a:t>
            </a:r>
            <a:endParaRPr lang="en-US" sz="1200"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trillion 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dirty="0" smtClean="0"/>
              <a:t>U.S</a:t>
            </a:r>
            <a:r>
              <a:rPr lang="en-US" dirty="0"/>
              <a:t>. </a:t>
            </a:r>
            <a:r>
              <a:rPr lang="en-US" dirty="0" smtClean="0"/>
              <a:t>natural gas p</a:t>
            </a:r>
            <a:r>
              <a:rPr lang="en-US" dirty="0" smtClean="0">
                <a:solidFill>
                  <a:srgbClr val="0096D7"/>
                </a:solidFill>
              </a:rPr>
              <a:t>rodu</a:t>
            </a:r>
            <a:r>
              <a:rPr lang="en-US" dirty="0" smtClean="0"/>
              <a:t>ction and consumption</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36</a:t>
            </a:fld>
            <a:endParaRPr lang="en-US" dirty="0"/>
          </a:p>
        </p:txBody>
      </p:sp>
      <p:pic>
        <p:nvPicPr>
          <p:cNvPr id="8" name="Picture 7"/>
          <p:cNvPicPr>
            <a:picLocks noChangeAspect="1"/>
          </p:cNvPicPr>
          <p:nvPr/>
        </p:nvPicPr>
        <p:blipFill>
          <a:blip r:embed="rId5"/>
          <a:stretch>
            <a:fillRect/>
          </a:stretch>
        </p:blipFill>
        <p:spPr>
          <a:xfrm>
            <a:off x="43032" y="204870"/>
            <a:ext cx="576228" cy="576228"/>
          </a:xfrm>
          <a:prstGeom prst="rect">
            <a:avLst/>
          </a:prstGeom>
        </p:spPr>
      </p:pic>
      <p:sp>
        <p:nvSpPr>
          <p:cNvPr id="15" name="TextBox 1"/>
          <p:cNvSpPr txBox="1"/>
          <p:nvPr/>
        </p:nvSpPr>
        <p:spPr bwMode="auto">
          <a:xfrm>
            <a:off x="5951074" y="1362550"/>
            <a:ext cx="1552067" cy="592329"/>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ea typeface="Times New Roman" charset="0"/>
                <a:cs typeface="Times New Roman" charset="0"/>
              </a:rPr>
              <a:t>           </a:t>
            </a:r>
            <a:r>
              <a:rPr lang="en-US" sz="1200" b="1" dirty="0" smtClean="0">
                <a:solidFill>
                  <a:srgbClr val="000000"/>
                </a:solidFill>
                <a:ea typeface="Times New Roman" charset="0"/>
                <a:cs typeface="Times New Roman" charset="0"/>
              </a:rPr>
              <a:t>2021</a:t>
            </a:r>
          </a:p>
          <a:p>
            <a:pPr eaLnBrk="0" hangingPunct="0"/>
            <a:r>
              <a:rPr lang="en-US" sz="1200" dirty="0" smtClean="0">
                <a:solidFill>
                  <a:srgbClr val="000000"/>
                </a:solidFill>
                <a:ea typeface="Times New Roman" charset="0"/>
                <a:cs typeface="Times New Roman" charset="0"/>
              </a:rPr>
              <a:t>  history     projections</a:t>
            </a:r>
          </a:p>
        </p:txBody>
      </p:sp>
      <p:sp>
        <p:nvSpPr>
          <p:cNvPr id="16" name="TextBox 1"/>
          <p:cNvSpPr txBox="1"/>
          <p:nvPr/>
        </p:nvSpPr>
        <p:spPr bwMode="auto">
          <a:xfrm>
            <a:off x="1570556" y="1369304"/>
            <a:ext cx="1552067" cy="592329"/>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ea typeface="Times New Roman" charset="0"/>
                <a:cs typeface="Times New Roman" charset="0"/>
              </a:rPr>
              <a:t>           </a:t>
            </a:r>
            <a:r>
              <a:rPr lang="en-US" sz="1200" b="1" dirty="0" smtClean="0">
                <a:solidFill>
                  <a:srgbClr val="000000"/>
                </a:solidFill>
                <a:ea typeface="Times New Roman" charset="0"/>
                <a:cs typeface="Times New Roman" charset="0"/>
              </a:rPr>
              <a:t>2021</a:t>
            </a:r>
          </a:p>
          <a:p>
            <a:pPr eaLnBrk="0" hangingPunct="0"/>
            <a:r>
              <a:rPr lang="en-US" sz="1200" dirty="0" smtClean="0">
                <a:solidFill>
                  <a:srgbClr val="000000"/>
                </a:solidFill>
                <a:ea typeface="Times New Roman" charset="0"/>
                <a:cs typeface="Times New Roman" charset="0"/>
              </a:rPr>
              <a:t>  history     projections</a:t>
            </a:r>
          </a:p>
        </p:txBody>
      </p:sp>
      <p:sp>
        <p:nvSpPr>
          <p:cNvPr id="17" name="TextBox 1"/>
          <p:cNvSpPr txBox="1"/>
          <p:nvPr/>
        </p:nvSpPr>
        <p:spPr bwMode="auto">
          <a:xfrm>
            <a:off x="3908886" y="1599284"/>
            <a:ext cx="914399" cy="2446236"/>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smtClean="0">
                <a:solidFill>
                  <a:srgbClr val="BD732A">
                    <a:lumMod val="75000"/>
                  </a:srgbClr>
                </a:solidFill>
                <a:ea typeface="Times New Roman" charset="0"/>
                <a:cs typeface="Arial" panose="020B0604020202020204" pitchFamily="34" charset="0"/>
              </a:rPr>
              <a:t>High Oil and</a:t>
            </a:r>
          </a:p>
          <a:p>
            <a:pPr eaLnBrk="0" hangingPunct="0"/>
            <a:r>
              <a:rPr lang="en-US" sz="1200" b="1" dirty="0" smtClean="0">
                <a:solidFill>
                  <a:srgbClr val="BD732A">
                    <a:lumMod val="75000"/>
                  </a:srgbClr>
                </a:solidFill>
                <a:ea typeface="Times New Roman" charset="0"/>
                <a:cs typeface="Arial" panose="020B0604020202020204" pitchFamily="34" charset="0"/>
              </a:rPr>
              <a:t>Gas Supply</a:t>
            </a:r>
          </a:p>
          <a:p>
            <a:pPr eaLnBrk="0" hangingPunct="0"/>
            <a:r>
              <a:rPr lang="en-US" sz="1200" b="1" dirty="0" smtClean="0">
                <a:solidFill>
                  <a:schemeClr val="accent5">
                    <a:lumMod val="75000"/>
                  </a:schemeClr>
                </a:solidFill>
                <a:ea typeface="Times New Roman" charset="0"/>
                <a:cs typeface="Arial" panose="020B0604020202020204" pitchFamily="34" charset="0"/>
              </a:rPr>
              <a:t>High Oil Price</a:t>
            </a:r>
          </a:p>
          <a:p>
            <a:pPr eaLnBrk="0" hangingPunct="0"/>
            <a:r>
              <a:rPr lang="en-US" sz="1200" b="1" dirty="0" smtClean="0">
                <a:solidFill>
                  <a:srgbClr val="000000"/>
                </a:solidFill>
                <a:ea typeface="Times New Roman" charset="0"/>
                <a:cs typeface="Arial" panose="020B0604020202020204" pitchFamily="34" charset="0"/>
              </a:rPr>
              <a:t>Reference</a:t>
            </a:r>
          </a:p>
          <a:p>
            <a:pPr eaLnBrk="0" fontAlgn="auto" hangingPunct="0">
              <a:spcBef>
                <a:spcPts val="0"/>
              </a:spcBef>
              <a:spcAft>
                <a:spcPts val="0"/>
              </a:spcAft>
              <a:defRPr/>
            </a:pPr>
            <a:r>
              <a:rPr lang="en-US" sz="1200" b="1" kern="0" dirty="0" smtClean="0">
                <a:solidFill>
                  <a:schemeClr val="accent5">
                    <a:lumMod val="40000"/>
                    <a:lumOff val="60000"/>
                  </a:schemeClr>
                </a:solidFill>
                <a:ea typeface="Times New Roman" charset="0"/>
                <a:cs typeface="Arial" panose="020B0604020202020204" pitchFamily="34" charset="0"/>
              </a:rPr>
              <a:t>Low Oil Price</a:t>
            </a:r>
          </a:p>
          <a:p>
            <a:pPr eaLnBrk="0" hangingPunct="0"/>
            <a:endParaRPr lang="en-US" sz="1200" b="1" dirty="0" smtClean="0">
              <a:solidFill>
                <a:srgbClr val="BD732A">
                  <a:lumMod val="40000"/>
                  <a:lumOff val="60000"/>
                </a:srgbClr>
              </a:solidFill>
              <a:cs typeface="Arial" panose="020B0604020202020204" pitchFamily="34" charset="0"/>
            </a:endParaRPr>
          </a:p>
          <a:p>
            <a:pPr eaLnBrk="0" hangingPunct="0"/>
            <a:r>
              <a:rPr lang="en-US" sz="1200" b="1" dirty="0" smtClean="0">
                <a:solidFill>
                  <a:schemeClr val="accent2">
                    <a:lumMod val="40000"/>
                    <a:lumOff val="60000"/>
                  </a:schemeClr>
                </a:solidFill>
                <a:cs typeface="Arial" panose="020B0604020202020204" pitchFamily="34" charset="0"/>
              </a:rPr>
              <a:t>Low </a:t>
            </a:r>
            <a:r>
              <a:rPr lang="en-US" sz="1200" b="1" dirty="0">
                <a:solidFill>
                  <a:schemeClr val="accent2">
                    <a:lumMod val="40000"/>
                    <a:lumOff val="60000"/>
                  </a:schemeClr>
                </a:solidFill>
                <a:cs typeface="Arial" panose="020B0604020202020204" pitchFamily="34" charset="0"/>
              </a:rPr>
              <a:t>Oil and </a:t>
            </a:r>
            <a:endParaRPr lang="en-US" sz="1200" b="1" dirty="0" smtClean="0">
              <a:solidFill>
                <a:schemeClr val="accent2">
                  <a:lumMod val="40000"/>
                  <a:lumOff val="60000"/>
                </a:schemeClr>
              </a:solidFill>
              <a:cs typeface="Arial" panose="020B0604020202020204" pitchFamily="34" charset="0"/>
            </a:endParaRPr>
          </a:p>
          <a:p>
            <a:pPr eaLnBrk="0" hangingPunct="0"/>
            <a:r>
              <a:rPr lang="en-US" sz="1200" b="1" dirty="0" smtClean="0">
                <a:solidFill>
                  <a:schemeClr val="accent2">
                    <a:lumMod val="40000"/>
                    <a:lumOff val="60000"/>
                  </a:schemeClr>
                </a:solidFill>
                <a:cs typeface="Arial" panose="020B0604020202020204" pitchFamily="34" charset="0"/>
              </a:rPr>
              <a:t>Gas Supply</a:t>
            </a:r>
            <a:endParaRPr lang="en-US" sz="1200" b="1" dirty="0" smtClean="0">
              <a:solidFill>
                <a:schemeClr val="accent2">
                  <a:lumMod val="40000"/>
                  <a:lumOff val="60000"/>
                </a:schemeClr>
              </a:solidFill>
              <a:ea typeface="Times New Roman" charset="0"/>
              <a:cs typeface="Times New Roman" charset="0"/>
            </a:endParaRPr>
          </a:p>
          <a:p>
            <a:pPr eaLnBrk="0" hangingPunct="0"/>
            <a:endParaRPr lang="en-US" sz="1200" dirty="0" smtClean="0">
              <a:solidFill>
                <a:srgbClr val="5D9732"/>
              </a:solidFill>
              <a:ea typeface="Times New Roman" charset="0"/>
              <a:cs typeface="Times New Roman" charset="0"/>
            </a:endParaRPr>
          </a:p>
        </p:txBody>
      </p:sp>
    </p:spTree>
    <p:extLst>
      <p:ext uri="{BB962C8B-B14F-4D97-AF65-F5344CB8AC3E}">
        <p14:creationId xmlns:p14="http://schemas.microsoft.com/office/powerpoint/2010/main" val="3873555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L36SH1"/>
          <p:cNvGraphicFramePr>
            <a:graphicFrameLocks noGrp="1"/>
          </p:cNvGraphicFramePr>
          <p:nvPr>
            <p:ph sz="quarter" idx="13"/>
            <p:extLst>
              <p:ext uri="{D42A27DB-BD31-4B8C-83A1-F6EECF244321}">
                <p14:modId xmlns:p14="http://schemas.microsoft.com/office/powerpoint/2010/main" val="2865781498"/>
              </p:ext>
            </p:extLst>
          </p:nvPr>
        </p:nvGraphicFramePr>
        <p:xfrm>
          <a:off x="4984059" y="1242175"/>
          <a:ext cx="3967060" cy="314726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12"/>
          <p:cNvSpPr>
            <a:spLocks noGrp="1"/>
          </p:cNvSpPr>
          <p:nvPr>
            <p:ph type="body" sz="quarter" idx="17"/>
          </p:nvPr>
        </p:nvSpPr>
        <p:spPr>
          <a:xfrm>
            <a:off x="4984059" y="1078243"/>
            <a:ext cx="4023360" cy="350851"/>
          </a:xfrm>
        </p:spPr>
        <p:txBody>
          <a:bodyPr/>
          <a:lstStyle/>
          <a:p>
            <a:pPr marL="0" indent="0" algn="l" eaLnBrk="0" hangingPunct="0">
              <a:spcBef>
                <a:spcPts val="0"/>
              </a:spcBef>
            </a:pPr>
            <a:r>
              <a:rPr lang="en-US" b="1" dirty="0" smtClean="0">
                <a:ea typeface="Times New Roman" charset="0"/>
                <a:cs typeface="Times New Roman" charset="0"/>
              </a:rPr>
              <a:t>Natural </a:t>
            </a:r>
            <a:r>
              <a:rPr lang="en-US" b="1" dirty="0">
                <a:ea typeface="Times New Roman" charset="0"/>
                <a:cs typeface="Times New Roman" charset="0"/>
              </a:rPr>
              <a:t>gas spot price at Henry </a:t>
            </a:r>
            <a:r>
              <a:rPr lang="en-US" b="1" dirty="0" smtClean="0">
                <a:ea typeface="Times New Roman" charset="0"/>
                <a:cs typeface="Times New Roman" charset="0"/>
              </a:rPr>
              <a:t>Hub</a:t>
            </a:r>
          </a:p>
          <a:p>
            <a:pPr marL="0" indent="0" algn="l" eaLnBrk="0" hangingPunct="0">
              <a:spcBef>
                <a:spcPts val="0"/>
              </a:spcBef>
            </a:pPr>
            <a:r>
              <a:rPr lang="en-US" b="1" dirty="0" smtClean="0">
                <a:ea typeface="Times New Roman" charset="0"/>
                <a:cs typeface="Times New Roman" charset="0"/>
              </a:rPr>
              <a:t>AEO2022 side cases</a:t>
            </a:r>
            <a:endParaRPr lang="en-US" b="1" dirty="0">
              <a:ea typeface="Times New Roman" charset="0"/>
              <a:cs typeface="Times New Roman" charset="0"/>
            </a:endParaRPr>
          </a:p>
          <a:p>
            <a:pPr marL="0" indent="0" algn="l" eaLnBrk="0" hangingPunct="0">
              <a:spcBef>
                <a:spcPts val="0"/>
              </a:spcBef>
            </a:pPr>
            <a:r>
              <a:rPr lang="en-US" sz="1100" dirty="0" smtClean="0">
                <a:ea typeface="Times New Roman" charset="0"/>
                <a:cs typeface="Times New Roman" charset="0"/>
              </a:rPr>
              <a:t>2021 </a:t>
            </a:r>
            <a:r>
              <a:rPr lang="en-US" sz="1100" dirty="0">
                <a:ea typeface="Times New Roman" charset="0"/>
                <a:cs typeface="Times New Roman" charset="0"/>
              </a:rPr>
              <a:t>dollars per million British thermal </a:t>
            </a:r>
            <a:r>
              <a:rPr lang="en-US" sz="1100" dirty="0" smtClean="0">
                <a:ea typeface="Times New Roman" charset="0"/>
                <a:cs typeface="Times New Roman" charset="0"/>
              </a:rPr>
              <a:t>unit</a:t>
            </a:r>
            <a:endParaRPr lang="en-US" sz="1100" dirty="0">
              <a:ea typeface="Times New Roman" charset="0"/>
              <a:cs typeface="Times New Roman" charset="0"/>
            </a:endParaRPr>
          </a:p>
        </p:txBody>
      </p:sp>
      <p:sp>
        <p:nvSpPr>
          <p:cNvPr id="7" name="Title 6"/>
          <p:cNvSpPr>
            <a:spLocks noGrp="1"/>
          </p:cNvSpPr>
          <p:nvPr>
            <p:ph type="title"/>
          </p:nvPr>
        </p:nvSpPr>
        <p:spPr/>
        <p:txBody>
          <a:bodyPr/>
          <a:lstStyle/>
          <a:p>
            <a:r>
              <a:rPr lang="en-US" dirty="0" smtClean="0"/>
              <a:t>U.S. natural </a:t>
            </a:r>
            <a:r>
              <a:rPr lang="en-US" dirty="0"/>
              <a:t>gas production and prices</a:t>
            </a: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37</a:t>
            </a:fld>
            <a:endParaRPr lang="en-US" dirty="0"/>
          </a:p>
        </p:txBody>
      </p:sp>
      <p:pic>
        <p:nvPicPr>
          <p:cNvPr id="8" name="Picture 7"/>
          <p:cNvPicPr>
            <a:picLocks noChangeAspect="1"/>
          </p:cNvPicPr>
          <p:nvPr/>
        </p:nvPicPr>
        <p:blipFill>
          <a:blip r:embed="rId4"/>
          <a:stretch>
            <a:fillRect/>
          </a:stretch>
        </p:blipFill>
        <p:spPr>
          <a:xfrm>
            <a:off x="43032" y="204870"/>
            <a:ext cx="576228" cy="576228"/>
          </a:xfrm>
          <a:prstGeom prst="rect">
            <a:avLst/>
          </a:prstGeom>
        </p:spPr>
      </p:pic>
      <p:sp>
        <p:nvSpPr>
          <p:cNvPr id="17" name="Text Placeholder 5"/>
          <p:cNvSpPr>
            <a:spLocks noGrp="1"/>
          </p:cNvSpPr>
          <p:nvPr>
            <p:ph type="body" sz="quarter" idx="16"/>
          </p:nvPr>
        </p:nvSpPr>
        <p:spPr>
          <a:xfrm>
            <a:off x="685799" y="1078244"/>
            <a:ext cx="3931920" cy="350851"/>
          </a:xfrm>
        </p:spPr>
        <p:txBody>
          <a:bodyPr/>
          <a:lstStyle/>
          <a:p>
            <a:pPr marL="0" indent="0" eaLnBrk="0" hangingPunct="0">
              <a:spcBef>
                <a:spcPts val="0"/>
              </a:spcBef>
            </a:pPr>
            <a:r>
              <a:rPr lang="en-US" sz="1200" b="1" dirty="0" smtClean="0">
                <a:ea typeface="Times New Roman" charset="0"/>
                <a:cs typeface="Times New Roman" charset="0"/>
              </a:rPr>
              <a:t>U.S</a:t>
            </a:r>
            <a:r>
              <a:rPr lang="en-US" sz="1200" b="1" dirty="0">
                <a:ea typeface="Times New Roman" charset="0"/>
                <a:cs typeface="Times New Roman" charset="0"/>
              </a:rPr>
              <a:t>. dry natural gas </a:t>
            </a:r>
            <a:r>
              <a:rPr lang="en-US" sz="1200" b="1" dirty="0" smtClean="0">
                <a:ea typeface="Times New Roman" charset="0"/>
                <a:cs typeface="Times New Roman" charset="0"/>
              </a:rPr>
              <a:t>production</a:t>
            </a:r>
          </a:p>
          <a:p>
            <a:pPr eaLnBrk="0" hangingPunct="0">
              <a:spcBef>
                <a:spcPts val="0"/>
              </a:spcBef>
            </a:pPr>
            <a:r>
              <a:rPr lang="en-US" sz="1200" b="1" dirty="0" smtClean="0">
                <a:ea typeface="Times New Roman" charset="0"/>
                <a:cs typeface="Times New Roman" charset="0"/>
              </a:rPr>
              <a:t>AEO2022 </a:t>
            </a:r>
            <a:r>
              <a:rPr lang="en-US" sz="1200" b="1" dirty="0">
                <a:ea typeface="Times New Roman" charset="0"/>
                <a:cs typeface="Times New Roman" charset="0"/>
              </a:rPr>
              <a:t>oil and gas supply cases</a:t>
            </a:r>
          </a:p>
          <a:p>
            <a:pPr marL="0" indent="0" eaLnBrk="0" hangingPunct="0">
              <a:spcBef>
                <a:spcPts val="0"/>
              </a:spcBef>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graphicFrame>
        <p:nvGraphicFramePr>
          <p:cNvPr id="20" name="SL36SH0"/>
          <p:cNvGraphicFramePr>
            <a:graphicFrameLocks noGrp="1"/>
          </p:cNvGraphicFramePr>
          <p:nvPr>
            <p:ph sz="quarter" idx="12"/>
            <p:extLst/>
          </p:nvPr>
        </p:nvGraphicFramePr>
        <p:xfrm>
          <a:off x="685799" y="1433129"/>
          <a:ext cx="3413503" cy="2956309"/>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1"/>
          <p:cNvSpPr txBox="1"/>
          <p:nvPr/>
        </p:nvSpPr>
        <p:spPr bwMode="auto">
          <a:xfrm>
            <a:off x="1570556" y="1369304"/>
            <a:ext cx="1552067" cy="592329"/>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ea typeface="Times New Roman" charset="0"/>
                <a:cs typeface="Times New Roman" charset="0"/>
              </a:rPr>
              <a:t>           </a:t>
            </a:r>
            <a:r>
              <a:rPr lang="en-US" sz="1200" b="1" dirty="0" smtClean="0">
                <a:solidFill>
                  <a:srgbClr val="000000"/>
                </a:solidFill>
                <a:ea typeface="Times New Roman" charset="0"/>
                <a:cs typeface="Times New Roman" charset="0"/>
              </a:rPr>
              <a:t>2021</a:t>
            </a:r>
          </a:p>
          <a:p>
            <a:pPr eaLnBrk="0" hangingPunct="0"/>
            <a:r>
              <a:rPr lang="en-US" sz="1200" dirty="0" smtClean="0">
                <a:solidFill>
                  <a:srgbClr val="000000"/>
                </a:solidFill>
                <a:ea typeface="Times New Roman" charset="0"/>
                <a:cs typeface="Times New Roman" charset="0"/>
              </a:rPr>
              <a:t>  history     projections</a:t>
            </a:r>
          </a:p>
        </p:txBody>
      </p:sp>
      <p:sp>
        <p:nvSpPr>
          <p:cNvPr id="22" name="TextBox 1"/>
          <p:cNvSpPr txBox="1"/>
          <p:nvPr/>
        </p:nvSpPr>
        <p:spPr bwMode="auto">
          <a:xfrm>
            <a:off x="3908886" y="1599284"/>
            <a:ext cx="914399" cy="2446236"/>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smtClean="0">
                <a:solidFill>
                  <a:schemeClr val="accent2">
                    <a:lumMod val="75000"/>
                  </a:schemeClr>
                </a:solidFill>
                <a:ea typeface="Times New Roman" charset="0"/>
                <a:cs typeface="Arial" panose="020B0604020202020204" pitchFamily="34" charset="0"/>
              </a:rPr>
              <a:t>High Oil and</a:t>
            </a:r>
          </a:p>
          <a:p>
            <a:pPr eaLnBrk="0" hangingPunct="0"/>
            <a:r>
              <a:rPr lang="en-US" sz="1200" b="1" dirty="0" smtClean="0">
                <a:solidFill>
                  <a:schemeClr val="accent2">
                    <a:lumMod val="75000"/>
                  </a:schemeClr>
                </a:solidFill>
                <a:ea typeface="Times New Roman" charset="0"/>
                <a:cs typeface="Arial" panose="020B0604020202020204" pitchFamily="34" charset="0"/>
              </a:rPr>
              <a:t>Gas Supply</a:t>
            </a:r>
          </a:p>
          <a:p>
            <a:pPr eaLnBrk="0" hangingPunct="0"/>
            <a:endParaRPr lang="en-US" sz="1200" b="1" dirty="0" smtClean="0">
              <a:solidFill>
                <a:srgbClr val="000000"/>
              </a:solidFill>
              <a:ea typeface="Times New Roman" charset="0"/>
              <a:cs typeface="Arial" panose="020B0604020202020204" pitchFamily="34" charset="0"/>
            </a:endParaRPr>
          </a:p>
          <a:p>
            <a:pPr eaLnBrk="0" hangingPunct="0"/>
            <a:r>
              <a:rPr lang="en-US" sz="1200" b="1" dirty="0" smtClean="0">
                <a:solidFill>
                  <a:srgbClr val="000000"/>
                </a:solidFill>
                <a:ea typeface="Times New Roman" charset="0"/>
                <a:cs typeface="Arial" panose="020B0604020202020204" pitchFamily="34" charset="0"/>
              </a:rPr>
              <a:t>Reference</a:t>
            </a:r>
          </a:p>
          <a:p>
            <a:pPr eaLnBrk="0" fontAlgn="auto" hangingPunct="0">
              <a:spcBef>
                <a:spcPts val="0"/>
              </a:spcBef>
              <a:spcAft>
                <a:spcPts val="0"/>
              </a:spcAft>
              <a:defRPr/>
            </a:pPr>
            <a:endParaRPr lang="en-US" sz="1200" b="1" kern="0" dirty="0" smtClean="0">
              <a:solidFill>
                <a:srgbClr val="A33340">
                  <a:lumMod val="40000"/>
                  <a:lumOff val="60000"/>
                </a:srgbClr>
              </a:solidFill>
              <a:ea typeface="Times New Roman" charset="0"/>
              <a:cs typeface="Arial" panose="020B0604020202020204" pitchFamily="34" charset="0"/>
            </a:endParaRPr>
          </a:p>
          <a:p>
            <a:pPr eaLnBrk="0" hangingPunct="0"/>
            <a:endParaRPr lang="en-US" sz="1200" b="1" dirty="0" smtClean="0">
              <a:solidFill>
                <a:srgbClr val="BD732A">
                  <a:lumMod val="40000"/>
                  <a:lumOff val="60000"/>
                </a:srgbClr>
              </a:solidFill>
              <a:cs typeface="Arial" panose="020B0604020202020204" pitchFamily="34" charset="0"/>
            </a:endParaRPr>
          </a:p>
          <a:p>
            <a:pPr eaLnBrk="0" hangingPunct="0"/>
            <a:r>
              <a:rPr lang="en-US" sz="1200" b="1" dirty="0" smtClean="0">
                <a:solidFill>
                  <a:srgbClr val="BD732A">
                    <a:lumMod val="40000"/>
                    <a:lumOff val="60000"/>
                  </a:srgbClr>
                </a:solidFill>
                <a:cs typeface="Arial" panose="020B0604020202020204" pitchFamily="34" charset="0"/>
              </a:rPr>
              <a:t>Low </a:t>
            </a:r>
            <a:r>
              <a:rPr lang="en-US" sz="1200" b="1" dirty="0">
                <a:solidFill>
                  <a:srgbClr val="BD732A">
                    <a:lumMod val="40000"/>
                    <a:lumOff val="60000"/>
                  </a:srgbClr>
                </a:solidFill>
                <a:cs typeface="Arial" panose="020B0604020202020204" pitchFamily="34" charset="0"/>
              </a:rPr>
              <a:t>Oil and </a:t>
            </a:r>
            <a:endParaRPr lang="en-US" sz="1200" b="1" dirty="0" smtClean="0">
              <a:solidFill>
                <a:srgbClr val="BD732A">
                  <a:lumMod val="40000"/>
                  <a:lumOff val="60000"/>
                </a:srgbClr>
              </a:solidFill>
              <a:cs typeface="Arial" panose="020B0604020202020204" pitchFamily="34" charset="0"/>
            </a:endParaRPr>
          </a:p>
          <a:p>
            <a:pPr eaLnBrk="0" hangingPunct="0"/>
            <a:r>
              <a:rPr lang="en-US" sz="1200" b="1" dirty="0" smtClean="0">
                <a:solidFill>
                  <a:srgbClr val="BD732A">
                    <a:lumMod val="40000"/>
                    <a:lumOff val="60000"/>
                  </a:srgbClr>
                </a:solidFill>
                <a:cs typeface="Arial" panose="020B0604020202020204" pitchFamily="34" charset="0"/>
              </a:rPr>
              <a:t>Gas Supply</a:t>
            </a:r>
            <a:endParaRPr lang="en-US" sz="1200" b="1" dirty="0" smtClean="0">
              <a:solidFill>
                <a:srgbClr val="BD732A">
                  <a:lumMod val="40000"/>
                  <a:lumOff val="60000"/>
                </a:srgbClr>
              </a:solidFill>
              <a:ea typeface="Times New Roman" charset="0"/>
              <a:cs typeface="Times New Roman" charset="0"/>
            </a:endParaRPr>
          </a:p>
          <a:p>
            <a:pPr eaLnBrk="0" hangingPunct="0"/>
            <a:endParaRPr lang="en-US" sz="1200" dirty="0" smtClean="0">
              <a:solidFill>
                <a:srgbClr val="5D9732"/>
              </a:solidFill>
              <a:ea typeface="Times New Roman" charset="0"/>
              <a:cs typeface="Times New Roman" charset="0"/>
            </a:endParaRPr>
          </a:p>
        </p:txBody>
      </p:sp>
    </p:spTree>
    <p:extLst>
      <p:ext uri="{BB962C8B-B14F-4D97-AF65-F5344CB8AC3E}">
        <p14:creationId xmlns:p14="http://schemas.microsoft.com/office/powerpoint/2010/main" val="1657735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SL37SH0"/>
          <p:cNvGraphicFramePr>
            <a:graphicFrameLocks/>
          </p:cNvGraphicFramePr>
          <p:nvPr>
            <p:extLst/>
          </p:nvPr>
        </p:nvGraphicFramePr>
        <p:xfrm>
          <a:off x="685437" y="1528213"/>
          <a:ext cx="2598738" cy="2745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SL37SH1"/>
          <p:cNvGraphicFramePr>
            <a:graphicFrameLocks/>
          </p:cNvGraphicFramePr>
          <p:nvPr>
            <p:extLst/>
          </p:nvPr>
        </p:nvGraphicFramePr>
        <p:xfrm>
          <a:off x="6350386" y="1511495"/>
          <a:ext cx="2598738" cy="27622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SL37SH2"/>
          <p:cNvGraphicFramePr>
            <a:graphicFrameLocks noGrp="1"/>
          </p:cNvGraphicFramePr>
          <p:nvPr>
            <p:ph sz="quarter" idx="12"/>
            <p:extLst/>
          </p:nvPr>
        </p:nvGraphicFramePr>
        <p:xfrm>
          <a:off x="3770356" y="1528213"/>
          <a:ext cx="2598738" cy="2745516"/>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 Placeholder 2"/>
          <p:cNvSpPr>
            <a:spLocks noGrp="1"/>
          </p:cNvSpPr>
          <p:nvPr>
            <p:ph type="body" sz="quarter" idx="17"/>
          </p:nvPr>
        </p:nvSpPr>
        <p:spPr>
          <a:xfrm>
            <a:off x="3770356" y="1222702"/>
            <a:ext cx="2479856" cy="350851"/>
          </a:xfrm>
        </p:spPr>
        <p:txBody>
          <a:bodyPr lIns="0"/>
          <a:lstStyle/>
          <a:p>
            <a:pPr marL="0" indent="0">
              <a:spcBef>
                <a:spcPts val="0"/>
              </a:spcBef>
            </a:pPr>
            <a:r>
              <a:rPr lang="en-US" b="1" dirty="0" smtClean="0"/>
              <a:t>Low Oil and Gas Supply case</a:t>
            </a:r>
          </a:p>
          <a:p>
            <a:pPr marL="0" indent="0">
              <a:spcBef>
                <a:spcPts val="0"/>
              </a:spcBef>
            </a:pPr>
            <a:r>
              <a:rPr lang="en-US" sz="1100" dirty="0" smtClean="0"/>
              <a:t>trillion cubic feet</a:t>
            </a:r>
            <a:endParaRPr lang="en-US" sz="1100" dirty="0"/>
          </a:p>
        </p:txBody>
      </p:sp>
      <p:sp>
        <p:nvSpPr>
          <p:cNvPr id="4" name="Text Placeholder 3"/>
          <p:cNvSpPr>
            <a:spLocks noGrp="1"/>
          </p:cNvSpPr>
          <p:nvPr>
            <p:ph type="body" sz="quarter" idx="18"/>
          </p:nvPr>
        </p:nvSpPr>
        <p:spPr>
          <a:xfrm>
            <a:off x="6369094" y="1222809"/>
            <a:ext cx="2599267" cy="350851"/>
          </a:xfrm>
        </p:spPr>
        <p:txBody>
          <a:bodyPr lIns="0"/>
          <a:lstStyle/>
          <a:p>
            <a:pPr marL="0" indent="0">
              <a:spcBef>
                <a:spcPts val="0"/>
              </a:spcBef>
            </a:pPr>
            <a:r>
              <a:rPr lang="en-US" b="1" dirty="0" smtClean="0"/>
              <a:t>High Oil and Gas Supply case</a:t>
            </a:r>
          </a:p>
          <a:p>
            <a:pPr marL="0" indent="0">
              <a:spcBef>
                <a:spcPts val="0"/>
              </a:spcBef>
            </a:pPr>
            <a:r>
              <a:rPr lang="en-US" sz="1100" dirty="0" smtClean="0"/>
              <a:t>trillion cubic feet</a:t>
            </a:r>
            <a:endParaRPr lang="en-US" sz="1100" dirty="0"/>
          </a:p>
        </p:txBody>
      </p:sp>
      <p:sp>
        <p:nvSpPr>
          <p:cNvPr id="2" name="Text Placeholder 1"/>
          <p:cNvSpPr>
            <a:spLocks noGrp="1"/>
          </p:cNvSpPr>
          <p:nvPr>
            <p:ph type="body" sz="quarter" idx="16"/>
          </p:nvPr>
        </p:nvSpPr>
        <p:spPr>
          <a:xfrm>
            <a:off x="585263" y="1222702"/>
            <a:ext cx="2321120" cy="350851"/>
          </a:xfrm>
        </p:spPr>
        <p:txBody>
          <a:bodyPr/>
          <a:lstStyle/>
          <a:p>
            <a:pPr marL="91440" eaLnBrk="0" hangingPunct="0">
              <a:spcBef>
                <a:spcPts val="0"/>
              </a:spcBef>
            </a:pPr>
            <a:endParaRPr lang="en-US" b="1" dirty="0" smtClean="0">
              <a:ea typeface="Times New Roman" charset="0"/>
              <a:cs typeface="Times New Roman" charset="0"/>
            </a:endParaRPr>
          </a:p>
          <a:p>
            <a:pPr marL="91440" eaLnBrk="0" hangingPunct="0">
              <a:spcBef>
                <a:spcPts val="0"/>
              </a:spcBef>
            </a:pPr>
            <a:r>
              <a:rPr lang="en-US" sz="1200" b="1" dirty="0" smtClean="0"/>
              <a:t>Reference case</a:t>
            </a:r>
          </a:p>
          <a:p>
            <a:pPr marL="91440" eaLnBrk="0" hangingPunct="0">
              <a:spcBef>
                <a:spcPts val="0"/>
              </a:spcBef>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6" name="Title 5"/>
          <p:cNvSpPr>
            <a:spLocks noGrp="1"/>
          </p:cNvSpPr>
          <p:nvPr>
            <p:ph type="title"/>
          </p:nvPr>
        </p:nvSpPr>
        <p:spPr>
          <a:prstGeom prst="rect">
            <a:avLst/>
          </a:prstGeom>
        </p:spPr>
        <p:txBody>
          <a:bodyPr/>
          <a:lstStyle/>
          <a:p>
            <a:r>
              <a:rPr lang="en-US" dirty="0" smtClean="0"/>
              <a:t>U.S</a:t>
            </a:r>
            <a:r>
              <a:rPr lang="en-US" dirty="0"/>
              <a:t>. dry natural gas </a:t>
            </a:r>
            <a:r>
              <a:rPr lang="en-US" dirty="0" smtClean="0"/>
              <a:t>production</a:t>
            </a:r>
            <a:endParaRPr lang="en-US"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38</a:t>
            </a:fld>
            <a:endParaRPr lang="en-US" dirty="0"/>
          </a:p>
        </p:txBody>
      </p:sp>
      <p:pic>
        <p:nvPicPr>
          <p:cNvPr id="8" name="Picture 7"/>
          <p:cNvPicPr>
            <a:picLocks noChangeAspect="1"/>
          </p:cNvPicPr>
          <p:nvPr/>
        </p:nvPicPr>
        <p:blipFill>
          <a:blip r:embed="rId6"/>
          <a:stretch>
            <a:fillRect/>
          </a:stretch>
        </p:blipFill>
        <p:spPr>
          <a:xfrm>
            <a:off x="43032" y="204870"/>
            <a:ext cx="576228" cy="576228"/>
          </a:xfrm>
          <a:prstGeom prst="rect">
            <a:avLst/>
          </a:prstGeom>
        </p:spPr>
      </p:pic>
      <p:sp>
        <p:nvSpPr>
          <p:cNvPr id="7" name="TextBox 6"/>
          <p:cNvSpPr txBox="1"/>
          <p:nvPr/>
        </p:nvSpPr>
        <p:spPr>
          <a:xfrm>
            <a:off x="3006920" y="2613705"/>
            <a:ext cx="1526608" cy="1477328"/>
          </a:xfrm>
          <a:prstGeom prst="rect">
            <a:avLst/>
          </a:prstGeom>
          <a:noFill/>
        </p:spPr>
        <p:txBody>
          <a:bodyPr wrap="square" rtlCol="0">
            <a:spAutoFit/>
          </a:bodyPr>
          <a:lstStyle/>
          <a:p>
            <a:r>
              <a:rPr lang="en-US" sz="1000" b="1" dirty="0" smtClean="0">
                <a:solidFill>
                  <a:schemeClr val="accent3"/>
                </a:solidFill>
              </a:rPr>
              <a:t>tight &amp;</a:t>
            </a:r>
          </a:p>
          <a:p>
            <a:r>
              <a:rPr lang="en-US" sz="1000" b="1" dirty="0" smtClean="0">
                <a:solidFill>
                  <a:schemeClr val="accent3"/>
                </a:solidFill>
              </a:rPr>
              <a:t>shale gas</a:t>
            </a:r>
          </a:p>
          <a:p>
            <a:r>
              <a:rPr lang="en-US" sz="1000" b="1" dirty="0" smtClean="0">
                <a:solidFill>
                  <a:schemeClr val="accent6"/>
                </a:solidFill>
              </a:rPr>
              <a:t>other Lower </a:t>
            </a:r>
          </a:p>
          <a:p>
            <a:r>
              <a:rPr lang="en-US" sz="1000" b="1" dirty="0" smtClean="0">
                <a:solidFill>
                  <a:schemeClr val="accent6"/>
                </a:solidFill>
              </a:rPr>
              <a:t>48 states</a:t>
            </a:r>
          </a:p>
          <a:p>
            <a:r>
              <a:rPr lang="en-US" sz="1000" b="1" dirty="0" smtClean="0">
                <a:solidFill>
                  <a:schemeClr val="accent6"/>
                </a:solidFill>
              </a:rPr>
              <a:t>onshore</a:t>
            </a:r>
          </a:p>
          <a:p>
            <a:r>
              <a:rPr lang="en-US" sz="1000" b="1" dirty="0">
                <a:solidFill>
                  <a:schemeClr val="accent1"/>
                </a:solidFill>
              </a:rPr>
              <a:t>L</a:t>
            </a:r>
            <a:r>
              <a:rPr lang="en-US" sz="1000" b="1" dirty="0" smtClean="0">
                <a:solidFill>
                  <a:schemeClr val="accent1"/>
                </a:solidFill>
              </a:rPr>
              <a:t>ower 48 </a:t>
            </a:r>
          </a:p>
          <a:p>
            <a:r>
              <a:rPr lang="en-US" sz="1000" b="1" dirty="0" smtClean="0">
                <a:solidFill>
                  <a:schemeClr val="accent1"/>
                </a:solidFill>
              </a:rPr>
              <a:t>states </a:t>
            </a:r>
          </a:p>
          <a:p>
            <a:r>
              <a:rPr lang="en-US" sz="1000" b="1" dirty="0" smtClean="0">
                <a:solidFill>
                  <a:schemeClr val="accent1"/>
                </a:solidFill>
              </a:rPr>
              <a:t>offshore</a:t>
            </a:r>
          </a:p>
          <a:p>
            <a:r>
              <a:rPr lang="en-US" sz="1000" b="1" dirty="0" smtClean="0">
                <a:solidFill>
                  <a:schemeClr val="bg1">
                    <a:lumMod val="50000"/>
                  </a:schemeClr>
                </a:solidFill>
              </a:rPr>
              <a:t>other</a:t>
            </a:r>
            <a:endParaRPr lang="en-US" sz="1000" b="1" dirty="0">
              <a:solidFill>
                <a:schemeClr val="bg1">
                  <a:lumMod val="50000"/>
                </a:schemeClr>
              </a:solidFill>
            </a:endParaRPr>
          </a:p>
        </p:txBody>
      </p:sp>
      <p:sp>
        <p:nvSpPr>
          <p:cNvPr id="13" name="TextBox 12"/>
          <p:cNvSpPr txBox="1"/>
          <p:nvPr/>
        </p:nvSpPr>
        <p:spPr>
          <a:xfrm>
            <a:off x="685437" y="935418"/>
            <a:ext cx="6017217" cy="184666"/>
          </a:xfrm>
          <a:prstGeom prst="rect">
            <a:avLst/>
          </a:prstGeom>
          <a:noFill/>
        </p:spPr>
        <p:txBody>
          <a:bodyPr wrap="square" lIns="0" tIns="0" rIns="0" bIns="0" rtlCol="0">
            <a:spAutoFit/>
          </a:bodyPr>
          <a:lstStyle/>
          <a:p>
            <a:pPr eaLnBrk="0" hangingPunct="0">
              <a:spcBef>
                <a:spcPts val="0"/>
              </a:spcBef>
            </a:pPr>
            <a:r>
              <a:rPr lang="en-US" sz="1200" b="1" dirty="0">
                <a:ea typeface="Times New Roman" charset="0"/>
                <a:cs typeface="Times New Roman" charset="0"/>
              </a:rPr>
              <a:t>D</a:t>
            </a:r>
            <a:r>
              <a:rPr lang="en-US" sz="1200" b="1" dirty="0" smtClean="0">
                <a:ea typeface="Times New Roman" charset="0"/>
                <a:cs typeface="Times New Roman" charset="0"/>
              </a:rPr>
              <a:t>ry </a:t>
            </a:r>
            <a:r>
              <a:rPr lang="en-US" sz="1200" b="1" dirty="0">
                <a:ea typeface="Times New Roman" charset="0"/>
                <a:cs typeface="Times New Roman" charset="0"/>
              </a:rPr>
              <a:t>natural gas </a:t>
            </a:r>
            <a:r>
              <a:rPr lang="en-US" sz="1200" b="1" dirty="0" smtClean="0">
                <a:ea typeface="Times New Roman" charset="0"/>
                <a:cs typeface="Times New Roman" charset="0"/>
              </a:rPr>
              <a:t>production, AEO2022 </a:t>
            </a:r>
            <a:r>
              <a:rPr lang="en-US" sz="1200" b="1" dirty="0">
                <a:ea typeface="Times New Roman" charset="0"/>
                <a:cs typeface="Times New Roman" charset="0"/>
              </a:rPr>
              <a:t>oil </a:t>
            </a:r>
            <a:r>
              <a:rPr lang="en-US" sz="1200" b="1" dirty="0" smtClean="0">
                <a:ea typeface="Times New Roman" charset="0"/>
                <a:cs typeface="Times New Roman" charset="0"/>
              </a:rPr>
              <a:t>and natural </a:t>
            </a:r>
            <a:r>
              <a:rPr lang="en-US" sz="1200" b="1" dirty="0">
                <a:ea typeface="Times New Roman" charset="0"/>
                <a:cs typeface="Times New Roman" charset="0"/>
              </a:rPr>
              <a:t>gas supply </a:t>
            </a:r>
            <a:r>
              <a:rPr lang="en-US" sz="1200" b="1" dirty="0" smtClean="0">
                <a:ea typeface="Times New Roman" charset="0"/>
                <a:cs typeface="Times New Roman" charset="0"/>
              </a:rPr>
              <a:t>cases</a:t>
            </a:r>
            <a:endParaRPr lang="en-US" sz="100" b="1" dirty="0"/>
          </a:p>
        </p:txBody>
      </p:sp>
      <p:sp>
        <p:nvSpPr>
          <p:cNvPr id="15" name="TextBox 14"/>
          <p:cNvSpPr txBox="1"/>
          <p:nvPr/>
        </p:nvSpPr>
        <p:spPr>
          <a:xfrm>
            <a:off x="685800" y="4318695"/>
            <a:ext cx="7096835" cy="246221"/>
          </a:xfrm>
          <a:prstGeom prst="rect">
            <a:avLst/>
          </a:prstGeom>
          <a:noFill/>
        </p:spPr>
        <p:txBody>
          <a:bodyPr wrap="square" rtlCol="0">
            <a:spAutoFit/>
          </a:bodyPr>
          <a:lstStyle/>
          <a:p>
            <a:r>
              <a:rPr lang="en-US" sz="1000" dirty="0"/>
              <a:t> Note: </a:t>
            </a:r>
            <a:r>
              <a:rPr lang="en-US" sz="1000" i="1" dirty="0"/>
              <a:t>Tight and shale </a:t>
            </a:r>
            <a:r>
              <a:rPr lang="en-US" sz="1000" dirty="0"/>
              <a:t>gas includes tight gas, shale gas, and natural gas from tight oil </a:t>
            </a:r>
            <a:r>
              <a:rPr lang="en-US" sz="1000" dirty="0" smtClean="0"/>
              <a:t>formations.</a:t>
            </a:r>
            <a:endParaRPr lang="en-US" sz="1000" dirty="0"/>
          </a:p>
        </p:txBody>
      </p:sp>
    </p:spTree>
    <p:extLst>
      <p:ext uri="{BB962C8B-B14F-4D97-AF65-F5344CB8AC3E}">
        <p14:creationId xmlns:p14="http://schemas.microsoft.com/office/powerpoint/2010/main" val="2785537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SL38SH0"/>
          <p:cNvGraphicFramePr>
            <a:graphicFrameLocks noGrp="1"/>
          </p:cNvGraphicFramePr>
          <p:nvPr>
            <p:ph sz="quarter" idx="12"/>
            <p:extLst/>
          </p:nvPr>
        </p:nvGraphicFramePr>
        <p:xfrm>
          <a:off x="3536230" y="1573486"/>
          <a:ext cx="2598738" cy="267318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p:cNvSpPr>
            <a:spLocks noGrp="1"/>
          </p:cNvSpPr>
          <p:nvPr>
            <p:ph type="body" sz="quarter" idx="17"/>
          </p:nvPr>
        </p:nvSpPr>
        <p:spPr>
          <a:xfrm>
            <a:off x="3536230" y="1239851"/>
            <a:ext cx="2599267" cy="350851"/>
          </a:xfrm>
        </p:spPr>
        <p:txBody>
          <a:bodyPr lIns="0"/>
          <a:lstStyle/>
          <a:p>
            <a:pPr marL="0" indent="0">
              <a:spcBef>
                <a:spcPts val="0"/>
              </a:spcBef>
            </a:pPr>
            <a:r>
              <a:rPr lang="en-US" b="1" dirty="0" smtClean="0"/>
              <a:t>Low Oil Price case</a:t>
            </a:r>
          </a:p>
          <a:p>
            <a:pPr marL="0" indent="0">
              <a:spcBef>
                <a:spcPts val="0"/>
              </a:spcBef>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12" name="Text Placeholder 11"/>
          <p:cNvSpPr>
            <a:spLocks noGrp="1"/>
          </p:cNvSpPr>
          <p:nvPr>
            <p:ph type="body" sz="quarter" idx="18"/>
          </p:nvPr>
        </p:nvSpPr>
        <p:spPr>
          <a:xfrm>
            <a:off x="6299613" y="1239851"/>
            <a:ext cx="2599267" cy="350851"/>
          </a:xfrm>
        </p:spPr>
        <p:txBody>
          <a:bodyPr lIns="0"/>
          <a:lstStyle/>
          <a:p>
            <a:pPr marL="0" indent="0">
              <a:spcBef>
                <a:spcPts val="0"/>
              </a:spcBef>
            </a:pPr>
            <a:r>
              <a:rPr lang="en-US" b="1" dirty="0" smtClean="0"/>
              <a:t>High Oil Price case</a:t>
            </a:r>
          </a:p>
          <a:p>
            <a:pPr marL="0" indent="0">
              <a:spcBef>
                <a:spcPts val="0"/>
              </a:spcBef>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7" name="Text Placeholder 6"/>
          <p:cNvSpPr>
            <a:spLocks noGrp="1"/>
          </p:cNvSpPr>
          <p:nvPr>
            <p:ph type="body" sz="quarter" idx="16"/>
          </p:nvPr>
        </p:nvSpPr>
        <p:spPr>
          <a:xfrm>
            <a:off x="685800" y="1239852"/>
            <a:ext cx="2524294" cy="350851"/>
          </a:xfrm>
        </p:spPr>
        <p:txBody>
          <a:bodyPr/>
          <a:lstStyle/>
          <a:p>
            <a:pPr marL="0" indent="0" eaLnBrk="0" fontAlgn="auto" hangingPunct="0">
              <a:spcBef>
                <a:spcPts val="0"/>
              </a:spcBef>
              <a:spcAft>
                <a:spcPts val="0"/>
              </a:spcAft>
              <a:defRPr/>
            </a:pPr>
            <a:r>
              <a:rPr lang="en-US" sz="1200" b="1" dirty="0" smtClean="0">
                <a:ea typeface="Times New Roman" charset="0"/>
                <a:cs typeface="Times New Roman" charset="0"/>
              </a:rPr>
              <a:t>Reference case</a:t>
            </a:r>
          </a:p>
          <a:p>
            <a:pPr marL="0" indent="0" eaLnBrk="0" fontAlgn="auto" hangingPunct="0">
              <a:spcBef>
                <a:spcPts val="0"/>
              </a:spcBef>
              <a:spcAft>
                <a:spcPts val="0"/>
              </a:spcAft>
              <a:defRPr/>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graphicFrame>
        <p:nvGraphicFramePr>
          <p:cNvPr id="22" name="SL38SH3"/>
          <p:cNvGraphicFramePr>
            <a:graphicFrameLocks noGrp="1"/>
          </p:cNvGraphicFramePr>
          <p:nvPr>
            <p:ph sz="quarter" idx="19"/>
            <p:extLst/>
          </p:nvPr>
        </p:nvGraphicFramePr>
        <p:xfrm>
          <a:off x="609768" y="1569782"/>
          <a:ext cx="2600325" cy="2673184"/>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685800" y="60830"/>
            <a:ext cx="8001000" cy="761415"/>
          </a:xfrm>
          <a:prstGeom prst="rect">
            <a:avLst/>
          </a:prstGeom>
        </p:spPr>
        <p:txBody>
          <a:bodyPr/>
          <a:lstStyle/>
          <a:p>
            <a:r>
              <a:rPr lang="en-US" dirty="0"/>
              <a:t>U.S. production of natural gas from shale </a:t>
            </a:r>
            <a:r>
              <a:rPr lang="en-US" dirty="0" smtClean="0"/>
              <a:t>resources by region</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39</a:t>
            </a:fld>
            <a:endParaRPr lang="en-US" dirty="0"/>
          </a:p>
        </p:txBody>
      </p:sp>
      <p:pic>
        <p:nvPicPr>
          <p:cNvPr id="8" name="Picture 7"/>
          <p:cNvPicPr>
            <a:picLocks noChangeAspect="1"/>
          </p:cNvPicPr>
          <p:nvPr/>
        </p:nvPicPr>
        <p:blipFill>
          <a:blip r:embed="rId5"/>
          <a:stretch>
            <a:fillRect/>
          </a:stretch>
        </p:blipFill>
        <p:spPr>
          <a:xfrm>
            <a:off x="43032" y="204870"/>
            <a:ext cx="576228" cy="576228"/>
          </a:xfrm>
          <a:prstGeom prst="rect">
            <a:avLst/>
          </a:prstGeom>
        </p:spPr>
      </p:pic>
      <p:sp>
        <p:nvSpPr>
          <p:cNvPr id="15" name="TextBox 1"/>
          <p:cNvSpPr txBox="1"/>
          <p:nvPr/>
        </p:nvSpPr>
        <p:spPr bwMode="auto">
          <a:xfrm>
            <a:off x="3818711" y="1628664"/>
            <a:ext cx="2148076" cy="41816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a:pPr eaLnBrk="0" hangingPunct="0"/>
            <a:r>
              <a:rPr lang="en-US" sz="1200" b="0" i="0" baseline="0" dirty="0" smtClean="0">
                <a:solidFill>
                  <a:schemeClr val="tx1"/>
                </a:solidFill>
                <a:latin typeface="+mn-lt"/>
                <a:ea typeface="Times New Roman" charset="0"/>
                <a:cs typeface="Times New Roman" charset="0"/>
              </a:rPr>
              <a:t>  history   projections</a:t>
            </a:r>
            <a:endParaRPr lang="en-US" sz="1200" b="0" i="0" dirty="0" smtClean="0">
              <a:solidFill>
                <a:schemeClr val="tx1"/>
              </a:solidFill>
              <a:latin typeface="+mn-lt"/>
              <a:ea typeface="Times New Roman" charset="0"/>
              <a:cs typeface="Times New Roman" charset="0"/>
            </a:endParaRPr>
          </a:p>
        </p:txBody>
      </p:sp>
      <p:graphicFrame>
        <p:nvGraphicFramePr>
          <p:cNvPr id="17" name="SL38SH8"/>
          <p:cNvGraphicFramePr>
            <a:graphicFrameLocks/>
          </p:cNvGraphicFramePr>
          <p:nvPr>
            <p:extLst/>
          </p:nvPr>
        </p:nvGraphicFramePr>
        <p:xfrm>
          <a:off x="6298555" y="1569782"/>
          <a:ext cx="2600325" cy="2673184"/>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685800" y="949028"/>
            <a:ext cx="7262724" cy="369332"/>
          </a:xfrm>
          <a:prstGeom prst="rect">
            <a:avLst/>
          </a:prstGeom>
          <a:noFill/>
        </p:spPr>
        <p:txBody>
          <a:bodyPr wrap="square" lIns="0" tIns="0" rIns="0" bIns="0" rtlCol="0">
            <a:spAutoFit/>
          </a:bodyPr>
          <a:lstStyle/>
          <a:p>
            <a:pPr marL="0" lvl="0" indent="0" eaLnBrk="0" fontAlgn="auto" hangingPunct="0">
              <a:spcBef>
                <a:spcPts val="0"/>
              </a:spcBef>
              <a:spcAft>
                <a:spcPts val="0"/>
              </a:spcAft>
              <a:defRPr/>
            </a:pPr>
            <a:r>
              <a:rPr lang="en-US" sz="1200" b="1" dirty="0" smtClean="0">
                <a:ea typeface="Times New Roman" charset="0"/>
                <a:cs typeface="Times New Roman" charset="0"/>
              </a:rPr>
              <a:t>Dry natural </a:t>
            </a:r>
            <a:r>
              <a:rPr lang="en-US" sz="1200" b="1" dirty="0">
                <a:ea typeface="Times New Roman" charset="0"/>
                <a:cs typeface="Times New Roman" charset="0"/>
              </a:rPr>
              <a:t>gas production from shale </a:t>
            </a:r>
            <a:r>
              <a:rPr lang="en-US" sz="1200" b="1" dirty="0" smtClean="0">
                <a:ea typeface="Times New Roman" charset="0"/>
                <a:cs typeface="Times New Roman" charset="0"/>
              </a:rPr>
              <a:t>resources, AEO2022 </a:t>
            </a:r>
            <a:r>
              <a:rPr lang="en-US" sz="1200" b="1" dirty="0">
                <a:ea typeface="Times New Roman" charset="0"/>
                <a:cs typeface="Times New Roman" charset="0"/>
              </a:rPr>
              <a:t>o</a:t>
            </a:r>
            <a:r>
              <a:rPr lang="en-US" sz="1200" b="1" dirty="0" smtClean="0">
                <a:ea typeface="Times New Roman" charset="0"/>
                <a:cs typeface="Times New Roman" charset="0"/>
              </a:rPr>
              <a:t>il </a:t>
            </a:r>
            <a:r>
              <a:rPr lang="en-US" sz="1200" b="1" dirty="0">
                <a:ea typeface="Times New Roman" charset="0"/>
                <a:cs typeface="Times New Roman" charset="0"/>
              </a:rPr>
              <a:t>p</a:t>
            </a:r>
            <a:r>
              <a:rPr lang="en-US" sz="1200" b="1" dirty="0" smtClean="0">
                <a:ea typeface="Times New Roman" charset="0"/>
                <a:cs typeface="Times New Roman" charset="0"/>
              </a:rPr>
              <a:t>rice cases</a:t>
            </a:r>
            <a:endParaRPr lang="en-US" sz="1200" b="1" dirty="0">
              <a:ea typeface="Times New Roman" charset="0"/>
              <a:cs typeface="Times New Roman" charset="0"/>
            </a:endParaRPr>
          </a:p>
          <a:p>
            <a:pPr eaLnBrk="0" hangingPunct="0">
              <a:spcBef>
                <a:spcPts val="0"/>
              </a:spcBef>
            </a:pPr>
            <a:endParaRPr lang="en-US" sz="1200" b="1" dirty="0"/>
          </a:p>
        </p:txBody>
      </p:sp>
      <p:sp>
        <p:nvSpPr>
          <p:cNvPr id="2" name="Rectangle 1"/>
          <p:cNvSpPr/>
          <p:nvPr/>
        </p:nvSpPr>
        <p:spPr>
          <a:xfrm>
            <a:off x="1308956" y="3794970"/>
            <a:ext cx="1680268" cy="276999"/>
          </a:xfrm>
          <a:prstGeom prst="rect">
            <a:avLst/>
          </a:prstGeom>
        </p:spPr>
        <p:txBody>
          <a:bodyPr wrap="none">
            <a:spAutoFit/>
          </a:bodyPr>
          <a:lstStyle/>
          <a:p>
            <a:r>
              <a:rPr lang="en-US" sz="1200" b="1" dirty="0">
                <a:solidFill>
                  <a:schemeClr val="bg1"/>
                </a:solidFill>
                <a:ea typeface="Times New Roman" charset="0"/>
                <a:cs typeface="Times New Roman" charset="0"/>
              </a:rPr>
              <a:t>rest of United </a:t>
            </a:r>
            <a:r>
              <a:rPr lang="en-US" sz="1200" b="1" dirty="0" smtClean="0">
                <a:solidFill>
                  <a:schemeClr val="bg1"/>
                </a:solidFill>
                <a:ea typeface="Times New Roman" charset="0"/>
                <a:cs typeface="Times New Roman" charset="0"/>
              </a:rPr>
              <a:t>States</a:t>
            </a:r>
            <a:endParaRPr lang="en-US" sz="1200" dirty="0"/>
          </a:p>
        </p:txBody>
      </p:sp>
      <p:sp>
        <p:nvSpPr>
          <p:cNvPr id="16" name="TextBox 15"/>
          <p:cNvSpPr txBox="1"/>
          <p:nvPr/>
        </p:nvSpPr>
        <p:spPr>
          <a:xfrm>
            <a:off x="685800" y="4318695"/>
            <a:ext cx="7096835" cy="400110"/>
          </a:xfrm>
          <a:prstGeom prst="rect">
            <a:avLst/>
          </a:prstGeom>
          <a:noFill/>
        </p:spPr>
        <p:txBody>
          <a:bodyPr wrap="square" rtlCol="0">
            <a:spAutoFit/>
          </a:bodyPr>
          <a:lstStyle/>
          <a:p>
            <a:r>
              <a:rPr lang="en-US" sz="1000" dirty="0"/>
              <a:t>Note: </a:t>
            </a:r>
            <a:r>
              <a:rPr lang="en-US" sz="1000" i="1" dirty="0"/>
              <a:t>Shale resources </a:t>
            </a:r>
            <a:r>
              <a:rPr lang="en-US" sz="1000" dirty="0"/>
              <a:t>includes natural gas production from tight oil formations and excludes natural gas from tight gas formations.</a:t>
            </a:r>
          </a:p>
        </p:txBody>
      </p:sp>
      <p:sp>
        <p:nvSpPr>
          <p:cNvPr id="18" name="TextBox 1"/>
          <p:cNvSpPr txBox="1"/>
          <p:nvPr/>
        </p:nvSpPr>
        <p:spPr bwMode="auto">
          <a:xfrm>
            <a:off x="5045961" y="2704549"/>
            <a:ext cx="1294208" cy="1538417"/>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bg1"/>
                </a:solidFill>
                <a:ea typeface="Times New Roman" charset="0"/>
                <a:cs typeface="Times New Roman" charset="0"/>
              </a:rPr>
              <a:t>Southwest</a:t>
            </a:r>
          </a:p>
          <a:p>
            <a:pPr eaLnBrk="0" hangingPunct="0"/>
            <a:endParaRPr lang="en-US" sz="1200" b="1" i="0" dirty="0" smtClean="0">
              <a:solidFill>
                <a:schemeClr val="bg1"/>
              </a:solidFill>
              <a:ea typeface="Times New Roman" charset="0"/>
              <a:cs typeface="Times New Roman" charset="0"/>
            </a:endParaRPr>
          </a:p>
          <a:p>
            <a:pPr eaLnBrk="0" hangingPunct="0"/>
            <a:r>
              <a:rPr lang="en-US" sz="1200" b="1" i="0" dirty="0" smtClean="0">
                <a:solidFill>
                  <a:schemeClr val="bg1"/>
                </a:solidFill>
                <a:ea typeface="Times New Roman" charset="0"/>
                <a:cs typeface="Times New Roman" charset="0"/>
              </a:rPr>
              <a:t>East</a:t>
            </a:r>
          </a:p>
          <a:p>
            <a:pPr eaLnBrk="0" hangingPunct="0"/>
            <a:endParaRPr lang="en-US" sz="1200" b="1" dirty="0" smtClean="0">
              <a:solidFill>
                <a:schemeClr val="bg1"/>
              </a:solidFill>
              <a:ea typeface="Times New Roman" charset="0"/>
              <a:cs typeface="Times New Roman" charset="0"/>
            </a:endParaRPr>
          </a:p>
          <a:p>
            <a:pPr eaLnBrk="0" hangingPunct="0"/>
            <a:endParaRPr lang="en-US" sz="1000" b="1" dirty="0">
              <a:solidFill>
                <a:schemeClr val="bg1"/>
              </a:solidFill>
              <a:ea typeface="Times New Roman" charset="0"/>
              <a:cs typeface="Times New Roman" charset="0"/>
            </a:endParaRPr>
          </a:p>
          <a:p>
            <a:pPr eaLnBrk="0" hangingPunct="0"/>
            <a:r>
              <a:rPr lang="en-US" sz="1200" b="1" i="0" dirty="0" smtClean="0">
                <a:solidFill>
                  <a:schemeClr val="bg1"/>
                </a:solidFill>
                <a:ea typeface="Times New Roman" charset="0"/>
                <a:cs typeface="Times New Roman" charset="0"/>
              </a:rPr>
              <a:t>Gulf Coast</a:t>
            </a:r>
          </a:p>
          <a:p>
            <a:pPr eaLnBrk="0" hangingPunct="0"/>
            <a:endParaRPr lang="en-US" sz="1000" b="1" i="0" dirty="0" smtClean="0">
              <a:solidFill>
                <a:schemeClr val="bg1"/>
              </a:solidFill>
              <a:ea typeface="Times New Roman" charset="0"/>
              <a:cs typeface="Times New Roman" charset="0"/>
            </a:endParaRPr>
          </a:p>
          <a:p>
            <a:pPr eaLnBrk="0" hangingPunct="0"/>
            <a:endParaRPr lang="en-US" sz="1200" i="0" dirty="0" smtClean="0">
              <a:solidFill>
                <a:schemeClr val="bg1"/>
              </a:solidFill>
              <a:ea typeface="Times New Roman" charset="0"/>
              <a:cs typeface="Times New Roman" charset="0"/>
            </a:endParaRPr>
          </a:p>
        </p:txBody>
      </p:sp>
      <p:sp>
        <p:nvSpPr>
          <p:cNvPr id="19" name="TextBox 1"/>
          <p:cNvSpPr txBox="1"/>
          <p:nvPr/>
        </p:nvSpPr>
        <p:spPr bwMode="auto">
          <a:xfrm>
            <a:off x="7604672" y="2533552"/>
            <a:ext cx="1294208" cy="1538417"/>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bg1"/>
                </a:solidFill>
                <a:ea typeface="Times New Roman" charset="0"/>
                <a:cs typeface="Times New Roman" charset="0"/>
              </a:rPr>
              <a:t>Southwest</a:t>
            </a:r>
          </a:p>
          <a:p>
            <a:pPr eaLnBrk="0" hangingPunct="0"/>
            <a:endParaRPr lang="en-US" sz="1200" b="1" i="0" dirty="0" smtClean="0">
              <a:solidFill>
                <a:schemeClr val="bg1"/>
              </a:solidFill>
              <a:ea typeface="Times New Roman" charset="0"/>
              <a:cs typeface="Times New Roman" charset="0"/>
            </a:endParaRPr>
          </a:p>
          <a:p>
            <a:pPr eaLnBrk="0" hangingPunct="0"/>
            <a:endParaRPr lang="en-US" sz="1200" b="1" i="0" dirty="0" smtClean="0">
              <a:solidFill>
                <a:schemeClr val="bg1"/>
              </a:solidFill>
              <a:ea typeface="Times New Roman" charset="0"/>
              <a:cs typeface="Times New Roman" charset="0"/>
            </a:endParaRPr>
          </a:p>
          <a:p>
            <a:pPr eaLnBrk="0" hangingPunct="0"/>
            <a:r>
              <a:rPr lang="en-US" sz="1200" b="1" i="0" dirty="0" smtClean="0">
                <a:solidFill>
                  <a:schemeClr val="bg1"/>
                </a:solidFill>
                <a:ea typeface="Times New Roman" charset="0"/>
                <a:cs typeface="Times New Roman" charset="0"/>
              </a:rPr>
              <a:t>East</a:t>
            </a:r>
          </a:p>
          <a:p>
            <a:pPr eaLnBrk="0" hangingPunct="0"/>
            <a:endParaRPr lang="en-US" sz="1200" b="1" dirty="0" smtClean="0">
              <a:solidFill>
                <a:schemeClr val="bg1"/>
              </a:solidFill>
              <a:ea typeface="Times New Roman" charset="0"/>
              <a:cs typeface="Times New Roman" charset="0"/>
            </a:endParaRPr>
          </a:p>
          <a:p>
            <a:pPr eaLnBrk="0" hangingPunct="0"/>
            <a:endParaRPr lang="en-US" sz="1000" b="1" dirty="0">
              <a:solidFill>
                <a:schemeClr val="bg1"/>
              </a:solidFill>
              <a:ea typeface="Times New Roman" charset="0"/>
              <a:cs typeface="Times New Roman" charset="0"/>
            </a:endParaRPr>
          </a:p>
          <a:p>
            <a:pPr eaLnBrk="0" hangingPunct="0"/>
            <a:r>
              <a:rPr lang="en-US" sz="1200" b="1" i="0" dirty="0" smtClean="0">
                <a:solidFill>
                  <a:schemeClr val="bg1"/>
                </a:solidFill>
                <a:ea typeface="Times New Roman" charset="0"/>
                <a:cs typeface="Times New Roman" charset="0"/>
              </a:rPr>
              <a:t>Gulf Coast</a:t>
            </a:r>
          </a:p>
          <a:p>
            <a:pPr eaLnBrk="0" hangingPunct="0"/>
            <a:endParaRPr lang="en-US" sz="1000" b="1" i="0" dirty="0" smtClean="0">
              <a:solidFill>
                <a:schemeClr val="bg1"/>
              </a:solidFill>
              <a:ea typeface="Times New Roman" charset="0"/>
              <a:cs typeface="Times New Roman" charset="0"/>
            </a:endParaRPr>
          </a:p>
          <a:p>
            <a:pPr eaLnBrk="0" hangingPunct="0"/>
            <a:endParaRPr lang="en-US" sz="1200" i="0" dirty="0" smtClean="0">
              <a:solidFill>
                <a:schemeClr val="bg1"/>
              </a:solidFill>
              <a:ea typeface="Times New Roman" charset="0"/>
              <a:cs typeface="Times New Roman" charset="0"/>
            </a:endParaRPr>
          </a:p>
        </p:txBody>
      </p:sp>
      <p:sp>
        <p:nvSpPr>
          <p:cNvPr id="20" name="Rectangle 19"/>
          <p:cNvSpPr/>
          <p:nvPr/>
        </p:nvSpPr>
        <p:spPr>
          <a:xfrm>
            <a:off x="4274298" y="3761634"/>
            <a:ext cx="1680268" cy="276999"/>
          </a:xfrm>
          <a:prstGeom prst="rect">
            <a:avLst/>
          </a:prstGeom>
        </p:spPr>
        <p:txBody>
          <a:bodyPr wrap="none">
            <a:spAutoFit/>
          </a:bodyPr>
          <a:lstStyle/>
          <a:p>
            <a:r>
              <a:rPr lang="en-US" sz="1200" b="1" dirty="0">
                <a:solidFill>
                  <a:schemeClr val="bg1"/>
                </a:solidFill>
                <a:ea typeface="Times New Roman" charset="0"/>
                <a:cs typeface="Times New Roman" charset="0"/>
              </a:rPr>
              <a:t>rest of United </a:t>
            </a:r>
            <a:r>
              <a:rPr lang="en-US" sz="1200" b="1" dirty="0" smtClean="0">
                <a:solidFill>
                  <a:schemeClr val="bg1"/>
                </a:solidFill>
                <a:ea typeface="Times New Roman" charset="0"/>
                <a:cs typeface="Times New Roman" charset="0"/>
              </a:rPr>
              <a:t>States</a:t>
            </a:r>
            <a:endParaRPr lang="en-US" sz="1200" dirty="0"/>
          </a:p>
        </p:txBody>
      </p:sp>
      <p:sp>
        <p:nvSpPr>
          <p:cNvPr id="21" name="Rectangle 20"/>
          <p:cNvSpPr/>
          <p:nvPr/>
        </p:nvSpPr>
        <p:spPr>
          <a:xfrm>
            <a:off x="6976988" y="3780102"/>
            <a:ext cx="1680268" cy="276999"/>
          </a:xfrm>
          <a:prstGeom prst="rect">
            <a:avLst/>
          </a:prstGeom>
        </p:spPr>
        <p:txBody>
          <a:bodyPr wrap="none">
            <a:spAutoFit/>
          </a:bodyPr>
          <a:lstStyle/>
          <a:p>
            <a:r>
              <a:rPr lang="en-US" sz="1200" b="1" dirty="0">
                <a:solidFill>
                  <a:schemeClr val="bg1"/>
                </a:solidFill>
                <a:ea typeface="Times New Roman" charset="0"/>
                <a:cs typeface="Times New Roman" charset="0"/>
              </a:rPr>
              <a:t>rest of United </a:t>
            </a:r>
            <a:r>
              <a:rPr lang="en-US" sz="1200" b="1" dirty="0" smtClean="0">
                <a:solidFill>
                  <a:schemeClr val="bg1"/>
                </a:solidFill>
                <a:ea typeface="Times New Roman" charset="0"/>
                <a:cs typeface="Times New Roman" charset="0"/>
              </a:rPr>
              <a:t>States</a:t>
            </a:r>
            <a:endParaRPr lang="en-US" sz="1200" dirty="0"/>
          </a:p>
        </p:txBody>
      </p:sp>
    </p:spTree>
    <p:extLst>
      <p:ext uri="{BB962C8B-B14F-4D97-AF65-F5344CB8AC3E}">
        <p14:creationId xmlns:p14="http://schemas.microsoft.com/office/powerpoint/2010/main" val="3151010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p:cNvPicPr>
            <a:picLocks noChangeAspect="1"/>
          </p:cNvPicPr>
          <p:nvPr/>
        </p:nvPicPr>
        <p:blipFill>
          <a:blip r:embed="rId3"/>
          <a:stretch>
            <a:fillRect/>
          </a:stretch>
        </p:blipFill>
        <p:spPr>
          <a:xfrm>
            <a:off x="1251599" y="1260618"/>
            <a:ext cx="1833750" cy="1845000"/>
          </a:xfrm>
          <a:prstGeom prst="rect">
            <a:avLst/>
          </a:prstGeom>
        </p:spPr>
      </p:pic>
      <p:sp>
        <p:nvSpPr>
          <p:cNvPr id="12" name="Title 1"/>
          <p:cNvSpPr txBox="1">
            <a:spLocks/>
          </p:cNvSpPr>
          <p:nvPr/>
        </p:nvSpPr>
        <p:spPr>
          <a:xfrm>
            <a:off x="3334876" y="1733274"/>
            <a:ext cx="5063114" cy="1023676"/>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a:solidFill>
                  <a:schemeClr val="bg1"/>
                </a:solidFill>
              </a:rPr>
              <a:t>Overview of </a:t>
            </a:r>
            <a:r>
              <a:rPr lang="en-US" sz="2800" dirty="0" smtClean="0">
                <a:solidFill>
                  <a:schemeClr val="bg1"/>
                </a:solidFill>
              </a:rPr>
              <a:t>U.S. energy markets</a:t>
            </a:r>
          </a:p>
        </p:txBody>
      </p:sp>
    </p:spTree>
    <p:extLst>
      <p:ext uri="{BB962C8B-B14F-4D97-AF65-F5344CB8AC3E}">
        <p14:creationId xmlns:p14="http://schemas.microsoft.com/office/powerpoint/2010/main" val="4190565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SL39SH0"/>
          <p:cNvGraphicFramePr>
            <a:graphicFrameLocks noGrp="1"/>
          </p:cNvGraphicFramePr>
          <p:nvPr>
            <p:ph sz="quarter" idx="12"/>
            <p:extLst/>
          </p:nvPr>
        </p:nvGraphicFramePr>
        <p:xfrm>
          <a:off x="6088062" y="1545052"/>
          <a:ext cx="2598738" cy="27498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7"/>
          </p:nvPr>
        </p:nvSpPr>
        <p:spPr>
          <a:xfrm>
            <a:off x="3385872" y="1218679"/>
            <a:ext cx="2599003" cy="350851"/>
          </a:xfrm>
        </p:spPr>
        <p:txBody>
          <a:bodyPr lIns="0"/>
          <a:lstStyle/>
          <a:p>
            <a:pPr marL="0" indent="0">
              <a:spcBef>
                <a:spcPts val="0"/>
              </a:spcBef>
            </a:pPr>
            <a:r>
              <a:rPr lang="en-US" b="1" dirty="0" smtClean="0"/>
              <a:t>Low </a:t>
            </a:r>
            <a:r>
              <a:rPr lang="en-US" b="1" dirty="0"/>
              <a:t>Oil and Gas Supply case</a:t>
            </a:r>
            <a:endParaRPr lang="en-US" b="1" dirty="0" smtClean="0"/>
          </a:p>
          <a:p>
            <a:pPr marL="0" indent="0">
              <a:spcBef>
                <a:spcPts val="0"/>
              </a:spcBef>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4" name="Text Placeholder 3"/>
          <p:cNvSpPr>
            <a:spLocks noGrp="1"/>
          </p:cNvSpPr>
          <p:nvPr>
            <p:ph type="body" sz="quarter" idx="18"/>
          </p:nvPr>
        </p:nvSpPr>
        <p:spPr>
          <a:xfrm>
            <a:off x="6087797" y="1218679"/>
            <a:ext cx="2599267" cy="350851"/>
          </a:xfrm>
        </p:spPr>
        <p:txBody>
          <a:bodyPr lIns="0"/>
          <a:lstStyle/>
          <a:p>
            <a:pPr marL="0" indent="0">
              <a:spcBef>
                <a:spcPts val="0"/>
              </a:spcBef>
            </a:pPr>
            <a:r>
              <a:rPr lang="en-US" b="1" dirty="0" smtClean="0"/>
              <a:t>High </a:t>
            </a:r>
            <a:r>
              <a:rPr lang="en-US" b="1" dirty="0"/>
              <a:t>Oil and Gas Supply case</a:t>
            </a:r>
            <a:endParaRPr lang="en-US" b="1" dirty="0" smtClean="0"/>
          </a:p>
          <a:p>
            <a:pPr marL="0" indent="0">
              <a:spcBef>
                <a:spcPts val="0"/>
              </a:spcBef>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2" name="Text Placeholder 1"/>
          <p:cNvSpPr>
            <a:spLocks noGrp="1"/>
          </p:cNvSpPr>
          <p:nvPr>
            <p:ph type="body" sz="quarter" idx="16"/>
          </p:nvPr>
        </p:nvSpPr>
        <p:spPr>
          <a:xfrm>
            <a:off x="685800" y="1218680"/>
            <a:ext cx="2597150" cy="350851"/>
          </a:xfrm>
        </p:spPr>
        <p:txBody>
          <a:bodyPr/>
          <a:lstStyle/>
          <a:p>
            <a:pPr marL="0" lvl="0" indent="0" eaLnBrk="0" fontAlgn="auto" hangingPunct="0">
              <a:spcBef>
                <a:spcPts val="0"/>
              </a:spcBef>
              <a:spcAft>
                <a:spcPts val="0"/>
              </a:spcAft>
              <a:defRPr/>
            </a:pPr>
            <a:r>
              <a:rPr lang="en-US" sz="1200" b="1" dirty="0" smtClean="0">
                <a:ea typeface="Times New Roman" charset="0"/>
                <a:cs typeface="Times New Roman" charset="0"/>
              </a:rPr>
              <a:t>Reference case</a:t>
            </a:r>
            <a:endParaRPr lang="en-US" sz="1100" b="1" dirty="0" smtClean="0">
              <a:ea typeface="Times New Roman" charset="0"/>
              <a:cs typeface="Times New Roman" charset="0"/>
            </a:endParaRPr>
          </a:p>
          <a:p>
            <a:pPr marL="0" indent="0" eaLnBrk="0" fontAlgn="auto" hangingPunct="0">
              <a:spcBef>
                <a:spcPts val="0"/>
              </a:spcBef>
              <a:spcAft>
                <a:spcPts val="0"/>
              </a:spcAft>
              <a:defRPr/>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graphicFrame>
        <p:nvGraphicFramePr>
          <p:cNvPr id="22" name="SL39SH1"/>
          <p:cNvGraphicFramePr>
            <a:graphicFrameLocks noGrp="1"/>
          </p:cNvGraphicFramePr>
          <p:nvPr>
            <p:ph sz="quarter" idx="19"/>
            <p:extLst/>
          </p:nvPr>
        </p:nvGraphicFramePr>
        <p:xfrm>
          <a:off x="685800" y="1569530"/>
          <a:ext cx="2598738" cy="2717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SL39SH6"/>
          <p:cNvGraphicFramePr>
            <a:graphicFrameLocks noGrp="1"/>
          </p:cNvGraphicFramePr>
          <p:nvPr>
            <p:ph sz="quarter" idx="20"/>
            <p:extLst/>
          </p:nvPr>
        </p:nvGraphicFramePr>
        <p:xfrm>
          <a:off x="3386137" y="1545052"/>
          <a:ext cx="2598738" cy="2749850"/>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5"/>
          <p:cNvSpPr>
            <a:spLocks noGrp="1"/>
          </p:cNvSpPr>
          <p:nvPr>
            <p:ph type="title"/>
          </p:nvPr>
        </p:nvSpPr>
        <p:spPr>
          <a:prstGeom prst="rect">
            <a:avLst/>
          </a:prstGeom>
        </p:spPr>
        <p:txBody>
          <a:bodyPr/>
          <a:lstStyle/>
          <a:p>
            <a:r>
              <a:rPr lang="en-US" dirty="0" smtClean="0"/>
              <a:t>U.S</a:t>
            </a:r>
            <a:r>
              <a:rPr lang="en-US" dirty="0"/>
              <a:t>. production of natural gas from oil formations</a:t>
            </a: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40</a:t>
            </a:fld>
            <a:endParaRPr lang="en-US" dirty="0"/>
          </a:p>
        </p:txBody>
      </p:sp>
      <p:pic>
        <p:nvPicPr>
          <p:cNvPr id="8" name="Picture 7"/>
          <p:cNvPicPr>
            <a:picLocks noChangeAspect="1"/>
          </p:cNvPicPr>
          <p:nvPr/>
        </p:nvPicPr>
        <p:blipFill>
          <a:blip r:embed="rId6"/>
          <a:stretch>
            <a:fillRect/>
          </a:stretch>
        </p:blipFill>
        <p:spPr>
          <a:xfrm>
            <a:off x="43032" y="204870"/>
            <a:ext cx="576228" cy="576228"/>
          </a:xfrm>
          <a:prstGeom prst="rect">
            <a:avLst/>
          </a:prstGeom>
        </p:spPr>
      </p:pic>
      <p:sp>
        <p:nvSpPr>
          <p:cNvPr id="13" name="TextBox 12"/>
          <p:cNvSpPr txBox="1"/>
          <p:nvPr/>
        </p:nvSpPr>
        <p:spPr>
          <a:xfrm>
            <a:off x="685800" y="949023"/>
            <a:ext cx="7120449" cy="200055"/>
          </a:xfrm>
          <a:prstGeom prst="rect">
            <a:avLst/>
          </a:prstGeom>
          <a:noFill/>
        </p:spPr>
        <p:txBody>
          <a:bodyPr wrap="square" lIns="0" tIns="0" rIns="0" bIns="0" rtlCol="0">
            <a:spAutoFit/>
          </a:bodyPr>
          <a:lstStyle/>
          <a:p>
            <a:pPr marL="0" lvl="0" indent="0" eaLnBrk="0" fontAlgn="auto" hangingPunct="0">
              <a:spcBef>
                <a:spcPts val="0"/>
              </a:spcBef>
              <a:spcAft>
                <a:spcPts val="0"/>
              </a:spcAft>
              <a:defRPr/>
            </a:pPr>
            <a:r>
              <a:rPr lang="en-US" sz="1200" b="1" dirty="0" smtClean="0">
                <a:ea typeface="Times New Roman" charset="0"/>
                <a:cs typeface="Times New Roman" charset="0"/>
              </a:rPr>
              <a:t>Dry </a:t>
            </a:r>
            <a:r>
              <a:rPr lang="en-US" sz="1200" b="1" dirty="0">
                <a:ea typeface="Times New Roman" charset="0"/>
                <a:cs typeface="Times New Roman" charset="0"/>
              </a:rPr>
              <a:t>natural gas production from oil </a:t>
            </a:r>
            <a:r>
              <a:rPr lang="en-US" sz="1200" b="1" dirty="0" smtClean="0">
                <a:ea typeface="Times New Roman" charset="0"/>
                <a:cs typeface="Times New Roman" charset="0"/>
              </a:rPr>
              <a:t>formations, AEO2022 </a:t>
            </a:r>
            <a:r>
              <a:rPr lang="en-US" sz="1200" b="1" dirty="0"/>
              <a:t>oil and gas supply cases</a:t>
            </a:r>
            <a:endParaRPr lang="en-US" sz="1200" b="1" dirty="0">
              <a:ea typeface="Times New Roman" charset="0"/>
              <a:cs typeface="Times New Roman" charset="0"/>
            </a:endParaRPr>
          </a:p>
          <a:p>
            <a:pPr eaLnBrk="0" hangingPunct="0">
              <a:spcBef>
                <a:spcPts val="0"/>
              </a:spcBef>
            </a:pPr>
            <a:endParaRPr lang="en-US" sz="100" b="1" dirty="0"/>
          </a:p>
        </p:txBody>
      </p:sp>
    </p:spTree>
    <p:extLst>
      <p:ext uri="{BB962C8B-B14F-4D97-AF65-F5344CB8AC3E}">
        <p14:creationId xmlns:p14="http://schemas.microsoft.com/office/powerpoint/2010/main" val="1168267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6"/>
          </p:nvPr>
        </p:nvSpPr>
        <p:spPr>
          <a:xfrm>
            <a:off x="685799" y="894520"/>
            <a:ext cx="7336631" cy="415377"/>
          </a:xfrm>
        </p:spPr>
        <p:txBody>
          <a:bodyPr/>
          <a:lstStyle/>
          <a:p>
            <a:pPr marL="0" eaLnBrk="0" hangingPunct="0"/>
            <a:r>
              <a:rPr lang="en-US" sz="1200" b="1" dirty="0" smtClean="0">
                <a:ea typeface="Times New Roman" charset="0"/>
                <a:cs typeface="Times New Roman" charset="0"/>
              </a:rPr>
              <a:t>Dry natural gas production by selected shale play</a:t>
            </a:r>
            <a:endParaRPr lang="en-US" sz="1200" b="1" dirty="0">
              <a:ea typeface="Times New Roman" charset="0"/>
              <a:cs typeface="Times New Roman" charset="0"/>
            </a:endParaRPr>
          </a:p>
          <a:p>
            <a:pPr marL="0" eaLnBrk="0" hangingPunct="0"/>
            <a:r>
              <a:rPr lang="en-US" sz="1100" dirty="0">
                <a:ea typeface="Times New Roman" charset="0"/>
                <a:cs typeface="Times New Roman" charset="0"/>
              </a:rPr>
              <a:t>trillion 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6" name="Title 5"/>
          <p:cNvSpPr>
            <a:spLocks noGrp="1"/>
          </p:cNvSpPr>
          <p:nvPr>
            <p:ph type="title"/>
          </p:nvPr>
        </p:nvSpPr>
        <p:spPr>
          <a:prstGeom prst="rect">
            <a:avLst/>
          </a:prstGeom>
        </p:spPr>
        <p:txBody>
          <a:bodyPr/>
          <a:lstStyle/>
          <a:p>
            <a:r>
              <a:rPr lang="en-US" dirty="0" smtClean="0"/>
              <a:t>U.S</a:t>
            </a:r>
            <a:r>
              <a:rPr lang="en-US" dirty="0"/>
              <a:t>. </a:t>
            </a:r>
            <a:r>
              <a:rPr lang="en-US" dirty="0" smtClean="0"/>
              <a:t>natural gas production from shale resources</a:t>
            </a:r>
            <a:endParaRPr lang="en-US"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41</a:t>
            </a:fld>
            <a:endParaRPr lang="en-US" dirty="0"/>
          </a:p>
        </p:txBody>
      </p:sp>
      <p:pic>
        <p:nvPicPr>
          <p:cNvPr id="8" name="Picture 7"/>
          <p:cNvPicPr>
            <a:picLocks noChangeAspect="1"/>
          </p:cNvPicPr>
          <p:nvPr/>
        </p:nvPicPr>
        <p:blipFill>
          <a:blip r:embed="rId3"/>
          <a:stretch>
            <a:fillRect/>
          </a:stretch>
        </p:blipFill>
        <p:spPr>
          <a:xfrm>
            <a:off x="43032" y="204870"/>
            <a:ext cx="576228" cy="576228"/>
          </a:xfrm>
          <a:prstGeom prst="rect">
            <a:avLst/>
          </a:prstGeom>
        </p:spPr>
      </p:pic>
      <p:sp>
        <p:nvSpPr>
          <p:cNvPr id="21" name="TextBox 1"/>
          <p:cNvSpPr txBox="1"/>
          <p:nvPr/>
        </p:nvSpPr>
        <p:spPr bwMode="auto">
          <a:xfrm>
            <a:off x="2878735" y="1245371"/>
            <a:ext cx="1073108" cy="498605"/>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tx1"/>
                </a:solidFill>
                <a:latin typeface="+mn-lt"/>
                <a:ea typeface="Times New Roman" charset="0"/>
                <a:cs typeface="Times New Roman" charset="0"/>
              </a:rPr>
              <a:t>         </a:t>
            </a:r>
            <a:r>
              <a:rPr lang="en-US" sz="1200" b="1" i="0" dirty="0" smtClean="0">
                <a:latin typeface="+mn-lt"/>
                <a:ea typeface="Times New Roman" charset="0"/>
                <a:cs typeface="Times New Roman" charset="0"/>
              </a:rPr>
              <a:t>2021</a:t>
            </a:r>
          </a:p>
          <a:p>
            <a:pPr eaLnBrk="0" hangingPunct="0"/>
            <a:r>
              <a:rPr lang="en-US" sz="1200" b="0" i="0" dirty="0" smtClean="0">
                <a:latin typeface="+mn-lt"/>
                <a:ea typeface="Times New Roman" charset="0"/>
                <a:cs typeface="Times New Roman" charset="0"/>
              </a:rPr>
              <a:t>history</a:t>
            </a:r>
            <a:r>
              <a:rPr lang="en-US" sz="1200" b="0" i="0" baseline="0" dirty="0" smtClean="0">
                <a:latin typeface="+mn-lt"/>
                <a:ea typeface="Times New Roman" charset="0"/>
                <a:cs typeface="Times New Roman" charset="0"/>
              </a:rPr>
              <a:t>     projections</a:t>
            </a:r>
            <a:endParaRPr lang="en-US" sz="1200" b="0" i="0" dirty="0" smtClean="0">
              <a:latin typeface="+mn-lt"/>
              <a:ea typeface="Times New Roman" charset="0"/>
              <a:cs typeface="Times New Roman" charset="0"/>
            </a:endParaRPr>
          </a:p>
        </p:txBody>
      </p:sp>
      <p:graphicFrame>
        <p:nvGraphicFramePr>
          <p:cNvPr id="11" name="SL40SH0"/>
          <p:cNvGraphicFramePr/>
          <p:nvPr>
            <p:extLst/>
          </p:nvPr>
        </p:nvGraphicFramePr>
        <p:xfrm>
          <a:off x="685799" y="1309897"/>
          <a:ext cx="7683844" cy="300879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85800" y="4318695"/>
            <a:ext cx="7096835" cy="246221"/>
          </a:xfrm>
          <a:prstGeom prst="rect">
            <a:avLst/>
          </a:prstGeom>
          <a:noFill/>
        </p:spPr>
        <p:txBody>
          <a:bodyPr wrap="square" rtlCol="0">
            <a:spAutoFit/>
          </a:bodyPr>
          <a:lstStyle/>
          <a:p>
            <a:r>
              <a:rPr lang="en-US" sz="1000" dirty="0"/>
              <a:t>Note: </a:t>
            </a:r>
            <a:r>
              <a:rPr lang="en-US" sz="1000" i="1" dirty="0"/>
              <a:t>Other</a:t>
            </a:r>
            <a:r>
              <a:rPr lang="en-US" sz="1000" dirty="0"/>
              <a:t> includes natural gas production from other tight oil formations.</a:t>
            </a:r>
          </a:p>
        </p:txBody>
      </p:sp>
    </p:spTree>
    <p:extLst>
      <p:ext uri="{BB962C8B-B14F-4D97-AF65-F5344CB8AC3E}">
        <p14:creationId xmlns:p14="http://schemas.microsoft.com/office/powerpoint/2010/main" val="431687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SL41SH0"/>
          <p:cNvGraphicFramePr>
            <a:graphicFrameLocks noGrp="1"/>
          </p:cNvGraphicFramePr>
          <p:nvPr>
            <p:ph type="chart" sz="quarter" idx="12"/>
            <p:extLst/>
          </p:nvPr>
        </p:nvGraphicFramePr>
        <p:xfrm>
          <a:off x="554610" y="139965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p:cNvSpPr>
            <a:spLocks noGrp="1"/>
          </p:cNvSpPr>
          <p:nvPr>
            <p:ph type="body" sz="quarter" idx="13"/>
          </p:nvPr>
        </p:nvSpPr>
        <p:spPr>
          <a:xfrm>
            <a:off x="691342" y="959702"/>
            <a:ext cx="6126061" cy="411480"/>
          </a:xfrm>
          <a:prstGeom prst="rect">
            <a:avLst/>
          </a:prstGeom>
        </p:spPr>
        <p:txBody>
          <a:bodyPr/>
          <a:lstStyle/>
          <a:p>
            <a:pPr marL="0" indent="0" eaLnBrk="0" hangingPunct="0">
              <a:spcBef>
                <a:spcPts val="0"/>
              </a:spcBef>
            </a:pPr>
            <a:r>
              <a:rPr lang="en-US" b="1" dirty="0">
                <a:ea typeface="Times New Roman" charset="0"/>
                <a:cs typeface="Times New Roman" charset="0"/>
              </a:rPr>
              <a:t>Natural gas </a:t>
            </a:r>
            <a:r>
              <a:rPr lang="en-US" b="1" dirty="0" smtClean="0">
                <a:ea typeface="Times New Roman" charset="0"/>
                <a:cs typeface="Times New Roman" charset="0"/>
              </a:rPr>
              <a:t>consumption </a:t>
            </a:r>
          </a:p>
          <a:p>
            <a:pPr marL="0" indent="0" eaLnBrk="0" hangingPunct="0">
              <a:spcBef>
                <a:spcPts val="0"/>
              </a:spcBef>
            </a:pPr>
            <a:r>
              <a:rPr lang="en-US" b="1" dirty="0" smtClean="0">
                <a:ea typeface="Times New Roman" charset="0"/>
                <a:cs typeface="Times New Roman" charset="0"/>
              </a:rPr>
              <a:t>AEO2022 Reference case </a:t>
            </a:r>
          </a:p>
          <a:p>
            <a:pPr marL="0" indent="0" eaLnBrk="0" hangingPunct="0">
              <a:spcBef>
                <a:spcPts val="0"/>
              </a:spcBef>
            </a:pPr>
            <a:r>
              <a:rPr lang="en-US" sz="1100" dirty="0" smtClean="0">
                <a:ea typeface="Times New Roman" charset="0"/>
                <a:cs typeface="Times New Roman" charset="0"/>
              </a:rPr>
              <a:t>trillion cubic feet</a:t>
            </a:r>
            <a:endParaRPr lang="en-US" sz="1100" dirty="0">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dirty="0" smtClean="0"/>
              <a:t>U.S</a:t>
            </a:r>
            <a:r>
              <a:rPr lang="en-US" dirty="0"/>
              <a:t>. natural gas </a:t>
            </a:r>
            <a:r>
              <a:rPr lang="en-US" dirty="0" smtClean="0"/>
              <a:t>consumption by sector</a:t>
            </a:r>
            <a:endParaRPr lang="en-US" dirty="0"/>
          </a:p>
        </p:txBody>
      </p:sp>
      <p:sp>
        <p:nvSpPr>
          <p:cNvPr id="3" name="Slide Number Placeholder 2"/>
          <p:cNvSpPr>
            <a:spLocks noGrp="1"/>
          </p:cNvSpPr>
          <p:nvPr>
            <p:ph type="sldNum" sz="quarter" idx="4"/>
          </p:nvPr>
        </p:nvSpPr>
        <p:spPr>
          <a:xfrm>
            <a:off x="8646622" y="4869656"/>
            <a:ext cx="384175" cy="273844"/>
          </a:xfrm>
        </p:spPr>
        <p:txBody>
          <a:bodyPr/>
          <a:lstStyle/>
          <a:p>
            <a:pPr>
              <a:defRPr/>
            </a:pPr>
            <a:fld id="{84948DD1-5963-4816-BE5A-05BCCCAC15E0}" type="slidenum">
              <a:rPr lang="en-US" smtClean="0"/>
              <a:pPr>
                <a:defRPr/>
              </a:pPr>
              <a:t>42</a:t>
            </a:fld>
            <a:endParaRPr lang="en-US" dirty="0"/>
          </a:p>
        </p:txBody>
      </p:sp>
      <p:pic>
        <p:nvPicPr>
          <p:cNvPr id="8" name="Picture 7"/>
          <p:cNvPicPr>
            <a:picLocks noChangeAspect="1"/>
          </p:cNvPicPr>
          <p:nvPr/>
        </p:nvPicPr>
        <p:blipFill>
          <a:blip r:embed="rId4"/>
          <a:stretch>
            <a:fillRect/>
          </a:stretch>
        </p:blipFill>
        <p:spPr>
          <a:xfrm>
            <a:off x="43032" y="204870"/>
            <a:ext cx="576228" cy="576228"/>
          </a:xfrm>
          <a:prstGeom prst="rect">
            <a:avLst/>
          </a:prstGeom>
        </p:spPr>
      </p:pic>
      <p:grpSp>
        <p:nvGrpSpPr>
          <p:cNvPr id="13" name="Group 12"/>
          <p:cNvGrpSpPr/>
          <p:nvPr/>
        </p:nvGrpSpPr>
        <p:grpSpPr>
          <a:xfrm>
            <a:off x="7205822" y="2211226"/>
            <a:ext cx="1349788" cy="1722811"/>
            <a:chOff x="-10403228" y="-727074"/>
            <a:chExt cx="1349747" cy="720313"/>
          </a:xfrm>
        </p:grpSpPr>
        <p:sp>
          <p:nvSpPr>
            <p:cNvPr id="14" name="TextBox 1"/>
            <p:cNvSpPr txBox="1"/>
            <p:nvPr/>
          </p:nvSpPr>
          <p:spPr bwMode="auto">
            <a:xfrm>
              <a:off x="-10403228" y="-523271"/>
              <a:ext cx="824816" cy="100372"/>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rgbClr val="72242D"/>
                  </a:solidFill>
                  <a:latin typeface="+mn-lt"/>
                  <a:ea typeface="Times New Roman" charset="0"/>
                  <a:cs typeface="Times New Roman" charset="0"/>
                </a:rPr>
                <a:t>residential</a:t>
              </a:r>
              <a:endParaRPr lang="en-US" sz="1200" i="0" dirty="0" smtClean="0">
                <a:solidFill>
                  <a:srgbClr val="72242D"/>
                </a:solidFill>
                <a:latin typeface="+mn-lt"/>
                <a:ea typeface="Times New Roman" charset="0"/>
                <a:cs typeface="Times New Roman" charset="0"/>
              </a:endParaRPr>
            </a:p>
          </p:txBody>
        </p:sp>
        <p:sp>
          <p:nvSpPr>
            <p:cNvPr id="15" name="TextBox 1"/>
            <p:cNvSpPr txBox="1"/>
            <p:nvPr/>
          </p:nvSpPr>
          <p:spPr bwMode="auto">
            <a:xfrm>
              <a:off x="-10403228" y="-727074"/>
              <a:ext cx="1089304" cy="100372"/>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accent2">
                      <a:lumMod val="60000"/>
                      <a:lumOff val="40000"/>
                    </a:schemeClr>
                  </a:solidFill>
                  <a:latin typeface="+mn-lt"/>
                  <a:ea typeface="Times New Roman" charset="0"/>
                  <a:cs typeface="Times New Roman" charset="0"/>
                </a:rPr>
                <a:t>electric power</a:t>
              </a:r>
            </a:p>
          </p:txBody>
        </p:sp>
        <p:sp>
          <p:nvSpPr>
            <p:cNvPr id="16" name="TextBox 1"/>
            <p:cNvSpPr txBox="1"/>
            <p:nvPr/>
          </p:nvSpPr>
          <p:spPr bwMode="auto">
            <a:xfrm>
              <a:off x="-10394448" y="-338762"/>
              <a:ext cx="1340967" cy="332001"/>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accent3"/>
                  </a:solidFill>
                  <a:latin typeface="+mn-lt"/>
                  <a:ea typeface="Times New Roman" charset="0"/>
                  <a:cs typeface="Times New Roman" charset="0"/>
                </a:rPr>
                <a:t>industrial</a:t>
              </a:r>
            </a:p>
            <a:p>
              <a:pPr eaLnBrk="0" hangingPunct="0"/>
              <a:r>
                <a:rPr lang="en-US" sz="1200" b="1" i="0" baseline="0" dirty="0" smtClean="0">
                  <a:solidFill>
                    <a:schemeClr val="accent3">
                      <a:lumMod val="50000"/>
                    </a:schemeClr>
                  </a:solidFill>
                  <a:latin typeface="+mn-lt"/>
                  <a:ea typeface="Times New Roman" charset="0"/>
                  <a:cs typeface="Times New Roman" charset="0"/>
                </a:rPr>
                <a:t>    </a:t>
              </a:r>
              <a:r>
                <a:rPr lang="en-US" sz="1200" b="1" i="0" dirty="0" smtClean="0">
                  <a:solidFill>
                    <a:schemeClr val="accent3">
                      <a:lumMod val="60000"/>
                      <a:lumOff val="40000"/>
                    </a:schemeClr>
                  </a:solidFill>
                  <a:latin typeface="+mn-lt"/>
                  <a:ea typeface="Times New Roman" charset="0"/>
                  <a:cs typeface="Times New Roman" charset="0"/>
                </a:rPr>
                <a:t>liquefaction</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2">
                      <a:lumMod val="60000"/>
                      <a:lumOff val="40000"/>
                    </a:schemeClr>
                  </a:solidFill>
                  <a:effectLst/>
                  <a:uLnTx/>
                  <a:uFillTx/>
                  <a:latin typeface="+mn-lt"/>
                  <a:ea typeface="Times New Roman" charset="0"/>
                  <a:cs typeface="Times New Roman" charset="0"/>
                </a:rPr>
                <a:t> </a:t>
              </a:r>
              <a:r>
                <a:rPr kumimoji="0" lang="en-US" sz="1200" b="1" i="0" u="none" strike="noStrike" kern="0" cap="none" spc="0" normalizeH="0" baseline="0" noProof="0" dirty="0" smtClean="0">
                  <a:ln>
                    <a:noFill/>
                  </a:ln>
                  <a:solidFill>
                    <a:schemeClr val="accent3">
                      <a:lumMod val="75000"/>
                    </a:schemeClr>
                  </a:solidFill>
                  <a:effectLst/>
                  <a:uLnTx/>
                  <a:uFillTx/>
                  <a:latin typeface="+mn-lt"/>
                  <a:ea typeface="Times New Roman" charset="0"/>
                  <a:cs typeface="Times New Roman" charset="0"/>
                </a:rPr>
                <a:t>   </a:t>
              </a:r>
              <a:r>
                <a:rPr kumimoji="0" lang="en-US" sz="1200" b="1" i="0" u="none" strike="noStrike" kern="0" cap="none" spc="0" normalizeH="0" baseline="0" noProof="0" dirty="0" smtClean="0">
                  <a:ln>
                    <a:noFill/>
                  </a:ln>
                  <a:solidFill>
                    <a:schemeClr val="accent3"/>
                  </a:solidFill>
                  <a:effectLst/>
                  <a:uLnTx/>
                  <a:uFillTx/>
                  <a:latin typeface="+mn-lt"/>
                  <a:ea typeface="Times New Roman" charset="0"/>
                  <a:cs typeface="Times New Roman" charset="0"/>
                </a:rPr>
                <a:t>lease and plant</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3">
                      <a:lumMod val="75000"/>
                    </a:schemeClr>
                  </a:solidFill>
                  <a:effectLst/>
                  <a:uLnTx/>
                  <a:uFillTx/>
                  <a:latin typeface="+mn-lt"/>
                  <a:ea typeface="Times New Roman" charset="0"/>
                  <a:cs typeface="Times New Roman" charset="0"/>
                </a:rPr>
                <a:t>    other</a:t>
              </a:r>
            </a:p>
          </p:txBody>
        </p:sp>
        <p:sp>
          <p:nvSpPr>
            <p:cNvPr id="17" name="TextBox 1"/>
            <p:cNvSpPr txBox="1"/>
            <p:nvPr/>
          </p:nvSpPr>
          <p:spPr bwMode="auto">
            <a:xfrm>
              <a:off x="-10394448" y="-610526"/>
              <a:ext cx="908169" cy="100372"/>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E3A5AC"/>
                  </a:solidFill>
                  <a:effectLst/>
                  <a:uLnTx/>
                  <a:uFillTx/>
                  <a:latin typeface="+mn-lt"/>
                  <a:ea typeface="Times New Roman" charset="0"/>
                  <a:cs typeface="Times New Roman" charset="0"/>
                </a:rPr>
                <a:t>commercial</a:t>
              </a:r>
              <a:endParaRPr lang="en-US" sz="1200" b="1" i="0" dirty="0" smtClean="0">
                <a:solidFill>
                  <a:srgbClr val="E3A5AC"/>
                </a:solidFill>
                <a:latin typeface="+mn-lt"/>
                <a:ea typeface="Times New Roman" charset="0"/>
                <a:cs typeface="Times New Roman" charset="0"/>
              </a:endParaRPr>
            </a:p>
          </p:txBody>
        </p:sp>
        <p:sp>
          <p:nvSpPr>
            <p:cNvPr id="18" name="TextBox 1"/>
            <p:cNvSpPr txBox="1"/>
            <p:nvPr/>
          </p:nvSpPr>
          <p:spPr bwMode="auto">
            <a:xfrm>
              <a:off x="-10403228" y="-426016"/>
              <a:ext cx="1098922" cy="100372"/>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3953"/>
                  </a:solidFill>
                  <a:effectLst/>
                  <a:uLnTx/>
                  <a:uFillTx/>
                  <a:latin typeface="+mn-lt"/>
                  <a:ea typeface="Times New Roman" charset="0"/>
                  <a:cs typeface="Times New Roman" charset="0"/>
                </a:rPr>
                <a:t>transportation</a:t>
              </a:r>
            </a:p>
          </p:txBody>
        </p:sp>
      </p:grpSp>
      <p:sp>
        <p:nvSpPr>
          <p:cNvPr id="19" name="TextBox 1"/>
          <p:cNvSpPr txBox="1"/>
          <p:nvPr/>
        </p:nvSpPr>
        <p:spPr bwMode="auto">
          <a:xfrm>
            <a:off x="3039368" y="1324303"/>
            <a:ext cx="1073108" cy="498605"/>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p:txBody>
      </p:sp>
    </p:spTree>
    <p:extLst>
      <p:ext uri="{BB962C8B-B14F-4D97-AF65-F5344CB8AC3E}">
        <p14:creationId xmlns:p14="http://schemas.microsoft.com/office/powerpoint/2010/main" val="21523515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L42SH0"/>
          <p:cNvGraphicFramePr>
            <a:graphicFrameLocks noGrp="1"/>
          </p:cNvGraphicFramePr>
          <p:nvPr>
            <p:ph sz="quarter" idx="12"/>
            <p:extLst/>
          </p:nvPr>
        </p:nvGraphicFramePr>
        <p:xfrm>
          <a:off x="4855681" y="1540304"/>
          <a:ext cx="3526105" cy="2857139"/>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p:txBody>
          <a:bodyPr/>
          <a:lstStyle/>
          <a:p>
            <a:r>
              <a:rPr lang="en-US" dirty="0" smtClean="0"/>
              <a:t>U.S. natural gas disposition by sector</a:t>
            </a:r>
            <a:endParaRPr lang="en-US" dirty="0">
              <a:solidFill>
                <a:srgbClr val="FF0000"/>
              </a:solidFill>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43</a:t>
            </a:fld>
            <a:endParaRPr lang="en-US" dirty="0"/>
          </a:p>
        </p:txBody>
      </p:sp>
      <p:sp>
        <p:nvSpPr>
          <p:cNvPr id="10" name="TextBox 9"/>
          <p:cNvSpPr txBox="1"/>
          <p:nvPr/>
        </p:nvSpPr>
        <p:spPr>
          <a:xfrm>
            <a:off x="3692116" y="1783571"/>
            <a:ext cx="1163565" cy="2616101"/>
          </a:xfrm>
          <a:prstGeom prst="rect">
            <a:avLst/>
          </a:prstGeom>
          <a:noFill/>
        </p:spPr>
        <p:txBody>
          <a:bodyPr wrap="square" rtlCol="0">
            <a:spAutoFit/>
          </a:bodyPr>
          <a:lstStyle/>
          <a:p>
            <a:r>
              <a:rPr lang="en-US" sz="1100" b="1" dirty="0">
                <a:solidFill>
                  <a:schemeClr val="bg1">
                    <a:lumMod val="50000"/>
                  </a:schemeClr>
                </a:solidFill>
              </a:rPr>
              <a:t>net </a:t>
            </a:r>
            <a:r>
              <a:rPr lang="en-US" sz="1100" b="1" dirty="0" smtClean="0">
                <a:solidFill>
                  <a:schemeClr val="bg1">
                    <a:lumMod val="50000"/>
                  </a:schemeClr>
                </a:solidFill>
              </a:rPr>
              <a:t>exports</a:t>
            </a:r>
          </a:p>
          <a:p>
            <a:endParaRPr lang="en-US" sz="1100" b="1" dirty="0">
              <a:solidFill>
                <a:schemeClr val="bg1">
                  <a:lumMod val="50000"/>
                </a:schemeClr>
              </a:solidFill>
            </a:endParaRPr>
          </a:p>
          <a:p>
            <a:endParaRPr lang="en-US" sz="1100" b="1" dirty="0" smtClean="0">
              <a:solidFill>
                <a:schemeClr val="accent2">
                  <a:lumMod val="60000"/>
                  <a:lumOff val="40000"/>
                </a:schemeClr>
              </a:solidFill>
            </a:endParaRPr>
          </a:p>
          <a:p>
            <a:r>
              <a:rPr lang="en-US" sz="1100" b="1" dirty="0" smtClean="0">
                <a:solidFill>
                  <a:schemeClr val="accent2">
                    <a:lumMod val="60000"/>
                    <a:lumOff val="40000"/>
                  </a:schemeClr>
                </a:solidFill>
              </a:rPr>
              <a:t>electric </a:t>
            </a:r>
            <a:r>
              <a:rPr lang="en-US" sz="1100" b="1" dirty="0">
                <a:solidFill>
                  <a:schemeClr val="accent2">
                    <a:lumMod val="60000"/>
                    <a:lumOff val="40000"/>
                  </a:schemeClr>
                </a:solidFill>
              </a:rPr>
              <a:t>power</a:t>
            </a:r>
          </a:p>
          <a:p>
            <a:r>
              <a:rPr lang="en-US" sz="900" b="1" dirty="0" smtClean="0">
                <a:solidFill>
                  <a:srgbClr val="E3A5AC"/>
                </a:solidFill>
              </a:rPr>
              <a:t/>
            </a:r>
            <a:br>
              <a:rPr lang="en-US" sz="900" b="1" dirty="0" smtClean="0">
                <a:solidFill>
                  <a:srgbClr val="E3A5AC"/>
                </a:solidFill>
              </a:rPr>
            </a:br>
            <a:endParaRPr lang="en-US" sz="900" b="1" dirty="0" smtClean="0">
              <a:solidFill>
                <a:srgbClr val="E3A5AC"/>
              </a:solidFill>
            </a:endParaRPr>
          </a:p>
          <a:p>
            <a:r>
              <a:rPr lang="en-US" sz="1100" b="1" dirty="0" smtClean="0">
                <a:solidFill>
                  <a:srgbClr val="E3A5AC"/>
                </a:solidFill>
              </a:rPr>
              <a:t>commercial</a:t>
            </a:r>
            <a:endParaRPr lang="en-US" sz="1100" b="1" dirty="0">
              <a:solidFill>
                <a:srgbClr val="E3A5AC"/>
              </a:solidFill>
            </a:endParaRPr>
          </a:p>
          <a:p>
            <a:r>
              <a:rPr lang="en-US" sz="1100" b="1" dirty="0" smtClean="0">
                <a:solidFill>
                  <a:srgbClr val="A33340"/>
                </a:solidFill>
              </a:rPr>
              <a:t>residential</a:t>
            </a:r>
            <a:endParaRPr lang="en-US" sz="1100" b="1" dirty="0">
              <a:solidFill>
                <a:srgbClr val="A33340"/>
              </a:solidFill>
            </a:endParaRPr>
          </a:p>
          <a:p>
            <a:endParaRPr lang="en-US" sz="300" b="1" dirty="0" smtClean="0">
              <a:solidFill>
                <a:srgbClr val="003953"/>
              </a:solidFill>
            </a:endParaRPr>
          </a:p>
          <a:p>
            <a:r>
              <a:rPr lang="en-US" sz="1100" b="1" dirty="0" smtClean="0">
                <a:solidFill>
                  <a:srgbClr val="003953"/>
                </a:solidFill>
              </a:rPr>
              <a:t>transportation</a:t>
            </a:r>
            <a:endParaRPr lang="en-US" sz="1100" b="1" dirty="0">
              <a:solidFill>
                <a:srgbClr val="003953"/>
              </a:solidFill>
            </a:endParaRPr>
          </a:p>
          <a:p>
            <a:endParaRPr lang="en-US" sz="1100" b="1" dirty="0" smtClean="0">
              <a:solidFill>
                <a:schemeClr val="accent3"/>
              </a:solidFill>
            </a:endParaRPr>
          </a:p>
          <a:p>
            <a:r>
              <a:rPr lang="en-US" sz="1100" b="1" dirty="0" smtClean="0">
                <a:solidFill>
                  <a:schemeClr val="accent3"/>
                </a:solidFill>
              </a:rPr>
              <a:t>industrial</a:t>
            </a:r>
            <a:endParaRPr lang="en-US" sz="1100" b="1" dirty="0">
              <a:solidFill>
                <a:schemeClr val="accent3"/>
              </a:solidFill>
            </a:endParaRPr>
          </a:p>
          <a:p>
            <a:endParaRPr lang="en-US" sz="1100" b="1" dirty="0" smtClean="0">
              <a:solidFill>
                <a:schemeClr val="bg1">
                  <a:lumMod val="50000"/>
                </a:schemeClr>
              </a:solidFill>
            </a:endParaRPr>
          </a:p>
          <a:p>
            <a:endParaRPr lang="en-US" sz="1100" b="1" dirty="0">
              <a:solidFill>
                <a:schemeClr val="bg1">
                  <a:lumMod val="50000"/>
                </a:schemeClr>
              </a:solidFill>
            </a:endParaRPr>
          </a:p>
          <a:p>
            <a:endParaRPr lang="en-US" sz="1100" b="1" dirty="0" smtClean="0">
              <a:solidFill>
                <a:schemeClr val="bg1">
                  <a:lumMod val="50000"/>
                </a:schemeClr>
              </a:solidFill>
            </a:endParaRPr>
          </a:p>
          <a:p>
            <a:endParaRPr lang="en-US" sz="1100" b="1" dirty="0" smtClean="0"/>
          </a:p>
        </p:txBody>
      </p:sp>
      <p:sp>
        <p:nvSpPr>
          <p:cNvPr id="12" name="Text Placeholder 4"/>
          <p:cNvSpPr txBox="1">
            <a:spLocks/>
          </p:cNvSpPr>
          <p:nvPr/>
        </p:nvSpPr>
        <p:spPr>
          <a:xfrm>
            <a:off x="584070" y="1080579"/>
            <a:ext cx="4023360" cy="480148"/>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kern="1200">
                <a:solidFill>
                  <a:schemeClr val="tx1"/>
                </a:solidFill>
                <a:latin typeface="+mn-lt"/>
                <a:ea typeface="+mn-ea"/>
                <a:cs typeface="+mn-cs"/>
              </a:defRPr>
            </a:lvl1pPr>
            <a:lvl2pPr marL="742950" indent="-285750" algn="r" rtl="0" eaLnBrk="1" fontAlgn="base" hangingPunct="1">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b="1" dirty="0" smtClean="0"/>
              <a:t>Natural gas disposition and net exports</a:t>
            </a:r>
          </a:p>
          <a:p>
            <a:pPr algn="l"/>
            <a:r>
              <a:rPr lang="en-US" b="1" dirty="0" smtClean="0"/>
              <a:t>AEO2022 Reference case</a:t>
            </a:r>
          </a:p>
          <a:p>
            <a:pPr algn="l"/>
            <a:r>
              <a:rPr lang="en-US" sz="1100" dirty="0" smtClean="0"/>
              <a:t>trillion cubic feet</a:t>
            </a:r>
            <a:endParaRPr lang="en-US" sz="1100" dirty="0"/>
          </a:p>
        </p:txBody>
      </p:sp>
      <p:sp>
        <p:nvSpPr>
          <p:cNvPr id="13" name="Text Placeholder 3"/>
          <p:cNvSpPr txBox="1">
            <a:spLocks/>
          </p:cNvSpPr>
          <p:nvPr/>
        </p:nvSpPr>
        <p:spPr>
          <a:xfrm>
            <a:off x="4907066" y="1080579"/>
            <a:ext cx="3756454" cy="480148"/>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Change in natural gas disposition and net exports</a:t>
            </a:r>
          </a:p>
          <a:p>
            <a:r>
              <a:rPr lang="en-US" b="1" dirty="0" smtClean="0"/>
              <a:t>AEO2022 Reference case</a:t>
            </a:r>
          </a:p>
          <a:p>
            <a:r>
              <a:rPr lang="en-US" sz="1100" dirty="0" smtClean="0"/>
              <a:t>relative to 2021 in trillion cubic feet</a:t>
            </a:r>
            <a:endParaRPr lang="en-US" sz="1100" dirty="0"/>
          </a:p>
        </p:txBody>
      </p:sp>
      <p:sp>
        <p:nvSpPr>
          <p:cNvPr id="14" name="TextBox 13"/>
          <p:cNvSpPr txBox="1"/>
          <p:nvPr/>
        </p:nvSpPr>
        <p:spPr>
          <a:xfrm>
            <a:off x="7875500" y="2220085"/>
            <a:ext cx="1149755" cy="1277273"/>
          </a:xfrm>
          <a:prstGeom prst="rect">
            <a:avLst/>
          </a:prstGeom>
          <a:noFill/>
        </p:spPr>
        <p:txBody>
          <a:bodyPr wrap="square" rtlCol="0">
            <a:spAutoFit/>
          </a:bodyPr>
          <a:lstStyle/>
          <a:p>
            <a:r>
              <a:rPr lang="en-US" sz="1100" b="1" dirty="0">
                <a:solidFill>
                  <a:schemeClr val="bg1">
                    <a:lumMod val="50000"/>
                  </a:schemeClr>
                </a:solidFill>
              </a:rPr>
              <a:t>net </a:t>
            </a:r>
            <a:r>
              <a:rPr lang="en-US" sz="1100" b="1" dirty="0" smtClean="0">
                <a:solidFill>
                  <a:schemeClr val="bg1">
                    <a:lumMod val="50000"/>
                  </a:schemeClr>
                </a:solidFill>
              </a:rPr>
              <a:t>exports</a:t>
            </a:r>
            <a:endParaRPr lang="en-US" sz="1100" b="1" dirty="0" smtClean="0">
              <a:solidFill>
                <a:schemeClr val="accent2">
                  <a:lumMod val="60000"/>
                  <a:lumOff val="40000"/>
                </a:schemeClr>
              </a:solidFill>
            </a:endParaRPr>
          </a:p>
          <a:p>
            <a:endParaRPr lang="en-US" sz="1100" b="1" dirty="0" smtClean="0">
              <a:solidFill>
                <a:schemeClr val="accent2">
                  <a:lumMod val="60000"/>
                  <a:lumOff val="40000"/>
                </a:schemeClr>
              </a:solidFill>
            </a:endParaRPr>
          </a:p>
          <a:p>
            <a:r>
              <a:rPr lang="en-US" sz="1100" b="1" dirty="0" smtClean="0">
                <a:solidFill>
                  <a:schemeClr val="accent2">
                    <a:lumMod val="60000"/>
                    <a:lumOff val="40000"/>
                  </a:schemeClr>
                </a:solidFill>
              </a:rPr>
              <a:t>electric </a:t>
            </a:r>
            <a:r>
              <a:rPr lang="en-US" sz="1100" b="1" dirty="0">
                <a:solidFill>
                  <a:schemeClr val="accent2">
                    <a:lumMod val="60000"/>
                    <a:lumOff val="40000"/>
                  </a:schemeClr>
                </a:solidFill>
              </a:rPr>
              <a:t>power</a:t>
            </a:r>
          </a:p>
          <a:p>
            <a:r>
              <a:rPr lang="en-US" sz="1100" b="1" dirty="0">
                <a:solidFill>
                  <a:srgbClr val="E3A5AC"/>
                </a:solidFill>
              </a:rPr>
              <a:t>commercial</a:t>
            </a:r>
          </a:p>
          <a:p>
            <a:r>
              <a:rPr lang="en-US" sz="1100" b="1" dirty="0" smtClean="0">
                <a:solidFill>
                  <a:srgbClr val="003953"/>
                </a:solidFill>
              </a:rPr>
              <a:t>transportation</a:t>
            </a:r>
            <a:endParaRPr lang="en-US" sz="1100" b="1" dirty="0">
              <a:solidFill>
                <a:srgbClr val="003953"/>
              </a:solidFill>
            </a:endParaRPr>
          </a:p>
          <a:p>
            <a:r>
              <a:rPr lang="en-US" sz="1100" b="1" dirty="0" smtClean="0">
                <a:solidFill>
                  <a:srgbClr val="5D9732"/>
                </a:solidFill>
              </a:rPr>
              <a:t>industrial</a:t>
            </a:r>
            <a:endParaRPr lang="en-US" sz="1100" b="1" dirty="0" smtClean="0">
              <a:solidFill>
                <a:schemeClr val="bg1">
                  <a:lumMod val="50000"/>
                </a:schemeClr>
              </a:solidFill>
            </a:endParaRPr>
          </a:p>
          <a:p>
            <a:r>
              <a:rPr lang="en-US" sz="1100" b="1" dirty="0" smtClean="0">
                <a:solidFill>
                  <a:srgbClr val="A33340"/>
                </a:solidFill>
              </a:rPr>
              <a:t>residential</a:t>
            </a:r>
            <a:endParaRPr lang="en-US" sz="1100" b="1" dirty="0">
              <a:solidFill>
                <a:srgbClr val="A33340"/>
              </a:solidFill>
            </a:endParaRPr>
          </a:p>
        </p:txBody>
      </p:sp>
      <p:pic>
        <p:nvPicPr>
          <p:cNvPr id="15" name="Picture 14"/>
          <p:cNvPicPr>
            <a:picLocks noChangeAspect="1"/>
          </p:cNvPicPr>
          <p:nvPr/>
        </p:nvPicPr>
        <p:blipFill>
          <a:blip r:embed="rId4"/>
          <a:stretch>
            <a:fillRect/>
          </a:stretch>
        </p:blipFill>
        <p:spPr>
          <a:xfrm>
            <a:off x="43032" y="204870"/>
            <a:ext cx="576228" cy="576228"/>
          </a:xfrm>
          <a:prstGeom prst="rect">
            <a:avLst/>
          </a:prstGeom>
        </p:spPr>
      </p:pic>
      <p:graphicFrame>
        <p:nvGraphicFramePr>
          <p:cNvPr id="16" name="SL42SH1"/>
          <p:cNvGraphicFramePr/>
          <p:nvPr>
            <p:extLst/>
          </p:nvPr>
        </p:nvGraphicFramePr>
        <p:xfrm>
          <a:off x="584071" y="1569633"/>
          <a:ext cx="3765508" cy="28571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5942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SL43SH5"/>
          <p:cNvGraphicFramePr>
            <a:graphicFrameLocks noGrp="1"/>
          </p:cNvGraphicFramePr>
          <p:nvPr>
            <p:ph sz="quarter" idx="20"/>
            <p:extLst/>
          </p:nvPr>
        </p:nvGraphicFramePr>
        <p:xfrm>
          <a:off x="6377889" y="1328567"/>
          <a:ext cx="2560320"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SL43SH4"/>
          <p:cNvGraphicFramePr>
            <a:graphicFrameLocks noGrp="1"/>
          </p:cNvGraphicFramePr>
          <p:nvPr>
            <p:ph sz="quarter" idx="19"/>
            <p:extLst/>
          </p:nvPr>
        </p:nvGraphicFramePr>
        <p:xfrm>
          <a:off x="3626330" y="1282522"/>
          <a:ext cx="2560320" cy="31432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SL43SH1"/>
          <p:cNvGraphicFramePr>
            <a:graphicFrameLocks noGrp="1"/>
          </p:cNvGraphicFramePr>
          <p:nvPr>
            <p:ph sz="quarter" idx="12"/>
            <p:extLst/>
          </p:nvPr>
        </p:nvGraphicFramePr>
        <p:xfrm>
          <a:off x="645168" y="1209264"/>
          <a:ext cx="2981162" cy="322938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 Placeholder 5"/>
          <p:cNvSpPr>
            <a:spLocks noGrp="1"/>
          </p:cNvSpPr>
          <p:nvPr>
            <p:ph type="body" sz="quarter" idx="17"/>
          </p:nvPr>
        </p:nvSpPr>
        <p:spPr>
          <a:xfrm>
            <a:off x="3626330" y="1201278"/>
            <a:ext cx="2598738" cy="350851"/>
          </a:xfrm>
        </p:spPr>
        <p:txBody>
          <a:bodyPr lIns="0"/>
          <a:lstStyle/>
          <a:p>
            <a:pPr marL="0" indent="0">
              <a:spcBef>
                <a:spcPts val="0"/>
              </a:spcBef>
              <a:defRPr sz="1200" b="0" i="0" u="none" strike="noStrike" kern="1200" spc="0" baseline="0">
                <a:solidFill>
                  <a:srgbClr val="000000"/>
                </a:solidFill>
                <a:latin typeface="+mn-lt"/>
                <a:ea typeface="+mn-ea"/>
                <a:cs typeface="+mn-cs"/>
              </a:defRPr>
            </a:pPr>
            <a:r>
              <a:rPr lang="en-US" b="1" dirty="0" smtClean="0"/>
              <a:t>Low Oil and Gas Supply case</a:t>
            </a:r>
            <a:endParaRPr lang="en-US" dirty="0" smtClean="0"/>
          </a:p>
          <a:p>
            <a:pPr marL="0">
              <a:defRPr sz="1200" b="0" i="0" u="none" strike="noStrike" kern="1200" spc="0" baseline="0">
                <a:solidFill>
                  <a:srgbClr val="000000"/>
                </a:solidFill>
                <a:latin typeface="+mn-lt"/>
                <a:ea typeface="+mn-ea"/>
                <a:cs typeface="+mn-cs"/>
              </a:defRPr>
            </a:pPr>
            <a:r>
              <a:rPr lang="en-US" sz="1100" dirty="0" smtClean="0"/>
              <a:t>trillion </a:t>
            </a:r>
            <a:r>
              <a:rPr lang="en-US" sz="1100" dirty="0"/>
              <a:t>cubic </a:t>
            </a:r>
            <a:r>
              <a:rPr lang="en-US" sz="1100" dirty="0" smtClean="0"/>
              <a:t>feet</a:t>
            </a:r>
            <a:endParaRPr lang="en-US" sz="1100" dirty="0"/>
          </a:p>
        </p:txBody>
      </p:sp>
      <p:sp>
        <p:nvSpPr>
          <p:cNvPr id="23" name="Text Placeholder 5"/>
          <p:cNvSpPr>
            <a:spLocks noGrp="1"/>
          </p:cNvSpPr>
          <p:nvPr>
            <p:ph type="body" sz="quarter" idx="18"/>
          </p:nvPr>
        </p:nvSpPr>
        <p:spPr>
          <a:xfrm>
            <a:off x="6377889" y="1196394"/>
            <a:ext cx="2742599" cy="350851"/>
          </a:xfrm>
        </p:spPr>
        <p:txBody>
          <a:bodyPr lIns="0"/>
          <a:lstStyle/>
          <a:p>
            <a:pPr marL="0" indent="0">
              <a:spcBef>
                <a:spcPts val="0"/>
              </a:spcBef>
              <a:defRPr sz="1200" b="0" i="0" u="none" strike="noStrike" kern="1200" spc="0" baseline="0">
                <a:solidFill>
                  <a:srgbClr val="000000"/>
                </a:solidFill>
                <a:latin typeface="+mn-lt"/>
                <a:ea typeface="+mn-ea"/>
                <a:cs typeface="+mn-cs"/>
              </a:defRPr>
            </a:pPr>
            <a:r>
              <a:rPr lang="en-US" b="1" dirty="0" smtClean="0"/>
              <a:t>High Oil and Gas Supply case</a:t>
            </a:r>
            <a:endParaRPr lang="en-US" dirty="0" smtClean="0"/>
          </a:p>
          <a:p>
            <a:pPr marL="0">
              <a:defRPr sz="1200" b="0" i="0" u="none" strike="noStrike" kern="1200" spc="0" baseline="0">
                <a:solidFill>
                  <a:srgbClr val="000000"/>
                </a:solidFill>
                <a:latin typeface="+mn-lt"/>
                <a:ea typeface="+mn-ea"/>
                <a:cs typeface="+mn-cs"/>
              </a:defRPr>
            </a:pPr>
            <a:r>
              <a:rPr lang="en-US" sz="1100" dirty="0"/>
              <a:t>trillion cubic </a:t>
            </a:r>
            <a:r>
              <a:rPr lang="en-US" sz="1100" dirty="0" smtClean="0"/>
              <a:t>feet    billion cubic feet per day</a:t>
            </a:r>
          </a:p>
        </p:txBody>
      </p:sp>
      <p:sp>
        <p:nvSpPr>
          <p:cNvPr id="18" name="Text Placeholder 5"/>
          <p:cNvSpPr>
            <a:spLocks noGrp="1"/>
          </p:cNvSpPr>
          <p:nvPr>
            <p:ph type="body" sz="quarter" idx="16"/>
          </p:nvPr>
        </p:nvSpPr>
        <p:spPr>
          <a:xfrm>
            <a:off x="685800" y="1209264"/>
            <a:ext cx="2082114" cy="350851"/>
          </a:xfrm>
        </p:spPr>
        <p:txBody>
          <a:bodyPr lIns="0"/>
          <a:lstStyle/>
          <a:p>
            <a:pPr marL="0" indent="0">
              <a:spcBef>
                <a:spcPts val="0"/>
              </a:spcBef>
              <a:defRPr sz="1200" b="0" i="0" u="none" strike="noStrike" kern="1200" spc="0" baseline="0">
                <a:solidFill>
                  <a:srgbClr val="000000"/>
                </a:solidFill>
                <a:latin typeface="+mn-lt"/>
                <a:ea typeface="+mn-ea"/>
                <a:cs typeface="+mn-cs"/>
              </a:defRPr>
            </a:pPr>
            <a:r>
              <a:rPr lang="en-US" b="1" dirty="0" smtClean="0"/>
              <a:t>Reference case</a:t>
            </a:r>
            <a:endParaRPr lang="en-US" dirty="0" smtClean="0"/>
          </a:p>
          <a:p>
            <a:pPr marL="0" indent="0">
              <a:spcBef>
                <a:spcPts val="0"/>
              </a:spcBef>
              <a:defRPr sz="1200" b="0" i="0" u="none" strike="noStrike" kern="1200" spc="0" baseline="0">
                <a:solidFill>
                  <a:srgbClr val="000000"/>
                </a:solidFill>
                <a:latin typeface="+mn-lt"/>
                <a:ea typeface="+mn-ea"/>
                <a:cs typeface="+mn-cs"/>
              </a:defRPr>
            </a:pPr>
            <a:r>
              <a:rPr lang="en-US" sz="1100" dirty="0"/>
              <a:t>t</a:t>
            </a:r>
            <a:r>
              <a:rPr lang="en-US" sz="1100" dirty="0" smtClean="0"/>
              <a:t>rillion cubic feet</a:t>
            </a:r>
          </a:p>
        </p:txBody>
      </p:sp>
      <p:sp>
        <p:nvSpPr>
          <p:cNvPr id="2" name="Title 1"/>
          <p:cNvSpPr>
            <a:spLocks noGrp="1"/>
          </p:cNvSpPr>
          <p:nvPr>
            <p:ph type="title"/>
          </p:nvPr>
        </p:nvSpPr>
        <p:spPr>
          <a:xfrm>
            <a:off x="685800" y="52395"/>
            <a:ext cx="8001000" cy="761415"/>
          </a:xfrm>
          <a:prstGeom prst="rect">
            <a:avLst/>
          </a:prstGeom>
        </p:spPr>
        <p:txBody>
          <a:bodyPr/>
          <a:lstStyle/>
          <a:p>
            <a:r>
              <a:rPr lang="en-US" dirty="0" smtClean="0"/>
              <a:t>U.S. natural gas and liquefied </a:t>
            </a:r>
            <a:r>
              <a:rPr lang="en-US" dirty="0"/>
              <a:t>natural gas (LNG) </a:t>
            </a:r>
            <a:r>
              <a:rPr lang="en-US" dirty="0" smtClean="0"/>
              <a:t>trade</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44</a:t>
            </a:fld>
            <a:endParaRPr lang="en-US" dirty="0"/>
          </a:p>
        </p:txBody>
      </p:sp>
      <p:pic>
        <p:nvPicPr>
          <p:cNvPr id="20" name="Picture 19"/>
          <p:cNvPicPr>
            <a:picLocks noChangeAspect="1"/>
          </p:cNvPicPr>
          <p:nvPr/>
        </p:nvPicPr>
        <p:blipFill>
          <a:blip r:embed="rId6"/>
          <a:stretch>
            <a:fillRect/>
          </a:stretch>
        </p:blipFill>
        <p:spPr>
          <a:xfrm>
            <a:off x="43032" y="204870"/>
            <a:ext cx="576228" cy="576228"/>
          </a:xfrm>
          <a:prstGeom prst="rect">
            <a:avLst/>
          </a:prstGeom>
        </p:spPr>
      </p:pic>
      <p:sp>
        <p:nvSpPr>
          <p:cNvPr id="13" name="TextBox 12"/>
          <p:cNvSpPr txBox="1"/>
          <p:nvPr/>
        </p:nvSpPr>
        <p:spPr>
          <a:xfrm>
            <a:off x="685800" y="860149"/>
            <a:ext cx="7033873" cy="246221"/>
          </a:xfrm>
          <a:prstGeom prst="rect">
            <a:avLst/>
          </a:prstGeom>
          <a:noFill/>
        </p:spPr>
        <p:txBody>
          <a:bodyPr wrap="square" lIns="0" tIns="0" rIns="0" bIns="0" rtlCol="0">
            <a:spAutoFit/>
          </a:bodyPr>
          <a:lstStyle/>
          <a:p>
            <a:pPr marL="0" lvl="0" indent="0" eaLnBrk="0" fontAlgn="auto" hangingPunct="0">
              <a:spcBef>
                <a:spcPts val="0"/>
              </a:spcBef>
              <a:spcAft>
                <a:spcPts val="0"/>
              </a:spcAft>
              <a:defRPr/>
            </a:pPr>
            <a:r>
              <a:rPr lang="en-US" sz="1400" b="1" dirty="0"/>
              <a:t>N</a:t>
            </a:r>
            <a:r>
              <a:rPr lang="en-US" sz="1400" b="1" dirty="0" smtClean="0"/>
              <a:t>atural gas trade, AEO2022 </a:t>
            </a:r>
            <a:r>
              <a:rPr lang="en-US" sz="1400" b="1" dirty="0"/>
              <a:t>oil and </a:t>
            </a:r>
            <a:r>
              <a:rPr lang="en-US" sz="1400" b="1" dirty="0" smtClean="0"/>
              <a:t>natural gas </a:t>
            </a:r>
            <a:r>
              <a:rPr lang="en-US" sz="1400" b="1" dirty="0"/>
              <a:t>supply cases</a:t>
            </a:r>
            <a:endParaRPr lang="en-US" sz="1400" b="1" dirty="0">
              <a:ea typeface="Times New Roman" charset="0"/>
              <a:cs typeface="Times New Roman" charset="0"/>
            </a:endParaRPr>
          </a:p>
          <a:p>
            <a:pPr eaLnBrk="0" hangingPunct="0">
              <a:spcBef>
                <a:spcPts val="0"/>
              </a:spcBef>
            </a:pPr>
            <a:endParaRPr lang="en-US" sz="200" b="1" dirty="0"/>
          </a:p>
        </p:txBody>
      </p:sp>
      <p:sp>
        <p:nvSpPr>
          <p:cNvPr id="24" name="Rectangle 23"/>
          <p:cNvSpPr/>
          <p:nvPr/>
        </p:nvSpPr>
        <p:spPr>
          <a:xfrm>
            <a:off x="2584731" y="2338564"/>
            <a:ext cx="929531" cy="1677382"/>
          </a:xfrm>
          <a:prstGeom prst="rect">
            <a:avLst/>
          </a:prstGeom>
        </p:spPr>
        <p:txBody>
          <a:bodyPr wrap="square" lIns="0" tIns="0" rIns="0" bIns="0">
            <a:spAutoFit/>
          </a:bodyPr>
          <a:lstStyle/>
          <a:p>
            <a:r>
              <a:rPr lang="en-US" sz="900" b="1" dirty="0" smtClean="0">
                <a:solidFill>
                  <a:schemeClr val="tx2"/>
                </a:solidFill>
                <a:latin typeface="Arial" panose="020B0604020202020204" pitchFamily="34" charset="0"/>
                <a:ea typeface="Times New Roman" charset="0"/>
                <a:cs typeface="Arial" panose="020B0604020202020204" pitchFamily="34" charset="0"/>
              </a:rPr>
              <a:t>LNG exports</a:t>
            </a:r>
          </a:p>
          <a:p>
            <a:r>
              <a:rPr lang="en-US" sz="900" b="1" dirty="0" smtClean="0">
                <a:solidFill>
                  <a:schemeClr val="bg1">
                    <a:lumMod val="75000"/>
                  </a:schemeClr>
                </a:solidFill>
                <a:latin typeface="Arial" panose="020B0604020202020204" pitchFamily="34" charset="0"/>
                <a:ea typeface="Times New Roman" charset="0"/>
                <a:cs typeface="Arial" panose="020B0604020202020204" pitchFamily="34" charset="0"/>
              </a:rPr>
              <a:t>net exports</a:t>
            </a:r>
          </a:p>
          <a:p>
            <a:endParaRPr lang="en-US" sz="900" b="1" dirty="0" smtClean="0">
              <a:solidFill>
                <a:schemeClr val="accent2"/>
              </a:solidFill>
              <a:latin typeface="Arial" panose="020B0604020202020204" pitchFamily="34" charset="0"/>
              <a:ea typeface="Times New Roman" charset="0"/>
              <a:cs typeface="Arial" panose="020B0604020202020204" pitchFamily="34" charset="0"/>
            </a:endParaRPr>
          </a:p>
          <a:p>
            <a:endParaRPr lang="en-US" sz="900" b="1" dirty="0" smtClean="0">
              <a:solidFill>
                <a:schemeClr val="accent2"/>
              </a:solidFill>
              <a:latin typeface="Arial" panose="020B0604020202020204" pitchFamily="34" charset="0"/>
              <a:ea typeface="Times New Roman" charset="0"/>
              <a:cs typeface="Arial" panose="020B0604020202020204" pitchFamily="34" charset="0"/>
            </a:endParaRPr>
          </a:p>
          <a:p>
            <a:r>
              <a:rPr lang="en-US" sz="900" b="1" dirty="0" smtClean="0">
                <a:solidFill>
                  <a:schemeClr val="accent2"/>
                </a:solidFill>
                <a:latin typeface="Arial" panose="020B0604020202020204" pitchFamily="34" charset="0"/>
                <a:ea typeface="Times New Roman" charset="0"/>
                <a:cs typeface="Arial" panose="020B0604020202020204" pitchFamily="34" charset="0"/>
              </a:rPr>
              <a:t>pipeline exports </a:t>
            </a:r>
          </a:p>
          <a:p>
            <a:r>
              <a:rPr lang="en-US" sz="900" b="1" dirty="0" smtClean="0">
                <a:solidFill>
                  <a:schemeClr val="accent2"/>
                </a:solidFill>
                <a:latin typeface="Arial" panose="020B0604020202020204" pitchFamily="34" charset="0"/>
                <a:ea typeface="Times New Roman" charset="0"/>
                <a:cs typeface="Arial" panose="020B0604020202020204" pitchFamily="34" charset="0"/>
              </a:rPr>
              <a:t>to Mexico</a:t>
            </a:r>
          </a:p>
          <a:p>
            <a:r>
              <a:rPr lang="en-US" sz="900" b="1" dirty="0" smtClean="0">
                <a:solidFill>
                  <a:schemeClr val="accent5"/>
                </a:solidFill>
                <a:latin typeface="Arial" panose="020B0604020202020204" pitchFamily="34" charset="0"/>
                <a:cs typeface="Arial" panose="020B0604020202020204" pitchFamily="34" charset="0"/>
              </a:rPr>
              <a:t>pipeline exports</a:t>
            </a:r>
          </a:p>
          <a:p>
            <a:r>
              <a:rPr lang="en-US" sz="900" b="1" dirty="0" smtClean="0">
                <a:solidFill>
                  <a:schemeClr val="accent5"/>
                </a:solidFill>
                <a:latin typeface="Arial" panose="020B0604020202020204" pitchFamily="34" charset="0"/>
                <a:cs typeface="Arial" panose="020B0604020202020204" pitchFamily="34" charset="0"/>
              </a:rPr>
              <a:t>to Canada</a:t>
            </a:r>
          </a:p>
          <a:p>
            <a:r>
              <a:rPr lang="en-US" sz="900" b="1" dirty="0" smtClean="0">
                <a:solidFill>
                  <a:schemeClr val="accent5">
                    <a:lumMod val="60000"/>
                    <a:lumOff val="40000"/>
                  </a:schemeClr>
                </a:solidFill>
                <a:latin typeface="Arial" panose="020B0604020202020204" pitchFamily="34" charset="0"/>
                <a:cs typeface="Arial" panose="020B0604020202020204" pitchFamily="34" charset="0"/>
              </a:rPr>
              <a:t>pipeline imports</a:t>
            </a:r>
          </a:p>
          <a:p>
            <a:r>
              <a:rPr lang="en-US" sz="900" b="1" dirty="0" smtClean="0">
                <a:solidFill>
                  <a:schemeClr val="accent5">
                    <a:lumMod val="60000"/>
                    <a:lumOff val="40000"/>
                  </a:schemeClr>
                </a:solidFill>
                <a:latin typeface="Arial" panose="020B0604020202020204" pitchFamily="34" charset="0"/>
                <a:cs typeface="Arial" panose="020B0604020202020204" pitchFamily="34" charset="0"/>
              </a:rPr>
              <a:t>from Canada</a:t>
            </a:r>
          </a:p>
          <a:p>
            <a:r>
              <a:rPr lang="en-US" sz="900" b="1" dirty="0" smtClean="0">
                <a:solidFill>
                  <a:schemeClr val="accent1"/>
                </a:solidFill>
              </a:rPr>
              <a:t>LNG </a:t>
            </a:r>
            <a:r>
              <a:rPr lang="en-US" sz="900" b="1" dirty="0">
                <a:solidFill>
                  <a:schemeClr val="accent1"/>
                </a:solidFill>
              </a:rPr>
              <a:t>imports</a:t>
            </a:r>
          </a:p>
          <a:p>
            <a:endParaRPr lang="en-US" sz="1000" dirty="0" smtClean="0">
              <a:solidFill>
                <a:srgbClr val="0096D7">
                  <a:lumMod val="75000"/>
                </a:srgbClr>
              </a:solidFill>
            </a:endParaRPr>
          </a:p>
        </p:txBody>
      </p:sp>
    </p:spTree>
    <p:extLst>
      <p:ext uri="{BB962C8B-B14F-4D97-AF65-F5344CB8AC3E}">
        <p14:creationId xmlns:p14="http://schemas.microsoft.com/office/powerpoint/2010/main" val="28811135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SL44SH3"/>
          <p:cNvGraphicFramePr>
            <a:graphicFrameLocks noGrp="1"/>
          </p:cNvGraphicFramePr>
          <p:nvPr>
            <p:ph sz="quarter" idx="12"/>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SL44SH2"/>
          <p:cNvGraphicFramePr>
            <a:graphicFrameLocks noGrp="1"/>
          </p:cNvGraphicFramePr>
          <p:nvPr>
            <p:ph sz="quarter" idx="13"/>
            <p:extLst/>
          </p:nvPr>
        </p:nvGraphicFramePr>
        <p:xfrm>
          <a:off x="4664075" y="1292225"/>
          <a:ext cx="4022725"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Placeholder 17"/>
          <p:cNvSpPr>
            <a:spLocks noGrp="1"/>
          </p:cNvSpPr>
          <p:nvPr>
            <p:ph type="body" sz="quarter" idx="17"/>
          </p:nvPr>
        </p:nvSpPr>
        <p:spPr>
          <a:xfrm>
            <a:off x="4710112" y="893795"/>
            <a:ext cx="4023360" cy="570344"/>
          </a:xfrm>
        </p:spPr>
        <p:txBody>
          <a:bodyPr lIns="0"/>
          <a:lstStyle/>
          <a:p>
            <a:pPr marL="0" indent="0" algn="l" eaLnBrk="0" hangingPunct="0">
              <a:spcBef>
                <a:spcPts val="0"/>
              </a:spcBef>
            </a:pPr>
            <a:r>
              <a:rPr lang="en-US" b="1" dirty="0">
                <a:ea typeface="Times New Roman" charset="0"/>
                <a:cs typeface="Times New Roman" charset="0"/>
              </a:rPr>
              <a:t>Ratio of Brent crude oil price to natural gas </a:t>
            </a:r>
            <a:r>
              <a:rPr lang="en-US" b="1" dirty="0" smtClean="0">
                <a:ea typeface="Times New Roman" charset="0"/>
                <a:cs typeface="Times New Roman" charset="0"/>
              </a:rPr>
              <a:t>price</a:t>
            </a:r>
          </a:p>
          <a:p>
            <a:pPr marL="0" indent="0" algn="l" eaLnBrk="0" hangingPunct="0">
              <a:spcBef>
                <a:spcPts val="0"/>
              </a:spcBef>
            </a:pPr>
            <a:r>
              <a:rPr lang="en-US" b="1" dirty="0" smtClean="0">
                <a:ea typeface="Times New Roman" charset="0"/>
                <a:cs typeface="Times New Roman" charset="0"/>
              </a:rPr>
              <a:t>at Henry Hub, AEO2022 supply and price cases</a:t>
            </a:r>
          </a:p>
          <a:p>
            <a:pPr marL="0" indent="0" algn="l" eaLnBrk="0" hangingPunct="0">
              <a:spcBef>
                <a:spcPts val="0"/>
              </a:spcBef>
            </a:pPr>
            <a:r>
              <a:rPr lang="en-US" sz="1100" dirty="0" smtClean="0">
                <a:ea typeface="Times New Roman" charset="0"/>
                <a:cs typeface="Times New Roman" charset="0"/>
              </a:rPr>
              <a:t>energy-equivalent terms</a:t>
            </a:r>
            <a:endParaRPr lang="en-US" sz="1100" dirty="0">
              <a:ea typeface="Times New Roman" charset="0"/>
              <a:cs typeface="Times New Roman" charset="0"/>
            </a:endParaRPr>
          </a:p>
        </p:txBody>
      </p:sp>
      <p:sp>
        <p:nvSpPr>
          <p:cNvPr id="17" name="Text Placeholder 16"/>
          <p:cNvSpPr>
            <a:spLocks noGrp="1"/>
          </p:cNvSpPr>
          <p:nvPr>
            <p:ph type="body" sz="quarter" idx="16"/>
          </p:nvPr>
        </p:nvSpPr>
        <p:spPr>
          <a:xfrm>
            <a:off x="732155" y="902624"/>
            <a:ext cx="3931920" cy="576869"/>
          </a:xfrm>
        </p:spPr>
        <p:txBody>
          <a:bodyPr/>
          <a:lstStyle/>
          <a:p>
            <a:pPr marL="0" indent="0" eaLnBrk="0" hangingPunct="0">
              <a:spcBef>
                <a:spcPts val="0"/>
              </a:spcBef>
            </a:pPr>
            <a:r>
              <a:rPr lang="en-US" sz="1200" b="1" dirty="0" smtClean="0">
                <a:ea typeface="Times New Roman" charset="0"/>
                <a:cs typeface="Times New Roman" charset="0"/>
              </a:rPr>
              <a:t>LNG exports</a:t>
            </a:r>
          </a:p>
          <a:p>
            <a:pPr marL="0" indent="0" eaLnBrk="0" hangingPunct="0">
              <a:spcBef>
                <a:spcPts val="0"/>
              </a:spcBef>
            </a:pPr>
            <a:r>
              <a:rPr lang="en-US" sz="1100" b="1" dirty="0" smtClean="0">
                <a:ea typeface="Times New Roman" charset="0"/>
                <a:cs typeface="Times New Roman" charset="0"/>
              </a:rPr>
              <a:t>AEO2022 supply and price cases</a:t>
            </a:r>
            <a:endParaRPr lang="en-US" sz="1100"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trillion 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6" name="Title 5"/>
          <p:cNvSpPr>
            <a:spLocks noGrp="1"/>
          </p:cNvSpPr>
          <p:nvPr>
            <p:ph type="title"/>
          </p:nvPr>
        </p:nvSpPr>
        <p:spPr>
          <a:prstGeom prst="rect">
            <a:avLst/>
          </a:prstGeom>
        </p:spPr>
        <p:txBody>
          <a:bodyPr/>
          <a:lstStyle/>
          <a:p>
            <a:r>
              <a:rPr lang="en-US" dirty="0" smtClean="0"/>
              <a:t>U.S</a:t>
            </a:r>
            <a:r>
              <a:rPr lang="en-US" dirty="0"/>
              <a:t>. </a:t>
            </a:r>
            <a:r>
              <a:rPr lang="en-US" dirty="0" smtClean="0"/>
              <a:t>liquefied </a:t>
            </a:r>
            <a:r>
              <a:rPr lang="en-US" dirty="0"/>
              <a:t>natural gas (LNG) </a:t>
            </a:r>
            <a:r>
              <a:rPr lang="en-US" dirty="0" smtClean="0"/>
              <a:t>exports and oil </a:t>
            </a:r>
            <a:r>
              <a:rPr lang="en-US" dirty="0"/>
              <a:t>and natural gas </a:t>
            </a:r>
            <a:r>
              <a:rPr lang="en-US" dirty="0" smtClean="0"/>
              <a:t>prices</a:t>
            </a:r>
            <a:endParaRPr lang="en-US"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45</a:t>
            </a:fld>
            <a:endParaRPr lang="en-US" dirty="0"/>
          </a:p>
        </p:txBody>
      </p:sp>
      <p:pic>
        <p:nvPicPr>
          <p:cNvPr id="8" name="Picture 7"/>
          <p:cNvPicPr>
            <a:picLocks noChangeAspect="1"/>
          </p:cNvPicPr>
          <p:nvPr/>
        </p:nvPicPr>
        <p:blipFill>
          <a:blip r:embed="rId5"/>
          <a:stretch>
            <a:fillRect/>
          </a:stretch>
        </p:blipFill>
        <p:spPr>
          <a:xfrm>
            <a:off x="43032" y="204870"/>
            <a:ext cx="576228" cy="576228"/>
          </a:xfrm>
          <a:prstGeom prst="rect">
            <a:avLst/>
          </a:prstGeom>
        </p:spPr>
      </p:pic>
      <p:sp>
        <p:nvSpPr>
          <p:cNvPr id="13" name="TextBox 1"/>
          <p:cNvSpPr txBox="1"/>
          <p:nvPr/>
        </p:nvSpPr>
        <p:spPr bwMode="auto">
          <a:xfrm>
            <a:off x="5754935" y="1464139"/>
            <a:ext cx="1073108" cy="498605"/>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p:txBody>
      </p:sp>
      <p:sp>
        <p:nvSpPr>
          <p:cNvPr id="14" name="TextBox 1"/>
          <p:cNvSpPr txBox="1"/>
          <p:nvPr/>
        </p:nvSpPr>
        <p:spPr bwMode="auto">
          <a:xfrm>
            <a:off x="3785943" y="1551351"/>
            <a:ext cx="1183343" cy="2708855"/>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endParaRPr lang="en-US" sz="1200" b="1" i="0" dirty="0" smtClean="0">
              <a:solidFill>
                <a:schemeClr val="accent5">
                  <a:lumMod val="75000"/>
                </a:schemeClr>
              </a:solidFill>
              <a:ea typeface="Times New Roman" charset="0"/>
              <a:cs typeface="Times New Roman" charset="0"/>
            </a:endParaRPr>
          </a:p>
          <a:p>
            <a:pPr algn="l" eaLnBrk="0" hangingPunct="0"/>
            <a:endParaRPr lang="en-US" sz="1200" b="1" dirty="0">
              <a:solidFill>
                <a:schemeClr val="accent5">
                  <a:lumMod val="75000"/>
                </a:schemeClr>
              </a:solidFill>
              <a:ea typeface="Times New Roman" charset="0"/>
              <a:cs typeface="Times New Roman" charset="0"/>
            </a:endParaRPr>
          </a:p>
          <a:p>
            <a:pPr algn="l" eaLnBrk="0" hangingPunct="0"/>
            <a:endParaRPr lang="en-US" sz="1200" b="1" i="0" dirty="0" smtClean="0">
              <a:solidFill>
                <a:schemeClr val="accent5">
                  <a:lumMod val="75000"/>
                </a:schemeClr>
              </a:solidFill>
              <a:ea typeface="Times New Roman" charset="0"/>
              <a:cs typeface="Times New Roman" charset="0"/>
            </a:endParaRPr>
          </a:p>
          <a:p>
            <a:pPr algn="l" eaLnBrk="0" hangingPunct="0"/>
            <a:r>
              <a:rPr lang="en-US" sz="1200" b="1" i="0" dirty="0" smtClean="0">
                <a:solidFill>
                  <a:srgbClr val="7A2630"/>
                </a:solidFill>
                <a:ea typeface="Times New Roman" charset="0"/>
                <a:cs typeface="Times New Roman" charset="0"/>
              </a:rPr>
              <a:t>High Oil</a:t>
            </a:r>
          </a:p>
          <a:p>
            <a:pPr algn="l" eaLnBrk="0" hangingPunct="0"/>
            <a:r>
              <a:rPr lang="en-US" sz="1200" b="1" i="0" baseline="0" dirty="0" smtClean="0">
                <a:solidFill>
                  <a:srgbClr val="7A2630"/>
                </a:solidFill>
                <a:ea typeface="Times New Roman" charset="0"/>
                <a:cs typeface="Times New Roman" charset="0"/>
              </a:rPr>
              <a:t>Price</a:t>
            </a:r>
          </a:p>
          <a:p>
            <a:pPr algn="l" eaLnBrk="0" hangingPunct="0"/>
            <a:r>
              <a:rPr lang="en-US" sz="1200" b="1" i="0" baseline="0" dirty="0" smtClean="0">
                <a:solidFill>
                  <a:schemeClr val="accent2">
                    <a:lumMod val="75000"/>
                  </a:schemeClr>
                </a:solidFill>
                <a:ea typeface="Times New Roman" charset="0"/>
                <a:cs typeface="Times New Roman" charset="0"/>
              </a:rPr>
              <a:t>High </a:t>
            </a:r>
            <a:r>
              <a:rPr lang="en-US" sz="1200" b="1" i="0" baseline="0" dirty="0">
                <a:solidFill>
                  <a:schemeClr val="accent2">
                    <a:lumMod val="75000"/>
                  </a:schemeClr>
                </a:solidFill>
                <a:ea typeface="Times New Roman" charset="0"/>
                <a:cs typeface="Times New Roman" charset="0"/>
              </a:rPr>
              <a:t>Oil </a:t>
            </a:r>
            <a:endParaRPr lang="en-US" sz="1200" b="1" i="0" baseline="0" dirty="0" smtClean="0">
              <a:solidFill>
                <a:schemeClr val="accent2">
                  <a:lumMod val="75000"/>
                </a:schemeClr>
              </a:solidFill>
              <a:ea typeface="Times New Roman" charset="0"/>
              <a:cs typeface="Times New Roman" charset="0"/>
            </a:endParaRPr>
          </a:p>
          <a:p>
            <a:pPr algn="l" eaLnBrk="0" hangingPunct="0"/>
            <a:r>
              <a:rPr lang="en-US" sz="1200" b="1" i="0" baseline="0" dirty="0" smtClean="0">
                <a:solidFill>
                  <a:schemeClr val="accent2">
                    <a:lumMod val="75000"/>
                  </a:schemeClr>
                </a:solidFill>
                <a:ea typeface="Times New Roman" charset="0"/>
                <a:cs typeface="Times New Roman" charset="0"/>
              </a:rPr>
              <a:t>and </a:t>
            </a:r>
            <a:r>
              <a:rPr lang="en-US" sz="1200" b="1" i="0" baseline="0" dirty="0">
                <a:solidFill>
                  <a:schemeClr val="accent2">
                    <a:lumMod val="75000"/>
                  </a:schemeClr>
                </a:solidFill>
                <a:ea typeface="Times New Roman" charset="0"/>
                <a:cs typeface="Times New Roman" charset="0"/>
              </a:rPr>
              <a:t>Gas </a:t>
            </a:r>
            <a:r>
              <a:rPr lang="en-US" sz="1200" b="1" i="0" baseline="0" dirty="0" smtClean="0">
                <a:solidFill>
                  <a:srgbClr val="8E561F"/>
                </a:solidFill>
                <a:ea typeface="Times New Roman" charset="0"/>
                <a:cs typeface="Times New Roman" charset="0"/>
              </a:rPr>
              <a:t>Supply</a:t>
            </a:r>
            <a:endParaRPr lang="en-US" sz="1200" b="1" i="0" dirty="0">
              <a:solidFill>
                <a:srgbClr val="8E561F"/>
              </a:solidFill>
              <a:ea typeface="Times New Roman" charset="0"/>
              <a:cs typeface="Times New Roman" charset="0"/>
            </a:endParaRPr>
          </a:p>
          <a:p>
            <a:pPr algn="l" eaLnBrk="0" hangingPunct="0"/>
            <a:r>
              <a:rPr lang="en-US" sz="1200" b="1" i="0" dirty="0" smtClean="0">
                <a:solidFill>
                  <a:schemeClr val="tx1"/>
                </a:solidFill>
                <a:ea typeface="Times New Roman" charset="0"/>
                <a:cs typeface="Times New Roman" charset="0"/>
              </a:rPr>
              <a:t>Reference</a:t>
            </a:r>
            <a:r>
              <a:rPr lang="en-US" sz="1200" b="1" i="0" baseline="0" dirty="0" smtClean="0">
                <a:solidFill>
                  <a:schemeClr val="tx1"/>
                </a:solidFill>
                <a:ea typeface="Times New Roman" charset="0"/>
                <a:cs typeface="Times New Roman" charset="0"/>
              </a:rPr>
              <a:t> </a:t>
            </a:r>
            <a:endParaRPr lang="en-US" sz="1200" b="1" dirty="0">
              <a:ea typeface="Times New Roman" charset="0"/>
              <a:cs typeface="Times New Roman" charset="0"/>
            </a:endParaRPr>
          </a:p>
          <a:p>
            <a:pPr eaLnBrk="0" hangingPunct="0"/>
            <a:r>
              <a:rPr lang="en-US" sz="1200" b="1" dirty="0">
                <a:solidFill>
                  <a:srgbClr val="E3A5AC"/>
                </a:solidFill>
              </a:rPr>
              <a:t>Low Oil </a:t>
            </a:r>
          </a:p>
          <a:p>
            <a:pPr eaLnBrk="0" hangingPunct="0"/>
            <a:r>
              <a:rPr lang="en-US" sz="1200" b="1" dirty="0">
                <a:solidFill>
                  <a:srgbClr val="E3A5AC"/>
                </a:solidFill>
              </a:rPr>
              <a:t>Price</a:t>
            </a:r>
            <a:endParaRPr lang="en-US" sz="1200" dirty="0">
              <a:solidFill>
                <a:srgbClr val="E3A5AC"/>
              </a:solidFill>
            </a:endParaRPr>
          </a:p>
          <a:p>
            <a:pPr eaLnBrk="0" hangingPunct="0"/>
            <a:r>
              <a:rPr lang="en-US" sz="1200" b="1" dirty="0" smtClean="0">
                <a:solidFill>
                  <a:srgbClr val="EBC7A4"/>
                </a:solidFill>
              </a:rPr>
              <a:t>Low </a:t>
            </a:r>
            <a:r>
              <a:rPr lang="en-US" sz="1200" b="1" dirty="0">
                <a:solidFill>
                  <a:srgbClr val="EBC7A4"/>
                </a:solidFill>
              </a:rPr>
              <a:t>Oil </a:t>
            </a:r>
          </a:p>
          <a:p>
            <a:pPr eaLnBrk="0" hangingPunct="0"/>
            <a:r>
              <a:rPr lang="en-US" sz="1200" b="1" dirty="0">
                <a:solidFill>
                  <a:srgbClr val="EBC7A4"/>
                </a:solidFill>
              </a:rPr>
              <a:t>and Gas Supply</a:t>
            </a:r>
          </a:p>
          <a:p>
            <a:pPr algn="ctr" eaLnBrk="0" hangingPunct="0"/>
            <a:endParaRPr lang="en-US" sz="1200" i="0" dirty="0">
              <a:solidFill>
                <a:schemeClr val="accent1"/>
              </a:solidFill>
              <a:ea typeface="Times New Roman" charset="0"/>
              <a:cs typeface="Times New Roman" charset="0"/>
            </a:endParaRPr>
          </a:p>
        </p:txBody>
      </p:sp>
      <p:sp>
        <p:nvSpPr>
          <p:cNvPr id="11" name="TextBox 1"/>
          <p:cNvSpPr txBox="1"/>
          <p:nvPr/>
        </p:nvSpPr>
        <p:spPr bwMode="auto">
          <a:xfrm>
            <a:off x="8165707" y="1589449"/>
            <a:ext cx="1183343" cy="2708855"/>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endParaRPr lang="en-US" sz="1200" b="1" i="0" dirty="0" smtClean="0">
              <a:solidFill>
                <a:schemeClr val="accent5">
                  <a:lumMod val="75000"/>
                </a:schemeClr>
              </a:solidFill>
              <a:ea typeface="Times New Roman" charset="0"/>
              <a:cs typeface="Times New Roman" charset="0"/>
            </a:endParaRPr>
          </a:p>
          <a:p>
            <a:pPr algn="l" eaLnBrk="0" hangingPunct="0"/>
            <a:endParaRPr lang="en-US" sz="1200" b="1" dirty="0">
              <a:solidFill>
                <a:schemeClr val="accent5">
                  <a:lumMod val="75000"/>
                </a:schemeClr>
              </a:solidFill>
              <a:ea typeface="Times New Roman" charset="0"/>
              <a:cs typeface="Times New Roman" charset="0"/>
            </a:endParaRPr>
          </a:p>
          <a:p>
            <a:pPr algn="l" eaLnBrk="0" hangingPunct="0"/>
            <a:endParaRPr lang="en-US" sz="1200" b="1" i="0" dirty="0" smtClean="0">
              <a:solidFill>
                <a:schemeClr val="accent5">
                  <a:lumMod val="75000"/>
                </a:schemeClr>
              </a:solidFill>
              <a:ea typeface="Times New Roman" charset="0"/>
              <a:cs typeface="Times New Roman" charset="0"/>
            </a:endParaRPr>
          </a:p>
          <a:p>
            <a:pPr algn="l" eaLnBrk="0" hangingPunct="0"/>
            <a:r>
              <a:rPr lang="en-US" sz="1200" b="1" i="0" dirty="0" smtClean="0">
                <a:solidFill>
                  <a:srgbClr val="7A2630"/>
                </a:solidFill>
                <a:ea typeface="Times New Roman" charset="0"/>
                <a:cs typeface="Times New Roman" charset="0"/>
              </a:rPr>
              <a:t>High Oil</a:t>
            </a:r>
          </a:p>
          <a:p>
            <a:pPr algn="l" eaLnBrk="0" hangingPunct="0"/>
            <a:r>
              <a:rPr lang="en-US" sz="1200" b="1" i="0" baseline="0" dirty="0" smtClean="0">
                <a:solidFill>
                  <a:srgbClr val="7A2630"/>
                </a:solidFill>
                <a:ea typeface="Times New Roman" charset="0"/>
                <a:cs typeface="Times New Roman" charset="0"/>
              </a:rPr>
              <a:t>Price</a:t>
            </a:r>
          </a:p>
          <a:p>
            <a:pPr algn="l" eaLnBrk="0" hangingPunct="0"/>
            <a:r>
              <a:rPr lang="en-US" sz="1200" b="1" i="0" baseline="0" dirty="0" smtClean="0">
                <a:solidFill>
                  <a:schemeClr val="accent2">
                    <a:lumMod val="75000"/>
                  </a:schemeClr>
                </a:solidFill>
                <a:ea typeface="Times New Roman" charset="0"/>
                <a:cs typeface="Times New Roman" charset="0"/>
              </a:rPr>
              <a:t>High </a:t>
            </a:r>
            <a:r>
              <a:rPr lang="en-US" sz="1200" b="1" i="0" baseline="0" dirty="0">
                <a:solidFill>
                  <a:schemeClr val="accent2">
                    <a:lumMod val="75000"/>
                  </a:schemeClr>
                </a:solidFill>
                <a:ea typeface="Times New Roman" charset="0"/>
                <a:cs typeface="Times New Roman" charset="0"/>
              </a:rPr>
              <a:t>Oil </a:t>
            </a:r>
            <a:endParaRPr lang="en-US" sz="1200" b="1" i="0" baseline="0" dirty="0" smtClean="0">
              <a:solidFill>
                <a:schemeClr val="accent2">
                  <a:lumMod val="75000"/>
                </a:schemeClr>
              </a:solidFill>
              <a:ea typeface="Times New Roman" charset="0"/>
              <a:cs typeface="Times New Roman" charset="0"/>
            </a:endParaRPr>
          </a:p>
          <a:p>
            <a:pPr algn="l" eaLnBrk="0" hangingPunct="0"/>
            <a:r>
              <a:rPr lang="en-US" sz="1200" b="1" i="0" baseline="0" dirty="0" smtClean="0">
                <a:solidFill>
                  <a:schemeClr val="accent2">
                    <a:lumMod val="75000"/>
                  </a:schemeClr>
                </a:solidFill>
                <a:ea typeface="Times New Roman" charset="0"/>
                <a:cs typeface="Times New Roman" charset="0"/>
              </a:rPr>
              <a:t>and </a:t>
            </a:r>
            <a:r>
              <a:rPr lang="en-US" sz="1200" b="1" i="0" baseline="0" dirty="0">
                <a:solidFill>
                  <a:schemeClr val="accent2">
                    <a:lumMod val="75000"/>
                  </a:schemeClr>
                </a:solidFill>
                <a:ea typeface="Times New Roman" charset="0"/>
                <a:cs typeface="Times New Roman" charset="0"/>
              </a:rPr>
              <a:t>Gas </a:t>
            </a:r>
            <a:r>
              <a:rPr lang="en-US" sz="1200" b="1" i="0" baseline="0" dirty="0" smtClean="0">
                <a:solidFill>
                  <a:srgbClr val="8E561F"/>
                </a:solidFill>
                <a:ea typeface="Times New Roman" charset="0"/>
                <a:cs typeface="Times New Roman" charset="0"/>
              </a:rPr>
              <a:t>Supply</a:t>
            </a:r>
            <a:endParaRPr lang="en-US" sz="1200" b="1" i="0" dirty="0">
              <a:solidFill>
                <a:srgbClr val="8E561F"/>
              </a:solidFill>
              <a:ea typeface="Times New Roman" charset="0"/>
              <a:cs typeface="Times New Roman" charset="0"/>
            </a:endParaRPr>
          </a:p>
          <a:p>
            <a:pPr algn="l" eaLnBrk="0" hangingPunct="0"/>
            <a:r>
              <a:rPr lang="en-US" sz="1200" b="1" i="0" dirty="0" smtClean="0">
                <a:solidFill>
                  <a:schemeClr val="tx1"/>
                </a:solidFill>
                <a:ea typeface="Times New Roman" charset="0"/>
                <a:cs typeface="Times New Roman" charset="0"/>
              </a:rPr>
              <a:t>Reference</a:t>
            </a:r>
            <a:r>
              <a:rPr lang="en-US" sz="1200" b="1" i="0" baseline="0" dirty="0" smtClean="0">
                <a:solidFill>
                  <a:schemeClr val="tx1"/>
                </a:solidFill>
                <a:ea typeface="Times New Roman" charset="0"/>
                <a:cs typeface="Times New Roman" charset="0"/>
              </a:rPr>
              <a:t> </a:t>
            </a:r>
            <a:endParaRPr lang="en-US" sz="1200" b="1" dirty="0">
              <a:ea typeface="Times New Roman" charset="0"/>
              <a:cs typeface="Times New Roman" charset="0"/>
            </a:endParaRPr>
          </a:p>
          <a:p>
            <a:pPr eaLnBrk="0" hangingPunct="0"/>
            <a:r>
              <a:rPr lang="en-US" sz="1200" b="1" dirty="0">
                <a:solidFill>
                  <a:srgbClr val="E3A5AC"/>
                </a:solidFill>
              </a:rPr>
              <a:t>Low Oil </a:t>
            </a:r>
          </a:p>
          <a:p>
            <a:pPr eaLnBrk="0" hangingPunct="0"/>
            <a:r>
              <a:rPr lang="en-US" sz="1200" b="1" dirty="0">
                <a:solidFill>
                  <a:srgbClr val="E3A5AC"/>
                </a:solidFill>
              </a:rPr>
              <a:t>Price</a:t>
            </a:r>
            <a:endParaRPr lang="en-US" sz="1200" dirty="0">
              <a:solidFill>
                <a:srgbClr val="E3A5AC"/>
              </a:solidFill>
            </a:endParaRPr>
          </a:p>
          <a:p>
            <a:pPr eaLnBrk="0" hangingPunct="0"/>
            <a:r>
              <a:rPr lang="en-US" sz="1200" b="1" dirty="0" smtClean="0">
                <a:solidFill>
                  <a:srgbClr val="EBC7A4"/>
                </a:solidFill>
              </a:rPr>
              <a:t>Low </a:t>
            </a:r>
            <a:r>
              <a:rPr lang="en-US" sz="1200" b="1" dirty="0">
                <a:solidFill>
                  <a:srgbClr val="EBC7A4"/>
                </a:solidFill>
              </a:rPr>
              <a:t>Oil </a:t>
            </a:r>
          </a:p>
          <a:p>
            <a:pPr eaLnBrk="0" hangingPunct="0"/>
            <a:r>
              <a:rPr lang="en-US" sz="1200" b="1" dirty="0">
                <a:solidFill>
                  <a:srgbClr val="EBC7A4"/>
                </a:solidFill>
              </a:rPr>
              <a:t>and Gas Supply</a:t>
            </a:r>
          </a:p>
          <a:p>
            <a:pPr algn="ctr" eaLnBrk="0" hangingPunct="0"/>
            <a:endParaRPr lang="en-US" sz="1200" i="0" dirty="0">
              <a:solidFill>
                <a:schemeClr val="accent1"/>
              </a:solidFill>
              <a:ea typeface="Times New Roman" charset="0"/>
              <a:cs typeface="Times New Roman" charset="0"/>
            </a:endParaRPr>
          </a:p>
        </p:txBody>
      </p:sp>
    </p:spTree>
    <p:extLst>
      <p:ext uri="{BB962C8B-B14F-4D97-AF65-F5344CB8AC3E}">
        <p14:creationId xmlns:p14="http://schemas.microsoft.com/office/powerpoint/2010/main" val="24146645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L45SH3"/>
          <p:cNvGraphicFramePr/>
          <p:nvPr>
            <p:extLst/>
          </p:nvPr>
        </p:nvGraphicFramePr>
        <p:xfrm>
          <a:off x="685800" y="1473486"/>
          <a:ext cx="6400800" cy="314265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Placeholder 3"/>
          <p:cNvSpPr>
            <a:spLocks noGrp="1"/>
          </p:cNvSpPr>
          <p:nvPr>
            <p:ph type="body" sz="quarter" idx="16"/>
          </p:nvPr>
        </p:nvSpPr>
        <p:spPr>
          <a:xfrm>
            <a:off x="685800" y="1074633"/>
            <a:ext cx="7669443" cy="385044"/>
          </a:xfrm>
        </p:spPr>
        <p:txBody>
          <a:bodyPr/>
          <a:lstStyle/>
          <a:p>
            <a:r>
              <a:rPr lang="en-US" sz="1200" b="1" dirty="0" smtClean="0"/>
              <a:t>Liquefied </a:t>
            </a:r>
            <a:r>
              <a:rPr lang="en-US" sz="1200" b="1" dirty="0"/>
              <a:t>natural gas (</a:t>
            </a:r>
            <a:r>
              <a:rPr lang="en-US" sz="1200" b="1" dirty="0" smtClean="0"/>
              <a:t>LNG) exports and capacity</a:t>
            </a:r>
          </a:p>
          <a:p>
            <a:r>
              <a:rPr lang="en-US" sz="1100" b="1" dirty="0" smtClean="0"/>
              <a:t>AEO2022 Reference case</a:t>
            </a:r>
          </a:p>
          <a:p>
            <a:r>
              <a:rPr lang="en-US" dirty="0" smtClean="0"/>
              <a:t>trillion cubic feet</a:t>
            </a:r>
            <a:endParaRPr lang="en-US" dirty="0"/>
          </a:p>
        </p:txBody>
      </p:sp>
      <p:sp>
        <p:nvSpPr>
          <p:cNvPr id="6" name="Title 5"/>
          <p:cNvSpPr>
            <a:spLocks noGrp="1"/>
          </p:cNvSpPr>
          <p:nvPr>
            <p:ph type="title"/>
          </p:nvPr>
        </p:nvSpPr>
        <p:spPr>
          <a:prstGeom prst="rect">
            <a:avLst/>
          </a:prstGeom>
        </p:spPr>
        <p:txBody>
          <a:bodyPr/>
          <a:lstStyle/>
          <a:p>
            <a:r>
              <a:rPr lang="en-US" dirty="0" smtClean="0"/>
              <a:t>U.S. liquefied </a:t>
            </a:r>
            <a:r>
              <a:rPr lang="en-US" dirty="0"/>
              <a:t>natural </a:t>
            </a:r>
            <a:r>
              <a:rPr lang="en-US" dirty="0" smtClean="0"/>
              <a:t>gas exports and export capacity</a:t>
            </a:r>
            <a:endParaRPr lang="en-US"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46</a:t>
            </a:fld>
            <a:endParaRPr lang="en-US" dirty="0"/>
          </a:p>
        </p:txBody>
      </p:sp>
      <p:pic>
        <p:nvPicPr>
          <p:cNvPr id="8" name="Picture 7"/>
          <p:cNvPicPr>
            <a:picLocks noChangeAspect="1"/>
          </p:cNvPicPr>
          <p:nvPr/>
        </p:nvPicPr>
        <p:blipFill>
          <a:blip r:embed="rId4"/>
          <a:stretch>
            <a:fillRect/>
          </a:stretch>
        </p:blipFill>
        <p:spPr>
          <a:xfrm>
            <a:off x="43032" y="204870"/>
            <a:ext cx="576228" cy="576228"/>
          </a:xfrm>
          <a:prstGeom prst="rect">
            <a:avLst/>
          </a:prstGeom>
        </p:spPr>
      </p:pic>
      <p:sp>
        <p:nvSpPr>
          <p:cNvPr id="26" name="TextBox 25"/>
          <p:cNvSpPr txBox="1"/>
          <p:nvPr/>
        </p:nvSpPr>
        <p:spPr>
          <a:xfrm>
            <a:off x="4229099" y="2301615"/>
            <a:ext cx="2771775" cy="461665"/>
          </a:xfrm>
          <a:prstGeom prst="rect">
            <a:avLst/>
          </a:prstGeom>
          <a:noFill/>
        </p:spPr>
        <p:txBody>
          <a:bodyPr wrap="square" rtlCol="0">
            <a:spAutoFit/>
          </a:bodyPr>
          <a:lstStyle/>
          <a:p>
            <a:r>
              <a:rPr lang="en-US" sz="1200" b="1" dirty="0">
                <a:solidFill>
                  <a:schemeClr val="accent5"/>
                </a:solidFill>
              </a:rPr>
              <a:t>c</a:t>
            </a:r>
            <a:r>
              <a:rPr lang="en-US" sz="1200" b="1" dirty="0" smtClean="0">
                <a:solidFill>
                  <a:schemeClr val="accent5"/>
                </a:solidFill>
              </a:rPr>
              <a:t>urrent/under construction U.S. LNG export capacity as of 2021</a:t>
            </a:r>
            <a:endParaRPr lang="en-US" sz="1200" b="1" dirty="0">
              <a:solidFill>
                <a:schemeClr val="accent5"/>
              </a:solidFill>
            </a:endParaRPr>
          </a:p>
        </p:txBody>
      </p:sp>
      <p:sp>
        <p:nvSpPr>
          <p:cNvPr id="9" name="TextBox 1"/>
          <p:cNvSpPr txBox="1"/>
          <p:nvPr/>
        </p:nvSpPr>
        <p:spPr bwMode="auto">
          <a:xfrm>
            <a:off x="2022885" y="1459677"/>
            <a:ext cx="1073108" cy="441570"/>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p:txBody>
      </p:sp>
    </p:spTree>
    <p:extLst>
      <p:ext uri="{BB962C8B-B14F-4D97-AF65-F5344CB8AC3E}">
        <p14:creationId xmlns:p14="http://schemas.microsoft.com/office/powerpoint/2010/main" val="15649502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1429"/>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p:cNvPicPr>
            <a:picLocks noChangeAspect="1"/>
          </p:cNvPicPr>
          <p:nvPr/>
        </p:nvPicPr>
        <p:blipFill>
          <a:blip r:embed="rId3"/>
          <a:stretch>
            <a:fillRect/>
          </a:stretch>
        </p:blipFill>
        <p:spPr>
          <a:xfrm>
            <a:off x="1251599" y="1260618"/>
            <a:ext cx="1833750" cy="1833750"/>
          </a:xfrm>
          <a:prstGeom prst="rect">
            <a:avLst/>
          </a:prstGeom>
        </p:spPr>
      </p:pic>
      <p:sp>
        <p:nvSpPr>
          <p:cNvPr id="14"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a:solidFill>
                  <a:schemeClr val="bg1"/>
                </a:solidFill>
              </a:rPr>
              <a:t>Electricity</a:t>
            </a:r>
          </a:p>
        </p:txBody>
      </p:sp>
    </p:spTree>
    <p:extLst>
      <p:ext uri="{BB962C8B-B14F-4D97-AF65-F5344CB8AC3E}">
        <p14:creationId xmlns:p14="http://schemas.microsoft.com/office/powerpoint/2010/main" val="1159983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b"/>
          <a:lstStyle/>
          <a:p>
            <a:r>
              <a:rPr lang="en-US" dirty="0" smtClean="0"/>
              <a:t>U.S. electricity </a:t>
            </a:r>
            <a:r>
              <a:rPr lang="en-US" dirty="0"/>
              <a:t>generation </a:t>
            </a:r>
            <a:r>
              <a:rPr lang="en-US" dirty="0" smtClean="0"/>
              <a:t>and shares from </a:t>
            </a:r>
            <a:r>
              <a:rPr lang="en-US" dirty="0"/>
              <a:t>selected fuels and </a:t>
            </a:r>
            <a:r>
              <a:rPr lang="en-US" dirty="0" smtClean="0"/>
              <a:t>renewable sources</a:t>
            </a:r>
            <a:endParaRPr lang="en-US" dirty="0"/>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48</a:t>
            </a:fld>
            <a:endParaRPr lang="en-US" dirty="0"/>
          </a:p>
        </p:txBody>
      </p:sp>
      <p:graphicFrame>
        <p:nvGraphicFramePr>
          <p:cNvPr id="8" name="SL43SH2"/>
          <p:cNvGraphicFramePr>
            <a:graphicFrameLocks noGrp="1"/>
          </p:cNvGraphicFramePr>
          <p:nvPr>
            <p:ph sz="quarter" idx="12"/>
            <p:extLst/>
          </p:nvPr>
        </p:nvGraphicFramePr>
        <p:xfrm>
          <a:off x="685800" y="892175"/>
          <a:ext cx="393223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SL43SH3"/>
          <p:cNvGraphicFramePr>
            <a:graphicFrameLocks noGrp="1"/>
          </p:cNvGraphicFramePr>
          <p:nvPr>
            <p:ph sz="quarter" idx="13"/>
            <p:extLst/>
          </p:nvPr>
        </p:nvGraphicFramePr>
        <p:xfrm>
          <a:off x="4664075" y="892175"/>
          <a:ext cx="4108266" cy="3497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92234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nchor="b"/>
          <a:lstStyle/>
          <a:p>
            <a:r>
              <a:rPr lang="en-US" dirty="0" smtClean="0"/>
              <a:t>U.S. electricity demand</a:t>
            </a:r>
            <a:endParaRPr lang="en-US" dirty="0"/>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49</a:t>
            </a:fld>
            <a:endParaRPr lang="en-US" dirty="0"/>
          </a:p>
        </p:txBody>
      </p:sp>
      <p:graphicFrame>
        <p:nvGraphicFramePr>
          <p:cNvPr id="10" name="SL44SH0"/>
          <p:cNvGraphicFramePr>
            <a:graphicFrameLocks noGrp="1"/>
          </p:cNvGraphicFramePr>
          <p:nvPr>
            <p:ph sz="quarter" idx="12"/>
            <p:extLst/>
          </p:nvPr>
        </p:nvGraphicFramePr>
        <p:xfrm>
          <a:off x="685800" y="829994"/>
          <a:ext cx="393223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SL44SH1"/>
          <p:cNvGraphicFramePr>
            <a:graphicFrameLocks noGrp="1"/>
          </p:cNvGraphicFramePr>
          <p:nvPr>
            <p:ph sz="quarter" idx="13"/>
            <p:extLst>
              <p:ext uri="{D42A27DB-BD31-4B8C-83A1-F6EECF244321}">
                <p14:modId xmlns:p14="http://schemas.microsoft.com/office/powerpoint/2010/main" val="1087779341"/>
              </p:ext>
            </p:extLst>
          </p:nvPr>
        </p:nvGraphicFramePr>
        <p:xfrm>
          <a:off x="4730615" y="829994"/>
          <a:ext cx="4022725"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 Placeholder 1"/>
          <p:cNvSpPr txBox="1">
            <a:spLocks/>
          </p:cNvSpPr>
          <p:nvPr/>
        </p:nvSpPr>
        <p:spPr>
          <a:xfrm>
            <a:off x="838200" y="4541838"/>
            <a:ext cx="8001000" cy="205740"/>
          </a:xfrm>
          <a:prstGeom prst="rect">
            <a:avLst/>
          </a:prstGeom>
        </p:spPr>
        <p:txBody>
          <a:bodyPr lIns="0" rIns="0" bIns="0" anchor="b" anchorCtr="0"/>
          <a:lstStyle>
            <a:lvl1pPr marL="0" indent="0" algn="l" rtl="0" eaLnBrk="1" fontAlgn="base" hangingPunct="1">
              <a:spcBef>
                <a:spcPct val="20000"/>
              </a:spcBef>
              <a:spcAft>
                <a:spcPct val="0"/>
              </a:spcAft>
              <a:buFont typeface="Arial" panose="020B0604020202020204" pitchFamily="34" charset="0"/>
              <a:buNone/>
              <a:defRPr sz="1000" i="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Note: Onsite generation is electricity produced onsite for own use.</a:t>
            </a:r>
            <a:endParaRPr lang="en-US" dirty="0"/>
          </a:p>
        </p:txBody>
      </p:sp>
    </p:spTree>
    <p:extLst>
      <p:ext uri="{BB962C8B-B14F-4D97-AF65-F5344CB8AC3E}">
        <p14:creationId xmlns:p14="http://schemas.microsoft.com/office/powerpoint/2010/main" val="923156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92682"/>
            <a:ext cx="8001000" cy="761415"/>
          </a:xfrm>
        </p:spPr>
        <p:txBody>
          <a:bodyPr/>
          <a:lstStyle/>
          <a:p>
            <a:r>
              <a:rPr lang="en-US" dirty="0"/>
              <a:t>Energy production and </a:t>
            </a:r>
            <a:r>
              <a:rPr lang="en-US" dirty="0" smtClean="0"/>
              <a:t>consumption</a:t>
            </a:r>
            <a:endParaRPr lang="en-US" dirty="0"/>
          </a:p>
        </p:txBody>
      </p:sp>
      <p:graphicFrame>
        <p:nvGraphicFramePr>
          <p:cNvPr id="9" name="ICD06a"/>
          <p:cNvGraphicFramePr>
            <a:graphicFrameLocks noGrp="1"/>
          </p:cNvGraphicFramePr>
          <p:nvPr>
            <p:ph sz="quarter" idx="12"/>
            <p:extLst>
              <p:ext uri="{D42A27DB-BD31-4B8C-83A1-F6EECF244321}">
                <p14:modId xmlns:p14="http://schemas.microsoft.com/office/powerpoint/2010/main" val="2945786091"/>
              </p:ext>
            </p:extLst>
          </p:nvPr>
        </p:nvGraphicFramePr>
        <p:xfrm>
          <a:off x="685800" y="1399387"/>
          <a:ext cx="3932238" cy="299005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7"/>
          </p:nvPr>
        </p:nvSpPr>
        <p:spPr>
          <a:xfrm>
            <a:off x="686118" y="1048537"/>
            <a:ext cx="3931920" cy="350851"/>
          </a:xfrm>
        </p:spPr>
        <p:txBody>
          <a:bodyPr/>
          <a:lstStyle/>
          <a:p>
            <a:pPr marL="0" indent="0" eaLnBrk="0" hangingPunct="0">
              <a:spcBef>
                <a:spcPts val="0"/>
              </a:spcBef>
            </a:pPr>
            <a:r>
              <a:rPr lang="en-US" b="1" dirty="0">
                <a:ea typeface="Times New Roman" charset="0"/>
                <a:cs typeface="Times New Roman" charset="0"/>
              </a:rPr>
              <a:t>Energy production </a:t>
            </a:r>
            <a:r>
              <a:rPr lang="en-US" b="1" dirty="0" smtClean="0">
                <a:ea typeface="Times New Roman" charset="0"/>
                <a:cs typeface="Times New Roman" charset="0"/>
              </a:rPr>
              <a:t>by source</a:t>
            </a:r>
          </a:p>
          <a:p>
            <a:pPr marL="0" indent="0"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quadrillion British thermal units</a:t>
            </a:r>
            <a:endParaRPr lang="en-US" dirty="0">
              <a:ea typeface="Times New Roman" charset="0"/>
              <a:cs typeface="Times New Roman" charset="0"/>
            </a:endParaRPr>
          </a:p>
        </p:txBody>
      </p:sp>
      <p:sp>
        <p:nvSpPr>
          <p:cNvPr id="5" name="Text Placeholder 4"/>
          <p:cNvSpPr>
            <a:spLocks noGrp="1"/>
          </p:cNvSpPr>
          <p:nvPr>
            <p:ph type="body" sz="quarter" idx="18"/>
          </p:nvPr>
        </p:nvSpPr>
        <p:spPr>
          <a:xfrm>
            <a:off x="4664075" y="1048536"/>
            <a:ext cx="4023360" cy="350851"/>
          </a:xfrm>
        </p:spPr>
        <p:txBody>
          <a:bodyPr lIns="0"/>
          <a:lstStyle/>
          <a:p>
            <a:pPr marL="0" lvl="0" indent="0" algn="l" eaLnBrk="0" fontAlgn="auto" hangingPunct="0">
              <a:spcBef>
                <a:spcPts val="0"/>
              </a:spcBef>
              <a:spcAft>
                <a:spcPts val="0"/>
              </a:spcAft>
              <a:defRPr/>
            </a:pPr>
            <a:r>
              <a:rPr lang="en-US" b="1" dirty="0" smtClean="0">
                <a:ea typeface="Times New Roman" charset="0"/>
                <a:cs typeface="Times New Roman" charset="0"/>
              </a:rPr>
              <a:t>Energy </a:t>
            </a:r>
            <a:r>
              <a:rPr lang="en-US" b="1" dirty="0">
                <a:ea typeface="Times New Roman" charset="0"/>
                <a:cs typeface="Times New Roman" charset="0"/>
              </a:rPr>
              <a:t>consumption by </a:t>
            </a:r>
            <a:r>
              <a:rPr lang="en-US" b="1" dirty="0" smtClean="0">
                <a:ea typeface="Times New Roman" charset="0"/>
                <a:cs typeface="Times New Roman" charset="0"/>
              </a:rPr>
              <a:t>fuel </a:t>
            </a:r>
          </a:p>
          <a:p>
            <a:pPr marL="0" lvl="0" indent="0" algn="l" eaLnBrk="0" fontAlgn="auto" hangingPunct="0">
              <a:spcBef>
                <a:spcPts val="0"/>
              </a:spcBef>
              <a:spcAft>
                <a:spcPts val="0"/>
              </a:spcAft>
              <a:defRPr/>
            </a:pPr>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lvl="0" indent="0" algn="l" eaLnBrk="0" fontAlgn="auto" hangingPunct="0">
              <a:spcBef>
                <a:spcPts val="0"/>
              </a:spcBef>
              <a:spcAft>
                <a:spcPts val="0"/>
              </a:spcAft>
              <a:defRPr/>
            </a:pPr>
            <a:r>
              <a:rPr lang="en-US" sz="1100" kern="0" dirty="0" smtClean="0">
                <a:ea typeface="Times New Roman" charset="0"/>
                <a:cs typeface="Times New Roman" charset="0"/>
              </a:rPr>
              <a:t>quadrillion </a:t>
            </a:r>
            <a:r>
              <a:rPr lang="en-US" sz="1100" kern="0" dirty="0">
                <a:ea typeface="Times New Roman" charset="0"/>
                <a:cs typeface="Times New Roman" charset="0"/>
              </a:rPr>
              <a:t>British thermal units</a:t>
            </a:r>
            <a:endParaRPr lang="en-US" sz="1100" dirty="0">
              <a:ea typeface="Times New Roman" charset="0"/>
              <a:cs typeface="Times New Roman" charset="0"/>
            </a:endParaRPr>
          </a:p>
        </p:txBody>
      </p:sp>
      <p:graphicFrame>
        <p:nvGraphicFramePr>
          <p:cNvPr id="12" name="ICD06b"/>
          <p:cNvGraphicFramePr>
            <a:graphicFrameLocks noGrp="1"/>
          </p:cNvGraphicFramePr>
          <p:nvPr>
            <p:ph sz="quarter" idx="13"/>
            <p:extLst>
              <p:ext uri="{D42A27DB-BD31-4B8C-83A1-F6EECF244321}">
                <p14:modId xmlns:p14="http://schemas.microsoft.com/office/powerpoint/2010/main" val="983968521"/>
              </p:ext>
            </p:extLst>
          </p:nvPr>
        </p:nvGraphicFramePr>
        <p:xfrm>
          <a:off x="4664075" y="1399387"/>
          <a:ext cx="4022725" cy="299005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a:stretch>
            <a:fillRect/>
          </a:stretch>
        </p:blipFill>
        <p:spPr>
          <a:xfrm>
            <a:off x="43032" y="136629"/>
            <a:ext cx="576228" cy="579763"/>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5</a:t>
            </a:fld>
            <a:endParaRPr lang="en-US" dirty="0"/>
          </a:p>
        </p:txBody>
      </p:sp>
      <p:sp>
        <p:nvSpPr>
          <p:cNvPr id="11" name="Text Placeholder 2"/>
          <p:cNvSpPr>
            <a:spLocks noGrp="1"/>
          </p:cNvSpPr>
          <p:nvPr>
            <p:ph type="body" sz="quarter" idx="16"/>
          </p:nvPr>
        </p:nvSpPr>
        <p:spPr>
          <a:xfrm>
            <a:off x="839390" y="4453397"/>
            <a:ext cx="8001000" cy="205740"/>
          </a:xfrm>
        </p:spPr>
        <p:txBody>
          <a:bodyPr/>
          <a:lstStyle/>
          <a:p>
            <a:r>
              <a:rPr lang="en-US" i="0" dirty="0"/>
              <a:t>Note: Biofuels are shown separately and included in petroleum and other liquids.</a:t>
            </a:r>
          </a:p>
        </p:txBody>
      </p:sp>
    </p:spTree>
    <p:extLst>
      <p:ext uri="{BB962C8B-B14F-4D97-AF65-F5344CB8AC3E}">
        <p14:creationId xmlns:p14="http://schemas.microsoft.com/office/powerpoint/2010/main" val="2896517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SL45SH0"/>
          <p:cNvGraphicFramePr>
            <a:graphicFrameLocks noGrp="1"/>
          </p:cNvGraphicFramePr>
          <p:nvPr>
            <p:ph sz="quarter" idx="12"/>
            <p:extLst/>
          </p:nvPr>
        </p:nvGraphicFramePr>
        <p:xfrm>
          <a:off x="685800" y="1292225"/>
          <a:ext cx="25987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SL45SH1"/>
          <p:cNvGraphicFramePr>
            <a:graphicFrameLocks noGrp="1"/>
          </p:cNvGraphicFramePr>
          <p:nvPr>
            <p:ph sz="quarter" idx="19"/>
            <p:extLst/>
          </p:nvPr>
        </p:nvGraphicFramePr>
        <p:xfrm>
          <a:off x="3386138" y="1292225"/>
          <a:ext cx="2600325" cy="3097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SL45SH2"/>
          <p:cNvGraphicFramePr>
            <a:graphicFrameLocks noGrp="1"/>
          </p:cNvGraphicFramePr>
          <p:nvPr>
            <p:ph sz="quarter" idx="20"/>
            <p:extLst>
              <p:ext uri="{D42A27DB-BD31-4B8C-83A1-F6EECF244321}">
                <p14:modId xmlns:p14="http://schemas.microsoft.com/office/powerpoint/2010/main" val="3977032945"/>
              </p:ext>
            </p:extLst>
          </p:nvPr>
        </p:nvGraphicFramePr>
        <p:xfrm>
          <a:off x="6088063" y="1292225"/>
          <a:ext cx="2598737"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prstGeom prst="rect">
            <a:avLst/>
          </a:prstGeom>
        </p:spPr>
        <p:txBody>
          <a:bodyPr anchor="b"/>
          <a:lstStyle/>
          <a:p>
            <a:r>
              <a:rPr lang="en-US" dirty="0" smtClean="0"/>
              <a:t>U.S. electricity generation levels from </a:t>
            </a:r>
            <a:r>
              <a:rPr lang="en-US" dirty="0"/>
              <a:t>selected </a:t>
            </a:r>
            <a:r>
              <a:rPr lang="en-US" dirty="0" smtClean="0"/>
              <a:t>fuels and renewable sources</a:t>
            </a:r>
            <a:endParaRPr lang="en-US" dirty="0"/>
          </a:p>
        </p:txBody>
      </p:sp>
      <p:pic>
        <p:nvPicPr>
          <p:cNvPr id="7" name="Picture 6"/>
          <p:cNvPicPr>
            <a:picLocks noChangeAspect="1"/>
          </p:cNvPicPr>
          <p:nvPr/>
        </p:nvPicPr>
        <p:blipFill>
          <a:blip r:embed="rId6"/>
          <a:stretch>
            <a:fillRect/>
          </a:stretch>
        </p:blipFill>
        <p:spPr>
          <a:xfrm>
            <a:off x="43032" y="204870"/>
            <a:ext cx="576228" cy="576228"/>
          </a:xfrm>
          <a:prstGeom prst="rect">
            <a:avLst/>
          </a:prstGeom>
        </p:spPr>
      </p:pic>
      <p:sp>
        <p:nvSpPr>
          <p:cNvPr id="8" name="Rectangle 7"/>
          <p:cNvSpPr/>
          <p:nvPr/>
        </p:nvSpPr>
        <p:spPr>
          <a:xfrm>
            <a:off x="619259" y="793583"/>
            <a:ext cx="7277187" cy="461665"/>
          </a:xfrm>
          <a:prstGeom prst="rect">
            <a:avLst/>
          </a:prstGeom>
        </p:spPr>
        <p:txBody>
          <a:bodyPr wrap="square">
            <a:spAutoFit/>
          </a:bodyPr>
          <a:lstStyle/>
          <a:p>
            <a:pPr eaLnBrk="0" hangingPunct="0"/>
            <a:endParaRPr lang="en-US" sz="1200" b="1" dirty="0">
              <a:ea typeface="Times New Roman" charset="0"/>
              <a:cs typeface="Times New Roman" charset="0"/>
            </a:endParaRPr>
          </a:p>
          <a:p>
            <a:pPr eaLnBrk="0" hangingPunct="0"/>
            <a:r>
              <a:rPr lang="en-US" sz="1200" b="1" dirty="0" smtClean="0">
                <a:ea typeface="Times New Roman" charset="0"/>
                <a:cs typeface="Times New Roman" charset="0"/>
              </a:rPr>
              <a:t>U.S. electricity generation, AEO2022 oil and gas supply cases</a:t>
            </a:r>
            <a:endParaRPr lang="en-US" sz="1200" b="1" dirty="0">
              <a:ea typeface="Times New Roman" charset="0"/>
              <a:cs typeface="Times New Roman" charset="0"/>
            </a:endParaRPr>
          </a:p>
        </p:txBody>
      </p:sp>
      <p:sp>
        <p:nvSpPr>
          <p:cNvPr id="9" name="Text Placeholder 2"/>
          <p:cNvSpPr>
            <a:spLocks noGrp="1"/>
          </p:cNvSpPr>
          <p:nvPr>
            <p:ph type="body" sz="quarter" idx="16"/>
          </p:nvPr>
        </p:nvSpPr>
        <p:spPr>
          <a:xfrm>
            <a:off x="685800" y="4457700"/>
            <a:ext cx="8001000" cy="205740"/>
          </a:xfrm>
        </p:spPr>
        <p:txBody>
          <a:bodyPr/>
          <a:lstStyle/>
          <a:p>
            <a:r>
              <a:rPr lang="en-US" dirty="0" smtClean="0"/>
              <a:t>Note: Renewables </a:t>
            </a:r>
            <a:r>
              <a:rPr lang="en-US" dirty="0"/>
              <a:t>category </a:t>
            </a:r>
            <a:r>
              <a:rPr lang="en-US" dirty="0" smtClean="0"/>
              <a:t>includes electricity generation from </a:t>
            </a:r>
            <a:r>
              <a:rPr lang="en-US" dirty="0"/>
              <a:t>wind, solar, </a:t>
            </a:r>
            <a:r>
              <a:rPr lang="en-US" dirty="0" smtClean="0"/>
              <a:t>hydroelectric, geothermal, wood, and other biomass sources. </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50</a:t>
            </a:fld>
            <a:endParaRPr lang="en-US" dirty="0"/>
          </a:p>
        </p:txBody>
      </p:sp>
    </p:spTree>
    <p:extLst>
      <p:ext uri="{BB962C8B-B14F-4D97-AF65-F5344CB8AC3E}">
        <p14:creationId xmlns:p14="http://schemas.microsoft.com/office/powerpoint/2010/main" val="3237250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SL46SH0"/>
          <p:cNvGraphicFramePr>
            <a:graphicFrameLocks noGrp="1"/>
          </p:cNvGraphicFramePr>
          <p:nvPr>
            <p:ph sz="quarter" idx="20"/>
            <p:extLst>
              <p:ext uri="{D42A27DB-BD31-4B8C-83A1-F6EECF244321}">
                <p14:modId xmlns:p14="http://schemas.microsoft.com/office/powerpoint/2010/main" val="3391178677"/>
              </p:ext>
            </p:extLst>
          </p:nvPr>
        </p:nvGraphicFramePr>
        <p:xfrm>
          <a:off x="6088063" y="1292225"/>
          <a:ext cx="2598737"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SL46SH1"/>
          <p:cNvGraphicFramePr>
            <a:graphicFrameLocks noGrp="1"/>
          </p:cNvGraphicFramePr>
          <p:nvPr>
            <p:ph sz="quarter" idx="19"/>
            <p:extLst>
              <p:ext uri="{D42A27DB-BD31-4B8C-83A1-F6EECF244321}">
                <p14:modId xmlns:p14="http://schemas.microsoft.com/office/powerpoint/2010/main" val="1343650560"/>
              </p:ext>
            </p:extLst>
          </p:nvPr>
        </p:nvGraphicFramePr>
        <p:xfrm>
          <a:off x="3386138" y="1292225"/>
          <a:ext cx="2600325" cy="3097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SL46SH2"/>
          <p:cNvGraphicFramePr>
            <a:graphicFrameLocks noGrp="1"/>
          </p:cNvGraphicFramePr>
          <p:nvPr>
            <p:ph sz="quarter" idx="12"/>
            <p:extLst/>
          </p:nvPr>
        </p:nvGraphicFramePr>
        <p:xfrm>
          <a:off x="685800" y="1292225"/>
          <a:ext cx="2598738"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prstGeom prst="rect">
            <a:avLst/>
          </a:prstGeom>
        </p:spPr>
        <p:txBody>
          <a:bodyPr anchor="b"/>
          <a:lstStyle/>
          <a:p>
            <a:r>
              <a:rPr lang="en-US" dirty="0"/>
              <a:t>U.S. electricity generation levels from selected fuels and </a:t>
            </a:r>
            <a:r>
              <a:rPr lang="en-US" dirty="0" smtClean="0"/>
              <a:t>renewable sources</a:t>
            </a:r>
            <a:endParaRPr lang="en-US" dirty="0"/>
          </a:p>
        </p:txBody>
      </p:sp>
      <p:pic>
        <p:nvPicPr>
          <p:cNvPr id="7" name="Picture 6"/>
          <p:cNvPicPr>
            <a:picLocks noChangeAspect="1"/>
          </p:cNvPicPr>
          <p:nvPr/>
        </p:nvPicPr>
        <p:blipFill>
          <a:blip r:embed="rId6"/>
          <a:stretch>
            <a:fillRect/>
          </a:stretch>
        </p:blipFill>
        <p:spPr>
          <a:xfrm>
            <a:off x="43032" y="204870"/>
            <a:ext cx="576228" cy="576228"/>
          </a:xfrm>
          <a:prstGeom prst="rect">
            <a:avLst/>
          </a:prstGeom>
        </p:spPr>
      </p:pic>
      <p:sp>
        <p:nvSpPr>
          <p:cNvPr id="8" name="Rectangle 7"/>
          <p:cNvSpPr/>
          <p:nvPr/>
        </p:nvSpPr>
        <p:spPr>
          <a:xfrm>
            <a:off x="619260" y="793583"/>
            <a:ext cx="6128870" cy="461665"/>
          </a:xfrm>
          <a:prstGeom prst="rect">
            <a:avLst/>
          </a:prstGeom>
        </p:spPr>
        <p:txBody>
          <a:bodyPr wrap="square">
            <a:spAutoFit/>
          </a:bodyPr>
          <a:lstStyle/>
          <a:p>
            <a:pPr eaLnBrk="0" hangingPunct="0"/>
            <a:endParaRPr lang="en-US" sz="1200" b="1" dirty="0" smtClean="0">
              <a:ea typeface="Times New Roman" charset="0"/>
              <a:cs typeface="Times New Roman" charset="0"/>
            </a:endParaRPr>
          </a:p>
          <a:p>
            <a:pPr eaLnBrk="0" hangingPunct="0"/>
            <a:r>
              <a:rPr lang="en-US" sz="1200" b="1" dirty="0" smtClean="0">
                <a:ea typeface="Times New Roman" charset="0"/>
                <a:cs typeface="Times New Roman" charset="0"/>
              </a:rPr>
              <a:t>U.S. electricity generation, AEO2022 renewables cost cases</a:t>
            </a:r>
            <a:endParaRPr lang="en-US" sz="1200" b="1" dirty="0">
              <a:ea typeface="Times New Roman" charset="0"/>
              <a:cs typeface="Times New Roman" charset="0"/>
            </a:endParaRPr>
          </a:p>
        </p:txBody>
      </p:sp>
      <p:sp>
        <p:nvSpPr>
          <p:cNvPr id="9" name="Text Placeholder 2"/>
          <p:cNvSpPr>
            <a:spLocks noGrp="1"/>
          </p:cNvSpPr>
          <p:nvPr>
            <p:ph type="body" sz="quarter" idx="16"/>
          </p:nvPr>
        </p:nvSpPr>
        <p:spPr>
          <a:xfrm>
            <a:off x="685800" y="4457700"/>
            <a:ext cx="8001000" cy="205740"/>
          </a:xfrm>
        </p:spPr>
        <p:txBody>
          <a:bodyPr/>
          <a:lstStyle/>
          <a:p>
            <a:r>
              <a:rPr lang="en-US" dirty="0" smtClean="0"/>
              <a:t>Note: Renewables </a:t>
            </a:r>
            <a:r>
              <a:rPr lang="en-US" dirty="0"/>
              <a:t>category </a:t>
            </a:r>
            <a:r>
              <a:rPr lang="en-US" dirty="0" smtClean="0"/>
              <a:t>includes electricity generation from </a:t>
            </a:r>
            <a:r>
              <a:rPr lang="en-US" dirty="0"/>
              <a:t>wind, solar, </a:t>
            </a:r>
            <a:r>
              <a:rPr lang="en-US" dirty="0" smtClean="0"/>
              <a:t>hydroelectric, geothermal, wood, and other biomass sources. </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51</a:t>
            </a:fld>
            <a:endParaRPr lang="en-US" dirty="0"/>
          </a:p>
        </p:txBody>
      </p:sp>
    </p:spTree>
    <p:extLst>
      <p:ext uri="{BB962C8B-B14F-4D97-AF65-F5344CB8AC3E}">
        <p14:creationId xmlns:p14="http://schemas.microsoft.com/office/powerpoint/2010/main" val="3501409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L47SH0"/>
          <p:cNvGraphicFramePr>
            <a:graphicFrameLocks noGrp="1"/>
          </p:cNvGraphicFramePr>
          <p:nvPr>
            <p:ph type="chart" sz="quarter" idx="12"/>
            <p:extLst/>
          </p:nvPr>
        </p:nvGraphicFramePr>
        <p:xfrm>
          <a:off x="459772" y="1276141"/>
          <a:ext cx="8227028" cy="31326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3"/>
          </p:nvPr>
        </p:nvSpPr>
        <p:spPr>
          <a:xfrm>
            <a:off x="685800" y="1034710"/>
            <a:ext cx="7472779" cy="411480"/>
          </a:xfrm>
        </p:spPr>
        <p:txBody>
          <a:bodyPr/>
          <a:lstStyle/>
          <a:p>
            <a:pPr eaLnBrk="0" hangingPunct="0"/>
            <a:r>
              <a:rPr lang="en-US" b="1" dirty="0">
                <a:solidFill>
                  <a:sysClr val="windowText" lastClr="000000"/>
                </a:solidFill>
                <a:latin typeface="Arial" panose="020B0604020202020204" pitchFamily="34" charset="0"/>
                <a:ea typeface="Times New Roman" charset="0"/>
                <a:cs typeface="Arial" panose="020B0604020202020204" pitchFamily="34" charset="0"/>
              </a:rPr>
              <a:t>Annual electricity generating capacity additions </a:t>
            </a:r>
            <a:r>
              <a:rPr lang="en-US" b="1" dirty="0" smtClean="0">
                <a:solidFill>
                  <a:sysClr val="windowText" lastClr="000000"/>
                </a:solidFill>
                <a:latin typeface="Arial" panose="020B0604020202020204" pitchFamily="34" charset="0"/>
                <a:ea typeface="Times New Roman" charset="0"/>
                <a:cs typeface="Arial" panose="020B0604020202020204" pitchFamily="34" charset="0"/>
              </a:rPr>
              <a:t>and retirements</a:t>
            </a:r>
          </a:p>
          <a:p>
            <a:pPr eaLnBrk="0" hangingPunct="0">
              <a:spcBef>
                <a:spcPts val="0"/>
              </a:spcBef>
            </a:pPr>
            <a:r>
              <a:rPr lang="en-US" b="1" dirty="0" smtClean="0">
                <a:solidFill>
                  <a:sysClr val="windowText" lastClr="000000"/>
                </a:solidFill>
                <a:latin typeface="Arial" panose="020B0604020202020204" pitchFamily="34" charset="0"/>
                <a:ea typeface="Times New Roman" charset="0"/>
                <a:cs typeface="Arial" panose="020B0604020202020204" pitchFamily="34" charset="0"/>
              </a:rPr>
              <a:t>AEO2022 Reference case</a:t>
            </a:r>
            <a:endParaRPr lang="en-US" b="1" dirty="0">
              <a:solidFill>
                <a:sysClr val="windowText" lastClr="000000"/>
              </a:solidFill>
              <a:latin typeface="Arial" panose="020B0604020202020204" pitchFamily="34" charset="0"/>
              <a:ea typeface="Times New Roman" charset="0"/>
              <a:cs typeface="Arial" panose="020B0604020202020204" pitchFamily="34" charset="0"/>
            </a:endParaRPr>
          </a:p>
          <a:p>
            <a:pPr eaLnBrk="0" hangingPunct="0">
              <a:spcBef>
                <a:spcPts val="0"/>
              </a:spcBef>
            </a:pPr>
            <a:r>
              <a:rPr lang="en-US" sz="1100" dirty="0" smtClean="0">
                <a:solidFill>
                  <a:sysClr val="windowText" lastClr="000000"/>
                </a:solidFill>
                <a:latin typeface="Arial" panose="020B0604020202020204" pitchFamily="34" charset="0"/>
                <a:ea typeface="Times New Roman" charset="0"/>
                <a:cs typeface="Arial" panose="020B0604020202020204" pitchFamily="34" charset="0"/>
              </a:rPr>
              <a:t>gigawatts</a:t>
            </a:r>
            <a:endParaRPr lang="en-US" sz="1100" dirty="0">
              <a:solidFill>
                <a:sysClr val="windowText" lastClr="000000"/>
              </a:solidFill>
              <a:latin typeface="Arial" panose="020B0604020202020204" pitchFamily="34" charset="0"/>
              <a:ea typeface="Times New Roman" charset="0"/>
              <a:cs typeface="Arial" panose="020B0604020202020204" pitchFamily="34" charset="0"/>
            </a:endParaRPr>
          </a:p>
        </p:txBody>
      </p:sp>
      <p:sp>
        <p:nvSpPr>
          <p:cNvPr id="6" name="Text Placeholder 5"/>
          <p:cNvSpPr>
            <a:spLocks noGrp="1"/>
          </p:cNvSpPr>
          <p:nvPr>
            <p:ph type="body" sz="quarter" idx="18"/>
          </p:nvPr>
        </p:nvSpPr>
        <p:spPr/>
        <p:txBody>
          <a:bodyPr/>
          <a:lstStyle/>
          <a:p>
            <a:r>
              <a:rPr lang="en-US" dirty="0" smtClean="0"/>
              <a:t>Source: Form EIA-860M, </a:t>
            </a:r>
            <a:r>
              <a:rPr lang="en-US" i="1" dirty="0" smtClean="0"/>
              <a:t>Monthly Update to the Annual Electric Generator Report</a:t>
            </a:r>
            <a:r>
              <a:rPr lang="en-US" dirty="0" smtClean="0"/>
              <a:t>, August 2021</a:t>
            </a:r>
            <a:endParaRPr lang="en-US" dirty="0"/>
          </a:p>
        </p:txBody>
      </p:sp>
      <p:sp>
        <p:nvSpPr>
          <p:cNvPr id="2" name="Title 1"/>
          <p:cNvSpPr>
            <a:spLocks noGrp="1"/>
          </p:cNvSpPr>
          <p:nvPr>
            <p:ph type="title"/>
          </p:nvPr>
        </p:nvSpPr>
        <p:spPr>
          <a:prstGeom prst="rect">
            <a:avLst/>
          </a:prstGeom>
        </p:spPr>
        <p:txBody>
          <a:bodyPr anchor="b"/>
          <a:lstStyle/>
          <a:p>
            <a:r>
              <a:rPr lang="en-US" dirty="0" smtClean="0"/>
              <a:t>U.S. retiring and new </a:t>
            </a:r>
            <a:r>
              <a:rPr lang="en-US" dirty="0"/>
              <a:t>generating </a:t>
            </a:r>
            <a:r>
              <a:rPr lang="en-US" dirty="0" smtClean="0"/>
              <a:t>capacity</a:t>
            </a:r>
            <a:endParaRPr lang="en-US" dirty="0"/>
          </a:p>
        </p:txBody>
      </p:sp>
      <p:pic>
        <p:nvPicPr>
          <p:cNvPr id="7" name="Picture 6"/>
          <p:cNvPicPr>
            <a:picLocks noChangeAspect="1"/>
          </p:cNvPicPr>
          <p:nvPr/>
        </p:nvPicPr>
        <p:blipFill>
          <a:blip r:embed="rId4"/>
          <a:stretch>
            <a:fillRect/>
          </a:stretch>
        </p:blipFill>
        <p:spPr>
          <a:xfrm>
            <a:off x="43032" y="204870"/>
            <a:ext cx="576228" cy="576228"/>
          </a:xfrm>
          <a:prstGeom prst="rect">
            <a:avLst/>
          </a:prstGeom>
        </p:spPr>
      </p:pic>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52</a:t>
            </a:fld>
            <a:endParaRPr lang="en-US" dirty="0"/>
          </a:p>
        </p:txBody>
      </p:sp>
    </p:spTree>
    <p:extLst>
      <p:ext uri="{BB962C8B-B14F-4D97-AF65-F5344CB8AC3E}">
        <p14:creationId xmlns:p14="http://schemas.microsoft.com/office/powerpoint/2010/main" val="27169796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84"/>
            <a:ext cx="8001000" cy="765314"/>
          </a:xfrm>
          <a:prstGeom prst="rect">
            <a:avLst/>
          </a:prstGeom>
        </p:spPr>
        <p:txBody>
          <a:bodyPr anchor="b"/>
          <a:lstStyle/>
          <a:p>
            <a:r>
              <a:rPr lang="en-US" dirty="0" smtClean="0"/>
              <a:t>U.S. cumulative retiring </a:t>
            </a:r>
            <a:r>
              <a:rPr lang="en-US" dirty="0"/>
              <a:t>and new generating </a:t>
            </a:r>
            <a:r>
              <a:rPr lang="en-US" dirty="0" smtClean="0"/>
              <a:t>capacity </a:t>
            </a:r>
            <a:endParaRPr lang="en-US" dirty="0"/>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8" name="SL48SH2"/>
          <p:cNvGraphicFramePr>
            <a:graphicFrameLocks/>
          </p:cNvGraphicFramePr>
          <p:nvPr>
            <p:extLst/>
          </p:nvPr>
        </p:nvGraphicFramePr>
        <p:xfrm>
          <a:off x="455726" y="948201"/>
          <a:ext cx="8000999" cy="29048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SL48SH3"/>
          <p:cNvGraphicFramePr>
            <a:graphicFrameLocks/>
          </p:cNvGraphicFramePr>
          <p:nvPr>
            <p:extLst/>
          </p:nvPr>
        </p:nvGraphicFramePr>
        <p:xfrm>
          <a:off x="745012" y="3805849"/>
          <a:ext cx="7711713" cy="1043064"/>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53</a:t>
            </a:fld>
            <a:endParaRPr lang="en-US" dirty="0"/>
          </a:p>
        </p:txBody>
      </p:sp>
      <p:sp>
        <p:nvSpPr>
          <p:cNvPr id="10" name="TextBox 1"/>
          <p:cNvSpPr txBox="1"/>
          <p:nvPr/>
        </p:nvSpPr>
        <p:spPr>
          <a:xfrm>
            <a:off x="5921752" y="2918223"/>
            <a:ext cx="244111" cy="2465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kern="1200" dirty="0">
                <a:solidFill>
                  <a:srgbClr val="A33340"/>
                </a:solidFill>
              </a:rPr>
              <a:t>2</a:t>
            </a:r>
          </a:p>
        </p:txBody>
      </p:sp>
    </p:spTree>
    <p:extLst>
      <p:ext uri="{BB962C8B-B14F-4D97-AF65-F5344CB8AC3E}">
        <p14:creationId xmlns:p14="http://schemas.microsoft.com/office/powerpoint/2010/main" val="21482413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Regional cumulative capacity additions and retirements</a:t>
            </a:r>
            <a:endParaRPr lang="en-US"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solidFill>
                  <a:srgbClr val="000000"/>
                </a:solidFill>
              </a:rPr>
              <a:pPr>
                <a:defRPr/>
              </a:pPr>
              <a:t>54</a:t>
            </a:fld>
            <a:endParaRPr lang="en-US" dirty="0">
              <a:solidFill>
                <a:srgbClr val="000000"/>
              </a:solidFill>
            </a:endParaRPr>
          </a:p>
        </p:txBody>
      </p:sp>
      <p:pic>
        <p:nvPicPr>
          <p:cNvPr id="7" name="Picture 6"/>
          <p:cNvPicPr>
            <a:picLocks noChangeAspect="1"/>
          </p:cNvPicPr>
          <p:nvPr/>
        </p:nvPicPr>
        <p:blipFill>
          <a:blip r:embed="rId2"/>
          <a:stretch>
            <a:fillRect/>
          </a:stretch>
        </p:blipFill>
        <p:spPr>
          <a:xfrm>
            <a:off x="90522" y="168588"/>
            <a:ext cx="576228" cy="576228"/>
          </a:xfrm>
          <a:prstGeom prst="rect">
            <a:avLst/>
          </a:prstGeom>
        </p:spPr>
      </p:pic>
      <p:pic>
        <p:nvPicPr>
          <p:cNvPr id="12" name="Picture 11"/>
          <p:cNvPicPr>
            <a:picLocks noChangeAspect="1"/>
          </p:cNvPicPr>
          <p:nvPr/>
        </p:nvPicPr>
        <p:blipFill>
          <a:blip r:embed="rId3"/>
          <a:stretch>
            <a:fillRect/>
          </a:stretch>
        </p:blipFill>
        <p:spPr>
          <a:xfrm>
            <a:off x="6982225" y="859297"/>
            <a:ext cx="1933284" cy="1312546"/>
          </a:xfrm>
          <a:prstGeom prst="rect">
            <a:avLst/>
          </a:prstGeom>
        </p:spPr>
      </p:pic>
      <p:sp>
        <p:nvSpPr>
          <p:cNvPr id="20" name="TextBox 1"/>
          <p:cNvSpPr txBox="1"/>
          <p:nvPr/>
        </p:nvSpPr>
        <p:spPr>
          <a:xfrm>
            <a:off x="886546" y="3620191"/>
            <a:ext cx="4987925" cy="3175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smtClean="0">
                <a:latin typeface="Arial" panose="020B0604020202020204" pitchFamily="34" charset="0"/>
                <a:cs typeface="Arial" panose="020B0604020202020204" pitchFamily="34" charset="0"/>
              </a:rPr>
              <a:t>   CAISO        </a:t>
            </a:r>
            <a:r>
              <a:rPr lang="en-US" sz="1000" b="1" baseline="0" dirty="0" smtClean="0">
                <a:latin typeface="Arial" panose="020B0604020202020204" pitchFamily="34" charset="0"/>
                <a:cs typeface="Arial" panose="020B0604020202020204" pitchFamily="34" charset="0"/>
              </a:rPr>
              <a:t>ERCOT       </a:t>
            </a:r>
            <a:r>
              <a:rPr lang="en-US" sz="1000" b="1" baseline="0" dirty="0">
                <a:latin typeface="Arial" panose="020B0604020202020204" pitchFamily="34" charset="0"/>
                <a:cs typeface="Arial" panose="020B0604020202020204" pitchFamily="34" charset="0"/>
              </a:rPr>
              <a:t>Mid-C     Northeast      PJM      Southeast       West</a:t>
            </a:r>
            <a:endParaRPr lang="en-US" sz="1000" dirty="0">
              <a:latin typeface="Arial" panose="020B0604020202020204" pitchFamily="34" charset="0"/>
              <a:cs typeface="Arial" panose="020B0604020202020204" pitchFamily="34" charset="0"/>
            </a:endParaRPr>
          </a:p>
        </p:txBody>
      </p:sp>
      <p:graphicFrame>
        <p:nvGraphicFramePr>
          <p:cNvPr id="14" name="Chart 13"/>
          <p:cNvGraphicFramePr>
            <a:graphicFrameLocks/>
          </p:cNvGraphicFramePr>
          <p:nvPr>
            <p:extLst/>
          </p:nvPr>
        </p:nvGraphicFramePr>
        <p:xfrm>
          <a:off x="496021" y="1073468"/>
          <a:ext cx="6342929" cy="25467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666750" y="3832915"/>
          <a:ext cx="4927600" cy="485776"/>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
          <p:cNvSpPr txBox="1"/>
          <p:nvPr/>
        </p:nvSpPr>
        <p:spPr>
          <a:xfrm>
            <a:off x="7041280" y="2107226"/>
            <a:ext cx="1188721" cy="21869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smtClean="0">
                <a:solidFill>
                  <a:sysClr val="windowText" lastClr="000000"/>
                </a:solidFill>
                <a:latin typeface="Arial" panose="020B0604020202020204" pitchFamily="34" charset="0"/>
                <a:cs typeface="Arial" panose="020B0604020202020204" pitchFamily="34" charset="0"/>
              </a:rPr>
              <a:t>additions</a:t>
            </a:r>
            <a:endParaRPr kumimoji="0" lang="en-US" sz="1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BD732A"/>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BD732A"/>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BD732A"/>
                </a:solidFill>
                <a:effectLst/>
                <a:uLnTx/>
                <a:uFillTx/>
                <a:latin typeface="Arial" panose="020B0604020202020204" pitchFamily="34" charset="0"/>
                <a:ea typeface="+mn-ea"/>
                <a:cs typeface="Arial" panose="020B0604020202020204" pitchFamily="34" charset="0"/>
              </a:rPr>
              <a:t>other</a:t>
            </a:r>
          </a:p>
          <a:p>
            <a:pPr>
              <a:spcAft>
                <a:spcPts val="0"/>
              </a:spcAft>
            </a:pPr>
            <a:r>
              <a:rPr lang="en-US" sz="1000" b="1" baseline="0" dirty="0">
                <a:latin typeface="Arial" panose="020B0604020202020204" pitchFamily="34" charset="0"/>
                <a:cs typeface="Arial" panose="020B0604020202020204" pitchFamily="34" charset="0"/>
              </a:rPr>
              <a:t>diurnal storage</a:t>
            </a:r>
          </a:p>
          <a:p>
            <a:pPr>
              <a:spcAft>
                <a:spcPts val="0"/>
              </a:spcAft>
            </a:pPr>
            <a:r>
              <a:rPr lang="en-US" sz="1000" b="1" baseline="0" dirty="0">
                <a:solidFill>
                  <a:schemeClr val="accent4"/>
                </a:solidFill>
                <a:latin typeface="Arial" panose="020B0604020202020204" pitchFamily="34" charset="0"/>
                <a:cs typeface="Arial" panose="020B0604020202020204" pitchFamily="34" charset="0"/>
              </a:rPr>
              <a:t>solar</a:t>
            </a:r>
          </a:p>
          <a:p>
            <a:pPr>
              <a:spcAft>
                <a:spcPts val="0"/>
              </a:spcAft>
            </a:pPr>
            <a:r>
              <a:rPr lang="en-US" sz="1000" b="1" baseline="0" dirty="0">
                <a:solidFill>
                  <a:schemeClr val="accent3"/>
                </a:solidFill>
                <a:latin typeface="Arial" panose="020B0604020202020204" pitchFamily="34" charset="0"/>
                <a:cs typeface="Arial" panose="020B0604020202020204" pitchFamily="34" charset="0"/>
              </a:rPr>
              <a:t>wind</a:t>
            </a:r>
          </a:p>
          <a:p>
            <a:pPr>
              <a:spcAft>
                <a:spcPts val="0"/>
              </a:spcAft>
            </a:pPr>
            <a:r>
              <a:rPr lang="en-US" sz="1000" b="1" baseline="0" dirty="0">
                <a:solidFill>
                  <a:schemeClr val="accent5"/>
                </a:solidFill>
                <a:latin typeface="Arial" panose="020B0604020202020204" pitchFamily="34" charset="0"/>
                <a:cs typeface="Arial" panose="020B0604020202020204" pitchFamily="34" charset="0"/>
              </a:rPr>
              <a:t>nuclear</a:t>
            </a:r>
          </a:p>
          <a:p>
            <a:pPr>
              <a:spcAft>
                <a:spcPts val="0"/>
              </a:spcAft>
            </a:pPr>
            <a:r>
              <a:rPr lang="en-US" sz="1000" b="1" baseline="0" dirty="0">
                <a:solidFill>
                  <a:schemeClr val="accent1"/>
                </a:solidFill>
                <a:latin typeface="Arial" panose="020B0604020202020204" pitchFamily="34" charset="0"/>
                <a:cs typeface="Arial" panose="020B0604020202020204" pitchFamily="34" charset="0"/>
              </a:rPr>
              <a:t>oil &amp; gas</a:t>
            </a:r>
          </a:p>
          <a:p>
            <a:pPr>
              <a:spcAft>
                <a:spcPts val="0"/>
              </a:spcAft>
            </a:pPr>
            <a:r>
              <a:rPr lang="en-US" sz="1000" b="1" baseline="0" dirty="0">
                <a:solidFill>
                  <a:schemeClr val="bg2">
                    <a:lumMod val="40000"/>
                    <a:lumOff val="60000"/>
                  </a:schemeClr>
                </a:solidFill>
                <a:latin typeface="Arial" panose="020B0604020202020204" pitchFamily="34" charset="0"/>
                <a:cs typeface="Arial" panose="020B0604020202020204" pitchFamily="34" charset="0"/>
              </a:rPr>
              <a:t>coal</a:t>
            </a:r>
          </a:p>
          <a:p>
            <a:pPr>
              <a:spcAft>
                <a:spcPts val="0"/>
              </a:spcAft>
            </a:pPr>
            <a:endParaRPr lang="en-US" sz="1000" b="1" baseline="0" dirty="0">
              <a:solidFill>
                <a:schemeClr val="tx1">
                  <a:lumMod val="75000"/>
                  <a:lumOff val="25000"/>
                </a:schemeClr>
              </a:solidFill>
              <a:latin typeface="Arial" panose="020B0604020202020204" pitchFamily="34" charset="0"/>
              <a:cs typeface="Arial" panose="020B0604020202020204" pitchFamily="34" charset="0"/>
            </a:endParaRPr>
          </a:p>
          <a:p>
            <a:pPr>
              <a:spcAft>
                <a:spcPts val="0"/>
              </a:spcAft>
            </a:pPr>
            <a:endParaRPr lang="en-US" sz="1000" b="0" baseline="0" dirty="0">
              <a:solidFill>
                <a:schemeClr val="tx1">
                  <a:lumMod val="75000"/>
                  <a:lumOff val="25000"/>
                </a:schemeClr>
              </a:solidFill>
              <a:latin typeface="Arial" panose="020B0604020202020204" pitchFamily="34" charset="0"/>
              <a:cs typeface="Arial" panose="020B0604020202020204" pitchFamily="34" charset="0"/>
            </a:endParaRPr>
          </a:p>
          <a:p>
            <a:pPr>
              <a:spcAft>
                <a:spcPts val="0"/>
              </a:spcAft>
            </a:pPr>
            <a:endParaRPr lang="en-US" sz="1000" b="0" baseline="0" dirty="0">
              <a:solidFill>
                <a:schemeClr val="tx1">
                  <a:lumMod val="75000"/>
                  <a:lumOff val="25000"/>
                </a:schemeClr>
              </a:solidFill>
              <a:latin typeface="Arial" panose="020B0604020202020204" pitchFamily="34" charset="0"/>
              <a:cs typeface="Arial" panose="020B0604020202020204" pitchFamily="34" charset="0"/>
            </a:endParaRPr>
          </a:p>
          <a:p>
            <a:pPr>
              <a:spcAft>
                <a:spcPts val="0"/>
              </a:spcAft>
            </a:pPr>
            <a:r>
              <a:rPr lang="en-US" sz="1000" dirty="0">
                <a:solidFill>
                  <a:sysClr val="windowText" lastClr="000000"/>
                </a:solidFill>
                <a:latin typeface="Arial" panose="020B0604020202020204" pitchFamily="34" charset="0"/>
                <a:cs typeface="Arial" panose="020B0604020202020204" pitchFamily="34" charset="0"/>
              </a:rPr>
              <a:t>r</a:t>
            </a:r>
            <a:r>
              <a:rPr lang="en-US" sz="1000" b="0" baseline="0" dirty="0" smtClean="0">
                <a:solidFill>
                  <a:sysClr val="windowText" lastClr="000000"/>
                </a:solidFill>
                <a:latin typeface="Arial" panose="020B0604020202020204" pitchFamily="34" charset="0"/>
                <a:cs typeface="Arial" panose="020B0604020202020204" pitchFamily="34" charset="0"/>
              </a:rPr>
              <a:t>etirements</a:t>
            </a:r>
            <a:endParaRPr lang="en-US" sz="1000" b="0" baseline="0" dirty="0">
              <a:solidFill>
                <a:sysClr val="windowText" lastClr="000000"/>
              </a:solidFill>
              <a:latin typeface="Arial" panose="020B0604020202020204" pitchFamily="34" charset="0"/>
              <a:cs typeface="Arial" panose="020B0604020202020204" pitchFamily="34" charset="0"/>
            </a:endParaRPr>
          </a:p>
        </p:txBody>
      </p:sp>
      <p:sp>
        <p:nvSpPr>
          <p:cNvPr id="19" name="TextBox 1"/>
          <p:cNvSpPr txBox="1"/>
          <p:nvPr/>
        </p:nvSpPr>
        <p:spPr>
          <a:xfrm>
            <a:off x="6330923" y="3604295"/>
            <a:ext cx="537633" cy="2762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smtClean="0">
                <a:latin typeface="Arial" panose="020B0604020202020204" pitchFamily="34" charset="0"/>
                <a:cs typeface="Arial" panose="020B0604020202020204" pitchFamily="34" charset="0"/>
              </a:rPr>
              <a:t>US</a:t>
            </a:r>
            <a:endParaRPr lang="en-US" sz="1000" dirty="0">
              <a:latin typeface="Arial" panose="020B0604020202020204" pitchFamily="34" charset="0"/>
              <a:cs typeface="Arial" panose="020B0604020202020204" pitchFamily="34" charset="0"/>
            </a:endParaRPr>
          </a:p>
        </p:txBody>
      </p:sp>
      <p:graphicFrame>
        <p:nvGraphicFramePr>
          <p:cNvPr id="22" name="Chart 21"/>
          <p:cNvGraphicFramePr>
            <a:graphicFrameLocks/>
          </p:cNvGraphicFramePr>
          <p:nvPr>
            <p:extLst>
              <p:ext uri="{D42A27DB-BD31-4B8C-83A1-F6EECF244321}">
                <p14:modId xmlns:p14="http://schemas.microsoft.com/office/powerpoint/2010/main" val="2103541779"/>
              </p:ext>
            </p:extLst>
          </p:nvPr>
        </p:nvGraphicFramePr>
        <p:xfrm>
          <a:off x="5812583" y="1858045"/>
          <a:ext cx="1199091" cy="17462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p:cNvGraphicFramePr>
            <a:graphicFrameLocks/>
          </p:cNvGraphicFramePr>
          <p:nvPr>
            <p:extLst>
              <p:ext uri="{D42A27DB-BD31-4B8C-83A1-F6EECF244321}">
                <p14:modId xmlns:p14="http://schemas.microsoft.com/office/powerpoint/2010/main" val="3217079729"/>
              </p:ext>
            </p:extLst>
          </p:nvPr>
        </p:nvGraphicFramePr>
        <p:xfrm>
          <a:off x="5839452" y="3790762"/>
          <a:ext cx="1214332" cy="73161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258554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Electricity prices by components and </a:t>
            </a:r>
            <a:r>
              <a:rPr lang="en-US" dirty="0" smtClean="0"/>
              <a:t>long-term </a:t>
            </a:r>
            <a:r>
              <a:rPr lang="en-US" dirty="0"/>
              <a:t>average electricity </a:t>
            </a:r>
            <a:r>
              <a:rPr lang="en-US" dirty="0" smtClean="0"/>
              <a:t>prices</a:t>
            </a:r>
            <a:endParaRPr lang="en-US" dirty="0"/>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11" name="SL49SH2"/>
          <p:cNvGraphicFramePr>
            <a:graphicFrameLocks noGrp="1"/>
          </p:cNvGraphicFramePr>
          <p:nvPr>
            <p:ph sz="quarter" idx="12"/>
            <p:extLst/>
          </p:nvPr>
        </p:nvGraphicFramePr>
        <p:xfrm>
          <a:off x="731837" y="892175"/>
          <a:ext cx="393223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SL49SH3"/>
          <p:cNvGraphicFramePr>
            <a:graphicFrameLocks noGrp="1"/>
          </p:cNvGraphicFramePr>
          <p:nvPr>
            <p:ph sz="quarter" idx="13"/>
            <p:extLst>
              <p:ext uri="{D42A27DB-BD31-4B8C-83A1-F6EECF244321}">
                <p14:modId xmlns:p14="http://schemas.microsoft.com/office/powerpoint/2010/main" val="481192733"/>
              </p:ext>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55</a:t>
            </a:fld>
            <a:endParaRPr lang="en-US" dirty="0"/>
          </a:p>
        </p:txBody>
      </p:sp>
    </p:spTree>
    <p:extLst>
      <p:ext uri="{BB962C8B-B14F-4D97-AF65-F5344CB8AC3E}">
        <p14:creationId xmlns:p14="http://schemas.microsoft.com/office/powerpoint/2010/main" val="16272830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SL50SH0"/>
          <p:cNvGraphicFramePr>
            <a:graphicFrameLocks noGrp="1"/>
          </p:cNvGraphicFramePr>
          <p:nvPr>
            <p:ph sz="quarter" idx="13"/>
            <p:extLst/>
          </p:nvPr>
        </p:nvGraphicFramePr>
        <p:xfrm>
          <a:off x="4494373" y="1399546"/>
          <a:ext cx="4595019" cy="303878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prstGeom prst="rect">
            <a:avLst/>
          </a:prstGeom>
        </p:spPr>
        <p:txBody>
          <a:bodyPr anchor="b"/>
          <a:lstStyle/>
          <a:p>
            <a:r>
              <a:rPr lang="en-US" dirty="0" smtClean="0"/>
              <a:t>Hybrid versus stand-alone solar PV and energy storage systems</a:t>
            </a:r>
            <a:endParaRPr lang="en-US" dirty="0"/>
          </a:p>
        </p:txBody>
      </p:sp>
      <p:sp>
        <p:nvSpPr>
          <p:cNvPr id="17" name="Text Placeholder 16"/>
          <p:cNvSpPr>
            <a:spLocks noGrp="1"/>
          </p:cNvSpPr>
          <p:nvPr>
            <p:ph type="body" sz="quarter" idx="18"/>
          </p:nvPr>
        </p:nvSpPr>
        <p:spPr>
          <a:xfrm>
            <a:off x="4663440" y="1174557"/>
            <a:ext cx="4023360" cy="350851"/>
          </a:xfrm>
        </p:spPr>
        <p:txBody>
          <a:bodyPr/>
          <a:lstStyle/>
          <a:p>
            <a:pPr marL="0" indent="0" algn="l">
              <a:spcBef>
                <a:spcPts val="0"/>
              </a:spcBef>
            </a:pPr>
            <a:r>
              <a:rPr lang="en-US" b="1" dirty="0" smtClean="0"/>
              <a:t>U.S. storage energy capacity, electric power sector </a:t>
            </a:r>
          </a:p>
          <a:p>
            <a:pPr marL="0" indent="0" algn="l">
              <a:spcBef>
                <a:spcPts val="0"/>
              </a:spcBef>
            </a:pPr>
            <a:r>
              <a:rPr lang="en-US" b="1" dirty="0" smtClean="0"/>
              <a:t>AEO2022 Reference case</a:t>
            </a:r>
            <a:endParaRPr lang="en-US" b="1" dirty="0"/>
          </a:p>
          <a:p>
            <a:pPr marL="0" indent="0" algn="l">
              <a:spcBef>
                <a:spcPts val="0"/>
              </a:spcBef>
            </a:pPr>
            <a:r>
              <a:rPr lang="en-US" sz="1100" dirty="0"/>
              <a:t>billion </a:t>
            </a:r>
            <a:r>
              <a:rPr lang="en-US" sz="1100" dirty="0" smtClean="0"/>
              <a:t>kilowatthours</a:t>
            </a:r>
          </a:p>
          <a:p>
            <a:pPr marL="0" indent="0" algn="l">
              <a:spcBef>
                <a:spcPts val="0"/>
              </a:spcBef>
            </a:pPr>
            <a:endParaRPr lang="en-US" sz="1100" dirty="0"/>
          </a:p>
        </p:txBody>
      </p:sp>
      <p:pic>
        <p:nvPicPr>
          <p:cNvPr id="7" name="Picture 6"/>
          <p:cNvPicPr>
            <a:picLocks noChangeAspect="1"/>
          </p:cNvPicPr>
          <p:nvPr/>
        </p:nvPicPr>
        <p:blipFill>
          <a:blip r:embed="rId4"/>
          <a:stretch>
            <a:fillRect/>
          </a:stretch>
        </p:blipFill>
        <p:spPr>
          <a:xfrm>
            <a:off x="43032" y="204870"/>
            <a:ext cx="576228" cy="576228"/>
          </a:xfrm>
          <a:prstGeom prst="rect">
            <a:avLst/>
          </a:prstGeom>
        </p:spPr>
      </p:pic>
      <p:sp>
        <p:nvSpPr>
          <p:cNvPr id="16" name="Text Placeholder 15"/>
          <p:cNvSpPr>
            <a:spLocks noGrp="1"/>
          </p:cNvSpPr>
          <p:nvPr>
            <p:ph type="body" sz="quarter" idx="17"/>
          </p:nvPr>
        </p:nvSpPr>
        <p:spPr>
          <a:xfrm>
            <a:off x="708502" y="829994"/>
            <a:ext cx="3931920" cy="695415"/>
          </a:xfrm>
        </p:spPr>
        <p:txBody>
          <a:bodyPr/>
          <a:lstStyle/>
          <a:p>
            <a:pPr marL="0" indent="0">
              <a:spcBef>
                <a:spcPts val="0"/>
              </a:spcBef>
            </a:pPr>
            <a:r>
              <a:rPr lang="en-US" b="1" dirty="0" smtClean="0"/>
              <a:t>U.S. solar </a:t>
            </a:r>
            <a:r>
              <a:rPr lang="en-US" b="1" dirty="0"/>
              <a:t>photovoltaic</a:t>
            </a:r>
            <a:r>
              <a:rPr lang="en-US" b="1" dirty="0" smtClean="0"/>
              <a:t> (PV) generating capacity, </a:t>
            </a:r>
          </a:p>
          <a:p>
            <a:pPr marL="0" indent="0">
              <a:spcBef>
                <a:spcPts val="0"/>
              </a:spcBef>
            </a:pPr>
            <a:r>
              <a:rPr lang="en-US" b="1" dirty="0" smtClean="0"/>
              <a:t>all sectors </a:t>
            </a:r>
            <a:endParaRPr lang="en-US" b="1" dirty="0"/>
          </a:p>
          <a:p>
            <a:pPr marL="0" indent="0">
              <a:spcBef>
                <a:spcPts val="0"/>
              </a:spcBef>
            </a:pPr>
            <a:r>
              <a:rPr lang="en-US" b="1" dirty="0" smtClean="0"/>
              <a:t>AEO2022 </a:t>
            </a:r>
            <a:r>
              <a:rPr lang="en-US" b="1" dirty="0"/>
              <a:t>Reference </a:t>
            </a:r>
            <a:r>
              <a:rPr lang="en-US" b="1" dirty="0" smtClean="0"/>
              <a:t>case</a:t>
            </a:r>
            <a:endParaRPr lang="en-US" b="1" dirty="0"/>
          </a:p>
          <a:p>
            <a:pPr marL="0" indent="0">
              <a:spcBef>
                <a:spcPts val="0"/>
              </a:spcBef>
            </a:pPr>
            <a:r>
              <a:rPr lang="en-US" sz="1100" dirty="0"/>
              <a:t>gigawatts</a:t>
            </a:r>
          </a:p>
        </p:txBody>
      </p:sp>
      <p:graphicFrame>
        <p:nvGraphicFramePr>
          <p:cNvPr id="11" name="SL50SH5"/>
          <p:cNvGraphicFramePr>
            <a:graphicFrameLocks noGrp="1"/>
          </p:cNvGraphicFramePr>
          <p:nvPr>
            <p:ph sz="quarter" idx="12"/>
            <p:extLst/>
          </p:nvPr>
        </p:nvGraphicFramePr>
        <p:xfrm>
          <a:off x="562135" y="1399546"/>
          <a:ext cx="3932238"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56</a:t>
            </a:fld>
            <a:endParaRPr lang="en-US" dirty="0"/>
          </a:p>
        </p:txBody>
      </p:sp>
      <p:sp>
        <p:nvSpPr>
          <p:cNvPr id="3" name="Rectangle 2"/>
          <p:cNvSpPr/>
          <p:nvPr/>
        </p:nvSpPr>
        <p:spPr>
          <a:xfrm>
            <a:off x="1037167" y="1913024"/>
            <a:ext cx="2167467" cy="461665"/>
          </a:xfrm>
          <a:prstGeom prst="rect">
            <a:avLst/>
          </a:prstGeom>
        </p:spPr>
        <p:txBody>
          <a:bodyPr wrap="square">
            <a:spAutoFit/>
          </a:bodyPr>
          <a:lstStyle/>
          <a:p>
            <a:r>
              <a:rPr lang="en-US" sz="1200" b="1" dirty="0">
                <a:solidFill>
                  <a:schemeClr val="accent4"/>
                </a:solidFill>
              </a:rPr>
              <a:t>stand-alone solar PV, electric power sector</a:t>
            </a:r>
          </a:p>
        </p:txBody>
      </p:sp>
    </p:spTree>
    <p:extLst>
      <p:ext uri="{BB962C8B-B14F-4D97-AF65-F5344CB8AC3E}">
        <p14:creationId xmlns:p14="http://schemas.microsoft.com/office/powerpoint/2010/main" val="7553852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capacity by source and region</a:t>
            </a:r>
            <a:endParaRPr lang="en-US" dirty="0"/>
          </a:p>
        </p:txBody>
      </p:sp>
      <p:sp>
        <p:nvSpPr>
          <p:cNvPr id="4" name="Text Placeholder 3"/>
          <p:cNvSpPr>
            <a:spLocks noGrp="1"/>
          </p:cNvSpPr>
          <p:nvPr>
            <p:ph type="body" sz="quarter" idx="16"/>
          </p:nvPr>
        </p:nvSpPr>
        <p:spPr>
          <a:xfrm>
            <a:off x="619260" y="4502318"/>
            <a:ext cx="8605665" cy="426252"/>
          </a:xfrm>
        </p:spPr>
        <p:txBody>
          <a:bodyPr/>
          <a:lstStyle/>
          <a:p>
            <a:r>
              <a:rPr lang="en-US" dirty="0">
                <a:solidFill>
                  <a:sysClr val="windowText" lastClr="000000"/>
                </a:solidFill>
                <a:latin typeface="Arial" panose="020B0604020202020204" pitchFamily="34" charset="0"/>
                <a:ea typeface="Times New Roman" charset="0"/>
                <a:cs typeface="Arial" panose="020B0604020202020204" pitchFamily="34" charset="0"/>
              </a:rPr>
              <a:t>HC = High Renewable Cost; LC = Low Renewable Cost; HOGS = High Oil </a:t>
            </a:r>
            <a:r>
              <a:rPr lang="en-US" dirty="0">
                <a:latin typeface="Arial" panose="020B0604020202020204" pitchFamily="34" charset="0"/>
                <a:ea typeface="Times New Roman" charset="0"/>
                <a:cs typeface="Arial" panose="020B0604020202020204" pitchFamily="34" charset="0"/>
              </a:rPr>
              <a:t>&amp;</a:t>
            </a:r>
            <a:r>
              <a:rPr lang="en-US" dirty="0">
                <a:solidFill>
                  <a:sysClr val="windowText" lastClr="000000"/>
                </a:solidFill>
                <a:latin typeface="Arial" panose="020B0604020202020204" pitchFamily="34" charset="0"/>
                <a:ea typeface="Times New Roman" charset="0"/>
                <a:cs typeface="Arial" panose="020B0604020202020204" pitchFamily="34" charset="0"/>
              </a:rPr>
              <a:t> Gas Supply; LOGS = Low Oil </a:t>
            </a:r>
            <a:r>
              <a:rPr lang="en-US" dirty="0">
                <a:latin typeface="Arial" panose="020B0604020202020204" pitchFamily="34" charset="0"/>
                <a:ea typeface="Times New Roman" charset="0"/>
                <a:cs typeface="Arial" panose="020B0604020202020204" pitchFamily="34" charset="0"/>
              </a:rPr>
              <a:t>&amp; </a:t>
            </a:r>
            <a:r>
              <a:rPr lang="en-US" dirty="0">
                <a:solidFill>
                  <a:sysClr val="windowText" lastClr="000000"/>
                </a:solidFill>
                <a:latin typeface="Arial" panose="020B0604020202020204" pitchFamily="34" charset="0"/>
                <a:ea typeface="Times New Roman" charset="0"/>
                <a:cs typeface="Arial" panose="020B0604020202020204" pitchFamily="34" charset="0"/>
              </a:rPr>
              <a:t>Gas Supply; other = </a:t>
            </a:r>
            <a:r>
              <a:rPr lang="en-US" dirty="0">
                <a:latin typeface="Arial" panose="020B0604020202020204" pitchFamily="34" charset="0"/>
                <a:ea typeface="Times New Roman" charset="0"/>
                <a:cs typeface="Arial" panose="020B0604020202020204" pitchFamily="34" charset="0"/>
              </a:rPr>
              <a:t>geothermal, biomass, municipal </a:t>
            </a:r>
            <a:r>
              <a:rPr lang="en-US" dirty="0">
                <a:solidFill>
                  <a:sysClr val="windowText" lastClr="000000"/>
                </a:solidFill>
                <a:latin typeface="Arial" panose="020B0604020202020204" pitchFamily="34" charset="0"/>
                <a:ea typeface="Times New Roman" charset="0"/>
                <a:cs typeface="Arial" panose="020B0604020202020204" pitchFamily="34" charset="0"/>
              </a:rPr>
              <a:t>waste</a:t>
            </a:r>
          </a:p>
          <a:p>
            <a:endParaRPr lang="en-US" dirty="0"/>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13" name="SL51SH3"/>
          <p:cNvGraphicFramePr>
            <a:graphicFrameLocks/>
          </p:cNvGraphicFramePr>
          <p:nvPr>
            <p:extLst/>
          </p:nvPr>
        </p:nvGraphicFramePr>
        <p:xfrm>
          <a:off x="619260" y="778072"/>
          <a:ext cx="8405995" cy="3826578"/>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a:stretch>
            <a:fillRect/>
          </a:stretch>
        </p:blipFill>
        <p:spPr>
          <a:xfrm>
            <a:off x="6807306" y="168271"/>
            <a:ext cx="2284489" cy="1542288"/>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57</a:t>
            </a:fld>
            <a:endParaRPr lang="en-US" dirty="0"/>
          </a:p>
        </p:txBody>
      </p:sp>
    </p:spTree>
    <p:extLst>
      <p:ext uri="{BB962C8B-B14F-4D97-AF65-F5344CB8AC3E}">
        <p14:creationId xmlns:p14="http://schemas.microsoft.com/office/powerpoint/2010/main" val="15279573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
          <p:cNvSpPr>
            <a:spLocks noGrp="1"/>
          </p:cNvSpPr>
          <p:nvPr>
            <p:ph type="body" sz="quarter" idx="18"/>
          </p:nvPr>
        </p:nvSpPr>
        <p:spPr>
          <a:xfrm>
            <a:off x="685800" y="4457700"/>
            <a:ext cx="8001000" cy="205740"/>
          </a:xfrm>
        </p:spPr>
        <p:txBody>
          <a:bodyPr/>
          <a:lstStyle/>
          <a:p>
            <a:r>
              <a:rPr lang="en-US" dirty="0" smtClean="0"/>
              <a:t>CCGT = natural gas combined cycle, PV = solar photovoltaic</a:t>
            </a:r>
            <a:endParaRPr lang="en-US" dirty="0"/>
          </a:p>
        </p:txBody>
      </p:sp>
      <p:sp>
        <p:nvSpPr>
          <p:cNvPr id="33" name="Title 1"/>
          <p:cNvSpPr txBox="1">
            <a:spLocks/>
          </p:cNvSpPr>
          <p:nvPr/>
        </p:nvSpPr>
        <p:spPr>
          <a:xfrm>
            <a:off x="685800" y="68579"/>
            <a:ext cx="8001000" cy="761415"/>
          </a:xfrm>
          <a:prstGeom prst="rect">
            <a:avLst/>
          </a:prstGeom>
        </p:spPr>
        <p:txBody>
          <a:bodyPr lIns="0" tIns="0" rIns="0" bIns="0" anchor="b" anchorCtr="0"/>
          <a:lstStyle>
            <a:lvl1pPr algn="l" rtl="0" eaLnBrk="1" fontAlgn="base" hangingPunct="1">
              <a:spcBef>
                <a:spcPct val="0"/>
              </a:spcBef>
              <a:spcAft>
                <a:spcPct val="0"/>
              </a:spcAft>
              <a:defRPr sz="2400" kern="1200" baseline="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dirty="0" smtClean="0"/>
              <a:t>Economic cost competitiveness of generating technologies</a:t>
            </a:r>
            <a:endParaRPr lang="en-US" dirty="0"/>
          </a:p>
        </p:txBody>
      </p:sp>
      <p:pic>
        <p:nvPicPr>
          <p:cNvPr id="34" name="Picture 33"/>
          <p:cNvPicPr>
            <a:picLocks noChangeAspect="1"/>
          </p:cNvPicPr>
          <p:nvPr/>
        </p:nvPicPr>
        <p:blipFill>
          <a:blip r:embed="rId3"/>
          <a:stretch>
            <a:fillRect/>
          </a:stretch>
        </p:blipFill>
        <p:spPr>
          <a:xfrm>
            <a:off x="43032" y="204870"/>
            <a:ext cx="576228" cy="576228"/>
          </a:xfrm>
          <a:prstGeom prst="rect">
            <a:avLst/>
          </a:prstGeom>
        </p:spPr>
      </p:pic>
      <p:sp>
        <p:nvSpPr>
          <p:cNvPr id="35" name="Rectangle 34"/>
          <p:cNvSpPr/>
          <p:nvPr/>
        </p:nvSpPr>
        <p:spPr>
          <a:xfrm>
            <a:off x="690372" y="1268794"/>
            <a:ext cx="8001000" cy="312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nvGrpSpPr>
          <p:cNvPr id="36" name="Group 35"/>
          <p:cNvGrpSpPr/>
          <p:nvPr/>
        </p:nvGrpSpPr>
        <p:grpSpPr>
          <a:xfrm>
            <a:off x="5138411" y="1556781"/>
            <a:ext cx="1458119" cy="1028844"/>
            <a:chOff x="6139471" y="1454909"/>
            <a:chExt cx="1458119" cy="1028844"/>
          </a:xfrm>
        </p:grpSpPr>
        <p:sp>
          <p:nvSpPr>
            <p:cNvPr id="37" name="TextBox 8"/>
            <p:cNvSpPr txBox="1"/>
            <p:nvPr/>
          </p:nvSpPr>
          <p:spPr>
            <a:xfrm>
              <a:off x="6225990" y="1454909"/>
              <a:ext cx="1371600" cy="102884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dirty="0">
                  <a:solidFill>
                    <a:schemeClr val="tx1"/>
                  </a:solidFill>
                  <a:latin typeface="Arial" panose="020B0604020202020204" pitchFamily="34" charset="0"/>
                  <a:cs typeface="Arial" panose="020B0604020202020204" pitchFamily="34" charset="0"/>
                </a:rPr>
                <a:t>regions with built</a:t>
              </a:r>
              <a:r>
                <a:rPr lang="en-US" sz="1200" baseline="0" dirty="0">
                  <a:solidFill>
                    <a:schemeClr val="tx1"/>
                  </a:solidFill>
                  <a:latin typeface="Arial" panose="020B0604020202020204" pitchFamily="34" charset="0"/>
                  <a:cs typeface="Arial" panose="020B0604020202020204" pitchFamily="34" charset="0"/>
                </a:rPr>
                <a:t> capacity</a:t>
              </a:r>
              <a:endParaRPr lang="en-US" sz="1200" dirty="0">
                <a:solidFill>
                  <a:schemeClr val="tx1"/>
                </a:solidFill>
                <a:latin typeface="Arial" panose="020B0604020202020204" pitchFamily="34" charset="0"/>
                <a:cs typeface="Arial" panose="020B0604020202020204" pitchFamily="34" charset="0"/>
              </a:endParaRPr>
            </a:p>
            <a:p>
              <a:endParaRPr lang="en-US" sz="1200" dirty="0" smtClean="0">
                <a:solidFill>
                  <a:schemeClr val="tx1"/>
                </a:solidFill>
                <a:latin typeface="Arial" panose="020B0604020202020204" pitchFamily="34" charset="0"/>
                <a:cs typeface="Arial" panose="020B0604020202020204" pitchFamily="34" charset="0"/>
              </a:endParaRPr>
            </a:p>
            <a:p>
              <a:r>
                <a:rPr lang="en-US" sz="1200" dirty="0" smtClean="0">
                  <a:solidFill>
                    <a:schemeClr val="tx1"/>
                  </a:solidFill>
                  <a:latin typeface="Arial" panose="020B0604020202020204" pitchFamily="34" charset="0"/>
                  <a:cs typeface="Arial" panose="020B0604020202020204" pitchFamily="34" charset="0"/>
                </a:rPr>
                <a:t>regions </a:t>
              </a:r>
              <a:r>
                <a:rPr lang="en-US" sz="1200" dirty="0">
                  <a:solidFill>
                    <a:schemeClr val="tx1"/>
                  </a:solidFill>
                  <a:latin typeface="Arial" panose="020B0604020202020204" pitchFamily="34" charset="0"/>
                  <a:cs typeface="Arial" panose="020B0604020202020204" pitchFamily="34" charset="0"/>
                </a:rPr>
                <a:t>with no built</a:t>
              </a:r>
              <a:r>
                <a:rPr lang="en-US" sz="1200" baseline="0" dirty="0">
                  <a:solidFill>
                    <a:schemeClr val="tx1"/>
                  </a:solidFill>
                  <a:latin typeface="Arial" panose="020B0604020202020204" pitchFamily="34" charset="0"/>
                  <a:cs typeface="Arial" panose="020B0604020202020204" pitchFamily="34" charset="0"/>
                </a:rPr>
                <a:t> capacity</a:t>
              </a:r>
            </a:p>
            <a:p>
              <a:endParaRPr lang="en-US" sz="1200" baseline="0" dirty="0">
                <a:latin typeface="Arial" panose="020B0604020202020204" pitchFamily="34" charset="0"/>
                <a:cs typeface="Arial" panose="020B0604020202020204" pitchFamily="34" charset="0"/>
              </a:endParaRPr>
            </a:p>
          </p:txBody>
        </p:sp>
        <p:sp>
          <p:nvSpPr>
            <p:cNvPr id="38" name="Oval 37"/>
            <p:cNvSpPr/>
            <p:nvPr/>
          </p:nvSpPr>
          <p:spPr>
            <a:xfrm>
              <a:off x="6139471" y="1556781"/>
              <a:ext cx="88900" cy="889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6139471" y="2106943"/>
              <a:ext cx="88900" cy="889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8"/>
          <p:cNvSpPr txBox="1"/>
          <p:nvPr/>
        </p:nvSpPr>
        <p:spPr>
          <a:xfrm>
            <a:off x="5067300" y="2674797"/>
            <a:ext cx="2997200" cy="180349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45720" r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dirty="0" smtClean="0">
                <a:solidFill>
                  <a:schemeClr val="tx1"/>
                </a:solidFill>
                <a:latin typeface="Arial" panose="020B0604020202020204" pitchFamily="34" charset="0"/>
                <a:cs typeface="Arial" panose="020B0604020202020204" pitchFamily="34" charset="0"/>
              </a:rPr>
              <a:t>Economically attractive builds are shown above the diagonal breakeven line for each technology.</a:t>
            </a:r>
          </a:p>
          <a:p>
            <a:endParaRPr lang="en-US" sz="1200" dirty="0" smtClean="0">
              <a:solidFill>
                <a:schemeClr val="tx1"/>
              </a:solidFill>
              <a:latin typeface="Arial" panose="020B0604020202020204" pitchFamily="34" charset="0"/>
              <a:cs typeface="Arial" panose="020B0604020202020204" pitchFamily="34" charset="0"/>
            </a:endParaRPr>
          </a:p>
          <a:p>
            <a:r>
              <a:rPr lang="en-US" sz="1200" dirty="0" smtClean="0">
                <a:solidFill>
                  <a:schemeClr val="tx1"/>
                </a:solidFill>
                <a:latin typeface="Arial" panose="020B0604020202020204" pitchFamily="34" charset="0"/>
                <a:cs typeface="Arial" panose="020B0604020202020204" pitchFamily="34" charset="0"/>
              </a:rPr>
              <a:t>The </a:t>
            </a:r>
            <a:r>
              <a:rPr lang="en-US" sz="1200" dirty="0">
                <a:solidFill>
                  <a:schemeClr val="tx1"/>
                </a:solidFill>
                <a:latin typeface="Arial" panose="020B0604020202020204" pitchFamily="34" charset="0"/>
                <a:cs typeface="Arial" panose="020B0604020202020204" pitchFamily="34" charset="0"/>
              </a:rPr>
              <a:t>solid, colored circles on the figure indicate that projects tend to be built in regions where revenue (LACE) exceeds costs (LCOE</a:t>
            </a:r>
            <a:r>
              <a:rPr lang="en-US" sz="1200" dirty="0" smtClean="0">
                <a:solidFill>
                  <a:schemeClr val="tx1"/>
                </a:solidFill>
                <a:latin typeface="Arial" panose="020B0604020202020204" pitchFamily="34" charset="0"/>
                <a:cs typeface="Arial" panose="020B0604020202020204" pitchFamily="34" charset="0"/>
              </a:rPr>
              <a:t>).</a:t>
            </a:r>
            <a:endParaRPr lang="en-US" sz="1200" baseline="0" dirty="0">
              <a:solidFill>
                <a:schemeClr val="tx1"/>
              </a:solidFill>
              <a:latin typeface="Arial" panose="020B0604020202020204" pitchFamily="34" charset="0"/>
              <a:cs typeface="Arial" panose="020B0604020202020204" pitchFamily="34" charset="0"/>
            </a:endParaRPr>
          </a:p>
        </p:txBody>
      </p:sp>
      <p:sp>
        <p:nvSpPr>
          <p:cNvPr id="41" name="Text Placeholder 5"/>
          <p:cNvSpPr>
            <a:spLocks noGrp="1"/>
          </p:cNvSpPr>
          <p:nvPr>
            <p:ph type="body" sz="quarter" idx="13"/>
          </p:nvPr>
        </p:nvSpPr>
        <p:spPr>
          <a:xfrm>
            <a:off x="689264" y="1043850"/>
            <a:ext cx="7607300" cy="411480"/>
          </a:xfrm>
        </p:spPr>
        <p:txBody>
          <a:bodyPr/>
          <a:lstStyle/>
          <a:p>
            <a:pPr eaLnBrk="0" hangingPunct="0"/>
            <a:r>
              <a:rPr lang="en-US" b="1" dirty="0" smtClean="0">
                <a:solidFill>
                  <a:sysClr val="windowText" lastClr="000000"/>
                </a:solidFill>
                <a:ea typeface="Times New Roman" charset="0"/>
                <a:cs typeface="Times New Roman" charset="0"/>
              </a:rPr>
              <a:t>Levelized avoided cost of electricity (LACE) and levelized cost of electricity (LCOE) by technology, </a:t>
            </a:r>
          </a:p>
          <a:p>
            <a:pPr eaLnBrk="0" hangingPunct="0"/>
            <a:r>
              <a:rPr lang="en-US" b="1" dirty="0" smtClean="0">
                <a:solidFill>
                  <a:sysClr val="windowText" lastClr="000000"/>
                </a:solidFill>
                <a:ea typeface="Times New Roman" charset="0"/>
                <a:cs typeface="Times New Roman" charset="0"/>
              </a:rPr>
              <a:t>2027 online year, AEO2022 Reference case</a:t>
            </a:r>
            <a:endParaRPr lang="en-US" b="1" dirty="0">
              <a:solidFill>
                <a:sysClr val="windowText" lastClr="000000"/>
              </a:solidFill>
              <a:ea typeface="Times New Roman" charset="0"/>
              <a:cs typeface="Times New Roman" charset="0"/>
            </a:endParaRPr>
          </a:p>
          <a:p>
            <a:pPr eaLnBrk="0" hangingPunct="0"/>
            <a:r>
              <a:rPr lang="en-US" dirty="0" smtClean="0">
                <a:solidFill>
                  <a:sysClr val="windowText" lastClr="000000"/>
                </a:solidFill>
                <a:ea typeface="Times New Roman" charset="0"/>
                <a:cs typeface="Times New Roman" charset="0"/>
              </a:rPr>
              <a:t>2021 dollars per megawatthour</a:t>
            </a:r>
            <a:endParaRPr lang="en-US" dirty="0">
              <a:solidFill>
                <a:sysClr val="windowText" lastClr="000000"/>
              </a:solidFill>
              <a:ea typeface="Times New Roman" charset="0"/>
              <a:cs typeface="Times New Roman" charset="0"/>
            </a:endParaRPr>
          </a:p>
        </p:txBody>
      </p:sp>
      <p:sp>
        <p:nvSpPr>
          <p:cNvPr id="42" name="Slide Number Placeholder 2"/>
          <p:cNvSpPr>
            <a:spLocks noGrp="1"/>
          </p:cNvSpPr>
          <p:nvPr>
            <p:ph type="sldNum" sz="quarter" idx="4"/>
          </p:nvPr>
        </p:nvSpPr>
        <p:spPr>
          <a:xfrm>
            <a:off x="8641080" y="4826238"/>
            <a:ext cx="384175" cy="273844"/>
          </a:xfrm>
        </p:spPr>
        <p:txBody>
          <a:bodyPr/>
          <a:lstStyle/>
          <a:p>
            <a:pPr>
              <a:defRPr/>
            </a:pPr>
            <a:fld id="{84948DD1-5963-4816-BE5A-05BCCCAC15E0}" type="slidenum">
              <a:rPr lang="en-US" smtClean="0"/>
              <a:pPr>
                <a:defRPr/>
              </a:pPr>
              <a:t>58</a:t>
            </a:fld>
            <a:endParaRPr lang="en-US" dirty="0"/>
          </a:p>
        </p:txBody>
      </p:sp>
      <p:pic>
        <p:nvPicPr>
          <p:cNvPr id="43" name="Picture 42"/>
          <p:cNvPicPr>
            <a:picLocks noChangeAspect="1"/>
          </p:cNvPicPr>
          <p:nvPr/>
        </p:nvPicPr>
        <p:blipFill>
          <a:blip r:embed="rId4"/>
          <a:stretch>
            <a:fillRect/>
          </a:stretch>
        </p:blipFill>
        <p:spPr>
          <a:xfrm>
            <a:off x="619261" y="1499916"/>
            <a:ext cx="4448040" cy="3013188"/>
          </a:xfrm>
          <a:prstGeom prst="rect">
            <a:avLst/>
          </a:prstGeom>
        </p:spPr>
      </p:pic>
    </p:spTree>
    <p:extLst>
      <p:ext uri="{BB962C8B-B14F-4D97-AF65-F5344CB8AC3E}">
        <p14:creationId xmlns:p14="http://schemas.microsoft.com/office/powerpoint/2010/main" val="36978265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425" y="0"/>
            <a:ext cx="8001000" cy="761415"/>
          </a:xfrm>
        </p:spPr>
        <p:txBody>
          <a:bodyPr anchor="t"/>
          <a:lstStyle/>
          <a:p>
            <a:r>
              <a:rPr lang="en-US" dirty="0" smtClean="0"/>
              <a:t/>
            </a:r>
            <a:br>
              <a:rPr lang="en-US" dirty="0" smtClean="0"/>
            </a:br>
            <a:r>
              <a:rPr lang="en-US" dirty="0" smtClean="0"/>
              <a:t>U.S. renewable </a:t>
            </a:r>
            <a:r>
              <a:rPr lang="en-US" dirty="0"/>
              <a:t>portfolio </a:t>
            </a:r>
            <a:r>
              <a:rPr lang="en-US" dirty="0" smtClean="0"/>
              <a:t>standards</a:t>
            </a:r>
            <a:endParaRPr lang="en-US" sz="1400" b="1" dirty="0">
              <a:solidFill>
                <a:srgbClr val="FF0000"/>
              </a:solidFill>
            </a:endParaRPr>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59</a:t>
            </a:fld>
            <a:endParaRPr lang="en-US" dirty="0"/>
          </a:p>
        </p:txBody>
      </p:sp>
      <p:sp>
        <p:nvSpPr>
          <p:cNvPr id="12" name="TextBox 10"/>
          <p:cNvSpPr txBox="1"/>
          <p:nvPr/>
        </p:nvSpPr>
        <p:spPr>
          <a:xfrm>
            <a:off x="7766051" y="1751185"/>
            <a:ext cx="1479550" cy="2361565"/>
          </a:xfrm>
          <a:prstGeom prst="rect">
            <a:avLst/>
          </a:prstGeom>
          <a:noFill/>
          <a:ln w="9525" cmpd="sng">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ts val="146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C702"/>
                </a:solidFill>
                <a:effectLst/>
                <a:uLnTx/>
                <a:uFillTx/>
                <a:latin typeface="Arial" panose="020B0604020202020204" pitchFamily="34" charset="0"/>
              </a:rPr>
              <a:t>solar</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defTabSz="914400" eaLnBrk="1" fontAlgn="auto" latinLnBrk="0" hangingPunct="1">
              <a:lnSpc>
                <a:spcPts val="146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D9732"/>
                </a:solidFill>
                <a:effectLst/>
                <a:uLnTx/>
                <a:uFillTx/>
                <a:latin typeface="Arial" panose="020B0604020202020204" pitchFamily="34" charset="0"/>
              </a:rPr>
              <a:t>wind</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defTabSz="914400" eaLnBrk="1" fontAlgn="auto" latinLnBrk="0" hangingPunct="1">
              <a:lnSpc>
                <a:spcPts val="146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96D7"/>
                </a:solidFill>
                <a:effectLst/>
                <a:uLnTx/>
                <a:uFillTx/>
                <a:latin typeface="Arial" panose="020B0604020202020204" pitchFamily="34" charset="0"/>
              </a:rPr>
              <a:t>hydroelectric</a:t>
            </a:r>
            <a:endParaRPr lang="en-US" sz="1200" b="1" dirty="0">
              <a:solidFill>
                <a:srgbClr val="BD732A"/>
              </a:solidFill>
              <a:effectLst/>
              <a:latin typeface="Arial" panose="020B0604020202020204" pitchFamily="34" charset="0"/>
            </a:endParaRPr>
          </a:p>
          <a:p>
            <a:pPr marL="0" marR="0">
              <a:lnSpc>
                <a:spcPts val="1460"/>
              </a:lnSpc>
              <a:spcBef>
                <a:spcPts val="0"/>
              </a:spcBef>
              <a:spcAft>
                <a:spcPts val="0"/>
              </a:spcAft>
            </a:pPr>
            <a:r>
              <a:rPr lang="en-US" sz="1200" b="1" dirty="0">
                <a:solidFill>
                  <a:srgbClr val="BD732A"/>
                </a:solidFill>
                <a:effectLst/>
                <a:latin typeface="Arial" panose="020B0604020202020204" pitchFamily="34" charset="0"/>
              </a:rPr>
              <a:t>other renewables</a:t>
            </a:r>
            <a:endParaRPr lang="en-US" sz="1200" dirty="0">
              <a:effectLst/>
              <a:latin typeface="Times New Roman" panose="02020603050405020304" pitchFamily="18" charset="0"/>
              <a:ea typeface="Times New Roman" panose="02020603050405020304" pitchFamily="18" charset="0"/>
            </a:endParaRPr>
          </a:p>
          <a:p>
            <a:pPr marL="0" marR="0">
              <a:lnSpc>
                <a:spcPts val="1460"/>
              </a:lnSpc>
              <a:spcBef>
                <a:spcPts val="0"/>
              </a:spcBef>
              <a:spcAft>
                <a:spcPts val="0"/>
              </a:spcAft>
            </a:pPr>
            <a:r>
              <a:rPr lang="en-US" sz="1200" b="1" dirty="0" smtClean="0">
                <a:solidFill>
                  <a:srgbClr val="A33340"/>
                </a:solidFill>
                <a:effectLst/>
                <a:latin typeface="Arial" panose="020B0604020202020204" pitchFamily="34" charset="0"/>
              </a:rPr>
              <a:t>nuclear</a:t>
            </a:r>
          </a:p>
          <a:p>
            <a:pPr marL="0" marR="0">
              <a:lnSpc>
                <a:spcPts val="1460"/>
              </a:lnSpc>
              <a:spcBef>
                <a:spcPts val="0"/>
              </a:spcBef>
              <a:spcAft>
                <a:spcPts val="0"/>
              </a:spcAft>
            </a:pPr>
            <a:r>
              <a:rPr lang="en-US" sz="1200" b="1" dirty="0" smtClean="0">
                <a:solidFill>
                  <a:srgbClr val="FF6F1F"/>
                </a:solidFill>
                <a:effectLst/>
                <a:latin typeface="Arial" panose="020B0604020202020204" pitchFamily="34" charset="0"/>
              </a:rPr>
              <a:t>required compliant generation </a:t>
            </a:r>
            <a:endParaRPr lang="en-US" sz="1200" dirty="0">
              <a:solidFill>
                <a:srgbClr val="FF6F1F"/>
              </a:solidFill>
              <a:effectLst/>
              <a:latin typeface="Times New Roman" panose="02020603050405020304" pitchFamily="18" charset="0"/>
              <a:ea typeface="Times New Roman" panose="02020603050405020304" pitchFamily="18" charset="0"/>
            </a:endParaRPr>
          </a:p>
        </p:txBody>
      </p:sp>
      <p:graphicFrame>
        <p:nvGraphicFramePr>
          <p:cNvPr id="8" name="Chart 7"/>
          <p:cNvGraphicFramePr>
            <a:graphicFrameLocks/>
          </p:cNvGraphicFramePr>
          <p:nvPr>
            <p:extLst/>
          </p:nvPr>
        </p:nvGraphicFramePr>
        <p:xfrm>
          <a:off x="619260" y="680439"/>
          <a:ext cx="8298179" cy="42146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7624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2768" y="111997"/>
            <a:ext cx="8001000" cy="761415"/>
          </a:xfrm>
        </p:spPr>
        <p:txBody>
          <a:bodyPr/>
          <a:lstStyle/>
          <a:p>
            <a:r>
              <a:rPr lang="en-US" dirty="0" smtClean="0"/>
              <a:t>Energy intensity and consumption</a:t>
            </a:r>
            <a:endParaRPr lang="en-US" dirty="0"/>
          </a:p>
        </p:txBody>
      </p:sp>
      <p:sp>
        <p:nvSpPr>
          <p:cNvPr id="4" name="Text Placeholder 3"/>
          <p:cNvSpPr>
            <a:spLocks noGrp="1"/>
          </p:cNvSpPr>
          <p:nvPr>
            <p:ph type="body" sz="quarter" idx="17"/>
          </p:nvPr>
        </p:nvSpPr>
        <p:spPr>
          <a:xfrm>
            <a:off x="643086" y="1091955"/>
            <a:ext cx="3931920" cy="350851"/>
          </a:xfrm>
        </p:spPr>
        <p:txBody>
          <a:bodyPr/>
          <a:lstStyle/>
          <a:p>
            <a:pPr marL="0" indent="0" eaLnBrk="0" hangingPunct="0">
              <a:spcBef>
                <a:spcPts val="0"/>
              </a:spcBef>
            </a:pPr>
            <a:r>
              <a:rPr lang="en-US" b="1" dirty="0">
                <a:ea typeface="Times New Roman" charset="0"/>
                <a:cs typeface="Times New Roman" charset="0"/>
              </a:rPr>
              <a:t>Indexed total energy intensity of the U.S. economy</a:t>
            </a:r>
          </a:p>
          <a:p>
            <a:pPr marL="0" indent="0"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case</a:t>
            </a:r>
          </a:p>
          <a:p>
            <a:pPr marL="0" indent="0" eaLnBrk="0" hangingPunct="0">
              <a:spcBef>
                <a:spcPts val="0"/>
              </a:spcBef>
            </a:pPr>
            <a:r>
              <a:rPr lang="en-US" sz="1100" dirty="0" smtClean="0">
                <a:ea typeface="Times New Roman" charset="0"/>
                <a:cs typeface="Times New Roman" charset="0"/>
              </a:rPr>
              <a:t>2021 </a:t>
            </a:r>
            <a:r>
              <a:rPr lang="en-US" sz="1100" dirty="0">
                <a:ea typeface="Times New Roman" charset="0"/>
                <a:cs typeface="Times New Roman" charset="0"/>
              </a:rPr>
              <a:t>= </a:t>
            </a:r>
            <a:r>
              <a:rPr lang="en-US" sz="1100" dirty="0" smtClean="0">
                <a:ea typeface="Times New Roman" charset="0"/>
                <a:cs typeface="Times New Roman" charset="0"/>
              </a:rPr>
              <a:t>1.0</a:t>
            </a:r>
            <a:endParaRPr lang="en-US" sz="1100" dirty="0">
              <a:ea typeface="Times New Roman" charset="0"/>
              <a:cs typeface="Times New Roman" charset="0"/>
            </a:endParaRPr>
          </a:p>
        </p:txBody>
      </p:sp>
      <p:sp>
        <p:nvSpPr>
          <p:cNvPr id="5" name="Text Placeholder 4"/>
          <p:cNvSpPr>
            <a:spLocks noGrp="1"/>
          </p:cNvSpPr>
          <p:nvPr>
            <p:ph type="body" sz="quarter" idx="18"/>
          </p:nvPr>
        </p:nvSpPr>
        <p:spPr>
          <a:xfrm>
            <a:off x="4621043" y="1091954"/>
            <a:ext cx="4023360" cy="350851"/>
          </a:xfrm>
        </p:spPr>
        <p:txBody>
          <a:bodyPr lIns="0"/>
          <a:lstStyle/>
          <a:p>
            <a:pPr marL="0" indent="0" algn="l" eaLnBrk="0" hangingPunct="0">
              <a:spcBef>
                <a:spcPts val="0"/>
              </a:spcBef>
            </a:pPr>
            <a:r>
              <a:rPr lang="en-US" b="1" dirty="0">
                <a:ea typeface="Times New Roman" charset="0"/>
                <a:cs typeface="Times New Roman" charset="0"/>
              </a:rPr>
              <a:t>Energy consumption by sector</a:t>
            </a:r>
          </a:p>
          <a:p>
            <a:pPr marL="0" indent="0" algn="l"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case</a:t>
            </a:r>
          </a:p>
          <a:p>
            <a:pPr marL="0" indent="0" algn="l" eaLnBrk="0" hangingPunct="0">
              <a:spcBef>
                <a:spcPts val="0"/>
              </a:spcBef>
            </a:pPr>
            <a:r>
              <a:rPr lang="en-US" sz="1100" dirty="0">
                <a:ea typeface="Times New Roman" charset="0"/>
                <a:cs typeface="Times New Roman" charset="0"/>
              </a:rPr>
              <a:t>quadrillion British thermal units</a:t>
            </a:r>
          </a:p>
        </p:txBody>
      </p:sp>
      <p:graphicFrame>
        <p:nvGraphicFramePr>
          <p:cNvPr id="13" name="ICD07a"/>
          <p:cNvGraphicFramePr>
            <a:graphicFrameLocks noGrp="1"/>
          </p:cNvGraphicFramePr>
          <p:nvPr>
            <p:ph sz="quarter" idx="12"/>
            <p:extLst>
              <p:ext uri="{D42A27DB-BD31-4B8C-83A1-F6EECF244321}">
                <p14:modId xmlns:p14="http://schemas.microsoft.com/office/powerpoint/2010/main" val="3296049005"/>
              </p:ext>
            </p:extLst>
          </p:nvPr>
        </p:nvGraphicFramePr>
        <p:xfrm>
          <a:off x="642768" y="1467651"/>
          <a:ext cx="3932238" cy="2977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ICD07b"/>
          <p:cNvGraphicFramePr>
            <a:graphicFrameLocks noGrp="1"/>
          </p:cNvGraphicFramePr>
          <p:nvPr>
            <p:ph sz="quarter" idx="13"/>
            <p:extLst>
              <p:ext uri="{D42A27DB-BD31-4B8C-83A1-F6EECF244321}">
                <p14:modId xmlns:p14="http://schemas.microsoft.com/office/powerpoint/2010/main" val="1260065653"/>
              </p:ext>
            </p:extLst>
          </p:nvPr>
        </p:nvGraphicFramePr>
        <p:xfrm>
          <a:off x="4621043" y="1443593"/>
          <a:ext cx="4326404" cy="29892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
          <p:cNvSpPr txBox="1"/>
          <p:nvPr/>
        </p:nvSpPr>
        <p:spPr bwMode="auto">
          <a:xfrm>
            <a:off x="1865754" y="1387625"/>
            <a:ext cx="976074" cy="401458"/>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p:txBody>
      </p:sp>
      <p:pic>
        <p:nvPicPr>
          <p:cNvPr id="11" name="Picture 10"/>
          <p:cNvPicPr>
            <a:picLocks noChangeAspect="1"/>
          </p:cNvPicPr>
          <p:nvPr/>
        </p:nvPicPr>
        <p:blipFill>
          <a:blip r:embed="rId4"/>
          <a:stretch>
            <a:fillRect/>
          </a:stretch>
        </p:blipFill>
        <p:spPr>
          <a:xfrm>
            <a:off x="43032" y="136629"/>
            <a:ext cx="576228" cy="579763"/>
          </a:xfrm>
          <a:prstGeom prst="rect">
            <a:avLst/>
          </a:prstGeom>
        </p:spPr>
      </p:pic>
      <p:sp>
        <p:nvSpPr>
          <p:cNvPr id="12" name="Text Placeholder 5"/>
          <p:cNvSpPr>
            <a:spLocks noGrp="1"/>
          </p:cNvSpPr>
          <p:nvPr>
            <p:ph type="body" sz="quarter" idx="18"/>
          </p:nvPr>
        </p:nvSpPr>
        <p:spPr>
          <a:xfrm>
            <a:off x="685800" y="4457700"/>
            <a:ext cx="8001000" cy="205740"/>
          </a:xfrm>
        </p:spPr>
        <p:txBody>
          <a:bodyPr lIns="0"/>
          <a:lstStyle/>
          <a:p>
            <a:pPr marL="0" indent="0" algn="l">
              <a:spcBef>
                <a:spcPts val="0"/>
              </a:spcBef>
            </a:pPr>
            <a:r>
              <a:rPr lang="en-US" sz="1000" dirty="0"/>
              <a:t>Note: </a:t>
            </a:r>
            <a:r>
              <a:rPr lang="en-US" sz="1000" dirty="0" smtClean="0"/>
              <a:t>Total energy intensity calculation reflects primary energy, which includes electricity losses</a:t>
            </a:r>
            <a:r>
              <a:rPr lang="en-US" sz="1000" dirty="0"/>
              <a:t>.</a:t>
            </a: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6</a:t>
            </a:fld>
            <a:endParaRPr lang="en-US" dirty="0"/>
          </a:p>
        </p:txBody>
      </p:sp>
    </p:spTree>
    <p:extLst>
      <p:ext uri="{BB962C8B-B14F-4D97-AF65-F5344CB8AC3E}">
        <p14:creationId xmlns:p14="http://schemas.microsoft.com/office/powerpoint/2010/main" val="11158383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L54SH0"/>
          <p:cNvGraphicFramePr>
            <a:graphicFrameLocks noGrp="1"/>
          </p:cNvGraphicFramePr>
          <p:nvPr>
            <p:ph sz="quarter" idx="12"/>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SL54SH1"/>
          <p:cNvGraphicFramePr>
            <a:graphicFrameLocks noGrp="1"/>
          </p:cNvGraphicFramePr>
          <p:nvPr>
            <p:ph sz="quarter" idx="13"/>
            <p:extLst/>
          </p:nvPr>
        </p:nvGraphicFramePr>
        <p:xfrm>
          <a:off x="4664075" y="1228725"/>
          <a:ext cx="4022725"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p:cNvSpPr>
            <a:spLocks noGrp="1"/>
          </p:cNvSpPr>
          <p:nvPr>
            <p:ph type="body" sz="quarter" idx="17"/>
          </p:nvPr>
        </p:nvSpPr>
        <p:spPr>
          <a:xfrm>
            <a:off x="685800" y="1053300"/>
            <a:ext cx="3931920" cy="350851"/>
          </a:xfrm>
        </p:spPr>
        <p:txBody>
          <a:bodyPr/>
          <a:lstStyle/>
          <a:p>
            <a:pPr eaLnBrk="0" hangingPunct="0">
              <a:spcBef>
                <a:spcPts val="0"/>
              </a:spcBef>
            </a:pPr>
            <a:r>
              <a:rPr lang="en-US" b="1" dirty="0" smtClean="0">
                <a:solidFill>
                  <a:sysClr val="windowText" lastClr="000000"/>
                </a:solidFill>
                <a:ea typeface="Times New Roman" charset="0"/>
                <a:cs typeface="Times New Roman" charset="0"/>
              </a:rPr>
              <a:t>U.S</a:t>
            </a:r>
            <a:r>
              <a:rPr lang="en-US" b="1" dirty="0">
                <a:solidFill>
                  <a:sysClr val="windowText" lastClr="000000"/>
                </a:solidFill>
                <a:ea typeface="Times New Roman" charset="0"/>
                <a:cs typeface="Times New Roman" charset="0"/>
              </a:rPr>
              <a:t>. nuclear electricity generating capacity</a:t>
            </a:r>
          </a:p>
          <a:p>
            <a:pPr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o</a:t>
            </a:r>
            <a:r>
              <a:rPr lang="en-US" b="1" dirty="0" smtClean="0">
                <a:ea typeface="Times New Roman" charset="0"/>
                <a:cs typeface="Times New Roman" charset="0"/>
              </a:rPr>
              <a:t>il </a:t>
            </a:r>
            <a:r>
              <a:rPr lang="en-US" b="1" dirty="0">
                <a:ea typeface="Times New Roman" charset="0"/>
                <a:cs typeface="Times New Roman" charset="0"/>
              </a:rPr>
              <a:t>and </a:t>
            </a:r>
            <a:r>
              <a:rPr lang="en-US" b="1" dirty="0" smtClean="0">
                <a:ea typeface="Times New Roman" charset="0"/>
                <a:cs typeface="Times New Roman" charset="0"/>
              </a:rPr>
              <a:t>natural gas supply cases</a:t>
            </a:r>
            <a:endParaRPr lang="en-US" b="1" dirty="0">
              <a:ea typeface="Times New Roman" charset="0"/>
              <a:cs typeface="Times New Roman" charset="0"/>
            </a:endParaRPr>
          </a:p>
          <a:p>
            <a:pPr eaLnBrk="0" hangingPunct="0">
              <a:spcBef>
                <a:spcPts val="0"/>
              </a:spcBef>
            </a:pPr>
            <a:r>
              <a:rPr lang="en-US" sz="1100" dirty="0">
                <a:ea typeface="Times New Roman" charset="0"/>
                <a:cs typeface="Times New Roman" charset="0"/>
              </a:rPr>
              <a:t>gigawatts</a:t>
            </a:r>
          </a:p>
        </p:txBody>
      </p:sp>
      <p:sp>
        <p:nvSpPr>
          <p:cNvPr id="6" name="Text Placeholder 5"/>
          <p:cNvSpPr>
            <a:spLocks noGrp="1"/>
          </p:cNvSpPr>
          <p:nvPr>
            <p:ph type="body" sz="quarter" idx="18"/>
          </p:nvPr>
        </p:nvSpPr>
        <p:spPr>
          <a:xfrm>
            <a:off x="4617720" y="1060673"/>
            <a:ext cx="4023360" cy="350851"/>
          </a:xfrm>
        </p:spPr>
        <p:txBody>
          <a:bodyPr/>
          <a:lstStyle/>
          <a:p>
            <a:pPr algn="l" eaLnBrk="0" hangingPunct="0">
              <a:spcBef>
                <a:spcPts val="0"/>
              </a:spcBef>
            </a:pPr>
            <a:r>
              <a:rPr lang="en-US" b="1" dirty="0">
                <a:solidFill>
                  <a:sysClr val="windowText" lastClr="000000"/>
                </a:solidFill>
                <a:ea typeface="Times New Roman" charset="0"/>
                <a:cs typeface="Times New Roman" charset="0"/>
              </a:rPr>
              <a:t>Year-over-year nuclear capacity changes </a:t>
            </a:r>
            <a:endParaRPr lang="en-US" b="1" dirty="0" smtClean="0">
              <a:solidFill>
                <a:sysClr val="windowText" lastClr="000000"/>
              </a:solidFill>
              <a:ea typeface="Times New Roman" charset="0"/>
              <a:cs typeface="Times New Roman" charset="0"/>
            </a:endParaRPr>
          </a:p>
          <a:p>
            <a:pPr algn="l"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algn="l" eaLnBrk="0" hangingPunct="0">
              <a:spcBef>
                <a:spcPts val="0"/>
              </a:spcBef>
            </a:pPr>
            <a:r>
              <a:rPr lang="en-US" sz="1100" dirty="0" smtClean="0">
                <a:ea typeface="Times New Roman" charset="0"/>
                <a:cs typeface="Times New Roman" charset="0"/>
              </a:rPr>
              <a:t>gigawatts</a:t>
            </a:r>
            <a:endParaRPr lang="en-US" sz="1100" dirty="0">
              <a:ea typeface="Times New Roman" charset="0"/>
              <a:cs typeface="Times New Roman" charset="0"/>
            </a:endParaRPr>
          </a:p>
        </p:txBody>
      </p:sp>
      <p:sp>
        <p:nvSpPr>
          <p:cNvPr id="2" name="Title 1"/>
          <p:cNvSpPr>
            <a:spLocks noGrp="1"/>
          </p:cNvSpPr>
          <p:nvPr>
            <p:ph type="title"/>
          </p:nvPr>
        </p:nvSpPr>
        <p:spPr>
          <a:prstGeom prst="rect">
            <a:avLst/>
          </a:prstGeom>
        </p:spPr>
        <p:txBody>
          <a:bodyPr anchor="t"/>
          <a:lstStyle/>
          <a:p>
            <a:r>
              <a:rPr lang="en-US" dirty="0" smtClean="0"/>
              <a:t/>
            </a:r>
            <a:br>
              <a:rPr lang="en-US" dirty="0" smtClean="0"/>
            </a:br>
            <a:r>
              <a:rPr lang="en-US" dirty="0" smtClean="0"/>
              <a:t>U.S. nuclear capacity and </a:t>
            </a:r>
            <a:r>
              <a:rPr lang="en-US" dirty="0"/>
              <a:t>annual capacity changes</a:t>
            </a:r>
          </a:p>
        </p:txBody>
      </p:sp>
      <p:pic>
        <p:nvPicPr>
          <p:cNvPr id="7" name="Picture 6"/>
          <p:cNvPicPr>
            <a:picLocks noChangeAspect="1"/>
          </p:cNvPicPr>
          <p:nvPr/>
        </p:nvPicPr>
        <p:blipFill>
          <a:blip r:embed="rId5"/>
          <a:stretch>
            <a:fillRect/>
          </a:stretch>
        </p:blipFill>
        <p:spPr>
          <a:xfrm>
            <a:off x="43032" y="204870"/>
            <a:ext cx="576228" cy="576228"/>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60</a:t>
            </a:fld>
            <a:endParaRPr lang="en-US" dirty="0"/>
          </a:p>
        </p:txBody>
      </p:sp>
    </p:spTree>
    <p:extLst>
      <p:ext uri="{BB962C8B-B14F-4D97-AF65-F5344CB8AC3E}">
        <p14:creationId xmlns:p14="http://schemas.microsoft.com/office/powerpoint/2010/main" val="29247121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4226"/>
            <a:ext cx="8001000" cy="765314"/>
          </a:xfrm>
          <a:prstGeom prst="rect">
            <a:avLst/>
          </a:prstGeom>
        </p:spPr>
        <p:txBody>
          <a:bodyPr/>
          <a:lstStyle/>
          <a:p>
            <a:r>
              <a:rPr lang="en-US" dirty="0" smtClean="0"/>
              <a:t>U.S. coal-fired </a:t>
            </a:r>
            <a:r>
              <a:rPr lang="en-US" dirty="0"/>
              <a:t>generation, </a:t>
            </a:r>
            <a:r>
              <a:rPr lang="en-US" dirty="0" smtClean="0"/>
              <a:t>capacity, </a:t>
            </a:r>
            <a:r>
              <a:rPr lang="en-US" dirty="0"/>
              <a:t>and capacity </a:t>
            </a:r>
            <a:r>
              <a:rPr lang="en-US" dirty="0" smtClean="0"/>
              <a:t>factors</a:t>
            </a:r>
            <a:endParaRPr lang="en-US" dirty="0"/>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10" name="SL55SH2"/>
          <p:cNvGraphicFramePr>
            <a:graphicFrameLocks noGrp="1"/>
          </p:cNvGraphicFramePr>
          <p:nvPr>
            <p:ph sz="quarter" idx="4294967295"/>
            <p:extLst/>
          </p:nvPr>
        </p:nvGraphicFramePr>
        <p:xfrm>
          <a:off x="619260" y="892174"/>
          <a:ext cx="393223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SL55SH3"/>
          <p:cNvGraphicFramePr>
            <a:graphicFrameLocks noGrp="1"/>
          </p:cNvGraphicFramePr>
          <p:nvPr>
            <p:ph sz="quarter" idx="4294967295"/>
            <p:extLst/>
          </p:nvPr>
        </p:nvGraphicFramePr>
        <p:xfrm>
          <a:off x="4686300" y="892174"/>
          <a:ext cx="4022725"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61</a:t>
            </a:fld>
            <a:endParaRPr lang="en-US" dirty="0"/>
          </a:p>
        </p:txBody>
      </p:sp>
    </p:spTree>
    <p:extLst>
      <p:ext uri="{BB962C8B-B14F-4D97-AF65-F5344CB8AC3E}">
        <p14:creationId xmlns:p14="http://schemas.microsoft.com/office/powerpoint/2010/main" val="38659047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SL56SH0"/>
          <p:cNvGraphicFramePr>
            <a:graphicFrameLocks noGrp="1"/>
          </p:cNvGraphicFramePr>
          <p:nvPr>
            <p:ph type="chart" sz="quarter" idx="12"/>
            <p:extLst/>
          </p:nvPr>
        </p:nvGraphicFramePr>
        <p:xfrm>
          <a:off x="473095" y="1389120"/>
          <a:ext cx="8249412"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3"/>
          </p:nvPr>
        </p:nvSpPr>
        <p:spPr>
          <a:xfrm>
            <a:off x="681228" y="1077574"/>
            <a:ext cx="4005072" cy="411480"/>
          </a:xfrm>
        </p:spPr>
        <p:txBody>
          <a:bodyPr/>
          <a:lstStyle/>
          <a:p>
            <a:pPr>
              <a:spcBef>
                <a:spcPts val="0"/>
              </a:spcBef>
            </a:pPr>
            <a:r>
              <a:rPr lang="en-US" b="1" dirty="0" smtClean="0"/>
              <a:t>U.S. electric generating capacity </a:t>
            </a:r>
          </a:p>
          <a:p>
            <a:pPr>
              <a:spcBef>
                <a:spcPts val="0"/>
              </a:spcBef>
            </a:pPr>
            <a:r>
              <a:rPr lang="en-US" b="1" dirty="0" smtClean="0"/>
              <a:t>AEO2022 oil and gas supply cases</a:t>
            </a:r>
          </a:p>
          <a:p>
            <a:pPr>
              <a:spcBef>
                <a:spcPts val="0"/>
              </a:spcBef>
            </a:pPr>
            <a:r>
              <a:rPr lang="en-US" sz="1100" dirty="0" smtClean="0"/>
              <a:t>gigawatts</a:t>
            </a:r>
            <a:endParaRPr lang="en-US" sz="1100" dirty="0"/>
          </a:p>
        </p:txBody>
      </p:sp>
      <p:sp>
        <p:nvSpPr>
          <p:cNvPr id="4" name="Text Placeholder 3"/>
          <p:cNvSpPr>
            <a:spLocks noGrp="1"/>
          </p:cNvSpPr>
          <p:nvPr>
            <p:ph type="body" sz="quarter" idx="14"/>
          </p:nvPr>
        </p:nvSpPr>
        <p:spPr>
          <a:xfrm>
            <a:off x="4785868" y="1077574"/>
            <a:ext cx="3895344" cy="411480"/>
          </a:xfrm>
        </p:spPr>
        <p:txBody>
          <a:bodyPr/>
          <a:lstStyle/>
          <a:p>
            <a:pPr eaLnBrk="0" hangingPunct="0">
              <a:spcBef>
                <a:spcPts val="0"/>
              </a:spcBef>
            </a:pPr>
            <a:r>
              <a:rPr lang="en-US" b="1" dirty="0">
                <a:solidFill>
                  <a:srgbClr val="000000"/>
                </a:solidFill>
              </a:rPr>
              <a:t>Average delivered natural gas prices to the electric power sector</a:t>
            </a:r>
          </a:p>
          <a:p>
            <a:pPr eaLnBrk="0" hangingPunct="0">
              <a:spcBef>
                <a:spcPts val="0"/>
              </a:spcBef>
            </a:pPr>
            <a:r>
              <a:rPr lang="en-US" sz="1100" dirty="0" smtClean="0">
                <a:solidFill>
                  <a:srgbClr val="000000"/>
                </a:solidFill>
              </a:rPr>
              <a:t>2021 </a:t>
            </a:r>
            <a:r>
              <a:rPr lang="en-US" sz="1100" dirty="0">
                <a:solidFill>
                  <a:srgbClr val="000000"/>
                </a:solidFill>
              </a:rPr>
              <a:t>dollars per million British thermal </a:t>
            </a:r>
            <a:r>
              <a:rPr lang="en-US" sz="1100" dirty="0" smtClean="0">
                <a:solidFill>
                  <a:srgbClr val="000000"/>
                </a:solidFill>
              </a:rPr>
              <a:t>units</a:t>
            </a:r>
            <a:endParaRPr lang="en-GB" sz="1100" dirty="0">
              <a:solidFill>
                <a:srgbClr val="000000"/>
              </a:solidFill>
            </a:endParaRPr>
          </a:p>
        </p:txBody>
      </p:sp>
      <p:sp>
        <p:nvSpPr>
          <p:cNvPr id="5" name="Title 4"/>
          <p:cNvSpPr>
            <a:spLocks noGrp="1"/>
          </p:cNvSpPr>
          <p:nvPr>
            <p:ph type="title"/>
          </p:nvPr>
        </p:nvSpPr>
        <p:spPr>
          <a:prstGeom prst="rect">
            <a:avLst/>
          </a:prstGeom>
        </p:spPr>
        <p:txBody>
          <a:bodyPr/>
          <a:lstStyle/>
          <a:p>
            <a:r>
              <a:rPr lang="en-US" dirty="0" smtClean="0"/>
              <a:t>U.S. coal-fired </a:t>
            </a:r>
            <a:r>
              <a:rPr lang="en-US" dirty="0"/>
              <a:t>generating </a:t>
            </a:r>
            <a:r>
              <a:rPr lang="en-US" dirty="0" smtClean="0"/>
              <a:t>capacity relative </a:t>
            </a:r>
            <a:r>
              <a:rPr lang="en-US" dirty="0"/>
              <a:t>to natural gas prices</a:t>
            </a:r>
            <a:endParaRPr lang="en-US" b="1" dirty="0">
              <a:solidFill>
                <a:srgbClr val="FF0000"/>
              </a:solidFill>
            </a:endParaRPr>
          </a:p>
        </p:txBody>
      </p:sp>
      <p:pic>
        <p:nvPicPr>
          <p:cNvPr id="15" name="Picture 14"/>
          <p:cNvPicPr>
            <a:picLocks noChangeAspect="1"/>
          </p:cNvPicPr>
          <p:nvPr/>
        </p:nvPicPr>
        <p:blipFill>
          <a:blip r:embed="rId4"/>
          <a:stretch>
            <a:fillRect/>
          </a:stretch>
        </p:blipFill>
        <p:spPr>
          <a:xfrm>
            <a:off x="43032" y="204870"/>
            <a:ext cx="576228" cy="576228"/>
          </a:xfrm>
          <a:prstGeom prst="rect">
            <a:avLst/>
          </a:prstGeom>
        </p:spPr>
      </p:pic>
      <p:cxnSp>
        <p:nvCxnSpPr>
          <p:cNvPr id="7" name="Straight Connector 6"/>
          <p:cNvCxnSpPr/>
          <p:nvPr/>
        </p:nvCxnSpPr>
        <p:spPr>
          <a:xfrm>
            <a:off x="4077243" y="1740540"/>
            <a:ext cx="0" cy="2407920"/>
          </a:xfrm>
          <a:prstGeom prst="line">
            <a:avLst/>
          </a:prstGeom>
          <a:ln w="222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62</a:t>
            </a:fld>
            <a:endParaRPr lang="en-US" dirty="0"/>
          </a:p>
        </p:txBody>
      </p:sp>
    </p:spTree>
    <p:extLst>
      <p:ext uri="{BB962C8B-B14F-4D97-AF65-F5344CB8AC3E}">
        <p14:creationId xmlns:p14="http://schemas.microsoft.com/office/powerpoint/2010/main" val="8140174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SL57SH0"/>
          <p:cNvGraphicFramePr>
            <a:graphicFrameLocks noGrp="1"/>
          </p:cNvGraphicFramePr>
          <p:nvPr>
            <p:ph sz="quarter" idx="19"/>
            <p:extLst/>
          </p:nvPr>
        </p:nvGraphicFramePr>
        <p:xfrm>
          <a:off x="3386138" y="1568285"/>
          <a:ext cx="2600325" cy="28211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SL57SH1"/>
          <p:cNvGraphicFramePr>
            <a:graphicFrameLocks noGrp="1"/>
          </p:cNvGraphicFramePr>
          <p:nvPr>
            <p:ph sz="quarter" idx="20"/>
            <p:extLst/>
          </p:nvPr>
        </p:nvGraphicFramePr>
        <p:xfrm>
          <a:off x="6088063" y="1629765"/>
          <a:ext cx="2598737" cy="27596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SL57SH2"/>
          <p:cNvGraphicFramePr>
            <a:graphicFrameLocks noGrp="1"/>
          </p:cNvGraphicFramePr>
          <p:nvPr>
            <p:ph sz="quarter" idx="12"/>
            <p:extLst/>
          </p:nvPr>
        </p:nvGraphicFramePr>
        <p:xfrm>
          <a:off x="685800" y="1542602"/>
          <a:ext cx="2598738" cy="2846836"/>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23"/>
          <p:cNvSpPr/>
          <p:nvPr/>
        </p:nvSpPr>
        <p:spPr>
          <a:xfrm>
            <a:off x="619260" y="847738"/>
            <a:ext cx="5468273" cy="276999"/>
          </a:xfrm>
          <a:prstGeom prst="rect">
            <a:avLst/>
          </a:prstGeom>
        </p:spPr>
        <p:txBody>
          <a:bodyPr wrap="square">
            <a:spAutoFit/>
          </a:bodyPr>
          <a:lstStyle/>
          <a:p>
            <a:pPr eaLnBrk="0" hangingPunct="0"/>
            <a:r>
              <a:rPr lang="en-US" sz="1200" b="1" dirty="0" smtClean="0">
                <a:ea typeface="Times New Roman" charset="0"/>
                <a:cs typeface="Times New Roman" charset="0"/>
              </a:rPr>
              <a:t>U.S. coal </a:t>
            </a:r>
            <a:r>
              <a:rPr lang="en-US" sz="1200" b="1" dirty="0">
                <a:ea typeface="Times New Roman" charset="0"/>
                <a:cs typeface="Times New Roman" charset="0"/>
              </a:rPr>
              <a:t>production by </a:t>
            </a:r>
            <a:r>
              <a:rPr lang="en-US" sz="1200" b="1" dirty="0" smtClean="0">
                <a:ea typeface="Times New Roman" charset="0"/>
                <a:cs typeface="Times New Roman" charset="0"/>
              </a:rPr>
              <a:t>region, AEO2022 </a:t>
            </a:r>
            <a:r>
              <a:rPr lang="en-US" sz="1200" b="1" dirty="0">
                <a:ea typeface="Times New Roman" charset="0"/>
                <a:cs typeface="Times New Roman" charset="0"/>
              </a:rPr>
              <a:t>o</a:t>
            </a:r>
            <a:r>
              <a:rPr lang="en-US" sz="1200" b="1" dirty="0" smtClean="0">
                <a:ea typeface="Times New Roman" charset="0"/>
                <a:cs typeface="Times New Roman" charset="0"/>
              </a:rPr>
              <a:t>il and gas supply cases</a:t>
            </a:r>
            <a:endParaRPr lang="en-US" sz="1200" b="1" dirty="0">
              <a:ea typeface="Times New Roman" charset="0"/>
              <a:cs typeface="Times New Roman" charset="0"/>
            </a:endParaRPr>
          </a:p>
        </p:txBody>
      </p:sp>
      <p:sp>
        <p:nvSpPr>
          <p:cNvPr id="6" name="Text Placeholder 5"/>
          <p:cNvSpPr>
            <a:spLocks noGrp="1"/>
          </p:cNvSpPr>
          <p:nvPr>
            <p:ph type="body" sz="quarter" idx="17"/>
          </p:nvPr>
        </p:nvSpPr>
        <p:spPr>
          <a:xfrm>
            <a:off x="700188" y="1217433"/>
            <a:ext cx="2599266" cy="350851"/>
          </a:xfrm>
        </p:spPr>
        <p:txBody>
          <a:bodyPr/>
          <a:lstStyle/>
          <a:p>
            <a:pPr algn="l"/>
            <a:r>
              <a:rPr lang="en-US" b="1" dirty="0" smtClean="0">
                <a:ea typeface="Times New Roman" charset="0"/>
                <a:cs typeface="Times New Roman" charset="0"/>
              </a:rPr>
              <a:t>Reference case</a:t>
            </a:r>
          </a:p>
          <a:p>
            <a:r>
              <a:rPr lang="en-US" sz="1100" dirty="0">
                <a:ea typeface="Times New Roman" charset="0"/>
                <a:cs typeface="Times New Roman" charset="0"/>
              </a:rPr>
              <a:t>million short </a:t>
            </a:r>
            <a:r>
              <a:rPr lang="en-US" sz="1100" dirty="0" smtClean="0">
                <a:ea typeface="Times New Roman" charset="0"/>
                <a:cs typeface="Times New Roman" charset="0"/>
              </a:rPr>
              <a:t>tons</a:t>
            </a:r>
            <a:endParaRPr lang="en-US" sz="1100" dirty="0">
              <a:ea typeface="Times New Roman" charset="0"/>
              <a:cs typeface="Times New Roman" charset="0"/>
            </a:endParaRPr>
          </a:p>
        </p:txBody>
      </p:sp>
      <p:sp>
        <p:nvSpPr>
          <p:cNvPr id="8" name="Text Placeholder 7"/>
          <p:cNvSpPr>
            <a:spLocks noGrp="1"/>
          </p:cNvSpPr>
          <p:nvPr>
            <p:ph type="body" sz="quarter" idx="18"/>
          </p:nvPr>
        </p:nvSpPr>
        <p:spPr>
          <a:xfrm>
            <a:off x="3380381" y="1191751"/>
            <a:ext cx="2599267" cy="350851"/>
          </a:xfrm>
        </p:spPr>
        <p:txBody>
          <a:bodyPr/>
          <a:lstStyle/>
          <a:p>
            <a:pPr algn="l"/>
            <a:r>
              <a:rPr lang="en-US" b="1" dirty="0" smtClean="0">
                <a:ea typeface="Times New Roman" charset="0"/>
                <a:cs typeface="Times New Roman" charset="0"/>
              </a:rPr>
              <a:t>Low Oil </a:t>
            </a:r>
            <a:r>
              <a:rPr lang="en-US" b="1" dirty="0">
                <a:ea typeface="Times New Roman" charset="0"/>
                <a:cs typeface="Times New Roman" charset="0"/>
              </a:rPr>
              <a:t>and Gas Supply </a:t>
            </a:r>
            <a:r>
              <a:rPr lang="en-US" b="1" dirty="0" smtClean="0">
                <a:ea typeface="Times New Roman" charset="0"/>
                <a:cs typeface="Times New Roman" charset="0"/>
              </a:rPr>
              <a:t>case</a:t>
            </a:r>
          </a:p>
          <a:p>
            <a:pPr algn="l"/>
            <a:r>
              <a:rPr lang="en-US" sz="1100" dirty="0">
                <a:ea typeface="Times New Roman" charset="0"/>
                <a:cs typeface="Times New Roman" charset="0"/>
              </a:rPr>
              <a:t>million short </a:t>
            </a:r>
            <a:r>
              <a:rPr lang="en-US" sz="1100" dirty="0" smtClean="0">
                <a:ea typeface="Times New Roman" charset="0"/>
                <a:cs typeface="Times New Roman" charset="0"/>
              </a:rPr>
              <a:t>tons</a:t>
            </a:r>
            <a:endParaRPr lang="en-US" sz="1100" dirty="0">
              <a:ea typeface="Times New Roman" charset="0"/>
              <a:cs typeface="Times New Roman" charset="0"/>
            </a:endParaRPr>
          </a:p>
        </p:txBody>
      </p:sp>
      <p:sp>
        <p:nvSpPr>
          <p:cNvPr id="2" name="Title 1"/>
          <p:cNvSpPr>
            <a:spLocks noGrp="1"/>
          </p:cNvSpPr>
          <p:nvPr>
            <p:ph type="title"/>
          </p:nvPr>
        </p:nvSpPr>
        <p:spPr>
          <a:prstGeom prst="rect">
            <a:avLst/>
          </a:prstGeom>
        </p:spPr>
        <p:txBody>
          <a:bodyPr anchor="b"/>
          <a:lstStyle/>
          <a:p>
            <a:r>
              <a:rPr lang="en-US" dirty="0" smtClean="0"/>
              <a:t>Coal production by U.S. region</a:t>
            </a:r>
            <a:endParaRPr lang="en-US" dirty="0"/>
          </a:p>
        </p:txBody>
      </p:sp>
      <p:pic>
        <p:nvPicPr>
          <p:cNvPr id="7" name="Picture 6"/>
          <p:cNvPicPr>
            <a:picLocks noChangeAspect="1"/>
          </p:cNvPicPr>
          <p:nvPr/>
        </p:nvPicPr>
        <p:blipFill>
          <a:blip r:embed="rId6"/>
          <a:stretch>
            <a:fillRect/>
          </a:stretch>
        </p:blipFill>
        <p:spPr>
          <a:xfrm>
            <a:off x="43032" y="204870"/>
            <a:ext cx="576228" cy="576228"/>
          </a:xfrm>
          <a:prstGeom prst="rect">
            <a:avLst/>
          </a:prstGeom>
        </p:spPr>
      </p:pic>
      <p:pic>
        <p:nvPicPr>
          <p:cNvPr id="12" name="Picture 11"/>
          <p:cNvPicPr>
            <a:picLocks noChangeAspect="1"/>
          </p:cNvPicPr>
          <p:nvPr/>
        </p:nvPicPr>
        <p:blipFill>
          <a:blip r:embed="rId7"/>
          <a:stretch>
            <a:fillRect/>
          </a:stretch>
        </p:blipFill>
        <p:spPr>
          <a:xfrm>
            <a:off x="6368850" y="131756"/>
            <a:ext cx="2153720" cy="1067384"/>
          </a:xfrm>
          <a:prstGeom prst="rect">
            <a:avLst/>
          </a:prstGeom>
        </p:spPr>
      </p:pic>
      <p:sp>
        <p:nvSpPr>
          <p:cNvPr id="21" name="Text Placeholder 20"/>
          <p:cNvSpPr>
            <a:spLocks noGrp="1"/>
          </p:cNvSpPr>
          <p:nvPr>
            <p:ph type="body" sz="quarter" idx="21"/>
          </p:nvPr>
        </p:nvSpPr>
        <p:spPr>
          <a:xfrm>
            <a:off x="6087533" y="1197515"/>
            <a:ext cx="2599267" cy="350851"/>
          </a:xfrm>
        </p:spPr>
        <p:txBody>
          <a:bodyPr/>
          <a:lstStyle/>
          <a:p>
            <a:pPr algn="l"/>
            <a:r>
              <a:rPr lang="en-US" b="1" dirty="0" smtClean="0"/>
              <a:t>High Oil and Gas Supply case</a:t>
            </a:r>
          </a:p>
          <a:p>
            <a:pPr algn="l"/>
            <a:r>
              <a:rPr lang="en-US" sz="1100" dirty="0">
                <a:ea typeface="Times New Roman" charset="0"/>
                <a:cs typeface="Times New Roman" charset="0"/>
              </a:rPr>
              <a:t>million short </a:t>
            </a:r>
            <a:r>
              <a:rPr lang="en-US" sz="1100" dirty="0" smtClean="0">
                <a:ea typeface="Times New Roman" charset="0"/>
                <a:cs typeface="Times New Roman" charset="0"/>
              </a:rPr>
              <a:t>tons</a:t>
            </a:r>
            <a:endParaRPr lang="en-US" sz="1100" dirty="0">
              <a:ea typeface="Times New Roman" charset="0"/>
              <a:cs typeface="Times New Roman" charset="0"/>
            </a:endParaRPr>
          </a:p>
        </p:txBody>
      </p:sp>
      <p:sp>
        <p:nvSpPr>
          <p:cNvPr id="25" name="Rectangle 24"/>
          <p:cNvSpPr/>
          <p:nvPr/>
        </p:nvSpPr>
        <p:spPr>
          <a:xfrm>
            <a:off x="2788148" y="3138452"/>
            <a:ext cx="1094381" cy="1015663"/>
          </a:xfrm>
          <a:prstGeom prst="rect">
            <a:avLst/>
          </a:prstGeom>
        </p:spPr>
        <p:txBody>
          <a:bodyPr wrap="square">
            <a:spAutoFit/>
          </a:bodyPr>
          <a:lstStyle/>
          <a:p>
            <a:pPr eaLnBrk="0" hangingPunct="0"/>
            <a:r>
              <a:rPr lang="en-US" sz="1200" b="1" dirty="0">
                <a:ea typeface="Times New Roman" charset="0"/>
                <a:cs typeface="Times New Roman" charset="0"/>
              </a:rPr>
              <a:t>t</a:t>
            </a:r>
            <a:r>
              <a:rPr lang="en-US" sz="1200" b="1" dirty="0" smtClean="0">
                <a:ea typeface="Times New Roman" charset="0"/>
                <a:cs typeface="Times New Roman" charset="0"/>
              </a:rPr>
              <a:t>otal</a:t>
            </a:r>
            <a:endParaRPr lang="en-US" sz="1200" b="1" dirty="0">
              <a:ea typeface="Times New Roman" charset="0"/>
              <a:cs typeface="Times New Roman" charset="0"/>
            </a:endParaRPr>
          </a:p>
          <a:p>
            <a:pPr eaLnBrk="0" hangingPunct="0"/>
            <a:endParaRPr lang="en-US" sz="1200" b="1" dirty="0" smtClean="0">
              <a:solidFill>
                <a:schemeClr val="accent2"/>
              </a:solidFill>
              <a:ea typeface="Times New Roman" charset="0"/>
              <a:cs typeface="Times New Roman" charset="0"/>
            </a:endParaRPr>
          </a:p>
          <a:p>
            <a:pPr eaLnBrk="0" hangingPunct="0"/>
            <a:r>
              <a:rPr lang="en-US" sz="1200" b="1" dirty="0" smtClean="0">
                <a:solidFill>
                  <a:schemeClr val="accent2"/>
                </a:solidFill>
                <a:ea typeface="Times New Roman" charset="0"/>
                <a:cs typeface="Times New Roman" charset="0"/>
              </a:rPr>
              <a:t>West</a:t>
            </a:r>
            <a:endParaRPr lang="en-US" sz="1200" b="1" dirty="0">
              <a:solidFill>
                <a:schemeClr val="accent2"/>
              </a:solidFill>
              <a:ea typeface="Times New Roman" charset="0"/>
              <a:cs typeface="Times New Roman" charset="0"/>
            </a:endParaRPr>
          </a:p>
          <a:p>
            <a:pPr eaLnBrk="0" hangingPunct="0"/>
            <a:r>
              <a:rPr lang="en-US" sz="1200" b="1" dirty="0">
                <a:solidFill>
                  <a:schemeClr val="accent3"/>
                </a:solidFill>
                <a:ea typeface="Times New Roman" charset="0"/>
                <a:cs typeface="Times New Roman" charset="0"/>
              </a:rPr>
              <a:t>Appalachia</a:t>
            </a:r>
          </a:p>
          <a:p>
            <a:pPr eaLnBrk="0" hangingPunct="0"/>
            <a:r>
              <a:rPr lang="en-US" sz="1200" b="1" dirty="0">
                <a:solidFill>
                  <a:srgbClr val="09689C"/>
                </a:solidFill>
                <a:ea typeface="Times New Roman" charset="0"/>
                <a:cs typeface="Times New Roman" charset="0"/>
              </a:rPr>
              <a:t>Interior</a:t>
            </a:r>
          </a:p>
        </p:txBody>
      </p:sp>
      <p:sp>
        <p:nvSpPr>
          <p:cNvPr id="26" name="TextBox 1"/>
          <p:cNvSpPr txBox="1"/>
          <p:nvPr/>
        </p:nvSpPr>
        <p:spPr bwMode="auto">
          <a:xfrm>
            <a:off x="3898150" y="1531433"/>
            <a:ext cx="775417" cy="102365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a:pPr eaLnBrk="0" hangingPunct="0"/>
            <a:endParaRPr lang="en-US" sz="1200" b="1" i="0" dirty="0" smtClean="0">
              <a:solidFill>
                <a:schemeClr val="tx1"/>
              </a:solidFill>
              <a:latin typeface="+mn-lt"/>
              <a:ea typeface="Times New Roman" charset="0"/>
              <a:cs typeface="Times New Roman" charset="0"/>
            </a:endParaRPr>
          </a:p>
          <a:p>
            <a:pPr eaLnBrk="0" hangingPunct="0"/>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p:txBody>
      </p:sp>
      <p:sp>
        <p:nvSpPr>
          <p:cNvPr id="27" name="TextBox 1"/>
          <p:cNvSpPr txBox="1"/>
          <p:nvPr/>
        </p:nvSpPr>
        <p:spPr bwMode="auto">
          <a:xfrm>
            <a:off x="6683837" y="1542602"/>
            <a:ext cx="553427" cy="403879"/>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a:pPr eaLnBrk="0" hangingPunct="0"/>
            <a:endParaRPr lang="en-US" sz="1200" b="1" i="0" dirty="0" smtClean="0">
              <a:solidFill>
                <a:schemeClr val="tx1"/>
              </a:solidFill>
              <a:latin typeface="+mn-lt"/>
              <a:ea typeface="Times New Roman" charset="0"/>
              <a:cs typeface="Times New Roman" charset="0"/>
            </a:endParaRPr>
          </a:p>
          <a:p>
            <a:pPr eaLnBrk="0" hangingPunct="0"/>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63</a:t>
            </a:fld>
            <a:endParaRPr lang="en-US" dirty="0"/>
          </a:p>
        </p:txBody>
      </p:sp>
    </p:spTree>
    <p:extLst>
      <p:ext uri="{BB962C8B-B14F-4D97-AF65-F5344CB8AC3E}">
        <p14:creationId xmlns:p14="http://schemas.microsoft.com/office/powerpoint/2010/main" val="8666627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L58SH0"/>
          <p:cNvGraphicFramePr>
            <a:graphicFrameLocks noGrp="1"/>
          </p:cNvGraphicFramePr>
          <p:nvPr>
            <p:ph type="chart" sz="quarter" idx="12"/>
            <p:extLst/>
          </p:nvPr>
        </p:nvGraphicFramePr>
        <p:xfrm>
          <a:off x="685800" y="1311275"/>
          <a:ext cx="8217242"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685800" y="1037273"/>
            <a:ext cx="4005072" cy="411480"/>
          </a:xfrm>
        </p:spPr>
        <p:txBody>
          <a:bodyPr/>
          <a:lstStyle/>
          <a:p>
            <a:pPr eaLnBrk="0" hangingPunct="0"/>
            <a:r>
              <a:rPr lang="en-US" b="1" dirty="0">
                <a:solidFill>
                  <a:sysClr val="windowText" lastClr="000000"/>
                </a:solidFill>
                <a:ea typeface="Times New Roman" charset="0"/>
                <a:cs typeface="Times New Roman" charset="0"/>
              </a:rPr>
              <a:t>Capacity factor for </a:t>
            </a:r>
            <a:r>
              <a:rPr lang="en-US" b="1" dirty="0" smtClean="0">
                <a:solidFill>
                  <a:sysClr val="windowText" lastClr="000000"/>
                </a:solidFill>
                <a:ea typeface="Times New Roman" charset="0"/>
                <a:cs typeface="Times New Roman" charset="0"/>
              </a:rPr>
              <a:t>U.S. fossil fuel-fired </a:t>
            </a:r>
            <a:r>
              <a:rPr lang="en-US" b="1" dirty="0">
                <a:solidFill>
                  <a:sysClr val="windowText" lastClr="000000"/>
                </a:solidFill>
                <a:ea typeface="Times New Roman" charset="0"/>
                <a:cs typeface="Times New Roman" charset="0"/>
              </a:rPr>
              <a:t>plants </a:t>
            </a:r>
            <a:endParaRPr lang="en-US" b="1" dirty="0" smtClean="0">
              <a:solidFill>
                <a:sysClr val="windowText" lastClr="000000"/>
              </a:solidFill>
              <a:ea typeface="Times New Roman" charset="0"/>
              <a:cs typeface="Times New Roman" charset="0"/>
            </a:endParaRPr>
          </a:p>
          <a:p>
            <a:pPr eaLnBrk="0" hangingPunct="0"/>
            <a:r>
              <a:rPr lang="en-US" b="1" dirty="0" smtClean="0">
                <a:ea typeface="Times New Roman" charset="0"/>
                <a:cs typeface="Times New Roman" charset="0"/>
              </a:rPr>
              <a:t>AEO2022 </a:t>
            </a:r>
            <a:r>
              <a:rPr lang="en-US" b="1" dirty="0">
                <a:solidFill>
                  <a:sysClr val="windowText" lastClr="000000"/>
                </a:solidFill>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eaLnBrk="0" hangingPunct="0"/>
            <a:r>
              <a:rPr lang="en-US" sz="1100" dirty="0">
                <a:solidFill>
                  <a:sysClr val="windowText" lastClr="000000"/>
                </a:solidFill>
                <a:ea typeface="Times New Roman" charset="0"/>
                <a:cs typeface="Times New Roman" charset="0"/>
              </a:rPr>
              <a:t>p</a:t>
            </a:r>
            <a:r>
              <a:rPr lang="en-US" sz="1100" dirty="0" smtClean="0">
                <a:solidFill>
                  <a:sysClr val="windowText" lastClr="000000"/>
                </a:solidFill>
                <a:ea typeface="Times New Roman" charset="0"/>
                <a:cs typeface="Times New Roman" charset="0"/>
              </a:rPr>
              <a:t>ercentage</a:t>
            </a:r>
            <a:endParaRPr lang="en-US" sz="1100" dirty="0">
              <a:solidFill>
                <a:sysClr val="windowText" lastClr="000000"/>
              </a:solidFill>
              <a:ea typeface="Times New Roman" charset="0"/>
              <a:cs typeface="Times New Roman" charset="0"/>
            </a:endParaRPr>
          </a:p>
        </p:txBody>
      </p:sp>
      <p:sp>
        <p:nvSpPr>
          <p:cNvPr id="4" name="Text Placeholder 3"/>
          <p:cNvSpPr>
            <a:spLocks noGrp="1"/>
          </p:cNvSpPr>
          <p:nvPr>
            <p:ph type="body" sz="quarter" idx="18"/>
          </p:nvPr>
        </p:nvSpPr>
        <p:spPr>
          <a:xfrm>
            <a:off x="748143" y="4305993"/>
            <a:ext cx="8395857" cy="466585"/>
          </a:xfrm>
        </p:spPr>
        <p:txBody>
          <a:bodyPr anchor="t"/>
          <a:lstStyle/>
          <a:p>
            <a:r>
              <a:rPr lang="en-US" dirty="0"/>
              <a:t>N</a:t>
            </a:r>
            <a:r>
              <a:rPr lang="en-US" dirty="0" smtClean="0"/>
              <a:t>ote: </a:t>
            </a:r>
            <a:r>
              <a:rPr lang="en-US" dirty="0"/>
              <a:t>New </a:t>
            </a:r>
            <a:r>
              <a:rPr lang="en-US" dirty="0" smtClean="0"/>
              <a:t>combined-cycle </a:t>
            </a:r>
            <a:r>
              <a:rPr lang="en-US" dirty="0"/>
              <a:t>(natural gas) plants are assumed to come </a:t>
            </a:r>
            <a:r>
              <a:rPr lang="en-US" dirty="0" smtClean="0"/>
              <a:t>online </a:t>
            </a:r>
            <a:r>
              <a:rPr lang="en-US" dirty="0"/>
              <a:t>in 2023</a:t>
            </a:r>
            <a:r>
              <a:rPr lang="en-US" dirty="0" smtClean="0"/>
              <a:t>. </a:t>
            </a:r>
            <a:r>
              <a:rPr lang="en-US" dirty="0"/>
              <a:t>New builds as shown are multi-shaft </a:t>
            </a:r>
            <a:r>
              <a:rPr lang="en-US" dirty="0" smtClean="0"/>
              <a:t>combined-cycle </a:t>
            </a:r>
            <a:r>
              <a:rPr lang="en-US" dirty="0"/>
              <a:t>units. Existing </a:t>
            </a:r>
            <a:r>
              <a:rPr lang="en-US" dirty="0" smtClean="0"/>
              <a:t>combined cycle </a:t>
            </a:r>
            <a:r>
              <a:rPr lang="en-US" dirty="0"/>
              <a:t>units include both multi-shaft and single-shaft; 12 </a:t>
            </a:r>
            <a:r>
              <a:rPr lang="en-US" dirty="0" smtClean="0"/>
              <a:t>gigawatts </a:t>
            </a:r>
            <a:r>
              <a:rPr lang="en-US" dirty="0"/>
              <a:t>of new single-shaft </a:t>
            </a:r>
            <a:r>
              <a:rPr lang="en-US" dirty="0" smtClean="0"/>
              <a:t>combined-cycle </a:t>
            </a:r>
            <a:r>
              <a:rPr lang="en-US" dirty="0"/>
              <a:t>units are included in existing.</a:t>
            </a:r>
          </a:p>
        </p:txBody>
      </p:sp>
      <p:sp>
        <p:nvSpPr>
          <p:cNvPr id="2" name="Title 1"/>
          <p:cNvSpPr>
            <a:spLocks noGrp="1"/>
          </p:cNvSpPr>
          <p:nvPr>
            <p:ph type="title"/>
          </p:nvPr>
        </p:nvSpPr>
        <p:spPr>
          <a:prstGeom prst="rect">
            <a:avLst/>
          </a:prstGeom>
        </p:spPr>
        <p:txBody>
          <a:bodyPr anchor="b"/>
          <a:lstStyle/>
          <a:p>
            <a:r>
              <a:rPr lang="en-US" dirty="0" smtClean="0"/>
              <a:t>U.S. fossil fuel-fired </a:t>
            </a:r>
            <a:r>
              <a:rPr lang="en-US" dirty="0"/>
              <a:t>plant capacity </a:t>
            </a:r>
            <a:r>
              <a:rPr lang="en-US" dirty="0" smtClean="0"/>
              <a:t>factors</a:t>
            </a:r>
            <a:endParaRPr lang="en-US" dirty="0"/>
          </a:p>
        </p:txBody>
      </p:sp>
      <p:pic>
        <p:nvPicPr>
          <p:cNvPr id="7" name="Picture 6"/>
          <p:cNvPicPr>
            <a:picLocks noChangeAspect="1"/>
          </p:cNvPicPr>
          <p:nvPr/>
        </p:nvPicPr>
        <p:blipFill>
          <a:blip r:embed="rId4"/>
          <a:stretch>
            <a:fillRect/>
          </a:stretch>
        </p:blipFill>
        <p:spPr>
          <a:xfrm>
            <a:off x="43032" y="204870"/>
            <a:ext cx="576228" cy="576228"/>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64</a:t>
            </a:fld>
            <a:endParaRPr lang="en-US" dirty="0"/>
          </a:p>
        </p:txBody>
      </p:sp>
    </p:spTree>
    <p:extLst>
      <p:ext uri="{BB962C8B-B14F-4D97-AF65-F5344CB8AC3E}">
        <p14:creationId xmlns:p14="http://schemas.microsoft.com/office/powerpoint/2010/main" val="39897593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719216" y="-110600"/>
            <a:ext cx="8001000" cy="776247"/>
          </a:xfrm>
        </p:spPr>
        <p:txBody>
          <a:bodyPr/>
          <a:lstStyle/>
          <a:p>
            <a:r>
              <a:rPr lang="en-US" dirty="0" smtClean="0"/>
              <a:t>U.S. electricity generation by source</a:t>
            </a:r>
            <a:endParaRPr lang="en-US"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solidFill>
                  <a:srgbClr val="000000"/>
                </a:solidFill>
              </a:rPr>
              <a:pPr>
                <a:defRPr/>
              </a:pPr>
              <a:t>65</a:t>
            </a:fld>
            <a:endParaRPr lang="en-US" dirty="0">
              <a:solidFill>
                <a:srgbClr val="000000"/>
              </a:solidFill>
            </a:endParaRPr>
          </a:p>
        </p:txBody>
      </p:sp>
      <p:sp>
        <p:nvSpPr>
          <p:cNvPr id="12" name="Slide Number Placeholder 4"/>
          <p:cNvSpPr txBox="1">
            <a:spLocks/>
          </p:cNvSpPr>
          <p:nvPr/>
        </p:nvSpPr>
        <p:spPr>
          <a:xfrm>
            <a:off x="8663051" y="4814888"/>
            <a:ext cx="384175" cy="273844"/>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rgbClr val="000000"/>
              </a:solidFill>
            </a:endParaRPr>
          </a:p>
        </p:txBody>
      </p:sp>
      <p:sp>
        <p:nvSpPr>
          <p:cNvPr id="14" name="TextBox 1"/>
          <p:cNvSpPr txBox="1"/>
          <p:nvPr/>
        </p:nvSpPr>
        <p:spPr>
          <a:xfrm>
            <a:off x="719216" y="917745"/>
            <a:ext cx="8239125" cy="9429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400" b="0" baseline="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stretch>
            <a:fillRect/>
          </a:stretch>
        </p:blipFill>
        <p:spPr>
          <a:xfrm>
            <a:off x="43032" y="204870"/>
            <a:ext cx="576228" cy="576228"/>
          </a:xfrm>
          <a:prstGeom prst="rect">
            <a:avLst/>
          </a:prstGeom>
        </p:spPr>
      </p:pic>
      <p:sp>
        <p:nvSpPr>
          <p:cNvPr id="16" name="TextBox 1"/>
          <p:cNvSpPr txBox="1"/>
          <p:nvPr/>
        </p:nvSpPr>
        <p:spPr>
          <a:xfrm>
            <a:off x="400132" y="676997"/>
            <a:ext cx="8346016" cy="8223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latin typeface="Arial" panose="020B0604020202020204" pitchFamily="34" charset="0"/>
                <a:cs typeface="Arial" panose="020B0604020202020204" pitchFamily="34" charset="0"/>
              </a:rPr>
              <a:t>Hourly U.S. electricity generation and load by </a:t>
            </a:r>
            <a:r>
              <a:rPr lang="en-US" sz="1200" b="1" dirty="0" smtClean="0">
                <a:latin typeface="Arial" panose="020B0604020202020204" pitchFamily="34" charset="0"/>
                <a:cs typeface="Arial" panose="020B0604020202020204" pitchFamily="34" charset="0"/>
              </a:rPr>
              <a:t>fuel </a:t>
            </a:r>
            <a:r>
              <a:rPr lang="en-US" sz="1200" b="1" dirty="0">
                <a:latin typeface="Arial" panose="020B0604020202020204" pitchFamily="34" charset="0"/>
                <a:cs typeface="Arial" panose="020B0604020202020204" pitchFamily="34" charset="0"/>
              </a:rPr>
              <a:t>for selected cases and representative years</a:t>
            </a:r>
          </a:p>
          <a:p>
            <a:r>
              <a:rPr lang="en-US" b="0" baseline="0" dirty="0">
                <a:latin typeface="Arial" panose="020B0604020202020204" pitchFamily="34" charset="0"/>
                <a:cs typeface="Arial" panose="020B0604020202020204" pitchFamily="34" charset="0"/>
              </a:rPr>
              <a:t>billion kilowatthours</a:t>
            </a:r>
          </a:p>
          <a:p>
            <a:endParaRPr lang="en-US" b="0" baseline="0" dirty="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effectLst/>
                <a:latin typeface="Arial" panose="020B0604020202020204" pitchFamily="34" charset="0"/>
                <a:cs typeface="Arial" panose="020B0604020202020204" pitchFamily="34" charset="0"/>
              </a:rPr>
              <a:t>             AEO2022</a:t>
            </a:r>
            <a:r>
              <a:rPr lang="en-US" baseline="0" dirty="0" smtClean="0">
                <a:effectLst/>
                <a:latin typeface="Arial" panose="020B0604020202020204" pitchFamily="34" charset="0"/>
                <a:cs typeface="Arial" panose="020B0604020202020204" pitchFamily="34" charset="0"/>
              </a:rPr>
              <a:t> </a:t>
            </a:r>
            <a:r>
              <a:rPr lang="en-US" baseline="0" dirty="0">
                <a:effectLst/>
                <a:latin typeface="Arial" panose="020B0604020202020204" pitchFamily="34" charset="0"/>
                <a:cs typeface="Arial" panose="020B0604020202020204" pitchFamily="34" charset="0"/>
              </a:rPr>
              <a:t>Reference case, 2021     </a:t>
            </a:r>
            <a:r>
              <a:rPr lang="en-US" baseline="0" dirty="0" smtClean="0">
                <a:effectLst/>
                <a:latin typeface="Arial" panose="020B0604020202020204" pitchFamily="34" charset="0"/>
                <a:cs typeface="Arial" panose="020B0604020202020204" pitchFamily="34" charset="0"/>
              </a:rPr>
              <a:t>         AEO2022 </a:t>
            </a:r>
            <a:r>
              <a:rPr lang="en-US" baseline="0" dirty="0">
                <a:effectLst/>
                <a:latin typeface="Arial" panose="020B0604020202020204" pitchFamily="34" charset="0"/>
                <a:cs typeface="Arial" panose="020B0604020202020204" pitchFamily="34" charset="0"/>
              </a:rPr>
              <a:t>Reference case, 2050     </a:t>
            </a:r>
            <a:r>
              <a:rPr lang="en-US" baseline="0" dirty="0" smtClean="0">
                <a:effectLst/>
                <a:latin typeface="Arial" panose="020B0604020202020204" pitchFamily="34" charset="0"/>
                <a:cs typeface="Arial" panose="020B0604020202020204" pitchFamily="34" charset="0"/>
              </a:rPr>
              <a:t>    AEO2022 </a:t>
            </a:r>
            <a:r>
              <a:rPr lang="en-US" baseline="0" dirty="0">
                <a:effectLst/>
                <a:latin typeface="Arial" panose="020B0604020202020204" pitchFamily="34" charset="0"/>
                <a:cs typeface="Arial" panose="020B0604020202020204" pitchFamily="34" charset="0"/>
              </a:rPr>
              <a:t>Low Renewables Cost case, 2050</a:t>
            </a:r>
            <a:endParaRPr lang="en-US" baseline="0" dirty="0">
              <a:latin typeface="Arial" panose="020B0604020202020204" pitchFamily="34" charset="0"/>
              <a:cs typeface="Arial" panose="020B0604020202020204" pitchFamily="34" charset="0"/>
            </a:endParaRPr>
          </a:p>
          <a:p>
            <a:endParaRPr lang="en-US" sz="1200" b="1" baseline="0" dirty="0">
              <a:latin typeface="Arial" panose="020B0604020202020204" pitchFamily="34" charset="0"/>
              <a:cs typeface="Arial" panose="020B0604020202020204" pitchFamily="34" charset="0"/>
            </a:endParaRPr>
          </a:p>
        </p:txBody>
      </p:sp>
      <p:sp>
        <p:nvSpPr>
          <p:cNvPr id="17" name="TextBox 1"/>
          <p:cNvSpPr txBox="1"/>
          <p:nvPr/>
        </p:nvSpPr>
        <p:spPr>
          <a:xfrm>
            <a:off x="3540029" y="3782146"/>
            <a:ext cx="2786744" cy="368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0" baseline="0" dirty="0">
                <a:solidFill>
                  <a:sysClr val="windowText" lastClr="000000"/>
                </a:solidFill>
                <a:latin typeface="Arial" panose="020B0604020202020204" pitchFamily="34" charset="0"/>
                <a:cs typeface="Arial" panose="020B0604020202020204" pitchFamily="34" charset="0"/>
              </a:rPr>
              <a:t>hour of the day</a:t>
            </a:r>
            <a:r>
              <a:rPr lang="en-US" sz="1200" b="0" baseline="0" dirty="0">
                <a:solidFill>
                  <a:sysClr val="windowText" lastClr="000000"/>
                </a:solidFill>
                <a:latin typeface="Arial" panose="020B0604020202020204" pitchFamily="34" charset="0"/>
                <a:cs typeface="Arial" panose="020B0604020202020204" pitchFamily="34" charset="0"/>
              </a:rPr>
              <a:t>	</a:t>
            </a:r>
          </a:p>
        </p:txBody>
      </p:sp>
      <p:graphicFrame>
        <p:nvGraphicFramePr>
          <p:cNvPr id="20" name="Chart 19"/>
          <p:cNvGraphicFramePr>
            <a:graphicFrameLocks/>
          </p:cNvGraphicFramePr>
          <p:nvPr>
            <p:extLst/>
          </p:nvPr>
        </p:nvGraphicFramePr>
        <p:xfrm>
          <a:off x="527663" y="1507787"/>
          <a:ext cx="2743200" cy="2308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nvPr>
        </p:nvGraphicFramePr>
        <p:xfrm>
          <a:off x="3191686" y="1499322"/>
          <a:ext cx="2753054" cy="23166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nvPr>
        </p:nvGraphicFramePr>
        <p:xfrm>
          <a:off x="5840018" y="1594570"/>
          <a:ext cx="2743200" cy="2221441"/>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4"/>
          <p:cNvSpPr txBox="1"/>
          <p:nvPr/>
        </p:nvSpPr>
        <p:spPr>
          <a:xfrm>
            <a:off x="394407" y="4150446"/>
            <a:ext cx="8749593" cy="14619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50" b="1" dirty="0" smtClean="0">
                <a:solidFill>
                  <a:srgbClr val="49366E"/>
                </a:solidFill>
                <a:latin typeface="Arial" panose="020B0604020202020204" pitchFamily="34" charset="0"/>
                <a:cs typeface="Arial" panose="020B0604020202020204" pitchFamily="34" charset="0"/>
              </a:rPr>
              <a:t>curtailment</a:t>
            </a:r>
            <a:r>
              <a:rPr lang="en-US" sz="950" b="1" dirty="0" smtClean="0">
                <a:solidFill>
                  <a:schemeClr val="accent4">
                    <a:lumMod val="75000"/>
                  </a:schemeClr>
                </a:solidFill>
                <a:latin typeface="Arial" panose="020B0604020202020204" pitchFamily="34" charset="0"/>
                <a:cs typeface="Arial" panose="020B0604020202020204" pitchFamily="34" charset="0"/>
              </a:rPr>
              <a:t>    </a:t>
            </a:r>
            <a:r>
              <a:rPr lang="en-US" sz="950" b="1" dirty="0" smtClean="0">
                <a:latin typeface="Arial" panose="020B0604020202020204" pitchFamily="34" charset="0"/>
                <a:cs typeface="Arial" panose="020B0604020202020204" pitchFamily="34" charset="0"/>
              </a:rPr>
              <a:t>battery storage    </a:t>
            </a:r>
            <a:r>
              <a:rPr lang="en-US" sz="950" b="1" dirty="0" smtClean="0">
                <a:solidFill>
                  <a:schemeClr val="accent1">
                    <a:lumMod val="40000"/>
                    <a:lumOff val="60000"/>
                  </a:schemeClr>
                </a:solidFill>
                <a:latin typeface="Arial" panose="020B0604020202020204" pitchFamily="34" charset="0"/>
                <a:cs typeface="Arial" panose="020B0604020202020204" pitchFamily="34" charset="0"/>
              </a:rPr>
              <a:t>pumped storage    </a:t>
            </a:r>
            <a:r>
              <a:rPr lang="en-US" sz="950" b="1" dirty="0" smtClean="0">
                <a:solidFill>
                  <a:schemeClr val="accent4"/>
                </a:solidFill>
                <a:latin typeface="Arial" panose="020B0604020202020204" pitchFamily="34" charset="0"/>
                <a:cs typeface="Arial" panose="020B0604020202020204" pitchFamily="34" charset="0"/>
              </a:rPr>
              <a:t>solar</a:t>
            </a:r>
            <a:r>
              <a:rPr lang="en-US" sz="950" b="1" dirty="0">
                <a:solidFill>
                  <a:schemeClr val="accent4"/>
                </a:solidFill>
                <a:latin typeface="Arial" panose="020B0604020202020204" pitchFamily="34" charset="0"/>
                <a:cs typeface="Arial" panose="020B0604020202020204" pitchFamily="34" charset="0"/>
              </a:rPr>
              <a:t> </a:t>
            </a:r>
            <a:r>
              <a:rPr lang="en-US" sz="950" b="1" dirty="0" smtClean="0">
                <a:solidFill>
                  <a:schemeClr val="accent4"/>
                </a:solidFill>
                <a:latin typeface="Arial" panose="020B0604020202020204" pitchFamily="34" charset="0"/>
                <a:cs typeface="Arial" panose="020B0604020202020204" pitchFamily="34" charset="0"/>
              </a:rPr>
              <a:t>   </a:t>
            </a:r>
            <a:r>
              <a:rPr lang="en-US" sz="950" b="1" dirty="0" smtClean="0">
                <a:solidFill>
                  <a:schemeClr val="accent3"/>
                </a:solidFill>
                <a:latin typeface="Arial" panose="020B0604020202020204" pitchFamily="34" charset="0"/>
                <a:cs typeface="Arial" panose="020B0604020202020204" pitchFamily="34" charset="0"/>
              </a:rPr>
              <a:t>wind    </a:t>
            </a:r>
            <a:r>
              <a:rPr lang="en-US" sz="950" b="1" kern="1200" dirty="0" smtClean="0">
                <a:solidFill>
                  <a:srgbClr val="003953"/>
                </a:solidFill>
                <a:effectLst/>
                <a:latin typeface="Arial" panose="020B0604020202020204" pitchFamily="34" charset="0"/>
                <a:cs typeface="Arial" panose="020B0604020202020204" pitchFamily="34" charset="0"/>
              </a:rPr>
              <a:t>hydroelectric </a:t>
            </a:r>
            <a:r>
              <a:rPr lang="en-US" sz="950" b="1" dirty="0" smtClean="0">
                <a:solidFill>
                  <a:srgbClr val="003953"/>
                </a:solidFill>
                <a:latin typeface="Arial" panose="020B0604020202020204" pitchFamily="34" charset="0"/>
                <a:cs typeface="Arial" panose="020B0604020202020204" pitchFamily="34" charset="0"/>
              </a:rPr>
              <a:t> </a:t>
            </a:r>
            <a:r>
              <a:rPr lang="en-US" sz="950" b="1" dirty="0" smtClean="0">
                <a:solidFill>
                  <a:srgbClr val="09689C"/>
                </a:solidFill>
                <a:latin typeface="Arial" panose="020B0604020202020204" pitchFamily="34" charset="0"/>
                <a:cs typeface="Arial" panose="020B0604020202020204" pitchFamily="34" charset="0"/>
              </a:rPr>
              <a:t> </a:t>
            </a:r>
            <a:r>
              <a:rPr lang="en-US" sz="950" b="1" dirty="0" smtClean="0">
                <a:latin typeface="Arial" panose="020B0604020202020204" pitchFamily="34" charset="0"/>
                <a:cs typeface="Arial" panose="020B0604020202020204" pitchFamily="34" charset="0"/>
              </a:rPr>
              <a:t> </a:t>
            </a:r>
            <a:r>
              <a:rPr lang="en-US" sz="950" b="1" dirty="0" smtClean="0">
                <a:solidFill>
                  <a:srgbClr val="20A3DC"/>
                </a:solidFill>
                <a:latin typeface="Arial" panose="020B0604020202020204" pitchFamily="34" charset="0"/>
                <a:cs typeface="Arial" panose="020B0604020202020204" pitchFamily="34" charset="0"/>
              </a:rPr>
              <a:t>natural</a:t>
            </a:r>
            <a:r>
              <a:rPr lang="en-US" sz="950" b="1" dirty="0" smtClean="0">
                <a:latin typeface="Arial" panose="020B0604020202020204" pitchFamily="34" charset="0"/>
                <a:cs typeface="Arial" panose="020B0604020202020204" pitchFamily="34" charset="0"/>
              </a:rPr>
              <a:t> </a:t>
            </a:r>
            <a:r>
              <a:rPr kumimoji="0" lang="en-US" sz="950" b="1" i="0" u="none" strike="noStrike" kern="0" cap="none" spc="0" normalizeH="0" baseline="0" noProof="0" dirty="0" smtClean="0">
                <a:ln>
                  <a:noFill/>
                </a:ln>
                <a:solidFill>
                  <a:srgbClr val="0096D7"/>
                </a:solidFill>
                <a:effectLst/>
                <a:uLnTx/>
                <a:uFillTx/>
                <a:latin typeface="Arial" panose="020B0604020202020204" pitchFamily="34" charset="0"/>
                <a:cs typeface="Arial" panose="020B0604020202020204" pitchFamily="34" charset="0"/>
              </a:rPr>
              <a:t>gas combined-cycle</a:t>
            </a:r>
            <a:r>
              <a:rPr kumimoji="0" lang="en-US" sz="950" b="1" i="0" u="none" strike="noStrike" kern="0" cap="none" spc="0" normalizeH="0" noProof="0" dirty="0" smtClean="0">
                <a:ln>
                  <a:noFill/>
                </a:ln>
                <a:solidFill>
                  <a:srgbClr val="0096D7"/>
                </a:solidFill>
                <a:effectLst/>
                <a:uLnTx/>
                <a:uFillTx/>
                <a:latin typeface="Arial" panose="020B0604020202020204" pitchFamily="34" charset="0"/>
                <a:cs typeface="Arial" panose="020B0604020202020204" pitchFamily="34" charset="0"/>
              </a:rPr>
              <a:t>   </a:t>
            </a:r>
            <a:r>
              <a:rPr kumimoji="0" lang="en-US" sz="950" b="1" i="0" u="none" strike="noStrike" kern="0" cap="none" spc="0" normalizeH="0" noProof="0" dirty="0" smtClean="0">
                <a:ln>
                  <a:noFill/>
                </a:ln>
                <a:solidFill>
                  <a:srgbClr val="BF7730"/>
                </a:solidFill>
                <a:effectLst/>
                <a:uLnTx/>
                <a:uFillTx/>
                <a:latin typeface="Arial" panose="020B0604020202020204" pitchFamily="34" charset="0"/>
                <a:cs typeface="Arial" panose="020B0604020202020204" pitchFamily="34" charset="0"/>
              </a:rPr>
              <a:t>natural</a:t>
            </a:r>
            <a:r>
              <a:rPr kumimoji="0" lang="en-US" sz="950" b="1" i="0" u="none" strike="noStrike" kern="0" cap="none" spc="0" normalizeH="0" noProof="0" dirty="0" smtClean="0">
                <a:ln>
                  <a:noFill/>
                </a:ln>
                <a:solidFill>
                  <a:srgbClr val="0096D7"/>
                </a:solidFill>
                <a:effectLst/>
                <a:uLnTx/>
                <a:uFillTx/>
                <a:latin typeface="Arial" panose="020B0604020202020204" pitchFamily="34" charset="0"/>
                <a:cs typeface="Arial" panose="020B0604020202020204" pitchFamily="34" charset="0"/>
              </a:rPr>
              <a:t> </a:t>
            </a:r>
            <a:r>
              <a:rPr lang="en-US" sz="950" b="1" dirty="0" smtClean="0">
                <a:solidFill>
                  <a:schemeClr val="accent2"/>
                </a:solidFill>
                <a:latin typeface="Arial" panose="020B0604020202020204" pitchFamily="34" charset="0"/>
                <a:cs typeface="Arial" panose="020B0604020202020204" pitchFamily="34" charset="0"/>
              </a:rPr>
              <a:t>gas and oil peakers</a:t>
            </a:r>
            <a:r>
              <a:rPr lang="en-US" sz="950" b="1" dirty="0">
                <a:solidFill>
                  <a:schemeClr val="accent2"/>
                </a:solidFill>
                <a:latin typeface="Arial" panose="020B0604020202020204" pitchFamily="34" charset="0"/>
                <a:cs typeface="Arial" panose="020B0604020202020204" pitchFamily="34" charset="0"/>
              </a:rPr>
              <a:t> </a:t>
            </a:r>
            <a:r>
              <a:rPr lang="en-US" sz="950" b="1" dirty="0" smtClean="0">
                <a:solidFill>
                  <a:schemeClr val="accent2"/>
                </a:solidFill>
                <a:latin typeface="Arial" panose="020B0604020202020204" pitchFamily="34" charset="0"/>
                <a:cs typeface="Arial" panose="020B0604020202020204" pitchFamily="34" charset="0"/>
              </a:rPr>
              <a:t>   </a:t>
            </a:r>
            <a:r>
              <a:rPr lang="en-US" sz="950" b="1" dirty="0" smtClean="0">
                <a:solidFill>
                  <a:schemeClr val="accent5"/>
                </a:solidFill>
                <a:latin typeface="Arial" panose="020B0604020202020204" pitchFamily="34" charset="0"/>
                <a:cs typeface="Arial" panose="020B0604020202020204" pitchFamily="34" charset="0"/>
              </a:rPr>
              <a:t>nuclear</a:t>
            </a:r>
            <a:r>
              <a:rPr lang="en-US" sz="950" b="1" dirty="0">
                <a:solidFill>
                  <a:schemeClr val="accent5"/>
                </a:solidFill>
                <a:latin typeface="Arial" panose="020B0604020202020204" pitchFamily="34" charset="0"/>
                <a:cs typeface="Arial" panose="020B0604020202020204" pitchFamily="34" charset="0"/>
              </a:rPr>
              <a:t> </a:t>
            </a:r>
            <a:r>
              <a:rPr lang="en-US" sz="950" b="1" dirty="0" smtClean="0">
                <a:solidFill>
                  <a:schemeClr val="accent5"/>
                </a:solidFill>
                <a:latin typeface="Arial" panose="020B0604020202020204" pitchFamily="34" charset="0"/>
                <a:cs typeface="Arial" panose="020B0604020202020204" pitchFamily="34" charset="0"/>
              </a:rPr>
              <a:t>  </a:t>
            </a:r>
            <a:r>
              <a:rPr lang="en-US" sz="950" b="1" dirty="0" smtClean="0">
                <a:solidFill>
                  <a:schemeClr val="bg2">
                    <a:lumMod val="40000"/>
                    <a:lumOff val="60000"/>
                  </a:schemeClr>
                </a:solidFill>
                <a:latin typeface="Arial" panose="020B0604020202020204" pitchFamily="34" charset="0"/>
                <a:cs typeface="Arial" panose="020B0604020202020204" pitchFamily="34" charset="0"/>
              </a:rPr>
              <a:t>coal</a:t>
            </a:r>
            <a:endParaRPr lang="en-US" sz="950" b="1" dirty="0">
              <a:solidFill>
                <a:schemeClr val="bg2">
                  <a:lumMod val="40000"/>
                  <a:lumOff val="60000"/>
                </a:schemeClr>
              </a:solidFill>
              <a:latin typeface="Arial" panose="020B0604020202020204" pitchFamily="34" charset="0"/>
              <a:cs typeface="Arial" panose="020B0604020202020204" pitchFamily="34" charset="0"/>
            </a:endParaRPr>
          </a:p>
        </p:txBody>
      </p:sp>
      <p:sp>
        <p:nvSpPr>
          <p:cNvPr id="2" name="Rectangle 1"/>
          <p:cNvSpPr/>
          <p:nvPr/>
        </p:nvSpPr>
        <p:spPr>
          <a:xfrm>
            <a:off x="394407" y="4319257"/>
            <a:ext cx="8543293" cy="461665"/>
          </a:xfrm>
          <a:prstGeom prst="rect">
            <a:avLst/>
          </a:prstGeom>
        </p:spPr>
        <p:txBody>
          <a:bodyPr wrap="square">
            <a:spAutoFit/>
          </a:bodyPr>
          <a:lstStyle/>
          <a:p>
            <a:r>
              <a:rPr lang="en-US" sz="800" dirty="0"/>
              <a:t>Note: Negative generation represents charging of energy storage technologies such as pumped hydro and battery storage. Hourly dispatch estimates are illustrative and are developed to determine curtailment and storage operations; final dispatch estimates are developed separately and may differ from total utilization as this figure shows. Solar includes both utility-scale and end-use photovoltaic electricity generation</a:t>
            </a:r>
          </a:p>
        </p:txBody>
      </p:sp>
    </p:spTree>
    <p:extLst>
      <p:ext uri="{BB962C8B-B14F-4D97-AF65-F5344CB8AC3E}">
        <p14:creationId xmlns:p14="http://schemas.microsoft.com/office/powerpoint/2010/main" val="31040470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6374" y="85151"/>
            <a:ext cx="8001000" cy="761415"/>
          </a:xfrm>
        </p:spPr>
        <p:txBody>
          <a:bodyPr/>
          <a:lstStyle/>
          <a:p>
            <a:r>
              <a:rPr lang="en-US" dirty="0" smtClean="0"/>
              <a:t>Seasonal U.S. electricity generation by source</a:t>
            </a:r>
            <a:endParaRPr lang="en-US"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solidFill>
                  <a:srgbClr val="000000"/>
                </a:solidFill>
              </a:rPr>
              <a:pPr>
                <a:defRPr/>
              </a:pPr>
              <a:t>66</a:t>
            </a:fld>
            <a:endParaRPr lang="en-US" dirty="0">
              <a:solidFill>
                <a:srgbClr val="000000"/>
              </a:solidFill>
            </a:endParaRPr>
          </a:p>
        </p:txBody>
      </p:sp>
      <p:sp>
        <p:nvSpPr>
          <p:cNvPr id="11" name="TextBox 1"/>
          <p:cNvSpPr txBox="1"/>
          <p:nvPr/>
        </p:nvSpPr>
        <p:spPr>
          <a:xfrm>
            <a:off x="620983" y="962891"/>
            <a:ext cx="8431742" cy="1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latin typeface="Arial" panose="020B0604020202020204" pitchFamily="34" charset="0"/>
                <a:cs typeface="Arial" panose="020B0604020202020204" pitchFamily="34" charset="0"/>
              </a:rPr>
              <a:t>Hourly U.S. electricity generation and load by fuel type and season in 2050</a:t>
            </a:r>
          </a:p>
          <a:p>
            <a:r>
              <a:rPr lang="en-US" sz="1200" b="1" dirty="0">
                <a:latin typeface="Arial" panose="020B0604020202020204" pitchFamily="34" charset="0"/>
                <a:cs typeface="Arial" panose="020B0604020202020204" pitchFamily="34" charset="0"/>
              </a:rPr>
              <a:t>AEO2022 Reference case</a:t>
            </a:r>
          </a:p>
          <a:p>
            <a:r>
              <a:rPr lang="en-US" b="0" baseline="0" dirty="0" smtClean="0">
                <a:latin typeface="Arial" panose="020B0604020202020204" pitchFamily="34" charset="0"/>
                <a:cs typeface="Arial" panose="020B0604020202020204" pitchFamily="34" charset="0"/>
              </a:rPr>
              <a:t>billion </a:t>
            </a:r>
            <a:r>
              <a:rPr lang="en-US" b="0" baseline="0" dirty="0">
                <a:latin typeface="Arial" panose="020B0604020202020204" pitchFamily="34" charset="0"/>
                <a:cs typeface="Arial" panose="020B0604020202020204" pitchFamily="34" charset="0"/>
              </a:rPr>
              <a:t>kilowatthours</a:t>
            </a:r>
          </a:p>
          <a:p>
            <a:endParaRPr lang="en-US" b="0" baseline="0" dirty="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b="0" dirty="0">
                <a:effectLst/>
                <a:latin typeface="Arial" panose="020B0604020202020204" pitchFamily="34" charset="0"/>
                <a:cs typeface="Arial" panose="020B0604020202020204" pitchFamily="34" charset="0"/>
              </a:rPr>
              <a:t>	</a:t>
            </a:r>
            <a:r>
              <a:rPr lang="en-US" b="0" dirty="0" smtClean="0">
                <a:effectLst/>
                <a:latin typeface="Arial" panose="020B0604020202020204" pitchFamily="34" charset="0"/>
                <a:cs typeface="Arial" panose="020B0604020202020204" pitchFamily="34" charset="0"/>
              </a:rPr>
              <a:t>    w</a:t>
            </a:r>
            <a:r>
              <a:rPr lang="en-US" dirty="0" smtClean="0">
                <a:effectLst/>
                <a:latin typeface="Arial" panose="020B0604020202020204" pitchFamily="34" charset="0"/>
                <a:cs typeface="Arial" panose="020B0604020202020204" pitchFamily="34" charset="0"/>
              </a:rPr>
              <a:t>inter</a:t>
            </a:r>
            <a:r>
              <a:rPr lang="en-US" dirty="0">
                <a:effectLst/>
                <a:latin typeface="Arial" panose="020B0604020202020204" pitchFamily="34" charset="0"/>
                <a:cs typeface="Arial" panose="020B0604020202020204" pitchFamily="34" charset="0"/>
              </a:rPr>
              <a:t>		</a:t>
            </a:r>
            <a:r>
              <a:rPr lang="en-US" baseline="0" dirty="0">
                <a:effectLst/>
                <a:latin typeface="Arial" panose="020B0604020202020204" pitchFamily="34" charset="0"/>
                <a:cs typeface="Arial" panose="020B0604020202020204" pitchFamily="34" charset="0"/>
              </a:rPr>
              <a:t>          </a:t>
            </a:r>
            <a:r>
              <a:rPr lang="en-US" baseline="0" dirty="0" smtClean="0">
                <a:effectLst/>
                <a:latin typeface="Arial" panose="020B0604020202020204" pitchFamily="34" charset="0"/>
                <a:cs typeface="Arial" panose="020B0604020202020204" pitchFamily="34" charset="0"/>
              </a:rPr>
              <a:t>                 summer</a:t>
            </a:r>
            <a:r>
              <a:rPr lang="en-US" baseline="0" dirty="0">
                <a:effectLst/>
                <a:latin typeface="Arial" panose="020B0604020202020204" pitchFamily="34" charset="0"/>
                <a:cs typeface="Arial" panose="020B0604020202020204" pitchFamily="34" charset="0"/>
              </a:rPr>
              <a:t>		</a:t>
            </a:r>
            <a:r>
              <a:rPr lang="en-US" baseline="0" dirty="0" smtClean="0">
                <a:effectLst/>
                <a:latin typeface="Arial" panose="020B0604020202020204" pitchFamily="34" charset="0"/>
                <a:cs typeface="Arial" panose="020B0604020202020204" pitchFamily="34" charset="0"/>
              </a:rPr>
              <a:t>                       spring</a:t>
            </a:r>
            <a:r>
              <a:rPr lang="en-US" dirty="0" smtClean="0">
                <a:effectLst/>
                <a:latin typeface="Arial" panose="020B0604020202020204" pitchFamily="34" charset="0"/>
                <a:cs typeface="Arial" panose="020B0604020202020204" pitchFamily="34" charset="0"/>
              </a:rPr>
              <a:t> and f</a:t>
            </a:r>
            <a:r>
              <a:rPr lang="en-US" baseline="0" dirty="0" smtClean="0">
                <a:effectLst/>
                <a:latin typeface="Arial" panose="020B0604020202020204" pitchFamily="34" charset="0"/>
                <a:cs typeface="Arial" panose="020B0604020202020204" pitchFamily="34" charset="0"/>
              </a:rPr>
              <a:t>all</a:t>
            </a:r>
            <a:endParaRPr lang="en-US" baseline="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p:txBody>
      </p:sp>
      <p:sp>
        <p:nvSpPr>
          <p:cNvPr id="12" name="TextBox 1"/>
          <p:cNvSpPr txBox="1"/>
          <p:nvPr/>
        </p:nvSpPr>
        <p:spPr>
          <a:xfrm>
            <a:off x="2206171" y="4244477"/>
            <a:ext cx="5631804" cy="292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baseline="0" dirty="0">
                <a:solidFill>
                  <a:sysClr val="windowText" lastClr="000000"/>
                </a:solidFill>
                <a:latin typeface="Arial" panose="020B0604020202020204" pitchFamily="34" charset="0"/>
                <a:cs typeface="Arial" panose="020B0604020202020204" pitchFamily="34" charset="0"/>
              </a:rPr>
              <a:t>		</a:t>
            </a:r>
            <a:r>
              <a:rPr lang="en-US" b="0" baseline="0" dirty="0">
                <a:solidFill>
                  <a:sysClr val="windowText" lastClr="000000"/>
                </a:solidFill>
                <a:latin typeface="Arial" panose="020B0604020202020204" pitchFamily="34" charset="0"/>
                <a:cs typeface="Arial" panose="020B0604020202020204" pitchFamily="34" charset="0"/>
              </a:rPr>
              <a:t>hour of the day</a:t>
            </a:r>
            <a:r>
              <a:rPr lang="en-US" sz="1200" b="0" baseline="0" dirty="0">
                <a:solidFill>
                  <a:sysClr val="windowText" lastClr="000000"/>
                </a:solidFill>
                <a:latin typeface="Arial" panose="020B0604020202020204" pitchFamily="34" charset="0"/>
                <a:cs typeface="Arial" panose="020B0604020202020204" pitchFamily="34" charset="0"/>
              </a:rPr>
              <a:t>	</a:t>
            </a:r>
          </a:p>
        </p:txBody>
      </p:sp>
      <p:graphicFrame>
        <p:nvGraphicFramePr>
          <p:cNvPr id="13" name="Chart 12"/>
          <p:cNvGraphicFramePr>
            <a:graphicFrameLocks/>
          </p:cNvGraphicFramePr>
          <p:nvPr>
            <p:extLst/>
          </p:nvPr>
        </p:nvGraphicFramePr>
        <p:xfrm>
          <a:off x="620983" y="2011245"/>
          <a:ext cx="2743200" cy="22870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nvPr>
        </p:nvGraphicFramePr>
        <p:xfrm>
          <a:off x="3457089" y="2090088"/>
          <a:ext cx="2743200" cy="2219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nvPr>
        </p:nvGraphicFramePr>
        <p:xfrm>
          <a:off x="6106153" y="2099086"/>
          <a:ext cx="2743200" cy="2221441"/>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
          <p:cNvSpPr txBox="1"/>
          <p:nvPr/>
        </p:nvSpPr>
        <p:spPr>
          <a:xfrm>
            <a:off x="1120236" y="2822989"/>
            <a:ext cx="586596" cy="316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18" name="TextBox 1"/>
          <p:cNvSpPr txBox="1"/>
          <p:nvPr/>
        </p:nvSpPr>
        <p:spPr>
          <a:xfrm>
            <a:off x="3690560" y="2675947"/>
            <a:ext cx="586596" cy="316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16" name="TextBox 14"/>
          <p:cNvSpPr txBox="1"/>
          <p:nvPr/>
        </p:nvSpPr>
        <p:spPr>
          <a:xfrm>
            <a:off x="409004" y="4500285"/>
            <a:ext cx="8822240" cy="14619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50" b="1" dirty="0" smtClean="0">
                <a:solidFill>
                  <a:srgbClr val="7D6D9B"/>
                </a:solidFill>
                <a:latin typeface="Arial" panose="020B0604020202020204" pitchFamily="34" charset="0"/>
                <a:cs typeface="Arial" panose="020B0604020202020204" pitchFamily="34" charset="0"/>
              </a:rPr>
              <a:t>curtailment</a:t>
            </a:r>
            <a:r>
              <a:rPr lang="en-US" sz="950" b="1" dirty="0" smtClean="0">
                <a:solidFill>
                  <a:schemeClr val="accent4">
                    <a:lumMod val="75000"/>
                  </a:schemeClr>
                </a:solidFill>
                <a:latin typeface="Arial" panose="020B0604020202020204" pitchFamily="34" charset="0"/>
                <a:cs typeface="Arial" panose="020B0604020202020204" pitchFamily="34" charset="0"/>
              </a:rPr>
              <a:t>    </a:t>
            </a:r>
            <a:r>
              <a:rPr lang="en-US" sz="950" b="1" dirty="0" smtClean="0">
                <a:latin typeface="Arial" panose="020B0604020202020204" pitchFamily="34" charset="0"/>
                <a:cs typeface="Arial" panose="020B0604020202020204" pitchFamily="34" charset="0"/>
              </a:rPr>
              <a:t>battery storage    </a:t>
            </a:r>
            <a:r>
              <a:rPr lang="en-US" sz="950" b="1" dirty="0" smtClean="0">
                <a:solidFill>
                  <a:schemeClr val="accent1">
                    <a:lumMod val="40000"/>
                    <a:lumOff val="60000"/>
                  </a:schemeClr>
                </a:solidFill>
                <a:latin typeface="Arial" panose="020B0604020202020204" pitchFamily="34" charset="0"/>
                <a:cs typeface="Arial" panose="020B0604020202020204" pitchFamily="34" charset="0"/>
              </a:rPr>
              <a:t>pumped storage    </a:t>
            </a:r>
            <a:r>
              <a:rPr lang="en-US" sz="950" b="1" dirty="0" smtClean="0">
                <a:solidFill>
                  <a:schemeClr val="accent4"/>
                </a:solidFill>
                <a:latin typeface="Arial" panose="020B0604020202020204" pitchFamily="34" charset="0"/>
                <a:cs typeface="Arial" panose="020B0604020202020204" pitchFamily="34" charset="0"/>
              </a:rPr>
              <a:t>solar</a:t>
            </a:r>
            <a:r>
              <a:rPr lang="en-US" sz="950" b="1" dirty="0">
                <a:solidFill>
                  <a:schemeClr val="accent4"/>
                </a:solidFill>
                <a:latin typeface="Arial" panose="020B0604020202020204" pitchFamily="34" charset="0"/>
                <a:cs typeface="Arial" panose="020B0604020202020204" pitchFamily="34" charset="0"/>
              </a:rPr>
              <a:t> </a:t>
            </a:r>
            <a:r>
              <a:rPr lang="en-US" sz="950" b="1" dirty="0" smtClean="0">
                <a:solidFill>
                  <a:schemeClr val="accent4"/>
                </a:solidFill>
                <a:latin typeface="Arial" panose="020B0604020202020204" pitchFamily="34" charset="0"/>
                <a:cs typeface="Arial" panose="020B0604020202020204" pitchFamily="34" charset="0"/>
              </a:rPr>
              <a:t>   </a:t>
            </a:r>
            <a:r>
              <a:rPr lang="en-US" sz="950" b="1" dirty="0" smtClean="0">
                <a:solidFill>
                  <a:schemeClr val="accent3"/>
                </a:solidFill>
                <a:latin typeface="Arial" panose="020B0604020202020204" pitchFamily="34" charset="0"/>
                <a:cs typeface="Arial" panose="020B0604020202020204" pitchFamily="34" charset="0"/>
              </a:rPr>
              <a:t>wind    </a:t>
            </a:r>
            <a:r>
              <a:rPr lang="en-US" sz="950" b="1" kern="1200" dirty="0" smtClean="0">
                <a:solidFill>
                  <a:srgbClr val="003953"/>
                </a:solidFill>
                <a:effectLst/>
                <a:latin typeface="Arial" panose="020B0604020202020204" pitchFamily="34" charset="0"/>
                <a:cs typeface="Arial" panose="020B0604020202020204" pitchFamily="34" charset="0"/>
              </a:rPr>
              <a:t>hydroelectric </a:t>
            </a:r>
            <a:r>
              <a:rPr lang="en-US" sz="950" b="1" dirty="0" smtClean="0">
                <a:solidFill>
                  <a:srgbClr val="003953"/>
                </a:solidFill>
                <a:latin typeface="Arial" panose="020B0604020202020204" pitchFamily="34" charset="0"/>
                <a:cs typeface="Arial" panose="020B0604020202020204" pitchFamily="34" charset="0"/>
              </a:rPr>
              <a:t> </a:t>
            </a:r>
            <a:r>
              <a:rPr lang="en-US" sz="950" b="1" dirty="0" smtClean="0">
                <a:solidFill>
                  <a:srgbClr val="09689C"/>
                </a:solidFill>
                <a:latin typeface="Arial" panose="020B0604020202020204" pitchFamily="34" charset="0"/>
                <a:cs typeface="Arial" panose="020B0604020202020204" pitchFamily="34" charset="0"/>
              </a:rPr>
              <a:t> </a:t>
            </a:r>
            <a:r>
              <a:rPr lang="en-US" sz="950" b="1" dirty="0" smtClean="0">
                <a:latin typeface="Arial" panose="020B0604020202020204" pitchFamily="34" charset="0"/>
                <a:cs typeface="Arial" panose="020B0604020202020204" pitchFamily="34" charset="0"/>
              </a:rPr>
              <a:t> </a:t>
            </a:r>
            <a:r>
              <a:rPr lang="en-US" sz="950" b="1" dirty="0" smtClean="0">
                <a:solidFill>
                  <a:srgbClr val="20A3DC"/>
                </a:solidFill>
                <a:latin typeface="Arial" panose="020B0604020202020204" pitchFamily="34" charset="0"/>
                <a:cs typeface="Arial" panose="020B0604020202020204" pitchFamily="34" charset="0"/>
              </a:rPr>
              <a:t>natural</a:t>
            </a:r>
            <a:r>
              <a:rPr lang="en-US" sz="950" b="1" dirty="0" smtClean="0">
                <a:latin typeface="Arial" panose="020B0604020202020204" pitchFamily="34" charset="0"/>
                <a:cs typeface="Arial" panose="020B0604020202020204" pitchFamily="34" charset="0"/>
              </a:rPr>
              <a:t> </a:t>
            </a:r>
            <a:r>
              <a:rPr kumimoji="0" lang="en-US" sz="950" b="1" i="0" u="none" strike="noStrike" kern="0" cap="none" spc="0" normalizeH="0" baseline="0" noProof="0" dirty="0" smtClean="0">
                <a:ln>
                  <a:noFill/>
                </a:ln>
                <a:solidFill>
                  <a:srgbClr val="0096D7"/>
                </a:solidFill>
                <a:effectLst/>
                <a:uLnTx/>
                <a:uFillTx/>
                <a:latin typeface="Arial" panose="020B0604020202020204" pitchFamily="34" charset="0"/>
                <a:cs typeface="Arial" panose="020B0604020202020204" pitchFamily="34" charset="0"/>
              </a:rPr>
              <a:t>gas combined-cycle</a:t>
            </a:r>
            <a:r>
              <a:rPr kumimoji="0" lang="en-US" sz="950" b="1" i="0" u="none" strike="noStrike" kern="0" cap="none" spc="0" normalizeH="0" noProof="0" dirty="0" smtClean="0">
                <a:ln>
                  <a:noFill/>
                </a:ln>
                <a:solidFill>
                  <a:srgbClr val="0096D7"/>
                </a:solidFill>
                <a:effectLst/>
                <a:uLnTx/>
                <a:uFillTx/>
                <a:latin typeface="Arial" panose="020B0604020202020204" pitchFamily="34" charset="0"/>
                <a:cs typeface="Arial" panose="020B0604020202020204" pitchFamily="34" charset="0"/>
              </a:rPr>
              <a:t>   </a:t>
            </a:r>
            <a:r>
              <a:rPr kumimoji="0" lang="en-US" sz="950" b="1" i="0" u="none" strike="noStrike" kern="0" cap="none" spc="0" normalizeH="0" noProof="0" dirty="0" smtClean="0">
                <a:ln>
                  <a:noFill/>
                </a:ln>
                <a:solidFill>
                  <a:srgbClr val="BF7730"/>
                </a:solidFill>
                <a:effectLst/>
                <a:uLnTx/>
                <a:uFillTx/>
                <a:latin typeface="Arial" panose="020B0604020202020204" pitchFamily="34" charset="0"/>
                <a:cs typeface="Arial" panose="020B0604020202020204" pitchFamily="34" charset="0"/>
              </a:rPr>
              <a:t>natural</a:t>
            </a:r>
            <a:r>
              <a:rPr kumimoji="0" lang="en-US" sz="950" b="1" i="0" u="none" strike="noStrike" kern="0" cap="none" spc="0" normalizeH="0" noProof="0" dirty="0" smtClean="0">
                <a:ln>
                  <a:noFill/>
                </a:ln>
                <a:solidFill>
                  <a:srgbClr val="0096D7"/>
                </a:solidFill>
                <a:effectLst/>
                <a:uLnTx/>
                <a:uFillTx/>
                <a:latin typeface="Arial" panose="020B0604020202020204" pitchFamily="34" charset="0"/>
                <a:cs typeface="Arial" panose="020B0604020202020204" pitchFamily="34" charset="0"/>
              </a:rPr>
              <a:t> </a:t>
            </a:r>
            <a:r>
              <a:rPr lang="en-US" sz="950" b="1" dirty="0" smtClean="0">
                <a:solidFill>
                  <a:schemeClr val="accent2"/>
                </a:solidFill>
                <a:latin typeface="Arial" panose="020B0604020202020204" pitchFamily="34" charset="0"/>
                <a:cs typeface="Arial" panose="020B0604020202020204" pitchFamily="34" charset="0"/>
              </a:rPr>
              <a:t>gas and oil peakers</a:t>
            </a:r>
            <a:r>
              <a:rPr lang="en-US" sz="950" b="1" dirty="0">
                <a:solidFill>
                  <a:schemeClr val="accent2"/>
                </a:solidFill>
                <a:latin typeface="Arial" panose="020B0604020202020204" pitchFamily="34" charset="0"/>
                <a:cs typeface="Arial" panose="020B0604020202020204" pitchFamily="34" charset="0"/>
              </a:rPr>
              <a:t> </a:t>
            </a:r>
            <a:r>
              <a:rPr lang="en-US" sz="950" b="1" dirty="0" smtClean="0">
                <a:solidFill>
                  <a:schemeClr val="accent2"/>
                </a:solidFill>
                <a:latin typeface="Arial" panose="020B0604020202020204" pitchFamily="34" charset="0"/>
                <a:cs typeface="Arial" panose="020B0604020202020204" pitchFamily="34" charset="0"/>
              </a:rPr>
              <a:t>   </a:t>
            </a:r>
            <a:r>
              <a:rPr lang="en-US" sz="950" b="1" dirty="0" smtClean="0">
                <a:solidFill>
                  <a:schemeClr val="accent5"/>
                </a:solidFill>
                <a:latin typeface="Arial" panose="020B0604020202020204" pitchFamily="34" charset="0"/>
                <a:cs typeface="Arial" panose="020B0604020202020204" pitchFamily="34" charset="0"/>
              </a:rPr>
              <a:t>nuclear</a:t>
            </a:r>
            <a:r>
              <a:rPr lang="en-US" sz="950" b="1" dirty="0">
                <a:solidFill>
                  <a:schemeClr val="accent5"/>
                </a:solidFill>
                <a:latin typeface="Arial" panose="020B0604020202020204" pitchFamily="34" charset="0"/>
                <a:cs typeface="Arial" panose="020B0604020202020204" pitchFamily="34" charset="0"/>
              </a:rPr>
              <a:t> </a:t>
            </a:r>
            <a:r>
              <a:rPr lang="en-US" sz="950" b="1" dirty="0" smtClean="0">
                <a:solidFill>
                  <a:schemeClr val="accent5"/>
                </a:solidFill>
                <a:latin typeface="Arial" panose="020B0604020202020204" pitchFamily="34" charset="0"/>
                <a:cs typeface="Arial" panose="020B0604020202020204" pitchFamily="34" charset="0"/>
              </a:rPr>
              <a:t>  </a:t>
            </a:r>
            <a:r>
              <a:rPr lang="en-US" sz="950" b="1" dirty="0" smtClean="0">
                <a:solidFill>
                  <a:schemeClr val="bg2">
                    <a:lumMod val="40000"/>
                    <a:lumOff val="60000"/>
                  </a:schemeClr>
                </a:solidFill>
                <a:latin typeface="Arial" panose="020B0604020202020204" pitchFamily="34" charset="0"/>
                <a:cs typeface="Arial" panose="020B0604020202020204" pitchFamily="34" charset="0"/>
              </a:rPr>
              <a:t>coal</a:t>
            </a:r>
            <a:endParaRPr lang="en-US" sz="950" b="1" dirty="0">
              <a:solidFill>
                <a:schemeClr val="bg2">
                  <a:lumMod val="40000"/>
                  <a:lumOff val="60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5"/>
          <a:stretch>
            <a:fillRect/>
          </a:stretch>
        </p:blipFill>
        <p:spPr>
          <a:xfrm>
            <a:off x="43032" y="204870"/>
            <a:ext cx="576228" cy="576228"/>
          </a:xfrm>
          <a:prstGeom prst="rect">
            <a:avLst/>
          </a:prstGeom>
        </p:spPr>
      </p:pic>
    </p:spTree>
    <p:extLst>
      <p:ext uri="{BB962C8B-B14F-4D97-AF65-F5344CB8AC3E}">
        <p14:creationId xmlns:p14="http://schemas.microsoft.com/office/powerpoint/2010/main" val="20342518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9260" y="-106317"/>
            <a:ext cx="8001000" cy="776247"/>
          </a:xfrm>
        </p:spPr>
        <p:txBody>
          <a:bodyPr/>
          <a:lstStyle/>
          <a:p>
            <a:r>
              <a:rPr lang="en-US" dirty="0" smtClean="0">
                <a:solidFill>
                  <a:srgbClr val="21A4DC"/>
                </a:solidFill>
              </a:rPr>
              <a:t>Regional U.S. electricity generation by source </a:t>
            </a:r>
            <a:endParaRPr lang="en-US" dirty="0">
              <a:solidFill>
                <a:srgbClr val="21A4DC"/>
              </a:solidFill>
            </a:endParaRP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solidFill>
                  <a:srgbClr val="000000"/>
                </a:solidFill>
              </a:rPr>
              <a:pPr>
                <a:defRPr/>
              </a:pPr>
              <a:t>67</a:t>
            </a:fld>
            <a:endParaRPr lang="en-US" dirty="0">
              <a:solidFill>
                <a:srgbClr val="000000"/>
              </a:solidFill>
            </a:endParaRPr>
          </a:p>
        </p:txBody>
      </p:sp>
      <p:sp>
        <p:nvSpPr>
          <p:cNvPr id="7" name="TextBox 1"/>
          <p:cNvSpPr txBox="1"/>
          <p:nvPr/>
        </p:nvSpPr>
        <p:spPr>
          <a:xfrm>
            <a:off x="524645" y="627382"/>
            <a:ext cx="8431742" cy="1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latin typeface="Arial" panose="020B0604020202020204" pitchFamily="34" charset="0"/>
                <a:cs typeface="Arial" panose="020B0604020202020204" pitchFamily="34" charset="0"/>
              </a:rPr>
              <a:t>Hourly U.S. electricity generation and load by fuel type and region in 2050</a:t>
            </a:r>
          </a:p>
          <a:p>
            <a:r>
              <a:rPr lang="en-US" sz="1200" b="1" dirty="0">
                <a:latin typeface="Arial" panose="020B0604020202020204" pitchFamily="34" charset="0"/>
                <a:cs typeface="Arial" panose="020B0604020202020204" pitchFamily="34" charset="0"/>
              </a:rPr>
              <a:t>AEO2022 Reference case</a:t>
            </a:r>
          </a:p>
          <a:p>
            <a:r>
              <a:rPr lang="en-US" dirty="0">
                <a:latin typeface="Arial" panose="020B0604020202020204" pitchFamily="34" charset="0"/>
                <a:cs typeface="Arial" panose="020B0604020202020204" pitchFamily="34" charset="0"/>
              </a:rPr>
              <a:t>billion kilowatthours</a:t>
            </a:r>
          </a:p>
          <a:p>
            <a:endParaRPr lang="en-US" b="0" baseline="0" dirty="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b="0" dirty="0">
                <a:effectLst/>
                <a:latin typeface="Arial" panose="020B0604020202020204" pitchFamily="34" charset="0"/>
                <a:cs typeface="Arial" panose="020B0604020202020204" pitchFamily="34" charset="0"/>
              </a:rPr>
              <a:t>	</a:t>
            </a:r>
            <a:r>
              <a:rPr lang="en-US" b="0" dirty="0" smtClean="0">
                <a:effectLst/>
                <a:latin typeface="Arial" panose="020B0604020202020204" pitchFamily="34" charset="0"/>
                <a:cs typeface="Arial" panose="020B0604020202020204" pitchFamily="34" charset="0"/>
              </a:rPr>
              <a:t>     </a:t>
            </a:r>
            <a:r>
              <a:rPr lang="en-US" dirty="0" smtClean="0">
                <a:effectLst/>
                <a:latin typeface="Arial" panose="020B0604020202020204" pitchFamily="34" charset="0"/>
                <a:cs typeface="Arial" panose="020B0604020202020204" pitchFamily="34" charset="0"/>
              </a:rPr>
              <a:t>CAISO</a:t>
            </a:r>
            <a:r>
              <a:rPr lang="en-US" dirty="0">
                <a:effectLst/>
                <a:latin typeface="Arial" panose="020B0604020202020204" pitchFamily="34" charset="0"/>
                <a:cs typeface="Arial" panose="020B0604020202020204" pitchFamily="34" charset="0"/>
              </a:rPr>
              <a:t>		</a:t>
            </a:r>
            <a:r>
              <a:rPr lang="en-US" baseline="0" dirty="0">
                <a:effectLst/>
                <a:latin typeface="Arial" panose="020B0604020202020204" pitchFamily="34" charset="0"/>
                <a:cs typeface="Arial" panose="020B0604020202020204" pitchFamily="34" charset="0"/>
              </a:rPr>
              <a:t>          </a:t>
            </a:r>
            <a:r>
              <a:rPr lang="en-US" baseline="0" dirty="0" smtClean="0">
                <a:effectLst/>
                <a:latin typeface="Arial" panose="020B0604020202020204" pitchFamily="34" charset="0"/>
                <a:cs typeface="Arial" panose="020B0604020202020204" pitchFamily="34" charset="0"/>
              </a:rPr>
              <a:t>          </a:t>
            </a:r>
            <a:r>
              <a:rPr lang="en-US" baseline="0" dirty="0">
                <a:effectLst/>
                <a:latin typeface="Arial" panose="020B0604020202020204" pitchFamily="34" charset="0"/>
                <a:cs typeface="Arial" panose="020B0604020202020204" pitchFamily="34" charset="0"/>
              </a:rPr>
              <a:t>ERCOT		</a:t>
            </a:r>
            <a:r>
              <a:rPr lang="en-US" baseline="0" dirty="0" smtClean="0">
                <a:effectLst/>
                <a:latin typeface="Arial" panose="020B0604020202020204" pitchFamily="34" charset="0"/>
                <a:cs typeface="Arial" panose="020B0604020202020204" pitchFamily="34" charset="0"/>
              </a:rPr>
              <a:t>      Mid-Continent</a:t>
            </a:r>
            <a:endParaRPr lang="en-US" baseline="0" dirty="0">
              <a:latin typeface="Arial" panose="020B0604020202020204" pitchFamily="34" charset="0"/>
              <a:cs typeface="Arial" panose="020B0604020202020204" pitchFamily="34" charset="0"/>
            </a:endParaRPr>
          </a:p>
          <a:p>
            <a:endParaRPr lang="en-US" b="1" baseline="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6920444" y="248291"/>
            <a:ext cx="2223556" cy="1500977"/>
          </a:xfrm>
          <a:prstGeom prst="rect">
            <a:avLst/>
          </a:prstGeom>
        </p:spPr>
      </p:pic>
      <p:graphicFrame>
        <p:nvGraphicFramePr>
          <p:cNvPr id="10" name="Chart 9"/>
          <p:cNvGraphicFramePr>
            <a:graphicFrameLocks/>
          </p:cNvGraphicFramePr>
          <p:nvPr>
            <p:extLst/>
          </p:nvPr>
        </p:nvGraphicFramePr>
        <p:xfrm>
          <a:off x="599453" y="1786279"/>
          <a:ext cx="2743200" cy="22870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3342653" y="1820145"/>
          <a:ext cx="2743200" cy="2219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nvPr>
        </p:nvGraphicFramePr>
        <p:xfrm>
          <a:off x="5700435" y="1846494"/>
          <a:ext cx="2743200" cy="2221441"/>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
          <p:cNvSpPr txBox="1"/>
          <p:nvPr/>
        </p:nvSpPr>
        <p:spPr>
          <a:xfrm>
            <a:off x="1054248" y="3002303"/>
            <a:ext cx="586596" cy="316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14" name="TextBox 1"/>
          <p:cNvSpPr txBox="1"/>
          <p:nvPr/>
        </p:nvSpPr>
        <p:spPr>
          <a:xfrm>
            <a:off x="3752167" y="2825937"/>
            <a:ext cx="586596" cy="316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15" name="TextBox 1"/>
          <p:cNvSpPr txBox="1"/>
          <p:nvPr/>
        </p:nvSpPr>
        <p:spPr>
          <a:xfrm>
            <a:off x="5989737" y="2352145"/>
            <a:ext cx="586596" cy="316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16" name="TextBox 1"/>
          <p:cNvSpPr txBox="1"/>
          <p:nvPr/>
        </p:nvSpPr>
        <p:spPr>
          <a:xfrm>
            <a:off x="3760506" y="4108704"/>
            <a:ext cx="1421095" cy="292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b="0" baseline="0" dirty="0" smtClean="0">
                <a:solidFill>
                  <a:sysClr val="windowText" lastClr="000000"/>
                </a:solidFill>
                <a:latin typeface="Arial" panose="020B0604020202020204" pitchFamily="34" charset="0"/>
                <a:cs typeface="Arial" panose="020B0604020202020204" pitchFamily="34" charset="0"/>
              </a:rPr>
              <a:t>hour </a:t>
            </a:r>
            <a:r>
              <a:rPr lang="en-US" b="0" baseline="0" dirty="0">
                <a:solidFill>
                  <a:sysClr val="windowText" lastClr="000000"/>
                </a:solidFill>
                <a:latin typeface="Arial" panose="020B0604020202020204" pitchFamily="34" charset="0"/>
                <a:cs typeface="Arial" panose="020B0604020202020204" pitchFamily="34" charset="0"/>
              </a:rPr>
              <a:t>of the day</a:t>
            </a:r>
            <a:r>
              <a:rPr lang="en-US" sz="1200" b="0" baseline="0" dirty="0">
                <a:solidFill>
                  <a:sysClr val="windowText" lastClr="000000"/>
                </a:solidFill>
                <a:latin typeface="Arial" panose="020B0604020202020204" pitchFamily="34" charset="0"/>
                <a:cs typeface="Arial" panose="020B0604020202020204" pitchFamily="34" charset="0"/>
              </a:rPr>
              <a:t>	</a:t>
            </a:r>
          </a:p>
        </p:txBody>
      </p:sp>
      <p:sp>
        <p:nvSpPr>
          <p:cNvPr id="17" name="TextBox 14"/>
          <p:cNvSpPr txBox="1"/>
          <p:nvPr/>
        </p:nvSpPr>
        <p:spPr>
          <a:xfrm>
            <a:off x="394407" y="4427946"/>
            <a:ext cx="8822240" cy="14619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50" b="1" dirty="0" smtClean="0">
                <a:solidFill>
                  <a:srgbClr val="7D6D9B"/>
                </a:solidFill>
                <a:latin typeface="Arial" panose="020B0604020202020204" pitchFamily="34" charset="0"/>
                <a:cs typeface="Arial" panose="020B0604020202020204" pitchFamily="34" charset="0"/>
              </a:rPr>
              <a:t>curtailment</a:t>
            </a:r>
            <a:r>
              <a:rPr lang="en-US" sz="950" b="1" dirty="0" smtClean="0">
                <a:solidFill>
                  <a:schemeClr val="accent4">
                    <a:lumMod val="75000"/>
                  </a:schemeClr>
                </a:solidFill>
                <a:latin typeface="Arial" panose="020B0604020202020204" pitchFamily="34" charset="0"/>
                <a:cs typeface="Arial" panose="020B0604020202020204" pitchFamily="34" charset="0"/>
              </a:rPr>
              <a:t>    </a:t>
            </a:r>
            <a:r>
              <a:rPr lang="en-US" sz="950" b="1" dirty="0" smtClean="0">
                <a:latin typeface="Arial" panose="020B0604020202020204" pitchFamily="34" charset="0"/>
                <a:cs typeface="Arial" panose="020B0604020202020204" pitchFamily="34" charset="0"/>
              </a:rPr>
              <a:t>battery storage    </a:t>
            </a:r>
            <a:r>
              <a:rPr lang="en-US" sz="950" b="1" dirty="0" smtClean="0">
                <a:solidFill>
                  <a:schemeClr val="accent1">
                    <a:lumMod val="40000"/>
                    <a:lumOff val="60000"/>
                  </a:schemeClr>
                </a:solidFill>
                <a:latin typeface="Arial" panose="020B0604020202020204" pitchFamily="34" charset="0"/>
                <a:cs typeface="Arial" panose="020B0604020202020204" pitchFamily="34" charset="0"/>
              </a:rPr>
              <a:t>pumped storage    </a:t>
            </a:r>
            <a:r>
              <a:rPr lang="en-US" sz="950" b="1" dirty="0" smtClean="0">
                <a:solidFill>
                  <a:schemeClr val="accent4"/>
                </a:solidFill>
                <a:latin typeface="Arial" panose="020B0604020202020204" pitchFamily="34" charset="0"/>
                <a:cs typeface="Arial" panose="020B0604020202020204" pitchFamily="34" charset="0"/>
              </a:rPr>
              <a:t>solar</a:t>
            </a:r>
            <a:r>
              <a:rPr lang="en-US" sz="950" b="1" dirty="0">
                <a:solidFill>
                  <a:schemeClr val="accent4"/>
                </a:solidFill>
                <a:latin typeface="Arial" panose="020B0604020202020204" pitchFamily="34" charset="0"/>
                <a:cs typeface="Arial" panose="020B0604020202020204" pitchFamily="34" charset="0"/>
              </a:rPr>
              <a:t> </a:t>
            </a:r>
            <a:r>
              <a:rPr lang="en-US" sz="950" b="1" dirty="0" smtClean="0">
                <a:solidFill>
                  <a:schemeClr val="accent4"/>
                </a:solidFill>
                <a:latin typeface="Arial" panose="020B0604020202020204" pitchFamily="34" charset="0"/>
                <a:cs typeface="Arial" panose="020B0604020202020204" pitchFamily="34" charset="0"/>
              </a:rPr>
              <a:t>   </a:t>
            </a:r>
            <a:r>
              <a:rPr lang="en-US" sz="950" b="1" dirty="0" smtClean="0">
                <a:solidFill>
                  <a:schemeClr val="accent3"/>
                </a:solidFill>
                <a:latin typeface="Arial" panose="020B0604020202020204" pitchFamily="34" charset="0"/>
                <a:cs typeface="Arial" panose="020B0604020202020204" pitchFamily="34" charset="0"/>
              </a:rPr>
              <a:t>wind    </a:t>
            </a:r>
            <a:r>
              <a:rPr lang="en-US" sz="950" b="1" kern="1200" dirty="0" smtClean="0">
                <a:solidFill>
                  <a:srgbClr val="003953"/>
                </a:solidFill>
                <a:effectLst/>
                <a:latin typeface="Arial" panose="020B0604020202020204" pitchFamily="34" charset="0"/>
                <a:cs typeface="Arial" panose="020B0604020202020204" pitchFamily="34" charset="0"/>
              </a:rPr>
              <a:t>hydroelectric </a:t>
            </a:r>
            <a:r>
              <a:rPr lang="en-US" sz="950" b="1" dirty="0" smtClean="0">
                <a:solidFill>
                  <a:srgbClr val="003953"/>
                </a:solidFill>
                <a:latin typeface="Arial" panose="020B0604020202020204" pitchFamily="34" charset="0"/>
                <a:cs typeface="Arial" panose="020B0604020202020204" pitchFamily="34" charset="0"/>
              </a:rPr>
              <a:t> </a:t>
            </a:r>
            <a:r>
              <a:rPr lang="en-US" sz="950" b="1" dirty="0" smtClean="0">
                <a:solidFill>
                  <a:srgbClr val="09689C"/>
                </a:solidFill>
                <a:latin typeface="Arial" panose="020B0604020202020204" pitchFamily="34" charset="0"/>
                <a:cs typeface="Arial" panose="020B0604020202020204" pitchFamily="34" charset="0"/>
              </a:rPr>
              <a:t> </a:t>
            </a:r>
            <a:r>
              <a:rPr lang="en-US" sz="950" b="1" dirty="0" smtClean="0">
                <a:latin typeface="Arial" panose="020B0604020202020204" pitchFamily="34" charset="0"/>
                <a:cs typeface="Arial" panose="020B0604020202020204" pitchFamily="34" charset="0"/>
              </a:rPr>
              <a:t> </a:t>
            </a:r>
            <a:r>
              <a:rPr lang="en-US" sz="950" b="1" dirty="0" smtClean="0">
                <a:solidFill>
                  <a:srgbClr val="20A3DC"/>
                </a:solidFill>
                <a:latin typeface="Arial" panose="020B0604020202020204" pitchFamily="34" charset="0"/>
                <a:cs typeface="Arial" panose="020B0604020202020204" pitchFamily="34" charset="0"/>
              </a:rPr>
              <a:t>natural</a:t>
            </a:r>
            <a:r>
              <a:rPr lang="en-US" sz="950" b="1" dirty="0" smtClean="0">
                <a:latin typeface="Arial" panose="020B0604020202020204" pitchFamily="34" charset="0"/>
                <a:cs typeface="Arial" panose="020B0604020202020204" pitchFamily="34" charset="0"/>
              </a:rPr>
              <a:t> </a:t>
            </a:r>
            <a:r>
              <a:rPr kumimoji="0" lang="en-US" sz="950" b="1" i="0" u="none" strike="noStrike" kern="0" cap="none" spc="0" normalizeH="0" baseline="0" noProof="0" dirty="0" smtClean="0">
                <a:ln>
                  <a:noFill/>
                </a:ln>
                <a:solidFill>
                  <a:srgbClr val="0096D7"/>
                </a:solidFill>
                <a:effectLst/>
                <a:uLnTx/>
                <a:uFillTx/>
                <a:latin typeface="Arial" panose="020B0604020202020204" pitchFamily="34" charset="0"/>
                <a:cs typeface="Arial" panose="020B0604020202020204" pitchFamily="34" charset="0"/>
              </a:rPr>
              <a:t>gas combined-cycle</a:t>
            </a:r>
            <a:r>
              <a:rPr kumimoji="0" lang="en-US" sz="950" b="1" i="0" u="none" strike="noStrike" kern="0" cap="none" spc="0" normalizeH="0" noProof="0" dirty="0" smtClean="0">
                <a:ln>
                  <a:noFill/>
                </a:ln>
                <a:solidFill>
                  <a:srgbClr val="0096D7"/>
                </a:solidFill>
                <a:effectLst/>
                <a:uLnTx/>
                <a:uFillTx/>
                <a:latin typeface="Arial" panose="020B0604020202020204" pitchFamily="34" charset="0"/>
                <a:cs typeface="Arial" panose="020B0604020202020204" pitchFamily="34" charset="0"/>
              </a:rPr>
              <a:t>   </a:t>
            </a:r>
            <a:r>
              <a:rPr kumimoji="0" lang="en-US" sz="950" b="1" i="0" u="none" strike="noStrike" kern="0" cap="none" spc="0" normalizeH="0" noProof="0" dirty="0" smtClean="0">
                <a:ln>
                  <a:noFill/>
                </a:ln>
                <a:solidFill>
                  <a:srgbClr val="BF7730"/>
                </a:solidFill>
                <a:effectLst/>
                <a:uLnTx/>
                <a:uFillTx/>
                <a:latin typeface="Arial" panose="020B0604020202020204" pitchFamily="34" charset="0"/>
                <a:cs typeface="Arial" panose="020B0604020202020204" pitchFamily="34" charset="0"/>
              </a:rPr>
              <a:t>natural</a:t>
            </a:r>
            <a:r>
              <a:rPr kumimoji="0" lang="en-US" sz="950" b="1" i="0" u="none" strike="noStrike" kern="0" cap="none" spc="0" normalizeH="0" noProof="0" dirty="0" smtClean="0">
                <a:ln>
                  <a:noFill/>
                </a:ln>
                <a:solidFill>
                  <a:srgbClr val="0096D7"/>
                </a:solidFill>
                <a:effectLst/>
                <a:uLnTx/>
                <a:uFillTx/>
                <a:latin typeface="Arial" panose="020B0604020202020204" pitchFamily="34" charset="0"/>
                <a:cs typeface="Arial" panose="020B0604020202020204" pitchFamily="34" charset="0"/>
              </a:rPr>
              <a:t> </a:t>
            </a:r>
            <a:r>
              <a:rPr lang="en-US" sz="950" b="1" dirty="0" smtClean="0">
                <a:solidFill>
                  <a:schemeClr val="accent2"/>
                </a:solidFill>
                <a:latin typeface="Arial" panose="020B0604020202020204" pitchFamily="34" charset="0"/>
                <a:cs typeface="Arial" panose="020B0604020202020204" pitchFamily="34" charset="0"/>
              </a:rPr>
              <a:t>gas and oil peakers</a:t>
            </a:r>
            <a:r>
              <a:rPr lang="en-US" sz="950" b="1" dirty="0">
                <a:solidFill>
                  <a:schemeClr val="accent2"/>
                </a:solidFill>
                <a:latin typeface="Arial" panose="020B0604020202020204" pitchFamily="34" charset="0"/>
                <a:cs typeface="Arial" panose="020B0604020202020204" pitchFamily="34" charset="0"/>
              </a:rPr>
              <a:t> </a:t>
            </a:r>
            <a:r>
              <a:rPr lang="en-US" sz="950" b="1" dirty="0" smtClean="0">
                <a:solidFill>
                  <a:schemeClr val="accent2"/>
                </a:solidFill>
                <a:latin typeface="Arial" panose="020B0604020202020204" pitchFamily="34" charset="0"/>
                <a:cs typeface="Arial" panose="020B0604020202020204" pitchFamily="34" charset="0"/>
              </a:rPr>
              <a:t>   </a:t>
            </a:r>
            <a:r>
              <a:rPr lang="en-US" sz="950" b="1" dirty="0" smtClean="0">
                <a:solidFill>
                  <a:schemeClr val="accent5"/>
                </a:solidFill>
                <a:latin typeface="Arial" panose="020B0604020202020204" pitchFamily="34" charset="0"/>
                <a:cs typeface="Arial" panose="020B0604020202020204" pitchFamily="34" charset="0"/>
              </a:rPr>
              <a:t>nuclear</a:t>
            </a:r>
            <a:r>
              <a:rPr lang="en-US" sz="950" b="1" dirty="0">
                <a:solidFill>
                  <a:schemeClr val="accent5"/>
                </a:solidFill>
                <a:latin typeface="Arial" panose="020B0604020202020204" pitchFamily="34" charset="0"/>
                <a:cs typeface="Arial" panose="020B0604020202020204" pitchFamily="34" charset="0"/>
              </a:rPr>
              <a:t> </a:t>
            </a:r>
            <a:r>
              <a:rPr lang="en-US" sz="950" b="1" dirty="0" smtClean="0">
                <a:solidFill>
                  <a:schemeClr val="accent5"/>
                </a:solidFill>
                <a:latin typeface="Arial" panose="020B0604020202020204" pitchFamily="34" charset="0"/>
                <a:cs typeface="Arial" panose="020B0604020202020204" pitchFamily="34" charset="0"/>
              </a:rPr>
              <a:t>  </a:t>
            </a:r>
            <a:r>
              <a:rPr lang="en-US" sz="950" b="1" dirty="0" smtClean="0">
                <a:solidFill>
                  <a:schemeClr val="bg2">
                    <a:lumMod val="40000"/>
                    <a:lumOff val="60000"/>
                  </a:schemeClr>
                </a:solidFill>
                <a:latin typeface="Arial" panose="020B0604020202020204" pitchFamily="34" charset="0"/>
                <a:cs typeface="Arial" panose="020B0604020202020204" pitchFamily="34" charset="0"/>
              </a:rPr>
              <a:t>coal</a:t>
            </a:r>
            <a:endParaRPr lang="en-US" sz="950" b="1" dirty="0">
              <a:solidFill>
                <a:schemeClr val="bg2">
                  <a:lumMod val="40000"/>
                  <a:lumOff val="60000"/>
                </a:schemeClr>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6"/>
          <a:stretch>
            <a:fillRect/>
          </a:stretch>
        </p:blipFill>
        <p:spPr>
          <a:xfrm>
            <a:off x="43032" y="204870"/>
            <a:ext cx="576228" cy="576228"/>
          </a:xfrm>
          <a:prstGeom prst="rect">
            <a:avLst/>
          </a:prstGeom>
        </p:spPr>
      </p:pic>
    </p:spTree>
    <p:extLst>
      <p:ext uri="{BB962C8B-B14F-4D97-AF65-F5344CB8AC3E}">
        <p14:creationId xmlns:p14="http://schemas.microsoft.com/office/powerpoint/2010/main" val="42146077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750" y="-140374"/>
            <a:ext cx="8001000" cy="776247"/>
          </a:xfrm>
        </p:spPr>
        <p:txBody>
          <a:bodyPr/>
          <a:lstStyle/>
          <a:p>
            <a:r>
              <a:rPr lang="en-US" dirty="0" smtClean="0">
                <a:solidFill>
                  <a:srgbClr val="21A4DC"/>
                </a:solidFill>
              </a:rPr>
              <a:t>Regional</a:t>
            </a:r>
            <a:r>
              <a:rPr lang="en-US" dirty="0" smtClean="0"/>
              <a:t> U.S. electricity generation by source </a:t>
            </a:r>
            <a:endParaRPr lang="en-US"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solidFill>
                  <a:srgbClr val="000000"/>
                </a:solidFill>
              </a:rPr>
              <a:pPr>
                <a:defRPr/>
              </a:pPr>
              <a:t>68</a:t>
            </a:fld>
            <a:endParaRPr lang="en-US" dirty="0">
              <a:solidFill>
                <a:srgbClr val="000000"/>
              </a:solidFill>
            </a:endParaRPr>
          </a:p>
        </p:txBody>
      </p:sp>
      <p:sp>
        <p:nvSpPr>
          <p:cNvPr id="7" name="TextBox 1"/>
          <p:cNvSpPr txBox="1"/>
          <p:nvPr/>
        </p:nvSpPr>
        <p:spPr>
          <a:xfrm>
            <a:off x="593513" y="657823"/>
            <a:ext cx="8431742" cy="1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latin typeface="Arial" panose="020B0604020202020204" pitchFamily="34" charset="0"/>
                <a:cs typeface="Arial" panose="020B0604020202020204" pitchFamily="34" charset="0"/>
              </a:rPr>
              <a:t>Hourly U.S. electricity generation and load by fuel type and region in 2050</a:t>
            </a:r>
          </a:p>
          <a:p>
            <a:r>
              <a:rPr lang="en-US" sz="1200" b="1" dirty="0">
                <a:latin typeface="Arial" panose="020B0604020202020204" pitchFamily="34" charset="0"/>
                <a:cs typeface="Arial" panose="020B0604020202020204" pitchFamily="34" charset="0"/>
              </a:rPr>
              <a:t>AEO2022 Reference case</a:t>
            </a:r>
          </a:p>
          <a:p>
            <a:r>
              <a:rPr lang="en-US" dirty="0">
                <a:latin typeface="Arial" panose="020B0604020202020204" pitchFamily="34" charset="0"/>
                <a:cs typeface="Arial" panose="020B0604020202020204" pitchFamily="34" charset="0"/>
              </a:rPr>
              <a:t>billion kilowatthours</a:t>
            </a:r>
          </a:p>
          <a:p>
            <a:endParaRPr lang="en-US" sz="1200" b="0" baseline="0" dirty="0">
              <a:latin typeface="Arial" panose="020B0604020202020204" pitchFamily="34" charset="0"/>
              <a:cs typeface="Arial" panose="020B0604020202020204" pitchFamily="34" charset="0"/>
            </a:endParaRPr>
          </a:p>
          <a:p>
            <a:endParaRPr lang="en-US" sz="1200" b="1" baseline="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6920444" y="247749"/>
            <a:ext cx="2223556" cy="1500977"/>
          </a:xfrm>
          <a:prstGeom prst="rect">
            <a:avLst/>
          </a:prstGeom>
        </p:spPr>
      </p:pic>
      <p:sp>
        <p:nvSpPr>
          <p:cNvPr id="12" name="TextBox 1"/>
          <p:cNvSpPr txBox="1"/>
          <p:nvPr/>
        </p:nvSpPr>
        <p:spPr>
          <a:xfrm>
            <a:off x="0" y="1846646"/>
            <a:ext cx="8667750" cy="2420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effectLst/>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Northeast		</a:t>
            </a:r>
            <a:r>
              <a:rPr lang="en-US" baseline="0" dirty="0">
                <a:effectLst/>
                <a:latin typeface="Arial" panose="020B0604020202020204" pitchFamily="34" charset="0"/>
                <a:cs typeface="Arial" panose="020B0604020202020204" pitchFamily="34" charset="0"/>
              </a:rPr>
              <a:t>           PJM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baseline="0" dirty="0" smtClean="0">
                <a:effectLst/>
                <a:latin typeface="Arial" panose="020B0604020202020204" pitchFamily="34" charset="0"/>
                <a:cs typeface="Arial" panose="020B0604020202020204" pitchFamily="34" charset="0"/>
              </a:rPr>
              <a:t>Southeast		           West</a:t>
            </a:r>
            <a:endParaRPr lang="en-US" baseline="0" dirty="0">
              <a:latin typeface="Arial" panose="020B0604020202020204" pitchFamily="34" charset="0"/>
              <a:cs typeface="Arial" panose="020B0604020202020204" pitchFamily="34" charset="0"/>
            </a:endParaRPr>
          </a:p>
        </p:txBody>
      </p:sp>
      <p:graphicFrame>
        <p:nvGraphicFramePr>
          <p:cNvPr id="15" name="Chart 14"/>
          <p:cNvGraphicFramePr>
            <a:graphicFrameLocks/>
          </p:cNvGraphicFramePr>
          <p:nvPr>
            <p:extLst/>
          </p:nvPr>
        </p:nvGraphicFramePr>
        <p:xfrm>
          <a:off x="158221" y="2192944"/>
          <a:ext cx="2286000" cy="18872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nvPr>
        </p:nvGraphicFramePr>
        <p:xfrm>
          <a:off x="2444221" y="2253025"/>
          <a:ext cx="2286000" cy="17962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nvPr>
        </p:nvGraphicFramePr>
        <p:xfrm>
          <a:off x="4626228" y="2253025"/>
          <a:ext cx="2286000" cy="17890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a:graphicFrameLocks/>
          </p:cNvGraphicFramePr>
          <p:nvPr>
            <p:extLst/>
          </p:nvPr>
        </p:nvGraphicFramePr>
        <p:xfrm>
          <a:off x="6858000" y="2216031"/>
          <a:ext cx="2286000" cy="1831054"/>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
          <p:cNvSpPr txBox="1"/>
          <p:nvPr/>
        </p:nvSpPr>
        <p:spPr>
          <a:xfrm>
            <a:off x="593513" y="3062670"/>
            <a:ext cx="586596" cy="316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19" name="TextBox 1"/>
          <p:cNvSpPr txBox="1"/>
          <p:nvPr/>
        </p:nvSpPr>
        <p:spPr>
          <a:xfrm>
            <a:off x="2606645" y="2601498"/>
            <a:ext cx="586596" cy="2964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20" name="TextBox 1"/>
          <p:cNvSpPr txBox="1"/>
          <p:nvPr/>
        </p:nvSpPr>
        <p:spPr>
          <a:xfrm>
            <a:off x="4828226" y="2550798"/>
            <a:ext cx="586596" cy="316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21" name="TextBox 1"/>
          <p:cNvSpPr txBox="1"/>
          <p:nvPr/>
        </p:nvSpPr>
        <p:spPr>
          <a:xfrm>
            <a:off x="6948350" y="2756100"/>
            <a:ext cx="586596" cy="316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22" name="TextBox 1"/>
          <p:cNvSpPr txBox="1"/>
          <p:nvPr/>
        </p:nvSpPr>
        <p:spPr>
          <a:xfrm>
            <a:off x="3893402" y="4109350"/>
            <a:ext cx="1228122" cy="292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b="0" baseline="0" dirty="0" smtClean="0">
                <a:solidFill>
                  <a:sysClr val="windowText" lastClr="000000"/>
                </a:solidFill>
                <a:latin typeface="Arial" panose="020B0604020202020204" pitchFamily="34" charset="0"/>
                <a:cs typeface="Arial" panose="020B0604020202020204" pitchFamily="34" charset="0"/>
              </a:rPr>
              <a:t>hour </a:t>
            </a:r>
            <a:r>
              <a:rPr lang="en-US" b="0" baseline="0" dirty="0">
                <a:solidFill>
                  <a:sysClr val="windowText" lastClr="000000"/>
                </a:solidFill>
                <a:latin typeface="Arial" panose="020B0604020202020204" pitchFamily="34" charset="0"/>
                <a:cs typeface="Arial" panose="020B0604020202020204" pitchFamily="34" charset="0"/>
              </a:rPr>
              <a:t>of the day</a:t>
            </a:r>
            <a:r>
              <a:rPr lang="en-US" sz="1200" b="0" baseline="0" dirty="0">
                <a:solidFill>
                  <a:sysClr val="windowText" lastClr="000000"/>
                </a:solidFill>
                <a:latin typeface="Arial" panose="020B0604020202020204" pitchFamily="34" charset="0"/>
                <a:cs typeface="Arial" panose="020B0604020202020204" pitchFamily="34" charset="0"/>
              </a:rPr>
              <a:t>	</a:t>
            </a:r>
          </a:p>
        </p:txBody>
      </p:sp>
      <p:sp>
        <p:nvSpPr>
          <p:cNvPr id="24" name="TextBox 14"/>
          <p:cNvSpPr txBox="1"/>
          <p:nvPr/>
        </p:nvSpPr>
        <p:spPr>
          <a:xfrm>
            <a:off x="394407" y="4427946"/>
            <a:ext cx="8822240" cy="14619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50" b="1" dirty="0" smtClean="0">
                <a:solidFill>
                  <a:srgbClr val="C2BBD0"/>
                </a:solidFill>
                <a:latin typeface="Arial" panose="020B0604020202020204" pitchFamily="34" charset="0"/>
                <a:cs typeface="Arial" panose="020B0604020202020204" pitchFamily="34" charset="0"/>
              </a:rPr>
              <a:t>curtailment</a:t>
            </a:r>
            <a:r>
              <a:rPr lang="en-US" sz="950" b="1" dirty="0" smtClean="0">
                <a:solidFill>
                  <a:srgbClr val="D7E5CC"/>
                </a:solidFill>
                <a:latin typeface="Arial" panose="020B0604020202020204" pitchFamily="34" charset="0"/>
                <a:cs typeface="Arial" panose="020B0604020202020204" pitchFamily="34" charset="0"/>
              </a:rPr>
              <a:t> </a:t>
            </a:r>
            <a:r>
              <a:rPr lang="en-US" sz="950" b="1" dirty="0" smtClean="0">
                <a:solidFill>
                  <a:schemeClr val="accent4">
                    <a:lumMod val="75000"/>
                  </a:schemeClr>
                </a:solidFill>
                <a:latin typeface="Arial" panose="020B0604020202020204" pitchFamily="34" charset="0"/>
                <a:cs typeface="Arial" panose="020B0604020202020204" pitchFamily="34" charset="0"/>
              </a:rPr>
              <a:t>   </a:t>
            </a:r>
            <a:r>
              <a:rPr lang="en-US" sz="950" b="1" dirty="0" smtClean="0">
                <a:latin typeface="Arial" panose="020B0604020202020204" pitchFamily="34" charset="0"/>
                <a:cs typeface="Arial" panose="020B0604020202020204" pitchFamily="34" charset="0"/>
              </a:rPr>
              <a:t>battery storage    </a:t>
            </a:r>
            <a:r>
              <a:rPr lang="en-US" sz="950" b="1" dirty="0" smtClean="0">
                <a:solidFill>
                  <a:schemeClr val="accent1">
                    <a:lumMod val="40000"/>
                    <a:lumOff val="60000"/>
                  </a:schemeClr>
                </a:solidFill>
                <a:latin typeface="Arial" panose="020B0604020202020204" pitchFamily="34" charset="0"/>
                <a:cs typeface="Arial" panose="020B0604020202020204" pitchFamily="34" charset="0"/>
              </a:rPr>
              <a:t>pumped storage    </a:t>
            </a:r>
            <a:r>
              <a:rPr lang="en-US" sz="950" b="1" dirty="0" smtClean="0">
                <a:solidFill>
                  <a:schemeClr val="accent4"/>
                </a:solidFill>
                <a:latin typeface="Arial" panose="020B0604020202020204" pitchFamily="34" charset="0"/>
                <a:cs typeface="Arial" panose="020B0604020202020204" pitchFamily="34" charset="0"/>
              </a:rPr>
              <a:t>solar</a:t>
            </a:r>
            <a:r>
              <a:rPr lang="en-US" sz="950" b="1" dirty="0">
                <a:solidFill>
                  <a:schemeClr val="accent4"/>
                </a:solidFill>
                <a:latin typeface="Arial" panose="020B0604020202020204" pitchFamily="34" charset="0"/>
                <a:cs typeface="Arial" panose="020B0604020202020204" pitchFamily="34" charset="0"/>
              </a:rPr>
              <a:t> </a:t>
            </a:r>
            <a:r>
              <a:rPr lang="en-US" sz="950" b="1" dirty="0" smtClean="0">
                <a:solidFill>
                  <a:schemeClr val="accent4"/>
                </a:solidFill>
                <a:latin typeface="Arial" panose="020B0604020202020204" pitchFamily="34" charset="0"/>
                <a:cs typeface="Arial" panose="020B0604020202020204" pitchFamily="34" charset="0"/>
              </a:rPr>
              <a:t>   </a:t>
            </a:r>
            <a:r>
              <a:rPr lang="en-US" sz="950" b="1" dirty="0" smtClean="0">
                <a:solidFill>
                  <a:schemeClr val="accent3"/>
                </a:solidFill>
                <a:latin typeface="Arial" panose="020B0604020202020204" pitchFamily="34" charset="0"/>
                <a:cs typeface="Arial" panose="020B0604020202020204" pitchFamily="34" charset="0"/>
              </a:rPr>
              <a:t>wind    </a:t>
            </a:r>
            <a:r>
              <a:rPr lang="en-US" sz="950" b="1" kern="1200" dirty="0" smtClean="0">
                <a:solidFill>
                  <a:srgbClr val="003953"/>
                </a:solidFill>
                <a:effectLst/>
                <a:latin typeface="Arial" panose="020B0604020202020204" pitchFamily="34" charset="0"/>
                <a:cs typeface="Arial" panose="020B0604020202020204" pitchFamily="34" charset="0"/>
              </a:rPr>
              <a:t>hydroelectric </a:t>
            </a:r>
            <a:r>
              <a:rPr lang="en-US" sz="950" b="1" dirty="0" smtClean="0">
                <a:solidFill>
                  <a:srgbClr val="003953"/>
                </a:solidFill>
                <a:latin typeface="Arial" panose="020B0604020202020204" pitchFamily="34" charset="0"/>
                <a:cs typeface="Arial" panose="020B0604020202020204" pitchFamily="34" charset="0"/>
              </a:rPr>
              <a:t> </a:t>
            </a:r>
            <a:r>
              <a:rPr lang="en-US" sz="950" b="1" dirty="0" smtClean="0">
                <a:solidFill>
                  <a:srgbClr val="09689C"/>
                </a:solidFill>
                <a:latin typeface="Arial" panose="020B0604020202020204" pitchFamily="34" charset="0"/>
                <a:cs typeface="Arial" panose="020B0604020202020204" pitchFamily="34" charset="0"/>
              </a:rPr>
              <a:t> </a:t>
            </a:r>
            <a:r>
              <a:rPr lang="en-US" sz="950" b="1" dirty="0" smtClean="0">
                <a:latin typeface="Arial" panose="020B0604020202020204" pitchFamily="34" charset="0"/>
                <a:cs typeface="Arial" panose="020B0604020202020204" pitchFamily="34" charset="0"/>
              </a:rPr>
              <a:t> </a:t>
            </a:r>
            <a:r>
              <a:rPr lang="en-US" sz="950" b="1" dirty="0" smtClean="0">
                <a:solidFill>
                  <a:srgbClr val="20A3DC"/>
                </a:solidFill>
                <a:latin typeface="Arial" panose="020B0604020202020204" pitchFamily="34" charset="0"/>
                <a:cs typeface="Arial" panose="020B0604020202020204" pitchFamily="34" charset="0"/>
              </a:rPr>
              <a:t>natural</a:t>
            </a:r>
            <a:r>
              <a:rPr lang="en-US" sz="950" b="1" dirty="0" smtClean="0">
                <a:latin typeface="Arial" panose="020B0604020202020204" pitchFamily="34" charset="0"/>
                <a:cs typeface="Arial" panose="020B0604020202020204" pitchFamily="34" charset="0"/>
              </a:rPr>
              <a:t> </a:t>
            </a:r>
            <a:r>
              <a:rPr kumimoji="0" lang="en-US" sz="950" b="1" i="0" u="none" strike="noStrike" kern="0" cap="none" spc="0" normalizeH="0" baseline="0" noProof="0" dirty="0" smtClean="0">
                <a:ln>
                  <a:noFill/>
                </a:ln>
                <a:solidFill>
                  <a:srgbClr val="0096D7"/>
                </a:solidFill>
                <a:effectLst/>
                <a:uLnTx/>
                <a:uFillTx/>
                <a:latin typeface="Arial" panose="020B0604020202020204" pitchFamily="34" charset="0"/>
                <a:cs typeface="Arial" panose="020B0604020202020204" pitchFamily="34" charset="0"/>
              </a:rPr>
              <a:t>gas combined-cycle</a:t>
            </a:r>
            <a:r>
              <a:rPr kumimoji="0" lang="en-US" sz="950" b="1" i="0" u="none" strike="noStrike" kern="0" cap="none" spc="0" normalizeH="0" noProof="0" dirty="0" smtClean="0">
                <a:ln>
                  <a:noFill/>
                </a:ln>
                <a:solidFill>
                  <a:srgbClr val="0096D7"/>
                </a:solidFill>
                <a:effectLst/>
                <a:uLnTx/>
                <a:uFillTx/>
                <a:latin typeface="Arial" panose="020B0604020202020204" pitchFamily="34" charset="0"/>
                <a:cs typeface="Arial" panose="020B0604020202020204" pitchFamily="34" charset="0"/>
              </a:rPr>
              <a:t>   </a:t>
            </a:r>
            <a:r>
              <a:rPr kumimoji="0" lang="en-US" sz="950" b="1" i="0" u="none" strike="noStrike" kern="0" cap="none" spc="0" normalizeH="0" noProof="0" dirty="0" smtClean="0">
                <a:ln>
                  <a:noFill/>
                </a:ln>
                <a:solidFill>
                  <a:srgbClr val="BF7730"/>
                </a:solidFill>
                <a:effectLst/>
                <a:uLnTx/>
                <a:uFillTx/>
                <a:latin typeface="Arial" panose="020B0604020202020204" pitchFamily="34" charset="0"/>
                <a:cs typeface="Arial" panose="020B0604020202020204" pitchFamily="34" charset="0"/>
              </a:rPr>
              <a:t>natural</a:t>
            </a:r>
            <a:r>
              <a:rPr kumimoji="0" lang="en-US" sz="950" b="1" i="0" u="none" strike="noStrike" kern="0" cap="none" spc="0" normalizeH="0" noProof="0" dirty="0" smtClean="0">
                <a:ln>
                  <a:noFill/>
                </a:ln>
                <a:solidFill>
                  <a:srgbClr val="0096D7"/>
                </a:solidFill>
                <a:effectLst/>
                <a:uLnTx/>
                <a:uFillTx/>
                <a:latin typeface="Arial" panose="020B0604020202020204" pitchFamily="34" charset="0"/>
                <a:cs typeface="Arial" panose="020B0604020202020204" pitchFamily="34" charset="0"/>
              </a:rPr>
              <a:t> </a:t>
            </a:r>
            <a:r>
              <a:rPr lang="en-US" sz="950" b="1" dirty="0" smtClean="0">
                <a:solidFill>
                  <a:schemeClr val="accent2"/>
                </a:solidFill>
                <a:latin typeface="Arial" panose="020B0604020202020204" pitchFamily="34" charset="0"/>
                <a:cs typeface="Arial" panose="020B0604020202020204" pitchFamily="34" charset="0"/>
              </a:rPr>
              <a:t>gas and oil </a:t>
            </a:r>
            <a:r>
              <a:rPr lang="en-US" sz="950" b="1" dirty="0" err="1" smtClean="0">
                <a:solidFill>
                  <a:schemeClr val="accent2"/>
                </a:solidFill>
                <a:latin typeface="Arial" panose="020B0604020202020204" pitchFamily="34" charset="0"/>
                <a:cs typeface="Arial" panose="020B0604020202020204" pitchFamily="34" charset="0"/>
              </a:rPr>
              <a:t>peakers</a:t>
            </a:r>
            <a:r>
              <a:rPr lang="en-US" sz="950" b="1" dirty="0" smtClean="0">
                <a:solidFill>
                  <a:schemeClr val="accent2"/>
                </a:solidFill>
                <a:latin typeface="Arial" panose="020B0604020202020204" pitchFamily="34" charset="0"/>
                <a:cs typeface="Arial" panose="020B0604020202020204" pitchFamily="34" charset="0"/>
              </a:rPr>
              <a:t>    </a:t>
            </a:r>
            <a:r>
              <a:rPr lang="en-US" sz="950" b="1" dirty="0" smtClean="0">
                <a:solidFill>
                  <a:schemeClr val="accent5"/>
                </a:solidFill>
                <a:latin typeface="Arial" panose="020B0604020202020204" pitchFamily="34" charset="0"/>
                <a:cs typeface="Arial" panose="020B0604020202020204" pitchFamily="34" charset="0"/>
              </a:rPr>
              <a:t>nuclear</a:t>
            </a:r>
            <a:r>
              <a:rPr lang="en-US" sz="950" b="1" dirty="0">
                <a:solidFill>
                  <a:schemeClr val="accent5"/>
                </a:solidFill>
                <a:latin typeface="Arial" panose="020B0604020202020204" pitchFamily="34" charset="0"/>
                <a:cs typeface="Arial" panose="020B0604020202020204" pitchFamily="34" charset="0"/>
              </a:rPr>
              <a:t> </a:t>
            </a:r>
            <a:r>
              <a:rPr lang="en-US" sz="950" b="1" dirty="0" smtClean="0">
                <a:solidFill>
                  <a:schemeClr val="accent5"/>
                </a:solidFill>
                <a:latin typeface="Arial" panose="020B0604020202020204" pitchFamily="34" charset="0"/>
                <a:cs typeface="Arial" panose="020B0604020202020204" pitchFamily="34" charset="0"/>
              </a:rPr>
              <a:t>  </a:t>
            </a:r>
            <a:r>
              <a:rPr lang="en-US" sz="950" b="1" dirty="0" smtClean="0">
                <a:solidFill>
                  <a:schemeClr val="bg2">
                    <a:lumMod val="40000"/>
                    <a:lumOff val="60000"/>
                  </a:schemeClr>
                </a:solidFill>
                <a:latin typeface="Arial" panose="020B0604020202020204" pitchFamily="34" charset="0"/>
                <a:cs typeface="Arial" panose="020B0604020202020204" pitchFamily="34" charset="0"/>
              </a:rPr>
              <a:t>coal</a:t>
            </a:r>
            <a:endParaRPr lang="en-US" sz="950" b="1" dirty="0">
              <a:solidFill>
                <a:schemeClr val="bg2">
                  <a:lumMod val="40000"/>
                  <a:lumOff val="60000"/>
                </a:schemeClr>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7"/>
          <a:stretch>
            <a:fillRect/>
          </a:stretch>
        </p:blipFill>
        <p:spPr>
          <a:xfrm>
            <a:off x="43032" y="204870"/>
            <a:ext cx="576228" cy="576228"/>
          </a:xfrm>
          <a:prstGeom prst="rect">
            <a:avLst/>
          </a:prstGeom>
        </p:spPr>
      </p:pic>
    </p:spTree>
    <p:extLst>
      <p:ext uri="{BB962C8B-B14F-4D97-AF65-F5344CB8AC3E}">
        <p14:creationId xmlns:p14="http://schemas.microsoft.com/office/powerpoint/2010/main" val="13634607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1505" y="-9495"/>
            <a:ext cx="8001000" cy="776247"/>
          </a:xfrm>
        </p:spPr>
        <p:txBody>
          <a:bodyPr/>
          <a:lstStyle/>
          <a:p>
            <a:r>
              <a:rPr lang="en-US" dirty="0" smtClean="0"/>
              <a:t>Regional U.S. electricity generation by source </a:t>
            </a:r>
            <a:endParaRPr lang="en-US"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solidFill>
                  <a:srgbClr val="000000"/>
                </a:solidFill>
              </a:rPr>
              <a:pPr>
                <a:defRPr/>
              </a:pPr>
              <a:t>69</a:t>
            </a:fld>
            <a:endParaRPr lang="en-US" dirty="0">
              <a:solidFill>
                <a:srgbClr val="000000"/>
              </a:solidFill>
            </a:endParaRPr>
          </a:p>
        </p:txBody>
      </p:sp>
      <p:sp>
        <p:nvSpPr>
          <p:cNvPr id="11" name="TextBox 1"/>
          <p:cNvSpPr txBox="1"/>
          <p:nvPr/>
        </p:nvSpPr>
        <p:spPr>
          <a:xfrm>
            <a:off x="559443" y="713603"/>
            <a:ext cx="8431742" cy="1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latin typeface="Arial" panose="020B0604020202020204" pitchFamily="34" charset="0"/>
                <a:cs typeface="Arial" panose="020B0604020202020204" pitchFamily="34" charset="0"/>
              </a:rPr>
              <a:t>Hourly U.S. electricity generation and load by fuel type and region in 2050</a:t>
            </a:r>
          </a:p>
          <a:p>
            <a:r>
              <a:rPr lang="en-US" sz="1200" b="1" dirty="0">
                <a:latin typeface="Arial" panose="020B0604020202020204" pitchFamily="34" charset="0"/>
                <a:cs typeface="Arial" panose="020B0604020202020204" pitchFamily="34" charset="0"/>
              </a:rPr>
              <a:t>AEO2022 Low Renewables Cost case</a:t>
            </a:r>
          </a:p>
          <a:p>
            <a:r>
              <a:rPr lang="en-US" b="0" baseline="0" dirty="0" smtClean="0">
                <a:latin typeface="Arial" panose="020B0604020202020204" pitchFamily="34" charset="0"/>
                <a:cs typeface="Arial" panose="020B0604020202020204" pitchFamily="34" charset="0"/>
              </a:rPr>
              <a:t>billion </a:t>
            </a:r>
            <a:r>
              <a:rPr lang="en-US" b="0" baseline="0" dirty="0">
                <a:latin typeface="Arial" panose="020B0604020202020204" pitchFamily="34" charset="0"/>
                <a:cs typeface="Arial" panose="020B0604020202020204" pitchFamily="34" charset="0"/>
              </a:rPr>
              <a:t>kilowatthours</a:t>
            </a:r>
          </a:p>
          <a:p>
            <a:endParaRPr lang="en-US" b="0" baseline="0" dirty="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b="0" dirty="0">
                <a:effectLst/>
                <a:latin typeface="Arial" panose="020B0604020202020204" pitchFamily="34" charset="0"/>
                <a:cs typeface="Arial" panose="020B0604020202020204" pitchFamily="34" charset="0"/>
              </a:rPr>
              <a:t>	</a:t>
            </a:r>
            <a:r>
              <a:rPr lang="en-US" b="0" dirty="0" smtClean="0">
                <a:effectLst/>
                <a:latin typeface="Arial" panose="020B0604020202020204" pitchFamily="34" charset="0"/>
                <a:cs typeface="Arial" panose="020B0604020202020204" pitchFamily="34" charset="0"/>
              </a:rPr>
              <a:t>  CAISO</a:t>
            </a:r>
            <a:r>
              <a:rPr lang="en-US" b="0" dirty="0">
                <a:effectLst/>
                <a:latin typeface="Arial" panose="020B0604020202020204" pitchFamily="34" charset="0"/>
                <a:cs typeface="Arial" panose="020B0604020202020204" pitchFamily="34" charset="0"/>
              </a:rPr>
              <a:t>		</a:t>
            </a:r>
            <a:r>
              <a:rPr lang="en-US" b="0" baseline="0" dirty="0">
                <a:effectLst/>
                <a:latin typeface="Arial" panose="020B0604020202020204" pitchFamily="34" charset="0"/>
                <a:cs typeface="Arial" panose="020B0604020202020204" pitchFamily="34" charset="0"/>
              </a:rPr>
              <a:t>          </a:t>
            </a:r>
            <a:r>
              <a:rPr lang="en-US" b="0" baseline="0" dirty="0" smtClean="0">
                <a:effectLst/>
                <a:latin typeface="Arial" panose="020B0604020202020204" pitchFamily="34" charset="0"/>
                <a:cs typeface="Arial" panose="020B0604020202020204" pitchFamily="34" charset="0"/>
              </a:rPr>
              <a:t>              </a:t>
            </a:r>
            <a:r>
              <a:rPr lang="en-US" b="0" baseline="0" dirty="0">
                <a:effectLst/>
                <a:latin typeface="Arial" panose="020B0604020202020204" pitchFamily="34" charset="0"/>
                <a:cs typeface="Arial" panose="020B0604020202020204" pitchFamily="34" charset="0"/>
              </a:rPr>
              <a:t>ERCOT		</a:t>
            </a:r>
            <a:r>
              <a:rPr lang="en-US" b="0" baseline="0" dirty="0" smtClean="0">
                <a:effectLst/>
                <a:latin typeface="Arial" panose="020B0604020202020204" pitchFamily="34" charset="0"/>
                <a:cs typeface="Arial" panose="020B0604020202020204" pitchFamily="34" charset="0"/>
              </a:rPr>
              <a:t>                Mid-Continent</a:t>
            </a:r>
            <a:endParaRPr lang="en-US" b="0" baseline="0" dirty="0">
              <a:latin typeface="Arial" panose="020B0604020202020204" pitchFamily="34" charset="0"/>
              <a:cs typeface="Arial" panose="020B0604020202020204" pitchFamily="34" charset="0"/>
            </a:endParaRPr>
          </a:p>
          <a:p>
            <a:endParaRPr lang="en-US" sz="1200" b="1" baseline="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stretch>
            <a:fillRect/>
          </a:stretch>
        </p:blipFill>
        <p:spPr>
          <a:xfrm>
            <a:off x="6988637" y="115054"/>
            <a:ext cx="2036618" cy="1374788"/>
          </a:xfrm>
          <a:prstGeom prst="rect">
            <a:avLst/>
          </a:prstGeom>
        </p:spPr>
      </p:pic>
      <p:graphicFrame>
        <p:nvGraphicFramePr>
          <p:cNvPr id="13" name="Chart 12"/>
          <p:cNvGraphicFramePr>
            <a:graphicFrameLocks/>
          </p:cNvGraphicFramePr>
          <p:nvPr>
            <p:extLst/>
          </p:nvPr>
        </p:nvGraphicFramePr>
        <p:xfrm>
          <a:off x="535576" y="1803480"/>
          <a:ext cx="2743200" cy="22870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nvPr>
        </p:nvGraphicFramePr>
        <p:xfrm>
          <a:off x="3343033" y="1840937"/>
          <a:ext cx="2743200" cy="2219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6000741" y="1838821"/>
          <a:ext cx="2743200" cy="2221441"/>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
          <p:cNvSpPr txBox="1"/>
          <p:nvPr/>
        </p:nvSpPr>
        <p:spPr>
          <a:xfrm>
            <a:off x="905267" y="2993679"/>
            <a:ext cx="586596" cy="316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17" name="TextBox 1"/>
          <p:cNvSpPr txBox="1"/>
          <p:nvPr/>
        </p:nvSpPr>
        <p:spPr>
          <a:xfrm>
            <a:off x="3688860" y="2784272"/>
            <a:ext cx="586596" cy="316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18" name="TextBox 1"/>
          <p:cNvSpPr txBox="1"/>
          <p:nvPr/>
        </p:nvSpPr>
        <p:spPr>
          <a:xfrm>
            <a:off x="6278608" y="2294005"/>
            <a:ext cx="586596" cy="316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19" name="TextBox 1"/>
          <p:cNvSpPr txBox="1"/>
          <p:nvPr/>
        </p:nvSpPr>
        <p:spPr>
          <a:xfrm>
            <a:off x="3923149" y="4108704"/>
            <a:ext cx="1263060" cy="292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baseline="0" dirty="0" smtClean="0">
                <a:solidFill>
                  <a:sysClr val="windowText" lastClr="000000"/>
                </a:solidFill>
                <a:latin typeface="Arial" panose="020B0604020202020204" pitchFamily="34" charset="0"/>
                <a:cs typeface="Arial" panose="020B0604020202020204" pitchFamily="34" charset="0"/>
              </a:rPr>
              <a:t>hour </a:t>
            </a:r>
            <a:r>
              <a:rPr lang="en-US" sz="1200" b="0" baseline="0" dirty="0">
                <a:solidFill>
                  <a:sysClr val="windowText" lastClr="000000"/>
                </a:solidFill>
                <a:latin typeface="Arial" panose="020B0604020202020204" pitchFamily="34" charset="0"/>
                <a:cs typeface="Arial" panose="020B0604020202020204" pitchFamily="34" charset="0"/>
              </a:rPr>
              <a:t>of the day	</a:t>
            </a:r>
          </a:p>
        </p:txBody>
      </p:sp>
      <p:sp>
        <p:nvSpPr>
          <p:cNvPr id="21" name="TextBox 14"/>
          <p:cNvSpPr txBox="1"/>
          <p:nvPr/>
        </p:nvSpPr>
        <p:spPr>
          <a:xfrm>
            <a:off x="227023" y="4536577"/>
            <a:ext cx="8764161"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smtClean="0">
                <a:solidFill>
                  <a:srgbClr val="7D6D9B"/>
                </a:solidFill>
                <a:latin typeface="Arial" panose="020B0604020202020204" pitchFamily="34" charset="0"/>
                <a:cs typeface="Arial" panose="020B0604020202020204" pitchFamily="34" charset="0"/>
              </a:rPr>
              <a:t>curtailment</a:t>
            </a:r>
            <a:r>
              <a:rPr lang="en-US" sz="1000" b="1" dirty="0" smtClean="0">
                <a:solidFill>
                  <a:schemeClr val="accent4">
                    <a:lumMod val="75000"/>
                  </a:schemeClr>
                </a:solidFill>
                <a:latin typeface="Arial" panose="020B0604020202020204" pitchFamily="34" charset="0"/>
                <a:cs typeface="Arial" panose="020B0604020202020204" pitchFamily="34" charset="0"/>
              </a:rPr>
              <a:t>    </a:t>
            </a:r>
            <a:r>
              <a:rPr lang="en-US" sz="1000" b="1" dirty="0" smtClean="0">
                <a:latin typeface="Arial" panose="020B0604020202020204" pitchFamily="34" charset="0"/>
                <a:cs typeface="Arial" panose="020B0604020202020204" pitchFamily="34" charset="0"/>
              </a:rPr>
              <a:t>battery storage    </a:t>
            </a:r>
            <a:r>
              <a:rPr lang="en-US" sz="1000" b="1" dirty="0" smtClean="0">
                <a:solidFill>
                  <a:schemeClr val="accent1">
                    <a:lumMod val="40000"/>
                    <a:lumOff val="60000"/>
                  </a:schemeClr>
                </a:solidFill>
                <a:latin typeface="Arial" panose="020B0604020202020204" pitchFamily="34" charset="0"/>
                <a:cs typeface="Arial" panose="020B0604020202020204" pitchFamily="34" charset="0"/>
              </a:rPr>
              <a:t>pumped storage    </a:t>
            </a:r>
            <a:r>
              <a:rPr lang="en-US" sz="1000" b="1" dirty="0" smtClean="0">
                <a:solidFill>
                  <a:schemeClr val="accent4"/>
                </a:solidFill>
                <a:latin typeface="Arial" panose="020B0604020202020204" pitchFamily="34" charset="0"/>
                <a:cs typeface="Arial" panose="020B0604020202020204" pitchFamily="34" charset="0"/>
              </a:rPr>
              <a:t>solar</a:t>
            </a:r>
            <a:r>
              <a:rPr lang="en-US" sz="1000" b="1" dirty="0">
                <a:solidFill>
                  <a:schemeClr val="accent4"/>
                </a:solidFill>
                <a:latin typeface="Arial" panose="020B0604020202020204" pitchFamily="34" charset="0"/>
                <a:cs typeface="Arial" panose="020B0604020202020204" pitchFamily="34" charset="0"/>
              </a:rPr>
              <a:t> </a:t>
            </a:r>
            <a:r>
              <a:rPr lang="en-US" sz="1000" b="1" dirty="0" smtClean="0">
                <a:solidFill>
                  <a:schemeClr val="accent4"/>
                </a:solidFill>
                <a:latin typeface="Arial" panose="020B0604020202020204" pitchFamily="34" charset="0"/>
                <a:cs typeface="Arial" panose="020B0604020202020204" pitchFamily="34" charset="0"/>
              </a:rPr>
              <a:t>   </a:t>
            </a:r>
            <a:r>
              <a:rPr lang="en-US" sz="1000" b="1" dirty="0" smtClean="0">
                <a:solidFill>
                  <a:schemeClr val="accent3"/>
                </a:solidFill>
                <a:latin typeface="Arial" panose="020B0604020202020204" pitchFamily="34" charset="0"/>
                <a:cs typeface="Arial" panose="020B0604020202020204" pitchFamily="34" charset="0"/>
              </a:rPr>
              <a:t>wind    </a:t>
            </a:r>
            <a:r>
              <a:rPr lang="en-US" sz="1000" b="1" kern="1200" dirty="0" smtClean="0">
                <a:solidFill>
                  <a:srgbClr val="003953"/>
                </a:solidFill>
                <a:effectLst/>
                <a:latin typeface="Arial" panose="020B0604020202020204" pitchFamily="34" charset="0"/>
                <a:cs typeface="Arial" panose="020B0604020202020204" pitchFamily="34" charset="0"/>
              </a:rPr>
              <a:t>hydroelectric </a:t>
            </a:r>
            <a:r>
              <a:rPr lang="en-US" sz="1000" b="1" dirty="0" smtClean="0">
                <a:solidFill>
                  <a:srgbClr val="003953"/>
                </a:solidFill>
                <a:latin typeface="Arial" panose="020B0604020202020204" pitchFamily="34" charset="0"/>
                <a:cs typeface="Arial" panose="020B0604020202020204" pitchFamily="34" charset="0"/>
              </a:rPr>
              <a:t> </a:t>
            </a:r>
            <a:r>
              <a:rPr lang="en-US" sz="1000" b="1" dirty="0" smtClean="0">
                <a:solidFill>
                  <a:srgbClr val="09689C"/>
                </a:solidFill>
                <a:latin typeface="Arial" panose="020B0604020202020204" pitchFamily="34" charset="0"/>
                <a:cs typeface="Arial" panose="020B0604020202020204" pitchFamily="34" charset="0"/>
              </a:rPr>
              <a:t> </a:t>
            </a:r>
            <a:r>
              <a:rPr lang="en-US" sz="1000" b="1" dirty="0" smtClean="0">
                <a:latin typeface="Arial" panose="020B0604020202020204" pitchFamily="34" charset="0"/>
                <a:cs typeface="Arial" panose="020B0604020202020204" pitchFamily="34" charset="0"/>
              </a:rPr>
              <a:t> </a:t>
            </a:r>
            <a:r>
              <a:rPr kumimoji="0" lang="en-US" sz="1000" b="1" i="0" u="none" strike="noStrike" kern="0" cap="none" spc="0" normalizeH="0" baseline="0" noProof="0" dirty="0" smtClean="0">
                <a:ln>
                  <a:noFill/>
                </a:ln>
                <a:solidFill>
                  <a:srgbClr val="0096D7"/>
                </a:solidFill>
                <a:effectLst/>
                <a:uLnTx/>
                <a:uFillTx/>
                <a:latin typeface="Arial" panose="020B0604020202020204" pitchFamily="34" charset="0"/>
                <a:cs typeface="Arial" panose="020B0604020202020204" pitchFamily="34" charset="0"/>
              </a:rPr>
              <a:t>gas combined-cycle</a:t>
            </a:r>
            <a:r>
              <a:rPr kumimoji="0" lang="en-US" sz="1000" b="1" i="0" u="none" strike="noStrike" kern="0" cap="none" spc="0" normalizeH="0" noProof="0" dirty="0" smtClean="0">
                <a:ln>
                  <a:noFill/>
                </a:ln>
                <a:solidFill>
                  <a:srgbClr val="0096D7"/>
                </a:solidFill>
                <a:effectLst/>
                <a:uLnTx/>
                <a:uFillTx/>
                <a:latin typeface="Arial" panose="020B0604020202020204" pitchFamily="34" charset="0"/>
                <a:cs typeface="Arial" panose="020B0604020202020204" pitchFamily="34" charset="0"/>
              </a:rPr>
              <a:t>    </a:t>
            </a:r>
            <a:r>
              <a:rPr kumimoji="0" lang="en-US" sz="1000" b="1" i="0" u="none" strike="noStrike" kern="0" cap="none" spc="0" normalizeH="0" noProof="0" dirty="0" smtClean="0">
                <a:ln>
                  <a:noFill/>
                </a:ln>
                <a:solidFill>
                  <a:srgbClr val="BF7730"/>
                </a:solidFill>
                <a:effectLst/>
                <a:uLnTx/>
                <a:uFillTx/>
                <a:latin typeface="Arial" panose="020B0604020202020204" pitchFamily="34" charset="0"/>
                <a:cs typeface="Arial" panose="020B0604020202020204" pitchFamily="34" charset="0"/>
              </a:rPr>
              <a:t>natural </a:t>
            </a:r>
            <a:r>
              <a:rPr lang="en-US" sz="1000" b="1" noProof="0" dirty="0" smtClean="0">
                <a:solidFill>
                  <a:schemeClr val="accent2"/>
                </a:solidFill>
                <a:latin typeface="Arial" panose="020B0604020202020204" pitchFamily="34" charset="0"/>
                <a:cs typeface="Arial" panose="020B0604020202020204" pitchFamily="34" charset="0"/>
              </a:rPr>
              <a:t>gas</a:t>
            </a:r>
            <a:r>
              <a:rPr lang="en-US" sz="1000" b="1" dirty="0" smtClean="0">
                <a:solidFill>
                  <a:schemeClr val="accent2"/>
                </a:solidFill>
                <a:latin typeface="Arial" panose="020B0604020202020204" pitchFamily="34" charset="0"/>
                <a:cs typeface="Arial" panose="020B0604020202020204" pitchFamily="34" charset="0"/>
              </a:rPr>
              <a:t> </a:t>
            </a:r>
            <a:r>
              <a:rPr lang="en-US" sz="1000" b="1" dirty="0">
                <a:solidFill>
                  <a:schemeClr val="accent2"/>
                </a:solidFill>
                <a:latin typeface="Arial" panose="020B0604020202020204" pitchFamily="34" charset="0"/>
                <a:cs typeface="Arial" panose="020B0604020202020204" pitchFamily="34" charset="0"/>
              </a:rPr>
              <a:t>and </a:t>
            </a:r>
            <a:r>
              <a:rPr lang="en-US" sz="1000" b="1" dirty="0" smtClean="0">
                <a:solidFill>
                  <a:schemeClr val="accent2"/>
                </a:solidFill>
                <a:latin typeface="Arial" panose="020B0604020202020204" pitchFamily="34" charset="0"/>
                <a:cs typeface="Arial" panose="020B0604020202020204" pitchFamily="34" charset="0"/>
              </a:rPr>
              <a:t>oil </a:t>
            </a:r>
            <a:r>
              <a:rPr lang="en-US" sz="1000" b="1" dirty="0" err="1" smtClean="0">
                <a:solidFill>
                  <a:schemeClr val="accent2"/>
                </a:solidFill>
                <a:latin typeface="Arial" panose="020B0604020202020204" pitchFamily="34" charset="0"/>
                <a:cs typeface="Arial" panose="020B0604020202020204" pitchFamily="34" charset="0"/>
              </a:rPr>
              <a:t>peakers</a:t>
            </a:r>
            <a:r>
              <a:rPr lang="en-US" sz="1000" b="1" dirty="0" smtClean="0">
                <a:solidFill>
                  <a:schemeClr val="accent2"/>
                </a:solidFill>
                <a:latin typeface="Arial" panose="020B0604020202020204" pitchFamily="34" charset="0"/>
                <a:cs typeface="Arial" panose="020B0604020202020204" pitchFamily="34" charset="0"/>
              </a:rPr>
              <a:t>    </a:t>
            </a:r>
            <a:r>
              <a:rPr lang="en-US" sz="1000" b="1" dirty="0" smtClean="0">
                <a:solidFill>
                  <a:schemeClr val="accent5"/>
                </a:solidFill>
                <a:latin typeface="Arial" panose="020B0604020202020204" pitchFamily="34" charset="0"/>
                <a:cs typeface="Arial" panose="020B0604020202020204" pitchFamily="34" charset="0"/>
              </a:rPr>
              <a:t>nuclear</a:t>
            </a:r>
            <a:r>
              <a:rPr lang="en-US" sz="1000" b="1" dirty="0">
                <a:solidFill>
                  <a:schemeClr val="accent5"/>
                </a:solidFill>
                <a:latin typeface="Arial" panose="020B0604020202020204" pitchFamily="34" charset="0"/>
                <a:cs typeface="Arial" panose="020B0604020202020204" pitchFamily="34" charset="0"/>
              </a:rPr>
              <a:t> </a:t>
            </a:r>
            <a:r>
              <a:rPr lang="en-US" sz="1000" b="1" dirty="0" smtClean="0">
                <a:solidFill>
                  <a:schemeClr val="accent5"/>
                </a:solidFill>
                <a:latin typeface="Arial" panose="020B0604020202020204" pitchFamily="34" charset="0"/>
                <a:cs typeface="Arial" panose="020B0604020202020204" pitchFamily="34" charset="0"/>
              </a:rPr>
              <a:t>  </a:t>
            </a:r>
            <a:r>
              <a:rPr lang="en-US" sz="1000" b="1" dirty="0" smtClean="0">
                <a:solidFill>
                  <a:schemeClr val="bg2">
                    <a:lumMod val="40000"/>
                    <a:lumOff val="60000"/>
                  </a:schemeClr>
                </a:solidFill>
                <a:latin typeface="Arial" panose="020B0604020202020204" pitchFamily="34" charset="0"/>
                <a:cs typeface="Arial" panose="020B0604020202020204" pitchFamily="34" charset="0"/>
              </a:rPr>
              <a:t>coal</a:t>
            </a:r>
            <a:endParaRPr lang="en-US" sz="1000" b="1" dirty="0">
              <a:solidFill>
                <a:schemeClr val="bg2">
                  <a:lumMod val="40000"/>
                  <a:lumOff val="60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6"/>
          <a:stretch>
            <a:fillRect/>
          </a:stretch>
        </p:blipFill>
        <p:spPr>
          <a:xfrm>
            <a:off x="43032" y="204870"/>
            <a:ext cx="576228" cy="576228"/>
          </a:xfrm>
          <a:prstGeom prst="rect">
            <a:avLst/>
          </a:prstGeom>
        </p:spPr>
      </p:pic>
    </p:spTree>
    <p:extLst>
      <p:ext uri="{BB962C8B-B14F-4D97-AF65-F5344CB8AC3E}">
        <p14:creationId xmlns:p14="http://schemas.microsoft.com/office/powerpoint/2010/main" val="3491392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Petroleum consumption by sector and fuel type</a:t>
            </a:r>
            <a:endParaRPr lang="en-US" dirty="0"/>
          </a:p>
        </p:txBody>
      </p:sp>
      <p:graphicFrame>
        <p:nvGraphicFramePr>
          <p:cNvPr id="9" name="ICD08a"/>
          <p:cNvGraphicFramePr>
            <a:graphicFrameLocks noGrp="1"/>
          </p:cNvGraphicFramePr>
          <p:nvPr>
            <p:ph sz="quarter" idx="12"/>
            <p:extLst>
              <p:ext uri="{D42A27DB-BD31-4B8C-83A1-F6EECF244321}">
                <p14:modId xmlns:p14="http://schemas.microsoft.com/office/powerpoint/2010/main" val="3372209705"/>
              </p:ext>
            </p:extLst>
          </p:nvPr>
        </p:nvGraphicFramePr>
        <p:xfrm>
          <a:off x="685800" y="1399387"/>
          <a:ext cx="3932238" cy="299005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3"/>
          <p:cNvSpPr>
            <a:spLocks noGrp="1"/>
          </p:cNvSpPr>
          <p:nvPr>
            <p:ph type="body" sz="quarter" idx="17"/>
          </p:nvPr>
        </p:nvSpPr>
        <p:spPr>
          <a:xfrm>
            <a:off x="686118" y="1048537"/>
            <a:ext cx="3931920" cy="350851"/>
          </a:xfrm>
        </p:spPr>
        <p:txBody>
          <a:bodyPr/>
          <a:lstStyle/>
          <a:p>
            <a:pPr marL="0" indent="0" eaLnBrk="0" hangingPunct="0">
              <a:spcBef>
                <a:spcPts val="0"/>
              </a:spcBef>
            </a:pPr>
            <a:r>
              <a:rPr lang="en-US" b="1" dirty="0" smtClean="0">
                <a:ea typeface="Times New Roman" charset="0"/>
                <a:cs typeface="Times New Roman" charset="0"/>
              </a:rPr>
              <a:t>Petroleum and other liquids consumption by sector</a:t>
            </a:r>
          </a:p>
          <a:p>
            <a:pPr marL="0" indent="0"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quadrillion British thermal units</a:t>
            </a:r>
            <a:endParaRPr lang="en-US" dirty="0">
              <a:ea typeface="Times New Roman" charset="0"/>
              <a:cs typeface="Times New Roman" charset="0"/>
            </a:endParaRPr>
          </a:p>
        </p:txBody>
      </p:sp>
      <p:sp>
        <p:nvSpPr>
          <p:cNvPr id="11" name="Text Placeholder 4"/>
          <p:cNvSpPr>
            <a:spLocks noGrp="1"/>
          </p:cNvSpPr>
          <p:nvPr>
            <p:ph type="body" sz="quarter" idx="18"/>
          </p:nvPr>
        </p:nvSpPr>
        <p:spPr>
          <a:xfrm>
            <a:off x="4664075" y="1048536"/>
            <a:ext cx="4023360" cy="350851"/>
          </a:xfrm>
        </p:spPr>
        <p:txBody>
          <a:bodyPr lIns="0"/>
          <a:lstStyle/>
          <a:p>
            <a:pPr marL="0" lvl="0" indent="0" algn="l" eaLnBrk="0" fontAlgn="auto" hangingPunct="0">
              <a:spcBef>
                <a:spcPts val="0"/>
              </a:spcBef>
              <a:spcAft>
                <a:spcPts val="0"/>
              </a:spcAft>
              <a:defRPr/>
            </a:pPr>
            <a:r>
              <a:rPr lang="en-US" b="1" dirty="0" smtClean="0">
                <a:ea typeface="Times New Roman" charset="0"/>
                <a:cs typeface="Times New Roman" charset="0"/>
              </a:rPr>
              <a:t>Petroleum and other liquids consumption by fuel type</a:t>
            </a:r>
          </a:p>
          <a:p>
            <a:pPr marL="0" lvl="0" indent="0" algn="l" eaLnBrk="0" fontAlgn="auto" hangingPunct="0">
              <a:spcBef>
                <a:spcPts val="0"/>
              </a:spcBef>
              <a:spcAft>
                <a:spcPts val="0"/>
              </a:spcAft>
              <a:defRPr/>
            </a:pPr>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lvl="0" indent="0" algn="l" eaLnBrk="0" fontAlgn="auto" hangingPunct="0">
              <a:spcBef>
                <a:spcPts val="0"/>
              </a:spcBef>
              <a:spcAft>
                <a:spcPts val="0"/>
              </a:spcAft>
              <a:defRPr/>
            </a:pPr>
            <a:r>
              <a:rPr lang="en-US" sz="1100" kern="0" dirty="0" smtClean="0">
                <a:ea typeface="Times New Roman" charset="0"/>
                <a:cs typeface="Times New Roman" charset="0"/>
              </a:rPr>
              <a:t>million barrels per day</a:t>
            </a:r>
            <a:endParaRPr lang="en-US" sz="1100" dirty="0">
              <a:ea typeface="Times New Roman" charset="0"/>
              <a:cs typeface="Times New Roman" charset="0"/>
            </a:endParaRPr>
          </a:p>
        </p:txBody>
      </p:sp>
      <p:graphicFrame>
        <p:nvGraphicFramePr>
          <p:cNvPr id="12" name="ICD08b"/>
          <p:cNvGraphicFramePr>
            <a:graphicFrameLocks noGrp="1"/>
          </p:cNvGraphicFramePr>
          <p:nvPr>
            <p:ph sz="quarter" idx="13"/>
            <p:extLst>
              <p:ext uri="{D42A27DB-BD31-4B8C-83A1-F6EECF244321}">
                <p14:modId xmlns:p14="http://schemas.microsoft.com/office/powerpoint/2010/main" val="1095537250"/>
              </p:ext>
            </p:extLst>
          </p:nvPr>
        </p:nvGraphicFramePr>
        <p:xfrm>
          <a:off x="4664075" y="1399387"/>
          <a:ext cx="4022725" cy="299005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p:cNvSpPr txBox="1"/>
          <p:nvPr/>
        </p:nvSpPr>
        <p:spPr bwMode="auto">
          <a:xfrm>
            <a:off x="7701795" y="1556969"/>
            <a:ext cx="1208287" cy="2990051"/>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1200" b="1" dirty="0" smtClean="0">
              <a:solidFill>
                <a:schemeClr val="accent6"/>
              </a:solidFill>
              <a:ea typeface="Times New Roman" charset="0"/>
              <a:cs typeface="Times New Roman" charset="0"/>
            </a:endParaRPr>
          </a:p>
          <a:p>
            <a:pPr eaLnBrk="0" hangingPunct="0"/>
            <a:r>
              <a:rPr lang="en-US" sz="1200" b="1" dirty="0">
                <a:solidFill>
                  <a:schemeClr val="accent6"/>
                </a:solidFill>
                <a:ea typeface="Times New Roman" charset="0"/>
                <a:cs typeface="Times New Roman" charset="0"/>
              </a:rPr>
              <a:t>motor gasoline</a:t>
            </a:r>
          </a:p>
          <a:p>
            <a:pPr eaLnBrk="0" hangingPunct="0"/>
            <a:endParaRPr lang="en-US" sz="1600" b="1" dirty="0">
              <a:solidFill>
                <a:schemeClr val="accent6"/>
              </a:solidFill>
              <a:ea typeface="Times New Roman" charset="0"/>
              <a:cs typeface="Times New Roman" charset="0"/>
            </a:endParaRPr>
          </a:p>
          <a:p>
            <a:pPr eaLnBrk="0" hangingPunct="0"/>
            <a:endParaRPr lang="en-US" sz="1200" b="1" i="0" baseline="0" dirty="0" smtClean="0">
              <a:solidFill>
                <a:schemeClr val="accent3"/>
              </a:solidFill>
              <a:latin typeface="+mn-lt"/>
              <a:ea typeface="Times New Roman" charset="0"/>
              <a:cs typeface="Times New Roman" charset="0"/>
            </a:endParaRPr>
          </a:p>
          <a:p>
            <a:pPr eaLnBrk="0" hangingPunct="0"/>
            <a:endParaRPr lang="en-US" sz="1200" b="1" i="0" baseline="0" dirty="0" smtClean="0">
              <a:solidFill>
                <a:schemeClr val="accent3"/>
              </a:solidFill>
              <a:latin typeface="+mn-lt"/>
              <a:ea typeface="Times New Roman" charset="0"/>
              <a:cs typeface="Times New Roman" charset="0"/>
            </a:endParaRPr>
          </a:p>
          <a:p>
            <a:pPr eaLnBrk="0" hangingPunct="0"/>
            <a:endParaRPr lang="en-US" sz="1200" b="1" i="0" baseline="0" dirty="0" smtClean="0">
              <a:solidFill>
                <a:schemeClr val="accent3"/>
              </a:solidFill>
              <a:latin typeface="+mn-lt"/>
              <a:ea typeface="Times New Roman" charset="0"/>
              <a:cs typeface="Times New Roman" charset="0"/>
            </a:endParaRPr>
          </a:p>
          <a:p>
            <a:pPr eaLnBrk="0" hangingPunct="0"/>
            <a:r>
              <a:rPr lang="en-US" sz="1200" b="1" dirty="0" smtClean="0">
                <a:solidFill>
                  <a:schemeClr val="accent1">
                    <a:lumMod val="75000"/>
                  </a:schemeClr>
                </a:solidFill>
                <a:ea typeface="Times New Roman" charset="0"/>
                <a:cs typeface="Times New Roman" charset="0"/>
              </a:rPr>
              <a:t>hydrocarbon gas liquids</a:t>
            </a:r>
            <a:endParaRPr lang="en-US" sz="1200" b="1" dirty="0">
              <a:solidFill>
                <a:schemeClr val="accent1">
                  <a:lumMod val="75000"/>
                </a:schemeClr>
              </a:solidFill>
              <a:ea typeface="Times New Roman" charset="0"/>
              <a:cs typeface="Times New Roman" charset="0"/>
            </a:endParaRPr>
          </a:p>
          <a:p>
            <a:pPr eaLnBrk="0" hangingPunct="0"/>
            <a:r>
              <a:rPr lang="en-US" sz="1200" b="1" dirty="0">
                <a:solidFill>
                  <a:schemeClr val="accent2"/>
                </a:solidFill>
                <a:ea typeface="Times New Roman" charset="0"/>
                <a:cs typeface="Times New Roman" charset="0"/>
              </a:rPr>
              <a:t>distillate fuel </a:t>
            </a:r>
            <a:r>
              <a:rPr lang="en-US" sz="1200" b="1" dirty="0" smtClean="0">
                <a:solidFill>
                  <a:schemeClr val="accent2"/>
                </a:solidFill>
                <a:ea typeface="Times New Roman" charset="0"/>
                <a:cs typeface="Times New Roman" charset="0"/>
              </a:rPr>
              <a:t>oil</a:t>
            </a:r>
          </a:p>
          <a:p>
            <a:pPr eaLnBrk="0" hangingPunct="0"/>
            <a:endParaRPr lang="en-US" sz="800" b="1" dirty="0">
              <a:solidFill>
                <a:schemeClr val="accent2"/>
              </a:solidFill>
              <a:ea typeface="Times New Roman" charset="0"/>
              <a:cs typeface="Times New Roman" charset="0"/>
            </a:endParaRPr>
          </a:p>
          <a:p>
            <a:pPr eaLnBrk="0" hangingPunct="0"/>
            <a:r>
              <a:rPr kumimoji="0" lang="en-US" sz="1200" b="1" i="0" u="none" strike="noStrike" kern="0" cap="none" spc="0" normalizeH="0" baseline="0" noProof="0" dirty="0" smtClean="0">
                <a:ln>
                  <a:noFill/>
                </a:ln>
                <a:solidFill>
                  <a:schemeClr val="tx1"/>
                </a:solidFill>
                <a:effectLst/>
                <a:uLnTx/>
                <a:uFillTx/>
                <a:latin typeface="+mn-lt"/>
                <a:ea typeface="Times New Roman" charset="0"/>
                <a:cs typeface="Times New Roman" charset="0"/>
              </a:rPr>
              <a:t>jet fuel</a:t>
            </a:r>
            <a:endParaRPr lang="en-US" sz="1200" b="1" i="0" baseline="0" dirty="0" smtClean="0">
              <a:solidFill>
                <a:schemeClr val="tx1"/>
              </a:solidFill>
              <a:latin typeface="+mn-lt"/>
              <a:ea typeface="Times New Roman" charset="0"/>
              <a:cs typeface="Times New Roman" charset="0"/>
            </a:endParaRPr>
          </a:p>
          <a:p>
            <a:pPr eaLnBrk="0" hangingPunct="0"/>
            <a:r>
              <a:rPr lang="en-US" sz="1200" b="1" dirty="0">
                <a:solidFill>
                  <a:schemeClr val="bg1">
                    <a:lumMod val="50000"/>
                  </a:schemeClr>
                </a:solidFill>
                <a:ea typeface="Times New Roman" charset="0"/>
                <a:cs typeface="Times New Roman" charset="0"/>
              </a:rPr>
              <a:t>o</a:t>
            </a:r>
            <a:r>
              <a:rPr lang="en-US" sz="1200" b="1" dirty="0" smtClean="0">
                <a:solidFill>
                  <a:schemeClr val="bg1">
                    <a:lumMod val="50000"/>
                  </a:schemeClr>
                </a:solidFill>
                <a:ea typeface="Times New Roman" charset="0"/>
                <a:cs typeface="Times New Roman" charset="0"/>
              </a:rPr>
              <a:t>ther</a:t>
            </a:r>
          </a:p>
          <a:p>
            <a:pPr eaLnBrk="0" hangingPunct="0"/>
            <a:endParaRPr lang="en-US" sz="1200" b="1" dirty="0">
              <a:solidFill>
                <a:srgbClr val="72242D"/>
              </a:solidFill>
              <a:ea typeface="Times New Roman" charset="0"/>
              <a:cs typeface="Times New Roman" charset="0"/>
            </a:endParaRPr>
          </a:p>
          <a:p>
            <a:pPr eaLnBrk="0" hangingPunct="0"/>
            <a:r>
              <a:rPr lang="en-US" sz="1200" b="1" i="0" baseline="0" dirty="0" smtClean="0">
                <a:solidFill>
                  <a:srgbClr val="72242D"/>
                </a:solidFill>
                <a:latin typeface="+mn-lt"/>
                <a:ea typeface="Times New Roman" charset="0"/>
                <a:cs typeface="Times New Roman" charset="0"/>
              </a:rPr>
              <a:t>residual fuel oil</a:t>
            </a:r>
          </a:p>
        </p:txBody>
      </p:sp>
      <p:pic>
        <p:nvPicPr>
          <p:cNvPr id="14" name="Picture 13"/>
          <p:cNvPicPr>
            <a:picLocks noChangeAspect="1"/>
          </p:cNvPicPr>
          <p:nvPr/>
        </p:nvPicPr>
        <p:blipFill>
          <a:blip r:embed="rId4"/>
          <a:stretch>
            <a:fillRect/>
          </a:stretch>
        </p:blipFill>
        <p:spPr>
          <a:xfrm>
            <a:off x="43032" y="136629"/>
            <a:ext cx="576228" cy="579763"/>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7</a:t>
            </a:fld>
            <a:endParaRPr lang="en-US" dirty="0"/>
          </a:p>
        </p:txBody>
      </p:sp>
    </p:spTree>
    <p:extLst>
      <p:ext uri="{BB962C8B-B14F-4D97-AF65-F5344CB8AC3E}">
        <p14:creationId xmlns:p14="http://schemas.microsoft.com/office/powerpoint/2010/main" val="22777378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80" y="-17681"/>
            <a:ext cx="8001000" cy="776247"/>
          </a:xfrm>
        </p:spPr>
        <p:txBody>
          <a:bodyPr/>
          <a:lstStyle/>
          <a:p>
            <a:r>
              <a:rPr lang="en-US" dirty="0" smtClean="0"/>
              <a:t>Regional U.S. electricity generation by source </a:t>
            </a:r>
            <a:endParaRPr lang="en-US"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solidFill>
                  <a:srgbClr val="000000"/>
                </a:solidFill>
              </a:rPr>
              <a:pPr>
                <a:defRPr/>
              </a:pPr>
              <a:t>70</a:t>
            </a:fld>
            <a:endParaRPr lang="en-US" dirty="0">
              <a:solidFill>
                <a:srgbClr val="000000"/>
              </a:solidFill>
            </a:endParaRPr>
          </a:p>
        </p:txBody>
      </p:sp>
      <p:sp>
        <p:nvSpPr>
          <p:cNvPr id="11" name="TextBox 1"/>
          <p:cNvSpPr txBox="1"/>
          <p:nvPr/>
        </p:nvSpPr>
        <p:spPr>
          <a:xfrm>
            <a:off x="530062" y="712156"/>
            <a:ext cx="8431742" cy="1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latin typeface="Arial" panose="020B0604020202020204" pitchFamily="34" charset="0"/>
                <a:cs typeface="Arial" panose="020B0604020202020204" pitchFamily="34" charset="0"/>
              </a:rPr>
              <a:t>Hourly U.S. electricity generation and load by fuel type and region in 2050</a:t>
            </a:r>
          </a:p>
          <a:p>
            <a:r>
              <a:rPr lang="en-US" sz="1200" b="1" dirty="0">
                <a:latin typeface="Arial" panose="020B0604020202020204" pitchFamily="34" charset="0"/>
                <a:cs typeface="Arial" panose="020B0604020202020204" pitchFamily="34" charset="0"/>
              </a:rPr>
              <a:t>AEO2022 Low Renewables Cost case      </a:t>
            </a:r>
          </a:p>
          <a:p>
            <a:r>
              <a:rPr lang="en-US" b="0" baseline="0" dirty="0" smtClean="0">
                <a:latin typeface="Arial" panose="020B0604020202020204" pitchFamily="34" charset="0"/>
                <a:cs typeface="Arial" panose="020B0604020202020204" pitchFamily="34" charset="0"/>
              </a:rPr>
              <a:t>billion </a:t>
            </a:r>
            <a:r>
              <a:rPr lang="en-US" b="0" baseline="0" dirty="0">
                <a:latin typeface="Arial" panose="020B0604020202020204" pitchFamily="34" charset="0"/>
                <a:cs typeface="Arial" panose="020B0604020202020204" pitchFamily="34" charset="0"/>
              </a:rPr>
              <a:t>kilowatthours</a:t>
            </a:r>
          </a:p>
          <a:p>
            <a:endParaRPr lang="en-US" sz="1200" b="0" baseline="0" dirty="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mn-ea"/>
                <a:cs typeface="Arial" panose="020B0604020202020204" pitchFamily="34" charset="0"/>
              </a:rPr>
              <a:t>	</a:t>
            </a:r>
            <a:endParaRPr lang="en-US" sz="1200" b="1" baseline="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stretch>
            <a:fillRect/>
          </a:stretch>
        </p:blipFill>
        <p:spPr>
          <a:xfrm>
            <a:off x="6988637" y="115054"/>
            <a:ext cx="2036618" cy="1374788"/>
          </a:xfrm>
          <a:prstGeom prst="rect">
            <a:avLst/>
          </a:prstGeom>
        </p:spPr>
      </p:pic>
      <p:sp>
        <p:nvSpPr>
          <p:cNvPr id="16" name="TextBox 1"/>
          <p:cNvSpPr txBox="1"/>
          <p:nvPr/>
        </p:nvSpPr>
        <p:spPr>
          <a:xfrm>
            <a:off x="23840" y="1635131"/>
            <a:ext cx="8735402" cy="32748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mn-ea"/>
                <a:cs typeface="Arial" panose="020B0604020202020204" pitchFamily="34" charset="0"/>
              </a:rPr>
              <a:t>	</a:t>
            </a:r>
            <a:r>
              <a:rPr lang="en-US" sz="1200" b="0" dirty="0" smtClean="0">
                <a:effectLst/>
                <a:latin typeface="Arial" panose="020B0604020202020204" pitchFamily="34" charset="0"/>
                <a:ea typeface="+mn-ea"/>
                <a:cs typeface="Arial" panose="020B0604020202020204" pitchFamily="34" charset="0"/>
              </a:rPr>
              <a:t>   </a:t>
            </a:r>
            <a:r>
              <a:rPr lang="en-US" b="0" dirty="0" smtClean="0">
                <a:effectLst/>
                <a:latin typeface="Arial" panose="020B0604020202020204" pitchFamily="34" charset="0"/>
                <a:cs typeface="Arial" panose="020B0604020202020204" pitchFamily="34" charset="0"/>
              </a:rPr>
              <a:t>Northeast</a:t>
            </a:r>
            <a:r>
              <a:rPr lang="en-US" b="0" dirty="0">
                <a:effectLst/>
                <a:latin typeface="Arial" panose="020B0604020202020204" pitchFamily="34" charset="0"/>
                <a:cs typeface="Arial" panose="020B0604020202020204" pitchFamily="34" charset="0"/>
              </a:rPr>
              <a:t>		</a:t>
            </a:r>
            <a:r>
              <a:rPr lang="en-US" b="0" baseline="0" dirty="0">
                <a:effectLst/>
                <a:latin typeface="Arial" panose="020B0604020202020204" pitchFamily="34" charset="0"/>
                <a:cs typeface="Arial" panose="020B0604020202020204" pitchFamily="34" charset="0"/>
              </a:rPr>
              <a:t>        </a:t>
            </a:r>
            <a:r>
              <a:rPr lang="en-US" b="0" baseline="0" dirty="0" smtClean="0">
                <a:effectLst/>
                <a:latin typeface="Arial" panose="020B0604020202020204" pitchFamily="34" charset="0"/>
                <a:cs typeface="Arial" panose="020B0604020202020204" pitchFamily="34" charset="0"/>
              </a:rPr>
              <a:t>      </a:t>
            </a:r>
            <a:r>
              <a:rPr lang="en-US" b="0" baseline="0" dirty="0">
                <a:effectLst/>
                <a:latin typeface="Arial" panose="020B0604020202020204" pitchFamily="34" charset="0"/>
                <a:cs typeface="Arial" panose="020B0604020202020204" pitchFamily="34" charset="0"/>
              </a:rPr>
              <a:t>PJM			</a:t>
            </a:r>
            <a:r>
              <a:rPr lang="en-US" b="0" baseline="0" dirty="0" smtClean="0">
                <a:effectLst/>
                <a:latin typeface="Arial" panose="020B0604020202020204" pitchFamily="34" charset="0"/>
                <a:cs typeface="Arial" panose="020B0604020202020204" pitchFamily="34" charset="0"/>
              </a:rPr>
              <a:t> Southeast</a:t>
            </a:r>
            <a:r>
              <a:rPr lang="en-US" b="0" baseline="0" dirty="0">
                <a:effectLst/>
                <a:latin typeface="Arial" panose="020B0604020202020204" pitchFamily="34" charset="0"/>
                <a:cs typeface="Arial" panose="020B0604020202020204" pitchFamily="34" charset="0"/>
              </a:rPr>
              <a:t>		           </a:t>
            </a:r>
            <a:r>
              <a:rPr lang="en-US" b="0" baseline="0" dirty="0" smtClean="0">
                <a:effectLst/>
                <a:latin typeface="Arial" panose="020B0604020202020204" pitchFamily="34" charset="0"/>
                <a:cs typeface="Arial" panose="020B0604020202020204" pitchFamily="34" charset="0"/>
              </a:rPr>
              <a:t> West</a:t>
            </a:r>
            <a:endParaRPr lang="en-US" b="0" baseline="0" dirty="0">
              <a:latin typeface="Arial" panose="020B0604020202020204" pitchFamily="34" charset="0"/>
              <a:cs typeface="Arial" panose="020B0604020202020204" pitchFamily="34" charset="0"/>
            </a:endParaRPr>
          </a:p>
        </p:txBody>
      </p:sp>
      <p:graphicFrame>
        <p:nvGraphicFramePr>
          <p:cNvPr id="19" name="Chart 18"/>
          <p:cNvGraphicFramePr>
            <a:graphicFrameLocks/>
          </p:cNvGraphicFramePr>
          <p:nvPr>
            <p:extLst/>
          </p:nvPr>
        </p:nvGraphicFramePr>
        <p:xfrm>
          <a:off x="275749" y="1912510"/>
          <a:ext cx="2178537" cy="20293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p:cNvGraphicFramePr>
          <p:nvPr>
            <p:extLst/>
          </p:nvPr>
        </p:nvGraphicFramePr>
        <p:xfrm>
          <a:off x="2532969" y="1978418"/>
          <a:ext cx="2204933" cy="19708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p:cNvGraphicFramePr>
          <p:nvPr>
            <p:extLst/>
          </p:nvPr>
        </p:nvGraphicFramePr>
        <p:xfrm>
          <a:off x="4816585" y="1962617"/>
          <a:ext cx="2242704" cy="19866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p:cNvGraphicFramePr>
            <a:graphicFrameLocks/>
          </p:cNvGraphicFramePr>
          <p:nvPr>
            <p:extLst/>
          </p:nvPr>
        </p:nvGraphicFramePr>
        <p:xfrm>
          <a:off x="7059289" y="1962618"/>
          <a:ext cx="1953367" cy="198662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
          <p:cNvSpPr txBox="1"/>
          <p:nvPr/>
        </p:nvSpPr>
        <p:spPr>
          <a:xfrm>
            <a:off x="778421" y="2905995"/>
            <a:ext cx="586596" cy="2232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14" name="TextBox 1"/>
          <p:cNvSpPr txBox="1"/>
          <p:nvPr/>
        </p:nvSpPr>
        <p:spPr>
          <a:xfrm>
            <a:off x="2815339" y="2394830"/>
            <a:ext cx="586596" cy="316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15" name="TextBox 1"/>
          <p:cNvSpPr txBox="1"/>
          <p:nvPr/>
        </p:nvSpPr>
        <p:spPr>
          <a:xfrm>
            <a:off x="5001282" y="2408150"/>
            <a:ext cx="586596" cy="316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17" name="TextBox 1"/>
          <p:cNvSpPr txBox="1"/>
          <p:nvPr/>
        </p:nvSpPr>
        <p:spPr>
          <a:xfrm>
            <a:off x="7156078" y="2535137"/>
            <a:ext cx="586596" cy="316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p:txBody>
      </p:sp>
      <p:sp>
        <p:nvSpPr>
          <p:cNvPr id="23" name="TextBox 1"/>
          <p:cNvSpPr txBox="1"/>
          <p:nvPr/>
        </p:nvSpPr>
        <p:spPr>
          <a:xfrm>
            <a:off x="3440957" y="4038839"/>
            <a:ext cx="2190308" cy="292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0" baseline="0" dirty="0" smtClean="0">
                <a:solidFill>
                  <a:sysClr val="windowText" lastClr="000000"/>
                </a:solidFill>
                <a:latin typeface="Arial" panose="020B0604020202020204" pitchFamily="34" charset="0"/>
                <a:cs typeface="Arial" panose="020B0604020202020204" pitchFamily="34" charset="0"/>
              </a:rPr>
              <a:t>hour </a:t>
            </a:r>
            <a:r>
              <a:rPr lang="en-US" sz="1200" b="0" baseline="0" dirty="0">
                <a:solidFill>
                  <a:sysClr val="windowText" lastClr="000000"/>
                </a:solidFill>
                <a:latin typeface="Arial" panose="020B0604020202020204" pitchFamily="34" charset="0"/>
                <a:cs typeface="Arial" panose="020B0604020202020204" pitchFamily="34" charset="0"/>
              </a:rPr>
              <a:t>of the </a:t>
            </a:r>
            <a:r>
              <a:rPr lang="en-US" sz="1200" b="0" baseline="0" dirty="0" smtClean="0">
                <a:solidFill>
                  <a:sysClr val="windowText" lastClr="000000"/>
                </a:solidFill>
                <a:latin typeface="Arial" panose="020B0604020202020204" pitchFamily="34" charset="0"/>
                <a:cs typeface="Arial" panose="020B0604020202020204" pitchFamily="34" charset="0"/>
              </a:rPr>
              <a:t>day</a:t>
            </a:r>
            <a:endParaRPr lang="en-US" sz="1200" b="0" baseline="0" dirty="0">
              <a:solidFill>
                <a:sysClr val="windowText" lastClr="000000"/>
              </a:solidFill>
              <a:latin typeface="Arial" panose="020B0604020202020204" pitchFamily="34" charset="0"/>
              <a:cs typeface="Arial" panose="020B0604020202020204" pitchFamily="34" charset="0"/>
            </a:endParaRPr>
          </a:p>
        </p:txBody>
      </p:sp>
      <p:sp>
        <p:nvSpPr>
          <p:cNvPr id="18" name="TextBox 14"/>
          <p:cNvSpPr txBox="1"/>
          <p:nvPr/>
        </p:nvSpPr>
        <p:spPr>
          <a:xfrm>
            <a:off x="298818" y="4427946"/>
            <a:ext cx="8822240" cy="14619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50" b="1" dirty="0" smtClean="0">
                <a:solidFill>
                  <a:srgbClr val="7D6D9B"/>
                </a:solidFill>
                <a:latin typeface="Arial" panose="020B0604020202020204" pitchFamily="34" charset="0"/>
                <a:cs typeface="Arial" panose="020B0604020202020204" pitchFamily="34" charset="0"/>
              </a:rPr>
              <a:t>curtailment</a:t>
            </a:r>
            <a:r>
              <a:rPr lang="en-US" sz="950" b="1" dirty="0" smtClean="0">
                <a:solidFill>
                  <a:schemeClr val="accent4">
                    <a:lumMod val="75000"/>
                  </a:schemeClr>
                </a:solidFill>
                <a:latin typeface="Arial" panose="020B0604020202020204" pitchFamily="34" charset="0"/>
                <a:cs typeface="Arial" panose="020B0604020202020204" pitchFamily="34" charset="0"/>
              </a:rPr>
              <a:t>    </a:t>
            </a:r>
            <a:r>
              <a:rPr lang="en-US" sz="950" b="1" dirty="0" smtClean="0">
                <a:latin typeface="Arial" panose="020B0604020202020204" pitchFamily="34" charset="0"/>
                <a:cs typeface="Arial" panose="020B0604020202020204" pitchFamily="34" charset="0"/>
              </a:rPr>
              <a:t>battery storage    </a:t>
            </a:r>
            <a:r>
              <a:rPr lang="en-US" sz="950" b="1" dirty="0" smtClean="0">
                <a:solidFill>
                  <a:schemeClr val="accent1">
                    <a:lumMod val="40000"/>
                    <a:lumOff val="60000"/>
                  </a:schemeClr>
                </a:solidFill>
                <a:latin typeface="Arial" panose="020B0604020202020204" pitchFamily="34" charset="0"/>
                <a:cs typeface="Arial" panose="020B0604020202020204" pitchFamily="34" charset="0"/>
              </a:rPr>
              <a:t>pumped storage    </a:t>
            </a:r>
            <a:r>
              <a:rPr lang="en-US" sz="950" b="1" dirty="0" smtClean="0">
                <a:solidFill>
                  <a:schemeClr val="accent4"/>
                </a:solidFill>
                <a:latin typeface="Arial" panose="020B0604020202020204" pitchFamily="34" charset="0"/>
                <a:cs typeface="Arial" panose="020B0604020202020204" pitchFamily="34" charset="0"/>
              </a:rPr>
              <a:t>solar</a:t>
            </a:r>
            <a:r>
              <a:rPr lang="en-US" sz="950" b="1" dirty="0">
                <a:solidFill>
                  <a:schemeClr val="accent4"/>
                </a:solidFill>
                <a:latin typeface="Arial" panose="020B0604020202020204" pitchFamily="34" charset="0"/>
                <a:cs typeface="Arial" panose="020B0604020202020204" pitchFamily="34" charset="0"/>
              </a:rPr>
              <a:t> </a:t>
            </a:r>
            <a:r>
              <a:rPr lang="en-US" sz="950" b="1" dirty="0" smtClean="0">
                <a:solidFill>
                  <a:schemeClr val="accent4"/>
                </a:solidFill>
                <a:latin typeface="Arial" panose="020B0604020202020204" pitchFamily="34" charset="0"/>
                <a:cs typeface="Arial" panose="020B0604020202020204" pitchFamily="34" charset="0"/>
              </a:rPr>
              <a:t>   </a:t>
            </a:r>
            <a:r>
              <a:rPr lang="en-US" sz="950" b="1" dirty="0" smtClean="0">
                <a:solidFill>
                  <a:schemeClr val="accent3"/>
                </a:solidFill>
                <a:latin typeface="Arial" panose="020B0604020202020204" pitchFamily="34" charset="0"/>
                <a:cs typeface="Arial" panose="020B0604020202020204" pitchFamily="34" charset="0"/>
              </a:rPr>
              <a:t>wind    </a:t>
            </a:r>
            <a:r>
              <a:rPr lang="en-US" sz="950" b="1" kern="1200" dirty="0" smtClean="0">
                <a:solidFill>
                  <a:srgbClr val="003953"/>
                </a:solidFill>
                <a:effectLst/>
                <a:latin typeface="Arial" panose="020B0604020202020204" pitchFamily="34" charset="0"/>
                <a:cs typeface="Arial" panose="020B0604020202020204" pitchFamily="34" charset="0"/>
              </a:rPr>
              <a:t>hydroelectric </a:t>
            </a:r>
            <a:r>
              <a:rPr lang="en-US" sz="950" b="1" dirty="0" smtClean="0">
                <a:solidFill>
                  <a:srgbClr val="003953"/>
                </a:solidFill>
                <a:latin typeface="Arial" panose="020B0604020202020204" pitchFamily="34" charset="0"/>
                <a:cs typeface="Arial" panose="020B0604020202020204" pitchFamily="34" charset="0"/>
              </a:rPr>
              <a:t> </a:t>
            </a:r>
            <a:r>
              <a:rPr lang="en-US" sz="950" b="1" dirty="0" smtClean="0">
                <a:solidFill>
                  <a:srgbClr val="09689C"/>
                </a:solidFill>
                <a:latin typeface="Arial" panose="020B0604020202020204" pitchFamily="34" charset="0"/>
                <a:cs typeface="Arial" panose="020B0604020202020204" pitchFamily="34" charset="0"/>
              </a:rPr>
              <a:t> </a:t>
            </a:r>
            <a:r>
              <a:rPr lang="en-US" sz="950" b="1" dirty="0" smtClean="0">
                <a:latin typeface="Arial" panose="020B0604020202020204" pitchFamily="34" charset="0"/>
                <a:cs typeface="Arial" panose="020B0604020202020204" pitchFamily="34" charset="0"/>
              </a:rPr>
              <a:t> </a:t>
            </a:r>
            <a:r>
              <a:rPr lang="en-US" sz="950" b="1" dirty="0" smtClean="0">
                <a:solidFill>
                  <a:srgbClr val="20A3DC"/>
                </a:solidFill>
                <a:latin typeface="Arial" panose="020B0604020202020204" pitchFamily="34" charset="0"/>
                <a:cs typeface="Arial" panose="020B0604020202020204" pitchFamily="34" charset="0"/>
              </a:rPr>
              <a:t>natural</a:t>
            </a:r>
            <a:r>
              <a:rPr lang="en-US" sz="950" b="1" dirty="0" smtClean="0">
                <a:latin typeface="Arial" panose="020B0604020202020204" pitchFamily="34" charset="0"/>
                <a:cs typeface="Arial" panose="020B0604020202020204" pitchFamily="34" charset="0"/>
              </a:rPr>
              <a:t> </a:t>
            </a:r>
            <a:r>
              <a:rPr kumimoji="0" lang="en-US" sz="950" b="1" i="0" u="none" strike="noStrike" kern="0" cap="none" spc="0" normalizeH="0" baseline="0" noProof="0" dirty="0" smtClean="0">
                <a:ln>
                  <a:noFill/>
                </a:ln>
                <a:solidFill>
                  <a:srgbClr val="0096D7"/>
                </a:solidFill>
                <a:effectLst/>
                <a:uLnTx/>
                <a:uFillTx/>
                <a:latin typeface="Arial" panose="020B0604020202020204" pitchFamily="34" charset="0"/>
                <a:cs typeface="Arial" panose="020B0604020202020204" pitchFamily="34" charset="0"/>
              </a:rPr>
              <a:t>gas combined-cycle</a:t>
            </a:r>
            <a:r>
              <a:rPr kumimoji="0" lang="en-US" sz="950" b="1" i="0" u="none" strike="noStrike" kern="0" cap="none" spc="0" normalizeH="0" noProof="0" dirty="0" smtClean="0">
                <a:ln>
                  <a:noFill/>
                </a:ln>
                <a:solidFill>
                  <a:srgbClr val="0096D7"/>
                </a:solidFill>
                <a:effectLst/>
                <a:uLnTx/>
                <a:uFillTx/>
                <a:latin typeface="Arial" panose="020B0604020202020204" pitchFamily="34" charset="0"/>
                <a:cs typeface="Arial" panose="020B0604020202020204" pitchFamily="34" charset="0"/>
              </a:rPr>
              <a:t>   </a:t>
            </a:r>
            <a:r>
              <a:rPr kumimoji="0" lang="en-US" sz="950" b="1" i="0" u="none" strike="noStrike" kern="0" cap="none" spc="0" normalizeH="0" noProof="0" dirty="0" smtClean="0">
                <a:ln>
                  <a:noFill/>
                </a:ln>
                <a:solidFill>
                  <a:srgbClr val="BF7730"/>
                </a:solidFill>
                <a:effectLst/>
                <a:uLnTx/>
                <a:uFillTx/>
                <a:latin typeface="Arial" panose="020B0604020202020204" pitchFamily="34" charset="0"/>
                <a:cs typeface="Arial" panose="020B0604020202020204" pitchFamily="34" charset="0"/>
              </a:rPr>
              <a:t>natural</a:t>
            </a:r>
            <a:r>
              <a:rPr kumimoji="0" lang="en-US" sz="950" b="1" i="0" u="none" strike="noStrike" kern="0" cap="none" spc="0" normalizeH="0" noProof="0" dirty="0" smtClean="0">
                <a:ln>
                  <a:noFill/>
                </a:ln>
                <a:solidFill>
                  <a:srgbClr val="0096D7"/>
                </a:solidFill>
                <a:effectLst/>
                <a:uLnTx/>
                <a:uFillTx/>
                <a:latin typeface="Arial" panose="020B0604020202020204" pitchFamily="34" charset="0"/>
                <a:cs typeface="Arial" panose="020B0604020202020204" pitchFamily="34" charset="0"/>
              </a:rPr>
              <a:t> </a:t>
            </a:r>
            <a:r>
              <a:rPr lang="en-US" sz="950" b="1" dirty="0" smtClean="0">
                <a:solidFill>
                  <a:schemeClr val="accent2"/>
                </a:solidFill>
                <a:latin typeface="Arial" panose="020B0604020202020204" pitchFamily="34" charset="0"/>
                <a:cs typeface="Arial" panose="020B0604020202020204" pitchFamily="34" charset="0"/>
              </a:rPr>
              <a:t>gas and oil peakers</a:t>
            </a:r>
            <a:r>
              <a:rPr lang="en-US" sz="950" b="1" dirty="0">
                <a:solidFill>
                  <a:schemeClr val="accent2"/>
                </a:solidFill>
                <a:latin typeface="Arial" panose="020B0604020202020204" pitchFamily="34" charset="0"/>
                <a:cs typeface="Arial" panose="020B0604020202020204" pitchFamily="34" charset="0"/>
              </a:rPr>
              <a:t> </a:t>
            </a:r>
            <a:r>
              <a:rPr lang="en-US" sz="950" b="1" dirty="0" smtClean="0">
                <a:solidFill>
                  <a:schemeClr val="accent2"/>
                </a:solidFill>
                <a:latin typeface="Arial" panose="020B0604020202020204" pitchFamily="34" charset="0"/>
                <a:cs typeface="Arial" panose="020B0604020202020204" pitchFamily="34" charset="0"/>
              </a:rPr>
              <a:t>   </a:t>
            </a:r>
            <a:r>
              <a:rPr lang="en-US" sz="950" b="1" dirty="0" smtClean="0">
                <a:solidFill>
                  <a:schemeClr val="accent5"/>
                </a:solidFill>
                <a:latin typeface="Arial" panose="020B0604020202020204" pitchFamily="34" charset="0"/>
                <a:cs typeface="Arial" panose="020B0604020202020204" pitchFamily="34" charset="0"/>
              </a:rPr>
              <a:t>nuclear</a:t>
            </a:r>
            <a:r>
              <a:rPr lang="en-US" sz="950" b="1" dirty="0">
                <a:solidFill>
                  <a:schemeClr val="accent5"/>
                </a:solidFill>
                <a:latin typeface="Arial" panose="020B0604020202020204" pitchFamily="34" charset="0"/>
                <a:cs typeface="Arial" panose="020B0604020202020204" pitchFamily="34" charset="0"/>
              </a:rPr>
              <a:t> </a:t>
            </a:r>
            <a:r>
              <a:rPr lang="en-US" sz="950" b="1" dirty="0" smtClean="0">
                <a:solidFill>
                  <a:schemeClr val="accent5"/>
                </a:solidFill>
                <a:latin typeface="Arial" panose="020B0604020202020204" pitchFamily="34" charset="0"/>
                <a:cs typeface="Arial" panose="020B0604020202020204" pitchFamily="34" charset="0"/>
              </a:rPr>
              <a:t>  </a:t>
            </a:r>
            <a:r>
              <a:rPr lang="en-US" sz="950" b="1" dirty="0" smtClean="0">
                <a:solidFill>
                  <a:schemeClr val="bg2">
                    <a:lumMod val="40000"/>
                    <a:lumOff val="60000"/>
                  </a:schemeClr>
                </a:solidFill>
                <a:latin typeface="Arial" panose="020B0604020202020204" pitchFamily="34" charset="0"/>
                <a:cs typeface="Arial" panose="020B0604020202020204" pitchFamily="34" charset="0"/>
              </a:rPr>
              <a:t>coal</a:t>
            </a:r>
            <a:endParaRPr lang="en-US" sz="950" b="1" dirty="0">
              <a:solidFill>
                <a:schemeClr val="bg2">
                  <a:lumMod val="40000"/>
                  <a:lumOff val="60000"/>
                </a:schemeClr>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7"/>
          <a:stretch>
            <a:fillRect/>
          </a:stretch>
        </p:blipFill>
        <p:spPr>
          <a:xfrm>
            <a:off x="43032" y="204870"/>
            <a:ext cx="576228" cy="576228"/>
          </a:xfrm>
          <a:prstGeom prst="rect">
            <a:avLst/>
          </a:prstGeom>
        </p:spPr>
      </p:pic>
    </p:spTree>
    <p:extLst>
      <p:ext uri="{BB962C8B-B14F-4D97-AF65-F5344CB8AC3E}">
        <p14:creationId xmlns:p14="http://schemas.microsoft.com/office/powerpoint/2010/main" val="34233481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71</a:t>
            </a:fld>
            <a:endParaRPr lang="en-US" dirty="0"/>
          </a:p>
        </p:txBody>
      </p:sp>
      <p:graphicFrame>
        <p:nvGraphicFramePr>
          <p:cNvPr id="5" name="Content Placeholder 14"/>
          <p:cNvGraphicFramePr>
            <a:graphicFrameLocks/>
          </p:cNvGraphicFramePr>
          <p:nvPr>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8"/>
          <p:cNvGraphicFramePr>
            <a:graphicFrameLocks/>
          </p:cNvGraphicFramePr>
          <p:nvPr>
            <p:extLst/>
          </p:nvPr>
        </p:nvGraphicFramePr>
        <p:xfrm>
          <a:off x="4498975" y="1292225"/>
          <a:ext cx="4022725"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5"/>
          <p:cNvSpPr>
            <a:spLocks noGrp="1"/>
          </p:cNvSpPr>
          <p:nvPr>
            <p:ph type="body" sz="quarter" idx="4294967295"/>
          </p:nvPr>
        </p:nvSpPr>
        <p:spPr>
          <a:xfrm>
            <a:off x="616432" y="885684"/>
            <a:ext cx="3640258" cy="299883"/>
          </a:xfrm>
          <a:prstGeom prst="rect">
            <a:avLst/>
          </a:prstGeom>
        </p:spPr>
        <p:txBody>
          <a:bodyPr/>
          <a:lstStyle/>
          <a:p>
            <a:pPr marL="0" indent="0">
              <a:buNone/>
            </a:pPr>
            <a:r>
              <a:rPr lang="en-US" sz="1200" b="1" dirty="0" smtClean="0"/>
              <a:t>All-sector solar penetration by region, AEO2022 Reference case (2010–2050)</a:t>
            </a:r>
            <a:endParaRPr lang="en-US" sz="1200" b="1" dirty="0"/>
          </a:p>
        </p:txBody>
      </p:sp>
      <p:sp>
        <p:nvSpPr>
          <p:cNvPr id="8" name="Text Placeholder 6"/>
          <p:cNvSpPr>
            <a:spLocks noGrp="1"/>
          </p:cNvSpPr>
          <p:nvPr>
            <p:ph type="body" sz="quarter" idx="4294967295"/>
          </p:nvPr>
        </p:nvSpPr>
        <p:spPr>
          <a:xfrm>
            <a:off x="4435278" y="893619"/>
            <a:ext cx="4023360" cy="350851"/>
          </a:xfrm>
          <a:prstGeom prst="rect">
            <a:avLst/>
          </a:prstGeom>
        </p:spPr>
        <p:txBody>
          <a:bodyPr/>
          <a:lstStyle/>
          <a:p>
            <a:pPr marL="0" indent="0" algn="l">
              <a:buNone/>
            </a:pPr>
            <a:r>
              <a:rPr lang="en-US" sz="1200" b="1" dirty="0" smtClean="0"/>
              <a:t>All-sector wind penetration by region, </a:t>
            </a:r>
            <a:br>
              <a:rPr lang="en-US" sz="1200" b="1" dirty="0" smtClean="0"/>
            </a:br>
            <a:r>
              <a:rPr lang="en-US" sz="1200" b="1" dirty="0" smtClean="0"/>
              <a:t>AEO2022 Reference case (2010–2050)</a:t>
            </a:r>
            <a:endParaRPr lang="en-US" sz="1200" b="1" dirty="0"/>
          </a:p>
        </p:txBody>
      </p:sp>
      <p:sp>
        <p:nvSpPr>
          <p:cNvPr id="10" name="Title 2"/>
          <p:cNvSpPr>
            <a:spLocks noGrp="1"/>
          </p:cNvSpPr>
          <p:nvPr>
            <p:ph type="title"/>
          </p:nvPr>
        </p:nvSpPr>
        <p:spPr>
          <a:xfrm>
            <a:off x="685800" y="68579"/>
            <a:ext cx="8001000" cy="761415"/>
          </a:xfrm>
        </p:spPr>
        <p:txBody>
          <a:bodyPr/>
          <a:lstStyle/>
          <a:p>
            <a:r>
              <a:rPr lang="en-US" sz="1800" dirty="0" smtClean="0"/>
              <a:t>All-sector solar and wind penetration by region</a:t>
            </a:r>
            <a:endParaRPr lang="en-US" sz="1800" dirty="0"/>
          </a:p>
        </p:txBody>
      </p:sp>
      <p:sp>
        <p:nvSpPr>
          <p:cNvPr id="11" name="Slide Number Placeholder 4"/>
          <p:cNvSpPr txBox="1">
            <a:spLocks/>
          </p:cNvSpPr>
          <p:nvPr/>
        </p:nvSpPr>
        <p:spPr>
          <a:xfrm>
            <a:off x="8641080" y="4826238"/>
            <a:ext cx="384175" cy="273844"/>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4948DD1-5963-4816-BE5A-05BCCCAC15E0}" type="slidenum">
              <a:rPr lang="en-US" smtClean="0">
                <a:solidFill>
                  <a:srgbClr val="000000"/>
                </a:solidFill>
              </a:rPr>
              <a:pPr>
                <a:defRPr/>
              </a:pPr>
              <a:t>71</a:t>
            </a:fld>
            <a:endParaRPr lang="en-US" dirty="0">
              <a:solidFill>
                <a:srgbClr val="000000"/>
              </a:solidFill>
            </a:endParaRPr>
          </a:p>
        </p:txBody>
      </p:sp>
      <p:pic>
        <p:nvPicPr>
          <p:cNvPr id="12" name="Picture 11"/>
          <p:cNvPicPr>
            <a:picLocks noChangeAspect="1"/>
          </p:cNvPicPr>
          <p:nvPr/>
        </p:nvPicPr>
        <p:blipFill>
          <a:blip r:embed="rId4"/>
          <a:stretch>
            <a:fillRect/>
          </a:stretch>
        </p:blipFill>
        <p:spPr>
          <a:xfrm>
            <a:off x="7239317" y="154614"/>
            <a:ext cx="1785938" cy="1206716"/>
          </a:xfrm>
          <a:prstGeom prst="rect">
            <a:avLst/>
          </a:prstGeom>
        </p:spPr>
      </p:pic>
    </p:spTree>
    <p:extLst>
      <p:ext uri="{BB962C8B-B14F-4D97-AF65-F5344CB8AC3E}">
        <p14:creationId xmlns:p14="http://schemas.microsoft.com/office/powerpoint/2010/main" val="33056957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520" y="19683"/>
            <a:ext cx="8001000" cy="761415"/>
          </a:xfrm>
        </p:spPr>
        <p:txBody>
          <a:bodyPr/>
          <a:lstStyle/>
          <a:p>
            <a:r>
              <a:rPr lang="en-US" dirty="0" smtClean="0"/>
              <a:t>Solar and wind penetration and curtailment by selected regions</a:t>
            </a:r>
            <a:endParaRPr lang="en-US"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solidFill>
                  <a:srgbClr val="000000"/>
                </a:solidFill>
              </a:rPr>
              <a:pPr>
                <a:defRPr/>
              </a:pPr>
              <a:t>72</a:t>
            </a:fld>
            <a:endParaRPr lang="en-US" dirty="0">
              <a:solidFill>
                <a:srgbClr val="000000"/>
              </a:solidFill>
            </a:endParaRPr>
          </a:p>
        </p:txBody>
      </p:sp>
      <p:pic>
        <p:nvPicPr>
          <p:cNvPr id="7" name="Picture 6"/>
          <p:cNvPicPr>
            <a:picLocks noChangeAspect="1"/>
          </p:cNvPicPr>
          <p:nvPr/>
        </p:nvPicPr>
        <p:blipFill>
          <a:blip r:embed="rId2"/>
          <a:stretch>
            <a:fillRect/>
          </a:stretch>
        </p:blipFill>
        <p:spPr>
          <a:xfrm>
            <a:off x="43032" y="204870"/>
            <a:ext cx="576228" cy="576228"/>
          </a:xfrm>
          <a:prstGeom prst="rect">
            <a:avLst/>
          </a:prstGeom>
        </p:spPr>
      </p:pic>
      <p:graphicFrame>
        <p:nvGraphicFramePr>
          <p:cNvPr id="8" name="Content Placeholder 12"/>
          <p:cNvGraphicFramePr>
            <a:graphicFrameLocks/>
          </p:cNvGraphicFramePr>
          <p:nvPr>
            <p:extLst/>
          </p:nvPr>
        </p:nvGraphicFramePr>
        <p:xfrm>
          <a:off x="730885" y="1261895"/>
          <a:ext cx="3932238" cy="29635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16"/>
          <p:cNvGraphicFramePr>
            <a:graphicFrameLocks/>
          </p:cNvGraphicFramePr>
          <p:nvPr>
            <p:extLst/>
          </p:nvPr>
        </p:nvGraphicFramePr>
        <p:xfrm>
          <a:off x="4709795" y="1266072"/>
          <a:ext cx="4022725" cy="296358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3"/>
          <p:cNvSpPr>
            <a:spLocks noGrp="1"/>
          </p:cNvSpPr>
          <p:nvPr>
            <p:ph type="body" sz="quarter" idx="4294967295"/>
          </p:nvPr>
        </p:nvSpPr>
        <p:spPr>
          <a:xfrm>
            <a:off x="685800" y="894520"/>
            <a:ext cx="3931920" cy="531336"/>
          </a:xfrm>
          <a:prstGeom prst="rect">
            <a:avLst/>
          </a:prstGeom>
        </p:spPr>
        <p:txBody>
          <a:bodyPr/>
          <a:lstStyle/>
          <a:p>
            <a:pPr marL="0" indent="0">
              <a:buNone/>
            </a:pPr>
            <a:r>
              <a:rPr lang="en-US" sz="1200" b="1" dirty="0" smtClean="0"/>
              <a:t>Solar and wind penetration by regions in AEO2022 Reference case, 2021-2050</a:t>
            </a:r>
            <a:endParaRPr lang="en-US" sz="1200" b="1" dirty="0"/>
          </a:p>
        </p:txBody>
      </p:sp>
      <p:sp>
        <p:nvSpPr>
          <p:cNvPr id="11" name="Text Placeholder 4"/>
          <p:cNvSpPr>
            <a:spLocks noGrp="1"/>
          </p:cNvSpPr>
          <p:nvPr>
            <p:ph type="body" sz="quarter" idx="4294967295"/>
          </p:nvPr>
        </p:nvSpPr>
        <p:spPr>
          <a:xfrm>
            <a:off x="4663440" y="894520"/>
            <a:ext cx="4023360" cy="535072"/>
          </a:xfrm>
          <a:prstGeom prst="rect">
            <a:avLst/>
          </a:prstGeom>
        </p:spPr>
        <p:txBody>
          <a:bodyPr/>
          <a:lstStyle/>
          <a:p>
            <a:pPr marL="0" indent="0" algn="l">
              <a:buNone/>
            </a:pPr>
            <a:r>
              <a:rPr lang="en-US" sz="1200" b="1" dirty="0" smtClean="0"/>
              <a:t>Solar and wind curtailment by regions in AEO2022 Reference case, 2021-2050</a:t>
            </a:r>
            <a:endParaRPr lang="en-US" sz="1200" b="1" dirty="0"/>
          </a:p>
        </p:txBody>
      </p:sp>
    </p:spTree>
    <p:extLst>
      <p:ext uri="{BB962C8B-B14F-4D97-AF65-F5344CB8AC3E}">
        <p14:creationId xmlns:p14="http://schemas.microsoft.com/office/powerpoint/2010/main" val="3684653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832167" y="4851"/>
            <a:ext cx="8001000" cy="776247"/>
          </a:xfrm>
          <a:prstGeom prst="rect">
            <a:avLst/>
          </a:prstGeom>
        </p:spPr>
        <p:txBody>
          <a:bodyPr/>
          <a:lstStyle/>
          <a:p>
            <a:r>
              <a:rPr lang="en-US" dirty="0" smtClean="0"/>
              <a:t>Installed electric generating capacity by source</a:t>
            </a:r>
            <a:endParaRPr lang="en-US" b="1" dirty="0">
              <a:solidFill>
                <a:srgbClr val="FF0000"/>
              </a:solidFill>
            </a:endParaRP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solidFill>
                  <a:srgbClr val="000000"/>
                </a:solidFill>
              </a:rPr>
              <a:pPr>
                <a:defRPr/>
              </a:pPr>
              <a:t>73</a:t>
            </a:fld>
            <a:endParaRPr lang="en-US" dirty="0">
              <a:solidFill>
                <a:srgbClr val="000000"/>
              </a:solidFill>
            </a:endParaRPr>
          </a:p>
        </p:txBody>
      </p:sp>
      <p:pic>
        <p:nvPicPr>
          <p:cNvPr id="8" name="Picture 7"/>
          <p:cNvPicPr>
            <a:picLocks noChangeAspect="1"/>
          </p:cNvPicPr>
          <p:nvPr/>
        </p:nvPicPr>
        <p:blipFill>
          <a:blip r:embed="rId3"/>
          <a:stretch>
            <a:fillRect/>
          </a:stretch>
        </p:blipFill>
        <p:spPr>
          <a:xfrm>
            <a:off x="43032" y="204870"/>
            <a:ext cx="576228" cy="576228"/>
          </a:xfrm>
          <a:prstGeom prst="rect">
            <a:avLst/>
          </a:prstGeom>
        </p:spPr>
      </p:pic>
      <p:sp>
        <p:nvSpPr>
          <p:cNvPr id="9" name="TextBox 1"/>
          <p:cNvSpPr txBox="1"/>
          <p:nvPr/>
        </p:nvSpPr>
        <p:spPr>
          <a:xfrm>
            <a:off x="619260" y="4302297"/>
            <a:ext cx="8021820" cy="336205"/>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kern="0" dirty="0" smtClean="0">
                <a:solidFill>
                  <a:srgbClr val="BD732A"/>
                </a:solidFill>
                <a:latin typeface="Arial" panose="020B0604020202020204" pitchFamily="34" charset="0"/>
                <a:cs typeface="Arial" panose="020B0604020202020204" pitchFamily="34" charset="0"/>
              </a:rPr>
              <a:t>other 	</a:t>
            </a:r>
            <a:r>
              <a:rPr lang="en-US" sz="1000" b="1" baseline="0" dirty="0" smtClean="0">
                <a:latin typeface="Arial" panose="020B0604020202020204" pitchFamily="34" charset="0"/>
                <a:cs typeface="Arial" panose="020B0604020202020204" pitchFamily="34" charset="0"/>
              </a:rPr>
              <a:t>diurnal storage 	</a:t>
            </a:r>
            <a:r>
              <a:rPr lang="en-US" sz="1000" b="1" baseline="0" dirty="0" smtClean="0">
                <a:solidFill>
                  <a:schemeClr val="accent4"/>
                </a:solidFill>
                <a:latin typeface="Arial" panose="020B0604020202020204" pitchFamily="34" charset="0"/>
                <a:cs typeface="Arial" panose="020B0604020202020204" pitchFamily="34" charset="0"/>
              </a:rPr>
              <a:t>solar 	</a:t>
            </a:r>
            <a:r>
              <a:rPr lang="en-US" sz="1000" b="1" baseline="0" dirty="0" smtClean="0">
                <a:solidFill>
                  <a:schemeClr val="accent3"/>
                </a:solidFill>
                <a:latin typeface="Arial" panose="020B0604020202020204" pitchFamily="34" charset="0"/>
                <a:cs typeface="Arial" panose="020B0604020202020204" pitchFamily="34" charset="0"/>
              </a:rPr>
              <a:t>wind	 </a:t>
            </a:r>
            <a:r>
              <a:rPr lang="en-US" sz="1000" b="1" baseline="0" dirty="0" smtClean="0">
                <a:solidFill>
                  <a:schemeClr val="accent5"/>
                </a:solidFill>
                <a:latin typeface="Arial" panose="020B0604020202020204" pitchFamily="34" charset="0"/>
                <a:cs typeface="Arial" panose="020B0604020202020204" pitchFamily="34" charset="0"/>
              </a:rPr>
              <a:t>nuclear 	</a:t>
            </a:r>
            <a:r>
              <a:rPr lang="en-US" sz="1000" b="1" baseline="0" dirty="0" smtClean="0">
                <a:solidFill>
                  <a:schemeClr val="accent1"/>
                </a:solidFill>
                <a:latin typeface="Arial" panose="020B0604020202020204" pitchFamily="34" charset="0"/>
                <a:cs typeface="Arial" panose="020B0604020202020204" pitchFamily="34" charset="0"/>
              </a:rPr>
              <a:t>oil </a:t>
            </a:r>
            <a:r>
              <a:rPr lang="en-US" sz="1000" b="1" dirty="0" smtClean="0">
                <a:solidFill>
                  <a:schemeClr val="accent1"/>
                </a:solidFill>
                <a:latin typeface="Arial" panose="020B0604020202020204" pitchFamily="34" charset="0"/>
                <a:cs typeface="Arial" panose="020B0604020202020204" pitchFamily="34" charset="0"/>
              </a:rPr>
              <a:t>and natural</a:t>
            </a:r>
            <a:r>
              <a:rPr lang="en-US" sz="1000" b="1" baseline="0" dirty="0" smtClean="0">
                <a:solidFill>
                  <a:schemeClr val="accent1"/>
                </a:solidFill>
                <a:latin typeface="Arial" panose="020B0604020202020204" pitchFamily="34" charset="0"/>
                <a:cs typeface="Arial" panose="020B0604020202020204" pitchFamily="34" charset="0"/>
              </a:rPr>
              <a:t> gas 	</a:t>
            </a:r>
            <a:r>
              <a:rPr lang="en-US" sz="1000" b="1" baseline="0" dirty="0" smtClean="0">
                <a:solidFill>
                  <a:schemeClr val="bg2">
                    <a:lumMod val="40000"/>
                    <a:lumOff val="60000"/>
                  </a:schemeClr>
                </a:solidFill>
                <a:latin typeface="Arial" panose="020B0604020202020204" pitchFamily="34" charset="0"/>
                <a:cs typeface="Arial" panose="020B0604020202020204" pitchFamily="34" charset="0"/>
              </a:rPr>
              <a:t>coal</a:t>
            </a:r>
            <a:endParaRPr lang="en-US" sz="1000" b="1" baseline="0" dirty="0">
              <a:solidFill>
                <a:schemeClr val="bg2">
                  <a:lumMod val="40000"/>
                  <a:lumOff val="60000"/>
                </a:schemeClr>
              </a:solidFill>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nvPr>
        </p:nvGraphicFramePr>
        <p:xfrm>
          <a:off x="619260" y="959021"/>
          <a:ext cx="3756026" cy="33432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nvPr>
        </p:nvGraphicFramePr>
        <p:xfrm>
          <a:off x="4504549" y="965152"/>
          <a:ext cx="3749675" cy="33390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53027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p:nvPicPr>
        <p:blipFill>
          <a:blip r:embed="rId3"/>
          <a:stretch>
            <a:fillRect/>
          </a:stretch>
        </p:blipFill>
        <p:spPr>
          <a:xfrm>
            <a:off x="1220052" y="1260618"/>
            <a:ext cx="1896844" cy="1908480"/>
          </a:xfrm>
          <a:prstGeom prst="rect">
            <a:avLst/>
          </a:prstGeom>
        </p:spPr>
      </p:pic>
      <p:sp>
        <p:nvSpPr>
          <p:cNvPr id="14"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solidFill>
                  <a:schemeClr val="bg1"/>
                </a:solidFill>
              </a:rPr>
              <a:t>Transportation</a:t>
            </a:r>
            <a:endParaRPr lang="en-US" sz="2800" dirty="0">
              <a:solidFill>
                <a:schemeClr val="bg1"/>
              </a:solidFill>
            </a:endParaRPr>
          </a:p>
        </p:txBody>
      </p:sp>
    </p:spTree>
    <p:extLst>
      <p:ext uri="{BB962C8B-B14F-4D97-AF65-F5344CB8AC3E}">
        <p14:creationId xmlns:p14="http://schemas.microsoft.com/office/powerpoint/2010/main" val="31566871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RA02a"/>
          <p:cNvGraphicFramePr>
            <a:graphicFrameLocks noGrp="1"/>
          </p:cNvGraphicFramePr>
          <p:nvPr>
            <p:ph sz="quarter" idx="12"/>
            <p:extLst/>
          </p:nvPr>
        </p:nvGraphicFramePr>
        <p:xfrm>
          <a:off x="730885" y="1387366"/>
          <a:ext cx="3866117" cy="30020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RA02b"/>
          <p:cNvGraphicFramePr>
            <a:graphicFrameLocks noGrp="1"/>
          </p:cNvGraphicFramePr>
          <p:nvPr>
            <p:ph sz="quarter" idx="13"/>
            <p:extLst/>
          </p:nvPr>
        </p:nvGraphicFramePr>
        <p:xfrm>
          <a:off x="4664075" y="1387366"/>
          <a:ext cx="4022725" cy="3002072"/>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22"/>
          <p:cNvSpPr>
            <a:spLocks noGrp="1"/>
          </p:cNvSpPr>
          <p:nvPr>
            <p:ph type="body" sz="quarter" idx="17"/>
          </p:nvPr>
        </p:nvSpPr>
        <p:spPr>
          <a:xfrm>
            <a:off x="731520" y="894519"/>
            <a:ext cx="3931920" cy="566065"/>
          </a:xfrm>
        </p:spPr>
        <p:txBody>
          <a:bodyPr/>
          <a:lstStyle/>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r>
              <a:rPr lang="en-US" b="1" dirty="0" smtClean="0"/>
              <a:t>Transportation sector consumption by mode</a:t>
            </a:r>
          </a:p>
          <a:p>
            <a:r>
              <a:rPr lang="en-US" b="1" dirty="0" smtClean="0"/>
              <a:t>AEO2022 Reference case</a:t>
            </a:r>
          </a:p>
          <a:p>
            <a:r>
              <a:rPr lang="en-US" sz="1100" dirty="0" smtClean="0"/>
              <a:t>quadrillion British thermal units</a:t>
            </a:r>
            <a:endParaRPr lang="en-US" sz="1100" dirty="0"/>
          </a:p>
        </p:txBody>
      </p:sp>
      <p:sp>
        <p:nvSpPr>
          <p:cNvPr id="2" name="Title 1"/>
          <p:cNvSpPr>
            <a:spLocks noGrp="1"/>
          </p:cNvSpPr>
          <p:nvPr>
            <p:ph type="title"/>
          </p:nvPr>
        </p:nvSpPr>
        <p:spPr/>
        <p:txBody>
          <a:bodyPr/>
          <a:lstStyle/>
          <a:p>
            <a:r>
              <a:rPr lang="en-US" dirty="0" smtClean="0"/>
              <a:t>Transportation sector energy consumption</a:t>
            </a:r>
            <a:endParaRPr lang="en-US" dirty="0">
              <a:solidFill>
                <a:srgbClr val="FF0000"/>
              </a:solidFill>
            </a:endParaRPr>
          </a:p>
        </p:txBody>
      </p:sp>
      <p:pic>
        <p:nvPicPr>
          <p:cNvPr id="7" name="Picture 6"/>
          <p:cNvPicPr>
            <a:picLocks noChangeAspect="1"/>
          </p:cNvPicPr>
          <p:nvPr/>
        </p:nvPicPr>
        <p:blipFill>
          <a:blip r:embed="rId5"/>
          <a:stretch>
            <a:fillRect/>
          </a:stretch>
        </p:blipFill>
        <p:spPr>
          <a:xfrm>
            <a:off x="43032" y="201335"/>
            <a:ext cx="576228" cy="579763"/>
          </a:xfrm>
          <a:prstGeom prst="rect">
            <a:avLst/>
          </a:prstGeom>
        </p:spPr>
      </p:pic>
      <p:sp>
        <p:nvSpPr>
          <p:cNvPr id="34" name="TextBox 1"/>
          <p:cNvSpPr txBox="1"/>
          <p:nvPr/>
        </p:nvSpPr>
        <p:spPr bwMode="auto">
          <a:xfrm>
            <a:off x="3362297" y="2122356"/>
            <a:ext cx="1189620" cy="1534142"/>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tx2"/>
                </a:solidFill>
                <a:ea typeface="Times New Roman" charset="0"/>
                <a:cs typeface="Times New Roman" charset="0"/>
              </a:rPr>
              <a:t>light-duty</a:t>
            </a:r>
          </a:p>
          <a:p>
            <a:pPr eaLnBrk="0" hangingPunct="0"/>
            <a:r>
              <a:rPr lang="en-US" sz="1200" b="1" i="0" dirty="0" smtClean="0">
                <a:solidFill>
                  <a:schemeClr val="tx2"/>
                </a:solidFill>
                <a:ea typeface="Times New Roman" charset="0"/>
                <a:cs typeface="Times New Roman" charset="0"/>
              </a:rPr>
              <a:t>vehicles</a:t>
            </a:r>
          </a:p>
          <a:p>
            <a:pPr eaLnBrk="0" hangingPunct="0"/>
            <a:r>
              <a:rPr lang="en-US" sz="1200" b="1" dirty="0">
                <a:solidFill>
                  <a:schemeClr val="accent1"/>
                </a:solidFill>
                <a:ea typeface="Times New Roman" charset="0"/>
                <a:cs typeface="Times New Roman" charset="0"/>
              </a:rPr>
              <a:t>m</a:t>
            </a:r>
            <a:r>
              <a:rPr lang="en-US" sz="1200" b="1" i="0" baseline="0" dirty="0" smtClean="0">
                <a:solidFill>
                  <a:schemeClr val="accent1"/>
                </a:solidFill>
                <a:ea typeface="Times New Roman" charset="0"/>
                <a:cs typeface="Times New Roman" charset="0"/>
              </a:rPr>
              <a:t>edium- and </a:t>
            </a:r>
          </a:p>
          <a:p>
            <a:pPr eaLnBrk="0" hangingPunct="0"/>
            <a:r>
              <a:rPr lang="en-US" sz="1200" b="1" i="0" baseline="0" dirty="0" smtClean="0">
                <a:solidFill>
                  <a:schemeClr val="accent1"/>
                </a:solidFill>
                <a:ea typeface="Times New Roman" charset="0"/>
                <a:cs typeface="Times New Roman" charset="0"/>
              </a:rPr>
              <a:t>heavy-duty </a:t>
            </a:r>
          </a:p>
          <a:p>
            <a:pPr eaLnBrk="0" hangingPunct="0"/>
            <a:r>
              <a:rPr lang="en-US" sz="1200" b="1" i="0" baseline="0" dirty="0" smtClean="0">
                <a:solidFill>
                  <a:schemeClr val="accent1"/>
                </a:solidFill>
                <a:ea typeface="Times New Roman" charset="0"/>
                <a:cs typeface="Times New Roman" charset="0"/>
              </a:rPr>
              <a:t>vehicles</a:t>
            </a:r>
          </a:p>
          <a:p>
            <a:pPr eaLnBrk="0" hangingPunct="0"/>
            <a:r>
              <a:rPr lang="en-US" sz="1200" b="1" i="0" baseline="0" dirty="0" smtClean="0">
                <a:solidFill>
                  <a:schemeClr val="accent3"/>
                </a:solidFill>
                <a:ea typeface="Times New Roman" charset="0"/>
                <a:cs typeface="Times New Roman" charset="0"/>
              </a:rPr>
              <a:t>air</a:t>
            </a:r>
          </a:p>
          <a:p>
            <a:pPr eaLnBrk="0" hangingPunct="0"/>
            <a:r>
              <a:rPr lang="en-US" sz="1200" b="1" i="0" baseline="0" dirty="0" smtClean="0">
                <a:solidFill>
                  <a:schemeClr val="accent6"/>
                </a:solidFill>
                <a:ea typeface="Times New Roman" charset="0"/>
                <a:cs typeface="Times New Roman" charset="0"/>
              </a:rPr>
              <a:t>commercial</a:t>
            </a:r>
          </a:p>
          <a:p>
            <a:pPr eaLnBrk="0" hangingPunct="0"/>
            <a:r>
              <a:rPr lang="en-US" sz="1200" b="1" i="0" baseline="0" dirty="0" smtClean="0">
                <a:solidFill>
                  <a:schemeClr val="accent6"/>
                </a:solidFill>
                <a:ea typeface="Times New Roman" charset="0"/>
                <a:cs typeface="Times New Roman" charset="0"/>
              </a:rPr>
              <a:t>light trucks</a:t>
            </a:r>
          </a:p>
          <a:p>
            <a:pPr eaLnBrk="0" hangingPunct="0"/>
            <a:r>
              <a:rPr lang="en-US" sz="1200" b="1" i="0" baseline="0" dirty="0" smtClean="0">
                <a:solidFill>
                  <a:schemeClr val="accent5">
                    <a:lumMod val="60000"/>
                    <a:lumOff val="40000"/>
                  </a:schemeClr>
                </a:solidFill>
                <a:ea typeface="Times New Roman" charset="0"/>
                <a:cs typeface="Times New Roman" charset="0"/>
              </a:rPr>
              <a:t>rail</a:t>
            </a:r>
          </a:p>
          <a:p>
            <a:pPr eaLnBrk="0" hangingPunct="0"/>
            <a:r>
              <a:rPr lang="en-US" sz="1200" b="1" i="0" baseline="0" dirty="0" smtClean="0">
                <a:solidFill>
                  <a:schemeClr val="accent5">
                    <a:lumMod val="75000"/>
                  </a:schemeClr>
                </a:solidFill>
                <a:ea typeface="Times New Roman" charset="0"/>
                <a:cs typeface="Times New Roman" charset="0"/>
              </a:rPr>
              <a:t>marine</a:t>
            </a:r>
          </a:p>
          <a:p>
            <a:pPr algn="l" eaLnBrk="0" hangingPunct="0"/>
            <a:r>
              <a:rPr lang="en-US" sz="1200" b="1" i="0" baseline="0" dirty="0" smtClean="0">
                <a:solidFill>
                  <a:schemeClr val="bg1">
                    <a:lumMod val="50000"/>
                  </a:schemeClr>
                </a:solidFill>
                <a:ea typeface="Times New Roman" charset="0"/>
                <a:cs typeface="Times New Roman" charset="0"/>
              </a:rPr>
              <a:t>other</a:t>
            </a:r>
          </a:p>
          <a:p>
            <a:pPr eaLnBrk="0" hangingPunct="0"/>
            <a:endParaRPr lang="en-US" sz="1200" b="1" i="0" dirty="0" smtClean="0">
              <a:solidFill>
                <a:schemeClr val="tx1"/>
              </a:solidFill>
              <a:ea typeface="Times New Roman" charset="0"/>
              <a:cs typeface="Times New Roman" charset="0"/>
            </a:endParaRPr>
          </a:p>
        </p:txBody>
      </p:sp>
      <p:sp>
        <p:nvSpPr>
          <p:cNvPr id="32" name="Text Placeholder 31"/>
          <p:cNvSpPr>
            <a:spLocks noGrp="1"/>
          </p:cNvSpPr>
          <p:nvPr>
            <p:ph type="body" sz="quarter" idx="18"/>
          </p:nvPr>
        </p:nvSpPr>
        <p:spPr>
          <a:xfrm>
            <a:off x="4663440" y="894520"/>
            <a:ext cx="4023360" cy="566065"/>
          </a:xfrm>
        </p:spPr>
        <p:txBody>
          <a:bodyPr/>
          <a:lstStyle/>
          <a:p>
            <a:pPr algn="l" eaLnBrk="0" hangingPunct="0"/>
            <a:r>
              <a:rPr lang="en-US" b="1" dirty="0">
                <a:ea typeface="Times New Roman" charset="0"/>
                <a:cs typeface="Times New Roman" charset="0"/>
              </a:rPr>
              <a:t>Transportation sector consumption by fuel</a:t>
            </a:r>
          </a:p>
          <a:p>
            <a:pPr algn="l" eaLnBrk="0" hangingPunct="0"/>
            <a:r>
              <a:rPr lang="en-US" b="1" dirty="0" smtClean="0">
                <a:ea typeface="Times New Roman" charset="0"/>
                <a:cs typeface="Times New Roman" charset="0"/>
              </a:rPr>
              <a:t>AEO2022 Reference case</a:t>
            </a:r>
            <a:endParaRPr lang="en-US" b="1" dirty="0">
              <a:ea typeface="Times New Roman" charset="0"/>
              <a:cs typeface="Times New Roman" charset="0"/>
            </a:endParaRPr>
          </a:p>
          <a:p>
            <a:pPr algn="l" eaLnBrk="0" hangingPunct="0"/>
            <a:r>
              <a:rPr lang="en-US" sz="1100" dirty="0">
                <a:ea typeface="Times New Roman" charset="0"/>
                <a:cs typeface="Times New Roman" charset="0"/>
              </a:rPr>
              <a:t>quadrillion British thermal </a:t>
            </a:r>
            <a:r>
              <a:rPr lang="en-US" sz="1100" dirty="0" smtClean="0">
                <a:ea typeface="Times New Roman" charset="0"/>
                <a:cs typeface="Times New Roman" charset="0"/>
              </a:rPr>
              <a:t>units</a:t>
            </a:r>
            <a:endParaRPr lang="en-US" sz="1100" dirty="0">
              <a:ea typeface="Times New Roman" charset="0"/>
              <a:cs typeface="Times New Roman" charset="0"/>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75</a:t>
            </a:fld>
            <a:endParaRPr lang="en-US" dirty="0"/>
          </a:p>
        </p:txBody>
      </p:sp>
    </p:spTree>
    <p:extLst>
      <p:ext uri="{BB962C8B-B14F-4D97-AF65-F5344CB8AC3E}">
        <p14:creationId xmlns:p14="http://schemas.microsoft.com/office/powerpoint/2010/main" val="32871075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graphicFrame>
        <p:nvGraphicFramePr>
          <p:cNvPr id="10" name="TRA03a"/>
          <p:cNvGraphicFramePr>
            <a:graphicFrameLocks noGrp="1"/>
          </p:cNvGraphicFramePr>
          <p:nvPr>
            <p:ph type="chart" sz="quarter" idx="12"/>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p:cNvSpPr>
            <a:spLocks noGrp="1"/>
          </p:cNvSpPr>
          <p:nvPr>
            <p:ph type="body" sz="quarter" idx="13"/>
          </p:nvPr>
        </p:nvSpPr>
        <p:spPr>
          <a:xfrm>
            <a:off x="696433" y="1071404"/>
            <a:ext cx="7175585" cy="411480"/>
          </a:xfrm>
        </p:spPr>
        <p:txBody>
          <a:bodyPr/>
          <a:lstStyle/>
          <a:p>
            <a:r>
              <a:rPr lang="en-US" b="1" dirty="0" smtClean="0"/>
              <a:t>Transportation sector consumption of minor petroleum and alternative fuels </a:t>
            </a:r>
          </a:p>
          <a:p>
            <a:r>
              <a:rPr lang="en-US" b="1" dirty="0" smtClean="0"/>
              <a:t>AEO2022 Reference case </a:t>
            </a:r>
          </a:p>
          <a:p>
            <a:r>
              <a:rPr lang="en-US" sz="1100" dirty="0" smtClean="0"/>
              <a:t>quadrillion British thermal units</a:t>
            </a:r>
            <a:endParaRPr lang="en-US" sz="1100" dirty="0"/>
          </a:p>
        </p:txBody>
      </p:sp>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a:t>Transportation sector consumption of minor petroleum and alternative fuels</a:t>
            </a: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76</a:t>
            </a:fld>
            <a:endParaRPr lang="en-US" dirty="0"/>
          </a:p>
        </p:txBody>
      </p:sp>
    </p:spTree>
    <p:extLst>
      <p:ext uri="{BB962C8B-B14F-4D97-AF65-F5344CB8AC3E}">
        <p14:creationId xmlns:p14="http://schemas.microsoft.com/office/powerpoint/2010/main" val="26975640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graphicFrame>
        <p:nvGraphicFramePr>
          <p:cNvPr id="12" name="TRA04a"/>
          <p:cNvGraphicFramePr>
            <a:graphicFrameLocks noGrp="1"/>
          </p:cNvGraphicFramePr>
          <p:nvPr>
            <p:ph sz="quarter" idx="12"/>
            <p:extLst/>
          </p:nvPr>
        </p:nvGraphicFramePr>
        <p:xfrm>
          <a:off x="731837" y="1791093"/>
          <a:ext cx="3932238" cy="25983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RA04b"/>
          <p:cNvGraphicFramePr>
            <a:graphicFrameLocks noGrp="1"/>
          </p:cNvGraphicFramePr>
          <p:nvPr>
            <p:ph sz="quarter" idx="13"/>
            <p:extLst/>
          </p:nvPr>
        </p:nvGraphicFramePr>
        <p:xfrm>
          <a:off x="4664075" y="1791093"/>
          <a:ext cx="4022725" cy="2598344"/>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 Placeholder 21"/>
          <p:cNvSpPr>
            <a:spLocks noGrp="1"/>
          </p:cNvSpPr>
          <p:nvPr>
            <p:ph type="body" sz="quarter" idx="17"/>
          </p:nvPr>
        </p:nvSpPr>
        <p:spPr>
          <a:xfrm>
            <a:off x="731837" y="932959"/>
            <a:ext cx="3931920" cy="755170"/>
          </a:xfrm>
        </p:spPr>
        <p:txBody>
          <a:bodyPr/>
          <a:lstStyle/>
          <a:p>
            <a:pPr eaLnBrk="0" hangingPunct="0"/>
            <a:r>
              <a:rPr lang="en-US" b="1" dirty="0" smtClean="0">
                <a:solidFill>
                  <a:sysClr val="windowText" lastClr="000000"/>
                </a:solidFill>
                <a:ea typeface="Times New Roman" charset="0"/>
                <a:cs typeface="Times New Roman" charset="0"/>
              </a:rPr>
              <a:t>Delivered electricity by mode</a:t>
            </a:r>
          </a:p>
          <a:p>
            <a:pPr eaLnBrk="0" hangingPunct="0"/>
            <a:r>
              <a:rPr lang="en-US" b="1" dirty="0" smtClean="0">
                <a:solidFill>
                  <a:sysClr val="windowText" lastClr="000000"/>
                </a:solidFill>
                <a:ea typeface="Times New Roman" charset="0"/>
                <a:cs typeface="Times New Roman" charset="0"/>
              </a:rPr>
              <a:t>AEO2022 Reference case </a:t>
            </a:r>
            <a:endParaRPr lang="en-US" b="1" dirty="0">
              <a:solidFill>
                <a:sysClr val="windowText" lastClr="000000"/>
              </a:solidFill>
              <a:ea typeface="Times New Roman" charset="0"/>
              <a:cs typeface="Times New Roman" charset="0"/>
            </a:endParaRPr>
          </a:p>
          <a:p>
            <a:pPr eaLnBrk="0" hangingPunct="0"/>
            <a:r>
              <a:rPr lang="en-US" sz="1100" dirty="0">
                <a:ea typeface="Times New Roman" charset="0"/>
                <a:cs typeface="Times New Roman" charset="0"/>
              </a:rPr>
              <a:t>quadrillion British thermal </a:t>
            </a:r>
            <a:r>
              <a:rPr lang="en-US" sz="1100" dirty="0" smtClean="0">
                <a:ea typeface="Times New Roman" charset="0"/>
                <a:cs typeface="Times New Roman" charset="0"/>
              </a:rPr>
              <a:t>units</a:t>
            </a:r>
            <a:endParaRPr lang="en-US" sz="1100" dirty="0">
              <a:ea typeface="Times New Roman" charset="0"/>
              <a:cs typeface="Times New Roman" charset="0"/>
            </a:endParaRPr>
          </a:p>
        </p:txBody>
      </p:sp>
      <p:sp>
        <p:nvSpPr>
          <p:cNvPr id="23" name="Text Placeholder 22"/>
          <p:cNvSpPr>
            <a:spLocks noGrp="1"/>
          </p:cNvSpPr>
          <p:nvPr>
            <p:ph type="body" sz="quarter" idx="18"/>
          </p:nvPr>
        </p:nvSpPr>
        <p:spPr>
          <a:xfrm>
            <a:off x="4532586" y="932958"/>
            <a:ext cx="4611414" cy="755171"/>
          </a:xfrm>
        </p:spPr>
        <p:txBody>
          <a:bodyPr/>
          <a:lstStyle/>
          <a:p>
            <a:pPr algn="l" eaLnBrk="0" hangingPunct="0"/>
            <a:r>
              <a:rPr lang="en-US" b="1" dirty="0" smtClean="0">
                <a:solidFill>
                  <a:sysClr val="windowText" lastClr="000000"/>
                </a:solidFill>
                <a:ea typeface="Times New Roman" charset="0"/>
                <a:cs typeface="Times New Roman" charset="0"/>
              </a:rPr>
              <a:t>Delivered compressed </a:t>
            </a:r>
            <a:r>
              <a:rPr lang="en-US" b="1" dirty="0">
                <a:solidFill>
                  <a:sysClr val="windowText" lastClr="000000"/>
                </a:solidFill>
                <a:ea typeface="Times New Roman" charset="0"/>
                <a:cs typeface="Times New Roman" charset="0"/>
              </a:rPr>
              <a:t>and </a:t>
            </a:r>
            <a:r>
              <a:rPr lang="en-US" b="1" dirty="0" smtClean="0">
                <a:solidFill>
                  <a:sysClr val="windowText" lastClr="000000"/>
                </a:solidFill>
                <a:ea typeface="Times New Roman" charset="0"/>
                <a:cs typeface="Times New Roman" charset="0"/>
              </a:rPr>
              <a:t>liquefied </a:t>
            </a:r>
            <a:r>
              <a:rPr lang="en-US" b="1" dirty="0">
                <a:solidFill>
                  <a:sysClr val="windowText" lastClr="000000"/>
                </a:solidFill>
                <a:ea typeface="Times New Roman" charset="0"/>
                <a:cs typeface="Times New Roman" charset="0"/>
              </a:rPr>
              <a:t>natural </a:t>
            </a:r>
            <a:r>
              <a:rPr lang="en-US" b="1" dirty="0" smtClean="0">
                <a:solidFill>
                  <a:sysClr val="windowText" lastClr="000000"/>
                </a:solidFill>
                <a:ea typeface="Times New Roman" charset="0"/>
                <a:cs typeface="Times New Roman" charset="0"/>
              </a:rPr>
              <a:t>gas by mode</a:t>
            </a:r>
          </a:p>
          <a:p>
            <a:pPr algn="l" eaLnBrk="0" hangingPunct="0"/>
            <a:r>
              <a:rPr lang="en-US" b="1" dirty="0" smtClean="0">
                <a:solidFill>
                  <a:sysClr val="windowText" lastClr="000000"/>
                </a:solidFill>
                <a:ea typeface="Times New Roman" charset="0"/>
                <a:cs typeface="Times New Roman" charset="0"/>
              </a:rPr>
              <a:t>AEO2022 Reference case </a:t>
            </a:r>
            <a:endParaRPr lang="en-US" b="1" dirty="0">
              <a:solidFill>
                <a:sysClr val="windowText" lastClr="000000"/>
              </a:solidFill>
              <a:ea typeface="Times New Roman" charset="0"/>
              <a:cs typeface="Times New Roman" charset="0"/>
            </a:endParaRPr>
          </a:p>
          <a:p>
            <a:pPr algn="l" eaLnBrk="0" hangingPunct="0"/>
            <a:r>
              <a:rPr lang="en-US" sz="1100" dirty="0">
                <a:solidFill>
                  <a:sysClr val="windowText" lastClr="000000"/>
                </a:solidFill>
                <a:ea typeface="Times New Roman" charset="0"/>
                <a:cs typeface="Times New Roman" charset="0"/>
              </a:rPr>
              <a:t>quadrillion British thermal </a:t>
            </a:r>
            <a:r>
              <a:rPr lang="en-US" sz="1100" dirty="0" smtClean="0">
                <a:solidFill>
                  <a:sysClr val="windowText" lastClr="000000"/>
                </a:solidFill>
                <a:ea typeface="Times New Roman" charset="0"/>
                <a:cs typeface="Times New Roman" charset="0"/>
              </a:rPr>
              <a:t>units</a:t>
            </a:r>
            <a:endParaRPr lang="en-US" sz="1100" dirty="0">
              <a:solidFill>
                <a:sysClr val="windowText" lastClr="000000"/>
              </a:solidFill>
              <a:ea typeface="Times New Roman" charset="0"/>
              <a:cs typeface="Times New Roman" charset="0"/>
            </a:endParaRPr>
          </a:p>
        </p:txBody>
      </p:sp>
      <p:sp>
        <p:nvSpPr>
          <p:cNvPr id="2" name="Title 1"/>
          <p:cNvSpPr>
            <a:spLocks noGrp="1"/>
          </p:cNvSpPr>
          <p:nvPr>
            <p:ph type="title"/>
          </p:nvPr>
        </p:nvSpPr>
        <p:spPr/>
        <p:txBody>
          <a:bodyPr/>
          <a:lstStyle/>
          <a:p>
            <a:r>
              <a:rPr lang="en-US" dirty="0" smtClean="0"/>
              <a:t>Transportation sector delivered electricity and natural gas</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77</a:t>
            </a:fld>
            <a:endParaRPr lang="en-US" dirty="0"/>
          </a:p>
        </p:txBody>
      </p:sp>
    </p:spTree>
    <p:extLst>
      <p:ext uri="{BB962C8B-B14F-4D97-AF65-F5344CB8AC3E}">
        <p14:creationId xmlns:p14="http://schemas.microsoft.com/office/powerpoint/2010/main" val="25832599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032" y="201335"/>
            <a:ext cx="576228" cy="579763"/>
          </a:xfrm>
          <a:prstGeom prst="rect">
            <a:avLst/>
          </a:prstGeom>
        </p:spPr>
      </p:pic>
      <p:sp>
        <p:nvSpPr>
          <p:cNvPr id="2" name="Title 1"/>
          <p:cNvSpPr>
            <a:spLocks noGrp="1"/>
          </p:cNvSpPr>
          <p:nvPr>
            <p:ph type="title"/>
          </p:nvPr>
        </p:nvSpPr>
        <p:spPr/>
        <p:txBody>
          <a:bodyPr/>
          <a:lstStyle/>
          <a:p>
            <a:r>
              <a:rPr lang="en-US" dirty="0" smtClean="0"/>
              <a:t>Passenger and freight travel by mode</a:t>
            </a:r>
            <a:endParaRPr lang="en-US" dirty="0"/>
          </a:p>
        </p:txBody>
      </p:sp>
      <p:graphicFrame>
        <p:nvGraphicFramePr>
          <p:cNvPr id="24" name="TRA05c"/>
          <p:cNvGraphicFramePr>
            <a:graphicFrameLocks noGrp="1"/>
          </p:cNvGraphicFramePr>
          <p:nvPr>
            <p:ph sz="quarter" idx="20"/>
            <p:extLst/>
          </p:nvPr>
        </p:nvGraphicFramePr>
        <p:xfrm>
          <a:off x="6088063" y="921013"/>
          <a:ext cx="2598737" cy="3468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RA05b"/>
          <p:cNvGraphicFramePr>
            <a:graphicFrameLocks noGrp="1"/>
          </p:cNvGraphicFramePr>
          <p:nvPr>
            <p:ph sz="quarter" idx="19"/>
            <p:extLst/>
          </p:nvPr>
        </p:nvGraphicFramePr>
        <p:xfrm>
          <a:off x="3386138" y="921013"/>
          <a:ext cx="2600325" cy="34684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TRA05a"/>
          <p:cNvGraphicFramePr>
            <a:graphicFrameLocks noGrp="1"/>
          </p:cNvGraphicFramePr>
          <p:nvPr>
            <p:ph sz="quarter" idx="12"/>
            <p:extLst/>
          </p:nvPr>
        </p:nvGraphicFramePr>
        <p:xfrm>
          <a:off x="685800" y="921013"/>
          <a:ext cx="2598738" cy="3468425"/>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78</a:t>
            </a:fld>
            <a:endParaRPr lang="en-US" dirty="0"/>
          </a:p>
        </p:txBody>
      </p:sp>
    </p:spTree>
    <p:extLst>
      <p:ext uri="{BB962C8B-B14F-4D97-AF65-F5344CB8AC3E}">
        <p14:creationId xmlns:p14="http://schemas.microsoft.com/office/powerpoint/2010/main" val="954031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graphicFrame>
        <p:nvGraphicFramePr>
          <p:cNvPr id="11" name="TRA06a"/>
          <p:cNvGraphicFramePr>
            <a:graphicFrameLocks noGrp="1"/>
          </p:cNvGraphicFramePr>
          <p:nvPr>
            <p:ph sz="quarter" idx="12"/>
            <p:extLst/>
          </p:nvPr>
        </p:nvGraphicFramePr>
        <p:xfrm>
          <a:off x="730726" y="1587019"/>
          <a:ext cx="3932238" cy="28024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RA06b"/>
          <p:cNvGraphicFramePr>
            <a:graphicFrameLocks noGrp="1"/>
          </p:cNvGraphicFramePr>
          <p:nvPr>
            <p:ph sz="quarter" idx="13"/>
            <p:extLst/>
          </p:nvPr>
        </p:nvGraphicFramePr>
        <p:xfrm>
          <a:off x="4664075" y="1518757"/>
          <a:ext cx="4022725" cy="287068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 Placeholder 13"/>
          <p:cNvSpPr>
            <a:spLocks noGrp="1"/>
          </p:cNvSpPr>
          <p:nvPr>
            <p:ph type="body" sz="quarter" idx="17"/>
          </p:nvPr>
        </p:nvSpPr>
        <p:spPr>
          <a:xfrm>
            <a:off x="731044" y="1167906"/>
            <a:ext cx="3931920" cy="350851"/>
          </a:xfrm>
        </p:spPr>
        <p:txBody>
          <a:bodyPr/>
          <a:lstStyle/>
          <a:p>
            <a:pPr eaLnBrk="0" hangingPunct="0"/>
            <a:r>
              <a:rPr lang="en-US" b="1" dirty="0" smtClean="0">
                <a:ea typeface="Times New Roman" charset="0"/>
                <a:cs typeface="Times New Roman" charset="0"/>
              </a:rPr>
              <a:t>Passenger travel energy </a:t>
            </a:r>
            <a:r>
              <a:rPr lang="en-US" b="1" dirty="0">
                <a:ea typeface="Times New Roman" charset="0"/>
                <a:cs typeface="Times New Roman" charset="0"/>
              </a:rPr>
              <a:t>intensity </a:t>
            </a:r>
            <a:r>
              <a:rPr lang="en-US" b="1" dirty="0" smtClean="0">
                <a:ea typeface="Times New Roman" charset="0"/>
                <a:cs typeface="Times New Roman" charset="0"/>
              </a:rPr>
              <a:t>by mode</a:t>
            </a:r>
          </a:p>
          <a:p>
            <a:pPr eaLnBrk="0" hangingPunct="0"/>
            <a:r>
              <a:rPr lang="en-US" b="1" dirty="0" smtClean="0">
                <a:ea typeface="Times New Roman" charset="0"/>
                <a:cs typeface="Times New Roman" charset="0"/>
              </a:rPr>
              <a:t>AEO2022 Reference case</a:t>
            </a:r>
            <a:endParaRPr lang="en-US" b="1" dirty="0">
              <a:ea typeface="Times New Roman" charset="0"/>
              <a:cs typeface="Times New Roman" charset="0"/>
            </a:endParaRPr>
          </a:p>
          <a:p>
            <a:pPr eaLnBrk="0" hangingPunct="0"/>
            <a:r>
              <a:rPr lang="en-US" sz="1100" dirty="0">
                <a:ea typeface="Times New Roman" charset="0"/>
                <a:cs typeface="Times New Roman" charset="0"/>
              </a:rPr>
              <a:t>t</a:t>
            </a:r>
            <a:r>
              <a:rPr lang="en-US" sz="1100" dirty="0" smtClean="0">
                <a:ea typeface="Times New Roman" charset="0"/>
                <a:cs typeface="Times New Roman" charset="0"/>
              </a:rPr>
              <a:t>housand British </a:t>
            </a:r>
            <a:r>
              <a:rPr lang="en-US" sz="1100" dirty="0">
                <a:ea typeface="Times New Roman" charset="0"/>
                <a:cs typeface="Times New Roman" charset="0"/>
              </a:rPr>
              <a:t>thermal units per </a:t>
            </a:r>
            <a:r>
              <a:rPr lang="en-US" sz="1100" dirty="0" smtClean="0">
                <a:ea typeface="Times New Roman" charset="0"/>
                <a:cs typeface="Times New Roman" charset="0"/>
              </a:rPr>
              <a:t>passenger-mile</a:t>
            </a:r>
            <a:endParaRPr lang="en-US" sz="1100" dirty="0">
              <a:ea typeface="Times New Roman" charset="0"/>
              <a:cs typeface="Times New Roman" charset="0"/>
            </a:endParaRPr>
          </a:p>
        </p:txBody>
      </p:sp>
      <p:sp>
        <p:nvSpPr>
          <p:cNvPr id="15" name="Text Placeholder 14"/>
          <p:cNvSpPr>
            <a:spLocks noGrp="1"/>
          </p:cNvSpPr>
          <p:nvPr>
            <p:ph type="body" sz="quarter" idx="18"/>
          </p:nvPr>
        </p:nvSpPr>
        <p:spPr>
          <a:xfrm>
            <a:off x="4663440" y="1173037"/>
            <a:ext cx="4023360" cy="350851"/>
          </a:xfrm>
        </p:spPr>
        <p:txBody>
          <a:bodyPr/>
          <a:lstStyle/>
          <a:p>
            <a:pPr algn="l" eaLnBrk="0" hangingPunct="0"/>
            <a:r>
              <a:rPr lang="en-US" b="1" dirty="0">
                <a:ea typeface="Times New Roman" charset="0"/>
                <a:cs typeface="Times New Roman" charset="0"/>
              </a:rPr>
              <a:t>Freight </a:t>
            </a:r>
            <a:r>
              <a:rPr lang="en-US" b="1" dirty="0" smtClean="0">
                <a:ea typeface="Times New Roman" charset="0"/>
                <a:cs typeface="Times New Roman" charset="0"/>
              </a:rPr>
              <a:t>travel </a:t>
            </a:r>
            <a:r>
              <a:rPr lang="en-US" b="1" dirty="0">
                <a:ea typeface="Times New Roman" charset="0"/>
                <a:cs typeface="Times New Roman" charset="0"/>
              </a:rPr>
              <a:t>energy </a:t>
            </a:r>
            <a:r>
              <a:rPr lang="en-US" b="1" dirty="0" smtClean="0">
                <a:ea typeface="Times New Roman" charset="0"/>
                <a:cs typeface="Times New Roman" charset="0"/>
              </a:rPr>
              <a:t>intensity by mode </a:t>
            </a:r>
          </a:p>
          <a:p>
            <a:pPr algn="l" eaLnBrk="0" hangingPunct="0"/>
            <a:r>
              <a:rPr lang="en-US" b="1" dirty="0" smtClean="0">
                <a:ea typeface="Times New Roman" charset="0"/>
                <a:cs typeface="Times New Roman" charset="0"/>
              </a:rPr>
              <a:t>AEO2022 Reference case</a:t>
            </a:r>
            <a:endParaRPr lang="en-US" b="1" dirty="0">
              <a:ea typeface="Times New Roman" charset="0"/>
              <a:cs typeface="Times New Roman" charset="0"/>
            </a:endParaRPr>
          </a:p>
          <a:p>
            <a:pPr algn="l" eaLnBrk="0" hangingPunct="0"/>
            <a:r>
              <a:rPr lang="en-US" sz="1100" dirty="0">
                <a:ea typeface="Times New Roman" charset="0"/>
                <a:cs typeface="Times New Roman" charset="0"/>
              </a:rPr>
              <a:t>t</a:t>
            </a:r>
            <a:r>
              <a:rPr lang="en-US" sz="1100" dirty="0" smtClean="0">
                <a:ea typeface="Times New Roman" charset="0"/>
                <a:cs typeface="Times New Roman" charset="0"/>
              </a:rPr>
              <a:t>housand British </a:t>
            </a:r>
            <a:r>
              <a:rPr lang="en-US" sz="1100" dirty="0">
                <a:ea typeface="Times New Roman" charset="0"/>
                <a:cs typeface="Times New Roman" charset="0"/>
              </a:rPr>
              <a:t>thermal units per </a:t>
            </a:r>
            <a:r>
              <a:rPr lang="en-US" sz="1100" dirty="0" smtClean="0">
                <a:ea typeface="Times New Roman" charset="0"/>
                <a:cs typeface="Times New Roman" charset="0"/>
              </a:rPr>
              <a:t>ton-mile</a:t>
            </a:r>
            <a:endParaRPr lang="en-US" sz="1100" dirty="0">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dirty="0" smtClean="0"/>
              <a:t>Energy </a:t>
            </a:r>
            <a:r>
              <a:rPr lang="en-US" dirty="0"/>
              <a:t>intensity by transportation </a:t>
            </a:r>
            <a:r>
              <a:rPr lang="en-US" dirty="0" smtClean="0"/>
              <a:t>mode</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79</a:t>
            </a:fld>
            <a:endParaRPr lang="en-US" dirty="0"/>
          </a:p>
        </p:txBody>
      </p:sp>
    </p:spTree>
    <p:extLst>
      <p:ext uri="{BB962C8B-B14F-4D97-AF65-F5344CB8AC3E}">
        <p14:creationId xmlns:p14="http://schemas.microsoft.com/office/powerpoint/2010/main" val="2402220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Energy imports and </a:t>
            </a:r>
            <a:r>
              <a:rPr lang="en-US" dirty="0" smtClean="0"/>
              <a:t>exports</a:t>
            </a:r>
            <a:endParaRPr lang="en-US" dirty="0"/>
          </a:p>
        </p:txBody>
      </p:sp>
      <p:graphicFrame>
        <p:nvGraphicFramePr>
          <p:cNvPr id="9" name="ICD09a"/>
          <p:cNvGraphicFramePr>
            <a:graphicFrameLocks noGrp="1"/>
          </p:cNvGraphicFramePr>
          <p:nvPr>
            <p:ph sz="quarter" idx="12"/>
            <p:extLst>
              <p:ext uri="{D42A27DB-BD31-4B8C-83A1-F6EECF244321}">
                <p14:modId xmlns:p14="http://schemas.microsoft.com/office/powerpoint/2010/main" val="2102924018"/>
              </p:ext>
            </p:extLst>
          </p:nvPr>
        </p:nvGraphicFramePr>
        <p:xfrm>
          <a:off x="685800" y="1399388"/>
          <a:ext cx="3932238" cy="2990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ICD09b"/>
          <p:cNvGraphicFramePr>
            <a:graphicFrameLocks noGrp="1"/>
          </p:cNvGraphicFramePr>
          <p:nvPr>
            <p:ph sz="quarter" idx="13"/>
            <p:extLst>
              <p:ext uri="{D42A27DB-BD31-4B8C-83A1-F6EECF244321}">
                <p14:modId xmlns:p14="http://schemas.microsoft.com/office/powerpoint/2010/main" val="164894176"/>
              </p:ext>
            </p:extLst>
          </p:nvPr>
        </p:nvGraphicFramePr>
        <p:xfrm>
          <a:off x="4664075" y="1399388"/>
          <a:ext cx="4022725" cy="29900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8"/>
          </p:nvPr>
        </p:nvSpPr>
        <p:spPr>
          <a:xfrm>
            <a:off x="4709477" y="1069162"/>
            <a:ext cx="4023360" cy="350851"/>
          </a:xfrm>
        </p:spPr>
        <p:txBody>
          <a:bodyPr lIns="0"/>
          <a:lstStyle/>
          <a:p>
            <a:pPr marL="0" indent="0" algn="l" eaLnBrk="0" hangingPunct="0">
              <a:spcBef>
                <a:spcPts val="0"/>
              </a:spcBef>
            </a:pPr>
            <a:r>
              <a:rPr lang="en-US" b="1" dirty="0">
                <a:ea typeface="Times New Roman" charset="0"/>
                <a:cs typeface="Times New Roman" charset="0"/>
              </a:rPr>
              <a:t>Net energy imports </a:t>
            </a:r>
            <a:endParaRPr lang="en-US" b="1" dirty="0" smtClean="0">
              <a:ea typeface="Times New Roman" charset="0"/>
              <a:cs typeface="Times New Roman" charset="0"/>
            </a:endParaRPr>
          </a:p>
          <a:p>
            <a:pPr marL="0" indent="0" algn="l"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indent="0" algn="l" eaLnBrk="0" hangingPunct="0">
              <a:spcBef>
                <a:spcPts val="0"/>
              </a:spcBef>
            </a:pPr>
            <a:r>
              <a:rPr lang="en-US" sz="1100" dirty="0">
                <a:ea typeface="Times New Roman" charset="0"/>
                <a:cs typeface="Times New Roman" charset="0"/>
              </a:rPr>
              <a:t>quadrillion British thermal units</a:t>
            </a:r>
          </a:p>
        </p:txBody>
      </p:sp>
      <p:sp>
        <p:nvSpPr>
          <p:cNvPr id="4" name="Text Placeholder 3"/>
          <p:cNvSpPr>
            <a:spLocks noGrp="1"/>
          </p:cNvSpPr>
          <p:nvPr>
            <p:ph type="body" sz="quarter" idx="17"/>
          </p:nvPr>
        </p:nvSpPr>
        <p:spPr>
          <a:xfrm>
            <a:off x="686118" y="1048537"/>
            <a:ext cx="3931920" cy="350851"/>
          </a:xfrm>
        </p:spPr>
        <p:txBody>
          <a:bodyPr/>
          <a:lstStyle/>
          <a:p>
            <a:pPr marL="0" indent="0" eaLnBrk="0" hangingPunct="0">
              <a:spcBef>
                <a:spcPts val="0"/>
              </a:spcBef>
            </a:pPr>
            <a:r>
              <a:rPr lang="en-US" b="1" dirty="0">
                <a:ea typeface="Times New Roman" charset="0"/>
                <a:cs typeface="Times New Roman" charset="0"/>
              </a:rPr>
              <a:t>Gross energy trade </a:t>
            </a:r>
            <a:endParaRPr lang="en-US" b="1" dirty="0" smtClean="0">
              <a:ea typeface="Times New Roman" charset="0"/>
              <a:cs typeface="Times New Roman" charset="0"/>
            </a:endParaRPr>
          </a:p>
          <a:p>
            <a:pPr marL="0" indent="0"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quadrillion British thermal units</a:t>
            </a:r>
          </a:p>
        </p:txBody>
      </p:sp>
      <p:pic>
        <p:nvPicPr>
          <p:cNvPr id="12" name="Picture 11"/>
          <p:cNvPicPr>
            <a:picLocks noChangeAspect="1"/>
          </p:cNvPicPr>
          <p:nvPr/>
        </p:nvPicPr>
        <p:blipFill>
          <a:blip r:embed="rId4"/>
          <a:stretch>
            <a:fillRect/>
          </a:stretch>
        </p:blipFill>
        <p:spPr>
          <a:xfrm>
            <a:off x="43032" y="136629"/>
            <a:ext cx="576228" cy="579763"/>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8</a:t>
            </a:fld>
            <a:endParaRPr lang="en-US" dirty="0"/>
          </a:p>
        </p:txBody>
      </p:sp>
    </p:spTree>
    <p:extLst>
      <p:ext uri="{BB962C8B-B14F-4D97-AF65-F5344CB8AC3E}">
        <p14:creationId xmlns:p14="http://schemas.microsoft.com/office/powerpoint/2010/main" val="23944083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RA07b"/>
          <p:cNvGraphicFramePr>
            <a:graphicFrameLocks noGrp="1"/>
          </p:cNvGraphicFramePr>
          <p:nvPr>
            <p:ph sz="quarter" idx="19"/>
            <p:extLst/>
          </p:nvPr>
        </p:nvGraphicFramePr>
        <p:xfrm>
          <a:off x="3452678" y="1364594"/>
          <a:ext cx="2600325" cy="2961621"/>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43032" y="201335"/>
            <a:ext cx="576228" cy="579763"/>
          </a:xfrm>
          <a:prstGeom prst="rect">
            <a:avLst/>
          </a:prstGeom>
        </p:spPr>
      </p:pic>
      <p:graphicFrame>
        <p:nvGraphicFramePr>
          <p:cNvPr id="15" name="TRA07a"/>
          <p:cNvGraphicFramePr>
            <a:graphicFrameLocks noGrp="1"/>
          </p:cNvGraphicFramePr>
          <p:nvPr>
            <p:ph sz="quarter" idx="12"/>
            <p:extLst/>
          </p:nvPr>
        </p:nvGraphicFramePr>
        <p:xfrm>
          <a:off x="752340" y="1364594"/>
          <a:ext cx="2598738" cy="2961621"/>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 Placeholder 13"/>
          <p:cNvSpPr>
            <a:spLocks noGrp="1"/>
          </p:cNvSpPr>
          <p:nvPr>
            <p:ph type="body" sz="quarter" idx="16"/>
          </p:nvPr>
        </p:nvSpPr>
        <p:spPr>
          <a:xfrm>
            <a:off x="752340" y="4394477"/>
            <a:ext cx="8001000" cy="205740"/>
          </a:xfrm>
          <a:prstGeom prst="rect">
            <a:avLst/>
          </a:prstGeom>
        </p:spPr>
        <p:txBody>
          <a:bodyPr/>
          <a:lstStyle/>
          <a:p>
            <a:pPr marL="0" indent="0">
              <a:buNone/>
            </a:pPr>
            <a:r>
              <a:rPr lang="en-US" dirty="0" smtClean="0"/>
              <a:t>Note: Indexed freight and commercial truck energy efficiency is weighted by each vehicle type’s relative share of energy consumption.</a:t>
            </a:r>
            <a:endParaRPr lang="en-US" i="0" dirty="0"/>
          </a:p>
        </p:txBody>
      </p:sp>
      <p:graphicFrame>
        <p:nvGraphicFramePr>
          <p:cNvPr id="18" name="TRA07c"/>
          <p:cNvGraphicFramePr>
            <a:graphicFrameLocks noGrp="1"/>
          </p:cNvGraphicFramePr>
          <p:nvPr>
            <p:ph sz="quarter" idx="20"/>
            <p:extLst/>
          </p:nvPr>
        </p:nvGraphicFramePr>
        <p:xfrm>
          <a:off x="6154603" y="1364594"/>
          <a:ext cx="2598737" cy="2961621"/>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nvPr>
        </p:nvSpPr>
        <p:spPr>
          <a:prstGeom prst="rect">
            <a:avLst/>
          </a:prstGeom>
        </p:spPr>
        <p:txBody>
          <a:bodyPr/>
          <a:lstStyle/>
          <a:p>
            <a:r>
              <a:rPr lang="en-US" dirty="0" smtClean="0"/>
              <a:t>Indexed </a:t>
            </a:r>
            <a:r>
              <a:rPr lang="en-US" dirty="0"/>
              <a:t>travel indicators and energy use by </a:t>
            </a:r>
            <a:r>
              <a:rPr lang="en-US" dirty="0" smtClean="0"/>
              <a:t>mode</a:t>
            </a:r>
            <a:endParaRPr lang="en-US" sz="1600" dirty="0">
              <a:solidFill>
                <a:srgbClr val="FF0000"/>
              </a:solidFill>
            </a:endParaRPr>
          </a:p>
        </p:txBody>
      </p:sp>
      <p:sp>
        <p:nvSpPr>
          <p:cNvPr id="16" name="TextBox 1"/>
          <p:cNvSpPr txBox="1"/>
          <p:nvPr/>
        </p:nvSpPr>
        <p:spPr bwMode="auto">
          <a:xfrm>
            <a:off x="685800" y="846116"/>
            <a:ext cx="2467889" cy="366763"/>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200" b="1" i="0" baseline="0" dirty="0" smtClean="0">
                <a:solidFill>
                  <a:schemeClr val="tx1"/>
                </a:solidFill>
                <a:latin typeface="+mn-lt"/>
                <a:ea typeface="Times New Roman" charset="0"/>
                <a:cs typeface="Times New Roman" charset="0"/>
              </a:rPr>
              <a:t>Indexed light-duty vehicle</a:t>
            </a:r>
            <a:r>
              <a:rPr lang="en-US" sz="1200" b="1" i="0" dirty="0" smtClean="0">
                <a:solidFill>
                  <a:schemeClr val="tx1"/>
                </a:solidFill>
                <a:latin typeface="+mn-lt"/>
                <a:ea typeface="Times New Roman" charset="0"/>
                <a:cs typeface="Times New Roman" charset="0"/>
              </a:rPr>
              <a:t> travel</a:t>
            </a:r>
          </a:p>
          <a:p>
            <a:pPr algn="l" eaLnBrk="0" hangingPunct="0"/>
            <a:r>
              <a:rPr lang="en-US" sz="1200" b="1" i="0" dirty="0" smtClean="0">
                <a:solidFill>
                  <a:schemeClr val="tx1"/>
                </a:solidFill>
                <a:latin typeface="+mn-lt"/>
                <a:ea typeface="Times New Roman" charset="0"/>
                <a:cs typeface="Times New Roman" charset="0"/>
              </a:rPr>
              <a:t>and energy use</a:t>
            </a:r>
            <a:r>
              <a:rPr lang="en-US" sz="1200" b="1" dirty="0">
                <a:ea typeface="Times New Roman" charset="0"/>
                <a:cs typeface="Times New Roman" charset="0"/>
              </a:rPr>
              <a:t> </a:t>
            </a:r>
            <a:endParaRPr lang="en-US" sz="1200" b="1" dirty="0" smtClean="0">
              <a:ea typeface="Times New Roman" charset="0"/>
              <a:cs typeface="Times New Roman" charset="0"/>
            </a:endParaRPr>
          </a:p>
          <a:p>
            <a:pPr algn="l" eaLnBrk="0" hangingPunct="0"/>
            <a:r>
              <a:rPr lang="en-US" sz="1200" b="1" i="0" baseline="0" dirty="0" smtClean="0">
                <a:solidFill>
                  <a:schemeClr val="tx1"/>
                </a:solidFill>
                <a:latin typeface="+mn-lt"/>
                <a:ea typeface="Times New Roman" charset="0"/>
                <a:cs typeface="Times New Roman" charset="0"/>
              </a:rPr>
              <a:t>AEO2022 Reference case</a:t>
            </a:r>
          </a:p>
          <a:p>
            <a:pPr eaLnBrk="0" hangingPunct="0"/>
            <a:r>
              <a:rPr lang="en-US" b="0" i="0" baseline="0" dirty="0" smtClean="0">
                <a:solidFill>
                  <a:sysClr val="windowText" lastClr="000000"/>
                </a:solidFill>
                <a:latin typeface="+mn-lt"/>
                <a:ea typeface="Times New Roman" charset="0"/>
                <a:cs typeface="Times New Roman" charset="0"/>
              </a:rPr>
              <a:t>2019 = 1.0</a:t>
            </a:r>
            <a:endParaRPr lang="en-US" b="0" i="0" dirty="0">
              <a:solidFill>
                <a:sysClr val="windowText" lastClr="000000"/>
              </a:solidFill>
              <a:latin typeface="+mn-lt"/>
              <a:ea typeface="Times New Roman" charset="0"/>
              <a:cs typeface="Times New Roman" charset="0"/>
            </a:endParaRPr>
          </a:p>
        </p:txBody>
      </p:sp>
      <p:sp>
        <p:nvSpPr>
          <p:cNvPr id="12" name="TextBox 1"/>
          <p:cNvSpPr txBox="1"/>
          <p:nvPr/>
        </p:nvSpPr>
        <p:spPr bwMode="auto">
          <a:xfrm>
            <a:off x="3351078" y="829994"/>
            <a:ext cx="2427433" cy="366763"/>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200" b="1" i="0" baseline="0" dirty="0" smtClean="0">
                <a:solidFill>
                  <a:schemeClr val="tx1"/>
                </a:solidFill>
                <a:latin typeface="+mn-lt"/>
                <a:ea typeface="Times New Roman" charset="0"/>
                <a:cs typeface="Times New Roman" charset="0"/>
              </a:rPr>
              <a:t>Indexed freight and commercial truck</a:t>
            </a:r>
            <a:r>
              <a:rPr lang="en-US" sz="1200" b="1" i="0" dirty="0" smtClean="0">
                <a:solidFill>
                  <a:schemeClr val="tx1"/>
                </a:solidFill>
                <a:latin typeface="+mn-lt"/>
                <a:ea typeface="Times New Roman" charset="0"/>
                <a:cs typeface="Times New Roman" charset="0"/>
              </a:rPr>
              <a:t> travel and energy use</a:t>
            </a:r>
            <a:endParaRPr lang="en-US" sz="1200" b="1" dirty="0" smtClean="0">
              <a:ea typeface="Times New Roman" charset="0"/>
              <a:cs typeface="Times New Roman" charset="0"/>
            </a:endParaRPr>
          </a:p>
          <a:p>
            <a:pPr algn="l" eaLnBrk="0" hangingPunct="0"/>
            <a:r>
              <a:rPr lang="en-US" sz="1200" b="1" i="0" baseline="0" dirty="0" smtClean="0">
                <a:solidFill>
                  <a:schemeClr val="tx1"/>
                </a:solidFill>
                <a:latin typeface="+mn-lt"/>
                <a:ea typeface="Times New Roman" charset="0"/>
                <a:cs typeface="Times New Roman" charset="0"/>
              </a:rPr>
              <a:t>AEO2022 Reference case</a:t>
            </a:r>
          </a:p>
          <a:p>
            <a:pPr eaLnBrk="0" hangingPunct="0"/>
            <a:r>
              <a:rPr lang="en-US" b="0" i="0" baseline="0" dirty="0" smtClean="0">
                <a:solidFill>
                  <a:sysClr val="windowText" lastClr="000000"/>
                </a:solidFill>
                <a:latin typeface="+mn-lt"/>
                <a:ea typeface="Times New Roman" charset="0"/>
                <a:cs typeface="Times New Roman" charset="0"/>
              </a:rPr>
              <a:t>2019 = 1.0</a:t>
            </a:r>
            <a:endParaRPr lang="en-US" b="0" i="0" dirty="0">
              <a:solidFill>
                <a:sysClr val="windowText" lastClr="000000"/>
              </a:solidFill>
              <a:latin typeface="+mn-lt"/>
              <a:ea typeface="Times New Roman" charset="0"/>
              <a:cs typeface="Times New Roman" charset="0"/>
            </a:endParaRPr>
          </a:p>
        </p:txBody>
      </p:sp>
      <p:sp>
        <p:nvSpPr>
          <p:cNvPr id="13" name="TextBox 1"/>
          <p:cNvSpPr txBox="1"/>
          <p:nvPr/>
        </p:nvSpPr>
        <p:spPr bwMode="auto">
          <a:xfrm>
            <a:off x="6154603" y="835033"/>
            <a:ext cx="2427433" cy="366763"/>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200" b="1" i="0" baseline="0" dirty="0" smtClean="0">
                <a:solidFill>
                  <a:schemeClr val="tx1"/>
                </a:solidFill>
                <a:latin typeface="+mn-lt"/>
                <a:ea typeface="Times New Roman" charset="0"/>
                <a:cs typeface="Times New Roman" charset="0"/>
              </a:rPr>
              <a:t>Indexed aircraft</a:t>
            </a:r>
            <a:r>
              <a:rPr lang="en-US" sz="1200" b="1" i="0" dirty="0" smtClean="0">
                <a:solidFill>
                  <a:schemeClr val="tx1"/>
                </a:solidFill>
                <a:latin typeface="+mn-lt"/>
                <a:ea typeface="Times New Roman" charset="0"/>
                <a:cs typeface="Times New Roman" charset="0"/>
              </a:rPr>
              <a:t> travel and energy use</a:t>
            </a:r>
            <a:endParaRPr lang="en-US" sz="1200" b="1" dirty="0" smtClean="0">
              <a:ea typeface="Times New Roman" charset="0"/>
              <a:cs typeface="Times New Roman" charset="0"/>
            </a:endParaRPr>
          </a:p>
          <a:p>
            <a:pPr algn="l" eaLnBrk="0" hangingPunct="0"/>
            <a:r>
              <a:rPr lang="en-US" sz="1200" b="1" i="0" baseline="0" dirty="0" smtClean="0">
                <a:solidFill>
                  <a:schemeClr val="tx1"/>
                </a:solidFill>
                <a:latin typeface="+mn-lt"/>
                <a:ea typeface="Times New Roman" charset="0"/>
                <a:cs typeface="Times New Roman" charset="0"/>
              </a:rPr>
              <a:t>AEO2022 Reference case</a:t>
            </a:r>
          </a:p>
          <a:p>
            <a:pPr eaLnBrk="0" hangingPunct="0"/>
            <a:r>
              <a:rPr lang="en-US" b="0" i="0" baseline="0" dirty="0" smtClean="0">
                <a:solidFill>
                  <a:sysClr val="windowText" lastClr="000000"/>
                </a:solidFill>
                <a:latin typeface="+mn-lt"/>
                <a:ea typeface="Times New Roman" charset="0"/>
                <a:cs typeface="Times New Roman" charset="0"/>
              </a:rPr>
              <a:t>2019 = 1.0</a:t>
            </a:r>
            <a:endParaRPr lang="en-US" b="0" i="0" dirty="0">
              <a:solidFill>
                <a:sysClr val="windowText" lastClr="000000"/>
              </a:solidFill>
              <a:latin typeface="+mn-lt"/>
              <a:ea typeface="Times New Roman" charset="0"/>
              <a:cs typeface="Times New Roman" charset="0"/>
            </a:endParaRPr>
          </a:p>
        </p:txBody>
      </p:sp>
      <p:sp>
        <p:nvSpPr>
          <p:cNvPr id="3" name="TextBox 2"/>
          <p:cNvSpPr txBox="1"/>
          <p:nvPr/>
        </p:nvSpPr>
        <p:spPr>
          <a:xfrm>
            <a:off x="1684868" y="3191678"/>
            <a:ext cx="1767810" cy="1077218"/>
          </a:xfrm>
          <a:prstGeom prst="rect">
            <a:avLst/>
          </a:prstGeom>
          <a:noFill/>
        </p:spPr>
        <p:txBody>
          <a:bodyPr wrap="square" rtlCol="0">
            <a:spAutoFit/>
          </a:bodyPr>
          <a:lstStyle/>
          <a:p>
            <a:r>
              <a:rPr lang="en-US" sz="1200" b="1" dirty="0">
                <a:solidFill>
                  <a:schemeClr val="accent1"/>
                </a:solidFill>
              </a:rPr>
              <a:t>energy efficiency      </a:t>
            </a:r>
            <a:endParaRPr lang="en-US" sz="1200" b="1" dirty="0" smtClean="0">
              <a:solidFill>
                <a:schemeClr val="accent1"/>
              </a:solidFill>
            </a:endParaRPr>
          </a:p>
          <a:p>
            <a:r>
              <a:rPr lang="en-US" sz="1200" b="1" dirty="0" smtClean="0">
                <a:solidFill>
                  <a:schemeClr val="accent3"/>
                </a:solidFill>
              </a:rPr>
              <a:t>travel </a:t>
            </a:r>
            <a:r>
              <a:rPr lang="en-US" sz="1200" b="1" dirty="0">
                <a:solidFill>
                  <a:schemeClr val="accent3"/>
                </a:solidFill>
              </a:rPr>
              <a:t>demand     </a:t>
            </a:r>
            <a:endParaRPr lang="en-US" sz="1200" b="1" dirty="0" smtClean="0">
              <a:solidFill>
                <a:schemeClr val="accent3"/>
              </a:solidFill>
            </a:endParaRPr>
          </a:p>
          <a:p>
            <a:r>
              <a:rPr lang="en-US" sz="1200" b="1" dirty="0" smtClean="0">
                <a:solidFill>
                  <a:schemeClr val="accent2"/>
                </a:solidFill>
              </a:rPr>
              <a:t>energy </a:t>
            </a:r>
            <a:r>
              <a:rPr lang="en-US" sz="1200" b="1" dirty="0">
                <a:solidFill>
                  <a:schemeClr val="accent2"/>
                </a:solidFill>
              </a:rPr>
              <a:t>consumption</a:t>
            </a:r>
          </a:p>
          <a:p>
            <a:endParaRPr lang="en-US" sz="2800" dirty="0"/>
          </a:p>
        </p:txBody>
      </p:sp>
      <p:sp>
        <p:nvSpPr>
          <p:cNvPr id="19" name="TextBox 18"/>
          <p:cNvSpPr txBox="1"/>
          <p:nvPr/>
        </p:nvSpPr>
        <p:spPr>
          <a:xfrm>
            <a:off x="7150946" y="3191678"/>
            <a:ext cx="1703993" cy="646331"/>
          </a:xfrm>
          <a:prstGeom prst="rect">
            <a:avLst/>
          </a:prstGeom>
          <a:noFill/>
        </p:spPr>
        <p:txBody>
          <a:bodyPr wrap="square" rtlCol="0">
            <a:spAutoFit/>
          </a:bodyPr>
          <a:lstStyle/>
          <a:p>
            <a:r>
              <a:rPr lang="en-US" sz="1200" b="1" dirty="0">
                <a:solidFill>
                  <a:schemeClr val="accent3"/>
                </a:solidFill>
              </a:rPr>
              <a:t>travel demand</a:t>
            </a:r>
          </a:p>
          <a:p>
            <a:r>
              <a:rPr lang="en-US" sz="1200" b="1" dirty="0" smtClean="0">
                <a:solidFill>
                  <a:schemeClr val="accent1"/>
                </a:solidFill>
              </a:rPr>
              <a:t>energy efficiency      </a:t>
            </a:r>
          </a:p>
          <a:p>
            <a:r>
              <a:rPr lang="en-US" sz="1200" b="1" dirty="0" smtClean="0">
                <a:solidFill>
                  <a:schemeClr val="accent2"/>
                </a:solidFill>
              </a:rPr>
              <a:t>energy consumption</a:t>
            </a: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80</a:t>
            </a:fld>
            <a:endParaRPr lang="en-US" dirty="0"/>
          </a:p>
        </p:txBody>
      </p:sp>
    </p:spTree>
    <p:extLst>
      <p:ext uri="{BB962C8B-B14F-4D97-AF65-F5344CB8AC3E}">
        <p14:creationId xmlns:p14="http://schemas.microsoft.com/office/powerpoint/2010/main" val="42284616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sp>
        <p:nvSpPr>
          <p:cNvPr id="2" name="Title 1"/>
          <p:cNvSpPr>
            <a:spLocks noGrp="1"/>
          </p:cNvSpPr>
          <p:nvPr>
            <p:ph type="title"/>
          </p:nvPr>
        </p:nvSpPr>
        <p:spPr>
          <a:prstGeom prst="rect">
            <a:avLst/>
          </a:prstGeom>
        </p:spPr>
        <p:txBody>
          <a:bodyPr/>
          <a:lstStyle/>
          <a:p>
            <a:r>
              <a:rPr lang="en-US" dirty="0"/>
              <a:t>New light-duty vehicle sales by type</a:t>
            </a:r>
          </a:p>
        </p:txBody>
      </p:sp>
      <p:graphicFrame>
        <p:nvGraphicFramePr>
          <p:cNvPr id="18" name="TRA08a"/>
          <p:cNvGraphicFramePr>
            <a:graphicFrameLocks noGrp="1"/>
          </p:cNvGraphicFramePr>
          <p:nvPr>
            <p:ph sz="quarter" idx="12"/>
            <p:extLst/>
          </p:nvPr>
        </p:nvGraphicFramePr>
        <p:xfrm>
          <a:off x="685800" y="907525"/>
          <a:ext cx="2598738" cy="34819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RA08b"/>
          <p:cNvGraphicFramePr>
            <a:graphicFrameLocks noGrp="1"/>
          </p:cNvGraphicFramePr>
          <p:nvPr>
            <p:ph sz="quarter" idx="19"/>
            <p:extLst/>
          </p:nvPr>
        </p:nvGraphicFramePr>
        <p:xfrm>
          <a:off x="3386138" y="907525"/>
          <a:ext cx="2701925" cy="34819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TRA08c"/>
          <p:cNvGraphicFramePr>
            <a:graphicFrameLocks noGrp="1"/>
          </p:cNvGraphicFramePr>
          <p:nvPr>
            <p:ph sz="quarter" idx="20"/>
            <p:extLst/>
          </p:nvPr>
        </p:nvGraphicFramePr>
        <p:xfrm>
          <a:off x="6088063" y="907525"/>
          <a:ext cx="2814535" cy="3481913"/>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3"/>
          <p:cNvSpPr txBox="1"/>
          <p:nvPr/>
        </p:nvSpPr>
        <p:spPr>
          <a:xfrm>
            <a:off x="1175928" y="4055339"/>
            <a:ext cx="233041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2020      2030     2040      2050</a:t>
            </a:r>
            <a:endParaRPr lang="en-US" sz="1200" dirty="0"/>
          </a:p>
        </p:txBody>
      </p:sp>
      <p:sp>
        <p:nvSpPr>
          <p:cNvPr id="15" name="TextBox 3"/>
          <p:cNvSpPr txBox="1"/>
          <p:nvPr/>
        </p:nvSpPr>
        <p:spPr>
          <a:xfrm>
            <a:off x="6531673" y="4051873"/>
            <a:ext cx="237092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 2020     2030      2040      2050</a:t>
            </a:r>
            <a:endParaRPr lang="en-US" sz="1200"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81</a:t>
            </a:fld>
            <a:endParaRPr lang="en-US" dirty="0"/>
          </a:p>
        </p:txBody>
      </p:sp>
    </p:spTree>
    <p:extLst>
      <p:ext uri="{BB962C8B-B14F-4D97-AF65-F5344CB8AC3E}">
        <p14:creationId xmlns:p14="http://schemas.microsoft.com/office/powerpoint/2010/main" val="12556179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sp>
        <p:nvSpPr>
          <p:cNvPr id="2" name="Title 1"/>
          <p:cNvSpPr>
            <a:spLocks noGrp="1"/>
          </p:cNvSpPr>
          <p:nvPr>
            <p:ph type="title"/>
          </p:nvPr>
        </p:nvSpPr>
        <p:spPr>
          <a:prstGeom prst="rect">
            <a:avLst/>
          </a:prstGeom>
        </p:spPr>
        <p:txBody>
          <a:bodyPr/>
          <a:lstStyle/>
          <a:p>
            <a:r>
              <a:rPr lang="en-US" dirty="0" smtClean="0"/>
              <a:t>Light-duty </a:t>
            </a:r>
            <a:r>
              <a:rPr lang="en-US" dirty="0"/>
              <a:t>vehicle sales </a:t>
            </a:r>
            <a:r>
              <a:rPr lang="en-US" dirty="0" smtClean="0"/>
              <a:t>by technology or fuel type</a:t>
            </a:r>
            <a:endParaRPr lang="en-US" dirty="0"/>
          </a:p>
        </p:txBody>
      </p:sp>
      <p:graphicFrame>
        <p:nvGraphicFramePr>
          <p:cNvPr id="11" name="TRA09a"/>
          <p:cNvGraphicFramePr>
            <a:graphicFrameLocks noGrp="1"/>
          </p:cNvGraphicFramePr>
          <p:nvPr>
            <p:ph sz="quarter" idx="12"/>
            <p:extLst/>
          </p:nvPr>
        </p:nvGraphicFramePr>
        <p:xfrm>
          <a:off x="685800" y="892175"/>
          <a:ext cx="393223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RA09b"/>
          <p:cNvGraphicFramePr>
            <a:graphicFrameLocks noGrp="1"/>
          </p:cNvGraphicFramePr>
          <p:nvPr>
            <p:ph sz="quarter" idx="13"/>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82</a:t>
            </a:fld>
            <a:endParaRPr lang="en-US" dirty="0"/>
          </a:p>
        </p:txBody>
      </p:sp>
    </p:spTree>
    <p:extLst>
      <p:ext uri="{BB962C8B-B14F-4D97-AF65-F5344CB8AC3E}">
        <p14:creationId xmlns:p14="http://schemas.microsoft.com/office/powerpoint/2010/main" val="21470437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graphicFrame>
        <p:nvGraphicFramePr>
          <p:cNvPr id="12" name="TRA10a"/>
          <p:cNvGraphicFramePr>
            <a:graphicFrameLocks noGrp="1"/>
          </p:cNvGraphicFramePr>
          <p:nvPr>
            <p:ph sz="quarter" idx="12"/>
            <p:extLst/>
          </p:nvPr>
        </p:nvGraphicFramePr>
        <p:xfrm>
          <a:off x="685800" y="938949"/>
          <a:ext cx="3932238" cy="34504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RA10b"/>
          <p:cNvGraphicFramePr>
            <a:graphicFrameLocks noGrp="1"/>
          </p:cNvGraphicFramePr>
          <p:nvPr>
            <p:ph sz="quarter" idx="13"/>
            <p:extLst/>
          </p:nvPr>
        </p:nvGraphicFramePr>
        <p:xfrm>
          <a:off x="4664075" y="894521"/>
          <a:ext cx="4022725" cy="3494918"/>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prstGeom prst="rect">
            <a:avLst/>
          </a:prstGeom>
        </p:spPr>
        <p:txBody>
          <a:bodyPr/>
          <a:lstStyle/>
          <a:p>
            <a:r>
              <a:rPr lang="en-US" dirty="0" smtClean="0"/>
              <a:t>On</a:t>
            </a:r>
            <a:r>
              <a:rPr lang="en-US" dirty="0"/>
              <a:t>-</a:t>
            </a:r>
            <a:r>
              <a:rPr lang="en-US" dirty="0" smtClean="0"/>
              <a:t>road </a:t>
            </a:r>
            <a:r>
              <a:rPr lang="en-US" dirty="0"/>
              <a:t>vehicle fuel economy</a:t>
            </a: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83</a:t>
            </a:fld>
            <a:endParaRPr lang="en-US" dirty="0"/>
          </a:p>
        </p:txBody>
      </p:sp>
      <p:sp>
        <p:nvSpPr>
          <p:cNvPr id="8" name="Text Placeholder 13"/>
          <p:cNvSpPr>
            <a:spLocks noGrp="1"/>
          </p:cNvSpPr>
          <p:nvPr>
            <p:ph type="body" sz="quarter" idx="16"/>
          </p:nvPr>
        </p:nvSpPr>
        <p:spPr>
          <a:xfrm>
            <a:off x="752340" y="4394477"/>
            <a:ext cx="8001000" cy="205740"/>
          </a:xfrm>
          <a:prstGeom prst="rect">
            <a:avLst/>
          </a:prstGeom>
        </p:spPr>
        <p:txBody>
          <a:bodyPr/>
          <a:lstStyle/>
          <a:p>
            <a:r>
              <a:rPr lang="en-US" dirty="0" smtClean="0"/>
              <a:t>Note: Combined </a:t>
            </a:r>
            <a:r>
              <a:rPr lang="en-US" dirty="0"/>
              <a:t>represents the </a:t>
            </a:r>
            <a:r>
              <a:rPr lang="en-US" dirty="0" smtClean="0"/>
              <a:t>average </a:t>
            </a:r>
            <a:r>
              <a:rPr lang="en-US" dirty="0"/>
              <a:t>of </a:t>
            </a:r>
            <a:r>
              <a:rPr lang="en-US" dirty="0" smtClean="0"/>
              <a:t>light-duty vehicles.</a:t>
            </a:r>
            <a:endParaRPr lang="en-US" i="0" dirty="0"/>
          </a:p>
        </p:txBody>
      </p:sp>
    </p:spTree>
    <p:extLst>
      <p:ext uri="{BB962C8B-B14F-4D97-AF65-F5344CB8AC3E}">
        <p14:creationId xmlns:p14="http://schemas.microsoft.com/office/powerpoint/2010/main" val="6195713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RA11a"/>
          <p:cNvGraphicFramePr>
            <a:graphicFrameLocks noGrp="1"/>
          </p:cNvGraphicFramePr>
          <p:nvPr>
            <p:ph sz="quarter" idx="12"/>
            <p:extLst/>
          </p:nvPr>
        </p:nvGraphicFramePr>
        <p:xfrm>
          <a:off x="685800" y="892174"/>
          <a:ext cx="3932238" cy="3497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RA11b"/>
          <p:cNvGraphicFramePr>
            <a:graphicFrameLocks noGrp="1"/>
          </p:cNvGraphicFramePr>
          <p:nvPr>
            <p:ph sz="quarter" idx="13"/>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prstGeom prst="rect">
            <a:avLst/>
          </a:prstGeom>
        </p:spPr>
        <p:txBody>
          <a:bodyPr/>
          <a:lstStyle/>
          <a:p>
            <a:r>
              <a:rPr lang="en-US" dirty="0" smtClean="0"/>
              <a:t>Light-duty vehicle fuel economy and per capita travel </a:t>
            </a:r>
            <a:endParaRPr lang="en-US" dirty="0"/>
          </a:p>
        </p:txBody>
      </p:sp>
      <p:pic>
        <p:nvPicPr>
          <p:cNvPr id="7" name="Picture 6"/>
          <p:cNvPicPr>
            <a:picLocks noChangeAspect="1"/>
          </p:cNvPicPr>
          <p:nvPr/>
        </p:nvPicPr>
        <p:blipFill>
          <a:blip r:embed="rId5"/>
          <a:stretch>
            <a:fillRect/>
          </a:stretch>
        </p:blipFill>
        <p:spPr>
          <a:xfrm>
            <a:off x="43032" y="201335"/>
            <a:ext cx="576228" cy="579763"/>
          </a:xfrm>
          <a:prstGeom prst="rect">
            <a:avLst/>
          </a:prstGeom>
        </p:spPr>
      </p:pic>
      <p:sp>
        <p:nvSpPr>
          <p:cNvPr id="11" name="Rectangle 10"/>
          <p:cNvSpPr/>
          <p:nvPr/>
        </p:nvSpPr>
        <p:spPr>
          <a:xfrm>
            <a:off x="1936196" y="1842710"/>
            <a:ext cx="2574435" cy="923330"/>
          </a:xfrm>
          <a:prstGeom prst="rect">
            <a:avLst/>
          </a:prstGeom>
        </p:spPr>
        <p:txBody>
          <a:bodyPr wrap="square">
            <a:spAutoFit/>
          </a:bodyPr>
          <a:lstStyle/>
          <a:p>
            <a:pPr marL="0" indent="0" algn="ctr">
              <a:buNone/>
            </a:pPr>
            <a:r>
              <a:rPr lang="en-US" sz="1200" b="1" dirty="0">
                <a:solidFill>
                  <a:schemeClr val="accent1"/>
                </a:solidFill>
              </a:rPr>
              <a:t>new light-duty vehicles</a:t>
            </a:r>
          </a:p>
          <a:p>
            <a:pPr algn="ctr"/>
            <a:endParaRPr lang="en-US" sz="1000" b="1" dirty="0">
              <a:solidFill>
                <a:schemeClr val="accent1"/>
              </a:solidFill>
            </a:endParaRPr>
          </a:p>
          <a:p>
            <a:pPr algn="ctr"/>
            <a:endParaRPr lang="en-US" sz="1000" b="1" dirty="0" smtClean="0">
              <a:solidFill>
                <a:schemeClr val="bg1">
                  <a:lumMod val="50000"/>
                </a:schemeClr>
              </a:solidFill>
            </a:endParaRPr>
          </a:p>
          <a:p>
            <a:pPr algn="ctr"/>
            <a:endParaRPr lang="en-US" sz="1000" b="1" dirty="0">
              <a:solidFill>
                <a:schemeClr val="bg1">
                  <a:lumMod val="50000"/>
                </a:schemeClr>
              </a:solidFill>
            </a:endParaRPr>
          </a:p>
          <a:p>
            <a:pPr marL="0" indent="0" algn="ctr">
              <a:buNone/>
            </a:pPr>
            <a:r>
              <a:rPr lang="en-US" sz="1200" b="1" dirty="0">
                <a:solidFill>
                  <a:schemeClr val="bg1">
                    <a:lumMod val="50000"/>
                  </a:schemeClr>
                </a:solidFill>
              </a:rPr>
              <a:t>total </a:t>
            </a:r>
            <a:r>
              <a:rPr lang="en-US" sz="1200" b="1" dirty="0" smtClean="0">
                <a:solidFill>
                  <a:schemeClr val="bg1">
                    <a:lumMod val="50000"/>
                  </a:schemeClr>
                </a:solidFill>
              </a:rPr>
              <a:t>light-duty vehicle stock</a:t>
            </a:r>
            <a:endParaRPr lang="en-US" sz="1200" b="1" dirty="0">
              <a:solidFill>
                <a:schemeClr val="bg1">
                  <a:lumMod val="50000"/>
                </a:schemeClr>
              </a:solidFill>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84</a:t>
            </a:fld>
            <a:endParaRPr lang="en-US" dirty="0"/>
          </a:p>
        </p:txBody>
      </p:sp>
    </p:spTree>
    <p:extLst>
      <p:ext uri="{BB962C8B-B14F-4D97-AF65-F5344CB8AC3E}">
        <p14:creationId xmlns:p14="http://schemas.microsoft.com/office/powerpoint/2010/main" val="13412671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graphicFrame>
        <p:nvGraphicFramePr>
          <p:cNvPr id="15" name="TRA12a"/>
          <p:cNvGraphicFramePr>
            <a:graphicFrameLocks noGrp="1"/>
          </p:cNvGraphicFramePr>
          <p:nvPr>
            <p:ph type="chart" sz="quarter" idx="12"/>
            <p:extLst/>
          </p:nvPr>
        </p:nvGraphicFramePr>
        <p:xfrm>
          <a:off x="619260" y="1311275"/>
          <a:ext cx="8067540" cy="307816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prstGeom prst="rect">
            <a:avLst/>
          </a:prstGeom>
        </p:spPr>
        <p:txBody>
          <a:bodyPr/>
          <a:lstStyle/>
          <a:p>
            <a:r>
              <a:rPr lang="en-US" dirty="0" smtClean="0"/>
              <a:t>Air travel energy use by travel type</a:t>
            </a:r>
            <a:endParaRPr lang="en-US" dirty="0"/>
          </a:p>
        </p:txBody>
      </p:sp>
      <p:sp>
        <p:nvSpPr>
          <p:cNvPr id="3" name="TextBox 2"/>
          <p:cNvSpPr txBox="1"/>
          <p:nvPr/>
        </p:nvSpPr>
        <p:spPr>
          <a:xfrm>
            <a:off x="7137717" y="2026258"/>
            <a:ext cx="2006283" cy="2123658"/>
          </a:xfrm>
          <a:prstGeom prst="rect">
            <a:avLst/>
          </a:prstGeom>
          <a:noFill/>
        </p:spPr>
        <p:txBody>
          <a:bodyPr wrap="square" rtlCol="0">
            <a:spAutoFit/>
          </a:bodyPr>
          <a:lstStyle/>
          <a:p>
            <a:endParaRPr lang="en-US" sz="1200" b="1" dirty="0" smtClean="0">
              <a:solidFill>
                <a:schemeClr val="accent4"/>
              </a:solidFill>
            </a:endParaRPr>
          </a:p>
          <a:p>
            <a:r>
              <a:rPr lang="en-US" sz="1200" b="1" dirty="0" smtClean="0">
                <a:solidFill>
                  <a:schemeClr val="accent4"/>
                </a:solidFill>
              </a:rPr>
              <a:t>cargo</a:t>
            </a:r>
          </a:p>
          <a:p>
            <a:endParaRPr lang="en-US" sz="1200" b="1" dirty="0" smtClean="0">
              <a:solidFill>
                <a:schemeClr val="accent4"/>
              </a:solidFill>
            </a:endParaRPr>
          </a:p>
          <a:p>
            <a:endParaRPr lang="en-US" sz="1200" b="1" dirty="0" smtClean="0">
              <a:solidFill>
                <a:schemeClr val="accent1"/>
              </a:solidFill>
            </a:endParaRPr>
          </a:p>
          <a:p>
            <a:r>
              <a:rPr lang="en-US" sz="1200" b="1" dirty="0">
                <a:solidFill>
                  <a:schemeClr val="accent1"/>
                </a:solidFill>
              </a:rPr>
              <a:t>p</a:t>
            </a:r>
            <a:r>
              <a:rPr lang="en-US" sz="1200" b="1" dirty="0" smtClean="0">
                <a:solidFill>
                  <a:schemeClr val="accent1"/>
                </a:solidFill>
              </a:rPr>
              <a:t>assenger domestic flights</a:t>
            </a:r>
          </a:p>
          <a:p>
            <a:endParaRPr lang="en-US" sz="800" b="1" dirty="0" smtClean="0">
              <a:solidFill>
                <a:schemeClr val="accent1"/>
              </a:solidFill>
            </a:endParaRPr>
          </a:p>
          <a:p>
            <a:endParaRPr lang="en-US" sz="1100" b="1" dirty="0" smtClean="0">
              <a:solidFill>
                <a:schemeClr val="accent1"/>
              </a:solidFill>
            </a:endParaRPr>
          </a:p>
          <a:p>
            <a:r>
              <a:rPr lang="en-US" sz="1200" b="1" dirty="0" smtClean="0">
                <a:solidFill>
                  <a:schemeClr val="accent1">
                    <a:lumMod val="40000"/>
                    <a:lumOff val="60000"/>
                  </a:schemeClr>
                </a:solidFill>
              </a:rPr>
              <a:t>passenger international flights</a:t>
            </a:r>
            <a:endParaRPr lang="en-US" sz="700" b="1" dirty="0" smtClean="0">
              <a:solidFill>
                <a:schemeClr val="accent1">
                  <a:lumMod val="40000"/>
                  <a:lumOff val="60000"/>
                </a:schemeClr>
              </a:solidFill>
            </a:endParaRPr>
          </a:p>
          <a:p>
            <a:r>
              <a:rPr lang="en-US" sz="1200" b="1" dirty="0" smtClean="0">
                <a:solidFill>
                  <a:schemeClr val="accent3"/>
                </a:solidFill>
              </a:rPr>
              <a:t>general aviation</a:t>
            </a:r>
          </a:p>
        </p:txBody>
      </p:sp>
      <p:sp>
        <p:nvSpPr>
          <p:cNvPr id="4" name="Text Placeholder 3"/>
          <p:cNvSpPr>
            <a:spLocks noGrp="1"/>
          </p:cNvSpPr>
          <p:nvPr>
            <p:ph type="body" sz="quarter" idx="13"/>
          </p:nvPr>
        </p:nvSpPr>
        <p:spPr>
          <a:xfrm>
            <a:off x="685800" y="840139"/>
            <a:ext cx="4005072" cy="674335"/>
          </a:xfrm>
        </p:spPr>
        <p:txBody>
          <a:bodyPr/>
          <a:lstStyle/>
          <a:p>
            <a:pPr eaLnBrk="0" hangingPunct="0"/>
            <a:r>
              <a:rPr lang="en-US" b="1" dirty="0">
                <a:ea typeface="Times New Roman" charset="0"/>
                <a:cs typeface="Times New Roman" charset="0"/>
              </a:rPr>
              <a:t>Energy use by air mode</a:t>
            </a:r>
          </a:p>
          <a:p>
            <a:pPr eaLnBrk="0" hangingPunct="0"/>
            <a:r>
              <a:rPr lang="en-US" b="1" dirty="0" smtClean="0">
                <a:ea typeface="Times New Roman" charset="0"/>
                <a:cs typeface="Times New Roman" charset="0"/>
              </a:rPr>
              <a:t>AEO2022 Reference case</a:t>
            </a:r>
            <a:endParaRPr lang="en-US" b="1" dirty="0">
              <a:ea typeface="Times New Roman" charset="0"/>
              <a:cs typeface="Times New Roman" charset="0"/>
            </a:endParaRPr>
          </a:p>
          <a:p>
            <a:pPr eaLnBrk="0" hangingPunct="0"/>
            <a:r>
              <a:rPr lang="en-US" sz="1100" dirty="0">
                <a:solidFill>
                  <a:sysClr val="windowText" lastClr="000000"/>
                </a:solidFill>
                <a:ea typeface="Times New Roman" charset="0"/>
                <a:cs typeface="Times New Roman" charset="0"/>
              </a:rPr>
              <a:t>quadrillion British thermal </a:t>
            </a:r>
            <a:r>
              <a:rPr lang="en-US" sz="1100" dirty="0" smtClean="0">
                <a:solidFill>
                  <a:sysClr val="windowText" lastClr="000000"/>
                </a:solidFill>
                <a:ea typeface="Times New Roman" charset="0"/>
                <a:cs typeface="Times New Roman" charset="0"/>
              </a:rPr>
              <a:t>units</a:t>
            </a: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85</a:t>
            </a:fld>
            <a:endParaRPr lang="en-US" dirty="0"/>
          </a:p>
        </p:txBody>
      </p:sp>
    </p:spTree>
    <p:extLst>
      <p:ext uri="{BB962C8B-B14F-4D97-AF65-F5344CB8AC3E}">
        <p14:creationId xmlns:p14="http://schemas.microsoft.com/office/powerpoint/2010/main" val="19614585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graphicFrame>
        <p:nvGraphicFramePr>
          <p:cNvPr id="13" name="TRA13a"/>
          <p:cNvGraphicFramePr>
            <a:graphicFrameLocks noGrp="1"/>
          </p:cNvGraphicFramePr>
          <p:nvPr>
            <p:ph sz="quarter" idx="12"/>
            <p:extLst/>
          </p:nvPr>
        </p:nvGraphicFramePr>
        <p:xfrm>
          <a:off x="685800" y="892175"/>
          <a:ext cx="3569307"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RA13b"/>
          <p:cNvGraphicFramePr>
            <a:graphicFrameLocks noGrp="1"/>
          </p:cNvGraphicFramePr>
          <p:nvPr>
            <p:ph sz="quarter" idx="13"/>
            <p:extLst/>
          </p:nvPr>
        </p:nvGraphicFramePr>
        <p:xfrm>
          <a:off x="4686300" y="892175"/>
          <a:ext cx="3651442"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prstGeom prst="rect">
            <a:avLst/>
          </a:prstGeom>
        </p:spPr>
        <p:txBody>
          <a:bodyPr/>
          <a:lstStyle/>
          <a:p>
            <a:r>
              <a:rPr lang="en-US" dirty="0" smtClean="0"/>
              <a:t>Passenger aircraft sales and jet fuel efficiency</a:t>
            </a:r>
            <a:endParaRPr lang="en-US" sz="1200" dirty="0">
              <a:solidFill>
                <a:srgbClr val="FF0000"/>
              </a:solidFill>
            </a:endParaRPr>
          </a:p>
        </p:txBody>
      </p:sp>
      <p:sp>
        <p:nvSpPr>
          <p:cNvPr id="19" name="TextBox 1"/>
          <p:cNvSpPr txBox="1"/>
          <p:nvPr/>
        </p:nvSpPr>
        <p:spPr bwMode="auto">
          <a:xfrm>
            <a:off x="736722" y="859816"/>
            <a:ext cx="3697014" cy="720536"/>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smtClean="0">
                <a:ea typeface="Times New Roman" charset="0"/>
                <a:cs typeface="Times New Roman" charset="0"/>
              </a:rPr>
              <a:t>U.S. passenger jet sales by body type</a:t>
            </a:r>
          </a:p>
          <a:p>
            <a:pPr eaLnBrk="0" hangingPunct="0"/>
            <a:r>
              <a:rPr lang="en-US" sz="1200" b="1" i="0" baseline="0" dirty="0" smtClean="0">
                <a:solidFill>
                  <a:sysClr val="windowText" lastClr="000000"/>
                </a:solidFill>
                <a:latin typeface="+mn-lt"/>
                <a:ea typeface="Times New Roman" charset="0"/>
                <a:cs typeface="Times New Roman" charset="0"/>
              </a:rPr>
              <a:t>AEO2022 Reference case </a:t>
            </a:r>
            <a:endParaRPr lang="en-US" sz="1200" dirty="0">
              <a:ea typeface="Times New Roman" charset="0"/>
              <a:cs typeface="Times New Roman" charset="0"/>
            </a:endParaRPr>
          </a:p>
          <a:p>
            <a:pPr eaLnBrk="0" hangingPunct="0"/>
            <a:r>
              <a:rPr lang="en-US" dirty="0" smtClean="0">
                <a:ea typeface="Times New Roman" charset="0"/>
                <a:cs typeface="Times New Roman" charset="0"/>
              </a:rPr>
              <a:t>individual aircraft sold</a:t>
            </a:r>
            <a:endParaRPr lang="en-US" i="0" baseline="0" dirty="0" smtClean="0">
              <a:solidFill>
                <a:sysClr val="windowText" lastClr="000000"/>
              </a:solidFill>
              <a:ea typeface="Times New Roman" charset="0"/>
              <a:cs typeface="Times New Roman" charset="0"/>
            </a:endParaRPr>
          </a:p>
        </p:txBody>
      </p:sp>
      <p:sp>
        <p:nvSpPr>
          <p:cNvPr id="14" name="TextBox 1"/>
          <p:cNvSpPr txBox="1"/>
          <p:nvPr/>
        </p:nvSpPr>
        <p:spPr bwMode="auto">
          <a:xfrm>
            <a:off x="4686300" y="853924"/>
            <a:ext cx="3697014" cy="720536"/>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smtClean="0">
                <a:ea typeface="Times New Roman" charset="0"/>
                <a:cs typeface="Times New Roman" charset="0"/>
              </a:rPr>
              <a:t>U.S. passenger jet fuel efficiency index</a:t>
            </a:r>
          </a:p>
          <a:p>
            <a:pPr eaLnBrk="0" hangingPunct="0"/>
            <a:r>
              <a:rPr lang="en-US" sz="1200" b="1" i="0" baseline="0" dirty="0" smtClean="0">
                <a:solidFill>
                  <a:sysClr val="windowText" lastClr="000000"/>
                </a:solidFill>
                <a:latin typeface="+mn-lt"/>
                <a:ea typeface="Times New Roman" charset="0"/>
                <a:cs typeface="Times New Roman" charset="0"/>
              </a:rPr>
              <a:t>AEO2022 Reference case </a:t>
            </a:r>
            <a:endParaRPr lang="en-US" sz="1200" dirty="0">
              <a:ea typeface="Times New Roman" charset="0"/>
              <a:cs typeface="Times New Roman" charset="0"/>
            </a:endParaRPr>
          </a:p>
          <a:p>
            <a:pPr eaLnBrk="0" hangingPunct="0"/>
            <a:r>
              <a:rPr lang="en-US" i="0" baseline="0" dirty="0" smtClean="0">
                <a:solidFill>
                  <a:sysClr val="windowText" lastClr="000000"/>
                </a:solidFill>
                <a:latin typeface="+mn-lt"/>
                <a:ea typeface="Times New Roman" charset="0"/>
                <a:cs typeface="Times New Roman" charset="0"/>
              </a:rPr>
              <a:t>2019</a:t>
            </a:r>
            <a:r>
              <a:rPr lang="en-US" i="0" dirty="0" smtClean="0">
                <a:solidFill>
                  <a:sysClr val="windowText" lastClr="000000"/>
                </a:solidFill>
                <a:latin typeface="+mn-lt"/>
                <a:ea typeface="Times New Roman" charset="0"/>
                <a:cs typeface="Times New Roman" charset="0"/>
              </a:rPr>
              <a:t> = 1.0</a:t>
            </a:r>
            <a:endParaRPr lang="en-US" i="0" baseline="0" dirty="0" smtClean="0">
              <a:solidFill>
                <a:sysClr val="windowText" lastClr="000000"/>
              </a:solidFill>
              <a:latin typeface="+mn-lt"/>
              <a:ea typeface="Times New Roman" charset="0"/>
              <a:cs typeface="Times New Roman" charset="0"/>
            </a:endParaRPr>
          </a:p>
        </p:txBody>
      </p:sp>
      <p:sp>
        <p:nvSpPr>
          <p:cNvPr id="3" name="Rectangle 2"/>
          <p:cNvSpPr/>
          <p:nvPr/>
        </p:nvSpPr>
        <p:spPr>
          <a:xfrm>
            <a:off x="2713721" y="1837702"/>
            <a:ext cx="1788910" cy="2123658"/>
          </a:xfrm>
          <a:prstGeom prst="rect">
            <a:avLst/>
          </a:prstGeom>
        </p:spPr>
        <p:txBody>
          <a:bodyPr wrap="square">
            <a:spAutoFit/>
          </a:bodyPr>
          <a:lstStyle/>
          <a:p>
            <a:r>
              <a:rPr lang="en-US" sz="1200" b="1" dirty="0">
                <a:solidFill>
                  <a:schemeClr val="accent4"/>
                </a:solidFill>
                <a:ea typeface="Times New Roman" charset="0"/>
                <a:cs typeface="Times New Roman" charset="0"/>
              </a:rPr>
              <a:t>narrow body aircraft </a:t>
            </a:r>
            <a:endParaRPr lang="en-US" sz="1200" b="1" dirty="0" smtClean="0">
              <a:solidFill>
                <a:schemeClr val="accent4"/>
              </a:solidFill>
              <a:ea typeface="Times New Roman" charset="0"/>
              <a:cs typeface="Times New Roman" charset="0"/>
            </a:endParaRPr>
          </a:p>
          <a:p>
            <a:endParaRPr lang="en-US" sz="1200" b="1" dirty="0" smtClean="0">
              <a:solidFill>
                <a:schemeClr val="accent4"/>
              </a:solidFill>
              <a:ea typeface="Times New Roman" charset="0"/>
              <a:cs typeface="Times New Roman" charset="0"/>
            </a:endParaRPr>
          </a:p>
          <a:p>
            <a:endParaRPr lang="en-US" sz="1200" b="1" dirty="0" smtClean="0">
              <a:solidFill>
                <a:schemeClr val="accent4"/>
              </a:solidFill>
              <a:ea typeface="Times New Roman" charset="0"/>
              <a:cs typeface="Times New Roman" charset="0"/>
            </a:endParaRPr>
          </a:p>
          <a:p>
            <a:endParaRPr lang="en-US" sz="1200" b="1" dirty="0" smtClean="0">
              <a:solidFill>
                <a:schemeClr val="accent4"/>
              </a:solidFill>
              <a:ea typeface="Times New Roman" charset="0"/>
              <a:cs typeface="Times New Roman" charset="0"/>
            </a:endParaRPr>
          </a:p>
          <a:p>
            <a:r>
              <a:rPr lang="en-US" sz="1200" b="1" dirty="0" smtClean="0">
                <a:solidFill>
                  <a:schemeClr val="accent4"/>
                </a:solidFill>
                <a:ea typeface="Times New Roman" charset="0"/>
                <a:cs typeface="Times New Roman" charset="0"/>
              </a:rPr>
              <a:t>  </a:t>
            </a:r>
          </a:p>
          <a:p>
            <a:endParaRPr lang="en-US" sz="1200" b="1" dirty="0">
              <a:solidFill>
                <a:schemeClr val="accent4"/>
              </a:solidFill>
              <a:ea typeface="Times New Roman" charset="0"/>
              <a:cs typeface="Times New Roman" charset="0"/>
            </a:endParaRPr>
          </a:p>
          <a:p>
            <a:r>
              <a:rPr lang="en-US" sz="1200" b="1" dirty="0" smtClean="0">
                <a:solidFill>
                  <a:schemeClr val="accent4"/>
                </a:solidFill>
                <a:ea typeface="Times New Roman" charset="0"/>
                <a:cs typeface="Times New Roman" charset="0"/>
              </a:rPr>
              <a:t>                  </a:t>
            </a:r>
          </a:p>
          <a:p>
            <a:endParaRPr lang="en-US" sz="1200" b="1" kern="0" dirty="0" smtClean="0">
              <a:solidFill>
                <a:schemeClr val="accent1"/>
              </a:solidFill>
              <a:ea typeface="Times New Roman" charset="0"/>
              <a:cs typeface="Times New Roman" charset="0"/>
            </a:endParaRPr>
          </a:p>
          <a:p>
            <a:endParaRPr lang="en-US" sz="1200" b="1" kern="0" dirty="0">
              <a:solidFill>
                <a:schemeClr val="accent1"/>
              </a:solidFill>
              <a:ea typeface="Times New Roman" charset="0"/>
              <a:cs typeface="Times New Roman" charset="0"/>
            </a:endParaRPr>
          </a:p>
          <a:p>
            <a:endParaRPr lang="en-US" sz="1200" b="1" kern="0" dirty="0" smtClean="0">
              <a:solidFill>
                <a:schemeClr val="accent1"/>
              </a:solidFill>
              <a:ea typeface="Times New Roman" charset="0"/>
              <a:cs typeface="Times New Roman" charset="0"/>
            </a:endParaRPr>
          </a:p>
          <a:p>
            <a:r>
              <a:rPr lang="en-US" sz="1200" b="1" kern="0" dirty="0" smtClean="0">
                <a:solidFill>
                  <a:schemeClr val="accent1"/>
                </a:solidFill>
                <a:ea typeface="Times New Roman" charset="0"/>
                <a:cs typeface="Times New Roman" charset="0"/>
              </a:rPr>
              <a:t>wide </a:t>
            </a:r>
            <a:r>
              <a:rPr lang="en-US" sz="1200" b="1" kern="0" dirty="0">
                <a:solidFill>
                  <a:schemeClr val="accent1"/>
                </a:solidFill>
                <a:ea typeface="Times New Roman" charset="0"/>
                <a:cs typeface="Times New Roman" charset="0"/>
              </a:rPr>
              <a:t>body aircraft </a:t>
            </a:r>
            <a:endParaRPr lang="en-US" sz="1200" dirty="0"/>
          </a:p>
        </p:txBody>
      </p:sp>
      <p:sp>
        <p:nvSpPr>
          <p:cNvPr id="4" name="TextBox 3"/>
          <p:cNvSpPr txBox="1"/>
          <p:nvPr/>
        </p:nvSpPr>
        <p:spPr>
          <a:xfrm>
            <a:off x="7436643" y="1429098"/>
            <a:ext cx="1457326" cy="2385268"/>
          </a:xfrm>
          <a:prstGeom prst="rect">
            <a:avLst/>
          </a:prstGeom>
          <a:noFill/>
        </p:spPr>
        <p:txBody>
          <a:bodyPr wrap="square" rtlCol="0">
            <a:spAutoFit/>
          </a:bodyPr>
          <a:lstStyle/>
          <a:p>
            <a:pPr lvl="0" eaLnBrk="0" hangingPunct="0">
              <a:defRPr/>
            </a:pPr>
            <a:r>
              <a:rPr lang="en-US" sz="1200" b="1" kern="0" dirty="0" smtClean="0">
                <a:solidFill>
                  <a:schemeClr val="accent3">
                    <a:lumMod val="75000"/>
                  </a:schemeClr>
                </a:solidFill>
                <a:ea typeface="Times New Roman" charset="0"/>
                <a:cs typeface="Times New Roman" charset="0"/>
              </a:rPr>
              <a:t>revenue passenger-miles</a:t>
            </a:r>
          </a:p>
          <a:p>
            <a:pPr lvl="0" eaLnBrk="0" hangingPunct="0">
              <a:defRPr/>
            </a:pPr>
            <a:endParaRPr lang="en-US" sz="1200" b="1" kern="0" dirty="0" smtClean="0">
              <a:solidFill>
                <a:schemeClr val="accent3">
                  <a:lumMod val="75000"/>
                </a:schemeClr>
              </a:solidFill>
              <a:ea typeface="Times New Roman" charset="0"/>
              <a:cs typeface="Times New Roman" charset="0"/>
            </a:endParaRPr>
          </a:p>
          <a:p>
            <a:pPr lvl="0" eaLnBrk="0" hangingPunct="0">
              <a:defRPr/>
            </a:pPr>
            <a:r>
              <a:rPr lang="en-US" sz="1200" b="1" kern="0" dirty="0" smtClean="0">
                <a:solidFill>
                  <a:schemeClr val="bg1">
                    <a:lumMod val="50000"/>
                  </a:schemeClr>
                </a:solidFill>
                <a:ea typeface="Times New Roman" charset="0"/>
                <a:cs typeface="Times New Roman" charset="0"/>
              </a:rPr>
              <a:t>        </a:t>
            </a:r>
          </a:p>
          <a:p>
            <a:pPr lvl="0" eaLnBrk="0" hangingPunct="0">
              <a:defRPr/>
            </a:pPr>
            <a:endParaRPr lang="en-US" sz="1200" b="1" kern="0" dirty="0">
              <a:solidFill>
                <a:schemeClr val="bg1">
                  <a:lumMod val="50000"/>
                </a:schemeClr>
              </a:solidFill>
              <a:ea typeface="Times New Roman" charset="0"/>
              <a:cs typeface="Times New Roman" charset="0"/>
            </a:endParaRPr>
          </a:p>
          <a:p>
            <a:pPr lvl="0" eaLnBrk="0" hangingPunct="0">
              <a:defRPr/>
            </a:pPr>
            <a:endParaRPr lang="en-US" sz="200" b="1" kern="0" dirty="0" smtClean="0">
              <a:solidFill>
                <a:schemeClr val="bg1">
                  <a:lumMod val="50000"/>
                </a:schemeClr>
              </a:solidFill>
              <a:ea typeface="Times New Roman" charset="0"/>
              <a:cs typeface="Times New Roman" charset="0"/>
            </a:endParaRPr>
          </a:p>
          <a:p>
            <a:pPr lvl="0" eaLnBrk="0" hangingPunct="0">
              <a:defRPr/>
            </a:pPr>
            <a:endParaRPr lang="en-US" sz="1200" b="1" kern="0" dirty="0" smtClean="0">
              <a:solidFill>
                <a:schemeClr val="accent4">
                  <a:lumMod val="75000"/>
                </a:schemeClr>
              </a:solidFill>
              <a:ea typeface="Times New Roman" charset="0"/>
              <a:cs typeface="Times New Roman" charset="0"/>
            </a:endParaRPr>
          </a:p>
          <a:p>
            <a:pPr lvl="0" eaLnBrk="0" hangingPunct="0">
              <a:defRPr/>
            </a:pPr>
            <a:r>
              <a:rPr lang="en-US" sz="1200" b="1" kern="0" dirty="0" smtClean="0">
                <a:solidFill>
                  <a:schemeClr val="accent4">
                    <a:lumMod val="75000"/>
                  </a:schemeClr>
                </a:solidFill>
                <a:ea typeface="Times New Roman" charset="0"/>
                <a:cs typeface="Times New Roman" charset="0"/>
              </a:rPr>
              <a:t>revenue passenger-miles </a:t>
            </a:r>
            <a:r>
              <a:rPr lang="en-US" sz="1200" b="1" kern="0" dirty="0">
                <a:solidFill>
                  <a:schemeClr val="accent4">
                    <a:lumMod val="75000"/>
                  </a:schemeClr>
                </a:solidFill>
                <a:ea typeface="Times New Roman" charset="0"/>
                <a:cs typeface="Times New Roman" charset="0"/>
              </a:rPr>
              <a:t>per </a:t>
            </a:r>
            <a:r>
              <a:rPr lang="en-US" sz="1200" b="1" kern="0" dirty="0" smtClean="0">
                <a:solidFill>
                  <a:schemeClr val="accent4">
                    <a:lumMod val="75000"/>
                  </a:schemeClr>
                </a:solidFill>
                <a:ea typeface="Times New Roman" charset="0"/>
                <a:cs typeface="Times New Roman" charset="0"/>
              </a:rPr>
              <a:t>gallon</a:t>
            </a:r>
          </a:p>
          <a:p>
            <a:pPr lvl="0" eaLnBrk="0" hangingPunct="0">
              <a:defRPr/>
            </a:pPr>
            <a:endParaRPr lang="en-US" sz="500" b="1" kern="0" dirty="0">
              <a:solidFill>
                <a:schemeClr val="accent4">
                  <a:lumMod val="75000"/>
                </a:schemeClr>
              </a:solidFill>
              <a:ea typeface="Times New Roman" charset="0"/>
              <a:cs typeface="Times New Roman" charset="0"/>
            </a:endParaRPr>
          </a:p>
          <a:p>
            <a:pPr lvl="0" eaLnBrk="0" hangingPunct="0">
              <a:defRPr/>
            </a:pPr>
            <a:r>
              <a:rPr lang="en-US" sz="1200" b="1" kern="0" dirty="0" smtClean="0">
                <a:solidFill>
                  <a:schemeClr val="bg1">
                    <a:lumMod val="50000"/>
                  </a:schemeClr>
                </a:solidFill>
                <a:ea typeface="Times New Roman" charset="0"/>
                <a:cs typeface="Times New Roman" charset="0"/>
              </a:rPr>
              <a:t>energy </a:t>
            </a:r>
            <a:r>
              <a:rPr lang="en-US" sz="1200" b="1" kern="0" dirty="0">
                <a:solidFill>
                  <a:schemeClr val="bg1">
                    <a:lumMod val="50000"/>
                  </a:schemeClr>
                </a:solidFill>
                <a:ea typeface="Times New Roman" charset="0"/>
                <a:cs typeface="Times New Roman" charset="0"/>
              </a:rPr>
              <a:t>consumption</a:t>
            </a:r>
          </a:p>
          <a:p>
            <a:pPr lvl="0" algn="ctr" eaLnBrk="0" hangingPunct="0">
              <a:defRPr/>
            </a:pPr>
            <a:endParaRPr lang="en-US" sz="1000" b="1" kern="0" dirty="0">
              <a:solidFill>
                <a:schemeClr val="bg1">
                  <a:lumMod val="50000"/>
                </a:schemeClr>
              </a:solidFill>
              <a:ea typeface="Times New Roman" charset="0"/>
              <a:cs typeface="Times New Roman" charset="0"/>
            </a:endParaRPr>
          </a:p>
        </p:txBody>
      </p:sp>
      <p:sp>
        <p:nvSpPr>
          <p:cNvPr id="6" name="TextBox 5"/>
          <p:cNvSpPr txBox="1"/>
          <p:nvPr/>
        </p:nvSpPr>
        <p:spPr>
          <a:xfrm>
            <a:off x="2718761" y="3122065"/>
            <a:ext cx="1600200" cy="276999"/>
          </a:xfrm>
          <a:prstGeom prst="rect">
            <a:avLst/>
          </a:prstGeom>
          <a:noFill/>
        </p:spPr>
        <p:txBody>
          <a:bodyPr wrap="square" rtlCol="0">
            <a:spAutoFit/>
          </a:bodyPr>
          <a:lstStyle/>
          <a:p>
            <a:r>
              <a:rPr lang="en-US" sz="1200" b="1" dirty="0">
                <a:solidFill>
                  <a:schemeClr val="accent5"/>
                </a:solidFill>
              </a:rPr>
              <a:t>r</a:t>
            </a:r>
            <a:r>
              <a:rPr lang="en-US" sz="1200" b="1" dirty="0" smtClean="0">
                <a:solidFill>
                  <a:schemeClr val="accent5"/>
                </a:solidFill>
              </a:rPr>
              <a:t>egional aircraft</a:t>
            </a:r>
            <a:endParaRPr lang="en-US" sz="1200" b="1" dirty="0">
              <a:solidFill>
                <a:schemeClr val="accent5"/>
              </a:solidFill>
            </a:endParaRP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86</a:t>
            </a:fld>
            <a:endParaRPr lang="en-US" dirty="0"/>
          </a:p>
        </p:txBody>
      </p:sp>
    </p:spTree>
    <p:extLst>
      <p:ext uri="{BB962C8B-B14F-4D97-AF65-F5344CB8AC3E}">
        <p14:creationId xmlns:p14="http://schemas.microsoft.com/office/powerpoint/2010/main" val="35172548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RA14b"/>
          <p:cNvGraphicFramePr>
            <a:graphicFrameLocks noGrp="1"/>
          </p:cNvGraphicFramePr>
          <p:nvPr>
            <p:ph sz="quarter" idx="13"/>
            <p:extLst/>
          </p:nvPr>
        </p:nvGraphicFramePr>
        <p:xfrm>
          <a:off x="4752839" y="1666252"/>
          <a:ext cx="4000500" cy="2628650"/>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9"/>
          <p:cNvSpPr>
            <a:spLocks noGrp="1"/>
          </p:cNvSpPr>
          <p:nvPr>
            <p:ph type="body" sz="quarter" idx="18"/>
          </p:nvPr>
        </p:nvSpPr>
        <p:spPr>
          <a:xfrm>
            <a:off x="4752839" y="754686"/>
            <a:ext cx="4023360" cy="1116103"/>
          </a:xfrm>
        </p:spPr>
        <p:txBody>
          <a:bodyPr/>
          <a:lstStyle/>
          <a:p>
            <a:pPr algn="l" eaLnBrk="0" hangingPunct="0"/>
            <a:r>
              <a:rPr lang="en-US" b="1" dirty="0" smtClean="0">
                <a:ea typeface="Times New Roman" charset="0"/>
                <a:cs typeface="Times New Roman" charset="0"/>
              </a:rPr>
              <a:t> Active versus parked passenger and cargo stock</a:t>
            </a:r>
          </a:p>
          <a:p>
            <a:pPr algn="l" eaLnBrk="0" hangingPunct="0"/>
            <a:r>
              <a:rPr lang="en-US" b="1" dirty="0" smtClean="0">
                <a:ea typeface="Times New Roman" charset="0"/>
                <a:cs typeface="Times New Roman" charset="0"/>
              </a:rPr>
              <a:t> AEO2022 Reference case                                   </a:t>
            </a:r>
          </a:p>
          <a:p>
            <a:pPr algn="l" eaLnBrk="0" hangingPunct="0"/>
            <a:r>
              <a:rPr lang="en-US" sz="1100" dirty="0" smtClean="0">
                <a:solidFill>
                  <a:sysClr val="windowText" lastClr="000000"/>
                </a:solidFill>
                <a:ea typeface="Times New Roman" charset="0"/>
                <a:cs typeface="Times New Roman" charset="0"/>
              </a:rPr>
              <a:t> thousand aircraft </a:t>
            </a:r>
            <a:endParaRPr lang="en-US" sz="1100" dirty="0" smtClean="0"/>
          </a:p>
          <a:p>
            <a:endParaRPr lang="en-US" dirty="0"/>
          </a:p>
        </p:txBody>
      </p:sp>
      <p:sp>
        <p:nvSpPr>
          <p:cNvPr id="29" name="Text Placeholder 28"/>
          <p:cNvSpPr>
            <a:spLocks noGrp="1"/>
          </p:cNvSpPr>
          <p:nvPr>
            <p:ph type="body" sz="quarter" idx="17"/>
          </p:nvPr>
        </p:nvSpPr>
        <p:spPr>
          <a:xfrm>
            <a:off x="706302" y="992792"/>
            <a:ext cx="3995444" cy="419113"/>
          </a:xfrm>
        </p:spPr>
        <p:txBody>
          <a:bodyPr/>
          <a:lstStyle/>
          <a:p>
            <a:pPr marL="0" eaLnBrk="0" hangingPunct="0">
              <a:spcBef>
                <a:spcPts val="0"/>
              </a:spcBef>
            </a:pPr>
            <a:r>
              <a:rPr lang="en-US" b="1" dirty="0">
                <a:ea typeface="Times New Roman" charset="0"/>
                <a:cs typeface="Times New Roman" charset="0"/>
              </a:rPr>
              <a:t>Revenue </a:t>
            </a:r>
            <a:r>
              <a:rPr lang="en-US" b="1" dirty="0" smtClean="0">
                <a:ea typeface="Times New Roman" charset="0"/>
                <a:cs typeface="Times New Roman" charset="0"/>
              </a:rPr>
              <a:t>passenger-miles              Average passenger</a:t>
            </a:r>
          </a:p>
          <a:p>
            <a:pPr marL="0" eaLnBrk="0" hangingPunct="0">
              <a:spcBef>
                <a:spcPts val="0"/>
              </a:spcBef>
            </a:pPr>
            <a:r>
              <a:rPr lang="en-US" b="1" dirty="0" smtClean="0">
                <a:ea typeface="Times New Roman" charset="0"/>
                <a:cs typeface="Times New Roman" charset="0"/>
              </a:rPr>
              <a:t>AEO2022 Reference case                            load factors      </a:t>
            </a:r>
            <a:endParaRPr lang="en-US" b="1" dirty="0">
              <a:ea typeface="Times New Roman" charset="0"/>
              <a:cs typeface="Times New Roman" charset="0"/>
            </a:endParaRPr>
          </a:p>
          <a:p>
            <a:pPr marL="0" eaLnBrk="0" hangingPunct="0">
              <a:spcBef>
                <a:spcPts val="0"/>
              </a:spcBef>
            </a:pPr>
            <a:r>
              <a:rPr lang="en-US" sz="1100" dirty="0" smtClean="0">
                <a:ea typeface="Times New Roman" charset="0"/>
                <a:cs typeface="Times New Roman" charset="0"/>
              </a:rPr>
              <a:t>trillion passenger-miles                                              percentage</a:t>
            </a:r>
            <a:endParaRPr lang="en-US" sz="1100" dirty="0">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dirty="0" smtClean="0"/>
              <a:t>Passenger travel demand and aircraft stock</a:t>
            </a:r>
            <a:endParaRPr lang="en-US" sz="1800" dirty="0">
              <a:solidFill>
                <a:srgbClr val="FF0000"/>
              </a:solidFill>
            </a:endParaRPr>
          </a:p>
        </p:txBody>
      </p:sp>
      <p:graphicFrame>
        <p:nvGraphicFramePr>
          <p:cNvPr id="34" name="TRA14a"/>
          <p:cNvGraphicFramePr>
            <a:graphicFrameLocks noGrp="1"/>
          </p:cNvGraphicFramePr>
          <p:nvPr>
            <p:ph sz="quarter" idx="12"/>
            <p:extLst/>
          </p:nvPr>
        </p:nvGraphicFramePr>
        <p:xfrm>
          <a:off x="685800" y="1474717"/>
          <a:ext cx="4015946" cy="282273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921953" y="1984791"/>
            <a:ext cx="1765738" cy="1754326"/>
          </a:xfrm>
          <a:prstGeom prst="rect">
            <a:avLst/>
          </a:prstGeom>
        </p:spPr>
        <p:txBody>
          <a:bodyPr wrap="square">
            <a:spAutoFit/>
          </a:bodyPr>
          <a:lstStyle/>
          <a:p>
            <a:r>
              <a:rPr lang="en-US" sz="1200" b="1" dirty="0" smtClean="0">
                <a:solidFill>
                  <a:schemeClr val="accent2"/>
                </a:solidFill>
                <a:latin typeface="+mn-lt"/>
                <a:ea typeface="Times New Roman" charset="0"/>
                <a:cs typeface="Times New Roman" charset="0"/>
              </a:rPr>
              <a:t>passenger </a:t>
            </a:r>
            <a:r>
              <a:rPr lang="en-US" sz="1200" b="1" dirty="0">
                <a:solidFill>
                  <a:schemeClr val="accent2"/>
                </a:solidFill>
                <a:latin typeface="+mn-lt"/>
                <a:ea typeface="Times New Roman" charset="0"/>
                <a:cs typeface="Times New Roman" charset="0"/>
              </a:rPr>
              <a:t>load factors</a:t>
            </a:r>
            <a:r>
              <a:rPr lang="en-US" sz="1200" b="1" dirty="0">
                <a:solidFill>
                  <a:schemeClr val="accent1">
                    <a:lumMod val="40000"/>
                    <a:lumOff val="60000"/>
                  </a:schemeClr>
                </a:solidFill>
                <a:latin typeface="+mn-lt"/>
                <a:ea typeface="Times New Roman" charset="0"/>
                <a:cs typeface="Times New Roman" charset="0"/>
              </a:rPr>
              <a:t> </a:t>
            </a:r>
            <a:endParaRPr lang="en-US" sz="1200" b="1" dirty="0" smtClean="0">
              <a:solidFill>
                <a:schemeClr val="accent1">
                  <a:lumMod val="40000"/>
                  <a:lumOff val="60000"/>
                </a:schemeClr>
              </a:solidFill>
              <a:latin typeface="+mn-lt"/>
              <a:ea typeface="Times New Roman" charset="0"/>
              <a:cs typeface="Times New Roman" charset="0"/>
            </a:endParaRPr>
          </a:p>
          <a:p>
            <a:endParaRPr lang="en-US" sz="1200" b="1" dirty="0" smtClean="0">
              <a:solidFill>
                <a:schemeClr val="accent1">
                  <a:lumMod val="40000"/>
                  <a:lumOff val="60000"/>
                </a:schemeClr>
              </a:solidFill>
              <a:latin typeface="+mn-lt"/>
              <a:ea typeface="Times New Roman" charset="0"/>
              <a:cs typeface="Times New Roman" charset="0"/>
            </a:endParaRPr>
          </a:p>
          <a:p>
            <a:endParaRPr lang="en-US" sz="1200" b="1" dirty="0">
              <a:solidFill>
                <a:schemeClr val="accent1">
                  <a:lumMod val="40000"/>
                  <a:lumOff val="60000"/>
                </a:schemeClr>
              </a:solidFill>
              <a:latin typeface="+mn-lt"/>
              <a:ea typeface="Times New Roman" charset="0"/>
              <a:cs typeface="Times New Roman" charset="0"/>
            </a:endParaRPr>
          </a:p>
          <a:p>
            <a:endParaRPr lang="en-US" sz="1200" b="1" dirty="0" smtClean="0">
              <a:solidFill>
                <a:schemeClr val="accent1">
                  <a:lumMod val="40000"/>
                  <a:lumOff val="60000"/>
                </a:schemeClr>
              </a:solidFill>
              <a:latin typeface="+mn-lt"/>
              <a:ea typeface="Times New Roman" charset="0"/>
              <a:cs typeface="Times New Roman" charset="0"/>
            </a:endParaRPr>
          </a:p>
          <a:p>
            <a:endParaRPr lang="en-US" sz="1200" b="1" dirty="0">
              <a:solidFill>
                <a:schemeClr val="accent1">
                  <a:lumMod val="40000"/>
                  <a:lumOff val="60000"/>
                </a:schemeClr>
              </a:solidFill>
              <a:latin typeface="+mn-lt"/>
              <a:ea typeface="Times New Roman" charset="0"/>
              <a:cs typeface="Times New Roman" charset="0"/>
            </a:endParaRPr>
          </a:p>
          <a:p>
            <a:endParaRPr lang="en-US" sz="1200" b="1" dirty="0" smtClean="0">
              <a:solidFill>
                <a:schemeClr val="accent1">
                  <a:lumMod val="40000"/>
                  <a:lumOff val="60000"/>
                </a:schemeClr>
              </a:solidFill>
              <a:latin typeface="+mn-lt"/>
              <a:ea typeface="Times New Roman" charset="0"/>
              <a:cs typeface="Times New Roman" charset="0"/>
            </a:endParaRPr>
          </a:p>
          <a:p>
            <a:r>
              <a:rPr lang="en-US" sz="1200" b="1" dirty="0">
                <a:solidFill>
                  <a:schemeClr val="accent3"/>
                </a:solidFill>
                <a:latin typeface="+mn-lt"/>
                <a:ea typeface="Times New Roman" charset="0"/>
                <a:cs typeface="Times New Roman" charset="0"/>
              </a:rPr>
              <a:t>r</a:t>
            </a:r>
            <a:r>
              <a:rPr lang="en-US" sz="1200" b="1" dirty="0" smtClean="0">
                <a:solidFill>
                  <a:schemeClr val="accent3"/>
                </a:solidFill>
                <a:latin typeface="+mn-lt"/>
                <a:ea typeface="Times New Roman" charset="0"/>
                <a:cs typeface="Times New Roman" charset="0"/>
              </a:rPr>
              <a:t>evenue-passenger </a:t>
            </a:r>
            <a:r>
              <a:rPr lang="en-US" sz="1200" b="1" dirty="0">
                <a:solidFill>
                  <a:schemeClr val="accent3"/>
                </a:solidFill>
                <a:latin typeface="+mn-lt"/>
                <a:ea typeface="Times New Roman" charset="0"/>
                <a:cs typeface="Times New Roman" charset="0"/>
              </a:rPr>
              <a:t>miles </a:t>
            </a:r>
            <a:endParaRPr lang="en-US" sz="1200" dirty="0">
              <a:latin typeface="+mn-lt"/>
            </a:endParaRPr>
          </a:p>
        </p:txBody>
      </p:sp>
      <p:sp>
        <p:nvSpPr>
          <p:cNvPr id="6" name="Rectangle 5"/>
          <p:cNvSpPr/>
          <p:nvPr/>
        </p:nvSpPr>
        <p:spPr>
          <a:xfrm>
            <a:off x="6996007" y="2136100"/>
            <a:ext cx="1690793" cy="1446550"/>
          </a:xfrm>
          <a:prstGeom prst="rect">
            <a:avLst/>
          </a:prstGeom>
        </p:spPr>
        <p:txBody>
          <a:bodyPr wrap="square">
            <a:spAutoFit/>
          </a:bodyPr>
          <a:lstStyle/>
          <a:p>
            <a:pPr marL="0" indent="0">
              <a:buNone/>
            </a:pPr>
            <a:endParaRPr lang="en-US" sz="1200" b="1" dirty="0" smtClean="0">
              <a:solidFill>
                <a:schemeClr val="accent1"/>
              </a:solidFill>
              <a:latin typeface="Arial (body)"/>
              <a:ea typeface="Times New Roman" charset="0"/>
              <a:cs typeface="Times New Roman" charset="0"/>
            </a:endParaRPr>
          </a:p>
          <a:p>
            <a:pPr marL="0" indent="0">
              <a:buNone/>
            </a:pPr>
            <a:endParaRPr lang="en-US" sz="1200" b="1" dirty="0" smtClean="0">
              <a:solidFill>
                <a:schemeClr val="accent1"/>
              </a:solidFill>
              <a:latin typeface="Arial (body)"/>
              <a:ea typeface="Times New Roman" charset="0"/>
              <a:cs typeface="Times New Roman" charset="0"/>
            </a:endParaRPr>
          </a:p>
          <a:p>
            <a:pPr marL="0" indent="0">
              <a:buNone/>
            </a:pPr>
            <a:r>
              <a:rPr lang="en-US" sz="1200" b="1" dirty="0" smtClean="0">
                <a:solidFill>
                  <a:schemeClr val="accent1"/>
                </a:solidFill>
                <a:latin typeface="Arial (body)"/>
                <a:ea typeface="Times New Roman" charset="0"/>
                <a:cs typeface="Times New Roman" charset="0"/>
              </a:rPr>
              <a:t>active passenger aircraft  </a:t>
            </a:r>
          </a:p>
          <a:p>
            <a:pPr marL="0" indent="0">
              <a:buNone/>
            </a:pPr>
            <a:endParaRPr lang="en-US" sz="400" b="1" dirty="0" smtClean="0">
              <a:solidFill>
                <a:schemeClr val="accent4"/>
              </a:solidFill>
              <a:latin typeface="Arial (body)"/>
              <a:ea typeface="Times New Roman" charset="0"/>
              <a:cs typeface="Times New Roman" charset="0"/>
            </a:endParaRPr>
          </a:p>
          <a:p>
            <a:pPr marL="0" indent="0">
              <a:buNone/>
            </a:pPr>
            <a:r>
              <a:rPr lang="en-US" sz="1200" b="1" dirty="0" smtClean="0">
                <a:solidFill>
                  <a:schemeClr val="accent4"/>
                </a:solidFill>
                <a:latin typeface="Arial (body)"/>
                <a:ea typeface="Times New Roman" charset="0"/>
                <a:cs typeface="Times New Roman" charset="0"/>
              </a:rPr>
              <a:t>active cargo </a:t>
            </a:r>
            <a:r>
              <a:rPr lang="en-US" sz="1200" b="1" dirty="0">
                <a:solidFill>
                  <a:schemeClr val="accent4"/>
                </a:solidFill>
                <a:latin typeface="Arial (body)"/>
                <a:ea typeface="Times New Roman" charset="0"/>
                <a:cs typeface="Times New Roman" charset="0"/>
              </a:rPr>
              <a:t>aircraft</a:t>
            </a:r>
            <a:r>
              <a:rPr lang="en-US" sz="1200" b="1" dirty="0">
                <a:solidFill>
                  <a:schemeClr val="accent1">
                    <a:lumMod val="40000"/>
                    <a:lumOff val="60000"/>
                  </a:schemeClr>
                </a:solidFill>
                <a:latin typeface="Arial (body)"/>
                <a:ea typeface="Times New Roman" charset="0"/>
                <a:cs typeface="Times New Roman" charset="0"/>
              </a:rPr>
              <a:t> </a:t>
            </a:r>
            <a:endParaRPr lang="en-US" sz="1200" b="1" dirty="0" smtClean="0">
              <a:solidFill>
                <a:schemeClr val="accent1">
                  <a:lumMod val="40000"/>
                  <a:lumOff val="60000"/>
                </a:schemeClr>
              </a:solidFill>
              <a:latin typeface="Arial (body)"/>
              <a:ea typeface="Times New Roman" charset="0"/>
              <a:cs typeface="Times New Roman" charset="0"/>
            </a:endParaRPr>
          </a:p>
          <a:p>
            <a:pPr marL="0" indent="0">
              <a:buNone/>
            </a:pPr>
            <a:r>
              <a:rPr lang="en-US" sz="1200" b="1" dirty="0" smtClean="0">
                <a:solidFill>
                  <a:schemeClr val="accent1">
                    <a:lumMod val="40000"/>
                    <a:lumOff val="60000"/>
                  </a:schemeClr>
                </a:solidFill>
                <a:latin typeface="Arial (body)"/>
                <a:ea typeface="Times New Roman" charset="0"/>
                <a:cs typeface="Times New Roman" charset="0"/>
              </a:rPr>
              <a:t>parked passenger aircraft</a:t>
            </a:r>
            <a:endParaRPr lang="en-US" sz="1200" b="1" dirty="0">
              <a:solidFill>
                <a:schemeClr val="accent3"/>
              </a:solidFill>
              <a:ea typeface="Times New Roman" charset="0"/>
              <a:cs typeface="Times New Roman" charset="0"/>
            </a:endParaRPr>
          </a:p>
        </p:txBody>
      </p:sp>
      <p:pic>
        <p:nvPicPr>
          <p:cNvPr id="13" name="Picture 12"/>
          <p:cNvPicPr>
            <a:picLocks noChangeAspect="1"/>
          </p:cNvPicPr>
          <p:nvPr/>
        </p:nvPicPr>
        <p:blipFill>
          <a:blip r:embed="rId5"/>
          <a:stretch>
            <a:fillRect/>
          </a:stretch>
        </p:blipFill>
        <p:spPr>
          <a:xfrm>
            <a:off x="43032" y="201335"/>
            <a:ext cx="576228" cy="579763"/>
          </a:xfrm>
          <a:prstGeom prst="rect">
            <a:avLst/>
          </a:prstGeom>
        </p:spPr>
      </p:pic>
      <p:sp>
        <p:nvSpPr>
          <p:cNvPr id="14" name="Text Placeholder 2"/>
          <p:cNvSpPr>
            <a:spLocks noGrp="1"/>
          </p:cNvSpPr>
          <p:nvPr>
            <p:ph type="body" sz="quarter" idx="16"/>
          </p:nvPr>
        </p:nvSpPr>
        <p:spPr>
          <a:xfrm>
            <a:off x="685800" y="4457700"/>
            <a:ext cx="8001000" cy="205740"/>
          </a:xfrm>
        </p:spPr>
        <p:txBody>
          <a:bodyPr/>
          <a:lstStyle/>
          <a:p>
            <a:r>
              <a:rPr lang="en-US" dirty="0" smtClean="0"/>
              <a:t>Note: Load factors are weighted </a:t>
            </a:r>
            <a:r>
              <a:rPr lang="en-US" dirty="0"/>
              <a:t>by </a:t>
            </a:r>
            <a:r>
              <a:rPr lang="en-US" dirty="0" smtClean="0"/>
              <a:t>domestic and U.S.-originating or U.S.-bound flights’ relative share of revenue passenger-miles.</a:t>
            </a:r>
            <a:endParaRPr lang="en-US" dirty="0"/>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87</a:t>
            </a:fld>
            <a:endParaRPr lang="en-US" dirty="0"/>
          </a:p>
        </p:txBody>
      </p:sp>
    </p:spTree>
    <p:extLst>
      <p:ext uri="{BB962C8B-B14F-4D97-AF65-F5344CB8AC3E}">
        <p14:creationId xmlns:p14="http://schemas.microsoft.com/office/powerpoint/2010/main" val="42893956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3" name="Picture 22"/>
          <p:cNvPicPr>
            <a:picLocks noChangeAspect="1"/>
          </p:cNvPicPr>
          <p:nvPr/>
        </p:nvPicPr>
        <p:blipFill>
          <a:blip r:embed="rId2"/>
          <a:stretch>
            <a:fillRect/>
          </a:stretch>
        </p:blipFill>
        <p:spPr>
          <a:xfrm>
            <a:off x="1251599" y="1260618"/>
            <a:ext cx="1833750" cy="1845000"/>
          </a:xfrm>
          <a:prstGeom prst="rect">
            <a:avLst/>
          </a:prstGeom>
        </p:spPr>
      </p:pic>
      <p:sp>
        <p:nvSpPr>
          <p:cNvPr id="14"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solidFill>
                  <a:schemeClr val="bg1"/>
                </a:solidFill>
              </a:rPr>
              <a:t>Buildings</a:t>
            </a:r>
            <a:endParaRPr lang="en-US" sz="2800" dirty="0">
              <a:solidFill>
                <a:schemeClr val="bg1"/>
              </a:solidFill>
            </a:endParaRPr>
          </a:p>
        </p:txBody>
      </p:sp>
    </p:spTree>
    <p:extLst>
      <p:ext uri="{BB962C8B-B14F-4D97-AF65-F5344CB8AC3E}">
        <p14:creationId xmlns:p14="http://schemas.microsoft.com/office/powerpoint/2010/main" val="18761509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BLD16a"/>
          <p:cNvGraphicFramePr>
            <a:graphicFrameLocks noGrp="1"/>
          </p:cNvGraphicFramePr>
          <p:nvPr>
            <p:ph type="chart" sz="quarter" idx="12"/>
            <p:extLst/>
          </p:nvPr>
        </p:nvGraphicFramePr>
        <p:xfrm>
          <a:off x="215590" y="1311275"/>
          <a:ext cx="847121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3"/>
          </p:nvPr>
        </p:nvSpPr>
        <p:spPr>
          <a:xfrm>
            <a:off x="685800" y="1037273"/>
            <a:ext cx="4005072" cy="411480"/>
          </a:xfrm>
        </p:spPr>
        <p:txBody>
          <a:bodyPr/>
          <a:lstStyle/>
          <a:p>
            <a:pPr eaLnBrk="0" hangingPunct="0"/>
            <a:r>
              <a:rPr lang="en-US" b="1" dirty="0">
                <a:solidFill>
                  <a:sysClr val="windowText" lastClr="000000"/>
                </a:solidFill>
                <a:ea typeface="Times New Roman" charset="0"/>
                <a:cs typeface="Times New Roman" charset="0"/>
              </a:rPr>
              <a:t>Buildings delivered energy consumption</a:t>
            </a:r>
          </a:p>
          <a:p>
            <a:pPr eaLnBrk="0" hangingPunct="0"/>
            <a:r>
              <a:rPr lang="en-US" b="1" dirty="0" smtClean="0">
                <a:solidFill>
                  <a:sysClr val="windowText" lastClr="000000"/>
                </a:solidFill>
                <a:ea typeface="Times New Roman" charset="0"/>
                <a:cs typeface="Times New Roman" charset="0"/>
              </a:rPr>
              <a:t>AEO2022 Reference case</a:t>
            </a:r>
          </a:p>
          <a:p>
            <a:pPr eaLnBrk="0" hangingPunct="0"/>
            <a:r>
              <a:rPr lang="en-US" sz="1100" dirty="0" smtClean="0">
                <a:solidFill>
                  <a:sysClr val="windowText" lastClr="000000"/>
                </a:solidFill>
                <a:ea typeface="Times New Roman" charset="0"/>
                <a:cs typeface="Times New Roman" charset="0"/>
              </a:rPr>
              <a:t>quadrillion </a:t>
            </a:r>
            <a:r>
              <a:rPr lang="en-US" sz="1100" dirty="0">
                <a:solidFill>
                  <a:sysClr val="windowText" lastClr="000000"/>
                </a:solidFill>
                <a:ea typeface="Times New Roman" charset="0"/>
                <a:cs typeface="Times New Roman" charset="0"/>
              </a:rPr>
              <a:t>British thermal units </a:t>
            </a:r>
          </a:p>
        </p:txBody>
      </p:sp>
      <p:sp>
        <p:nvSpPr>
          <p:cNvPr id="2" name="Title 1"/>
          <p:cNvSpPr>
            <a:spLocks noGrp="1"/>
          </p:cNvSpPr>
          <p:nvPr>
            <p:ph type="title"/>
          </p:nvPr>
        </p:nvSpPr>
        <p:spPr>
          <a:prstGeom prst="rect">
            <a:avLst/>
          </a:prstGeom>
        </p:spPr>
        <p:txBody>
          <a:bodyPr/>
          <a:lstStyle/>
          <a:p>
            <a:r>
              <a:rPr lang="en-US" dirty="0"/>
              <a:t/>
            </a:r>
            <a:br>
              <a:rPr lang="en-US" dirty="0"/>
            </a:br>
            <a:r>
              <a:rPr lang="en-US" dirty="0" smtClean="0"/>
              <a:t>Total buildings sector delivered </a:t>
            </a:r>
            <a:r>
              <a:rPr lang="en-US" dirty="0"/>
              <a:t>energy </a:t>
            </a:r>
            <a:r>
              <a:rPr lang="en-US" dirty="0" smtClean="0"/>
              <a:t>consumption</a:t>
            </a:r>
            <a:endParaRPr lang="en-US" dirty="0"/>
          </a:p>
        </p:txBody>
      </p:sp>
      <p:sp>
        <p:nvSpPr>
          <p:cNvPr id="10" name="Rectangle 9"/>
          <p:cNvSpPr/>
          <p:nvPr/>
        </p:nvSpPr>
        <p:spPr>
          <a:xfrm>
            <a:off x="6869553" y="1949666"/>
            <a:ext cx="1880179" cy="1569660"/>
          </a:xfrm>
          <a:prstGeom prst="rect">
            <a:avLst/>
          </a:prstGeom>
          <a:ln>
            <a:noFill/>
          </a:ln>
        </p:spPr>
        <p:txBody>
          <a:bodyPr wrap="square">
            <a:spAutoFit/>
          </a:bodyPr>
          <a:lstStyle/>
          <a:p>
            <a:pPr eaLnBrk="0" hangingPunct="0"/>
            <a:endParaRPr lang="en-US" sz="1200" b="1" dirty="0" smtClean="0">
              <a:ea typeface="Times New Roman" charset="0"/>
              <a:cs typeface="Times New Roman" charset="0"/>
            </a:endParaRPr>
          </a:p>
          <a:p>
            <a:pPr eaLnBrk="0" hangingPunct="0"/>
            <a:endParaRPr lang="en-US" sz="1200" b="1" dirty="0" smtClean="0">
              <a:solidFill>
                <a:schemeClr val="accent3"/>
              </a:solidFill>
              <a:cs typeface="Times New Roman" charset="0"/>
            </a:endParaRPr>
          </a:p>
          <a:p>
            <a:pPr eaLnBrk="0" hangingPunct="0"/>
            <a:endParaRPr lang="en-US" sz="1200" b="1" dirty="0">
              <a:solidFill>
                <a:schemeClr val="accent3"/>
              </a:solidFill>
              <a:cs typeface="Times New Roman" charset="0"/>
            </a:endParaRPr>
          </a:p>
          <a:p>
            <a:pPr eaLnBrk="0" hangingPunct="0"/>
            <a:r>
              <a:rPr lang="en-US" sz="1200" b="1" dirty="0" smtClean="0">
                <a:solidFill>
                  <a:srgbClr val="C00000"/>
                </a:solidFill>
                <a:cs typeface="Times New Roman" charset="0"/>
              </a:rPr>
              <a:t>residential buildings</a:t>
            </a:r>
          </a:p>
          <a:p>
            <a:pPr eaLnBrk="0" hangingPunct="0"/>
            <a:endParaRPr lang="en-US" sz="1200" b="1" dirty="0">
              <a:solidFill>
                <a:schemeClr val="accent5"/>
              </a:solidFill>
              <a:cs typeface="Times New Roman" charset="0"/>
            </a:endParaRPr>
          </a:p>
          <a:p>
            <a:pPr eaLnBrk="0" hangingPunct="0"/>
            <a:endParaRPr lang="en-US" sz="1200" b="1" dirty="0" smtClean="0">
              <a:solidFill>
                <a:schemeClr val="accent5"/>
              </a:solidFill>
              <a:cs typeface="Times New Roman" charset="0"/>
            </a:endParaRPr>
          </a:p>
          <a:p>
            <a:pPr eaLnBrk="0" hangingPunct="0"/>
            <a:endParaRPr lang="en-US" sz="1200" b="1" dirty="0" smtClean="0">
              <a:solidFill>
                <a:schemeClr val="accent5"/>
              </a:solidFill>
              <a:cs typeface="Times New Roman" charset="0"/>
            </a:endParaRPr>
          </a:p>
          <a:p>
            <a:pPr eaLnBrk="0" hangingPunct="0"/>
            <a:r>
              <a:rPr lang="en-US" sz="1200" b="1" dirty="0">
                <a:solidFill>
                  <a:schemeClr val="accent1"/>
                </a:solidFill>
              </a:rPr>
              <a:t>c</a:t>
            </a:r>
            <a:r>
              <a:rPr lang="en-US" sz="1200" b="1" dirty="0" smtClean="0">
                <a:solidFill>
                  <a:schemeClr val="accent1"/>
                </a:solidFill>
              </a:rPr>
              <a:t>ommercial buildings</a:t>
            </a:r>
            <a:endParaRPr lang="en-US" sz="1200" b="1" dirty="0">
              <a:solidFill>
                <a:schemeClr val="accent1"/>
              </a:solidFill>
            </a:endParaRPr>
          </a:p>
        </p:txBody>
      </p:sp>
      <p:pic>
        <p:nvPicPr>
          <p:cNvPr id="14" name="Picture 13"/>
          <p:cNvPicPr>
            <a:picLocks noChangeAspect="1"/>
          </p:cNvPicPr>
          <p:nvPr/>
        </p:nvPicPr>
        <p:blipFill>
          <a:blip r:embed="rId4"/>
          <a:stretch>
            <a:fillRect/>
          </a:stretch>
        </p:blipFill>
        <p:spPr>
          <a:xfrm>
            <a:off x="43032" y="203102"/>
            <a:ext cx="576228" cy="579763"/>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89</a:t>
            </a:fld>
            <a:endParaRPr lang="en-US" dirty="0"/>
          </a:p>
        </p:txBody>
      </p:sp>
    </p:spTree>
    <p:extLst>
      <p:ext uri="{BB962C8B-B14F-4D97-AF65-F5344CB8AC3E}">
        <p14:creationId xmlns:p14="http://schemas.microsoft.com/office/powerpoint/2010/main" val="2048309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Energy-related </a:t>
            </a:r>
            <a:r>
              <a:rPr lang="en-US" dirty="0" smtClean="0"/>
              <a:t>CO</a:t>
            </a:r>
            <a:r>
              <a:rPr lang="en-US" baseline="-25000" dirty="0" smtClean="0"/>
              <a:t>2</a:t>
            </a:r>
            <a:r>
              <a:rPr lang="en-US" dirty="0" smtClean="0"/>
              <a:t> emissions </a:t>
            </a:r>
            <a:r>
              <a:rPr lang="en-US" dirty="0"/>
              <a:t>by sector and fuel source</a:t>
            </a:r>
          </a:p>
        </p:txBody>
      </p:sp>
      <p:graphicFrame>
        <p:nvGraphicFramePr>
          <p:cNvPr id="9" name="ICD10a"/>
          <p:cNvGraphicFramePr>
            <a:graphicFrameLocks noGrp="1"/>
          </p:cNvGraphicFramePr>
          <p:nvPr>
            <p:ph sz="quarter" idx="12"/>
            <p:extLst>
              <p:ext uri="{D42A27DB-BD31-4B8C-83A1-F6EECF244321}">
                <p14:modId xmlns:p14="http://schemas.microsoft.com/office/powerpoint/2010/main" val="968884112"/>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ICD10b"/>
          <p:cNvGraphicFramePr>
            <a:graphicFrameLocks noGrp="1"/>
          </p:cNvGraphicFramePr>
          <p:nvPr>
            <p:ph sz="quarter" idx="13"/>
            <p:extLst>
              <p:ext uri="{D42A27DB-BD31-4B8C-83A1-F6EECF244321}">
                <p14:modId xmlns:p14="http://schemas.microsoft.com/office/powerpoint/2010/main" val="2949326392"/>
              </p:ext>
            </p:extLst>
          </p:nvPr>
        </p:nvGraphicFramePr>
        <p:xfrm>
          <a:off x="4664075" y="1292225"/>
          <a:ext cx="4022725"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686118" y="1048537"/>
            <a:ext cx="3931920" cy="350851"/>
          </a:xfrm>
        </p:spPr>
        <p:txBody>
          <a:bodyPr/>
          <a:lstStyle/>
          <a:p>
            <a:pPr marL="0" lvl="0" indent="0" eaLnBrk="0" fontAlgn="auto" hangingPunct="0">
              <a:spcBef>
                <a:spcPts val="0"/>
              </a:spcBef>
              <a:spcAft>
                <a:spcPts val="0"/>
              </a:spcAft>
              <a:defRPr/>
            </a:pPr>
            <a:r>
              <a:rPr lang="en-US" b="1" dirty="0">
                <a:solidFill>
                  <a:sysClr val="windowText" lastClr="000000"/>
                </a:solidFill>
                <a:ea typeface="Times New Roman" charset="0"/>
                <a:cs typeface="Times New Roman" charset="0"/>
              </a:rPr>
              <a:t>Energy-related CO</a:t>
            </a:r>
            <a:r>
              <a:rPr lang="en-US" b="1" baseline="-25000" dirty="0">
                <a:solidFill>
                  <a:sysClr val="windowText" lastClr="000000"/>
                </a:solidFill>
                <a:ea typeface="Times New Roman" charset="0"/>
                <a:cs typeface="Times New Roman" charset="0"/>
              </a:rPr>
              <a:t>2</a:t>
            </a:r>
            <a:r>
              <a:rPr lang="en-US" b="1" dirty="0">
                <a:solidFill>
                  <a:sysClr val="windowText" lastClr="000000"/>
                </a:solidFill>
                <a:ea typeface="Times New Roman" charset="0"/>
                <a:cs typeface="Times New Roman" charset="0"/>
              </a:rPr>
              <a:t> emissions </a:t>
            </a:r>
            <a:r>
              <a:rPr lang="en-US" b="1" dirty="0" smtClean="0">
                <a:solidFill>
                  <a:sysClr val="windowText" lastClr="000000"/>
                </a:solidFill>
                <a:ea typeface="Times New Roman" charset="0"/>
                <a:cs typeface="Times New Roman" charset="0"/>
              </a:rPr>
              <a:t>by </a:t>
            </a:r>
            <a:r>
              <a:rPr lang="en-US" b="1" dirty="0">
                <a:solidFill>
                  <a:sysClr val="windowText" lastClr="000000"/>
                </a:solidFill>
                <a:ea typeface="Times New Roman" charset="0"/>
                <a:cs typeface="Times New Roman" charset="0"/>
              </a:rPr>
              <a:t>sector </a:t>
            </a:r>
            <a:r>
              <a:rPr lang="en-US" b="1" dirty="0" smtClean="0">
                <a:ea typeface="Times New Roman" charset="0"/>
                <a:cs typeface="Times New Roman" charset="0"/>
              </a:rPr>
              <a:t>AEO2022 </a:t>
            </a:r>
            <a:r>
              <a:rPr lang="en-US" b="1" dirty="0">
                <a:solidFill>
                  <a:sysClr val="windowText" lastClr="000000"/>
                </a:solidFill>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marL="0" lvl="0" indent="0" eaLnBrk="0" fontAlgn="auto" hangingPunct="0">
              <a:spcBef>
                <a:spcPts val="0"/>
              </a:spcBef>
              <a:spcAft>
                <a:spcPts val="0"/>
              </a:spcAft>
              <a:defRPr/>
            </a:pPr>
            <a:r>
              <a:rPr lang="en-US" sz="1100" kern="0" dirty="0">
                <a:solidFill>
                  <a:sysClr val="windowText" lastClr="000000"/>
                </a:solidFill>
                <a:ea typeface="Times New Roman" charset="0"/>
                <a:cs typeface="Times New Roman" charset="0"/>
              </a:rPr>
              <a:t>billion metric tons</a:t>
            </a:r>
            <a:endParaRPr lang="en-US" sz="1100" dirty="0">
              <a:solidFill>
                <a:sysClr val="windowText" lastClr="000000"/>
              </a:solidFill>
              <a:ea typeface="Times New Roman" charset="0"/>
              <a:cs typeface="Times New Roman" charset="0"/>
            </a:endParaRPr>
          </a:p>
        </p:txBody>
      </p:sp>
      <p:sp>
        <p:nvSpPr>
          <p:cNvPr id="5" name="Text Placeholder 4"/>
          <p:cNvSpPr>
            <a:spLocks noGrp="1"/>
          </p:cNvSpPr>
          <p:nvPr>
            <p:ph type="body" sz="quarter" idx="18"/>
          </p:nvPr>
        </p:nvSpPr>
        <p:spPr>
          <a:xfrm>
            <a:off x="4709477" y="1048536"/>
            <a:ext cx="4023360" cy="350851"/>
          </a:xfrm>
        </p:spPr>
        <p:txBody>
          <a:bodyPr lIns="0"/>
          <a:lstStyle/>
          <a:p>
            <a:pPr marL="0" indent="0" algn="l" eaLnBrk="0" hangingPunct="0">
              <a:spcBef>
                <a:spcPts val="0"/>
              </a:spcBef>
            </a:pPr>
            <a:r>
              <a:rPr lang="en-US" b="1" dirty="0">
                <a:solidFill>
                  <a:sysClr val="windowText" lastClr="000000"/>
                </a:solidFill>
                <a:ea typeface="Times New Roman" charset="0"/>
                <a:cs typeface="Times New Roman" charset="0"/>
              </a:rPr>
              <a:t>Energy-related </a:t>
            </a:r>
            <a:r>
              <a:rPr lang="en-US" b="1" dirty="0" smtClean="0">
                <a:solidFill>
                  <a:sysClr val="windowText" lastClr="000000"/>
                </a:solidFill>
                <a:ea typeface="Times New Roman" charset="0"/>
                <a:cs typeface="Times New Roman" charset="0"/>
              </a:rPr>
              <a:t>CO</a:t>
            </a:r>
            <a:r>
              <a:rPr lang="en-US" b="1" baseline="-25000" dirty="0" smtClean="0">
                <a:solidFill>
                  <a:sysClr val="windowText" lastClr="000000"/>
                </a:solidFill>
                <a:ea typeface="Times New Roman" charset="0"/>
                <a:cs typeface="Times New Roman" charset="0"/>
              </a:rPr>
              <a:t>2</a:t>
            </a:r>
            <a:r>
              <a:rPr lang="en-US" b="1" dirty="0" smtClean="0">
                <a:solidFill>
                  <a:sysClr val="windowText" lastClr="000000"/>
                </a:solidFill>
                <a:ea typeface="Times New Roman" charset="0"/>
                <a:cs typeface="Times New Roman" charset="0"/>
              </a:rPr>
              <a:t> </a:t>
            </a:r>
            <a:r>
              <a:rPr lang="en-US" b="1" dirty="0">
                <a:solidFill>
                  <a:sysClr val="windowText" lastClr="000000"/>
                </a:solidFill>
                <a:ea typeface="Times New Roman" charset="0"/>
                <a:cs typeface="Times New Roman" charset="0"/>
              </a:rPr>
              <a:t>emissions by </a:t>
            </a:r>
            <a:r>
              <a:rPr lang="en-US" b="1" dirty="0">
                <a:ea typeface="Times New Roman" charset="0"/>
                <a:cs typeface="Times New Roman" charset="0"/>
              </a:rPr>
              <a:t>f</a:t>
            </a:r>
            <a:r>
              <a:rPr lang="en-US" b="1" dirty="0">
                <a:solidFill>
                  <a:sysClr val="windowText" lastClr="000000"/>
                </a:solidFill>
                <a:ea typeface="Times New Roman" charset="0"/>
                <a:cs typeface="Times New Roman" charset="0"/>
              </a:rPr>
              <a:t>uel </a:t>
            </a:r>
            <a:r>
              <a:rPr lang="en-US" b="1" dirty="0" smtClean="0">
                <a:solidFill>
                  <a:sysClr val="windowText" lastClr="000000"/>
                </a:solidFill>
                <a:ea typeface="Times New Roman" charset="0"/>
                <a:cs typeface="Times New Roman" charset="0"/>
              </a:rPr>
              <a:t>source</a:t>
            </a:r>
          </a:p>
          <a:p>
            <a:pPr marL="0" indent="0" algn="l" eaLnBrk="0" hangingPunct="0">
              <a:spcBef>
                <a:spcPts val="0"/>
              </a:spcBef>
            </a:pPr>
            <a:r>
              <a:rPr lang="en-US" b="1" dirty="0" smtClean="0">
                <a:ea typeface="Times New Roman" charset="0"/>
                <a:cs typeface="Times New Roman" charset="0"/>
              </a:rPr>
              <a:t>AEO2022 </a:t>
            </a:r>
            <a:r>
              <a:rPr lang="en-US" b="1" dirty="0">
                <a:solidFill>
                  <a:sysClr val="windowText" lastClr="000000"/>
                </a:solidFill>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marL="0" indent="0" algn="l" eaLnBrk="0" hangingPunct="0">
              <a:spcBef>
                <a:spcPts val="0"/>
              </a:spcBef>
            </a:pPr>
            <a:r>
              <a:rPr lang="en-US" sz="1100" dirty="0">
                <a:solidFill>
                  <a:sysClr val="windowText" lastClr="000000"/>
                </a:solidFill>
                <a:ea typeface="Times New Roman" charset="0"/>
                <a:cs typeface="Times New Roman" charset="0"/>
              </a:rPr>
              <a:t>billion metric </a:t>
            </a:r>
            <a:r>
              <a:rPr lang="en-US" sz="1100" dirty="0" smtClean="0">
                <a:solidFill>
                  <a:sysClr val="windowText" lastClr="000000"/>
                </a:solidFill>
                <a:ea typeface="Times New Roman" charset="0"/>
                <a:cs typeface="Times New Roman" charset="0"/>
              </a:rPr>
              <a:t>tons  </a:t>
            </a:r>
            <a:endParaRPr lang="en-US" sz="1100" dirty="0">
              <a:solidFill>
                <a:sysClr val="windowText" lastClr="000000"/>
              </a:solidFill>
              <a:ea typeface="Times New Roman" charset="0"/>
              <a:cs typeface="Times New Roman" charset="0"/>
            </a:endParaRPr>
          </a:p>
        </p:txBody>
      </p:sp>
      <p:pic>
        <p:nvPicPr>
          <p:cNvPr id="12" name="Picture 11"/>
          <p:cNvPicPr>
            <a:picLocks noChangeAspect="1"/>
          </p:cNvPicPr>
          <p:nvPr/>
        </p:nvPicPr>
        <p:blipFill>
          <a:blip r:embed="rId4"/>
          <a:stretch>
            <a:fillRect/>
          </a:stretch>
        </p:blipFill>
        <p:spPr>
          <a:xfrm>
            <a:off x="43032" y="136629"/>
            <a:ext cx="576228" cy="579763"/>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9</a:t>
            </a:fld>
            <a:endParaRPr lang="en-US" dirty="0"/>
          </a:p>
        </p:txBody>
      </p:sp>
      <p:sp>
        <p:nvSpPr>
          <p:cNvPr id="11" name="Text Placeholder 4"/>
          <p:cNvSpPr>
            <a:spLocks noGrp="1"/>
          </p:cNvSpPr>
          <p:nvPr>
            <p:ph type="body" sz="quarter" idx="16"/>
          </p:nvPr>
        </p:nvSpPr>
        <p:spPr>
          <a:xfrm>
            <a:off x="685800" y="4504968"/>
            <a:ext cx="8001000" cy="205740"/>
          </a:xfrm>
        </p:spPr>
        <p:txBody>
          <a:bodyPr/>
          <a:lstStyle/>
          <a:p>
            <a:r>
              <a:rPr lang="en-US" dirty="0" smtClean="0"/>
              <a:t>Note: Series does not include greenhouse gases other than CO</a:t>
            </a:r>
            <a:r>
              <a:rPr lang="en-US" baseline="-25000" dirty="0" smtClean="0"/>
              <a:t>2</a:t>
            </a:r>
            <a:r>
              <a:rPr lang="en-US" dirty="0" smtClean="0"/>
              <a:t>. Industrial </a:t>
            </a:r>
            <a:r>
              <a:rPr lang="en-US" dirty="0"/>
              <a:t>sector </a:t>
            </a:r>
            <a:r>
              <a:rPr lang="en-US" dirty="0" smtClean="0"/>
              <a:t>CO</a:t>
            </a:r>
            <a:r>
              <a:rPr lang="en-US" baseline="-25000" dirty="0" smtClean="0"/>
              <a:t>2 </a:t>
            </a:r>
            <a:r>
              <a:rPr lang="en-US" dirty="0" smtClean="0"/>
              <a:t>emissions </a:t>
            </a:r>
            <a:r>
              <a:rPr lang="en-US" dirty="0"/>
              <a:t>do not include process emissions, such as the emissions from cement clinker production.</a:t>
            </a:r>
          </a:p>
        </p:txBody>
      </p:sp>
    </p:spTree>
    <p:extLst>
      <p:ext uri="{BB962C8B-B14F-4D97-AF65-F5344CB8AC3E}">
        <p14:creationId xmlns:p14="http://schemas.microsoft.com/office/powerpoint/2010/main" val="39711282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BLD17a"/>
          <p:cNvGraphicFramePr>
            <a:graphicFrameLocks noGrp="1"/>
          </p:cNvGraphicFramePr>
          <p:nvPr>
            <p:ph sz="quarter" idx="12"/>
            <p:extLst/>
          </p:nvPr>
        </p:nvGraphicFramePr>
        <p:xfrm>
          <a:off x="685800" y="829995"/>
          <a:ext cx="3594326" cy="355944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a:stretch>
            <a:fillRect/>
          </a:stretch>
        </p:blipFill>
        <p:spPr>
          <a:xfrm>
            <a:off x="43032" y="203102"/>
            <a:ext cx="576228" cy="579763"/>
          </a:xfrm>
          <a:prstGeom prst="rect">
            <a:avLst/>
          </a:prstGeom>
        </p:spPr>
      </p:pic>
      <p:sp>
        <p:nvSpPr>
          <p:cNvPr id="2" name="Title 1"/>
          <p:cNvSpPr>
            <a:spLocks noGrp="1"/>
          </p:cNvSpPr>
          <p:nvPr>
            <p:ph type="title"/>
          </p:nvPr>
        </p:nvSpPr>
        <p:spPr>
          <a:prstGeom prst="rect">
            <a:avLst/>
          </a:prstGeom>
        </p:spPr>
        <p:txBody>
          <a:bodyPr/>
          <a:lstStyle/>
          <a:p>
            <a:r>
              <a:rPr lang="en-US" sz="2400" dirty="0" smtClean="0"/>
              <a:t>Residential </a:t>
            </a:r>
            <a:r>
              <a:rPr lang="en-US" sz="2400" dirty="0"/>
              <a:t>and commercial </a:t>
            </a:r>
            <a:r>
              <a:rPr lang="en-US" sz="2400" dirty="0" smtClean="0"/>
              <a:t>buildings energy </a:t>
            </a:r>
            <a:r>
              <a:rPr lang="en-US" sz="2400" dirty="0"/>
              <a:t>consumption</a:t>
            </a:r>
          </a:p>
        </p:txBody>
      </p:sp>
      <p:graphicFrame>
        <p:nvGraphicFramePr>
          <p:cNvPr id="11" name="BLD17b"/>
          <p:cNvGraphicFramePr>
            <a:graphicFrameLocks noGrp="1"/>
          </p:cNvGraphicFramePr>
          <p:nvPr>
            <p:ph sz="quarter" idx="13"/>
            <p:extLst/>
          </p:nvPr>
        </p:nvGraphicFramePr>
        <p:xfrm>
          <a:off x="4855804" y="829994"/>
          <a:ext cx="3677037" cy="355944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p:cNvSpPr>
            <a:spLocks noGrp="1"/>
          </p:cNvSpPr>
          <p:nvPr>
            <p:ph type="body" sz="quarter" idx="16"/>
          </p:nvPr>
        </p:nvSpPr>
        <p:spPr>
          <a:xfrm>
            <a:off x="4105860" y="2826197"/>
            <a:ext cx="839641" cy="1358265"/>
          </a:xfrm>
          <a:prstGeom prst="rect">
            <a:avLst/>
          </a:prstGeom>
        </p:spPr>
        <p:txBody>
          <a:bodyPr>
            <a:noAutofit/>
          </a:bodyPr>
          <a:lstStyle/>
          <a:p>
            <a:endParaRPr lang="en-US" sz="400" b="1" i="0" dirty="0" smtClean="0">
              <a:solidFill>
                <a:schemeClr val="tx2"/>
              </a:solidFill>
              <a:ea typeface="Times New Roman" charset="0"/>
              <a:cs typeface="Times New Roman" charset="0"/>
            </a:endParaRPr>
          </a:p>
          <a:p>
            <a:endParaRPr lang="en-US" sz="400" b="1" i="0" dirty="0">
              <a:solidFill>
                <a:schemeClr val="tx2"/>
              </a:solidFill>
              <a:ea typeface="Times New Roman" charset="0"/>
              <a:cs typeface="Times New Roman" charset="0"/>
            </a:endParaRPr>
          </a:p>
          <a:p>
            <a:endParaRPr lang="en-US" sz="400" b="1" i="0" dirty="0" smtClean="0">
              <a:solidFill>
                <a:schemeClr val="tx2"/>
              </a:solidFill>
              <a:ea typeface="Times New Roman" charset="0"/>
              <a:cs typeface="Times New Roman" charset="0"/>
            </a:endParaRPr>
          </a:p>
          <a:p>
            <a:endParaRPr lang="en-US" sz="400" b="1" i="0" dirty="0">
              <a:solidFill>
                <a:schemeClr val="tx2"/>
              </a:solidFill>
              <a:ea typeface="Times New Roman" charset="0"/>
              <a:cs typeface="Times New Roman" charset="0"/>
            </a:endParaRPr>
          </a:p>
          <a:p>
            <a:endParaRPr lang="en-US" sz="1400" b="1" i="0" dirty="0" smtClean="0">
              <a:solidFill>
                <a:schemeClr val="tx2"/>
              </a:solidFill>
              <a:ea typeface="Times New Roman" charset="0"/>
              <a:cs typeface="Times New Roman" charset="0"/>
            </a:endParaRPr>
          </a:p>
          <a:p>
            <a:endParaRPr lang="en-US" sz="1400" b="1" i="0" dirty="0">
              <a:solidFill>
                <a:schemeClr val="tx2"/>
              </a:solidFill>
              <a:ea typeface="Times New Roman" charset="0"/>
              <a:cs typeface="Times New Roman" charset="0"/>
            </a:endParaRPr>
          </a:p>
          <a:p>
            <a:r>
              <a:rPr lang="en-US" sz="1100" b="1" i="0" dirty="0" smtClean="0">
                <a:solidFill>
                  <a:schemeClr val="tx2"/>
                </a:solidFill>
                <a:ea typeface="Times New Roman" charset="0"/>
                <a:cs typeface="Times New Roman" charset="0"/>
              </a:rPr>
              <a:t>electricity</a:t>
            </a:r>
          </a:p>
          <a:p>
            <a:r>
              <a:rPr lang="en-US" sz="1100" b="1" i="0" dirty="0" smtClean="0">
                <a:solidFill>
                  <a:schemeClr val="accent1"/>
                </a:solidFill>
                <a:ea typeface="Times New Roman" charset="0"/>
                <a:cs typeface="Times New Roman" charset="0"/>
              </a:rPr>
              <a:t>natural gas</a:t>
            </a:r>
          </a:p>
          <a:p>
            <a:r>
              <a:rPr lang="en-US" sz="1100" b="1" i="0" dirty="0" smtClean="0">
                <a:solidFill>
                  <a:schemeClr val="accent2"/>
                </a:solidFill>
                <a:ea typeface="Times New Roman" charset="0"/>
                <a:cs typeface="Times New Roman" charset="0"/>
              </a:rPr>
              <a:t>petroleum </a:t>
            </a:r>
            <a:r>
              <a:rPr lang="en-US" sz="1100" b="1" i="0" dirty="0">
                <a:solidFill>
                  <a:schemeClr val="accent2"/>
                </a:solidFill>
                <a:ea typeface="Times New Roman" charset="0"/>
                <a:cs typeface="Times New Roman" charset="0"/>
              </a:rPr>
              <a:t>and other </a:t>
            </a:r>
            <a:r>
              <a:rPr lang="en-US" sz="1100" b="1" i="0" dirty="0" smtClean="0">
                <a:solidFill>
                  <a:schemeClr val="accent2"/>
                </a:solidFill>
                <a:ea typeface="Times New Roman" charset="0"/>
                <a:cs typeface="Times New Roman" charset="0"/>
              </a:rPr>
              <a:t>liquids</a:t>
            </a:r>
          </a:p>
          <a:p>
            <a:r>
              <a:rPr lang="en-US" sz="1100" b="1" i="0" dirty="0" smtClean="0">
                <a:solidFill>
                  <a:schemeClr val="bg1">
                    <a:lumMod val="50000"/>
                  </a:schemeClr>
                </a:solidFill>
                <a:ea typeface="Times New Roman" charset="0"/>
                <a:cs typeface="Times New Roman" charset="0"/>
              </a:rPr>
              <a:t>other</a:t>
            </a:r>
            <a:endParaRPr lang="en-US" sz="1100" i="0" dirty="0">
              <a:solidFill>
                <a:schemeClr val="bg1">
                  <a:lumMod val="50000"/>
                </a:schemeClr>
              </a:solidFill>
              <a:ea typeface="Times New Roman" charset="0"/>
              <a:cs typeface="Times New Roman" charset="0"/>
            </a:endParaRPr>
          </a:p>
          <a:p>
            <a:endParaRPr lang="en-US" sz="400"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90</a:t>
            </a:fld>
            <a:endParaRPr lang="en-US" dirty="0"/>
          </a:p>
        </p:txBody>
      </p:sp>
      <p:sp>
        <p:nvSpPr>
          <p:cNvPr id="8" name="Text Placeholder 3"/>
          <p:cNvSpPr txBox="1">
            <a:spLocks/>
          </p:cNvSpPr>
          <p:nvPr/>
        </p:nvSpPr>
        <p:spPr>
          <a:xfrm>
            <a:off x="8317231" y="2826196"/>
            <a:ext cx="826770" cy="1358265"/>
          </a:xfrm>
          <a:prstGeom prst="rect">
            <a:avLst/>
          </a:prstGeom>
        </p:spPr>
        <p:txBody>
          <a:bodyPr lIns="0" rIns="0" bIns="0" anchor="b" anchorCtr="0">
            <a:noAutofit/>
          </a:bodyPr>
          <a:lstStyle>
            <a:lvl1pPr marL="0" indent="0" algn="l" rtl="0" eaLnBrk="1" fontAlgn="base" hangingPunct="1">
              <a:spcBef>
                <a:spcPct val="20000"/>
              </a:spcBef>
              <a:spcAft>
                <a:spcPct val="0"/>
              </a:spcAft>
              <a:buFont typeface="Arial" panose="020B0604020202020204" pitchFamily="34" charset="0"/>
              <a:buNone/>
              <a:defRPr sz="1000" i="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400" b="1" smtClean="0">
              <a:solidFill>
                <a:schemeClr val="tx2"/>
              </a:solidFill>
              <a:ea typeface="Times New Roman" charset="0"/>
              <a:cs typeface="Times New Roman" charset="0"/>
            </a:endParaRPr>
          </a:p>
          <a:p>
            <a:endParaRPr lang="en-US" sz="400" b="1" smtClean="0">
              <a:solidFill>
                <a:schemeClr val="tx2"/>
              </a:solidFill>
              <a:ea typeface="Times New Roman" charset="0"/>
              <a:cs typeface="Times New Roman" charset="0"/>
            </a:endParaRPr>
          </a:p>
          <a:p>
            <a:endParaRPr lang="en-US" sz="400" b="1" smtClean="0">
              <a:solidFill>
                <a:schemeClr val="tx2"/>
              </a:solidFill>
              <a:ea typeface="Times New Roman" charset="0"/>
              <a:cs typeface="Times New Roman" charset="0"/>
            </a:endParaRPr>
          </a:p>
          <a:p>
            <a:endParaRPr lang="en-US" sz="400" b="1" smtClean="0">
              <a:solidFill>
                <a:schemeClr val="tx2"/>
              </a:solidFill>
              <a:ea typeface="Times New Roman" charset="0"/>
              <a:cs typeface="Times New Roman" charset="0"/>
            </a:endParaRPr>
          </a:p>
          <a:p>
            <a:endParaRPr lang="en-US" sz="1400" b="1" smtClean="0">
              <a:solidFill>
                <a:schemeClr val="tx2"/>
              </a:solidFill>
              <a:ea typeface="Times New Roman" charset="0"/>
              <a:cs typeface="Times New Roman" charset="0"/>
            </a:endParaRPr>
          </a:p>
          <a:p>
            <a:endParaRPr lang="en-US" sz="1400" b="1" smtClean="0">
              <a:solidFill>
                <a:schemeClr val="tx2"/>
              </a:solidFill>
              <a:ea typeface="Times New Roman" charset="0"/>
              <a:cs typeface="Times New Roman" charset="0"/>
            </a:endParaRPr>
          </a:p>
          <a:p>
            <a:r>
              <a:rPr lang="en-US" sz="1100" b="1" smtClean="0">
                <a:solidFill>
                  <a:schemeClr val="tx2"/>
                </a:solidFill>
                <a:ea typeface="Times New Roman" charset="0"/>
                <a:cs typeface="Times New Roman" charset="0"/>
              </a:rPr>
              <a:t>electricity</a:t>
            </a:r>
          </a:p>
          <a:p>
            <a:r>
              <a:rPr lang="en-US" sz="1100" b="1" smtClean="0">
                <a:solidFill>
                  <a:schemeClr val="accent1"/>
                </a:solidFill>
                <a:ea typeface="Times New Roman" charset="0"/>
                <a:cs typeface="Times New Roman" charset="0"/>
              </a:rPr>
              <a:t>natural gas</a:t>
            </a:r>
          </a:p>
          <a:p>
            <a:r>
              <a:rPr lang="en-US" sz="1100" b="1" smtClean="0">
                <a:solidFill>
                  <a:schemeClr val="accent2"/>
                </a:solidFill>
                <a:ea typeface="Times New Roman" charset="0"/>
                <a:cs typeface="Times New Roman" charset="0"/>
              </a:rPr>
              <a:t>petroleum and other liquids</a:t>
            </a:r>
          </a:p>
          <a:p>
            <a:r>
              <a:rPr lang="en-US" sz="1100" b="1" smtClean="0">
                <a:solidFill>
                  <a:schemeClr val="bg1">
                    <a:lumMod val="50000"/>
                  </a:schemeClr>
                </a:solidFill>
                <a:ea typeface="Times New Roman" charset="0"/>
                <a:cs typeface="Times New Roman" charset="0"/>
              </a:rPr>
              <a:t>other</a:t>
            </a:r>
            <a:endParaRPr lang="en-US" sz="1100" smtClean="0">
              <a:solidFill>
                <a:schemeClr val="bg1">
                  <a:lumMod val="50000"/>
                </a:schemeClr>
              </a:solidFill>
              <a:ea typeface="Times New Roman" charset="0"/>
              <a:cs typeface="Times New Roman" charset="0"/>
            </a:endParaRPr>
          </a:p>
          <a:p>
            <a:endParaRPr lang="en-US" sz="400" dirty="0"/>
          </a:p>
        </p:txBody>
      </p:sp>
    </p:spTree>
    <p:extLst>
      <p:ext uri="{BB962C8B-B14F-4D97-AF65-F5344CB8AC3E}">
        <p14:creationId xmlns:p14="http://schemas.microsoft.com/office/powerpoint/2010/main" val="1395201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 name="BLD18a"/>
          <p:cNvGraphicFramePr>
            <a:graphicFrameLocks noGrp="1"/>
          </p:cNvGraphicFramePr>
          <p:nvPr>
            <p:ph type="chart" sz="quarter" idx="12"/>
            <p:extLst/>
          </p:nvPr>
        </p:nvGraphicFramePr>
        <p:xfrm>
          <a:off x="685800" y="1537132"/>
          <a:ext cx="8001000" cy="2852306"/>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a:stretch>
            <a:fillRect/>
          </a:stretch>
        </p:blipFill>
        <p:spPr>
          <a:xfrm>
            <a:off x="43032" y="203102"/>
            <a:ext cx="576228" cy="579763"/>
          </a:xfrm>
          <a:prstGeom prst="rect">
            <a:avLst/>
          </a:prstGeom>
        </p:spPr>
      </p:pic>
      <p:sp>
        <p:nvSpPr>
          <p:cNvPr id="8" name="Text Placeholder 7"/>
          <p:cNvSpPr>
            <a:spLocks noGrp="1"/>
          </p:cNvSpPr>
          <p:nvPr>
            <p:ph type="body" sz="quarter" idx="14"/>
          </p:nvPr>
        </p:nvSpPr>
        <p:spPr>
          <a:xfrm>
            <a:off x="4791456" y="1079653"/>
            <a:ext cx="3895344" cy="411480"/>
          </a:xfrm>
        </p:spPr>
        <p:txBody>
          <a:bodyPr/>
          <a:lstStyle/>
          <a:p>
            <a:pPr eaLnBrk="0" hangingPunct="0"/>
            <a:r>
              <a:rPr lang="en-US" b="1" dirty="0" smtClean="0">
                <a:ea typeface="Times New Roman" charset="0"/>
                <a:cs typeface="Times New Roman" charset="0"/>
              </a:rPr>
              <a:t>population</a:t>
            </a:r>
          </a:p>
          <a:p>
            <a:pPr eaLnBrk="0" hangingPunct="0"/>
            <a:r>
              <a:rPr lang="en-US" sz="1100" dirty="0" smtClean="0">
                <a:solidFill>
                  <a:srgbClr val="000000"/>
                </a:solidFill>
                <a:ea typeface="Times New Roman" charset="0"/>
                <a:cs typeface="Times New Roman" charset="0"/>
              </a:rPr>
              <a:t>millions, U.S. population</a:t>
            </a:r>
            <a:endParaRPr lang="en-US" sz="1100" dirty="0">
              <a:solidFill>
                <a:srgbClr val="000000"/>
              </a:solidFill>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sz="2400" dirty="0" smtClean="0"/>
              <a:t>Change in population and residential housing stocks</a:t>
            </a:r>
            <a:endParaRPr lang="en-US" sz="2400" dirty="0">
              <a:solidFill>
                <a:srgbClr val="FF0000"/>
              </a:solidFill>
            </a:endParaRPr>
          </a:p>
        </p:txBody>
      </p:sp>
      <p:grpSp>
        <p:nvGrpSpPr>
          <p:cNvPr id="11" name="Group 10"/>
          <p:cNvGrpSpPr/>
          <p:nvPr/>
        </p:nvGrpSpPr>
        <p:grpSpPr>
          <a:xfrm>
            <a:off x="1660635" y="1495350"/>
            <a:ext cx="2475997" cy="1561993"/>
            <a:chOff x="522981" y="898557"/>
            <a:chExt cx="4793566" cy="2982049"/>
          </a:xfrm>
        </p:grpSpPr>
        <p:grpSp>
          <p:nvGrpSpPr>
            <p:cNvPr id="12" name="Group 11"/>
            <p:cNvGrpSpPr/>
            <p:nvPr/>
          </p:nvGrpSpPr>
          <p:grpSpPr>
            <a:xfrm>
              <a:off x="2106094" y="1170955"/>
              <a:ext cx="1044692" cy="1198033"/>
              <a:chOff x="2106094" y="1170955"/>
              <a:chExt cx="1044692" cy="1198033"/>
            </a:xfrm>
            <a:solidFill>
              <a:schemeClr val="tx1">
                <a:lumMod val="50000"/>
                <a:lumOff val="50000"/>
              </a:schemeClr>
            </a:solidFill>
          </p:grpSpPr>
          <p:sp>
            <p:nvSpPr>
              <p:cNvPr id="124" name="ND"/>
              <p:cNvSpPr>
                <a:spLocks/>
              </p:cNvSpPr>
              <p:nvPr/>
            </p:nvSpPr>
            <p:spPr bwMode="auto">
              <a:xfrm>
                <a:off x="2146274" y="1178995"/>
                <a:ext cx="466093" cy="297498"/>
              </a:xfrm>
              <a:custGeom>
                <a:avLst/>
                <a:gdLst>
                  <a:gd name="T0" fmla="*/ 0 w 1935"/>
                  <a:gd name="T1" fmla="*/ 2147483647 h 1211"/>
                  <a:gd name="T2" fmla="*/ 2147483647 w 1935"/>
                  <a:gd name="T3" fmla="*/ 0 h 1211"/>
                  <a:gd name="T4" fmla="*/ 2147483647 w 1935"/>
                  <a:gd name="T5" fmla="*/ 2147483647 h 1211"/>
                  <a:gd name="T6" fmla="*/ 2147483647 w 1935"/>
                  <a:gd name="T7" fmla="*/ 2147483647 h 1211"/>
                  <a:gd name="T8" fmla="*/ 2147483647 w 1935"/>
                  <a:gd name="T9" fmla="*/ 2147483647 h 1211"/>
                  <a:gd name="T10" fmla="*/ 2147483647 w 1935"/>
                  <a:gd name="T11" fmla="*/ 2147483647 h 1211"/>
                  <a:gd name="T12" fmla="*/ 2147483647 w 1935"/>
                  <a:gd name="T13" fmla="*/ 2147483647 h 1211"/>
                  <a:gd name="T14" fmla="*/ 2147483647 w 1935"/>
                  <a:gd name="T15" fmla="*/ 2147483647 h 1211"/>
                  <a:gd name="T16" fmla="*/ 2147483647 w 1935"/>
                  <a:gd name="T17" fmla="*/ 2147483647 h 1211"/>
                  <a:gd name="T18" fmla="*/ 2147483647 w 1935"/>
                  <a:gd name="T19" fmla="*/ 2147483647 h 1211"/>
                  <a:gd name="T20" fmla="*/ 2147483647 w 1935"/>
                  <a:gd name="T21" fmla="*/ 2147483647 h 1211"/>
                  <a:gd name="T22" fmla="*/ 2147483647 w 1935"/>
                  <a:gd name="T23" fmla="*/ 2147483647 h 1211"/>
                  <a:gd name="T24" fmla="*/ 2147483647 w 1935"/>
                  <a:gd name="T25" fmla="*/ 2147483647 h 1211"/>
                  <a:gd name="T26" fmla="*/ 2147483647 w 1935"/>
                  <a:gd name="T27" fmla="*/ 2147483647 h 1211"/>
                  <a:gd name="T28" fmla="*/ 2147483647 w 1935"/>
                  <a:gd name="T29" fmla="*/ 2147483647 h 1211"/>
                  <a:gd name="T30" fmla="*/ 2147483647 w 1935"/>
                  <a:gd name="T31" fmla="*/ 2147483647 h 1211"/>
                  <a:gd name="T32" fmla="*/ 2147483647 w 1935"/>
                  <a:gd name="T33" fmla="*/ 2147483647 h 1211"/>
                  <a:gd name="T34" fmla="*/ 2147483647 w 1935"/>
                  <a:gd name="T35" fmla="*/ 2147483647 h 1211"/>
                  <a:gd name="T36" fmla="*/ 2147483647 w 1935"/>
                  <a:gd name="T37" fmla="*/ 2147483647 h 1211"/>
                  <a:gd name="T38" fmla="*/ 0 w 1935"/>
                  <a:gd name="T39" fmla="*/ 2147483647 h 12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35"/>
                  <a:gd name="T61" fmla="*/ 0 h 1211"/>
                  <a:gd name="T62" fmla="*/ 1935 w 1935"/>
                  <a:gd name="T63" fmla="*/ 1211 h 12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35" h="1211">
                    <a:moveTo>
                      <a:pt x="0" y="1124"/>
                    </a:moveTo>
                    <a:lnTo>
                      <a:pt x="93" y="0"/>
                    </a:lnTo>
                    <a:lnTo>
                      <a:pt x="949" y="59"/>
                    </a:lnTo>
                    <a:lnTo>
                      <a:pt x="1777" y="86"/>
                    </a:lnTo>
                    <a:lnTo>
                      <a:pt x="1777" y="113"/>
                    </a:lnTo>
                    <a:lnTo>
                      <a:pt x="1805" y="200"/>
                    </a:lnTo>
                    <a:lnTo>
                      <a:pt x="1794" y="226"/>
                    </a:lnTo>
                    <a:lnTo>
                      <a:pt x="1789" y="286"/>
                    </a:lnTo>
                    <a:lnTo>
                      <a:pt x="1794" y="395"/>
                    </a:lnTo>
                    <a:lnTo>
                      <a:pt x="1816" y="513"/>
                    </a:lnTo>
                    <a:lnTo>
                      <a:pt x="1849" y="546"/>
                    </a:lnTo>
                    <a:lnTo>
                      <a:pt x="1870" y="653"/>
                    </a:lnTo>
                    <a:lnTo>
                      <a:pt x="1875" y="838"/>
                    </a:lnTo>
                    <a:lnTo>
                      <a:pt x="1880" y="876"/>
                    </a:lnTo>
                    <a:lnTo>
                      <a:pt x="1880" y="941"/>
                    </a:lnTo>
                    <a:lnTo>
                      <a:pt x="1886" y="967"/>
                    </a:lnTo>
                    <a:lnTo>
                      <a:pt x="1935" y="1103"/>
                    </a:lnTo>
                    <a:lnTo>
                      <a:pt x="1924" y="1152"/>
                    </a:lnTo>
                    <a:lnTo>
                      <a:pt x="1929" y="1211"/>
                    </a:lnTo>
                    <a:lnTo>
                      <a:pt x="0" y="1124"/>
                    </a:lnTo>
                    <a:close/>
                  </a:path>
                </a:pathLst>
              </a:custGeom>
              <a:grpFill/>
              <a:ln w="9525">
                <a:solidFill>
                  <a:schemeClr val="tx1">
                    <a:lumMod val="50000"/>
                    <a:lumOff val="50000"/>
                  </a:schemeClr>
                </a:solidFill>
                <a:round/>
                <a:headEnd/>
                <a:tailEnd/>
              </a:ln>
            </p:spPr>
          </p:sp>
          <p:sp>
            <p:nvSpPr>
              <p:cNvPr id="125" name="SD"/>
              <p:cNvSpPr>
                <a:spLocks/>
              </p:cNvSpPr>
              <p:nvPr/>
            </p:nvSpPr>
            <p:spPr bwMode="auto">
              <a:xfrm>
                <a:off x="2122166" y="1452372"/>
                <a:ext cx="498238" cy="337702"/>
              </a:xfrm>
              <a:custGeom>
                <a:avLst/>
                <a:gdLst>
                  <a:gd name="T0" fmla="*/ 0 w 2053"/>
                  <a:gd name="T1" fmla="*/ 2147483647 h 1384"/>
                  <a:gd name="T2" fmla="*/ 2147483647 w 2053"/>
                  <a:gd name="T3" fmla="*/ 2147483647 h 1384"/>
                  <a:gd name="T4" fmla="*/ 2147483647 w 2053"/>
                  <a:gd name="T5" fmla="*/ 0 h 1384"/>
                  <a:gd name="T6" fmla="*/ 2147483647 w 2053"/>
                  <a:gd name="T7" fmla="*/ 2147483647 h 1384"/>
                  <a:gd name="T8" fmla="*/ 2147483647 w 2053"/>
                  <a:gd name="T9" fmla="*/ 2147483647 h 1384"/>
                  <a:gd name="T10" fmla="*/ 2147483647 w 2053"/>
                  <a:gd name="T11" fmla="*/ 2147483647 h 1384"/>
                  <a:gd name="T12" fmla="*/ 2147483647 w 2053"/>
                  <a:gd name="T13" fmla="*/ 2147483647 h 1384"/>
                  <a:gd name="T14" fmla="*/ 2147483647 w 2053"/>
                  <a:gd name="T15" fmla="*/ 2147483647 h 1384"/>
                  <a:gd name="T16" fmla="*/ 2147483647 w 2053"/>
                  <a:gd name="T17" fmla="*/ 2147483647 h 1384"/>
                  <a:gd name="T18" fmla="*/ 2147483647 w 2053"/>
                  <a:gd name="T19" fmla="*/ 2147483647 h 1384"/>
                  <a:gd name="T20" fmla="*/ 2147483647 w 2053"/>
                  <a:gd name="T21" fmla="*/ 2147483647 h 1384"/>
                  <a:gd name="T22" fmla="*/ 2147483647 w 2053"/>
                  <a:gd name="T23" fmla="*/ 2147483647 h 1384"/>
                  <a:gd name="T24" fmla="*/ 2147483647 w 2053"/>
                  <a:gd name="T25" fmla="*/ 2147483647 h 1384"/>
                  <a:gd name="T26" fmla="*/ 2147483647 w 2053"/>
                  <a:gd name="T27" fmla="*/ 2147483647 h 1384"/>
                  <a:gd name="T28" fmla="*/ 2147483647 w 2053"/>
                  <a:gd name="T29" fmla="*/ 2147483647 h 1384"/>
                  <a:gd name="T30" fmla="*/ 2147483647 w 2053"/>
                  <a:gd name="T31" fmla="*/ 2147483647 h 1384"/>
                  <a:gd name="T32" fmla="*/ 2147483647 w 2053"/>
                  <a:gd name="T33" fmla="*/ 2147483647 h 1384"/>
                  <a:gd name="T34" fmla="*/ 2147483647 w 2053"/>
                  <a:gd name="T35" fmla="*/ 2147483647 h 1384"/>
                  <a:gd name="T36" fmla="*/ 2147483647 w 2053"/>
                  <a:gd name="T37" fmla="*/ 2147483647 h 1384"/>
                  <a:gd name="T38" fmla="*/ 2147483647 w 2053"/>
                  <a:gd name="T39" fmla="*/ 2147483647 h 1384"/>
                  <a:gd name="T40" fmla="*/ 2147483647 w 2053"/>
                  <a:gd name="T41" fmla="*/ 2147483647 h 1384"/>
                  <a:gd name="T42" fmla="*/ 2147483647 w 2053"/>
                  <a:gd name="T43" fmla="*/ 2147483647 h 1384"/>
                  <a:gd name="T44" fmla="*/ 2147483647 w 2053"/>
                  <a:gd name="T45" fmla="*/ 2147483647 h 1384"/>
                  <a:gd name="T46" fmla="*/ 2147483647 w 2053"/>
                  <a:gd name="T47" fmla="*/ 2147483647 h 1384"/>
                  <a:gd name="T48" fmla="*/ 2147483647 w 2053"/>
                  <a:gd name="T49" fmla="*/ 2147483647 h 1384"/>
                  <a:gd name="T50" fmla="*/ 2147483647 w 2053"/>
                  <a:gd name="T51" fmla="*/ 2147483647 h 1384"/>
                  <a:gd name="T52" fmla="*/ 2147483647 w 2053"/>
                  <a:gd name="T53" fmla="*/ 2147483647 h 1384"/>
                  <a:gd name="T54" fmla="*/ 2147483647 w 2053"/>
                  <a:gd name="T55" fmla="*/ 2147483647 h 1384"/>
                  <a:gd name="T56" fmla="*/ 2147483647 w 2053"/>
                  <a:gd name="T57" fmla="*/ 2147483647 h 1384"/>
                  <a:gd name="T58" fmla="*/ 2147483647 w 2053"/>
                  <a:gd name="T59" fmla="*/ 2147483647 h 1384"/>
                  <a:gd name="T60" fmla="*/ 2147483647 w 2053"/>
                  <a:gd name="T61" fmla="*/ 2147483647 h 1384"/>
                  <a:gd name="T62" fmla="*/ 2147483647 w 2053"/>
                  <a:gd name="T63" fmla="*/ 2147483647 h 1384"/>
                  <a:gd name="T64" fmla="*/ 2147483647 w 2053"/>
                  <a:gd name="T65" fmla="*/ 2147483647 h 1384"/>
                  <a:gd name="T66" fmla="*/ 2147483647 w 2053"/>
                  <a:gd name="T67" fmla="*/ 2147483647 h 1384"/>
                  <a:gd name="T68" fmla="*/ 2147483647 w 2053"/>
                  <a:gd name="T69" fmla="*/ 2147483647 h 1384"/>
                  <a:gd name="T70" fmla="*/ 0 w 2053"/>
                  <a:gd name="T71" fmla="*/ 2147483647 h 1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53"/>
                  <a:gd name="T109" fmla="*/ 0 h 1384"/>
                  <a:gd name="T110" fmla="*/ 2053 w 2053"/>
                  <a:gd name="T111" fmla="*/ 1384 h 1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53" h="1384">
                    <a:moveTo>
                      <a:pt x="0" y="1093"/>
                    </a:moveTo>
                    <a:lnTo>
                      <a:pt x="66" y="362"/>
                    </a:lnTo>
                    <a:lnTo>
                      <a:pt x="92" y="0"/>
                    </a:lnTo>
                    <a:lnTo>
                      <a:pt x="2021" y="87"/>
                    </a:lnTo>
                    <a:lnTo>
                      <a:pt x="2021" y="114"/>
                    </a:lnTo>
                    <a:lnTo>
                      <a:pt x="2005" y="151"/>
                    </a:lnTo>
                    <a:lnTo>
                      <a:pt x="1956" y="200"/>
                    </a:lnTo>
                    <a:lnTo>
                      <a:pt x="1962" y="233"/>
                    </a:lnTo>
                    <a:lnTo>
                      <a:pt x="2053" y="319"/>
                    </a:lnTo>
                    <a:lnTo>
                      <a:pt x="2053" y="996"/>
                    </a:lnTo>
                    <a:lnTo>
                      <a:pt x="2037" y="996"/>
                    </a:lnTo>
                    <a:lnTo>
                      <a:pt x="2016" y="1001"/>
                    </a:lnTo>
                    <a:lnTo>
                      <a:pt x="2027" y="1022"/>
                    </a:lnTo>
                    <a:lnTo>
                      <a:pt x="2037" y="1044"/>
                    </a:lnTo>
                    <a:lnTo>
                      <a:pt x="2027" y="1082"/>
                    </a:lnTo>
                    <a:lnTo>
                      <a:pt x="2043" y="1098"/>
                    </a:lnTo>
                    <a:lnTo>
                      <a:pt x="2053" y="1152"/>
                    </a:lnTo>
                    <a:lnTo>
                      <a:pt x="2032" y="1174"/>
                    </a:lnTo>
                    <a:lnTo>
                      <a:pt x="2037" y="1207"/>
                    </a:lnTo>
                    <a:lnTo>
                      <a:pt x="2016" y="1271"/>
                    </a:lnTo>
                    <a:lnTo>
                      <a:pt x="2037" y="1342"/>
                    </a:lnTo>
                    <a:lnTo>
                      <a:pt x="2048" y="1374"/>
                    </a:lnTo>
                    <a:lnTo>
                      <a:pt x="2043" y="1384"/>
                    </a:lnTo>
                    <a:lnTo>
                      <a:pt x="1988" y="1347"/>
                    </a:lnTo>
                    <a:lnTo>
                      <a:pt x="1869" y="1271"/>
                    </a:lnTo>
                    <a:lnTo>
                      <a:pt x="1843" y="1260"/>
                    </a:lnTo>
                    <a:lnTo>
                      <a:pt x="1788" y="1260"/>
                    </a:lnTo>
                    <a:lnTo>
                      <a:pt x="1750" y="1287"/>
                    </a:lnTo>
                    <a:lnTo>
                      <a:pt x="1713" y="1298"/>
                    </a:lnTo>
                    <a:lnTo>
                      <a:pt x="1674" y="1287"/>
                    </a:lnTo>
                    <a:lnTo>
                      <a:pt x="1653" y="1239"/>
                    </a:lnTo>
                    <a:lnTo>
                      <a:pt x="1620" y="1217"/>
                    </a:lnTo>
                    <a:lnTo>
                      <a:pt x="1583" y="1228"/>
                    </a:lnTo>
                    <a:lnTo>
                      <a:pt x="1539" y="1228"/>
                    </a:lnTo>
                    <a:lnTo>
                      <a:pt x="1501" y="1174"/>
                    </a:lnTo>
                    <a:lnTo>
                      <a:pt x="0" y="1093"/>
                    </a:lnTo>
                    <a:close/>
                  </a:path>
                </a:pathLst>
              </a:custGeom>
              <a:grpFill/>
              <a:ln w="9525">
                <a:solidFill>
                  <a:schemeClr val="tx1">
                    <a:lumMod val="50000"/>
                    <a:lumOff val="50000"/>
                  </a:schemeClr>
                </a:solidFill>
                <a:round/>
                <a:headEnd/>
                <a:tailEnd/>
              </a:ln>
            </p:spPr>
          </p:sp>
          <p:sp>
            <p:nvSpPr>
              <p:cNvPr id="126" name="NE"/>
              <p:cNvSpPr>
                <a:spLocks/>
              </p:cNvSpPr>
              <p:nvPr/>
            </p:nvSpPr>
            <p:spPr bwMode="auto">
              <a:xfrm>
                <a:off x="2106094" y="1717709"/>
                <a:ext cx="586634" cy="297498"/>
              </a:xfrm>
              <a:custGeom>
                <a:avLst/>
                <a:gdLst>
                  <a:gd name="T0" fmla="*/ 0 w 2428"/>
                  <a:gd name="T1" fmla="*/ 2147483647 h 1200"/>
                  <a:gd name="T2" fmla="*/ 2147483647 w 2428"/>
                  <a:gd name="T3" fmla="*/ 0 h 1200"/>
                  <a:gd name="T4" fmla="*/ 2147483647 w 2428"/>
                  <a:gd name="T5" fmla="*/ 2147483647 h 1200"/>
                  <a:gd name="T6" fmla="*/ 2147483647 w 2428"/>
                  <a:gd name="T7" fmla="*/ 2147483647 h 1200"/>
                  <a:gd name="T8" fmla="*/ 2147483647 w 2428"/>
                  <a:gd name="T9" fmla="*/ 2147483647 h 1200"/>
                  <a:gd name="T10" fmla="*/ 2147483647 w 2428"/>
                  <a:gd name="T11" fmla="*/ 2147483647 h 1200"/>
                  <a:gd name="T12" fmla="*/ 2147483647 w 2428"/>
                  <a:gd name="T13" fmla="*/ 2147483647 h 1200"/>
                  <a:gd name="T14" fmla="*/ 2147483647 w 2428"/>
                  <a:gd name="T15" fmla="*/ 2147483647 h 1200"/>
                  <a:gd name="T16" fmla="*/ 2147483647 w 2428"/>
                  <a:gd name="T17" fmla="*/ 2147483647 h 1200"/>
                  <a:gd name="T18" fmla="*/ 2147483647 w 2428"/>
                  <a:gd name="T19" fmla="*/ 2147483647 h 1200"/>
                  <a:gd name="T20" fmla="*/ 2147483647 w 2428"/>
                  <a:gd name="T21" fmla="*/ 2147483647 h 1200"/>
                  <a:gd name="T22" fmla="*/ 2147483647 w 2428"/>
                  <a:gd name="T23" fmla="*/ 2147483647 h 1200"/>
                  <a:gd name="T24" fmla="*/ 2147483647 w 2428"/>
                  <a:gd name="T25" fmla="*/ 2147483647 h 1200"/>
                  <a:gd name="T26" fmla="*/ 2147483647 w 2428"/>
                  <a:gd name="T27" fmla="*/ 2147483647 h 1200"/>
                  <a:gd name="T28" fmla="*/ 2147483647 w 2428"/>
                  <a:gd name="T29" fmla="*/ 2147483647 h 1200"/>
                  <a:gd name="T30" fmla="*/ 2147483647 w 2428"/>
                  <a:gd name="T31" fmla="*/ 2147483647 h 1200"/>
                  <a:gd name="T32" fmla="*/ 2147483647 w 2428"/>
                  <a:gd name="T33" fmla="*/ 2147483647 h 1200"/>
                  <a:gd name="T34" fmla="*/ 2147483647 w 2428"/>
                  <a:gd name="T35" fmla="*/ 2147483647 h 1200"/>
                  <a:gd name="T36" fmla="*/ 2147483647 w 2428"/>
                  <a:gd name="T37" fmla="*/ 2147483647 h 1200"/>
                  <a:gd name="T38" fmla="*/ 2147483647 w 2428"/>
                  <a:gd name="T39" fmla="*/ 2147483647 h 1200"/>
                  <a:gd name="T40" fmla="*/ 2147483647 w 2428"/>
                  <a:gd name="T41" fmla="*/ 2147483647 h 1200"/>
                  <a:gd name="T42" fmla="*/ 2147483647 w 2428"/>
                  <a:gd name="T43" fmla="*/ 2147483647 h 1200"/>
                  <a:gd name="T44" fmla="*/ 2147483647 w 2428"/>
                  <a:gd name="T45" fmla="*/ 2147483647 h 1200"/>
                  <a:gd name="T46" fmla="*/ 2147483647 w 2428"/>
                  <a:gd name="T47" fmla="*/ 2147483647 h 1200"/>
                  <a:gd name="T48" fmla="*/ 2147483647 w 2428"/>
                  <a:gd name="T49" fmla="*/ 2147483647 h 1200"/>
                  <a:gd name="T50" fmla="*/ 2147483647 w 2428"/>
                  <a:gd name="T51" fmla="*/ 2147483647 h 1200"/>
                  <a:gd name="T52" fmla="*/ 2147483647 w 2428"/>
                  <a:gd name="T53" fmla="*/ 2147483647 h 1200"/>
                  <a:gd name="T54" fmla="*/ 2147483647 w 2428"/>
                  <a:gd name="T55" fmla="*/ 2147483647 h 1200"/>
                  <a:gd name="T56" fmla="*/ 2147483647 w 2428"/>
                  <a:gd name="T57" fmla="*/ 2147483647 h 1200"/>
                  <a:gd name="T58" fmla="*/ 2147483647 w 2428"/>
                  <a:gd name="T59" fmla="*/ 2147483647 h 1200"/>
                  <a:gd name="T60" fmla="*/ 2147483647 w 2428"/>
                  <a:gd name="T61" fmla="*/ 2147483647 h 1200"/>
                  <a:gd name="T62" fmla="*/ 2147483647 w 2428"/>
                  <a:gd name="T63" fmla="*/ 2147483647 h 1200"/>
                  <a:gd name="T64" fmla="*/ 2147483647 w 2428"/>
                  <a:gd name="T65" fmla="*/ 2147483647 h 1200"/>
                  <a:gd name="T66" fmla="*/ 2147483647 w 2428"/>
                  <a:gd name="T67" fmla="*/ 2147483647 h 1200"/>
                  <a:gd name="T68" fmla="*/ 2147483647 w 2428"/>
                  <a:gd name="T69" fmla="*/ 2147483647 h 1200"/>
                  <a:gd name="T70" fmla="*/ 2147483647 w 2428"/>
                  <a:gd name="T71" fmla="*/ 2147483647 h 1200"/>
                  <a:gd name="T72" fmla="*/ 2147483647 w 2428"/>
                  <a:gd name="T73" fmla="*/ 2147483647 h 1200"/>
                  <a:gd name="T74" fmla="*/ 2147483647 w 2428"/>
                  <a:gd name="T75" fmla="*/ 2147483647 h 1200"/>
                  <a:gd name="T76" fmla="*/ 2147483647 w 2428"/>
                  <a:gd name="T77" fmla="*/ 2147483647 h 1200"/>
                  <a:gd name="T78" fmla="*/ 2147483647 w 2428"/>
                  <a:gd name="T79" fmla="*/ 2147483647 h 1200"/>
                  <a:gd name="T80" fmla="*/ 2147483647 w 2428"/>
                  <a:gd name="T81" fmla="*/ 2147483647 h 1200"/>
                  <a:gd name="T82" fmla="*/ 2147483647 w 2428"/>
                  <a:gd name="T83" fmla="*/ 2147483647 h 1200"/>
                  <a:gd name="T84" fmla="*/ 2147483647 w 2428"/>
                  <a:gd name="T85" fmla="*/ 2147483647 h 1200"/>
                  <a:gd name="T86" fmla="*/ 2147483647 w 2428"/>
                  <a:gd name="T87" fmla="*/ 2147483647 h 1200"/>
                  <a:gd name="T88" fmla="*/ 2147483647 w 2428"/>
                  <a:gd name="T89" fmla="*/ 2147483647 h 1200"/>
                  <a:gd name="T90" fmla="*/ 0 w 2428"/>
                  <a:gd name="T91" fmla="*/ 2147483647 h 1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8"/>
                  <a:gd name="T139" fmla="*/ 0 h 1200"/>
                  <a:gd name="T140" fmla="*/ 2428 w 2428"/>
                  <a:gd name="T141" fmla="*/ 1200 h 1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8" h="1200">
                    <a:moveTo>
                      <a:pt x="0" y="741"/>
                    </a:moveTo>
                    <a:lnTo>
                      <a:pt x="65" y="0"/>
                    </a:lnTo>
                    <a:lnTo>
                      <a:pt x="1566" y="81"/>
                    </a:lnTo>
                    <a:lnTo>
                      <a:pt x="1604" y="135"/>
                    </a:lnTo>
                    <a:lnTo>
                      <a:pt x="1648" y="135"/>
                    </a:lnTo>
                    <a:lnTo>
                      <a:pt x="1685" y="124"/>
                    </a:lnTo>
                    <a:lnTo>
                      <a:pt x="1718" y="146"/>
                    </a:lnTo>
                    <a:lnTo>
                      <a:pt x="1739" y="194"/>
                    </a:lnTo>
                    <a:lnTo>
                      <a:pt x="1778" y="205"/>
                    </a:lnTo>
                    <a:lnTo>
                      <a:pt x="1815" y="194"/>
                    </a:lnTo>
                    <a:lnTo>
                      <a:pt x="1853" y="167"/>
                    </a:lnTo>
                    <a:lnTo>
                      <a:pt x="1908" y="167"/>
                    </a:lnTo>
                    <a:lnTo>
                      <a:pt x="1934" y="178"/>
                    </a:lnTo>
                    <a:lnTo>
                      <a:pt x="2053" y="254"/>
                    </a:lnTo>
                    <a:lnTo>
                      <a:pt x="2108" y="291"/>
                    </a:lnTo>
                    <a:lnTo>
                      <a:pt x="2113" y="335"/>
                    </a:lnTo>
                    <a:lnTo>
                      <a:pt x="2151" y="356"/>
                    </a:lnTo>
                    <a:lnTo>
                      <a:pt x="2151" y="384"/>
                    </a:lnTo>
                    <a:lnTo>
                      <a:pt x="2135" y="432"/>
                    </a:lnTo>
                    <a:lnTo>
                      <a:pt x="2162" y="460"/>
                    </a:lnTo>
                    <a:lnTo>
                      <a:pt x="2184" y="519"/>
                    </a:lnTo>
                    <a:lnTo>
                      <a:pt x="2211" y="551"/>
                    </a:lnTo>
                    <a:lnTo>
                      <a:pt x="2200" y="578"/>
                    </a:lnTo>
                    <a:lnTo>
                      <a:pt x="2211" y="611"/>
                    </a:lnTo>
                    <a:lnTo>
                      <a:pt x="2255" y="638"/>
                    </a:lnTo>
                    <a:lnTo>
                      <a:pt x="2260" y="670"/>
                    </a:lnTo>
                    <a:lnTo>
                      <a:pt x="2255" y="697"/>
                    </a:lnTo>
                    <a:lnTo>
                      <a:pt x="2244" y="757"/>
                    </a:lnTo>
                    <a:lnTo>
                      <a:pt x="2281" y="778"/>
                    </a:lnTo>
                    <a:lnTo>
                      <a:pt x="2292" y="806"/>
                    </a:lnTo>
                    <a:lnTo>
                      <a:pt x="2271" y="832"/>
                    </a:lnTo>
                    <a:lnTo>
                      <a:pt x="2281" y="865"/>
                    </a:lnTo>
                    <a:lnTo>
                      <a:pt x="2303" y="892"/>
                    </a:lnTo>
                    <a:lnTo>
                      <a:pt x="2292" y="924"/>
                    </a:lnTo>
                    <a:lnTo>
                      <a:pt x="2303" y="962"/>
                    </a:lnTo>
                    <a:lnTo>
                      <a:pt x="2314" y="978"/>
                    </a:lnTo>
                    <a:lnTo>
                      <a:pt x="2330" y="1011"/>
                    </a:lnTo>
                    <a:lnTo>
                      <a:pt x="2362" y="1043"/>
                    </a:lnTo>
                    <a:lnTo>
                      <a:pt x="2369" y="1092"/>
                    </a:lnTo>
                    <a:lnTo>
                      <a:pt x="2411" y="1141"/>
                    </a:lnTo>
                    <a:lnTo>
                      <a:pt x="2428" y="1152"/>
                    </a:lnTo>
                    <a:lnTo>
                      <a:pt x="2422" y="1194"/>
                    </a:lnTo>
                    <a:lnTo>
                      <a:pt x="2422" y="1200"/>
                    </a:lnTo>
                    <a:lnTo>
                      <a:pt x="536" y="1157"/>
                    </a:lnTo>
                    <a:lnTo>
                      <a:pt x="559" y="789"/>
                    </a:lnTo>
                    <a:lnTo>
                      <a:pt x="0" y="741"/>
                    </a:lnTo>
                    <a:close/>
                  </a:path>
                </a:pathLst>
              </a:custGeom>
              <a:grpFill/>
              <a:ln w="9525">
                <a:solidFill>
                  <a:schemeClr val="tx1">
                    <a:lumMod val="50000"/>
                    <a:lumOff val="50000"/>
                  </a:schemeClr>
                </a:solidFill>
                <a:round/>
                <a:headEnd/>
                <a:tailEnd/>
              </a:ln>
            </p:spPr>
          </p:sp>
          <p:sp>
            <p:nvSpPr>
              <p:cNvPr id="127" name="KS"/>
              <p:cNvSpPr>
                <a:spLocks/>
              </p:cNvSpPr>
              <p:nvPr/>
            </p:nvSpPr>
            <p:spPr bwMode="auto">
              <a:xfrm>
                <a:off x="2218599" y="1999126"/>
                <a:ext cx="530382" cy="289458"/>
              </a:xfrm>
              <a:custGeom>
                <a:avLst/>
                <a:gdLst>
                  <a:gd name="T0" fmla="*/ 2147483647 w 2179"/>
                  <a:gd name="T1" fmla="*/ 0 h 1168"/>
                  <a:gd name="T2" fmla="*/ 2147483647 w 2179"/>
                  <a:gd name="T3" fmla="*/ 2147483647 h 1168"/>
                  <a:gd name="T4" fmla="*/ 2147483647 w 2179"/>
                  <a:gd name="T5" fmla="*/ 2147483647 h 1168"/>
                  <a:gd name="T6" fmla="*/ 2147483647 w 2179"/>
                  <a:gd name="T7" fmla="*/ 2147483647 h 1168"/>
                  <a:gd name="T8" fmla="*/ 2147483647 w 2179"/>
                  <a:gd name="T9" fmla="*/ 2147483647 h 1168"/>
                  <a:gd name="T10" fmla="*/ 2147483647 w 2179"/>
                  <a:gd name="T11" fmla="*/ 2147483647 h 1168"/>
                  <a:gd name="T12" fmla="*/ 2147483647 w 2179"/>
                  <a:gd name="T13" fmla="*/ 2147483647 h 1168"/>
                  <a:gd name="T14" fmla="*/ 2147483647 w 2179"/>
                  <a:gd name="T15" fmla="*/ 2147483647 h 1168"/>
                  <a:gd name="T16" fmla="*/ 2147483647 w 2179"/>
                  <a:gd name="T17" fmla="*/ 2147483647 h 1168"/>
                  <a:gd name="T18" fmla="*/ 2147483647 w 2179"/>
                  <a:gd name="T19" fmla="*/ 2147483647 h 1168"/>
                  <a:gd name="T20" fmla="*/ 2147483647 w 2179"/>
                  <a:gd name="T21" fmla="*/ 2147483647 h 1168"/>
                  <a:gd name="T22" fmla="*/ 2147483647 w 2179"/>
                  <a:gd name="T23" fmla="*/ 2147483647 h 1168"/>
                  <a:gd name="T24" fmla="*/ 0 w 2179"/>
                  <a:gd name="T25" fmla="*/ 2147483647 h 1168"/>
                  <a:gd name="T26" fmla="*/ 2147483647 w 2179"/>
                  <a:gd name="T27" fmla="*/ 0 h 11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79"/>
                  <a:gd name="T43" fmla="*/ 0 h 1168"/>
                  <a:gd name="T44" fmla="*/ 2179 w 2179"/>
                  <a:gd name="T45" fmla="*/ 1168 h 11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79" h="1168">
                    <a:moveTo>
                      <a:pt x="65" y="0"/>
                    </a:moveTo>
                    <a:lnTo>
                      <a:pt x="1951" y="43"/>
                    </a:lnTo>
                    <a:lnTo>
                      <a:pt x="2076" y="141"/>
                    </a:lnTo>
                    <a:lnTo>
                      <a:pt x="2038" y="183"/>
                    </a:lnTo>
                    <a:lnTo>
                      <a:pt x="2033" y="227"/>
                    </a:lnTo>
                    <a:lnTo>
                      <a:pt x="2049" y="254"/>
                    </a:lnTo>
                    <a:lnTo>
                      <a:pt x="2082" y="265"/>
                    </a:lnTo>
                    <a:lnTo>
                      <a:pt x="2098" y="329"/>
                    </a:lnTo>
                    <a:lnTo>
                      <a:pt x="2130" y="352"/>
                    </a:lnTo>
                    <a:lnTo>
                      <a:pt x="2157" y="357"/>
                    </a:lnTo>
                    <a:lnTo>
                      <a:pt x="2168" y="368"/>
                    </a:lnTo>
                    <a:lnTo>
                      <a:pt x="2179" y="1168"/>
                    </a:lnTo>
                    <a:lnTo>
                      <a:pt x="0" y="1125"/>
                    </a:lnTo>
                    <a:lnTo>
                      <a:pt x="65" y="0"/>
                    </a:lnTo>
                    <a:close/>
                  </a:path>
                </a:pathLst>
              </a:custGeom>
              <a:grpFill/>
              <a:ln w="9525">
                <a:solidFill>
                  <a:schemeClr val="tx1">
                    <a:lumMod val="50000"/>
                    <a:lumOff val="50000"/>
                  </a:schemeClr>
                </a:solidFill>
                <a:round/>
                <a:headEnd/>
                <a:tailEnd/>
              </a:ln>
            </p:spPr>
          </p:sp>
          <p:sp>
            <p:nvSpPr>
              <p:cNvPr id="128" name="MN"/>
              <p:cNvSpPr>
                <a:spLocks/>
              </p:cNvSpPr>
              <p:nvPr/>
            </p:nvSpPr>
            <p:spPr bwMode="auto">
              <a:xfrm>
                <a:off x="2572188" y="1170955"/>
                <a:ext cx="474129" cy="522632"/>
              </a:xfrm>
              <a:custGeom>
                <a:avLst/>
                <a:gdLst>
                  <a:gd name="T0" fmla="*/ 2147483647 w 1940"/>
                  <a:gd name="T1" fmla="*/ 2147483647 h 2175"/>
                  <a:gd name="T2" fmla="*/ 2147483647 w 1940"/>
                  <a:gd name="T3" fmla="*/ 2147483647 h 2175"/>
                  <a:gd name="T4" fmla="*/ 2147483647 w 1940"/>
                  <a:gd name="T5" fmla="*/ 2147483647 h 2175"/>
                  <a:gd name="T6" fmla="*/ 2147483647 w 1940"/>
                  <a:gd name="T7" fmla="*/ 2147483647 h 2175"/>
                  <a:gd name="T8" fmla="*/ 2147483647 w 1940"/>
                  <a:gd name="T9" fmla="*/ 2147483647 h 2175"/>
                  <a:gd name="T10" fmla="*/ 2147483647 w 1940"/>
                  <a:gd name="T11" fmla="*/ 2147483647 h 2175"/>
                  <a:gd name="T12" fmla="*/ 2147483647 w 1940"/>
                  <a:gd name="T13" fmla="*/ 2147483647 h 2175"/>
                  <a:gd name="T14" fmla="*/ 2147483647 w 1940"/>
                  <a:gd name="T15" fmla="*/ 2147483647 h 2175"/>
                  <a:gd name="T16" fmla="*/ 2147483647 w 1940"/>
                  <a:gd name="T17" fmla="*/ 2147483647 h 2175"/>
                  <a:gd name="T18" fmla="*/ 2147483647 w 1940"/>
                  <a:gd name="T19" fmla="*/ 2147483647 h 2175"/>
                  <a:gd name="T20" fmla="*/ 0 w 1940"/>
                  <a:gd name="T21" fmla="*/ 2147483647 h 2175"/>
                  <a:gd name="T22" fmla="*/ 2147483647 w 1940"/>
                  <a:gd name="T23" fmla="*/ 2147483647 h 2175"/>
                  <a:gd name="T24" fmla="*/ 2147483647 w 1940"/>
                  <a:gd name="T25" fmla="*/ 0 h 2175"/>
                  <a:gd name="T26" fmla="*/ 2147483647 w 1940"/>
                  <a:gd name="T27" fmla="*/ 2147483647 h 2175"/>
                  <a:gd name="T28" fmla="*/ 2147483647 w 1940"/>
                  <a:gd name="T29" fmla="*/ 2147483647 h 2175"/>
                  <a:gd name="T30" fmla="*/ 2147483647 w 1940"/>
                  <a:gd name="T31" fmla="*/ 2147483647 h 2175"/>
                  <a:gd name="T32" fmla="*/ 2147483647 w 1940"/>
                  <a:gd name="T33" fmla="*/ 2147483647 h 2175"/>
                  <a:gd name="T34" fmla="*/ 2147483647 w 1940"/>
                  <a:gd name="T35" fmla="*/ 2147483647 h 2175"/>
                  <a:gd name="T36" fmla="*/ 2147483647 w 1940"/>
                  <a:gd name="T37" fmla="*/ 2147483647 h 2175"/>
                  <a:gd name="T38" fmla="*/ 2147483647 w 1940"/>
                  <a:gd name="T39" fmla="*/ 2147483647 h 2175"/>
                  <a:gd name="T40" fmla="*/ 2147483647 w 1940"/>
                  <a:gd name="T41" fmla="*/ 2147483647 h 2175"/>
                  <a:gd name="T42" fmla="*/ 2147483647 w 1940"/>
                  <a:gd name="T43" fmla="*/ 2147483647 h 2175"/>
                  <a:gd name="T44" fmla="*/ 2147483647 w 1940"/>
                  <a:gd name="T45" fmla="*/ 2147483647 h 2175"/>
                  <a:gd name="T46" fmla="*/ 2147483647 w 1940"/>
                  <a:gd name="T47" fmla="*/ 2147483647 h 2175"/>
                  <a:gd name="T48" fmla="*/ 2147483647 w 1940"/>
                  <a:gd name="T49" fmla="*/ 2147483647 h 2175"/>
                  <a:gd name="T50" fmla="*/ 2147483647 w 1940"/>
                  <a:gd name="T51" fmla="*/ 2147483647 h 2175"/>
                  <a:gd name="T52" fmla="*/ 2147483647 w 1940"/>
                  <a:gd name="T53" fmla="*/ 2147483647 h 2175"/>
                  <a:gd name="T54" fmla="*/ 2147483647 w 1940"/>
                  <a:gd name="T55" fmla="*/ 2147483647 h 2175"/>
                  <a:gd name="T56" fmla="*/ 2147483647 w 1940"/>
                  <a:gd name="T57" fmla="*/ 2147483647 h 2175"/>
                  <a:gd name="T58" fmla="*/ 2147483647 w 1940"/>
                  <a:gd name="T59" fmla="*/ 2147483647 h 2175"/>
                  <a:gd name="T60" fmla="*/ 2147483647 w 1940"/>
                  <a:gd name="T61" fmla="*/ 2147483647 h 2175"/>
                  <a:gd name="T62" fmla="*/ 2147483647 w 1940"/>
                  <a:gd name="T63" fmla="*/ 2147483647 h 2175"/>
                  <a:gd name="T64" fmla="*/ 2147483647 w 1940"/>
                  <a:gd name="T65" fmla="*/ 2147483647 h 2175"/>
                  <a:gd name="T66" fmla="*/ 2147483647 w 1940"/>
                  <a:gd name="T67" fmla="*/ 2147483647 h 2175"/>
                  <a:gd name="T68" fmla="*/ 2147483647 w 1940"/>
                  <a:gd name="T69" fmla="*/ 2147483647 h 2175"/>
                  <a:gd name="T70" fmla="*/ 2147483647 w 1940"/>
                  <a:gd name="T71" fmla="*/ 2147483647 h 2175"/>
                  <a:gd name="T72" fmla="*/ 2147483647 w 1940"/>
                  <a:gd name="T73" fmla="*/ 2147483647 h 2175"/>
                  <a:gd name="T74" fmla="*/ 2147483647 w 1940"/>
                  <a:gd name="T75" fmla="*/ 2147483647 h 2175"/>
                  <a:gd name="T76" fmla="*/ 2147483647 w 1940"/>
                  <a:gd name="T77" fmla="*/ 2147483647 h 2175"/>
                  <a:gd name="T78" fmla="*/ 2147483647 w 1940"/>
                  <a:gd name="T79" fmla="*/ 2147483647 h 2175"/>
                  <a:gd name="T80" fmla="*/ 2147483647 w 1940"/>
                  <a:gd name="T81" fmla="*/ 2147483647 h 2175"/>
                  <a:gd name="T82" fmla="*/ 2147483647 w 1940"/>
                  <a:gd name="T83" fmla="*/ 2147483647 h 2175"/>
                  <a:gd name="T84" fmla="*/ 2147483647 w 1940"/>
                  <a:gd name="T85" fmla="*/ 2147483647 h 2175"/>
                  <a:gd name="T86" fmla="*/ 2147483647 w 1940"/>
                  <a:gd name="T87" fmla="*/ 2147483647 h 2175"/>
                  <a:gd name="T88" fmla="*/ 2147483647 w 1940"/>
                  <a:gd name="T89" fmla="*/ 2147483647 h 2175"/>
                  <a:gd name="T90" fmla="*/ 2147483647 w 1940"/>
                  <a:gd name="T91" fmla="*/ 2147483647 h 2175"/>
                  <a:gd name="T92" fmla="*/ 2147483647 w 1940"/>
                  <a:gd name="T93" fmla="*/ 2147483647 h 2175"/>
                  <a:gd name="T94" fmla="*/ 2147483647 w 1940"/>
                  <a:gd name="T95" fmla="*/ 2147483647 h 2175"/>
                  <a:gd name="T96" fmla="*/ 2147483647 w 1940"/>
                  <a:gd name="T97" fmla="*/ 2147483647 h 2175"/>
                  <a:gd name="T98" fmla="*/ 2147483647 w 1940"/>
                  <a:gd name="T99" fmla="*/ 2147483647 h 2175"/>
                  <a:gd name="T100" fmla="*/ 2147483647 w 1940"/>
                  <a:gd name="T101" fmla="*/ 2147483647 h 2175"/>
                  <a:gd name="T102" fmla="*/ 2147483647 w 1940"/>
                  <a:gd name="T103" fmla="*/ 2147483647 h 2175"/>
                  <a:gd name="T104" fmla="*/ 2147483647 w 1940"/>
                  <a:gd name="T105" fmla="*/ 2147483647 h 21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40"/>
                  <a:gd name="T160" fmla="*/ 0 h 2175"/>
                  <a:gd name="T161" fmla="*/ 1940 w 1940"/>
                  <a:gd name="T162" fmla="*/ 2175 h 21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40" h="2175">
                    <a:moveTo>
                      <a:pt x="184" y="2175"/>
                    </a:moveTo>
                    <a:lnTo>
                      <a:pt x="184" y="1498"/>
                    </a:lnTo>
                    <a:lnTo>
                      <a:pt x="93" y="1412"/>
                    </a:lnTo>
                    <a:lnTo>
                      <a:pt x="87" y="1379"/>
                    </a:lnTo>
                    <a:lnTo>
                      <a:pt x="136" y="1330"/>
                    </a:lnTo>
                    <a:lnTo>
                      <a:pt x="152" y="1293"/>
                    </a:lnTo>
                    <a:lnTo>
                      <a:pt x="152" y="1266"/>
                    </a:lnTo>
                    <a:lnTo>
                      <a:pt x="147" y="1207"/>
                    </a:lnTo>
                    <a:lnTo>
                      <a:pt x="158" y="1158"/>
                    </a:lnTo>
                    <a:lnTo>
                      <a:pt x="109" y="1022"/>
                    </a:lnTo>
                    <a:lnTo>
                      <a:pt x="103" y="996"/>
                    </a:lnTo>
                    <a:lnTo>
                      <a:pt x="103" y="931"/>
                    </a:lnTo>
                    <a:lnTo>
                      <a:pt x="98" y="893"/>
                    </a:lnTo>
                    <a:lnTo>
                      <a:pt x="93" y="708"/>
                    </a:lnTo>
                    <a:lnTo>
                      <a:pt x="72" y="601"/>
                    </a:lnTo>
                    <a:lnTo>
                      <a:pt x="39" y="568"/>
                    </a:lnTo>
                    <a:lnTo>
                      <a:pt x="17" y="450"/>
                    </a:lnTo>
                    <a:lnTo>
                      <a:pt x="12" y="341"/>
                    </a:lnTo>
                    <a:lnTo>
                      <a:pt x="17" y="281"/>
                    </a:lnTo>
                    <a:lnTo>
                      <a:pt x="28" y="255"/>
                    </a:lnTo>
                    <a:lnTo>
                      <a:pt x="0" y="168"/>
                    </a:lnTo>
                    <a:lnTo>
                      <a:pt x="0" y="141"/>
                    </a:lnTo>
                    <a:lnTo>
                      <a:pt x="505" y="141"/>
                    </a:lnTo>
                    <a:lnTo>
                      <a:pt x="505" y="55"/>
                    </a:lnTo>
                    <a:lnTo>
                      <a:pt x="510" y="0"/>
                    </a:lnTo>
                    <a:lnTo>
                      <a:pt x="554" y="0"/>
                    </a:lnTo>
                    <a:lnTo>
                      <a:pt x="602" y="23"/>
                    </a:lnTo>
                    <a:lnTo>
                      <a:pt x="607" y="103"/>
                    </a:lnTo>
                    <a:lnTo>
                      <a:pt x="624" y="158"/>
                    </a:lnTo>
                    <a:lnTo>
                      <a:pt x="619" y="211"/>
                    </a:lnTo>
                    <a:lnTo>
                      <a:pt x="673" y="249"/>
                    </a:lnTo>
                    <a:lnTo>
                      <a:pt x="694" y="244"/>
                    </a:lnTo>
                    <a:lnTo>
                      <a:pt x="732" y="249"/>
                    </a:lnTo>
                    <a:lnTo>
                      <a:pt x="754" y="271"/>
                    </a:lnTo>
                    <a:lnTo>
                      <a:pt x="791" y="265"/>
                    </a:lnTo>
                    <a:lnTo>
                      <a:pt x="840" y="271"/>
                    </a:lnTo>
                    <a:lnTo>
                      <a:pt x="851" y="292"/>
                    </a:lnTo>
                    <a:lnTo>
                      <a:pt x="851" y="304"/>
                    </a:lnTo>
                    <a:lnTo>
                      <a:pt x="922" y="298"/>
                    </a:lnTo>
                    <a:lnTo>
                      <a:pt x="949" y="276"/>
                    </a:lnTo>
                    <a:lnTo>
                      <a:pt x="1052" y="265"/>
                    </a:lnTo>
                    <a:lnTo>
                      <a:pt x="1122" y="287"/>
                    </a:lnTo>
                    <a:lnTo>
                      <a:pt x="1138" y="287"/>
                    </a:lnTo>
                    <a:lnTo>
                      <a:pt x="1133" y="309"/>
                    </a:lnTo>
                    <a:lnTo>
                      <a:pt x="1154" y="325"/>
                    </a:lnTo>
                    <a:lnTo>
                      <a:pt x="1166" y="325"/>
                    </a:lnTo>
                    <a:lnTo>
                      <a:pt x="1177" y="336"/>
                    </a:lnTo>
                    <a:lnTo>
                      <a:pt x="1187" y="385"/>
                    </a:lnTo>
                    <a:lnTo>
                      <a:pt x="1214" y="395"/>
                    </a:lnTo>
                    <a:lnTo>
                      <a:pt x="1242" y="362"/>
                    </a:lnTo>
                    <a:lnTo>
                      <a:pt x="1258" y="352"/>
                    </a:lnTo>
                    <a:lnTo>
                      <a:pt x="1285" y="362"/>
                    </a:lnTo>
                    <a:lnTo>
                      <a:pt x="1307" y="395"/>
                    </a:lnTo>
                    <a:lnTo>
                      <a:pt x="1361" y="411"/>
                    </a:lnTo>
                    <a:lnTo>
                      <a:pt x="1377" y="433"/>
                    </a:lnTo>
                    <a:lnTo>
                      <a:pt x="1405" y="455"/>
                    </a:lnTo>
                    <a:lnTo>
                      <a:pt x="1442" y="455"/>
                    </a:lnTo>
                    <a:lnTo>
                      <a:pt x="1480" y="444"/>
                    </a:lnTo>
                    <a:lnTo>
                      <a:pt x="1577" y="379"/>
                    </a:lnTo>
                    <a:lnTo>
                      <a:pt x="1594" y="390"/>
                    </a:lnTo>
                    <a:lnTo>
                      <a:pt x="1615" y="422"/>
                    </a:lnTo>
                    <a:lnTo>
                      <a:pt x="1762" y="417"/>
                    </a:lnTo>
                    <a:lnTo>
                      <a:pt x="1784" y="422"/>
                    </a:lnTo>
                    <a:lnTo>
                      <a:pt x="1805" y="433"/>
                    </a:lnTo>
                    <a:lnTo>
                      <a:pt x="1843" y="460"/>
                    </a:lnTo>
                    <a:lnTo>
                      <a:pt x="1870" y="444"/>
                    </a:lnTo>
                    <a:lnTo>
                      <a:pt x="1940" y="444"/>
                    </a:lnTo>
                    <a:lnTo>
                      <a:pt x="1903" y="476"/>
                    </a:lnTo>
                    <a:lnTo>
                      <a:pt x="1816" y="525"/>
                    </a:lnTo>
                    <a:lnTo>
                      <a:pt x="1768" y="541"/>
                    </a:lnTo>
                    <a:lnTo>
                      <a:pt x="1735" y="552"/>
                    </a:lnTo>
                    <a:lnTo>
                      <a:pt x="1696" y="590"/>
                    </a:lnTo>
                    <a:lnTo>
                      <a:pt x="1626" y="622"/>
                    </a:lnTo>
                    <a:lnTo>
                      <a:pt x="1589" y="650"/>
                    </a:lnTo>
                    <a:lnTo>
                      <a:pt x="1469" y="785"/>
                    </a:lnTo>
                    <a:lnTo>
                      <a:pt x="1291" y="942"/>
                    </a:lnTo>
                    <a:lnTo>
                      <a:pt x="1274" y="968"/>
                    </a:lnTo>
                    <a:lnTo>
                      <a:pt x="1258" y="984"/>
                    </a:lnTo>
                    <a:lnTo>
                      <a:pt x="1263" y="1184"/>
                    </a:lnTo>
                    <a:lnTo>
                      <a:pt x="1242" y="1207"/>
                    </a:lnTo>
                    <a:lnTo>
                      <a:pt x="1220" y="1217"/>
                    </a:lnTo>
                    <a:lnTo>
                      <a:pt x="1144" y="1282"/>
                    </a:lnTo>
                    <a:lnTo>
                      <a:pt x="1138" y="1314"/>
                    </a:lnTo>
                    <a:lnTo>
                      <a:pt x="1128" y="1320"/>
                    </a:lnTo>
                    <a:lnTo>
                      <a:pt x="1112" y="1379"/>
                    </a:lnTo>
                    <a:lnTo>
                      <a:pt x="1149" y="1401"/>
                    </a:lnTo>
                    <a:lnTo>
                      <a:pt x="1177" y="1444"/>
                    </a:lnTo>
                    <a:lnTo>
                      <a:pt x="1154" y="1488"/>
                    </a:lnTo>
                    <a:lnTo>
                      <a:pt x="1161" y="1520"/>
                    </a:lnTo>
                    <a:lnTo>
                      <a:pt x="1149" y="1585"/>
                    </a:lnTo>
                    <a:lnTo>
                      <a:pt x="1149" y="1683"/>
                    </a:lnTo>
                    <a:lnTo>
                      <a:pt x="1166" y="1704"/>
                    </a:lnTo>
                    <a:lnTo>
                      <a:pt x="1193" y="1725"/>
                    </a:lnTo>
                    <a:lnTo>
                      <a:pt x="1203" y="1741"/>
                    </a:lnTo>
                    <a:lnTo>
                      <a:pt x="1268" y="1753"/>
                    </a:lnTo>
                    <a:lnTo>
                      <a:pt x="1280" y="1764"/>
                    </a:lnTo>
                    <a:lnTo>
                      <a:pt x="1285" y="1780"/>
                    </a:lnTo>
                    <a:lnTo>
                      <a:pt x="1301" y="1790"/>
                    </a:lnTo>
                    <a:lnTo>
                      <a:pt x="1382" y="1829"/>
                    </a:lnTo>
                    <a:lnTo>
                      <a:pt x="1410" y="1882"/>
                    </a:lnTo>
                    <a:lnTo>
                      <a:pt x="1485" y="1936"/>
                    </a:lnTo>
                    <a:lnTo>
                      <a:pt x="1566" y="1996"/>
                    </a:lnTo>
                    <a:lnTo>
                      <a:pt x="1577" y="2017"/>
                    </a:lnTo>
                    <a:lnTo>
                      <a:pt x="1577" y="2066"/>
                    </a:lnTo>
                    <a:lnTo>
                      <a:pt x="1583" y="2131"/>
                    </a:lnTo>
                    <a:lnTo>
                      <a:pt x="184" y="2175"/>
                    </a:lnTo>
                    <a:close/>
                  </a:path>
                </a:pathLst>
              </a:custGeom>
              <a:grpFill/>
              <a:ln w="9525">
                <a:solidFill>
                  <a:schemeClr val="tx1">
                    <a:lumMod val="50000"/>
                    <a:lumOff val="50000"/>
                  </a:schemeClr>
                </a:solidFill>
                <a:round/>
                <a:headEnd/>
                <a:tailEnd/>
              </a:ln>
            </p:spPr>
          </p:sp>
          <p:sp>
            <p:nvSpPr>
              <p:cNvPr id="129" name="IA"/>
              <p:cNvSpPr>
                <a:spLocks/>
              </p:cNvSpPr>
              <p:nvPr/>
            </p:nvSpPr>
            <p:spPr bwMode="auto">
              <a:xfrm>
                <a:off x="2612369" y="1685546"/>
                <a:ext cx="425912" cy="289458"/>
              </a:xfrm>
              <a:custGeom>
                <a:avLst/>
                <a:gdLst>
                  <a:gd name="T0" fmla="*/ 2147483647 w 1766"/>
                  <a:gd name="T1" fmla="*/ 0 h 1168"/>
                  <a:gd name="T2" fmla="*/ 2147483647 w 1766"/>
                  <a:gd name="T3" fmla="*/ 2147483647 h 1168"/>
                  <a:gd name="T4" fmla="*/ 2147483647 w 1766"/>
                  <a:gd name="T5" fmla="*/ 2147483647 h 1168"/>
                  <a:gd name="T6" fmla="*/ 2147483647 w 1766"/>
                  <a:gd name="T7" fmla="*/ 2147483647 h 1168"/>
                  <a:gd name="T8" fmla="*/ 2147483647 w 1766"/>
                  <a:gd name="T9" fmla="*/ 2147483647 h 1168"/>
                  <a:gd name="T10" fmla="*/ 2147483647 w 1766"/>
                  <a:gd name="T11" fmla="*/ 2147483647 h 1168"/>
                  <a:gd name="T12" fmla="*/ 2147483647 w 1766"/>
                  <a:gd name="T13" fmla="*/ 2147483647 h 1168"/>
                  <a:gd name="T14" fmla="*/ 2147483647 w 1766"/>
                  <a:gd name="T15" fmla="*/ 2147483647 h 1168"/>
                  <a:gd name="T16" fmla="*/ 2147483647 w 1766"/>
                  <a:gd name="T17" fmla="*/ 2147483647 h 1168"/>
                  <a:gd name="T18" fmla="*/ 2147483647 w 1766"/>
                  <a:gd name="T19" fmla="*/ 2147483647 h 1168"/>
                  <a:gd name="T20" fmla="*/ 2147483647 w 1766"/>
                  <a:gd name="T21" fmla="*/ 2147483647 h 1168"/>
                  <a:gd name="T22" fmla="*/ 2147483647 w 1766"/>
                  <a:gd name="T23" fmla="*/ 2147483647 h 1168"/>
                  <a:gd name="T24" fmla="*/ 2147483647 w 1766"/>
                  <a:gd name="T25" fmla="*/ 2147483647 h 1168"/>
                  <a:gd name="T26" fmla="*/ 2147483647 w 1766"/>
                  <a:gd name="T27" fmla="*/ 2147483647 h 1168"/>
                  <a:gd name="T28" fmla="*/ 2147483647 w 1766"/>
                  <a:gd name="T29" fmla="*/ 2147483647 h 1168"/>
                  <a:gd name="T30" fmla="*/ 2147483647 w 1766"/>
                  <a:gd name="T31" fmla="*/ 2147483647 h 1168"/>
                  <a:gd name="T32" fmla="*/ 2147483647 w 1766"/>
                  <a:gd name="T33" fmla="*/ 2147483647 h 1168"/>
                  <a:gd name="T34" fmla="*/ 2147483647 w 1766"/>
                  <a:gd name="T35" fmla="*/ 2147483647 h 1168"/>
                  <a:gd name="T36" fmla="*/ 2147483647 w 1766"/>
                  <a:gd name="T37" fmla="*/ 2147483647 h 1168"/>
                  <a:gd name="T38" fmla="*/ 2147483647 w 1766"/>
                  <a:gd name="T39" fmla="*/ 2147483647 h 1168"/>
                  <a:gd name="T40" fmla="*/ 2147483647 w 1766"/>
                  <a:gd name="T41" fmla="*/ 2147483647 h 1168"/>
                  <a:gd name="T42" fmla="*/ 2147483647 w 1766"/>
                  <a:gd name="T43" fmla="*/ 2147483647 h 1168"/>
                  <a:gd name="T44" fmla="*/ 2147483647 w 1766"/>
                  <a:gd name="T45" fmla="*/ 2147483647 h 1168"/>
                  <a:gd name="T46" fmla="*/ 2147483647 w 1766"/>
                  <a:gd name="T47" fmla="*/ 2147483647 h 1168"/>
                  <a:gd name="T48" fmla="*/ 2147483647 w 1766"/>
                  <a:gd name="T49" fmla="*/ 2147483647 h 1168"/>
                  <a:gd name="T50" fmla="*/ 2147483647 w 1766"/>
                  <a:gd name="T51" fmla="*/ 2147483647 h 1168"/>
                  <a:gd name="T52" fmla="*/ 2147483647 w 1766"/>
                  <a:gd name="T53" fmla="*/ 2147483647 h 1168"/>
                  <a:gd name="T54" fmla="*/ 2147483647 w 1766"/>
                  <a:gd name="T55" fmla="*/ 2147483647 h 1168"/>
                  <a:gd name="T56" fmla="*/ 2147483647 w 1766"/>
                  <a:gd name="T57" fmla="*/ 2147483647 h 1168"/>
                  <a:gd name="T58" fmla="*/ 2147483647 w 1766"/>
                  <a:gd name="T59" fmla="*/ 2147483647 h 1168"/>
                  <a:gd name="T60" fmla="*/ 2147483647 w 1766"/>
                  <a:gd name="T61" fmla="*/ 2147483647 h 1168"/>
                  <a:gd name="T62" fmla="*/ 2147483647 w 1766"/>
                  <a:gd name="T63" fmla="*/ 2147483647 h 1168"/>
                  <a:gd name="T64" fmla="*/ 2147483647 w 1766"/>
                  <a:gd name="T65" fmla="*/ 2147483647 h 1168"/>
                  <a:gd name="T66" fmla="*/ 2147483647 w 1766"/>
                  <a:gd name="T67" fmla="*/ 2147483647 h 1168"/>
                  <a:gd name="T68" fmla="*/ 2147483647 w 1766"/>
                  <a:gd name="T69" fmla="*/ 2147483647 h 1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6"/>
                  <a:gd name="T106" fmla="*/ 0 h 1168"/>
                  <a:gd name="T107" fmla="*/ 1766 w 1766"/>
                  <a:gd name="T108" fmla="*/ 1168 h 1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6" h="1168">
                    <a:moveTo>
                      <a:pt x="37" y="44"/>
                    </a:moveTo>
                    <a:lnTo>
                      <a:pt x="1436" y="0"/>
                    </a:lnTo>
                    <a:lnTo>
                      <a:pt x="1452" y="44"/>
                    </a:lnTo>
                    <a:lnTo>
                      <a:pt x="1484" y="76"/>
                    </a:lnTo>
                    <a:lnTo>
                      <a:pt x="1479" y="97"/>
                    </a:lnTo>
                    <a:lnTo>
                      <a:pt x="1458" y="130"/>
                    </a:lnTo>
                    <a:lnTo>
                      <a:pt x="1474" y="179"/>
                    </a:lnTo>
                    <a:lnTo>
                      <a:pt x="1501" y="281"/>
                    </a:lnTo>
                    <a:lnTo>
                      <a:pt x="1582" y="314"/>
                    </a:lnTo>
                    <a:lnTo>
                      <a:pt x="1609" y="335"/>
                    </a:lnTo>
                    <a:lnTo>
                      <a:pt x="1621" y="367"/>
                    </a:lnTo>
                    <a:lnTo>
                      <a:pt x="1631" y="390"/>
                    </a:lnTo>
                    <a:lnTo>
                      <a:pt x="1691" y="427"/>
                    </a:lnTo>
                    <a:lnTo>
                      <a:pt x="1696" y="460"/>
                    </a:lnTo>
                    <a:lnTo>
                      <a:pt x="1745" y="492"/>
                    </a:lnTo>
                    <a:lnTo>
                      <a:pt x="1766" y="557"/>
                    </a:lnTo>
                    <a:lnTo>
                      <a:pt x="1766" y="590"/>
                    </a:lnTo>
                    <a:lnTo>
                      <a:pt x="1745" y="627"/>
                    </a:lnTo>
                    <a:lnTo>
                      <a:pt x="1728" y="643"/>
                    </a:lnTo>
                    <a:lnTo>
                      <a:pt x="1728" y="676"/>
                    </a:lnTo>
                    <a:lnTo>
                      <a:pt x="1680" y="731"/>
                    </a:lnTo>
                    <a:lnTo>
                      <a:pt x="1631" y="747"/>
                    </a:lnTo>
                    <a:lnTo>
                      <a:pt x="1621" y="763"/>
                    </a:lnTo>
                    <a:lnTo>
                      <a:pt x="1561" y="763"/>
                    </a:lnTo>
                    <a:lnTo>
                      <a:pt x="1533" y="779"/>
                    </a:lnTo>
                    <a:lnTo>
                      <a:pt x="1517" y="817"/>
                    </a:lnTo>
                    <a:lnTo>
                      <a:pt x="1523" y="849"/>
                    </a:lnTo>
                    <a:lnTo>
                      <a:pt x="1556" y="882"/>
                    </a:lnTo>
                    <a:lnTo>
                      <a:pt x="1566" y="908"/>
                    </a:lnTo>
                    <a:lnTo>
                      <a:pt x="1556" y="963"/>
                    </a:lnTo>
                    <a:lnTo>
                      <a:pt x="1512" y="1054"/>
                    </a:lnTo>
                    <a:lnTo>
                      <a:pt x="1468" y="1082"/>
                    </a:lnTo>
                    <a:lnTo>
                      <a:pt x="1458" y="1109"/>
                    </a:lnTo>
                    <a:lnTo>
                      <a:pt x="1458" y="1141"/>
                    </a:lnTo>
                    <a:lnTo>
                      <a:pt x="1442" y="1168"/>
                    </a:lnTo>
                    <a:lnTo>
                      <a:pt x="1354" y="1087"/>
                    </a:lnTo>
                    <a:lnTo>
                      <a:pt x="233" y="1119"/>
                    </a:lnTo>
                    <a:lnTo>
                      <a:pt x="222" y="1103"/>
                    </a:lnTo>
                    <a:lnTo>
                      <a:pt x="211" y="1065"/>
                    </a:lnTo>
                    <a:lnTo>
                      <a:pt x="222" y="1033"/>
                    </a:lnTo>
                    <a:lnTo>
                      <a:pt x="200" y="1006"/>
                    </a:lnTo>
                    <a:lnTo>
                      <a:pt x="190" y="973"/>
                    </a:lnTo>
                    <a:lnTo>
                      <a:pt x="211" y="947"/>
                    </a:lnTo>
                    <a:lnTo>
                      <a:pt x="200" y="919"/>
                    </a:lnTo>
                    <a:lnTo>
                      <a:pt x="163" y="898"/>
                    </a:lnTo>
                    <a:lnTo>
                      <a:pt x="174" y="838"/>
                    </a:lnTo>
                    <a:lnTo>
                      <a:pt x="179" y="811"/>
                    </a:lnTo>
                    <a:lnTo>
                      <a:pt x="174" y="779"/>
                    </a:lnTo>
                    <a:lnTo>
                      <a:pt x="130" y="752"/>
                    </a:lnTo>
                    <a:lnTo>
                      <a:pt x="119" y="719"/>
                    </a:lnTo>
                    <a:lnTo>
                      <a:pt x="130" y="692"/>
                    </a:lnTo>
                    <a:lnTo>
                      <a:pt x="103" y="660"/>
                    </a:lnTo>
                    <a:lnTo>
                      <a:pt x="81" y="601"/>
                    </a:lnTo>
                    <a:lnTo>
                      <a:pt x="54" y="573"/>
                    </a:lnTo>
                    <a:lnTo>
                      <a:pt x="70" y="525"/>
                    </a:lnTo>
                    <a:lnTo>
                      <a:pt x="70" y="497"/>
                    </a:lnTo>
                    <a:lnTo>
                      <a:pt x="32" y="476"/>
                    </a:lnTo>
                    <a:lnTo>
                      <a:pt x="27" y="432"/>
                    </a:lnTo>
                    <a:lnTo>
                      <a:pt x="32" y="422"/>
                    </a:lnTo>
                    <a:lnTo>
                      <a:pt x="21" y="390"/>
                    </a:lnTo>
                    <a:lnTo>
                      <a:pt x="0" y="319"/>
                    </a:lnTo>
                    <a:lnTo>
                      <a:pt x="21" y="255"/>
                    </a:lnTo>
                    <a:lnTo>
                      <a:pt x="16" y="222"/>
                    </a:lnTo>
                    <a:lnTo>
                      <a:pt x="37" y="200"/>
                    </a:lnTo>
                    <a:lnTo>
                      <a:pt x="27" y="146"/>
                    </a:lnTo>
                    <a:lnTo>
                      <a:pt x="11" y="130"/>
                    </a:lnTo>
                    <a:lnTo>
                      <a:pt x="21" y="92"/>
                    </a:lnTo>
                    <a:lnTo>
                      <a:pt x="11" y="70"/>
                    </a:lnTo>
                    <a:lnTo>
                      <a:pt x="0" y="49"/>
                    </a:lnTo>
                    <a:lnTo>
                      <a:pt x="21" y="44"/>
                    </a:lnTo>
                    <a:lnTo>
                      <a:pt x="37" y="44"/>
                    </a:lnTo>
                    <a:close/>
                  </a:path>
                </a:pathLst>
              </a:custGeom>
              <a:grpFill/>
              <a:ln w="9525">
                <a:solidFill>
                  <a:schemeClr val="tx1">
                    <a:lumMod val="50000"/>
                    <a:lumOff val="50000"/>
                  </a:schemeClr>
                </a:solidFill>
                <a:round/>
                <a:headEnd/>
                <a:tailEnd/>
              </a:ln>
            </p:spPr>
          </p:sp>
          <p:sp>
            <p:nvSpPr>
              <p:cNvPr id="130" name="MO"/>
              <p:cNvSpPr>
                <a:spLocks/>
              </p:cNvSpPr>
              <p:nvPr/>
            </p:nvSpPr>
            <p:spPr bwMode="auto">
              <a:xfrm>
                <a:off x="2668621" y="1950883"/>
                <a:ext cx="482165" cy="418105"/>
              </a:xfrm>
              <a:custGeom>
                <a:avLst/>
                <a:gdLst>
                  <a:gd name="T0" fmla="*/ 2147483647 w 1972"/>
                  <a:gd name="T1" fmla="*/ 2147483647 h 1703"/>
                  <a:gd name="T2" fmla="*/ 2147483647 w 1972"/>
                  <a:gd name="T3" fmla="*/ 2147483647 h 1703"/>
                  <a:gd name="T4" fmla="*/ 2147483647 w 1972"/>
                  <a:gd name="T5" fmla="*/ 2147483647 h 1703"/>
                  <a:gd name="T6" fmla="*/ 2147483647 w 1972"/>
                  <a:gd name="T7" fmla="*/ 2147483647 h 1703"/>
                  <a:gd name="T8" fmla="*/ 2147483647 w 1972"/>
                  <a:gd name="T9" fmla="*/ 2147483647 h 1703"/>
                  <a:gd name="T10" fmla="*/ 2147483647 w 1972"/>
                  <a:gd name="T11" fmla="*/ 2147483647 h 1703"/>
                  <a:gd name="T12" fmla="*/ 2147483647 w 1972"/>
                  <a:gd name="T13" fmla="*/ 2147483647 h 1703"/>
                  <a:gd name="T14" fmla="*/ 2147483647 w 1972"/>
                  <a:gd name="T15" fmla="*/ 2147483647 h 1703"/>
                  <a:gd name="T16" fmla="*/ 2147483647 w 1972"/>
                  <a:gd name="T17" fmla="*/ 2147483647 h 1703"/>
                  <a:gd name="T18" fmla="*/ 2147483647 w 1972"/>
                  <a:gd name="T19" fmla="*/ 2147483647 h 1703"/>
                  <a:gd name="T20" fmla="*/ 2147483647 w 1972"/>
                  <a:gd name="T21" fmla="*/ 2147483647 h 1703"/>
                  <a:gd name="T22" fmla="*/ 2147483647 w 1972"/>
                  <a:gd name="T23" fmla="*/ 2147483647 h 1703"/>
                  <a:gd name="T24" fmla="*/ 2147483647 w 1972"/>
                  <a:gd name="T25" fmla="*/ 2147483647 h 1703"/>
                  <a:gd name="T26" fmla="*/ 2147483647 w 1972"/>
                  <a:gd name="T27" fmla="*/ 2147483647 h 1703"/>
                  <a:gd name="T28" fmla="*/ 2147483647 w 1972"/>
                  <a:gd name="T29" fmla="*/ 2147483647 h 1703"/>
                  <a:gd name="T30" fmla="*/ 2147483647 w 1972"/>
                  <a:gd name="T31" fmla="*/ 2147483647 h 1703"/>
                  <a:gd name="T32" fmla="*/ 2147483647 w 1972"/>
                  <a:gd name="T33" fmla="*/ 2147483647 h 1703"/>
                  <a:gd name="T34" fmla="*/ 2147483647 w 1972"/>
                  <a:gd name="T35" fmla="*/ 2147483647 h 1703"/>
                  <a:gd name="T36" fmla="*/ 2147483647 w 1972"/>
                  <a:gd name="T37" fmla="*/ 2147483647 h 1703"/>
                  <a:gd name="T38" fmla="*/ 2147483647 w 1972"/>
                  <a:gd name="T39" fmla="*/ 2147483647 h 1703"/>
                  <a:gd name="T40" fmla="*/ 2147483647 w 1972"/>
                  <a:gd name="T41" fmla="*/ 2147483647 h 1703"/>
                  <a:gd name="T42" fmla="*/ 2147483647 w 1972"/>
                  <a:gd name="T43" fmla="*/ 2147483647 h 1703"/>
                  <a:gd name="T44" fmla="*/ 2147483647 w 1972"/>
                  <a:gd name="T45" fmla="*/ 2147483647 h 1703"/>
                  <a:gd name="T46" fmla="*/ 2147483647 w 1972"/>
                  <a:gd name="T47" fmla="*/ 2147483647 h 1703"/>
                  <a:gd name="T48" fmla="*/ 2147483647 w 1972"/>
                  <a:gd name="T49" fmla="*/ 2147483647 h 1703"/>
                  <a:gd name="T50" fmla="*/ 2147483647 w 1972"/>
                  <a:gd name="T51" fmla="*/ 2147483647 h 1703"/>
                  <a:gd name="T52" fmla="*/ 2147483647 w 1972"/>
                  <a:gd name="T53" fmla="*/ 2147483647 h 1703"/>
                  <a:gd name="T54" fmla="*/ 2147483647 w 1972"/>
                  <a:gd name="T55" fmla="*/ 2147483647 h 1703"/>
                  <a:gd name="T56" fmla="*/ 0 w 1972"/>
                  <a:gd name="T57" fmla="*/ 2147483647 h 1703"/>
                  <a:gd name="T58" fmla="*/ 2147483647 w 1972"/>
                  <a:gd name="T59" fmla="*/ 2147483647 h 1703"/>
                  <a:gd name="T60" fmla="*/ 2147483647 w 1972"/>
                  <a:gd name="T61" fmla="*/ 2147483647 h 1703"/>
                  <a:gd name="T62" fmla="*/ 2147483647 w 1972"/>
                  <a:gd name="T63" fmla="*/ 2147483647 h 1703"/>
                  <a:gd name="T64" fmla="*/ 2147483647 w 1972"/>
                  <a:gd name="T65" fmla="*/ 2147483647 h 1703"/>
                  <a:gd name="T66" fmla="*/ 2147483647 w 1972"/>
                  <a:gd name="T67" fmla="*/ 2147483647 h 1703"/>
                  <a:gd name="T68" fmla="*/ 2147483647 w 1972"/>
                  <a:gd name="T69" fmla="*/ 2147483647 h 1703"/>
                  <a:gd name="T70" fmla="*/ 2147483647 w 1972"/>
                  <a:gd name="T71" fmla="*/ 2147483647 h 1703"/>
                  <a:gd name="T72" fmla="*/ 2147483647 w 1972"/>
                  <a:gd name="T73" fmla="*/ 2147483647 h 1703"/>
                  <a:gd name="T74" fmla="*/ 2147483647 w 1972"/>
                  <a:gd name="T75" fmla="*/ 2147483647 h 17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2"/>
                  <a:gd name="T115" fmla="*/ 0 h 1703"/>
                  <a:gd name="T116" fmla="*/ 1972 w 1972"/>
                  <a:gd name="T117" fmla="*/ 1703 h 17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2" h="1703">
                    <a:moveTo>
                      <a:pt x="336" y="1563"/>
                    </a:moveTo>
                    <a:lnTo>
                      <a:pt x="1658" y="1508"/>
                    </a:lnTo>
                    <a:lnTo>
                      <a:pt x="1653" y="1525"/>
                    </a:lnTo>
                    <a:lnTo>
                      <a:pt x="1679" y="1541"/>
                    </a:lnTo>
                    <a:lnTo>
                      <a:pt x="1691" y="1573"/>
                    </a:lnTo>
                    <a:lnTo>
                      <a:pt x="1686" y="1601"/>
                    </a:lnTo>
                    <a:lnTo>
                      <a:pt x="1647" y="1633"/>
                    </a:lnTo>
                    <a:lnTo>
                      <a:pt x="1609" y="1676"/>
                    </a:lnTo>
                    <a:lnTo>
                      <a:pt x="1604" y="1703"/>
                    </a:lnTo>
                    <a:lnTo>
                      <a:pt x="1805" y="1687"/>
                    </a:lnTo>
                    <a:lnTo>
                      <a:pt x="1821" y="1633"/>
                    </a:lnTo>
                    <a:lnTo>
                      <a:pt x="1816" y="1611"/>
                    </a:lnTo>
                    <a:lnTo>
                      <a:pt x="1832" y="1552"/>
                    </a:lnTo>
                    <a:lnTo>
                      <a:pt x="1853" y="1498"/>
                    </a:lnTo>
                    <a:lnTo>
                      <a:pt x="1870" y="1466"/>
                    </a:lnTo>
                    <a:lnTo>
                      <a:pt x="1907" y="1455"/>
                    </a:lnTo>
                    <a:lnTo>
                      <a:pt x="1923" y="1460"/>
                    </a:lnTo>
                    <a:lnTo>
                      <a:pt x="1940" y="1450"/>
                    </a:lnTo>
                    <a:lnTo>
                      <a:pt x="1972" y="1357"/>
                    </a:lnTo>
                    <a:lnTo>
                      <a:pt x="1962" y="1320"/>
                    </a:lnTo>
                    <a:lnTo>
                      <a:pt x="1946" y="1309"/>
                    </a:lnTo>
                    <a:lnTo>
                      <a:pt x="1935" y="1309"/>
                    </a:lnTo>
                    <a:lnTo>
                      <a:pt x="1930" y="1297"/>
                    </a:lnTo>
                    <a:lnTo>
                      <a:pt x="1923" y="1287"/>
                    </a:lnTo>
                    <a:lnTo>
                      <a:pt x="1902" y="1287"/>
                    </a:lnTo>
                    <a:lnTo>
                      <a:pt x="1902" y="1309"/>
                    </a:lnTo>
                    <a:lnTo>
                      <a:pt x="1891" y="1309"/>
                    </a:lnTo>
                    <a:lnTo>
                      <a:pt x="1826" y="1211"/>
                    </a:lnTo>
                    <a:lnTo>
                      <a:pt x="1832" y="1195"/>
                    </a:lnTo>
                    <a:lnTo>
                      <a:pt x="1853" y="1174"/>
                    </a:lnTo>
                    <a:lnTo>
                      <a:pt x="1853" y="1157"/>
                    </a:lnTo>
                    <a:lnTo>
                      <a:pt x="1826" y="1125"/>
                    </a:lnTo>
                    <a:lnTo>
                      <a:pt x="1810" y="1060"/>
                    </a:lnTo>
                    <a:lnTo>
                      <a:pt x="1728" y="990"/>
                    </a:lnTo>
                    <a:lnTo>
                      <a:pt x="1686" y="974"/>
                    </a:lnTo>
                    <a:lnTo>
                      <a:pt x="1604" y="925"/>
                    </a:lnTo>
                    <a:lnTo>
                      <a:pt x="1560" y="876"/>
                    </a:lnTo>
                    <a:lnTo>
                      <a:pt x="1539" y="833"/>
                    </a:lnTo>
                    <a:lnTo>
                      <a:pt x="1549" y="811"/>
                    </a:lnTo>
                    <a:lnTo>
                      <a:pt x="1604" y="746"/>
                    </a:lnTo>
                    <a:lnTo>
                      <a:pt x="1593" y="698"/>
                    </a:lnTo>
                    <a:lnTo>
                      <a:pt x="1609" y="649"/>
                    </a:lnTo>
                    <a:lnTo>
                      <a:pt x="1598" y="628"/>
                    </a:lnTo>
                    <a:lnTo>
                      <a:pt x="1528" y="589"/>
                    </a:lnTo>
                    <a:lnTo>
                      <a:pt x="1507" y="605"/>
                    </a:lnTo>
                    <a:lnTo>
                      <a:pt x="1479" y="633"/>
                    </a:lnTo>
                    <a:lnTo>
                      <a:pt x="1463" y="617"/>
                    </a:lnTo>
                    <a:lnTo>
                      <a:pt x="1414" y="482"/>
                    </a:lnTo>
                    <a:lnTo>
                      <a:pt x="1393" y="459"/>
                    </a:lnTo>
                    <a:lnTo>
                      <a:pt x="1311" y="394"/>
                    </a:lnTo>
                    <a:lnTo>
                      <a:pt x="1225" y="297"/>
                    </a:lnTo>
                    <a:lnTo>
                      <a:pt x="1219" y="271"/>
                    </a:lnTo>
                    <a:lnTo>
                      <a:pt x="1197" y="206"/>
                    </a:lnTo>
                    <a:lnTo>
                      <a:pt x="1192" y="136"/>
                    </a:lnTo>
                    <a:lnTo>
                      <a:pt x="1209" y="103"/>
                    </a:lnTo>
                    <a:lnTo>
                      <a:pt x="1209" y="81"/>
                    </a:lnTo>
                    <a:lnTo>
                      <a:pt x="1121" y="0"/>
                    </a:lnTo>
                    <a:lnTo>
                      <a:pt x="0" y="32"/>
                    </a:lnTo>
                    <a:lnTo>
                      <a:pt x="16" y="65"/>
                    </a:lnTo>
                    <a:lnTo>
                      <a:pt x="48" y="97"/>
                    </a:lnTo>
                    <a:lnTo>
                      <a:pt x="55" y="146"/>
                    </a:lnTo>
                    <a:lnTo>
                      <a:pt x="97" y="195"/>
                    </a:lnTo>
                    <a:lnTo>
                      <a:pt x="114" y="206"/>
                    </a:lnTo>
                    <a:lnTo>
                      <a:pt x="108" y="248"/>
                    </a:lnTo>
                    <a:lnTo>
                      <a:pt x="108" y="254"/>
                    </a:lnTo>
                    <a:lnTo>
                      <a:pt x="233" y="352"/>
                    </a:lnTo>
                    <a:lnTo>
                      <a:pt x="195" y="394"/>
                    </a:lnTo>
                    <a:lnTo>
                      <a:pt x="190" y="438"/>
                    </a:lnTo>
                    <a:lnTo>
                      <a:pt x="206" y="465"/>
                    </a:lnTo>
                    <a:lnTo>
                      <a:pt x="239" y="476"/>
                    </a:lnTo>
                    <a:lnTo>
                      <a:pt x="255" y="540"/>
                    </a:lnTo>
                    <a:lnTo>
                      <a:pt x="287" y="563"/>
                    </a:lnTo>
                    <a:lnTo>
                      <a:pt x="314" y="568"/>
                    </a:lnTo>
                    <a:lnTo>
                      <a:pt x="325" y="579"/>
                    </a:lnTo>
                    <a:lnTo>
                      <a:pt x="336" y="1379"/>
                    </a:lnTo>
                    <a:lnTo>
                      <a:pt x="336" y="1563"/>
                    </a:lnTo>
                    <a:close/>
                  </a:path>
                </a:pathLst>
              </a:custGeom>
              <a:grpFill/>
              <a:ln w="9525">
                <a:solidFill>
                  <a:schemeClr val="tx1">
                    <a:lumMod val="50000"/>
                    <a:lumOff val="50000"/>
                  </a:schemeClr>
                </a:solidFill>
                <a:round/>
                <a:headEnd/>
                <a:tailEnd/>
              </a:ln>
            </p:spPr>
          </p:sp>
        </p:grpSp>
        <p:grpSp>
          <p:nvGrpSpPr>
            <p:cNvPr id="13" name="Group 12"/>
            <p:cNvGrpSpPr/>
            <p:nvPr/>
          </p:nvGrpSpPr>
          <p:grpSpPr>
            <a:xfrm>
              <a:off x="2845414" y="1315684"/>
              <a:ext cx="859863" cy="956818"/>
              <a:chOff x="2845414" y="1315684"/>
              <a:chExt cx="859863" cy="956818"/>
            </a:xfrm>
          </p:grpSpPr>
          <p:sp>
            <p:nvSpPr>
              <p:cNvPr id="117" name="IL"/>
              <p:cNvSpPr>
                <a:spLocks/>
              </p:cNvSpPr>
              <p:nvPr/>
            </p:nvSpPr>
            <p:spPr bwMode="auto">
              <a:xfrm>
                <a:off x="2957919" y="1765951"/>
                <a:ext cx="289299" cy="506551"/>
              </a:xfrm>
              <a:custGeom>
                <a:avLst/>
                <a:gdLst>
                  <a:gd name="T0" fmla="*/ 2147483647 w 1171"/>
                  <a:gd name="T1" fmla="*/ 2147483647 h 2077"/>
                  <a:gd name="T2" fmla="*/ 2147483647 w 1171"/>
                  <a:gd name="T3" fmla="*/ 2147483647 h 2077"/>
                  <a:gd name="T4" fmla="*/ 2147483647 w 1171"/>
                  <a:gd name="T5" fmla="*/ 2147483647 h 2077"/>
                  <a:gd name="T6" fmla="*/ 2147483647 w 1171"/>
                  <a:gd name="T7" fmla="*/ 2147483647 h 2077"/>
                  <a:gd name="T8" fmla="*/ 2147483647 w 1171"/>
                  <a:gd name="T9" fmla="*/ 2147483647 h 2077"/>
                  <a:gd name="T10" fmla="*/ 2147483647 w 1171"/>
                  <a:gd name="T11" fmla="*/ 2147483647 h 2077"/>
                  <a:gd name="T12" fmla="*/ 2147483647 w 1171"/>
                  <a:gd name="T13" fmla="*/ 2147483647 h 2077"/>
                  <a:gd name="T14" fmla="*/ 2147483647 w 1171"/>
                  <a:gd name="T15" fmla="*/ 2147483647 h 2077"/>
                  <a:gd name="T16" fmla="*/ 2147483647 w 1171"/>
                  <a:gd name="T17" fmla="*/ 2147483647 h 2077"/>
                  <a:gd name="T18" fmla="*/ 2147483647 w 1171"/>
                  <a:gd name="T19" fmla="*/ 2147483647 h 2077"/>
                  <a:gd name="T20" fmla="*/ 2147483647 w 1171"/>
                  <a:gd name="T21" fmla="*/ 2147483647 h 2077"/>
                  <a:gd name="T22" fmla="*/ 2147483647 w 1171"/>
                  <a:gd name="T23" fmla="*/ 2147483647 h 2077"/>
                  <a:gd name="T24" fmla="*/ 2147483647 w 1171"/>
                  <a:gd name="T25" fmla="*/ 2147483647 h 2077"/>
                  <a:gd name="T26" fmla="*/ 0 w 1171"/>
                  <a:gd name="T27" fmla="*/ 2147483647 h 2077"/>
                  <a:gd name="T28" fmla="*/ 2147483647 w 1171"/>
                  <a:gd name="T29" fmla="*/ 2147483647 h 2077"/>
                  <a:gd name="T30" fmla="*/ 2147483647 w 1171"/>
                  <a:gd name="T31" fmla="*/ 2147483647 h 2077"/>
                  <a:gd name="T32" fmla="*/ 2147483647 w 1171"/>
                  <a:gd name="T33" fmla="*/ 2147483647 h 2077"/>
                  <a:gd name="T34" fmla="*/ 2147483647 w 1171"/>
                  <a:gd name="T35" fmla="*/ 2147483647 h 2077"/>
                  <a:gd name="T36" fmla="*/ 2147483647 w 1171"/>
                  <a:gd name="T37" fmla="*/ 2147483647 h 2077"/>
                  <a:gd name="T38" fmla="*/ 2147483647 w 1171"/>
                  <a:gd name="T39" fmla="*/ 2147483647 h 2077"/>
                  <a:gd name="T40" fmla="*/ 2147483647 w 1171"/>
                  <a:gd name="T41" fmla="*/ 2147483647 h 2077"/>
                  <a:gd name="T42" fmla="*/ 2147483647 w 1171"/>
                  <a:gd name="T43" fmla="*/ 2147483647 h 2077"/>
                  <a:gd name="T44" fmla="*/ 2147483647 w 1171"/>
                  <a:gd name="T45" fmla="*/ 2147483647 h 2077"/>
                  <a:gd name="T46" fmla="*/ 2147483647 w 1171"/>
                  <a:gd name="T47" fmla="*/ 2147483647 h 2077"/>
                  <a:gd name="T48" fmla="*/ 2147483647 w 1171"/>
                  <a:gd name="T49" fmla="*/ 2147483647 h 2077"/>
                  <a:gd name="T50" fmla="*/ 2147483647 w 1171"/>
                  <a:gd name="T51" fmla="*/ 2147483647 h 2077"/>
                  <a:gd name="T52" fmla="*/ 2147483647 w 1171"/>
                  <a:gd name="T53" fmla="*/ 2147483647 h 2077"/>
                  <a:gd name="T54" fmla="*/ 2147483647 w 1171"/>
                  <a:gd name="T55" fmla="*/ 2147483647 h 2077"/>
                  <a:gd name="T56" fmla="*/ 2147483647 w 1171"/>
                  <a:gd name="T57" fmla="*/ 2147483647 h 2077"/>
                  <a:gd name="T58" fmla="*/ 2147483647 w 1171"/>
                  <a:gd name="T59" fmla="*/ 2147483647 h 2077"/>
                  <a:gd name="T60" fmla="*/ 2147483647 w 1171"/>
                  <a:gd name="T61" fmla="*/ 2147483647 h 2077"/>
                  <a:gd name="T62" fmla="*/ 2147483647 w 1171"/>
                  <a:gd name="T63" fmla="*/ 2147483647 h 2077"/>
                  <a:gd name="T64" fmla="*/ 2147483647 w 1171"/>
                  <a:gd name="T65" fmla="*/ 2147483647 h 2077"/>
                  <a:gd name="T66" fmla="*/ 2147483647 w 1171"/>
                  <a:gd name="T67" fmla="*/ 2147483647 h 2077"/>
                  <a:gd name="T68" fmla="*/ 2147483647 w 1171"/>
                  <a:gd name="T69" fmla="*/ 2147483647 h 2077"/>
                  <a:gd name="T70" fmla="*/ 2147483647 w 1171"/>
                  <a:gd name="T71" fmla="*/ 2147483647 h 2077"/>
                  <a:gd name="T72" fmla="*/ 2147483647 w 1171"/>
                  <a:gd name="T73" fmla="*/ 2147483647 h 2077"/>
                  <a:gd name="T74" fmla="*/ 2147483647 w 1171"/>
                  <a:gd name="T75" fmla="*/ 2147483647 h 2077"/>
                  <a:gd name="T76" fmla="*/ 2147483647 w 1171"/>
                  <a:gd name="T77" fmla="*/ 2147483647 h 2077"/>
                  <a:gd name="T78" fmla="*/ 2147483647 w 1171"/>
                  <a:gd name="T79" fmla="*/ 2147483647 h 2077"/>
                  <a:gd name="T80" fmla="*/ 2147483647 w 1171"/>
                  <a:gd name="T81" fmla="*/ 2147483647 h 2077"/>
                  <a:gd name="T82" fmla="*/ 2147483647 w 1171"/>
                  <a:gd name="T83" fmla="*/ 2147483647 h 2077"/>
                  <a:gd name="T84" fmla="*/ 2147483647 w 1171"/>
                  <a:gd name="T85" fmla="*/ 2147483647 h 2077"/>
                  <a:gd name="T86" fmla="*/ 2147483647 w 1171"/>
                  <a:gd name="T87" fmla="*/ 2147483647 h 2077"/>
                  <a:gd name="T88" fmla="*/ 2147483647 w 1171"/>
                  <a:gd name="T89" fmla="*/ 2147483647 h 2077"/>
                  <a:gd name="T90" fmla="*/ 2147483647 w 1171"/>
                  <a:gd name="T91" fmla="*/ 2147483647 h 2077"/>
                  <a:gd name="T92" fmla="*/ 2147483647 w 1171"/>
                  <a:gd name="T93" fmla="*/ 2147483647 h 2077"/>
                  <a:gd name="T94" fmla="*/ 2147483647 w 1171"/>
                  <a:gd name="T95" fmla="*/ 2147483647 h 2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71"/>
                  <a:gd name="T145" fmla="*/ 0 h 2077"/>
                  <a:gd name="T146" fmla="*/ 1171 w 1171"/>
                  <a:gd name="T147" fmla="*/ 2077 h 2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71" h="2077">
                    <a:moveTo>
                      <a:pt x="964" y="0"/>
                    </a:moveTo>
                    <a:lnTo>
                      <a:pt x="196" y="48"/>
                    </a:lnTo>
                    <a:lnTo>
                      <a:pt x="206" y="71"/>
                    </a:lnTo>
                    <a:lnTo>
                      <a:pt x="266" y="108"/>
                    </a:lnTo>
                    <a:lnTo>
                      <a:pt x="271" y="141"/>
                    </a:lnTo>
                    <a:lnTo>
                      <a:pt x="320" y="173"/>
                    </a:lnTo>
                    <a:lnTo>
                      <a:pt x="341" y="238"/>
                    </a:lnTo>
                    <a:lnTo>
                      <a:pt x="341" y="271"/>
                    </a:lnTo>
                    <a:lnTo>
                      <a:pt x="320" y="308"/>
                    </a:lnTo>
                    <a:lnTo>
                      <a:pt x="303" y="324"/>
                    </a:lnTo>
                    <a:lnTo>
                      <a:pt x="303" y="357"/>
                    </a:lnTo>
                    <a:lnTo>
                      <a:pt x="255" y="412"/>
                    </a:lnTo>
                    <a:lnTo>
                      <a:pt x="206" y="428"/>
                    </a:lnTo>
                    <a:lnTo>
                      <a:pt x="196" y="444"/>
                    </a:lnTo>
                    <a:lnTo>
                      <a:pt x="136" y="444"/>
                    </a:lnTo>
                    <a:lnTo>
                      <a:pt x="108" y="460"/>
                    </a:lnTo>
                    <a:lnTo>
                      <a:pt x="92" y="498"/>
                    </a:lnTo>
                    <a:lnTo>
                      <a:pt x="98" y="530"/>
                    </a:lnTo>
                    <a:lnTo>
                      <a:pt x="131" y="563"/>
                    </a:lnTo>
                    <a:lnTo>
                      <a:pt x="141" y="589"/>
                    </a:lnTo>
                    <a:lnTo>
                      <a:pt x="131" y="644"/>
                    </a:lnTo>
                    <a:lnTo>
                      <a:pt x="87" y="735"/>
                    </a:lnTo>
                    <a:lnTo>
                      <a:pt x="43" y="763"/>
                    </a:lnTo>
                    <a:lnTo>
                      <a:pt x="33" y="790"/>
                    </a:lnTo>
                    <a:lnTo>
                      <a:pt x="33" y="822"/>
                    </a:lnTo>
                    <a:lnTo>
                      <a:pt x="17" y="849"/>
                    </a:lnTo>
                    <a:lnTo>
                      <a:pt x="17" y="871"/>
                    </a:lnTo>
                    <a:lnTo>
                      <a:pt x="0" y="904"/>
                    </a:lnTo>
                    <a:lnTo>
                      <a:pt x="5" y="974"/>
                    </a:lnTo>
                    <a:lnTo>
                      <a:pt x="27" y="1039"/>
                    </a:lnTo>
                    <a:lnTo>
                      <a:pt x="33" y="1065"/>
                    </a:lnTo>
                    <a:lnTo>
                      <a:pt x="119" y="1162"/>
                    </a:lnTo>
                    <a:lnTo>
                      <a:pt x="201" y="1227"/>
                    </a:lnTo>
                    <a:lnTo>
                      <a:pt x="222" y="1250"/>
                    </a:lnTo>
                    <a:lnTo>
                      <a:pt x="271" y="1385"/>
                    </a:lnTo>
                    <a:lnTo>
                      <a:pt x="287" y="1401"/>
                    </a:lnTo>
                    <a:lnTo>
                      <a:pt x="315" y="1373"/>
                    </a:lnTo>
                    <a:lnTo>
                      <a:pt x="336" y="1357"/>
                    </a:lnTo>
                    <a:lnTo>
                      <a:pt x="406" y="1396"/>
                    </a:lnTo>
                    <a:lnTo>
                      <a:pt x="417" y="1417"/>
                    </a:lnTo>
                    <a:lnTo>
                      <a:pt x="401" y="1466"/>
                    </a:lnTo>
                    <a:lnTo>
                      <a:pt x="412" y="1514"/>
                    </a:lnTo>
                    <a:lnTo>
                      <a:pt x="357" y="1579"/>
                    </a:lnTo>
                    <a:lnTo>
                      <a:pt x="347" y="1601"/>
                    </a:lnTo>
                    <a:lnTo>
                      <a:pt x="368" y="1644"/>
                    </a:lnTo>
                    <a:lnTo>
                      <a:pt x="412" y="1693"/>
                    </a:lnTo>
                    <a:lnTo>
                      <a:pt x="494" y="1742"/>
                    </a:lnTo>
                    <a:lnTo>
                      <a:pt x="536" y="1758"/>
                    </a:lnTo>
                    <a:lnTo>
                      <a:pt x="618" y="1828"/>
                    </a:lnTo>
                    <a:lnTo>
                      <a:pt x="634" y="1893"/>
                    </a:lnTo>
                    <a:lnTo>
                      <a:pt x="661" y="1925"/>
                    </a:lnTo>
                    <a:lnTo>
                      <a:pt x="661" y="1942"/>
                    </a:lnTo>
                    <a:lnTo>
                      <a:pt x="640" y="1963"/>
                    </a:lnTo>
                    <a:lnTo>
                      <a:pt x="634" y="1979"/>
                    </a:lnTo>
                    <a:lnTo>
                      <a:pt x="699" y="2077"/>
                    </a:lnTo>
                    <a:lnTo>
                      <a:pt x="710" y="2077"/>
                    </a:lnTo>
                    <a:lnTo>
                      <a:pt x="710" y="2055"/>
                    </a:lnTo>
                    <a:lnTo>
                      <a:pt x="731" y="2055"/>
                    </a:lnTo>
                    <a:lnTo>
                      <a:pt x="738" y="2065"/>
                    </a:lnTo>
                    <a:lnTo>
                      <a:pt x="754" y="2000"/>
                    </a:lnTo>
                    <a:lnTo>
                      <a:pt x="791" y="1984"/>
                    </a:lnTo>
                    <a:lnTo>
                      <a:pt x="840" y="1990"/>
                    </a:lnTo>
                    <a:lnTo>
                      <a:pt x="878" y="2012"/>
                    </a:lnTo>
                    <a:lnTo>
                      <a:pt x="910" y="2039"/>
                    </a:lnTo>
                    <a:lnTo>
                      <a:pt x="954" y="2017"/>
                    </a:lnTo>
                    <a:lnTo>
                      <a:pt x="938" y="1947"/>
                    </a:lnTo>
                    <a:lnTo>
                      <a:pt x="932" y="1903"/>
                    </a:lnTo>
                    <a:lnTo>
                      <a:pt x="959" y="1893"/>
                    </a:lnTo>
                    <a:lnTo>
                      <a:pt x="1046" y="1866"/>
                    </a:lnTo>
                    <a:lnTo>
                      <a:pt x="1052" y="1855"/>
                    </a:lnTo>
                    <a:lnTo>
                      <a:pt x="1024" y="1823"/>
                    </a:lnTo>
                    <a:lnTo>
                      <a:pt x="1024" y="1807"/>
                    </a:lnTo>
                    <a:lnTo>
                      <a:pt x="1029" y="1801"/>
                    </a:lnTo>
                    <a:lnTo>
                      <a:pt x="1041" y="1768"/>
                    </a:lnTo>
                    <a:lnTo>
                      <a:pt x="1052" y="1752"/>
                    </a:lnTo>
                    <a:lnTo>
                      <a:pt x="1046" y="1747"/>
                    </a:lnTo>
                    <a:lnTo>
                      <a:pt x="1041" y="1736"/>
                    </a:lnTo>
                    <a:lnTo>
                      <a:pt x="1041" y="1714"/>
                    </a:lnTo>
                    <a:lnTo>
                      <a:pt x="1057" y="1649"/>
                    </a:lnTo>
                    <a:lnTo>
                      <a:pt x="1057" y="1596"/>
                    </a:lnTo>
                    <a:lnTo>
                      <a:pt x="1106" y="1552"/>
                    </a:lnTo>
                    <a:lnTo>
                      <a:pt x="1133" y="1492"/>
                    </a:lnTo>
                    <a:lnTo>
                      <a:pt x="1133" y="1471"/>
                    </a:lnTo>
                    <a:lnTo>
                      <a:pt x="1171" y="1396"/>
                    </a:lnTo>
                    <a:lnTo>
                      <a:pt x="1160" y="1320"/>
                    </a:lnTo>
                    <a:lnTo>
                      <a:pt x="1127" y="1250"/>
                    </a:lnTo>
                    <a:lnTo>
                      <a:pt x="1138" y="1206"/>
                    </a:lnTo>
                    <a:lnTo>
                      <a:pt x="1133" y="1174"/>
                    </a:lnTo>
                    <a:lnTo>
                      <a:pt x="1143" y="1157"/>
                    </a:lnTo>
                    <a:lnTo>
                      <a:pt x="1068" y="276"/>
                    </a:lnTo>
                    <a:lnTo>
                      <a:pt x="1057" y="271"/>
                    </a:lnTo>
                    <a:lnTo>
                      <a:pt x="1046" y="249"/>
                    </a:lnTo>
                    <a:lnTo>
                      <a:pt x="1029" y="168"/>
                    </a:lnTo>
                    <a:lnTo>
                      <a:pt x="1013" y="141"/>
                    </a:lnTo>
                    <a:lnTo>
                      <a:pt x="992" y="119"/>
                    </a:lnTo>
                    <a:lnTo>
                      <a:pt x="964" y="65"/>
                    </a:lnTo>
                    <a:lnTo>
                      <a:pt x="964" y="0"/>
                    </a:lnTo>
                    <a:close/>
                  </a:path>
                </a:pathLst>
              </a:custGeom>
              <a:solidFill>
                <a:schemeClr val="bg2">
                  <a:lumMod val="40000"/>
                  <a:lumOff val="60000"/>
                </a:schemeClr>
              </a:solidFill>
              <a:ln w="9525">
                <a:solidFill>
                  <a:schemeClr val="bg2">
                    <a:lumMod val="40000"/>
                    <a:lumOff val="60000"/>
                  </a:schemeClr>
                </a:solidFill>
                <a:round/>
                <a:headEnd/>
                <a:tailEnd/>
              </a:ln>
            </p:spPr>
          </p:sp>
          <p:grpSp>
            <p:nvGrpSpPr>
              <p:cNvPr id="118" name="MI"/>
              <p:cNvGrpSpPr>
                <a:grpSpLocks/>
              </p:cNvGrpSpPr>
              <p:nvPr/>
            </p:nvGrpSpPr>
            <p:grpSpPr bwMode="auto">
              <a:xfrm>
                <a:off x="2998099" y="1315684"/>
                <a:ext cx="546454" cy="514592"/>
                <a:chOff x="2933700" y="400050"/>
                <a:chExt cx="68" cy="64"/>
              </a:xfrm>
              <a:solidFill>
                <a:schemeClr val="bg2">
                  <a:lumMod val="40000"/>
                  <a:lumOff val="60000"/>
                </a:schemeClr>
              </a:solidFill>
            </p:grpSpPr>
            <p:sp>
              <p:nvSpPr>
                <p:cNvPr id="122" name="Freeform 121"/>
                <p:cNvSpPr>
                  <a:spLocks/>
                </p:cNvSpPr>
                <p:nvPr/>
              </p:nvSpPr>
              <p:spPr bwMode="auto">
                <a:xfrm>
                  <a:off x="2933733" y="400066"/>
                  <a:ext cx="35" cy="48"/>
                </a:xfrm>
                <a:custGeom>
                  <a:avLst/>
                  <a:gdLst>
                    <a:gd name="T0" fmla="*/ 0 w 1143"/>
                    <a:gd name="T1" fmla="*/ 0 h 1568"/>
                    <a:gd name="T2" fmla="*/ 0 w 1143"/>
                    <a:gd name="T3" fmla="*/ 0 h 1568"/>
                    <a:gd name="T4" fmla="*/ 0 w 1143"/>
                    <a:gd name="T5" fmla="*/ 0 h 1568"/>
                    <a:gd name="T6" fmla="*/ 0 w 1143"/>
                    <a:gd name="T7" fmla="*/ 0 h 1568"/>
                    <a:gd name="T8" fmla="*/ 0 w 1143"/>
                    <a:gd name="T9" fmla="*/ 0 h 1568"/>
                    <a:gd name="T10" fmla="*/ 0 w 1143"/>
                    <a:gd name="T11" fmla="*/ 0 h 1568"/>
                    <a:gd name="T12" fmla="*/ 0 w 1143"/>
                    <a:gd name="T13" fmla="*/ 0 h 1568"/>
                    <a:gd name="T14" fmla="*/ 0 w 1143"/>
                    <a:gd name="T15" fmla="*/ 0 h 1568"/>
                    <a:gd name="T16" fmla="*/ 0 w 1143"/>
                    <a:gd name="T17" fmla="*/ 0 h 1568"/>
                    <a:gd name="T18" fmla="*/ 0 w 1143"/>
                    <a:gd name="T19" fmla="*/ 0 h 1568"/>
                    <a:gd name="T20" fmla="*/ 0 w 1143"/>
                    <a:gd name="T21" fmla="*/ 0 h 1568"/>
                    <a:gd name="T22" fmla="*/ 0 w 1143"/>
                    <a:gd name="T23" fmla="*/ 0 h 1568"/>
                    <a:gd name="T24" fmla="*/ 0 w 1143"/>
                    <a:gd name="T25" fmla="*/ 0 h 1568"/>
                    <a:gd name="T26" fmla="*/ 0 w 1143"/>
                    <a:gd name="T27" fmla="*/ 0 h 1568"/>
                    <a:gd name="T28" fmla="*/ 0 w 1143"/>
                    <a:gd name="T29" fmla="*/ 0 h 1568"/>
                    <a:gd name="T30" fmla="*/ 0 w 1143"/>
                    <a:gd name="T31" fmla="*/ 0 h 1568"/>
                    <a:gd name="T32" fmla="*/ 0 w 1143"/>
                    <a:gd name="T33" fmla="*/ 0 h 1568"/>
                    <a:gd name="T34" fmla="*/ 0 w 1143"/>
                    <a:gd name="T35" fmla="*/ 0 h 1568"/>
                    <a:gd name="T36" fmla="*/ 0 w 1143"/>
                    <a:gd name="T37" fmla="*/ 0 h 1568"/>
                    <a:gd name="T38" fmla="*/ 0 w 1143"/>
                    <a:gd name="T39" fmla="*/ 0 h 1568"/>
                    <a:gd name="T40" fmla="*/ 0 w 1143"/>
                    <a:gd name="T41" fmla="*/ 0 h 1568"/>
                    <a:gd name="T42" fmla="*/ 0 w 1143"/>
                    <a:gd name="T43" fmla="*/ 0 h 1568"/>
                    <a:gd name="T44" fmla="*/ 0 w 1143"/>
                    <a:gd name="T45" fmla="*/ 0 h 1568"/>
                    <a:gd name="T46" fmla="*/ 0 w 1143"/>
                    <a:gd name="T47" fmla="*/ 0 h 1568"/>
                    <a:gd name="T48" fmla="*/ 0 w 1143"/>
                    <a:gd name="T49" fmla="*/ 0 h 1568"/>
                    <a:gd name="T50" fmla="*/ 0 w 1143"/>
                    <a:gd name="T51" fmla="*/ 0 h 1568"/>
                    <a:gd name="T52" fmla="*/ 0 w 1143"/>
                    <a:gd name="T53" fmla="*/ 0 h 1568"/>
                    <a:gd name="T54" fmla="*/ 0 w 1143"/>
                    <a:gd name="T55" fmla="*/ 0 h 1568"/>
                    <a:gd name="T56" fmla="*/ 0 w 1143"/>
                    <a:gd name="T57" fmla="*/ 0 h 1568"/>
                    <a:gd name="T58" fmla="*/ 0 w 1143"/>
                    <a:gd name="T59" fmla="*/ 0 h 1568"/>
                    <a:gd name="T60" fmla="*/ 0 w 1143"/>
                    <a:gd name="T61" fmla="*/ 0 h 1568"/>
                    <a:gd name="T62" fmla="*/ 0 w 1143"/>
                    <a:gd name="T63" fmla="*/ 0 h 1568"/>
                    <a:gd name="T64" fmla="*/ 0 w 1143"/>
                    <a:gd name="T65" fmla="*/ 0 h 1568"/>
                    <a:gd name="T66" fmla="*/ 0 w 1143"/>
                    <a:gd name="T67" fmla="*/ 0 h 1568"/>
                    <a:gd name="T68" fmla="*/ 0 w 1143"/>
                    <a:gd name="T69" fmla="*/ 0 h 1568"/>
                    <a:gd name="T70" fmla="*/ 0 w 1143"/>
                    <a:gd name="T71" fmla="*/ 0 h 1568"/>
                    <a:gd name="T72" fmla="*/ 0 w 1143"/>
                    <a:gd name="T73" fmla="*/ 0 h 1568"/>
                    <a:gd name="T74" fmla="*/ 0 w 1143"/>
                    <a:gd name="T75" fmla="*/ 0 h 1568"/>
                    <a:gd name="T76" fmla="*/ 0 w 1143"/>
                    <a:gd name="T77" fmla="*/ 0 h 1568"/>
                    <a:gd name="T78" fmla="*/ 0 w 1143"/>
                    <a:gd name="T79" fmla="*/ 0 h 1568"/>
                    <a:gd name="T80" fmla="*/ 0 w 1143"/>
                    <a:gd name="T81" fmla="*/ 0 h 1568"/>
                    <a:gd name="T82" fmla="*/ 0 w 1143"/>
                    <a:gd name="T83" fmla="*/ 0 h 1568"/>
                    <a:gd name="T84" fmla="*/ 0 w 1143"/>
                    <a:gd name="T85" fmla="*/ 0 h 1568"/>
                    <a:gd name="T86" fmla="*/ 0 w 1143"/>
                    <a:gd name="T87" fmla="*/ 0 h 1568"/>
                    <a:gd name="T88" fmla="*/ 0 w 1143"/>
                    <a:gd name="T89" fmla="*/ 0 h 1568"/>
                    <a:gd name="T90" fmla="*/ 0 w 1143"/>
                    <a:gd name="T91" fmla="*/ 0 h 1568"/>
                    <a:gd name="T92" fmla="*/ 0 w 1143"/>
                    <a:gd name="T93" fmla="*/ 0 h 1568"/>
                    <a:gd name="T94" fmla="*/ 0 w 1143"/>
                    <a:gd name="T95" fmla="*/ 0 h 1568"/>
                    <a:gd name="T96" fmla="*/ 0 w 1143"/>
                    <a:gd name="T97" fmla="*/ 0 h 1568"/>
                    <a:gd name="T98" fmla="*/ 0 w 1143"/>
                    <a:gd name="T99" fmla="*/ 0 h 1568"/>
                    <a:gd name="T100" fmla="*/ 0 w 1143"/>
                    <a:gd name="T101" fmla="*/ 0 h 1568"/>
                    <a:gd name="T102" fmla="*/ 0 w 1143"/>
                    <a:gd name="T103" fmla="*/ 0 h 1568"/>
                    <a:gd name="T104" fmla="*/ 0 w 1143"/>
                    <a:gd name="T105" fmla="*/ 0 h 1568"/>
                    <a:gd name="T106" fmla="*/ 0 w 1143"/>
                    <a:gd name="T107" fmla="*/ 0 h 15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3"/>
                    <a:gd name="T163" fmla="*/ 0 h 1568"/>
                    <a:gd name="T164" fmla="*/ 1143 w 1143"/>
                    <a:gd name="T165" fmla="*/ 1568 h 15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3" h="1568">
                      <a:moveTo>
                        <a:pt x="0" y="1568"/>
                      </a:moveTo>
                      <a:lnTo>
                        <a:pt x="568" y="1498"/>
                      </a:lnTo>
                      <a:lnTo>
                        <a:pt x="573" y="1515"/>
                      </a:lnTo>
                      <a:lnTo>
                        <a:pt x="931" y="1466"/>
                      </a:lnTo>
                      <a:lnTo>
                        <a:pt x="936" y="1450"/>
                      </a:lnTo>
                      <a:lnTo>
                        <a:pt x="980" y="1362"/>
                      </a:lnTo>
                      <a:lnTo>
                        <a:pt x="996" y="1341"/>
                      </a:lnTo>
                      <a:lnTo>
                        <a:pt x="991" y="1282"/>
                      </a:lnTo>
                      <a:lnTo>
                        <a:pt x="1013" y="1233"/>
                      </a:lnTo>
                      <a:lnTo>
                        <a:pt x="1056" y="1195"/>
                      </a:lnTo>
                      <a:lnTo>
                        <a:pt x="1056" y="1152"/>
                      </a:lnTo>
                      <a:lnTo>
                        <a:pt x="1062" y="1141"/>
                      </a:lnTo>
                      <a:lnTo>
                        <a:pt x="1067" y="1114"/>
                      </a:lnTo>
                      <a:lnTo>
                        <a:pt x="1094" y="1092"/>
                      </a:lnTo>
                      <a:lnTo>
                        <a:pt x="1105" y="1114"/>
                      </a:lnTo>
                      <a:lnTo>
                        <a:pt x="1115" y="1120"/>
                      </a:lnTo>
                      <a:lnTo>
                        <a:pt x="1132" y="1109"/>
                      </a:lnTo>
                      <a:lnTo>
                        <a:pt x="1138" y="1092"/>
                      </a:lnTo>
                      <a:lnTo>
                        <a:pt x="1143" y="1071"/>
                      </a:lnTo>
                      <a:lnTo>
                        <a:pt x="1132" y="1022"/>
                      </a:lnTo>
                      <a:lnTo>
                        <a:pt x="1143" y="957"/>
                      </a:lnTo>
                      <a:lnTo>
                        <a:pt x="1122" y="914"/>
                      </a:lnTo>
                      <a:lnTo>
                        <a:pt x="1115" y="828"/>
                      </a:lnTo>
                      <a:lnTo>
                        <a:pt x="1029" y="617"/>
                      </a:lnTo>
                      <a:lnTo>
                        <a:pt x="948" y="589"/>
                      </a:lnTo>
                      <a:lnTo>
                        <a:pt x="920" y="611"/>
                      </a:lnTo>
                      <a:lnTo>
                        <a:pt x="883" y="649"/>
                      </a:lnTo>
                      <a:lnTo>
                        <a:pt x="785" y="790"/>
                      </a:lnTo>
                      <a:lnTo>
                        <a:pt x="775" y="790"/>
                      </a:lnTo>
                      <a:lnTo>
                        <a:pt x="769" y="784"/>
                      </a:lnTo>
                      <a:lnTo>
                        <a:pt x="726" y="768"/>
                      </a:lnTo>
                      <a:lnTo>
                        <a:pt x="715" y="758"/>
                      </a:lnTo>
                      <a:lnTo>
                        <a:pt x="704" y="725"/>
                      </a:lnTo>
                      <a:lnTo>
                        <a:pt x="715" y="665"/>
                      </a:lnTo>
                      <a:lnTo>
                        <a:pt x="731" y="644"/>
                      </a:lnTo>
                      <a:lnTo>
                        <a:pt x="780" y="611"/>
                      </a:lnTo>
                      <a:lnTo>
                        <a:pt x="791" y="589"/>
                      </a:lnTo>
                      <a:lnTo>
                        <a:pt x="791" y="568"/>
                      </a:lnTo>
                      <a:lnTo>
                        <a:pt x="801" y="540"/>
                      </a:lnTo>
                      <a:lnTo>
                        <a:pt x="818" y="524"/>
                      </a:lnTo>
                      <a:lnTo>
                        <a:pt x="840" y="482"/>
                      </a:lnTo>
                      <a:lnTo>
                        <a:pt x="840" y="389"/>
                      </a:lnTo>
                      <a:lnTo>
                        <a:pt x="829" y="341"/>
                      </a:lnTo>
                      <a:lnTo>
                        <a:pt x="812" y="319"/>
                      </a:lnTo>
                      <a:lnTo>
                        <a:pt x="785" y="282"/>
                      </a:lnTo>
                      <a:lnTo>
                        <a:pt x="775" y="265"/>
                      </a:lnTo>
                      <a:lnTo>
                        <a:pt x="780" y="243"/>
                      </a:lnTo>
                      <a:lnTo>
                        <a:pt x="812" y="233"/>
                      </a:lnTo>
                      <a:lnTo>
                        <a:pt x="818" y="222"/>
                      </a:lnTo>
                      <a:lnTo>
                        <a:pt x="780" y="152"/>
                      </a:lnTo>
                      <a:lnTo>
                        <a:pt x="747" y="136"/>
                      </a:lnTo>
                      <a:lnTo>
                        <a:pt x="655" y="103"/>
                      </a:lnTo>
                      <a:lnTo>
                        <a:pt x="585" y="87"/>
                      </a:lnTo>
                      <a:lnTo>
                        <a:pt x="557" y="59"/>
                      </a:lnTo>
                      <a:lnTo>
                        <a:pt x="503" y="43"/>
                      </a:lnTo>
                      <a:lnTo>
                        <a:pt x="455" y="32"/>
                      </a:lnTo>
                      <a:lnTo>
                        <a:pt x="412" y="0"/>
                      </a:lnTo>
                      <a:lnTo>
                        <a:pt x="396" y="27"/>
                      </a:lnTo>
                      <a:lnTo>
                        <a:pt x="363" y="38"/>
                      </a:lnTo>
                      <a:lnTo>
                        <a:pt x="336" y="87"/>
                      </a:lnTo>
                      <a:lnTo>
                        <a:pt x="330" y="130"/>
                      </a:lnTo>
                      <a:lnTo>
                        <a:pt x="336" y="146"/>
                      </a:lnTo>
                      <a:lnTo>
                        <a:pt x="352" y="146"/>
                      </a:lnTo>
                      <a:lnTo>
                        <a:pt x="357" y="162"/>
                      </a:lnTo>
                      <a:lnTo>
                        <a:pt x="347" y="168"/>
                      </a:lnTo>
                      <a:lnTo>
                        <a:pt x="319" y="178"/>
                      </a:lnTo>
                      <a:lnTo>
                        <a:pt x="303" y="189"/>
                      </a:lnTo>
                      <a:lnTo>
                        <a:pt x="282" y="222"/>
                      </a:lnTo>
                      <a:lnTo>
                        <a:pt x="265" y="254"/>
                      </a:lnTo>
                      <a:lnTo>
                        <a:pt x="270" y="292"/>
                      </a:lnTo>
                      <a:lnTo>
                        <a:pt x="276" y="335"/>
                      </a:lnTo>
                      <a:lnTo>
                        <a:pt x="254" y="378"/>
                      </a:lnTo>
                      <a:lnTo>
                        <a:pt x="222" y="394"/>
                      </a:lnTo>
                      <a:lnTo>
                        <a:pt x="217" y="362"/>
                      </a:lnTo>
                      <a:lnTo>
                        <a:pt x="227" y="324"/>
                      </a:lnTo>
                      <a:lnTo>
                        <a:pt x="217" y="287"/>
                      </a:lnTo>
                      <a:lnTo>
                        <a:pt x="222" y="265"/>
                      </a:lnTo>
                      <a:lnTo>
                        <a:pt x="217" y="259"/>
                      </a:lnTo>
                      <a:lnTo>
                        <a:pt x="200" y="265"/>
                      </a:lnTo>
                      <a:lnTo>
                        <a:pt x="184" y="292"/>
                      </a:lnTo>
                      <a:lnTo>
                        <a:pt x="178" y="330"/>
                      </a:lnTo>
                      <a:lnTo>
                        <a:pt x="168" y="352"/>
                      </a:lnTo>
                      <a:lnTo>
                        <a:pt x="145" y="352"/>
                      </a:lnTo>
                      <a:lnTo>
                        <a:pt x="113" y="378"/>
                      </a:lnTo>
                      <a:lnTo>
                        <a:pt x="97" y="405"/>
                      </a:lnTo>
                      <a:lnTo>
                        <a:pt x="97" y="427"/>
                      </a:lnTo>
                      <a:lnTo>
                        <a:pt x="64" y="459"/>
                      </a:lnTo>
                      <a:lnTo>
                        <a:pt x="64" y="519"/>
                      </a:lnTo>
                      <a:lnTo>
                        <a:pt x="59" y="584"/>
                      </a:lnTo>
                      <a:lnTo>
                        <a:pt x="54" y="628"/>
                      </a:lnTo>
                      <a:lnTo>
                        <a:pt x="32" y="676"/>
                      </a:lnTo>
                      <a:lnTo>
                        <a:pt x="15" y="703"/>
                      </a:lnTo>
                      <a:lnTo>
                        <a:pt x="15" y="735"/>
                      </a:lnTo>
                      <a:lnTo>
                        <a:pt x="43" y="816"/>
                      </a:lnTo>
                      <a:lnTo>
                        <a:pt x="26" y="865"/>
                      </a:lnTo>
                      <a:lnTo>
                        <a:pt x="48" y="909"/>
                      </a:lnTo>
                      <a:lnTo>
                        <a:pt x="103" y="1016"/>
                      </a:lnTo>
                      <a:lnTo>
                        <a:pt x="140" y="1109"/>
                      </a:lnTo>
                      <a:lnTo>
                        <a:pt x="140" y="1185"/>
                      </a:lnTo>
                      <a:lnTo>
                        <a:pt x="157" y="1201"/>
                      </a:lnTo>
                      <a:lnTo>
                        <a:pt x="157" y="1211"/>
                      </a:lnTo>
                      <a:lnTo>
                        <a:pt x="145" y="1222"/>
                      </a:lnTo>
                      <a:lnTo>
                        <a:pt x="135" y="1303"/>
                      </a:lnTo>
                      <a:lnTo>
                        <a:pt x="124" y="1357"/>
                      </a:lnTo>
                      <a:lnTo>
                        <a:pt x="97" y="1411"/>
                      </a:lnTo>
                      <a:lnTo>
                        <a:pt x="54" y="1520"/>
                      </a:lnTo>
                      <a:lnTo>
                        <a:pt x="15" y="1557"/>
                      </a:lnTo>
                      <a:lnTo>
                        <a:pt x="0" y="1568"/>
                      </a:lnTo>
                      <a:close/>
                    </a:path>
                  </a:pathLst>
                </a:custGeom>
                <a:grpFill/>
                <a:ln w="9525">
                  <a:solidFill>
                    <a:schemeClr val="bg2">
                      <a:lumMod val="40000"/>
                      <a:lumOff val="60000"/>
                    </a:schemeClr>
                  </a:solidFill>
                  <a:round/>
                  <a:headEnd/>
                  <a:tailEnd/>
                </a:ln>
              </p:spPr>
            </p:sp>
            <p:sp>
              <p:nvSpPr>
                <p:cNvPr id="123" name="Freeform 122"/>
                <p:cNvSpPr>
                  <a:spLocks/>
                </p:cNvSpPr>
                <p:nvPr/>
              </p:nvSpPr>
              <p:spPr bwMode="auto">
                <a:xfrm>
                  <a:off x="2933700" y="400050"/>
                  <a:ext cx="55" cy="27"/>
                </a:xfrm>
                <a:custGeom>
                  <a:avLst/>
                  <a:gdLst>
                    <a:gd name="T0" fmla="*/ 0 w 1794"/>
                    <a:gd name="T1" fmla="*/ 0 h 882"/>
                    <a:gd name="T2" fmla="*/ 0 w 1794"/>
                    <a:gd name="T3" fmla="*/ 0 h 882"/>
                    <a:gd name="T4" fmla="*/ 0 w 1794"/>
                    <a:gd name="T5" fmla="*/ 0 h 882"/>
                    <a:gd name="T6" fmla="*/ 0 w 1794"/>
                    <a:gd name="T7" fmla="*/ 0 h 882"/>
                    <a:gd name="T8" fmla="*/ 0 w 1794"/>
                    <a:gd name="T9" fmla="*/ 0 h 882"/>
                    <a:gd name="T10" fmla="*/ 0 w 1794"/>
                    <a:gd name="T11" fmla="*/ 0 h 882"/>
                    <a:gd name="T12" fmla="*/ 0 w 1794"/>
                    <a:gd name="T13" fmla="*/ 0 h 882"/>
                    <a:gd name="T14" fmla="*/ 0 w 1794"/>
                    <a:gd name="T15" fmla="*/ 0 h 882"/>
                    <a:gd name="T16" fmla="*/ 0 w 1794"/>
                    <a:gd name="T17" fmla="*/ 0 h 882"/>
                    <a:gd name="T18" fmla="*/ 0 w 1794"/>
                    <a:gd name="T19" fmla="*/ 0 h 882"/>
                    <a:gd name="T20" fmla="*/ 0 w 1794"/>
                    <a:gd name="T21" fmla="*/ 0 h 882"/>
                    <a:gd name="T22" fmla="*/ 0 w 1794"/>
                    <a:gd name="T23" fmla="*/ 0 h 882"/>
                    <a:gd name="T24" fmla="*/ 0 w 1794"/>
                    <a:gd name="T25" fmla="*/ 0 h 882"/>
                    <a:gd name="T26" fmla="*/ 0 w 1794"/>
                    <a:gd name="T27" fmla="*/ 0 h 882"/>
                    <a:gd name="T28" fmla="*/ 0 w 1794"/>
                    <a:gd name="T29" fmla="*/ 0 h 882"/>
                    <a:gd name="T30" fmla="*/ 0 w 1794"/>
                    <a:gd name="T31" fmla="*/ 0 h 882"/>
                    <a:gd name="T32" fmla="*/ 0 w 1794"/>
                    <a:gd name="T33" fmla="*/ 0 h 882"/>
                    <a:gd name="T34" fmla="*/ 0 w 1794"/>
                    <a:gd name="T35" fmla="*/ 0 h 882"/>
                    <a:gd name="T36" fmla="*/ 0 w 1794"/>
                    <a:gd name="T37" fmla="*/ 0 h 882"/>
                    <a:gd name="T38" fmla="*/ 0 w 1794"/>
                    <a:gd name="T39" fmla="*/ 0 h 882"/>
                    <a:gd name="T40" fmla="*/ 0 w 1794"/>
                    <a:gd name="T41" fmla="*/ 0 h 882"/>
                    <a:gd name="T42" fmla="*/ 0 w 1794"/>
                    <a:gd name="T43" fmla="*/ 0 h 882"/>
                    <a:gd name="T44" fmla="*/ 0 w 1794"/>
                    <a:gd name="T45" fmla="*/ 0 h 882"/>
                    <a:gd name="T46" fmla="*/ 0 w 1794"/>
                    <a:gd name="T47" fmla="*/ 0 h 882"/>
                    <a:gd name="T48" fmla="*/ 0 w 1794"/>
                    <a:gd name="T49" fmla="*/ 0 h 882"/>
                    <a:gd name="T50" fmla="*/ 0 w 1794"/>
                    <a:gd name="T51" fmla="*/ 0 h 882"/>
                    <a:gd name="T52" fmla="*/ 0 w 1794"/>
                    <a:gd name="T53" fmla="*/ 0 h 882"/>
                    <a:gd name="T54" fmla="*/ 0 w 1794"/>
                    <a:gd name="T55" fmla="*/ 0 h 882"/>
                    <a:gd name="T56" fmla="*/ 0 w 1794"/>
                    <a:gd name="T57" fmla="*/ 0 h 882"/>
                    <a:gd name="T58" fmla="*/ 0 w 1794"/>
                    <a:gd name="T59" fmla="*/ 0 h 882"/>
                    <a:gd name="T60" fmla="*/ 0 w 1794"/>
                    <a:gd name="T61" fmla="*/ 0 h 882"/>
                    <a:gd name="T62" fmla="*/ 0 w 1794"/>
                    <a:gd name="T63" fmla="*/ 0 h 882"/>
                    <a:gd name="T64" fmla="*/ 0 w 1794"/>
                    <a:gd name="T65" fmla="*/ 0 h 882"/>
                    <a:gd name="T66" fmla="*/ 0 w 1794"/>
                    <a:gd name="T67" fmla="*/ 0 h 882"/>
                    <a:gd name="T68" fmla="*/ 0 w 1794"/>
                    <a:gd name="T69" fmla="*/ 0 h 882"/>
                    <a:gd name="T70" fmla="*/ 0 w 1794"/>
                    <a:gd name="T71" fmla="*/ 0 h 882"/>
                    <a:gd name="T72" fmla="*/ 0 w 1794"/>
                    <a:gd name="T73" fmla="*/ 0 h 882"/>
                    <a:gd name="T74" fmla="*/ 0 w 1794"/>
                    <a:gd name="T75" fmla="*/ 0 h 882"/>
                    <a:gd name="T76" fmla="*/ 0 w 1794"/>
                    <a:gd name="T77" fmla="*/ 0 h 882"/>
                    <a:gd name="T78" fmla="*/ 0 w 1794"/>
                    <a:gd name="T79" fmla="*/ 0 h 882"/>
                    <a:gd name="T80" fmla="*/ 0 w 1794"/>
                    <a:gd name="T81" fmla="*/ 0 h 882"/>
                    <a:gd name="T82" fmla="*/ 0 w 1794"/>
                    <a:gd name="T83" fmla="*/ 0 h 882"/>
                    <a:gd name="T84" fmla="*/ 0 w 1794"/>
                    <a:gd name="T85" fmla="*/ 0 h 882"/>
                    <a:gd name="T86" fmla="*/ 0 w 1794"/>
                    <a:gd name="T87" fmla="*/ 0 h 8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4"/>
                    <a:gd name="T133" fmla="*/ 0 h 882"/>
                    <a:gd name="T134" fmla="*/ 1794 w 1794"/>
                    <a:gd name="T135" fmla="*/ 882 h 8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4" h="882">
                      <a:moveTo>
                        <a:pt x="0" y="373"/>
                      </a:moveTo>
                      <a:lnTo>
                        <a:pt x="54" y="357"/>
                      </a:lnTo>
                      <a:lnTo>
                        <a:pt x="76" y="341"/>
                      </a:lnTo>
                      <a:lnTo>
                        <a:pt x="135" y="308"/>
                      </a:lnTo>
                      <a:lnTo>
                        <a:pt x="147" y="281"/>
                      </a:lnTo>
                      <a:lnTo>
                        <a:pt x="168" y="276"/>
                      </a:lnTo>
                      <a:lnTo>
                        <a:pt x="271" y="243"/>
                      </a:lnTo>
                      <a:lnTo>
                        <a:pt x="336" y="206"/>
                      </a:lnTo>
                      <a:lnTo>
                        <a:pt x="423" y="119"/>
                      </a:lnTo>
                      <a:lnTo>
                        <a:pt x="445" y="114"/>
                      </a:lnTo>
                      <a:lnTo>
                        <a:pt x="515" y="38"/>
                      </a:lnTo>
                      <a:lnTo>
                        <a:pt x="558" y="11"/>
                      </a:lnTo>
                      <a:lnTo>
                        <a:pt x="640" y="0"/>
                      </a:lnTo>
                      <a:lnTo>
                        <a:pt x="656" y="5"/>
                      </a:lnTo>
                      <a:lnTo>
                        <a:pt x="661" y="16"/>
                      </a:lnTo>
                      <a:lnTo>
                        <a:pt x="618" y="44"/>
                      </a:lnTo>
                      <a:lnTo>
                        <a:pt x="607" y="49"/>
                      </a:lnTo>
                      <a:lnTo>
                        <a:pt x="591" y="81"/>
                      </a:lnTo>
                      <a:lnTo>
                        <a:pt x="537" y="141"/>
                      </a:lnTo>
                      <a:lnTo>
                        <a:pt x="510" y="167"/>
                      </a:lnTo>
                      <a:lnTo>
                        <a:pt x="493" y="184"/>
                      </a:lnTo>
                      <a:lnTo>
                        <a:pt x="482" y="238"/>
                      </a:lnTo>
                      <a:lnTo>
                        <a:pt x="493" y="276"/>
                      </a:lnTo>
                      <a:lnTo>
                        <a:pt x="504" y="255"/>
                      </a:lnTo>
                      <a:lnTo>
                        <a:pt x="547" y="216"/>
                      </a:lnTo>
                      <a:lnTo>
                        <a:pt x="580" y="216"/>
                      </a:lnTo>
                      <a:lnTo>
                        <a:pt x="602" y="206"/>
                      </a:lnTo>
                      <a:lnTo>
                        <a:pt x="705" y="255"/>
                      </a:lnTo>
                      <a:lnTo>
                        <a:pt x="786" y="346"/>
                      </a:lnTo>
                      <a:lnTo>
                        <a:pt x="845" y="336"/>
                      </a:lnTo>
                      <a:lnTo>
                        <a:pt x="884" y="336"/>
                      </a:lnTo>
                      <a:lnTo>
                        <a:pt x="905" y="352"/>
                      </a:lnTo>
                      <a:lnTo>
                        <a:pt x="926" y="352"/>
                      </a:lnTo>
                      <a:lnTo>
                        <a:pt x="933" y="346"/>
                      </a:lnTo>
                      <a:lnTo>
                        <a:pt x="954" y="357"/>
                      </a:lnTo>
                      <a:lnTo>
                        <a:pt x="954" y="368"/>
                      </a:lnTo>
                      <a:lnTo>
                        <a:pt x="970" y="357"/>
                      </a:lnTo>
                      <a:lnTo>
                        <a:pt x="986" y="336"/>
                      </a:lnTo>
                      <a:lnTo>
                        <a:pt x="1057" y="281"/>
                      </a:lnTo>
                      <a:lnTo>
                        <a:pt x="1289" y="222"/>
                      </a:lnTo>
                      <a:lnTo>
                        <a:pt x="1349" y="190"/>
                      </a:lnTo>
                      <a:lnTo>
                        <a:pt x="1377" y="179"/>
                      </a:lnTo>
                      <a:lnTo>
                        <a:pt x="1387" y="195"/>
                      </a:lnTo>
                      <a:lnTo>
                        <a:pt x="1371" y="227"/>
                      </a:lnTo>
                      <a:lnTo>
                        <a:pt x="1371" y="243"/>
                      </a:lnTo>
                      <a:lnTo>
                        <a:pt x="1398" y="297"/>
                      </a:lnTo>
                      <a:lnTo>
                        <a:pt x="1415" y="308"/>
                      </a:lnTo>
                      <a:lnTo>
                        <a:pt x="1431" y="297"/>
                      </a:lnTo>
                      <a:lnTo>
                        <a:pt x="1468" y="303"/>
                      </a:lnTo>
                      <a:lnTo>
                        <a:pt x="1485" y="292"/>
                      </a:lnTo>
                      <a:lnTo>
                        <a:pt x="1561" y="287"/>
                      </a:lnTo>
                      <a:lnTo>
                        <a:pt x="1594" y="308"/>
                      </a:lnTo>
                      <a:lnTo>
                        <a:pt x="1620" y="362"/>
                      </a:lnTo>
                      <a:lnTo>
                        <a:pt x="1642" y="390"/>
                      </a:lnTo>
                      <a:lnTo>
                        <a:pt x="1701" y="411"/>
                      </a:lnTo>
                      <a:lnTo>
                        <a:pt x="1761" y="401"/>
                      </a:lnTo>
                      <a:lnTo>
                        <a:pt x="1778" y="401"/>
                      </a:lnTo>
                      <a:lnTo>
                        <a:pt x="1794" y="411"/>
                      </a:lnTo>
                      <a:lnTo>
                        <a:pt x="1794" y="432"/>
                      </a:lnTo>
                      <a:lnTo>
                        <a:pt x="1766" y="455"/>
                      </a:lnTo>
                      <a:lnTo>
                        <a:pt x="1729" y="460"/>
                      </a:lnTo>
                      <a:lnTo>
                        <a:pt x="1712" y="455"/>
                      </a:lnTo>
                      <a:lnTo>
                        <a:pt x="1707" y="443"/>
                      </a:lnTo>
                      <a:lnTo>
                        <a:pt x="1696" y="443"/>
                      </a:lnTo>
                      <a:lnTo>
                        <a:pt x="1659" y="465"/>
                      </a:lnTo>
                      <a:lnTo>
                        <a:pt x="1631" y="455"/>
                      </a:lnTo>
                      <a:lnTo>
                        <a:pt x="1610" y="455"/>
                      </a:lnTo>
                      <a:lnTo>
                        <a:pt x="1545" y="465"/>
                      </a:lnTo>
                      <a:lnTo>
                        <a:pt x="1507" y="455"/>
                      </a:lnTo>
                      <a:lnTo>
                        <a:pt x="1491" y="465"/>
                      </a:lnTo>
                      <a:lnTo>
                        <a:pt x="1501" y="503"/>
                      </a:lnTo>
                      <a:lnTo>
                        <a:pt x="1491" y="513"/>
                      </a:lnTo>
                      <a:lnTo>
                        <a:pt x="1475" y="508"/>
                      </a:lnTo>
                      <a:lnTo>
                        <a:pt x="1436" y="476"/>
                      </a:lnTo>
                      <a:lnTo>
                        <a:pt x="1338" y="460"/>
                      </a:lnTo>
                      <a:lnTo>
                        <a:pt x="1317" y="465"/>
                      </a:lnTo>
                      <a:lnTo>
                        <a:pt x="1296" y="455"/>
                      </a:lnTo>
                      <a:lnTo>
                        <a:pt x="1231" y="503"/>
                      </a:lnTo>
                      <a:lnTo>
                        <a:pt x="1214" y="503"/>
                      </a:lnTo>
                      <a:lnTo>
                        <a:pt x="1187" y="519"/>
                      </a:lnTo>
                      <a:lnTo>
                        <a:pt x="1176" y="530"/>
                      </a:lnTo>
                      <a:lnTo>
                        <a:pt x="1165" y="536"/>
                      </a:lnTo>
                      <a:lnTo>
                        <a:pt x="1127" y="530"/>
                      </a:lnTo>
                      <a:lnTo>
                        <a:pt x="1089" y="536"/>
                      </a:lnTo>
                      <a:lnTo>
                        <a:pt x="1084" y="568"/>
                      </a:lnTo>
                      <a:lnTo>
                        <a:pt x="1073" y="584"/>
                      </a:lnTo>
                      <a:lnTo>
                        <a:pt x="992" y="660"/>
                      </a:lnTo>
                      <a:lnTo>
                        <a:pt x="981" y="654"/>
                      </a:lnTo>
                      <a:lnTo>
                        <a:pt x="975" y="643"/>
                      </a:lnTo>
                      <a:lnTo>
                        <a:pt x="1008" y="595"/>
                      </a:lnTo>
                      <a:lnTo>
                        <a:pt x="1003" y="573"/>
                      </a:lnTo>
                      <a:lnTo>
                        <a:pt x="959" y="573"/>
                      </a:lnTo>
                      <a:lnTo>
                        <a:pt x="943" y="617"/>
                      </a:lnTo>
                      <a:lnTo>
                        <a:pt x="926" y="638"/>
                      </a:lnTo>
                      <a:lnTo>
                        <a:pt x="910" y="611"/>
                      </a:lnTo>
                      <a:lnTo>
                        <a:pt x="900" y="573"/>
                      </a:lnTo>
                      <a:lnTo>
                        <a:pt x="894" y="578"/>
                      </a:lnTo>
                      <a:lnTo>
                        <a:pt x="884" y="633"/>
                      </a:lnTo>
                      <a:lnTo>
                        <a:pt x="856" y="682"/>
                      </a:lnTo>
                      <a:lnTo>
                        <a:pt x="835" y="736"/>
                      </a:lnTo>
                      <a:lnTo>
                        <a:pt x="819" y="768"/>
                      </a:lnTo>
                      <a:lnTo>
                        <a:pt x="780" y="828"/>
                      </a:lnTo>
                      <a:lnTo>
                        <a:pt x="780" y="865"/>
                      </a:lnTo>
                      <a:lnTo>
                        <a:pt x="775" y="882"/>
                      </a:lnTo>
                      <a:lnTo>
                        <a:pt x="737" y="854"/>
                      </a:lnTo>
                      <a:lnTo>
                        <a:pt x="726" y="817"/>
                      </a:lnTo>
                      <a:lnTo>
                        <a:pt x="742" y="801"/>
                      </a:lnTo>
                      <a:lnTo>
                        <a:pt x="742" y="779"/>
                      </a:lnTo>
                      <a:lnTo>
                        <a:pt x="737" y="773"/>
                      </a:lnTo>
                      <a:lnTo>
                        <a:pt x="694" y="784"/>
                      </a:lnTo>
                      <a:lnTo>
                        <a:pt x="682" y="779"/>
                      </a:lnTo>
                      <a:lnTo>
                        <a:pt x="699" y="687"/>
                      </a:lnTo>
                      <a:lnTo>
                        <a:pt x="694" y="654"/>
                      </a:lnTo>
                      <a:lnTo>
                        <a:pt x="645" y="633"/>
                      </a:lnTo>
                      <a:lnTo>
                        <a:pt x="607" y="622"/>
                      </a:lnTo>
                      <a:lnTo>
                        <a:pt x="607" y="606"/>
                      </a:lnTo>
                      <a:lnTo>
                        <a:pt x="612" y="595"/>
                      </a:lnTo>
                      <a:lnTo>
                        <a:pt x="596" y="584"/>
                      </a:lnTo>
                      <a:lnTo>
                        <a:pt x="558" y="568"/>
                      </a:lnTo>
                      <a:lnTo>
                        <a:pt x="504" y="557"/>
                      </a:lnTo>
                      <a:lnTo>
                        <a:pt x="482" y="562"/>
                      </a:lnTo>
                      <a:lnTo>
                        <a:pt x="466" y="573"/>
                      </a:lnTo>
                      <a:lnTo>
                        <a:pt x="461" y="557"/>
                      </a:lnTo>
                      <a:lnTo>
                        <a:pt x="423" y="557"/>
                      </a:lnTo>
                      <a:lnTo>
                        <a:pt x="374" y="513"/>
                      </a:lnTo>
                      <a:lnTo>
                        <a:pt x="342" y="513"/>
                      </a:lnTo>
                      <a:lnTo>
                        <a:pt x="98" y="465"/>
                      </a:lnTo>
                      <a:lnTo>
                        <a:pt x="82" y="455"/>
                      </a:lnTo>
                      <a:lnTo>
                        <a:pt x="70" y="416"/>
                      </a:lnTo>
                      <a:lnTo>
                        <a:pt x="49" y="401"/>
                      </a:lnTo>
                      <a:lnTo>
                        <a:pt x="16" y="395"/>
                      </a:lnTo>
                      <a:lnTo>
                        <a:pt x="0" y="373"/>
                      </a:lnTo>
                      <a:close/>
                    </a:path>
                  </a:pathLst>
                </a:custGeom>
                <a:grpFill/>
                <a:ln w="9525">
                  <a:solidFill>
                    <a:schemeClr val="bg2">
                      <a:lumMod val="40000"/>
                      <a:lumOff val="60000"/>
                    </a:schemeClr>
                  </a:solidFill>
                  <a:round/>
                  <a:headEnd/>
                  <a:tailEnd/>
                </a:ln>
              </p:spPr>
            </p:sp>
          </p:grpSp>
          <p:sp>
            <p:nvSpPr>
              <p:cNvPr id="119" name="WI"/>
              <p:cNvSpPr>
                <a:spLocks/>
              </p:cNvSpPr>
              <p:nvPr/>
            </p:nvSpPr>
            <p:spPr bwMode="auto">
              <a:xfrm>
                <a:off x="2845414" y="1371967"/>
                <a:ext cx="377696" cy="402025"/>
              </a:xfrm>
              <a:custGeom>
                <a:avLst/>
                <a:gdLst>
                  <a:gd name="T0" fmla="*/ 2147483647 w 1549"/>
                  <a:gd name="T1" fmla="*/ 2147483647 h 1649"/>
                  <a:gd name="T2" fmla="*/ 2147483647 w 1549"/>
                  <a:gd name="T3" fmla="*/ 2147483647 h 1649"/>
                  <a:gd name="T4" fmla="*/ 2147483647 w 1549"/>
                  <a:gd name="T5" fmla="*/ 2147483647 h 1649"/>
                  <a:gd name="T6" fmla="*/ 2147483647 w 1549"/>
                  <a:gd name="T7" fmla="*/ 2147483647 h 1649"/>
                  <a:gd name="T8" fmla="*/ 2147483647 w 1549"/>
                  <a:gd name="T9" fmla="*/ 2147483647 h 1649"/>
                  <a:gd name="T10" fmla="*/ 2147483647 w 1549"/>
                  <a:gd name="T11" fmla="*/ 2147483647 h 1649"/>
                  <a:gd name="T12" fmla="*/ 2147483647 w 1549"/>
                  <a:gd name="T13" fmla="*/ 2147483647 h 1649"/>
                  <a:gd name="T14" fmla="*/ 2147483647 w 1549"/>
                  <a:gd name="T15" fmla="*/ 2147483647 h 1649"/>
                  <a:gd name="T16" fmla="*/ 2147483647 w 1549"/>
                  <a:gd name="T17" fmla="*/ 2147483647 h 1649"/>
                  <a:gd name="T18" fmla="*/ 2147483647 w 1549"/>
                  <a:gd name="T19" fmla="*/ 2147483647 h 1649"/>
                  <a:gd name="T20" fmla="*/ 2147483647 w 1549"/>
                  <a:gd name="T21" fmla="*/ 2147483647 h 1649"/>
                  <a:gd name="T22" fmla="*/ 2147483647 w 1549"/>
                  <a:gd name="T23" fmla="*/ 2147483647 h 1649"/>
                  <a:gd name="T24" fmla="*/ 2147483647 w 1549"/>
                  <a:gd name="T25" fmla="*/ 2147483647 h 1649"/>
                  <a:gd name="T26" fmla="*/ 2147483647 w 1549"/>
                  <a:gd name="T27" fmla="*/ 2147483647 h 1649"/>
                  <a:gd name="T28" fmla="*/ 0 w 1549"/>
                  <a:gd name="T29" fmla="*/ 2147483647 h 1649"/>
                  <a:gd name="T30" fmla="*/ 2147483647 w 1549"/>
                  <a:gd name="T31" fmla="*/ 2147483647 h 1649"/>
                  <a:gd name="T32" fmla="*/ 2147483647 w 1549"/>
                  <a:gd name="T33" fmla="*/ 2147483647 h 1649"/>
                  <a:gd name="T34" fmla="*/ 2147483647 w 1549"/>
                  <a:gd name="T35" fmla="*/ 2147483647 h 1649"/>
                  <a:gd name="T36" fmla="*/ 2147483647 w 1549"/>
                  <a:gd name="T37" fmla="*/ 2147483647 h 1649"/>
                  <a:gd name="T38" fmla="*/ 2147483647 w 1549"/>
                  <a:gd name="T39" fmla="*/ 2147483647 h 1649"/>
                  <a:gd name="T40" fmla="*/ 2147483647 w 1549"/>
                  <a:gd name="T41" fmla="*/ 2147483647 h 1649"/>
                  <a:gd name="T42" fmla="*/ 2147483647 w 1549"/>
                  <a:gd name="T43" fmla="*/ 2147483647 h 1649"/>
                  <a:gd name="T44" fmla="*/ 2147483647 w 1549"/>
                  <a:gd name="T45" fmla="*/ 2147483647 h 1649"/>
                  <a:gd name="T46" fmla="*/ 2147483647 w 1549"/>
                  <a:gd name="T47" fmla="*/ 2147483647 h 1649"/>
                  <a:gd name="T48" fmla="*/ 2147483647 w 1549"/>
                  <a:gd name="T49" fmla="*/ 2147483647 h 1649"/>
                  <a:gd name="T50" fmla="*/ 2147483647 w 1549"/>
                  <a:gd name="T51" fmla="*/ 2147483647 h 1649"/>
                  <a:gd name="T52" fmla="*/ 2147483647 w 1549"/>
                  <a:gd name="T53" fmla="*/ 2147483647 h 1649"/>
                  <a:gd name="T54" fmla="*/ 2147483647 w 1549"/>
                  <a:gd name="T55" fmla="*/ 2147483647 h 1649"/>
                  <a:gd name="T56" fmla="*/ 2147483647 w 1549"/>
                  <a:gd name="T57" fmla="*/ 2147483647 h 1649"/>
                  <a:gd name="T58" fmla="*/ 2147483647 w 1549"/>
                  <a:gd name="T59" fmla="*/ 2147483647 h 1649"/>
                  <a:gd name="T60" fmla="*/ 2147483647 w 1549"/>
                  <a:gd name="T61" fmla="*/ 2147483647 h 1649"/>
                  <a:gd name="T62" fmla="*/ 2147483647 w 1549"/>
                  <a:gd name="T63" fmla="*/ 2147483647 h 1649"/>
                  <a:gd name="T64" fmla="*/ 2147483647 w 1549"/>
                  <a:gd name="T65" fmla="*/ 2147483647 h 1649"/>
                  <a:gd name="T66" fmla="*/ 2147483647 w 1549"/>
                  <a:gd name="T67" fmla="*/ 2147483647 h 1649"/>
                  <a:gd name="T68" fmla="*/ 2147483647 w 1549"/>
                  <a:gd name="T69" fmla="*/ 2147483647 h 1649"/>
                  <a:gd name="T70" fmla="*/ 2147483647 w 1549"/>
                  <a:gd name="T71" fmla="*/ 2147483647 h 1649"/>
                  <a:gd name="T72" fmla="*/ 2147483647 w 1549"/>
                  <a:gd name="T73" fmla="*/ 2147483647 h 1649"/>
                  <a:gd name="T74" fmla="*/ 2147483647 w 1549"/>
                  <a:gd name="T75" fmla="*/ 2147483647 h 1649"/>
                  <a:gd name="T76" fmla="*/ 2147483647 w 1549"/>
                  <a:gd name="T77" fmla="*/ 2147483647 h 1649"/>
                  <a:gd name="T78" fmla="*/ 2147483647 w 1549"/>
                  <a:gd name="T79" fmla="*/ 2147483647 h 1649"/>
                  <a:gd name="T80" fmla="*/ 2147483647 w 1549"/>
                  <a:gd name="T81" fmla="*/ 2147483647 h 1649"/>
                  <a:gd name="T82" fmla="*/ 2147483647 w 1549"/>
                  <a:gd name="T83" fmla="*/ 2147483647 h 1649"/>
                  <a:gd name="T84" fmla="*/ 2147483647 w 1549"/>
                  <a:gd name="T85" fmla="*/ 2147483647 h 1649"/>
                  <a:gd name="T86" fmla="*/ 2147483647 w 1549"/>
                  <a:gd name="T87" fmla="*/ 2147483647 h 1649"/>
                  <a:gd name="T88" fmla="*/ 2147483647 w 1549"/>
                  <a:gd name="T89" fmla="*/ 2147483647 h 1649"/>
                  <a:gd name="T90" fmla="*/ 2147483647 w 1549"/>
                  <a:gd name="T91" fmla="*/ 2147483647 h 1649"/>
                  <a:gd name="T92" fmla="*/ 2147483647 w 1549"/>
                  <a:gd name="T93" fmla="*/ 2147483647 h 1649"/>
                  <a:gd name="T94" fmla="*/ 2147483647 w 1549"/>
                  <a:gd name="T95" fmla="*/ 2147483647 h 1649"/>
                  <a:gd name="T96" fmla="*/ 2147483647 w 1549"/>
                  <a:gd name="T97" fmla="*/ 2147483647 h 1649"/>
                  <a:gd name="T98" fmla="*/ 2147483647 w 1549"/>
                  <a:gd name="T99" fmla="*/ 2147483647 h 1649"/>
                  <a:gd name="T100" fmla="*/ 2147483647 w 1549"/>
                  <a:gd name="T101" fmla="*/ 2147483647 h 1649"/>
                  <a:gd name="T102" fmla="*/ 2147483647 w 1549"/>
                  <a:gd name="T103" fmla="*/ 2147483647 h 1649"/>
                  <a:gd name="T104" fmla="*/ 2147483647 w 1549"/>
                  <a:gd name="T105" fmla="*/ 2147483647 h 1649"/>
                  <a:gd name="T106" fmla="*/ 2147483647 w 1549"/>
                  <a:gd name="T107" fmla="*/ 2147483647 h 1649"/>
                  <a:gd name="T108" fmla="*/ 2147483647 w 1549"/>
                  <a:gd name="T109" fmla="*/ 2147483647 h 1649"/>
                  <a:gd name="T110" fmla="*/ 2147483647 w 1549"/>
                  <a:gd name="T111" fmla="*/ 2147483647 h 1649"/>
                  <a:gd name="T112" fmla="*/ 2147483647 w 1549"/>
                  <a:gd name="T113" fmla="*/ 2147483647 h 1649"/>
                  <a:gd name="T114" fmla="*/ 2147483647 w 1549"/>
                  <a:gd name="T115" fmla="*/ 2147483647 h 1649"/>
                  <a:gd name="T116" fmla="*/ 2147483647 w 1549"/>
                  <a:gd name="T117" fmla="*/ 2147483647 h 1649"/>
                  <a:gd name="T118" fmla="*/ 2147483647 w 1549"/>
                  <a:gd name="T119" fmla="*/ 2147483647 h 1649"/>
                  <a:gd name="T120" fmla="*/ 2147483647 w 1549"/>
                  <a:gd name="T121" fmla="*/ 2147483647 h 16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49"/>
                  <a:gd name="T184" fmla="*/ 0 h 1649"/>
                  <a:gd name="T185" fmla="*/ 1549 w 1549"/>
                  <a:gd name="T186" fmla="*/ 1649 h 16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49" h="1649">
                    <a:moveTo>
                      <a:pt x="656" y="1649"/>
                    </a:moveTo>
                    <a:lnTo>
                      <a:pt x="644" y="1617"/>
                    </a:lnTo>
                    <a:lnTo>
                      <a:pt x="617" y="1596"/>
                    </a:lnTo>
                    <a:lnTo>
                      <a:pt x="536" y="1563"/>
                    </a:lnTo>
                    <a:lnTo>
                      <a:pt x="509" y="1461"/>
                    </a:lnTo>
                    <a:lnTo>
                      <a:pt x="493" y="1412"/>
                    </a:lnTo>
                    <a:lnTo>
                      <a:pt x="514" y="1379"/>
                    </a:lnTo>
                    <a:lnTo>
                      <a:pt x="519" y="1358"/>
                    </a:lnTo>
                    <a:lnTo>
                      <a:pt x="487" y="1326"/>
                    </a:lnTo>
                    <a:lnTo>
                      <a:pt x="471" y="1282"/>
                    </a:lnTo>
                    <a:lnTo>
                      <a:pt x="465" y="1217"/>
                    </a:lnTo>
                    <a:lnTo>
                      <a:pt x="465" y="1168"/>
                    </a:lnTo>
                    <a:lnTo>
                      <a:pt x="454" y="1147"/>
                    </a:lnTo>
                    <a:lnTo>
                      <a:pt x="373" y="1087"/>
                    </a:lnTo>
                    <a:lnTo>
                      <a:pt x="298" y="1033"/>
                    </a:lnTo>
                    <a:lnTo>
                      <a:pt x="270" y="980"/>
                    </a:lnTo>
                    <a:lnTo>
                      <a:pt x="189" y="941"/>
                    </a:lnTo>
                    <a:lnTo>
                      <a:pt x="173" y="931"/>
                    </a:lnTo>
                    <a:lnTo>
                      <a:pt x="168" y="915"/>
                    </a:lnTo>
                    <a:lnTo>
                      <a:pt x="156" y="904"/>
                    </a:lnTo>
                    <a:lnTo>
                      <a:pt x="91" y="892"/>
                    </a:lnTo>
                    <a:lnTo>
                      <a:pt x="81" y="876"/>
                    </a:lnTo>
                    <a:lnTo>
                      <a:pt x="54" y="855"/>
                    </a:lnTo>
                    <a:lnTo>
                      <a:pt x="37" y="834"/>
                    </a:lnTo>
                    <a:lnTo>
                      <a:pt x="37" y="736"/>
                    </a:lnTo>
                    <a:lnTo>
                      <a:pt x="49" y="671"/>
                    </a:lnTo>
                    <a:lnTo>
                      <a:pt x="42" y="639"/>
                    </a:lnTo>
                    <a:lnTo>
                      <a:pt x="65" y="595"/>
                    </a:lnTo>
                    <a:lnTo>
                      <a:pt x="37" y="552"/>
                    </a:lnTo>
                    <a:lnTo>
                      <a:pt x="0" y="530"/>
                    </a:lnTo>
                    <a:lnTo>
                      <a:pt x="16" y="471"/>
                    </a:lnTo>
                    <a:lnTo>
                      <a:pt x="26" y="465"/>
                    </a:lnTo>
                    <a:lnTo>
                      <a:pt x="32" y="433"/>
                    </a:lnTo>
                    <a:lnTo>
                      <a:pt x="108" y="368"/>
                    </a:lnTo>
                    <a:lnTo>
                      <a:pt x="130" y="358"/>
                    </a:lnTo>
                    <a:lnTo>
                      <a:pt x="151" y="335"/>
                    </a:lnTo>
                    <a:lnTo>
                      <a:pt x="146" y="135"/>
                    </a:lnTo>
                    <a:lnTo>
                      <a:pt x="162" y="119"/>
                    </a:lnTo>
                    <a:lnTo>
                      <a:pt x="179" y="93"/>
                    </a:lnTo>
                    <a:lnTo>
                      <a:pt x="205" y="109"/>
                    </a:lnTo>
                    <a:lnTo>
                      <a:pt x="244" y="114"/>
                    </a:lnTo>
                    <a:lnTo>
                      <a:pt x="287" y="109"/>
                    </a:lnTo>
                    <a:lnTo>
                      <a:pt x="357" y="71"/>
                    </a:lnTo>
                    <a:lnTo>
                      <a:pt x="487" y="6"/>
                    </a:lnTo>
                    <a:lnTo>
                      <a:pt x="509" y="0"/>
                    </a:lnTo>
                    <a:lnTo>
                      <a:pt x="519" y="12"/>
                    </a:lnTo>
                    <a:lnTo>
                      <a:pt x="519" y="44"/>
                    </a:lnTo>
                    <a:lnTo>
                      <a:pt x="509" y="65"/>
                    </a:lnTo>
                    <a:lnTo>
                      <a:pt x="503" y="82"/>
                    </a:lnTo>
                    <a:lnTo>
                      <a:pt x="493" y="130"/>
                    </a:lnTo>
                    <a:lnTo>
                      <a:pt x="542" y="109"/>
                    </a:lnTo>
                    <a:lnTo>
                      <a:pt x="568" y="109"/>
                    </a:lnTo>
                    <a:lnTo>
                      <a:pt x="596" y="135"/>
                    </a:lnTo>
                    <a:lnTo>
                      <a:pt x="628" y="130"/>
                    </a:lnTo>
                    <a:lnTo>
                      <a:pt x="644" y="152"/>
                    </a:lnTo>
                    <a:lnTo>
                      <a:pt x="677" y="158"/>
                    </a:lnTo>
                    <a:lnTo>
                      <a:pt x="698" y="173"/>
                    </a:lnTo>
                    <a:lnTo>
                      <a:pt x="710" y="212"/>
                    </a:lnTo>
                    <a:lnTo>
                      <a:pt x="726" y="222"/>
                    </a:lnTo>
                    <a:lnTo>
                      <a:pt x="970" y="270"/>
                    </a:lnTo>
                    <a:lnTo>
                      <a:pt x="1002" y="270"/>
                    </a:lnTo>
                    <a:lnTo>
                      <a:pt x="1051" y="314"/>
                    </a:lnTo>
                    <a:lnTo>
                      <a:pt x="1089" y="314"/>
                    </a:lnTo>
                    <a:lnTo>
                      <a:pt x="1094" y="330"/>
                    </a:lnTo>
                    <a:lnTo>
                      <a:pt x="1110" y="319"/>
                    </a:lnTo>
                    <a:lnTo>
                      <a:pt x="1132" y="314"/>
                    </a:lnTo>
                    <a:lnTo>
                      <a:pt x="1186" y="325"/>
                    </a:lnTo>
                    <a:lnTo>
                      <a:pt x="1224" y="341"/>
                    </a:lnTo>
                    <a:lnTo>
                      <a:pt x="1240" y="352"/>
                    </a:lnTo>
                    <a:lnTo>
                      <a:pt x="1235" y="363"/>
                    </a:lnTo>
                    <a:lnTo>
                      <a:pt x="1235" y="379"/>
                    </a:lnTo>
                    <a:lnTo>
                      <a:pt x="1273" y="390"/>
                    </a:lnTo>
                    <a:lnTo>
                      <a:pt x="1322" y="411"/>
                    </a:lnTo>
                    <a:lnTo>
                      <a:pt x="1327" y="444"/>
                    </a:lnTo>
                    <a:lnTo>
                      <a:pt x="1310" y="536"/>
                    </a:lnTo>
                    <a:lnTo>
                      <a:pt x="1322" y="541"/>
                    </a:lnTo>
                    <a:lnTo>
                      <a:pt x="1365" y="530"/>
                    </a:lnTo>
                    <a:lnTo>
                      <a:pt x="1370" y="536"/>
                    </a:lnTo>
                    <a:lnTo>
                      <a:pt x="1370" y="558"/>
                    </a:lnTo>
                    <a:lnTo>
                      <a:pt x="1354" y="574"/>
                    </a:lnTo>
                    <a:lnTo>
                      <a:pt x="1365" y="611"/>
                    </a:lnTo>
                    <a:lnTo>
                      <a:pt x="1403" y="639"/>
                    </a:lnTo>
                    <a:lnTo>
                      <a:pt x="1398" y="644"/>
                    </a:lnTo>
                    <a:lnTo>
                      <a:pt x="1343" y="698"/>
                    </a:lnTo>
                    <a:lnTo>
                      <a:pt x="1310" y="774"/>
                    </a:lnTo>
                    <a:lnTo>
                      <a:pt x="1294" y="822"/>
                    </a:lnTo>
                    <a:lnTo>
                      <a:pt x="1289" y="839"/>
                    </a:lnTo>
                    <a:lnTo>
                      <a:pt x="1305" y="850"/>
                    </a:lnTo>
                    <a:lnTo>
                      <a:pt x="1343" y="827"/>
                    </a:lnTo>
                    <a:lnTo>
                      <a:pt x="1387" y="746"/>
                    </a:lnTo>
                    <a:lnTo>
                      <a:pt x="1430" y="709"/>
                    </a:lnTo>
                    <a:lnTo>
                      <a:pt x="1452" y="698"/>
                    </a:lnTo>
                    <a:lnTo>
                      <a:pt x="1463" y="681"/>
                    </a:lnTo>
                    <a:lnTo>
                      <a:pt x="1484" y="660"/>
                    </a:lnTo>
                    <a:lnTo>
                      <a:pt x="1489" y="639"/>
                    </a:lnTo>
                    <a:lnTo>
                      <a:pt x="1489" y="611"/>
                    </a:lnTo>
                    <a:lnTo>
                      <a:pt x="1495" y="590"/>
                    </a:lnTo>
                    <a:lnTo>
                      <a:pt x="1506" y="579"/>
                    </a:lnTo>
                    <a:lnTo>
                      <a:pt x="1517" y="558"/>
                    </a:lnTo>
                    <a:lnTo>
                      <a:pt x="1528" y="546"/>
                    </a:lnTo>
                    <a:lnTo>
                      <a:pt x="1544" y="546"/>
                    </a:lnTo>
                    <a:lnTo>
                      <a:pt x="1549" y="563"/>
                    </a:lnTo>
                    <a:lnTo>
                      <a:pt x="1549" y="606"/>
                    </a:lnTo>
                    <a:lnTo>
                      <a:pt x="1512" y="698"/>
                    </a:lnTo>
                    <a:lnTo>
                      <a:pt x="1489" y="725"/>
                    </a:lnTo>
                    <a:lnTo>
                      <a:pt x="1479" y="757"/>
                    </a:lnTo>
                    <a:lnTo>
                      <a:pt x="1484" y="774"/>
                    </a:lnTo>
                    <a:lnTo>
                      <a:pt x="1447" y="855"/>
                    </a:lnTo>
                    <a:lnTo>
                      <a:pt x="1447" y="920"/>
                    </a:lnTo>
                    <a:lnTo>
                      <a:pt x="1447" y="968"/>
                    </a:lnTo>
                    <a:lnTo>
                      <a:pt x="1408" y="1006"/>
                    </a:lnTo>
                    <a:lnTo>
                      <a:pt x="1403" y="1022"/>
                    </a:lnTo>
                    <a:lnTo>
                      <a:pt x="1414" y="1077"/>
                    </a:lnTo>
                    <a:lnTo>
                      <a:pt x="1414" y="1168"/>
                    </a:lnTo>
                    <a:lnTo>
                      <a:pt x="1403" y="1185"/>
                    </a:lnTo>
                    <a:lnTo>
                      <a:pt x="1370" y="1277"/>
                    </a:lnTo>
                    <a:lnTo>
                      <a:pt x="1392" y="1417"/>
                    </a:lnTo>
                    <a:lnTo>
                      <a:pt x="1430" y="1509"/>
                    </a:lnTo>
                    <a:lnTo>
                      <a:pt x="1419" y="1526"/>
                    </a:lnTo>
                    <a:lnTo>
                      <a:pt x="1424" y="1542"/>
                    </a:lnTo>
                    <a:lnTo>
                      <a:pt x="1419" y="1558"/>
                    </a:lnTo>
                    <a:lnTo>
                      <a:pt x="1424" y="1601"/>
                    </a:lnTo>
                    <a:lnTo>
                      <a:pt x="656" y="1649"/>
                    </a:lnTo>
                    <a:close/>
                  </a:path>
                </a:pathLst>
              </a:custGeom>
              <a:solidFill>
                <a:schemeClr val="bg2">
                  <a:lumMod val="40000"/>
                  <a:lumOff val="60000"/>
                </a:schemeClr>
              </a:solidFill>
              <a:ln w="9525">
                <a:solidFill>
                  <a:schemeClr val="bg2">
                    <a:lumMod val="40000"/>
                    <a:lumOff val="60000"/>
                  </a:schemeClr>
                </a:solidFill>
                <a:round/>
                <a:headEnd/>
                <a:tailEnd/>
              </a:ln>
            </p:spPr>
          </p:sp>
          <p:sp>
            <p:nvSpPr>
              <p:cNvPr id="120" name="IN"/>
              <p:cNvSpPr>
                <a:spLocks/>
              </p:cNvSpPr>
              <p:nvPr/>
            </p:nvSpPr>
            <p:spPr bwMode="auto">
              <a:xfrm>
                <a:off x="3215078" y="1806152"/>
                <a:ext cx="216974" cy="385943"/>
              </a:xfrm>
              <a:custGeom>
                <a:avLst/>
                <a:gdLst>
                  <a:gd name="T0" fmla="*/ 2147483647 w 893"/>
                  <a:gd name="T1" fmla="*/ 2147483647 h 1568"/>
                  <a:gd name="T2" fmla="*/ 2147483647 w 893"/>
                  <a:gd name="T3" fmla="*/ 2147483647 h 1568"/>
                  <a:gd name="T4" fmla="*/ 2147483647 w 893"/>
                  <a:gd name="T5" fmla="*/ 2147483647 h 1568"/>
                  <a:gd name="T6" fmla="*/ 2147483647 w 893"/>
                  <a:gd name="T7" fmla="*/ 2147483647 h 1568"/>
                  <a:gd name="T8" fmla="*/ 2147483647 w 893"/>
                  <a:gd name="T9" fmla="*/ 2147483647 h 1568"/>
                  <a:gd name="T10" fmla="*/ 2147483647 w 893"/>
                  <a:gd name="T11" fmla="*/ 2147483647 h 1568"/>
                  <a:gd name="T12" fmla="*/ 2147483647 w 893"/>
                  <a:gd name="T13" fmla="*/ 2147483647 h 1568"/>
                  <a:gd name="T14" fmla="*/ 2147483647 w 893"/>
                  <a:gd name="T15" fmla="*/ 2147483647 h 1568"/>
                  <a:gd name="T16" fmla="*/ 2147483647 w 893"/>
                  <a:gd name="T17" fmla="*/ 2147483647 h 1568"/>
                  <a:gd name="T18" fmla="*/ 2147483647 w 893"/>
                  <a:gd name="T19" fmla="*/ 2147483647 h 1568"/>
                  <a:gd name="T20" fmla="*/ 2147483647 w 893"/>
                  <a:gd name="T21" fmla="*/ 2147483647 h 1568"/>
                  <a:gd name="T22" fmla="*/ 2147483647 w 893"/>
                  <a:gd name="T23" fmla="*/ 2147483647 h 1568"/>
                  <a:gd name="T24" fmla="*/ 0 w 893"/>
                  <a:gd name="T25" fmla="*/ 2147483647 h 1568"/>
                  <a:gd name="T26" fmla="*/ 0 w 893"/>
                  <a:gd name="T27" fmla="*/ 2147483647 h 1568"/>
                  <a:gd name="T28" fmla="*/ 2147483647 w 893"/>
                  <a:gd name="T29" fmla="*/ 2147483647 h 1568"/>
                  <a:gd name="T30" fmla="*/ 2147483647 w 893"/>
                  <a:gd name="T31" fmla="*/ 2147483647 h 1568"/>
                  <a:gd name="T32" fmla="*/ 2147483647 w 893"/>
                  <a:gd name="T33" fmla="*/ 2147483647 h 1568"/>
                  <a:gd name="T34" fmla="*/ 2147483647 w 893"/>
                  <a:gd name="T35" fmla="*/ 2147483647 h 1568"/>
                  <a:gd name="T36" fmla="*/ 2147483647 w 893"/>
                  <a:gd name="T37" fmla="*/ 2147483647 h 1568"/>
                  <a:gd name="T38" fmla="*/ 2147483647 w 893"/>
                  <a:gd name="T39" fmla="*/ 2147483647 h 1568"/>
                  <a:gd name="T40" fmla="*/ 2147483647 w 893"/>
                  <a:gd name="T41" fmla="*/ 2147483647 h 1568"/>
                  <a:gd name="T42" fmla="*/ 2147483647 w 893"/>
                  <a:gd name="T43" fmla="*/ 2147483647 h 1568"/>
                  <a:gd name="T44" fmla="*/ 2147483647 w 893"/>
                  <a:gd name="T45" fmla="*/ 2147483647 h 1568"/>
                  <a:gd name="T46" fmla="*/ 2147483647 w 893"/>
                  <a:gd name="T47" fmla="*/ 2147483647 h 1568"/>
                  <a:gd name="T48" fmla="*/ 2147483647 w 893"/>
                  <a:gd name="T49" fmla="*/ 2147483647 h 1568"/>
                  <a:gd name="T50" fmla="*/ 2147483647 w 893"/>
                  <a:gd name="T51" fmla="*/ 2147483647 h 1568"/>
                  <a:gd name="T52" fmla="*/ 2147483647 w 893"/>
                  <a:gd name="T53" fmla="*/ 2147483647 h 1568"/>
                  <a:gd name="T54" fmla="*/ 2147483647 w 893"/>
                  <a:gd name="T55" fmla="*/ 2147483647 h 1568"/>
                  <a:gd name="T56" fmla="*/ 2147483647 w 893"/>
                  <a:gd name="T57" fmla="*/ 2147483647 h 1568"/>
                  <a:gd name="T58" fmla="*/ 2147483647 w 893"/>
                  <a:gd name="T59" fmla="*/ 2147483647 h 1568"/>
                  <a:gd name="T60" fmla="*/ 2147483647 w 893"/>
                  <a:gd name="T61" fmla="*/ 2147483647 h 1568"/>
                  <a:gd name="T62" fmla="*/ 2147483647 w 893"/>
                  <a:gd name="T63" fmla="*/ 2147483647 h 1568"/>
                  <a:gd name="T64" fmla="*/ 2147483647 w 893"/>
                  <a:gd name="T65" fmla="*/ 2147483647 h 1568"/>
                  <a:gd name="T66" fmla="*/ 2147483647 w 893"/>
                  <a:gd name="T67" fmla="*/ 2147483647 h 1568"/>
                  <a:gd name="T68" fmla="*/ 2147483647 w 893"/>
                  <a:gd name="T69" fmla="*/ 2147483647 h 1568"/>
                  <a:gd name="T70" fmla="*/ 2147483647 w 893"/>
                  <a:gd name="T71" fmla="*/ 2147483647 h 1568"/>
                  <a:gd name="T72" fmla="*/ 2147483647 w 893"/>
                  <a:gd name="T73" fmla="*/ 2147483647 h 1568"/>
                  <a:gd name="T74" fmla="*/ 2147483647 w 893"/>
                  <a:gd name="T75" fmla="*/ 2147483647 h 1568"/>
                  <a:gd name="T76" fmla="*/ 2147483647 w 893"/>
                  <a:gd name="T77" fmla="*/ 2147483647 h 1568"/>
                  <a:gd name="T78" fmla="*/ 2147483647 w 893"/>
                  <a:gd name="T79" fmla="*/ 2147483647 h 1568"/>
                  <a:gd name="T80" fmla="*/ 2147483647 w 893"/>
                  <a:gd name="T81" fmla="*/ 2147483647 h 1568"/>
                  <a:gd name="T82" fmla="*/ 2147483647 w 893"/>
                  <a:gd name="T83" fmla="*/ 2147483647 h 1568"/>
                  <a:gd name="T84" fmla="*/ 2147483647 w 893"/>
                  <a:gd name="T85" fmla="*/ 2147483647 h 1568"/>
                  <a:gd name="T86" fmla="*/ 2147483647 w 893"/>
                  <a:gd name="T87" fmla="*/ 2147483647 h 1568"/>
                  <a:gd name="T88" fmla="*/ 2147483647 w 893"/>
                  <a:gd name="T89" fmla="*/ 2147483647 h 1568"/>
                  <a:gd name="T90" fmla="*/ 2147483647 w 893"/>
                  <a:gd name="T91" fmla="*/ 2147483647 h 1568"/>
                  <a:gd name="T92" fmla="*/ 2147483647 w 893"/>
                  <a:gd name="T93" fmla="*/ 0 h 1568"/>
                  <a:gd name="T94" fmla="*/ 2147483647 w 893"/>
                  <a:gd name="T95" fmla="*/ 2147483647 h 1568"/>
                  <a:gd name="T96" fmla="*/ 2147483647 w 893"/>
                  <a:gd name="T97" fmla="*/ 2147483647 h 1568"/>
                  <a:gd name="T98" fmla="*/ 2147483647 w 893"/>
                  <a:gd name="T99" fmla="*/ 2147483647 h 1568"/>
                  <a:gd name="T100" fmla="*/ 2147483647 w 893"/>
                  <a:gd name="T101" fmla="*/ 2147483647 h 1568"/>
                  <a:gd name="T102" fmla="*/ 2147483647 w 893"/>
                  <a:gd name="T103" fmla="*/ 2147483647 h 1568"/>
                  <a:gd name="T104" fmla="*/ 2147483647 w 893"/>
                  <a:gd name="T105" fmla="*/ 2147483647 h 15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3"/>
                  <a:gd name="T160" fmla="*/ 0 h 1568"/>
                  <a:gd name="T161" fmla="*/ 893 w 893"/>
                  <a:gd name="T162" fmla="*/ 1568 h 15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3" h="1568">
                    <a:moveTo>
                      <a:pt x="27" y="92"/>
                    </a:moveTo>
                    <a:lnTo>
                      <a:pt x="102" y="973"/>
                    </a:lnTo>
                    <a:lnTo>
                      <a:pt x="92" y="990"/>
                    </a:lnTo>
                    <a:lnTo>
                      <a:pt x="97" y="1022"/>
                    </a:lnTo>
                    <a:lnTo>
                      <a:pt x="86" y="1066"/>
                    </a:lnTo>
                    <a:lnTo>
                      <a:pt x="119" y="1136"/>
                    </a:lnTo>
                    <a:lnTo>
                      <a:pt x="130" y="1212"/>
                    </a:lnTo>
                    <a:lnTo>
                      <a:pt x="92" y="1287"/>
                    </a:lnTo>
                    <a:lnTo>
                      <a:pt x="92" y="1308"/>
                    </a:lnTo>
                    <a:lnTo>
                      <a:pt x="65" y="1368"/>
                    </a:lnTo>
                    <a:lnTo>
                      <a:pt x="16" y="1412"/>
                    </a:lnTo>
                    <a:lnTo>
                      <a:pt x="16" y="1465"/>
                    </a:lnTo>
                    <a:lnTo>
                      <a:pt x="0" y="1530"/>
                    </a:lnTo>
                    <a:lnTo>
                      <a:pt x="0" y="1552"/>
                    </a:lnTo>
                    <a:lnTo>
                      <a:pt x="5" y="1563"/>
                    </a:lnTo>
                    <a:lnTo>
                      <a:pt x="27" y="1568"/>
                    </a:lnTo>
                    <a:lnTo>
                      <a:pt x="53" y="1558"/>
                    </a:lnTo>
                    <a:lnTo>
                      <a:pt x="48" y="1552"/>
                    </a:lnTo>
                    <a:lnTo>
                      <a:pt x="60" y="1519"/>
                    </a:lnTo>
                    <a:lnTo>
                      <a:pt x="113" y="1525"/>
                    </a:lnTo>
                    <a:lnTo>
                      <a:pt x="184" y="1498"/>
                    </a:lnTo>
                    <a:lnTo>
                      <a:pt x="270" y="1535"/>
                    </a:lnTo>
                    <a:lnTo>
                      <a:pt x="276" y="1547"/>
                    </a:lnTo>
                    <a:lnTo>
                      <a:pt x="298" y="1542"/>
                    </a:lnTo>
                    <a:lnTo>
                      <a:pt x="314" y="1487"/>
                    </a:lnTo>
                    <a:lnTo>
                      <a:pt x="363" y="1465"/>
                    </a:lnTo>
                    <a:lnTo>
                      <a:pt x="379" y="1493"/>
                    </a:lnTo>
                    <a:lnTo>
                      <a:pt x="411" y="1514"/>
                    </a:lnTo>
                    <a:lnTo>
                      <a:pt x="433" y="1493"/>
                    </a:lnTo>
                    <a:lnTo>
                      <a:pt x="455" y="1417"/>
                    </a:lnTo>
                    <a:lnTo>
                      <a:pt x="476" y="1395"/>
                    </a:lnTo>
                    <a:lnTo>
                      <a:pt x="498" y="1395"/>
                    </a:lnTo>
                    <a:lnTo>
                      <a:pt x="530" y="1433"/>
                    </a:lnTo>
                    <a:lnTo>
                      <a:pt x="602" y="1433"/>
                    </a:lnTo>
                    <a:lnTo>
                      <a:pt x="618" y="1368"/>
                    </a:lnTo>
                    <a:lnTo>
                      <a:pt x="737" y="1212"/>
                    </a:lnTo>
                    <a:lnTo>
                      <a:pt x="737" y="1157"/>
                    </a:lnTo>
                    <a:lnTo>
                      <a:pt x="763" y="1147"/>
                    </a:lnTo>
                    <a:lnTo>
                      <a:pt x="812" y="1152"/>
                    </a:lnTo>
                    <a:lnTo>
                      <a:pt x="851" y="1119"/>
                    </a:lnTo>
                    <a:lnTo>
                      <a:pt x="883" y="1114"/>
                    </a:lnTo>
                    <a:lnTo>
                      <a:pt x="893" y="1087"/>
                    </a:lnTo>
                    <a:lnTo>
                      <a:pt x="877" y="1027"/>
                    </a:lnTo>
                    <a:lnTo>
                      <a:pt x="877" y="1006"/>
                    </a:lnTo>
                    <a:lnTo>
                      <a:pt x="888" y="978"/>
                    </a:lnTo>
                    <a:lnTo>
                      <a:pt x="779" y="17"/>
                    </a:lnTo>
                    <a:lnTo>
                      <a:pt x="774" y="0"/>
                    </a:lnTo>
                    <a:lnTo>
                      <a:pt x="206" y="70"/>
                    </a:lnTo>
                    <a:lnTo>
                      <a:pt x="190" y="87"/>
                    </a:lnTo>
                    <a:lnTo>
                      <a:pt x="146" y="103"/>
                    </a:lnTo>
                    <a:lnTo>
                      <a:pt x="119" y="114"/>
                    </a:lnTo>
                    <a:lnTo>
                      <a:pt x="70" y="124"/>
                    </a:lnTo>
                    <a:lnTo>
                      <a:pt x="27" y="92"/>
                    </a:lnTo>
                    <a:close/>
                  </a:path>
                </a:pathLst>
              </a:custGeom>
              <a:solidFill>
                <a:schemeClr val="bg2">
                  <a:lumMod val="40000"/>
                  <a:lumOff val="60000"/>
                </a:schemeClr>
              </a:solidFill>
              <a:ln w="9525">
                <a:solidFill>
                  <a:schemeClr val="bg2">
                    <a:lumMod val="40000"/>
                    <a:lumOff val="60000"/>
                  </a:schemeClr>
                </a:solidFill>
                <a:round/>
                <a:headEnd/>
                <a:tailEnd/>
              </a:ln>
            </p:spPr>
          </p:sp>
          <p:sp>
            <p:nvSpPr>
              <p:cNvPr id="121" name="OH"/>
              <p:cNvSpPr>
                <a:spLocks/>
              </p:cNvSpPr>
              <p:nvPr/>
            </p:nvSpPr>
            <p:spPr bwMode="auto">
              <a:xfrm>
                <a:off x="3399906" y="1757909"/>
                <a:ext cx="305371" cy="329661"/>
              </a:xfrm>
              <a:custGeom>
                <a:avLst/>
                <a:gdLst>
                  <a:gd name="T0" fmla="*/ 2147483647 w 1231"/>
                  <a:gd name="T1" fmla="*/ 2147483647 h 1379"/>
                  <a:gd name="T2" fmla="*/ 2147483647 w 1231"/>
                  <a:gd name="T3" fmla="*/ 2147483647 h 1379"/>
                  <a:gd name="T4" fmla="*/ 2147483647 w 1231"/>
                  <a:gd name="T5" fmla="*/ 2147483647 h 1379"/>
                  <a:gd name="T6" fmla="*/ 2147483647 w 1231"/>
                  <a:gd name="T7" fmla="*/ 2147483647 h 1379"/>
                  <a:gd name="T8" fmla="*/ 2147483647 w 1231"/>
                  <a:gd name="T9" fmla="*/ 2147483647 h 1379"/>
                  <a:gd name="T10" fmla="*/ 2147483647 w 1231"/>
                  <a:gd name="T11" fmla="*/ 2147483647 h 1379"/>
                  <a:gd name="T12" fmla="*/ 2147483647 w 1231"/>
                  <a:gd name="T13" fmla="*/ 2147483647 h 1379"/>
                  <a:gd name="T14" fmla="*/ 2147483647 w 1231"/>
                  <a:gd name="T15" fmla="*/ 2147483647 h 1379"/>
                  <a:gd name="T16" fmla="*/ 2147483647 w 1231"/>
                  <a:gd name="T17" fmla="*/ 2147483647 h 1379"/>
                  <a:gd name="T18" fmla="*/ 2147483647 w 1231"/>
                  <a:gd name="T19" fmla="*/ 2147483647 h 1379"/>
                  <a:gd name="T20" fmla="*/ 2147483647 w 1231"/>
                  <a:gd name="T21" fmla="*/ 2147483647 h 1379"/>
                  <a:gd name="T22" fmla="*/ 2147483647 w 1231"/>
                  <a:gd name="T23" fmla="*/ 2147483647 h 1379"/>
                  <a:gd name="T24" fmla="*/ 2147483647 w 1231"/>
                  <a:gd name="T25" fmla="*/ 2147483647 h 1379"/>
                  <a:gd name="T26" fmla="*/ 2147483647 w 1231"/>
                  <a:gd name="T27" fmla="*/ 2147483647 h 1379"/>
                  <a:gd name="T28" fmla="*/ 2147483647 w 1231"/>
                  <a:gd name="T29" fmla="*/ 2147483647 h 1379"/>
                  <a:gd name="T30" fmla="*/ 2147483647 w 1231"/>
                  <a:gd name="T31" fmla="*/ 2147483647 h 1379"/>
                  <a:gd name="T32" fmla="*/ 2147483647 w 1231"/>
                  <a:gd name="T33" fmla="*/ 2147483647 h 1379"/>
                  <a:gd name="T34" fmla="*/ 2147483647 w 1231"/>
                  <a:gd name="T35" fmla="*/ 2147483647 h 1379"/>
                  <a:gd name="T36" fmla="*/ 2147483647 w 1231"/>
                  <a:gd name="T37" fmla="*/ 2147483647 h 1379"/>
                  <a:gd name="T38" fmla="*/ 2147483647 w 1231"/>
                  <a:gd name="T39" fmla="*/ 2147483647 h 1379"/>
                  <a:gd name="T40" fmla="*/ 2147483647 w 1231"/>
                  <a:gd name="T41" fmla="*/ 2147483647 h 1379"/>
                  <a:gd name="T42" fmla="*/ 2147483647 w 1231"/>
                  <a:gd name="T43" fmla="*/ 2147483647 h 1379"/>
                  <a:gd name="T44" fmla="*/ 2147483647 w 1231"/>
                  <a:gd name="T45" fmla="*/ 2147483647 h 1379"/>
                  <a:gd name="T46" fmla="*/ 2147483647 w 1231"/>
                  <a:gd name="T47" fmla="*/ 2147483647 h 1379"/>
                  <a:gd name="T48" fmla="*/ 2147483647 w 1231"/>
                  <a:gd name="T49" fmla="*/ 2147483647 h 1379"/>
                  <a:gd name="T50" fmla="*/ 2147483647 w 1231"/>
                  <a:gd name="T51" fmla="*/ 2147483647 h 1379"/>
                  <a:gd name="T52" fmla="*/ 2147483647 w 1231"/>
                  <a:gd name="T53" fmla="*/ 2147483647 h 1379"/>
                  <a:gd name="T54" fmla="*/ 2147483647 w 1231"/>
                  <a:gd name="T55" fmla="*/ 2147483647 h 1379"/>
                  <a:gd name="T56" fmla="*/ 2147483647 w 1231"/>
                  <a:gd name="T57" fmla="*/ 2147483647 h 1379"/>
                  <a:gd name="T58" fmla="*/ 2147483647 w 1231"/>
                  <a:gd name="T59" fmla="*/ 2147483647 h 1379"/>
                  <a:gd name="T60" fmla="*/ 2147483647 w 1231"/>
                  <a:gd name="T61" fmla="*/ 2147483647 h 1379"/>
                  <a:gd name="T62" fmla="*/ 2147483647 w 1231"/>
                  <a:gd name="T63" fmla="*/ 2147483647 h 1379"/>
                  <a:gd name="T64" fmla="*/ 2147483647 w 1231"/>
                  <a:gd name="T65" fmla="*/ 2147483647 h 1379"/>
                  <a:gd name="T66" fmla="*/ 2147483647 w 1231"/>
                  <a:gd name="T67" fmla="*/ 2147483647 h 1379"/>
                  <a:gd name="T68" fmla="*/ 2147483647 w 1231"/>
                  <a:gd name="T69" fmla="*/ 2147483647 h 1379"/>
                  <a:gd name="T70" fmla="*/ 2147483647 w 1231"/>
                  <a:gd name="T71" fmla="*/ 2147483647 h 1379"/>
                  <a:gd name="T72" fmla="*/ 2147483647 w 1231"/>
                  <a:gd name="T73" fmla="*/ 2147483647 h 1379"/>
                  <a:gd name="T74" fmla="*/ 0 w 1231"/>
                  <a:gd name="T75" fmla="*/ 2147483647 h 13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1"/>
                  <a:gd name="T115" fmla="*/ 0 h 1379"/>
                  <a:gd name="T116" fmla="*/ 1231 w 1231"/>
                  <a:gd name="T117" fmla="*/ 1379 h 13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1" h="1379">
                    <a:moveTo>
                      <a:pt x="0" y="244"/>
                    </a:moveTo>
                    <a:lnTo>
                      <a:pt x="109" y="1205"/>
                    </a:lnTo>
                    <a:lnTo>
                      <a:pt x="137" y="1205"/>
                    </a:lnTo>
                    <a:lnTo>
                      <a:pt x="163" y="1222"/>
                    </a:lnTo>
                    <a:lnTo>
                      <a:pt x="179" y="1222"/>
                    </a:lnTo>
                    <a:lnTo>
                      <a:pt x="207" y="1200"/>
                    </a:lnTo>
                    <a:lnTo>
                      <a:pt x="267" y="1244"/>
                    </a:lnTo>
                    <a:lnTo>
                      <a:pt x="293" y="1298"/>
                    </a:lnTo>
                    <a:lnTo>
                      <a:pt x="337" y="1314"/>
                    </a:lnTo>
                    <a:lnTo>
                      <a:pt x="391" y="1309"/>
                    </a:lnTo>
                    <a:lnTo>
                      <a:pt x="456" y="1351"/>
                    </a:lnTo>
                    <a:lnTo>
                      <a:pt x="477" y="1325"/>
                    </a:lnTo>
                    <a:lnTo>
                      <a:pt x="500" y="1314"/>
                    </a:lnTo>
                    <a:lnTo>
                      <a:pt x="549" y="1341"/>
                    </a:lnTo>
                    <a:lnTo>
                      <a:pt x="591" y="1335"/>
                    </a:lnTo>
                    <a:lnTo>
                      <a:pt x="597" y="1325"/>
                    </a:lnTo>
                    <a:lnTo>
                      <a:pt x="624" y="1314"/>
                    </a:lnTo>
                    <a:lnTo>
                      <a:pt x="630" y="1298"/>
                    </a:lnTo>
                    <a:lnTo>
                      <a:pt x="668" y="1270"/>
                    </a:lnTo>
                    <a:lnTo>
                      <a:pt x="679" y="1293"/>
                    </a:lnTo>
                    <a:lnTo>
                      <a:pt x="705" y="1335"/>
                    </a:lnTo>
                    <a:lnTo>
                      <a:pt x="744" y="1346"/>
                    </a:lnTo>
                    <a:lnTo>
                      <a:pt x="770" y="1368"/>
                    </a:lnTo>
                    <a:lnTo>
                      <a:pt x="786" y="1379"/>
                    </a:lnTo>
                    <a:lnTo>
                      <a:pt x="824" y="1379"/>
                    </a:lnTo>
                    <a:lnTo>
                      <a:pt x="852" y="1325"/>
                    </a:lnTo>
                    <a:lnTo>
                      <a:pt x="873" y="1314"/>
                    </a:lnTo>
                    <a:lnTo>
                      <a:pt x="873" y="1270"/>
                    </a:lnTo>
                    <a:lnTo>
                      <a:pt x="873" y="1228"/>
                    </a:lnTo>
                    <a:lnTo>
                      <a:pt x="900" y="1140"/>
                    </a:lnTo>
                    <a:lnTo>
                      <a:pt x="922" y="1140"/>
                    </a:lnTo>
                    <a:lnTo>
                      <a:pt x="949" y="1184"/>
                    </a:lnTo>
                    <a:lnTo>
                      <a:pt x="982" y="1147"/>
                    </a:lnTo>
                    <a:lnTo>
                      <a:pt x="971" y="1103"/>
                    </a:lnTo>
                    <a:lnTo>
                      <a:pt x="998" y="1038"/>
                    </a:lnTo>
                    <a:lnTo>
                      <a:pt x="1025" y="1017"/>
                    </a:lnTo>
                    <a:lnTo>
                      <a:pt x="1025" y="1000"/>
                    </a:lnTo>
                    <a:lnTo>
                      <a:pt x="1047" y="973"/>
                    </a:lnTo>
                    <a:lnTo>
                      <a:pt x="1074" y="979"/>
                    </a:lnTo>
                    <a:lnTo>
                      <a:pt x="1107" y="968"/>
                    </a:lnTo>
                    <a:lnTo>
                      <a:pt x="1112" y="957"/>
                    </a:lnTo>
                    <a:lnTo>
                      <a:pt x="1166" y="892"/>
                    </a:lnTo>
                    <a:lnTo>
                      <a:pt x="1177" y="887"/>
                    </a:lnTo>
                    <a:lnTo>
                      <a:pt x="1209" y="859"/>
                    </a:lnTo>
                    <a:lnTo>
                      <a:pt x="1204" y="817"/>
                    </a:lnTo>
                    <a:lnTo>
                      <a:pt x="1198" y="794"/>
                    </a:lnTo>
                    <a:lnTo>
                      <a:pt x="1198" y="768"/>
                    </a:lnTo>
                    <a:lnTo>
                      <a:pt x="1215" y="736"/>
                    </a:lnTo>
                    <a:lnTo>
                      <a:pt x="1231" y="600"/>
                    </a:lnTo>
                    <a:lnTo>
                      <a:pt x="1177" y="573"/>
                    </a:lnTo>
                    <a:lnTo>
                      <a:pt x="1221" y="541"/>
                    </a:lnTo>
                    <a:lnTo>
                      <a:pt x="1204" y="503"/>
                    </a:lnTo>
                    <a:lnTo>
                      <a:pt x="1226" y="487"/>
                    </a:lnTo>
                    <a:lnTo>
                      <a:pt x="1231" y="487"/>
                    </a:lnTo>
                    <a:lnTo>
                      <a:pt x="1149" y="0"/>
                    </a:lnTo>
                    <a:lnTo>
                      <a:pt x="1009" y="70"/>
                    </a:lnTo>
                    <a:lnTo>
                      <a:pt x="949" y="108"/>
                    </a:lnTo>
                    <a:lnTo>
                      <a:pt x="922" y="130"/>
                    </a:lnTo>
                    <a:lnTo>
                      <a:pt x="840" y="216"/>
                    </a:lnTo>
                    <a:lnTo>
                      <a:pt x="814" y="227"/>
                    </a:lnTo>
                    <a:lnTo>
                      <a:pt x="792" y="227"/>
                    </a:lnTo>
                    <a:lnTo>
                      <a:pt x="749" y="227"/>
                    </a:lnTo>
                    <a:lnTo>
                      <a:pt x="721" y="232"/>
                    </a:lnTo>
                    <a:lnTo>
                      <a:pt x="656" y="286"/>
                    </a:lnTo>
                    <a:lnTo>
                      <a:pt x="630" y="286"/>
                    </a:lnTo>
                    <a:lnTo>
                      <a:pt x="575" y="265"/>
                    </a:lnTo>
                    <a:lnTo>
                      <a:pt x="559" y="276"/>
                    </a:lnTo>
                    <a:lnTo>
                      <a:pt x="542" y="270"/>
                    </a:lnTo>
                    <a:lnTo>
                      <a:pt x="559" y="249"/>
                    </a:lnTo>
                    <a:lnTo>
                      <a:pt x="542" y="244"/>
                    </a:lnTo>
                    <a:lnTo>
                      <a:pt x="505" y="237"/>
                    </a:lnTo>
                    <a:lnTo>
                      <a:pt x="418" y="211"/>
                    </a:lnTo>
                    <a:lnTo>
                      <a:pt x="402" y="200"/>
                    </a:lnTo>
                    <a:lnTo>
                      <a:pt x="358" y="211"/>
                    </a:lnTo>
                    <a:lnTo>
                      <a:pt x="358" y="195"/>
                    </a:lnTo>
                    <a:lnTo>
                      <a:pt x="0" y="244"/>
                    </a:lnTo>
                    <a:close/>
                  </a:path>
                </a:pathLst>
              </a:custGeom>
              <a:solidFill>
                <a:schemeClr val="bg2">
                  <a:lumMod val="40000"/>
                  <a:lumOff val="60000"/>
                </a:schemeClr>
              </a:solidFill>
              <a:ln w="9525">
                <a:solidFill>
                  <a:schemeClr val="bg2">
                    <a:lumMod val="40000"/>
                    <a:lumOff val="60000"/>
                  </a:schemeClr>
                </a:solidFill>
                <a:round/>
                <a:headEnd/>
                <a:tailEnd/>
              </a:ln>
            </p:spPr>
          </p:sp>
        </p:grpSp>
        <p:sp>
          <p:nvSpPr>
            <p:cNvPr id="14" name="FL"/>
            <p:cNvSpPr>
              <a:spLocks/>
            </p:cNvSpPr>
            <p:nvPr/>
          </p:nvSpPr>
          <p:spPr bwMode="auto">
            <a:xfrm>
              <a:off x="3303472" y="2762975"/>
              <a:ext cx="650924" cy="490471"/>
            </a:xfrm>
            <a:custGeom>
              <a:avLst/>
              <a:gdLst>
                <a:gd name="T0" fmla="*/ 2147483647 w 2687"/>
                <a:gd name="T1" fmla="*/ 2147483647 h 2028"/>
                <a:gd name="T2" fmla="*/ 0 w 2687"/>
                <a:gd name="T3" fmla="*/ 2147483647 h 2028"/>
                <a:gd name="T4" fmla="*/ 2147483647 w 2687"/>
                <a:gd name="T5" fmla="*/ 2147483647 h 2028"/>
                <a:gd name="T6" fmla="*/ 2147483647 w 2687"/>
                <a:gd name="T7" fmla="*/ 2147483647 h 2028"/>
                <a:gd name="T8" fmla="*/ 2147483647 w 2687"/>
                <a:gd name="T9" fmla="*/ 2147483647 h 2028"/>
                <a:gd name="T10" fmla="*/ 2147483647 w 2687"/>
                <a:gd name="T11" fmla="*/ 2147483647 h 2028"/>
                <a:gd name="T12" fmla="*/ 2147483647 w 2687"/>
                <a:gd name="T13" fmla="*/ 2147483647 h 2028"/>
                <a:gd name="T14" fmla="*/ 2147483647 w 2687"/>
                <a:gd name="T15" fmla="*/ 2147483647 h 2028"/>
                <a:gd name="T16" fmla="*/ 2147483647 w 2687"/>
                <a:gd name="T17" fmla="*/ 2147483647 h 2028"/>
                <a:gd name="T18" fmla="*/ 2147483647 w 2687"/>
                <a:gd name="T19" fmla="*/ 2147483647 h 2028"/>
                <a:gd name="T20" fmla="*/ 2147483647 w 2687"/>
                <a:gd name="T21" fmla="*/ 2147483647 h 2028"/>
                <a:gd name="T22" fmla="*/ 2147483647 w 2687"/>
                <a:gd name="T23" fmla="*/ 2147483647 h 2028"/>
                <a:gd name="T24" fmla="*/ 2147483647 w 2687"/>
                <a:gd name="T25" fmla="*/ 2147483647 h 2028"/>
                <a:gd name="T26" fmla="*/ 2147483647 w 2687"/>
                <a:gd name="T27" fmla="*/ 2147483647 h 2028"/>
                <a:gd name="T28" fmla="*/ 2147483647 w 2687"/>
                <a:gd name="T29" fmla="*/ 2147483647 h 2028"/>
                <a:gd name="T30" fmla="*/ 2147483647 w 2687"/>
                <a:gd name="T31" fmla="*/ 2147483647 h 2028"/>
                <a:gd name="T32" fmla="*/ 2147483647 w 2687"/>
                <a:gd name="T33" fmla="*/ 2147483647 h 2028"/>
                <a:gd name="T34" fmla="*/ 2147483647 w 2687"/>
                <a:gd name="T35" fmla="*/ 2147483647 h 2028"/>
                <a:gd name="T36" fmla="*/ 2147483647 w 2687"/>
                <a:gd name="T37" fmla="*/ 2147483647 h 2028"/>
                <a:gd name="T38" fmla="*/ 2147483647 w 2687"/>
                <a:gd name="T39" fmla="*/ 2147483647 h 2028"/>
                <a:gd name="T40" fmla="*/ 2147483647 w 2687"/>
                <a:gd name="T41" fmla="*/ 2147483647 h 2028"/>
                <a:gd name="T42" fmla="*/ 2147483647 w 2687"/>
                <a:gd name="T43" fmla="*/ 2147483647 h 2028"/>
                <a:gd name="T44" fmla="*/ 2147483647 w 2687"/>
                <a:gd name="T45" fmla="*/ 2147483647 h 2028"/>
                <a:gd name="T46" fmla="*/ 2147483647 w 2687"/>
                <a:gd name="T47" fmla="*/ 2147483647 h 2028"/>
                <a:gd name="T48" fmla="*/ 2147483647 w 2687"/>
                <a:gd name="T49" fmla="*/ 2147483647 h 2028"/>
                <a:gd name="T50" fmla="*/ 2147483647 w 2687"/>
                <a:gd name="T51" fmla="*/ 2147483647 h 2028"/>
                <a:gd name="T52" fmla="*/ 2147483647 w 2687"/>
                <a:gd name="T53" fmla="*/ 2147483647 h 2028"/>
                <a:gd name="T54" fmla="*/ 2147483647 w 2687"/>
                <a:gd name="T55" fmla="*/ 2147483647 h 2028"/>
                <a:gd name="T56" fmla="*/ 2147483647 w 2687"/>
                <a:gd name="T57" fmla="*/ 2147483647 h 2028"/>
                <a:gd name="T58" fmla="*/ 2147483647 w 2687"/>
                <a:gd name="T59" fmla="*/ 2147483647 h 2028"/>
                <a:gd name="T60" fmla="*/ 2147483647 w 2687"/>
                <a:gd name="T61" fmla="*/ 2147483647 h 2028"/>
                <a:gd name="T62" fmla="*/ 2147483647 w 2687"/>
                <a:gd name="T63" fmla="*/ 2147483647 h 2028"/>
                <a:gd name="T64" fmla="*/ 2147483647 w 2687"/>
                <a:gd name="T65" fmla="*/ 2147483647 h 2028"/>
                <a:gd name="T66" fmla="*/ 2147483647 w 2687"/>
                <a:gd name="T67" fmla="*/ 2147483647 h 2028"/>
                <a:gd name="T68" fmla="*/ 2147483647 w 2687"/>
                <a:gd name="T69" fmla="*/ 2147483647 h 2028"/>
                <a:gd name="T70" fmla="*/ 2147483647 w 2687"/>
                <a:gd name="T71" fmla="*/ 2147483647 h 2028"/>
                <a:gd name="T72" fmla="*/ 2147483647 w 2687"/>
                <a:gd name="T73" fmla="*/ 2147483647 h 2028"/>
                <a:gd name="T74" fmla="*/ 2147483647 w 2687"/>
                <a:gd name="T75" fmla="*/ 2147483647 h 2028"/>
                <a:gd name="T76" fmla="*/ 2147483647 w 2687"/>
                <a:gd name="T77" fmla="*/ 2147483647 h 2028"/>
                <a:gd name="T78" fmla="*/ 2147483647 w 2687"/>
                <a:gd name="T79" fmla="*/ 2147483647 h 2028"/>
                <a:gd name="T80" fmla="*/ 2147483647 w 2687"/>
                <a:gd name="T81" fmla="*/ 2147483647 h 2028"/>
                <a:gd name="T82" fmla="*/ 2147483647 w 2687"/>
                <a:gd name="T83" fmla="*/ 2147483647 h 2028"/>
                <a:gd name="T84" fmla="*/ 2147483647 w 2687"/>
                <a:gd name="T85" fmla="*/ 2147483647 h 2028"/>
                <a:gd name="T86" fmla="*/ 2147483647 w 2687"/>
                <a:gd name="T87" fmla="*/ 2147483647 h 2028"/>
                <a:gd name="T88" fmla="*/ 2147483647 w 2687"/>
                <a:gd name="T89" fmla="*/ 2147483647 h 2028"/>
                <a:gd name="T90" fmla="*/ 2147483647 w 2687"/>
                <a:gd name="T91" fmla="*/ 2147483647 h 2028"/>
                <a:gd name="T92" fmla="*/ 2147483647 w 2687"/>
                <a:gd name="T93" fmla="*/ 2147483647 h 2028"/>
                <a:gd name="T94" fmla="*/ 2147483647 w 2687"/>
                <a:gd name="T95" fmla="*/ 2147483647 h 2028"/>
                <a:gd name="T96" fmla="*/ 2147483647 w 2687"/>
                <a:gd name="T97" fmla="*/ 2147483647 h 2028"/>
                <a:gd name="T98" fmla="*/ 2147483647 w 2687"/>
                <a:gd name="T99" fmla="*/ 2147483647 h 2028"/>
                <a:gd name="T100" fmla="*/ 2147483647 w 2687"/>
                <a:gd name="T101" fmla="*/ 2147483647 h 2028"/>
                <a:gd name="T102" fmla="*/ 2147483647 w 2687"/>
                <a:gd name="T103" fmla="*/ 2147483647 h 2028"/>
                <a:gd name="T104" fmla="*/ 2147483647 w 2687"/>
                <a:gd name="T105" fmla="*/ 2147483647 h 2028"/>
                <a:gd name="T106" fmla="*/ 2147483647 w 2687"/>
                <a:gd name="T107" fmla="*/ 2147483647 h 2028"/>
                <a:gd name="T108" fmla="*/ 2147483647 w 2687"/>
                <a:gd name="T109" fmla="*/ 2147483647 h 2028"/>
                <a:gd name="T110" fmla="*/ 2147483647 w 2687"/>
                <a:gd name="T111" fmla="*/ 2147483647 h 2028"/>
                <a:gd name="T112" fmla="*/ 2147483647 w 2687"/>
                <a:gd name="T113" fmla="*/ 2147483647 h 2028"/>
                <a:gd name="T114" fmla="*/ 2147483647 w 2687"/>
                <a:gd name="T115" fmla="*/ 2147483647 h 2028"/>
                <a:gd name="T116" fmla="*/ 2147483647 w 2687"/>
                <a:gd name="T117" fmla="*/ 2147483647 h 2028"/>
                <a:gd name="T118" fmla="*/ 2147483647 w 2687"/>
                <a:gd name="T119" fmla="*/ 2147483647 h 20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87"/>
                <a:gd name="T181" fmla="*/ 0 h 2028"/>
                <a:gd name="T182" fmla="*/ 2687 w 2687"/>
                <a:gd name="T183" fmla="*/ 2028 h 20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87" h="2028">
                  <a:moveTo>
                    <a:pt x="823" y="71"/>
                  </a:moveTo>
                  <a:lnTo>
                    <a:pt x="5" y="151"/>
                  </a:lnTo>
                  <a:lnTo>
                    <a:pt x="5" y="167"/>
                  </a:lnTo>
                  <a:lnTo>
                    <a:pt x="5" y="178"/>
                  </a:lnTo>
                  <a:lnTo>
                    <a:pt x="0" y="183"/>
                  </a:lnTo>
                  <a:lnTo>
                    <a:pt x="0" y="211"/>
                  </a:lnTo>
                  <a:lnTo>
                    <a:pt x="27" y="248"/>
                  </a:lnTo>
                  <a:lnTo>
                    <a:pt x="43" y="265"/>
                  </a:lnTo>
                  <a:lnTo>
                    <a:pt x="53" y="265"/>
                  </a:lnTo>
                  <a:lnTo>
                    <a:pt x="76" y="281"/>
                  </a:lnTo>
                  <a:lnTo>
                    <a:pt x="81" y="297"/>
                  </a:lnTo>
                  <a:lnTo>
                    <a:pt x="65" y="330"/>
                  </a:lnTo>
                  <a:lnTo>
                    <a:pt x="65" y="341"/>
                  </a:lnTo>
                  <a:lnTo>
                    <a:pt x="81" y="346"/>
                  </a:lnTo>
                  <a:lnTo>
                    <a:pt x="86" y="357"/>
                  </a:lnTo>
                  <a:lnTo>
                    <a:pt x="86" y="362"/>
                  </a:lnTo>
                  <a:lnTo>
                    <a:pt x="70" y="378"/>
                  </a:lnTo>
                  <a:lnTo>
                    <a:pt x="70" y="401"/>
                  </a:lnTo>
                  <a:lnTo>
                    <a:pt x="81" y="406"/>
                  </a:lnTo>
                  <a:lnTo>
                    <a:pt x="125" y="394"/>
                  </a:lnTo>
                  <a:lnTo>
                    <a:pt x="146" y="384"/>
                  </a:lnTo>
                  <a:lnTo>
                    <a:pt x="157" y="336"/>
                  </a:lnTo>
                  <a:lnTo>
                    <a:pt x="167" y="324"/>
                  </a:lnTo>
                  <a:lnTo>
                    <a:pt x="184" y="330"/>
                  </a:lnTo>
                  <a:lnTo>
                    <a:pt x="200" y="330"/>
                  </a:lnTo>
                  <a:lnTo>
                    <a:pt x="211" y="324"/>
                  </a:lnTo>
                  <a:lnTo>
                    <a:pt x="227" y="324"/>
                  </a:lnTo>
                  <a:lnTo>
                    <a:pt x="222" y="341"/>
                  </a:lnTo>
                  <a:lnTo>
                    <a:pt x="190" y="368"/>
                  </a:lnTo>
                  <a:lnTo>
                    <a:pt x="195" y="368"/>
                  </a:lnTo>
                  <a:lnTo>
                    <a:pt x="222" y="357"/>
                  </a:lnTo>
                  <a:lnTo>
                    <a:pt x="265" y="357"/>
                  </a:lnTo>
                  <a:lnTo>
                    <a:pt x="406" y="308"/>
                  </a:lnTo>
                  <a:lnTo>
                    <a:pt x="428" y="308"/>
                  </a:lnTo>
                  <a:lnTo>
                    <a:pt x="428" y="319"/>
                  </a:lnTo>
                  <a:lnTo>
                    <a:pt x="400" y="341"/>
                  </a:lnTo>
                  <a:lnTo>
                    <a:pt x="416" y="346"/>
                  </a:lnTo>
                  <a:lnTo>
                    <a:pt x="476" y="352"/>
                  </a:lnTo>
                  <a:lnTo>
                    <a:pt x="542" y="373"/>
                  </a:lnTo>
                  <a:lnTo>
                    <a:pt x="607" y="406"/>
                  </a:lnTo>
                  <a:lnTo>
                    <a:pt x="623" y="417"/>
                  </a:lnTo>
                  <a:lnTo>
                    <a:pt x="623" y="394"/>
                  </a:lnTo>
                  <a:lnTo>
                    <a:pt x="634" y="384"/>
                  </a:lnTo>
                  <a:lnTo>
                    <a:pt x="650" y="401"/>
                  </a:lnTo>
                  <a:lnTo>
                    <a:pt x="688" y="411"/>
                  </a:lnTo>
                  <a:lnTo>
                    <a:pt x="699" y="417"/>
                  </a:lnTo>
                  <a:lnTo>
                    <a:pt x="699" y="422"/>
                  </a:lnTo>
                  <a:lnTo>
                    <a:pt x="683" y="433"/>
                  </a:lnTo>
                  <a:lnTo>
                    <a:pt x="688" y="443"/>
                  </a:lnTo>
                  <a:lnTo>
                    <a:pt x="774" y="503"/>
                  </a:lnTo>
                  <a:lnTo>
                    <a:pt x="779" y="524"/>
                  </a:lnTo>
                  <a:lnTo>
                    <a:pt x="774" y="547"/>
                  </a:lnTo>
                  <a:lnTo>
                    <a:pt x="769" y="557"/>
                  </a:lnTo>
                  <a:lnTo>
                    <a:pt x="758" y="552"/>
                  </a:lnTo>
                  <a:lnTo>
                    <a:pt x="753" y="530"/>
                  </a:lnTo>
                  <a:lnTo>
                    <a:pt x="742" y="552"/>
                  </a:lnTo>
                  <a:lnTo>
                    <a:pt x="753" y="568"/>
                  </a:lnTo>
                  <a:lnTo>
                    <a:pt x="763" y="573"/>
                  </a:lnTo>
                  <a:lnTo>
                    <a:pt x="883" y="541"/>
                  </a:lnTo>
                  <a:lnTo>
                    <a:pt x="888" y="524"/>
                  </a:lnTo>
                  <a:lnTo>
                    <a:pt x="926" y="524"/>
                  </a:lnTo>
                  <a:lnTo>
                    <a:pt x="1018" y="449"/>
                  </a:lnTo>
                  <a:lnTo>
                    <a:pt x="1084" y="449"/>
                  </a:lnTo>
                  <a:lnTo>
                    <a:pt x="1084" y="433"/>
                  </a:lnTo>
                  <a:lnTo>
                    <a:pt x="1072" y="417"/>
                  </a:lnTo>
                  <a:lnTo>
                    <a:pt x="1089" y="378"/>
                  </a:lnTo>
                  <a:lnTo>
                    <a:pt x="1186" y="368"/>
                  </a:lnTo>
                  <a:lnTo>
                    <a:pt x="1333" y="438"/>
                  </a:lnTo>
                  <a:lnTo>
                    <a:pt x="1338" y="459"/>
                  </a:lnTo>
                  <a:lnTo>
                    <a:pt x="1376" y="492"/>
                  </a:lnTo>
                  <a:lnTo>
                    <a:pt x="1409" y="541"/>
                  </a:lnTo>
                  <a:lnTo>
                    <a:pt x="1500" y="606"/>
                  </a:lnTo>
                  <a:lnTo>
                    <a:pt x="1512" y="633"/>
                  </a:lnTo>
                  <a:lnTo>
                    <a:pt x="1539" y="654"/>
                  </a:lnTo>
                  <a:lnTo>
                    <a:pt x="1609" y="654"/>
                  </a:lnTo>
                  <a:lnTo>
                    <a:pt x="1663" y="735"/>
                  </a:lnTo>
                  <a:lnTo>
                    <a:pt x="1679" y="747"/>
                  </a:lnTo>
                  <a:lnTo>
                    <a:pt x="1674" y="773"/>
                  </a:lnTo>
                  <a:lnTo>
                    <a:pt x="1696" y="854"/>
                  </a:lnTo>
                  <a:lnTo>
                    <a:pt x="1684" y="941"/>
                  </a:lnTo>
                  <a:lnTo>
                    <a:pt x="1663" y="1039"/>
                  </a:lnTo>
                  <a:lnTo>
                    <a:pt x="1668" y="1119"/>
                  </a:lnTo>
                  <a:lnTo>
                    <a:pt x="1679" y="1146"/>
                  </a:lnTo>
                  <a:lnTo>
                    <a:pt x="1733" y="1179"/>
                  </a:lnTo>
                  <a:lnTo>
                    <a:pt x="1750" y="1146"/>
                  </a:lnTo>
                  <a:lnTo>
                    <a:pt x="1733" y="1135"/>
                  </a:lnTo>
                  <a:lnTo>
                    <a:pt x="1717" y="1086"/>
                  </a:lnTo>
                  <a:lnTo>
                    <a:pt x="1723" y="1076"/>
                  </a:lnTo>
                  <a:lnTo>
                    <a:pt x="1756" y="1065"/>
                  </a:lnTo>
                  <a:lnTo>
                    <a:pt x="1777" y="1119"/>
                  </a:lnTo>
                  <a:lnTo>
                    <a:pt x="1788" y="1114"/>
                  </a:lnTo>
                  <a:lnTo>
                    <a:pt x="1798" y="1093"/>
                  </a:lnTo>
                  <a:lnTo>
                    <a:pt x="1804" y="1086"/>
                  </a:lnTo>
                  <a:lnTo>
                    <a:pt x="1821" y="1098"/>
                  </a:lnTo>
                  <a:lnTo>
                    <a:pt x="1821" y="1119"/>
                  </a:lnTo>
                  <a:lnTo>
                    <a:pt x="1804" y="1146"/>
                  </a:lnTo>
                  <a:lnTo>
                    <a:pt x="1788" y="1168"/>
                  </a:lnTo>
                  <a:lnTo>
                    <a:pt x="1766" y="1233"/>
                  </a:lnTo>
                  <a:lnTo>
                    <a:pt x="1750" y="1239"/>
                  </a:lnTo>
                  <a:lnTo>
                    <a:pt x="1750" y="1271"/>
                  </a:lnTo>
                  <a:lnTo>
                    <a:pt x="1772" y="1292"/>
                  </a:lnTo>
                  <a:lnTo>
                    <a:pt x="1804" y="1320"/>
                  </a:lnTo>
                  <a:lnTo>
                    <a:pt x="1853" y="1433"/>
                  </a:lnTo>
                  <a:lnTo>
                    <a:pt x="1928" y="1482"/>
                  </a:lnTo>
                  <a:lnTo>
                    <a:pt x="1940" y="1482"/>
                  </a:lnTo>
                  <a:lnTo>
                    <a:pt x="1945" y="1455"/>
                  </a:lnTo>
                  <a:lnTo>
                    <a:pt x="1967" y="1455"/>
                  </a:lnTo>
                  <a:lnTo>
                    <a:pt x="1983" y="1498"/>
                  </a:lnTo>
                  <a:lnTo>
                    <a:pt x="1988" y="1525"/>
                  </a:lnTo>
                  <a:lnTo>
                    <a:pt x="2016" y="1585"/>
                  </a:lnTo>
                  <a:lnTo>
                    <a:pt x="2048" y="1601"/>
                  </a:lnTo>
                  <a:lnTo>
                    <a:pt x="2081" y="1611"/>
                  </a:lnTo>
                  <a:lnTo>
                    <a:pt x="2140" y="1768"/>
                  </a:lnTo>
                  <a:lnTo>
                    <a:pt x="2156" y="1779"/>
                  </a:lnTo>
                  <a:lnTo>
                    <a:pt x="2233" y="1796"/>
                  </a:lnTo>
                  <a:lnTo>
                    <a:pt x="2265" y="1812"/>
                  </a:lnTo>
                  <a:lnTo>
                    <a:pt x="2351" y="1920"/>
                  </a:lnTo>
                  <a:lnTo>
                    <a:pt x="2389" y="1947"/>
                  </a:lnTo>
                  <a:lnTo>
                    <a:pt x="2405" y="1952"/>
                  </a:lnTo>
                  <a:lnTo>
                    <a:pt x="2422" y="1958"/>
                  </a:lnTo>
                  <a:lnTo>
                    <a:pt x="2433" y="1984"/>
                  </a:lnTo>
                  <a:lnTo>
                    <a:pt x="2417" y="1984"/>
                  </a:lnTo>
                  <a:lnTo>
                    <a:pt x="2400" y="1979"/>
                  </a:lnTo>
                  <a:lnTo>
                    <a:pt x="2389" y="1979"/>
                  </a:lnTo>
                  <a:lnTo>
                    <a:pt x="2379" y="1984"/>
                  </a:lnTo>
                  <a:lnTo>
                    <a:pt x="2379" y="2001"/>
                  </a:lnTo>
                  <a:lnTo>
                    <a:pt x="2389" y="2017"/>
                  </a:lnTo>
                  <a:lnTo>
                    <a:pt x="2433" y="2028"/>
                  </a:lnTo>
                  <a:lnTo>
                    <a:pt x="2454" y="2012"/>
                  </a:lnTo>
                  <a:lnTo>
                    <a:pt x="2487" y="2006"/>
                  </a:lnTo>
                  <a:lnTo>
                    <a:pt x="2617" y="1958"/>
                  </a:lnTo>
                  <a:lnTo>
                    <a:pt x="2644" y="1909"/>
                  </a:lnTo>
                  <a:lnTo>
                    <a:pt x="2649" y="1893"/>
                  </a:lnTo>
                  <a:lnTo>
                    <a:pt x="2633" y="1828"/>
                  </a:lnTo>
                  <a:lnTo>
                    <a:pt x="2633" y="1790"/>
                  </a:lnTo>
                  <a:lnTo>
                    <a:pt x="2661" y="1731"/>
                  </a:lnTo>
                  <a:lnTo>
                    <a:pt x="2687" y="1736"/>
                  </a:lnTo>
                  <a:lnTo>
                    <a:pt x="2654" y="1611"/>
                  </a:lnTo>
                  <a:lnTo>
                    <a:pt x="2666" y="1546"/>
                  </a:lnTo>
                  <a:lnTo>
                    <a:pt x="2654" y="1427"/>
                  </a:lnTo>
                  <a:lnTo>
                    <a:pt x="2633" y="1330"/>
                  </a:lnTo>
                  <a:lnTo>
                    <a:pt x="2612" y="1298"/>
                  </a:lnTo>
                  <a:lnTo>
                    <a:pt x="2525" y="1179"/>
                  </a:lnTo>
                  <a:lnTo>
                    <a:pt x="2470" y="1049"/>
                  </a:lnTo>
                  <a:lnTo>
                    <a:pt x="2400" y="958"/>
                  </a:lnTo>
                  <a:lnTo>
                    <a:pt x="2400" y="941"/>
                  </a:lnTo>
                  <a:lnTo>
                    <a:pt x="2395" y="925"/>
                  </a:lnTo>
                  <a:lnTo>
                    <a:pt x="2373" y="870"/>
                  </a:lnTo>
                  <a:lnTo>
                    <a:pt x="2373" y="849"/>
                  </a:lnTo>
                  <a:lnTo>
                    <a:pt x="2395" y="817"/>
                  </a:lnTo>
                  <a:lnTo>
                    <a:pt x="2395" y="800"/>
                  </a:lnTo>
                  <a:lnTo>
                    <a:pt x="2303" y="682"/>
                  </a:lnTo>
                  <a:lnTo>
                    <a:pt x="2254" y="627"/>
                  </a:lnTo>
                  <a:lnTo>
                    <a:pt x="2221" y="606"/>
                  </a:lnTo>
                  <a:lnTo>
                    <a:pt x="2210" y="589"/>
                  </a:lnTo>
                  <a:lnTo>
                    <a:pt x="2151" y="514"/>
                  </a:lnTo>
                  <a:lnTo>
                    <a:pt x="2075" y="373"/>
                  </a:lnTo>
                  <a:lnTo>
                    <a:pt x="2054" y="292"/>
                  </a:lnTo>
                  <a:lnTo>
                    <a:pt x="2005" y="173"/>
                  </a:lnTo>
                  <a:lnTo>
                    <a:pt x="2005" y="157"/>
                  </a:lnTo>
                  <a:lnTo>
                    <a:pt x="1983" y="141"/>
                  </a:lnTo>
                  <a:lnTo>
                    <a:pt x="1972" y="135"/>
                  </a:lnTo>
                  <a:lnTo>
                    <a:pt x="1961" y="48"/>
                  </a:lnTo>
                  <a:lnTo>
                    <a:pt x="1951" y="22"/>
                  </a:lnTo>
                  <a:lnTo>
                    <a:pt x="1923" y="27"/>
                  </a:lnTo>
                  <a:lnTo>
                    <a:pt x="1870" y="27"/>
                  </a:lnTo>
                  <a:lnTo>
                    <a:pt x="1810" y="0"/>
                  </a:lnTo>
                  <a:lnTo>
                    <a:pt x="1788" y="16"/>
                  </a:lnTo>
                  <a:lnTo>
                    <a:pt x="1777" y="32"/>
                  </a:lnTo>
                  <a:lnTo>
                    <a:pt x="1772" y="60"/>
                  </a:lnTo>
                  <a:lnTo>
                    <a:pt x="1798" y="141"/>
                  </a:lnTo>
                  <a:lnTo>
                    <a:pt x="1788" y="183"/>
                  </a:lnTo>
                  <a:lnTo>
                    <a:pt x="1750" y="178"/>
                  </a:lnTo>
                  <a:lnTo>
                    <a:pt x="1733" y="162"/>
                  </a:lnTo>
                  <a:lnTo>
                    <a:pt x="1723" y="120"/>
                  </a:lnTo>
                  <a:lnTo>
                    <a:pt x="872" y="173"/>
                  </a:lnTo>
                  <a:lnTo>
                    <a:pt x="856" y="146"/>
                  </a:lnTo>
                  <a:lnTo>
                    <a:pt x="856" y="120"/>
                  </a:lnTo>
                  <a:lnTo>
                    <a:pt x="828" y="92"/>
                  </a:lnTo>
                  <a:lnTo>
                    <a:pt x="823" y="71"/>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5" name="VA"/>
            <p:cNvSpPr>
              <a:spLocks/>
            </p:cNvSpPr>
            <p:nvPr/>
          </p:nvSpPr>
          <p:spPr bwMode="auto">
            <a:xfrm>
              <a:off x="3544555" y="1950884"/>
              <a:ext cx="546455" cy="313580"/>
            </a:xfrm>
            <a:custGeom>
              <a:avLst/>
              <a:gdLst>
                <a:gd name="T0" fmla="*/ 2147483647 w 2244"/>
                <a:gd name="T1" fmla="*/ 2147483647 h 1281"/>
                <a:gd name="T2" fmla="*/ 2147483647 w 2244"/>
                <a:gd name="T3" fmla="*/ 2147483647 h 1281"/>
                <a:gd name="T4" fmla="*/ 2147483647 w 2244"/>
                <a:gd name="T5" fmla="*/ 2147483647 h 1281"/>
                <a:gd name="T6" fmla="*/ 2147483647 w 2244"/>
                <a:gd name="T7" fmla="*/ 2147483647 h 1281"/>
                <a:gd name="T8" fmla="*/ 0 w 2244"/>
                <a:gd name="T9" fmla="*/ 2147483647 h 1281"/>
                <a:gd name="T10" fmla="*/ 2147483647 w 2244"/>
                <a:gd name="T11" fmla="*/ 2147483647 h 1281"/>
                <a:gd name="T12" fmla="*/ 2147483647 w 2244"/>
                <a:gd name="T13" fmla="*/ 2147483647 h 1281"/>
                <a:gd name="T14" fmla="*/ 2147483647 w 2244"/>
                <a:gd name="T15" fmla="*/ 2147483647 h 1281"/>
                <a:gd name="T16" fmla="*/ 2147483647 w 2244"/>
                <a:gd name="T17" fmla="*/ 2147483647 h 1281"/>
                <a:gd name="T18" fmla="*/ 2147483647 w 2244"/>
                <a:gd name="T19" fmla="*/ 2147483647 h 1281"/>
                <a:gd name="T20" fmla="*/ 2147483647 w 2244"/>
                <a:gd name="T21" fmla="*/ 2147483647 h 1281"/>
                <a:gd name="T22" fmla="*/ 2147483647 w 2244"/>
                <a:gd name="T23" fmla="*/ 2147483647 h 1281"/>
                <a:gd name="T24" fmla="*/ 2147483647 w 2244"/>
                <a:gd name="T25" fmla="*/ 2147483647 h 1281"/>
                <a:gd name="T26" fmla="*/ 2147483647 w 2244"/>
                <a:gd name="T27" fmla="*/ 2147483647 h 1281"/>
                <a:gd name="T28" fmla="*/ 2147483647 w 2244"/>
                <a:gd name="T29" fmla="*/ 2147483647 h 1281"/>
                <a:gd name="T30" fmla="*/ 2147483647 w 2244"/>
                <a:gd name="T31" fmla="*/ 2147483647 h 1281"/>
                <a:gd name="T32" fmla="*/ 2147483647 w 2244"/>
                <a:gd name="T33" fmla="*/ 2147483647 h 1281"/>
                <a:gd name="T34" fmla="*/ 2147483647 w 2244"/>
                <a:gd name="T35" fmla="*/ 2147483647 h 1281"/>
                <a:gd name="T36" fmla="*/ 2147483647 w 2244"/>
                <a:gd name="T37" fmla="*/ 2147483647 h 1281"/>
                <a:gd name="T38" fmla="*/ 2147483647 w 2244"/>
                <a:gd name="T39" fmla="*/ 2147483647 h 1281"/>
                <a:gd name="T40" fmla="*/ 2147483647 w 2244"/>
                <a:gd name="T41" fmla="*/ 2147483647 h 1281"/>
                <a:gd name="T42" fmla="*/ 2147483647 w 2244"/>
                <a:gd name="T43" fmla="*/ 2147483647 h 1281"/>
                <a:gd name="T44" fmla="*/ 2147483647 w 2244"/>
                <a:gd name="T45" fmla="*/ 2147483647 h 1281"/>
                <a:gd name="T46" fmla="*/ 2147483647 w 2244"/>
                <a:gd name="T47" fmla="*/ 2147483647 h 1281"/>
                <a:gd name="T48" fmla="*/ 2147483647 w 2244"/>
                <a:gd name="T49" fmla="*/ 2147483647 h 1281"/>
                <a:gd name="T50" fmla="*/ 2147483647 w 2244"/>
                <a:gd name="T51" fmla="*/ 2147483647 h 1281"/>
                <a:gd name="T52" fmla="*/ 2147483647 w 2244"/>
                <a:gd name="T53" fmla="*/ 2147483647 h 1281"/>
                <a:gd name="T54" fmla="*/ 2147483647 w 2244"/>
                <a:gd name="T55" fmla="*/ 2147483647 h 1281"/>
                <a:gd name="T56" fmla="*/ 2147483647 w 2244"/>
                <a:gd name="T57" fmla="*/ 2147483647 h 1281"/>
                <a:gd name="T58" fmla="*/ 2147483647 w 2244"/>
                <a:gd name="T59" fmla="*/ 2147483647 h 1281"/>
                <a:gd name="T60" fmla="*/ 2147483647 w 2244"/>
                <a:gd name="T61" fmla="*/ 0 h 1281"/>
                <a:gd name="T62" fmla="*/ 2147483647 w 2244"/>
                <a:gd name="T63" fmla="*/ 2147483647 h 1281"/>
                <a:gd name="T64" fmla="*/ 2147483647 w 2244"/>
                <a:gd name="T65" fmla="*/ 2147483647 h 1281"/>
                <a:gd name="T66" fmla="*/ 2147483647 w 2244"/>
                <a:gd name="T67" fmla="*/ 2147483647 h 1281"/>
                <a:gd name="T68" fmla="*/ 2147483647 w 2244"/>
                <a:gd name="T69" fmla="*/ 2147483647 h 1281"/>
                <a:gd name="T70" fmla="*/ 2147483647 w 2244"/>
                <a:gd name="T71" fmla="*/ 2147483647 h 1281"/>
                <a:gd name="T72" fmla="*/ 2147483647 w 2244"/>
                <a:gd name="T73" fmla="*/ 2147483647 h 1281"/>
                <a:gd name="T74" fmla="*/ 2147483647 w 2244"/>
                <a:gd name="T75" fmla="*/ 2147483647 h 1281"/>
                <a:gd name="T76" fmla="*/ 2147483647 w 2244"/>
                <a:gd name="T77" fmla="*/ 2147483647 h 1281"/>
                <a:gd name="T78" fmla="*/ 2147483647 w 2244"/>
                <a:gd name="T79" fmla="*/ 2147483647 h 1281"/>
                <a:gd name="T80" fmla="*/ 2147483647 w 2244"/>
                <a:gd name="T81" fmla="*/ 2147483647 h 1281"/>
                <a:gd name="T82" fmla="*/ 2147483647 w 2244"/>
                <a:gd name="T83" fmla="*/ 2147483647 h 1281"/>
                <a:gd name="T84" fmla="*/ 2147483647 w 2244"/>
                <a:gd name="T85" fmla="*/ 2147483647 h 1281"/>
                <a:gd name="T86" fmla="*/ 2147483647 w 2244"/>
                <a:gd name="T87" fmla="*/ 2147483647 h 1281"/>
                <a:gd name="T88" fmla="*/ 2147483647 w 2244"/>
                <a:gd name="T89" fmla="*/ 2147483647 h 1281"/>
                <a:gd name="T90" fmla="*/ 2147483647 w 2244"/>
                <a:gd name="T91" fmla="*/ 2147483647 h 1281"/>
                <a:gd name="T92" fmla="*/ 2147483647 w 2244"/>
                <a:gd name="T93" fmla="*/ 2147483647 h 1281"/>
                <a:gd name="T94" fmla="*/ 2147483647 w 2244"/>
                <a:gd name="T95" fmla="*/ 2147483647 h 1281"/>
                <a:gd name="T96" fmla="*/ 2147483647 w 2244"/>
                <a:gd name="T97" fmla="*/ 2147483647 h 1281"/>
                <a:gd name="T98" fmla="*/ 2147483647 w 2244"/>
                <a:gd name="T99" fmla="*/ 2147483647 h 1281"/>
                <a:gd name="T100" fmla="*/ 2147483647 w 2244"/>
                <a:gd name="T101" fmla="*/ 2147483647 h 1281"/>
                <a:gd name="T102" fmla="*/ 2147483647 w 2244"/>
                <a:gd name="T103" fmla="*/ 2147483647 h 1281"/>
                <a:gd name="T104" fmla="*/ 2147483647 w 2244"/>
                <a:gd name="T105" fmla="*/ 2147483647 h 1281"/>
                <a:gd name="T106" fmla="*/ 2147483647 w 2244"/>
                <a:gd name="T107" fmla="*/ 2147483647 h 1281"/>
                <a:gd name="T108" fmla="*/ 2147483647 w 2244"/>
                <a:gd name="T109" fmla="*/ 2147483647 h 1281"/>
                <a:gd name="T110" fmla="*/ 2147483647 w 2244"/>
                <a:gd name="T111" fmla="*/ 2147483647 h 1281"/>
                <a:gd name="T112" fmla="*/ 2147483647 w 2244"/>
                <a:gd name="T113" fmla="*/ 2147483647 h 1281"/>
                <a:gd name="T114" fmla="*/ 2147483647 w 2244"/>
                <a:gd name="T115" fmla="*/ 2147483647 h 1281"/>
                <a:gd name="T116" fmla="*/ 2147483647 w 2244"/>
                <a:gd name="T117" fmla="*/ 2147483647 h 1281"/>
                <a:gd name="T118" fmla="*/ 2147483647 w 2244"/>
                <a:gd name="T119" fmla="*/ 2147483647 h 1281"/>
                <a:gd name="T120" fmla="*/ 2147483647 w 2244"/>
                <a:gd name="T121" fmla="*/ 2147483647 h 1281"/>
                <a:gd name="T122" fmla="*/ 2147483647 w 2244"/>
                <a:gd name="T123" fmla="*/ 2147483647 h 1281"/>
                <a:gd name="T124" fmla="*/ 2147483647 w 2244"/>
                <a:gd name="T125" fmla="*/ 2147483647 h 12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44"/>
                <a:gd name="T190" fmla="*/ 0 h 1281"/>
                <a:gd name="T191" fmla="*/ 2244 w 2244"/>
                <a:gd name="T192" fmla="*/ 1281 h 12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44" h="1281">
                  <a:moveTo>
                    <a:pt x="2217" y="935"/>
                  </a:moveTo>
                  <a:lnTo>
                    <a:pt x="1474" y="1076"/>
                  </a:lnTo>
                  <a:lnTo>
                    <a:pt x="700" y="1206"/>
                  </a:lnTo>
                  <a:lnTo>
                    <a:pt x="683" y="1200"/>
                  </a:lnTo>
                  <a:lnTo>
                    <a:pt x="651" y="1206"/>
                  </a:lnTo>
                  <a:lnTo>
                    <a:pt x="569" y="1216"/>
                  </a:lnTo>
                  <a:lnTo>
                    <a:pt x="574" y="1200"/>
                  </a:lnTo>
                  <a:lnTo>
                    <a:pt x="493" y="1216"/>
                  </a:lnTo>
                  <a:lnTo>
                    <a:pt x="493" y="1222"/>
                  </a:lnTo>
                  <a:lnTo>
                    <a:pt x="0" y="1281"/>
                  </a:lnTo>
                  <a:lnTo>
                    <a:pt x="22" y="1265"/>
                  </a:lnTo>
                  <a:lnTo>
                    <a:pt x="125" y="1216"/>
                  </a:lnTo>
                  <a:lnTo>
                    <a:pt x="141" y="1190"/>
                  </a:lnTo>
                  <a:lnTo>
                    <a:pt x="195" y="1146"/>
                  </a:lnTo>
                  <a:lnTo>
                    <a:pt x="201" y="1119"/>
                  </a:lnTo>
                  <a:lnTo>
                    <a:pt x="206" y="1109"/>
                  </a:lnTo>
                  <a:lnTo>
                    <a:pt x="239" y="1092"/>
                  </a:lnTo>
                  <a:lnTo>
                    <a:pt x="239" y="1060"/>
                  </a:lnTo>
                  <a:lnTo>
                    <a:pt x="271" y="1033"/>
                  </a:lnTo>
                  <a:lnTo>
                    <a:pt x="418" y="903"/>
                  </a:lnTo>
                  <a:lnTo>
                    <a:pt x="428" y="876"/>
                  </a:lnTo>
                  <a:lnTo>
                    <a:pt x="439" y="881"/>
                  </a:lnTo>
                  <a:lnTo>
                    <a:pt x="428" y="909"/>
                  </a:lnTo>
                  <a:lnTo>
                    <a:pt x="472" y="951"/>
                  </a:lnTo>
                  <a:lnTo>
                    <a:pt x="537" y="979"/>
                  </a:lnTo>
                  <a:lnTo>
                    <a:pt x="569" y="979"/>
                  </a:lnTo>
                  <a:lnTo>
                    <a:pt x="602" y="951"/>
                  </a:lnTo>
                  <a:lnTo>
                    <a:pt x="607" y="935"/>
                  </a:lnTo>
                  <a:lnTo>
                    <a:pt x="629" y="919"/>
                  </a:lnTo>
                  <a:lnTo>
                    <a:pt x="656" y="941"/>
                  </a:lnTo>
                  <a:lnTo>
                    <a:pt x="667" y="946"/>
                  </a:lnTo>
                  <a:lnTo>
                    <a:pt x="688" y="941"/>
                  </a:lnTo>
                  <a:lnTo>
                    <a:pt x="765" y="914"/>
                  </a:lnTo>
                  <a:lnTo>
                    <a:pt x="775" y="865"/>
                  </a:lnTo>
                  <a:lnTo>
                    <a:pt x="781" y="865"/>
                  </a:lnTo>
                  <a:lnTo>
                    <a:pt x="797" y="881"/>
                  </a:lnTo>
                  <a:lnTo>
                    <a:pt x="856" y="828"/>
                  </a:lnTo>
                  <a:lnTo>
                    <a:pt x="879" y="838"/>
                  </a:lnTo>
                  <a:lnTo>
                    <a:pt x="927" y="773"/>
                  </a:lnTo>
                  <a:lnTo>
                    <a:pt x="916" y="752"/>
                  </a:lnTo>
                  <a:lnTo>
                    <a:pt x="921" y="708"/>
                  </a:lnTo>
                  <a:lnTo>
                    <a:pt x="970" y="617"/>
                  </a:lnTo>
                  <a:lnTo>
                    <a:pt x="1035" y="373"/>
                  </a:lnTo>
                  <a:lnTo>
                    <a:pt x="1046" y="373"/>
                  </a:lnTo>
                  <a:lnTo>
                    <a:pt x="1084" y="394"/>
                  </a:lnTo>
                  <a:lnTo>
                    <a:pt x="1084" y="411"/>
                  </a:lnTo>
                  <a:lnTo>
                    <a:pt x="1106" y="427"/>
                  </a:lnTo>
                  <a:lnTo>
                    <a:pt x="1144" y="422"/>
                  </a:lnTo>
                  <a:lnTo>
                    <a:pt x="1165" y="378"/>
                  </a:lnTo>
                  <a:lnTo>
                    <a:pt x="1193" y="287"/>
                  </a:lnTo>
                  <a:lnTo>
                    <a:pt x="1214" y="254"/>
                  </a:lnTo>
                  <a:lnTo>
                    <a:pt x="1247" y="265"/>
                  </a:lnTo>
                  <a:lnTo>
                    <a:pt x="1268" y="211"/>
                  </a:lnTo>
                  <a:lnTo>
                    <a:pt x="1290" y="206"/>
                  </a:lnTo>
                  <a:lnTo>
                    <a:pt x="1312" y="178"/>
                  </a:lnTo>
                  <a:lnTo>
                    <a:pt x="1333" y="130"/>
                  </a:lnTo>
                  <a:lnTo>
                    <a:pt x="1344" y="119"/>
                  </a:lnTo>
                  <a:lnTo>
                    <a:pt x="1349" y="103"/>
                  </a:lnTo>
                  <a:lnTo>
                    <a:pt x="1333" y="92"/>
                  </a:lnTo>
                  <a:lnTo>
                    <a:pt x="1339" y="22"/>
                  </a:lnTo>
                  <a:lnTo>
                    <a:pt x="1349" y="6"/>
                  </a:lnTo>
                  <a:lnTo>
                    <a:pt x="1360" y="0"/>
                  </a:lnTo>
                  <a:lnTo>
                    <a:pt x="1491" y="81"/>
                  </a:lnTo>
                  <a:lnTo>
                    <a:pt x="1512" y="92"/>
                  </a:lnTo>
                  <a:lnTo>
                    <a:pt x="1518" y="87"/>
                  </a:lnTo>
                  <a:lnTo>
                    <a:pt x="1534" y="16"/>
                  </a:lnTo>
                  <a:lnTo>
                    <a:pt x="1556" y="11"/>
                  </a:lnTo>
                  <a:lnTo>
                    <a:pt x="1582" y="22"/>
                  </a:lnTo>
                  <a:lnTo>
                    <a:pt x="1610" y="32"/>
                  </a:lnTo>
                  <a:lnTo>
                    <a:pt x="1588" y="60"/>
                  </a:lnTo>
                  <a:lnTo>
                    <a:pt x="1621" y="92"/>
                  </a:lnTo>
                  <a:lnTo>
                    <a:pt x="1680" y="92"/>
                  </a:lnTo>
                  <a:lnTo>
                    <a:pt x="1702" y="119"/>
                  </a:lnTo>
                  <a:lnTo>
                    <a:pt x="1740" y="136"/>
                  </a:lnTo>
                  <a:lnTo>
                    <a:pt x="1767" y="168"/>
                  </a:lnTo>
                  <a:lnTo>
                    <a:pt x="1761" y="183"/>
                  </a:lnTo>
                  <a:lnTo>
                    <a:pt x="1723" y="248"/>
                  </a:lnTo>
                  <a:lnTo>
                    <a:pt x="1702" y="303"/>
                  </a:lnTo>
                  <a:lnTo>
                    <a:pt x="1707" y="346"/>
                  </a:lnTo>
                  <a:lnTo>
                    <a:pt x="1751" y="346"/>
                  </a:lnTo>
                  <a:lnTo>
                    <a:pt x="1789" y="324"/>
                  </a:lnTo>
                  <a:lnTo>
                    <a:pt x="1821" y="357"/>
                  </a:lnTo>
                  <a:lnTo>
                    <a:pt x="1837" y="368"/>
                  </a:lnTo>
                  <a:lnTo>
                    <a:pt x="1849" y="373"/>
                  </a:lnTo>
                  <a:lnTo>
                    <a:pt x="1870" y="389"/>
                  </a:lnTo>
                  <a:lnTo>
                    <a:pt x="1886" y="394"/>
                  </a:lnTo>
                  <a:lnTo>
                    <a:pt x="1902" y="384"/>
                  </a:lnTo>
                  <a:lnTo>
                    <a:pt x="1914" y="384"/>
                  </a:lnTo>
                  <a:lnTo>
                    <a:pt x="1984" y="422"/>
                  </a:lnTo>
                  <a:lnTo>
                    <a:pt x="2033" y="433"/>
                  </a:lnTo>
                  <a:lnTo>
                    <a:pt x="2054" y="465"/>
                  </a:lnTo>
                  <a:lnTo>
                    <a:pt x="2054" y="476"/>
                  </a:lnTo>
                  <a:lnTo>
                    <a:pt x="2033" y="492"/>
                  </a:lnTo>
                  <a:lnTo>
                    <a:pt x="2043" y="540"/>
                  </a:lnTo>
                  <a:lnTo>
                    <a:pt x="2033" y="552"/>
                  </a:lnTo>
                  <a:lnTo>
                    <a:pt x="2021" y="563"/>
                  </a:lnTo>
                  <a:lnTo>
                    <a:pt x="2070" y="589"/>
                  </a:lnTo>
                  <a:lnTo>
                    <a:pt x="2086" y="622"/>
                  </a:lnTo>
                  <a:lnTo>
                    <a:pt x="2086" y="638"/>
                  </a:lnTo>
                  <a:lnTo>
                    <a:pt x="2081" y="649"/>
                  </a:lnTo>
                  <a:lnTo>
                    <a:pt x="2038" y="643"/>
                  </a:lnTo>
                  <a:lnTo>
                    <a:pt x="2033" y="659"/>
                  </a:lnTo>
                  <a:lnTo>
                    <a:pt x="2049" y="675"/>
                  </a:lnTo>
                  <a:lnTo>
                    <a:pt x="2054" y="670"/>
                  </a:lnTo>
                  <a:lnTo>
                    <a:pt x="2054" y="687"/>
                  </a:lnTo>
                  <a:lnTo>
                    <a:pt x="2033" y="698"/>
                  </a:lnTo>
                  <a:lnTo>
                    <a:pt x="2021" y="698"/>
                  </a:lnTo>
                  <a:lnTo>
                    <a:pt x="2016" y="703"/>
                  </a:lnTo>
                  <a:lnTo>
                    <a:pt x="2033" y="714"/>
                  </a:lnTo>
                  <a:lnTo>
                    <a:pt x="2065" y="719"/>
                  </a:lnTo>
                  <a:lnTo>
                    <a:pt x="2098" y="735"/>
                  </a:lnTo>
                  <a:lnTo>
                    <a:pt x="2108" y="746"/>
                  </a:lnTo>
                  <a:lnTo>
                    <a:pt x="2070" y="784"/>
                  </a:lnTo>
                  <a:lnTo>
                    <a:pt x="2054" y="784"/>
                  </a:lnTo>
                  <a:lnTo>
                    <a:pt x="2016" y="768"/>
                  </a:lnTo>
                  <a:lnTo>
                    <a:pt x="2016" y="784"/>
                  </a:lnTo>
                  <a:lnTo>
                    <a:pt x="2038" y="800"/>
                  </a:lnTo>
                  <a:lnTo>
                    <a:pt x="2070" y="822"/>
                  </a:lnTo>
                  <a:lnTo>
                    <a:pt x="2098" y="811"/>
                  </a:lnTo>
                  <a:lnTo>
                    <a:pt x="2130" y="784"/>
                  </a:lnTo>
                  <a:lnTo>
                    <a:pt x="2163" y="789"/>
                  </a:lnTo>
                  <a:lnTo>
                    <a:pt x="2205" y="784"/>
                  </a:lnTo>
                  <a:lnTo>
                    <a:pt x="2212" y="795"/>
                  </a:lnTo>
                  <a:lnTo>
                    <a:pt x="2244" y="898"/>
                  </a:lnTo>
                  <a:lnTo>
                    <a:pt x="2222" y="919"/>
                  </a:lnTo>
                  <a:lnTo>
                    <a:pt x="2212" y="919"/>
                  </a:lnTo>
                  <a:lnTo>
                    <a:pt x="2217" y="935"/>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6" name="NC"/>
            <p:cNvSpPr>
              <a:spLocks/>
            </p:cNvSpPr>
            <p:nvPr/>
          </p:nvSpPr>
          <p:spPr bwMode="auto">
            <a:xfrm>
              <a:off x="3488302" y="2176017"/>
              <a:ext cx="634852" cy="273377"/>
            </a:xfrm>
            <a:custGeom>
              <a:avLst/>
              <a:gdLst>
                <a:gd name="T0" fmla="*/ 2147483647 w 2596"/>
                <a:gd name="T1" fmla="*/ 2147483647 h 1109"/>
                <a:gd name="T2" fmla="*/ 2147483647 w 2596"/>
                <a:gd name="T3" fmla="*/ 2147483647 h 1109"/>
                <a:gd name="T4" fmla="*/ 2147483647 w 2596"/>
                <a:gd name="T5" fmla="*/ 2147483647 h 1109"/>
                <a:gd name="T6" fmla="*/ 2147483647 w 2596"/>
                <a:gd name="T7" fmla="*/ 2147483647 h 1109"/>
                <a:gd name="T8" fmla="*/ 2147483647 w 2596"/>
                <a:gd name="T9" fmla="*/ 2147483647 h 1109"/>
                <a:gd name="T10" fmla="*/ 2147483647 w 2596"/>
                <a:gd name="T11" fmla="*/ 2147483647 h 1109"/>
                <a:gd name="T12" fmla="*/ 2147483647 w 2596"/>
                <a:gd name="T13" fmla="*/ 2147483647 h 1109"/>
                <a:gd name="T14" fmla="*/ 2147483647 w 2596"/>
                <a:gd name="T15" fmla="*/ 2147483647 h 1109"/>
                <a:gd name="T16" fmla="*/ 2147483647 w 2596"/>
                <a:gd name="T17" fmla="*/ 2147483647 h 1109"/>
                <a:gd name="T18" fmla="*/ 2147483647 w 2596"/>
                <a:gd name="T19" fmla="*/ 2147483647 h 1109"/>
                <a:gd name="T20" fmla="*/ 2147483647 w 2596"/>
                <a:gd name="T21" fmla="*/ 2147483647 h 1109"/>
                <a:gd name="T22" fmla="*/ 2147483647 w 2596"/>
                <a:gd name="T23" fmla="*/ 2147483647 h 1109"/>
                <a:gd name="T24" fmla="*/ 2147483647 w 2596"/>
                <a:gd name="T25" fmla="*/ 2147483647 h 1109"/>
                <a:gd name="T26" fmla="*/ 2147483647 w 2596"/>
                <a:gd name="T27" fmla="*/ 2147483647 h 1109"/>
                <a:gd name="T28" fmla="*/ 2147483647 w 2596"/>
                <a:gd name="T29" fmla="*/ 2147483647 h 1109"/>
                <a:gd name="T30" fmla="*/ 2147483647 w 2596"/>
                <a:gd name="T31" fmla="*/ 2147483647 h 1109"/>
                <a:gd name="T32" fmla="*/ 2147483647 w 2596"/>
                <a:gd name="T33" fmla="*/ 2147483647 h 1109"/>
                <a:gd name="T34" fmla="*/ 2147483647 w 2596"/>
                <a:gd name="T35" fmla="*/ 2147483647 h 1109"/>
                <a:gd name="T36" fmla="*/ 2147483647 w 2596"/>
                <a:gd name="T37" fmla="*/ 2147483647 h 1109"/>
                <a:gd name="T38" fmla="*/ 2147483647 w 2596"/>
                <a:gd name="T39" fmla="*/ 2147483647 h 1109"/>
                <a:gd name="T40" fmla="*/ 2147483647 w 2596"/>
                <a:gd name="T41" fmla="*/ 2147483647 h 1109"/>
                <a:gd name="T42" fmla="*/ 2147483647 w 2596"/>
                <a:gd name="T43" fmla="*/ 2147483647 h 1109"/>
                <a:gd name="T44" fmla="*/ 2147483647 w 2596"/>
                <a:gd name="T45" fmla="*/ 2147483647 h 1109"/>
                <a:gd name="T46" fmla="*/ 2147483647 w 2596"/>
                <a:gd name="T47" fmla="*/ 2147483647 h 1109"/>
                <a:gd name="T48" fmla="*/ 2147483647 w 2596"/>
                <a:gd name="T49" fmla="*/ 2147483647 h 1109"/>
                <a:gd name="T50" fmla="*/ 2147483647 w 2596"/>
                <a:gd name="T51" fmla="*/ 2147483647 h 1109"/>
                <a:gd name="T52" fmla="*/ 2147483647 w 2596"/>
                <a:gd name="T53" fmla="*/ 2147483647 h 1109"/>
                <a:gd name="T54" fmla="*/ 2147483647 w 2596"/>
                <a:gd name="T55" fmla="*/ 2147483647 h 1109"/>
                <a:gd name="T56" fmla="*/ 2147483647 w 2596"/>
                <a:gd name="T57" fmla="*/ 2147483647 h 1109"/>
                <a:gd name="T58" fmla="*/ 2147483647 w 2596"/>
                <a:gd name="T59" fmla="*/ 2147483647 h 1109"/>
                <a:gd name="T60" fmla="*/ 2147483647 w 2596"/>
                <a:gd name="T61" fmla="*/ 2147483647 h 1109"/>
                <a:gd name="T62" fmla="*/ 2147483647 w 2596"/>
                <a:gd name="T63" fmla="*/ 2147483647 h 1109"/>
                <a:gd name="T64" fmla="*/ 2147483647 w 2596"/>
                <a:gd name="T65" fmla="*/ 2147483647 h 1109"/>
                <a:gd name="T66" fmla="*/ 2147483647 w 2596"/>
                <a:gd name="T67" fmla="*/ 2147483647 h 1109"/>
                <a:gd name="T68" fmla="*/ 2147483647 w 2596"/>
                <a:gd name="T69" fmla="*/ 2147483647 h 1109"/>
                <a:gd name="T70" fmla="*/ 2147483647 w 2596"/>
                <a:gd name="T71" fmla="*/ 2147483647 h 1109"/>
                <a:gd name="T72" fmla="*/ 2147483647 w 2596"/>
                <a:gd name="T73" fmla="*/ 2147483647 h 1109"/>
                <a:gd name="T74" fmla="*/ 2147483647 w 2596"/>
                <a:gd name="T75" fmla="*/ 2147483647 h 1109"/>
                <a:gd name="T76" fmla="*/ 2147483647 w 2596"/>
                <a:gd name="T77" fmla="*/ 2147483647 h 1109"/>
                <a:gd name="T78" fmla="*/ 2147483647 w 2596"/>
                <a:gd name="T79" fmla="*/ 2147483647 h 1109"/>
                <a:gd name="T80" fmla="*/ 2147483647 w 2596"/>
                <a:gd name="T81" fmla="*/ 2147483647 h 1109"/>
                <a:gd name="T82" fmla="*/ 2147483647 w 2596"/>
                <a:gd name="T83" fmla="*/ 2147483647 h 1109"/>
                <a:gd name="T84" fmla="*/ 2147483647 w 2596"/>
                <a:gd name="T85" fmla="*/ 2147483647 h 1109"/>
                <a:gd name="T86" fmla="*/ 2147483647 w 2596"/>
                <a:gd name="T87" fmla="*/ 2147483647 h 1109"/>
                <a:gd name="T88" fmla="*/ 2147483647 w 2596"/>
                <a:gd name="T89" fmla="*/ 2147483647 h 1109"/>
                <a:gd name="T90" fmla="*/ 2147483647 w 2596"/>
                <a:gd name="T91" fmla="*/ 2147483647 h 1109"/>
                <a:gd name="T92" fmla="*/ 2147483647 w 2596"/>
                <a:gd name="T93" fmla="*/ 2147483647 h 1109"/>
                <a:gd name="T94" fmla="*/ 2147483647 w 2596"/>
                <a:gd name="T95" fmla="*/ 2147483647 h 1109"/>
                <a:gd name="T96" fmla="*/ 2147483647 w 2596"/>
                <a:gd name="T97" fmla="*/ 2147483647 h 1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96"/>
                <a:gd name="T148" fmla="*/ 0 h 1109"/>
                <a:gd name="T149" fmla="*/ 2596 w 2596"/>
                <a:gd name="T150" fmla="*/ 1109 h 1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96" h="1109">
                  <a:moveTo>
                    <a:pt x="0" y="990"/>
                  </a:moveTo>
                  <a:lnTo>
                    <a:pt x="5" y="898"/>
                  </a:lnTo>
                  <a:lnTo>
                    <a:pt x="33" y="903"/>
                  </a:lnTo>
                  <a:lnTo>
                    <a:pt x="49" y="898"/>
                  </a:lnTo>
                  <a:lnTo>
                    <a:pt x="70" y="877"/>
                  </a:lnTo>
                  <a:lnTo>
                    <a:pt x="70" y="855"/>
                  </a:lnTo>
                  <a:lnTo>
                    <a:pt x="70" y="833"/>
                  </a:lnTo>
                  <a:lnTo>
                    <a:pt x="76" y="812"/>
                  </a:lnTo>
                  <a:lnTo>
                    <a:pt x="103" y="785"/>
                  </a:lnTo>
                  <a:lnTo>
                    <a:pt x="163" y="763"/>
                  </a:lnTo>
                  <a:lnTo>
                    <a:pt x="233" y="741"/>
                  </a:lnTo>
                  <a:lnTo>
                    <a:pt x="303" y="682"/>
                  </a:lnTo>
                  <a:lnTo>
                    <a:pt x="331" y="671"/>
                  </a:lnTo>
                  <a:lnTo>
                    <a:pt x="374" y="633"/>
                  </a:lnTo>
                  <a:lnTo>
                    <a:pt x="380" y="596"/>
                  </a:lnTo>
                  <a:lnTo>
                    <a:pt x="391" y="596"/>
                  </a:lnTo>
                  <a:lnTo>
                    <a:pt x="407" y="596"/>
                  </a:lnTo>
                  <a:lnTo>
                    <a:pt x="417" y="580"/>
                  </a:lnTo>
                  <a:lnTo>
                    <a:pt x="423" y="568"/>
                  </a:lnTo>
                  <a:lnTo>
                    <a:pt x="450" y="547"/>
                  </a:lnTo>
                  <a:lnTo>
                    <a:pt x="455" y="547"/>
                  </a:lnTo>
                  <a:lnTo>
                    <a:pt x="477" y="563"/>
                  </a:lnTo>
                  <a:lnTo>
                    <a:pt x="499" y="547"/>
                  </a:lnTo>
                  <a:lnTo>
                    <a:pt x="504" y="536"/>
                  </a:lnTo>
                  <a:lnTo>
                    <a:pt x="536" y="509"/>
                  </a:lnTo>
                  <a:lnTo>
                    <a:pt x="564" y="498"/>
                  </a:lnTo>
                  <a:lnTo>
                    <a:pt x="612" y="492"/>
                  </a:lnTo>
                  <a:lnTo>
                    <a:pt x="661" y="411"/>
                  </a:lnTo>
                  <a:lnTo>
                    <a:pt x="705" y="385"/>
                  </a:lnTo>
                  <a:lnTo>
                    <a:pt x="705" y="362"/>
                  </a:lnTo>
                  <a:lnTo>
                    <a:pt x="715" y="341"/>
                  </a:lnTo>
                  <a:lnTo>
                    <a:pt x="705" y="314"/>
                  </a:lnTo>
                  <a:lnTo>
                    <a:pt x="715" y="287"/>
                  </a:lnTo>
                  <a:lnTo>
                    <a:pt x="715" y="281"/>
                  </a:lnTo>
                  <a:lnTo>
                    <a:pt x="796" y="265"/>
                  </a:lnTo>
                  <a:lnTo>
                    <a:pt x="791" y="281"/>
                  </a:lnTo>
                  <a:lnTo>
                    <a:pt x="873" y="271"/>
                  </a:lnTo>
                  <a:lnTo>
                    <a:pt x="905" y="265"/>
                  </a:lnTo>
                  <a:lnTo>
                    <a:pt x="922" y="271"/>
                  </a:lnTo>
                  <a:lnTo>
                    <a:pt x="1696" y="141"/>
                  </a:lnTo>
                  <a:lnTo>
                    <a:pt x="2439" y="0"/>
                  </a:lnTo>
                  <a:lnTo>
                    <a:pt x="2450" y="11"/>
                  </a:lnTo>
                  <a:lnTo>
                    <a:pt x="2455" y="23"/>
                  </a:lnTo>
                  <a:lnTo>
                    <a:pt x="2476" y="39"/>
                  </a:lnTo>
                  <a:lnTo>
                    <a:pt x="2487" y="44"/>
                  </a:lnTo>
                  <a:lnTo>
                    <a:pt x="2504" y="60"/>
                  </a:lnTo>
                  <a:lnTo>
                    <a:pt x="2515" y="71"/>
                  </a:lnTo>
                  <a:lnTo>
                    <a:pt x="2531" y="109"/>
                  </a:lnTo>
                  <a:lnTo>
                    <a:pt x="2525" y="120"/>
                  </a:lnTo>
                  <a:lnTo>
                    <a:pt x="2515" y="120"/>
                  </a:lnTo>
                  <a:lnTo>
                    <a:pt x="2509" y="109"/>
                  </a:lnTo>
                  <a:lnTo>
                    <a:pt x="2487" y="114"/>
                  </a:lnTo>
                  <a:lnTo>
                    <a:pt x="2471" y="114"/>
                  </a:lnTo>
                  <a:lnTo>
                    <a:pt x="2460" y="109"/>
                  </a:lnTo>
                  <a:lnTo>
                    <a:pt x="2450" y="114"/>
                  </a:lnTo>
                  <a:lnTo>
                    <a:pt x="2455" y="125"/>
                  </a:lnTo>
                  <a:lnTo>
                    <a:pt x="2455" y="136"/>
                  </a:lnTo>
                  <a:lnTo>
                    <a:pt x="2385" y="169"/>
                  </a:lnTo>
                  <a:lnTo>
                    <a:pt x="2368" y="184"/>
                  </a:lnTo>
                  <a:lnTo>
                    <a:pt x="2341" y="206"/>
                  </a:lnTo>
                  <a:lnTo>
                    <a:pt x="2297" y="216"/>
                  </a:lnTo>
                  <a:lnTo>
                    <a:pt x="2287" y="244"/>
                  </a:lnTo>
                  <a:lnTo>
                    <a:pt x="2287" y="255"/>
                  </a:lnTo>
                  <a:lnTo>
                    <a:pt x="2297" y="255"/>
                  </a:lnTo>
                  <a:lnTo>
                    <a:pt x="2314" y="249"/>
                  </a:lnTo>
                  <a:lnTo>
                    <a:pt x="2357" y="227"/>
                  </a:lnTo>
                  <a:lnTo>
                    <a:pt x="2406" y="216"/>
                  </a:lnTo>
                  <a:lnTo>
                    <a:pt x="2434" y="200"/>
                  </a:lnTo>
                  <a:lnTo>
                    <a:pt x="2476" y="200"/>
                  </a:lnTo>
                  <a:lnTo>
                    <a:pt x="2482" y="206"/>
                  </a:lnTo>
                  <a:lnTo>
                    <a:pt x="2476" y="233"/>
                  </a:lnTo>
                  <a:lnTo>
                    <a:pt x="2482" y="244"/>
                  </a:lnTo>
                  <a:lnTo>
                    <a:pt x="2493" y="255"/>
                  </a:lnTo>
                  <a:lnTo>
                    <a:pt x="2509" y="249"/>
                  </a:lnTo>
                  <a:lnTo>
                    <a:pt x="2515" y="233"/>
                  </a:lnTo>
                  <a:lnTo>
                    <a:pt x="2541" y="200"/>
                  </a:lnTo>
                  <a:lnTo>
                    <a:pt x="2564" y="200"/>
                  </a:lnTo>
                  <a:lnTo>
                    <a:pt x="2580" y="233"/>
                  </a:lnTo>
                  <a:lnTo>
                    <a:pt x="2585" y="297"/>
                  </a:lnTo>
                  <a:lnTo>
                    <a:pt x="2596" y="314"/>
                  </a:lnTo>
                  <a:lnTo>
                    <a:pt x="2590" y="325"/>
                  </a:lnTo>
                  <a:lnTo>
                    <a:pt x="2553" y="352"/>
                  </a:lnTo>
                  <a:lnTo>
                    <a:pt x="2541" y="374"/>
                  </a:lnTo>
                  <a:lnTo>
                    <a:pt x="2541" y="390"/>
                  </a:lnTo>
                  <a:lnTo>
                    <a:pt x="2509" y="417"/>
                  </a:lnTo>
                  <a:lnTo>
                    <a:pt x="2487" y="422"/>
                  </a:lnTo>
                  <a:lnTo>
                    <a:pt x="2466" y="439"/>
                  </a:lnTo>
                  <a:lnTo>
                    <a:pt x="2417" y="433"/>
                  </a:lnTo>
                  <a:lnTo>
                    <a:pt x="2401" y="427"/>
                  </a:lnTo>
                  <a:lnTo>
                    <a:pt x="2395" y="433"/>
                  </a:lnTo>
                  <a:lnTo>
                    <a:pt x="2390" y="433"/>
                  </a:lnTo>
                  <a:lnTo>
                    <a:pt x="2379" y="411"/>
                  </a:lnTo>
                  <a:lnTo>
                    <a:pt x="2379" y="401"/>
                  </a:lnTo>
                  <a:lnTo>
                    <a:pt x="2374" y="390"/>
                  </a:lnTo>
                  <a:lnTo>
                    <a:pt x="2357" y="390"/>
                  </a:lnTo>
                  <a:lnTo>
                    <a:pt x="2352" y="395"/>
                  </a:lnTo>
                  <a:lnTo>
                    <a:pt x="2357" y="444"/>
                  </a:lnTo>
                  <a:lnTo>
                    <a:pt x="2352" y="455"/>
                  </a:lnTo>
                  <a:lnTo>
                    <a:pt x="2346" y="450"/>
                  </a:lnTo>
                  <a:lnTo>
                    <a:pt x="2357" y="471"/>
                  </a:lnTo>
                  <a:lnTo>
                    <a:pt x="2379" y="471"/>
                  </a:lnTo>
                  <a:lnTo>
                    <a:pt x="2401" y="492"/>
                  </a:lnTo>
                  <a:lnTo>
                    <a:pt x="2385" y="520"/>
                  </a:lnTo>
                  <a:lnTo>
                    <a:pt x="2395" y="531"/>
                  </a:lnTo>
                  <a:lnTo>
                    <a:pt x="2341" y="601"/>
                  </a:lnTo>
                  <a:lnTo>
                    <a:pt x="2320" y="606"/>
                  </a:lnTo>
                  <a:lnTo>
                    <a:pt x="2292" y="601"/>
                  </a:lnTo>
                  <a:lnTo>
                    <a:pt x="2271" y="601"/>
                  </a:lnTo>
                  <a:lnTo>
                    <a:pt x="2265" y="606"/>
                  </a:lnTo>
                  <a:lnTo>
                    <a:pt x="2281" y="622"/>
                  </a:lnTo>
                  <a:lnTo>
                    <a:pt x="2346" y="617"/>
                  </a:lnTo>
                  <a:lnTo>
                    <a:pt x="2385" y="606"/>
                  </a:lnTo>
                  <a:lnTo>
                    <a:pt x="2439" y="580"/>
                  </a:lnTo>
                  <a:lnTo>
                    <a:pt x="2444" y="563"/>
                  </a:lnTo>
                  <a:lnTo>
                    <a:pt x="2460" y="563"/>
                  </a:lnTo>
                  <a:lnTo>
                    <a:pt x="2476" y="585"/>
                  </a:lnTo>
                  <a:lnTo>
                    <a:pt x="2460" y="628"/>
                  </a:lnTo>
                  <a:lnTo>
                    <a:pt x="2411" y="682"/>
                  </a:lnTo>
                  <a:lnTo>
                    <a:pt x="2362" y="692"/>
                  </a:lnTo>
                  <a:lnTo>
                    <a:pt x="2341" y="703"/>
                  </a:lnTo>
                  <a:lnTo>
                    <a:pt x="2281" y="708"/>
                  </a:lnTo>
                  <a:lnTo>
                    <a:pt x="2233" y="790"/>
                  </a:lnTo>
                  <a:lnTo>
                    <a:pt x="2211" y="796"/>
                  </a:lnTo>
                  <a:lnTo>
                    <a:pt x="2211" y="806"/>
                  </a:lnTo>
                  <a:lnTo>
                    <a:pt x="2211" y="812"/>
                  </a:lnTo>
                  <a:lnTo>
                    <a:pt x="2152" y="849"/>
                  </a:lnTo>
                  <a:lnTo>
                    <a:pt x="2119" y="887"/>
                  </a:lnTo>
                  <a:lnTo>
                    <a:pt x="2092" y="963"/>
                  </a:lnTo>
                  <a:lnTo>
                    <a:pt x="2071" y="1044"/>
                  </a:lnTo>
                  <a:lnTo>
                    <a:pt x="2059" y="1066"/>
                  </a:lnTo>
                  <a:lnTo>
                    <a:pt x="2027" y="1077"/>
                  </a:lnTo>
                  <a:lnTo>
                    <a:pt x="1908" y="1098"/>
                  </a:lnTo>
                  <a:lnTo>
                    <a:pt x="1897" y="1109"/>
                  </a:lnTo>
                  <a:lnTo>
                    <a:pt x="1496" y="844"/>
                  </a:lnTo>
                  <a:lnTo>
                    <a:pt x="1159" y="887"/>
                  </a:lnTo>
                  <a:lnTo>
                    <a:pt x="1154" y="838"/>
                  </a:lnTo>
                  <a:lnTo>
                    <a:pt x="1094" y="790"/>
                  </a:lnTo>
                  <a:lnTo>
                    <a:pt x="1062" y="806"/>
                  </a:lnTo>
                  <a:lnTo>
                    <a:pt x="1052" y="796"/>
                  </a:lnTo>
                  <a:lnTo>
                    <a:pt x="1057" y="779"/>
                  </a:lnTo>
                  <a:lnTo>
                    <a:pt x="1057" y="773"/>
                  </a:lnTo>
                  <a:lnTo>
                    <a:pt x="661" y="817"/>
                  </a:lnTo>
                  <a:lnTo>
                    <a:pt x="650" y="812"/>
                  </a:lnTo>
                  <a:lnTo>
                    <a:pt x="645" y="828"/>
                  </a:lnTo>
                  <a:lnTo>
                    <a:pt x="564" y="866"/>
                  </a:lnTo>
                  <a:lnTo>
                    <a:pt x="564" y="882"/>
                  </a:lnTo>
                  <a:lnTo>
                    <a:pt x="536" y="882"/>
                  </a:lnTo>
                  <a:lnTo>
                    <a:pt x="445" y="926"/>
                  </a:lnTo>
                  <a:lnTo>
                    <a:pt x="0" y="990"/>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7" name="SC"/>
            <p:cNvSpPr>
              <a:spLocks/>
            </p:cNvSpPr>
            <p:nvPr/>
          </p:nvSpPr>
          <p:spPr bwMode="auto">
            <a:xfrm>
              <a:off x="3584736" y="2368990"/>
              <a:ext cx="361625" cy="273377"/>
            </a:xfrm>
            <a:custGeom>
              <a:avLst/>
              <a:gdLst>
                <a:gd name="T0" fmla="*/ 2147483647 w 1512"/>
                <a:gd name="T1" fmla="*/ 2147483647 h 1131"/>
                <a:gd name="T2" fmla="*/ 2147483647 w 1512"/>
                <a:gd name="T3" fmla="*/ 2147483647 h 1131"/>
                <a:gd name="T4" fmla="*/ 2147483647 w 1512"/>
                <a:gd name="T5" fmla="*/ 2147483647 h 1131"/>
                <a:gd name="T6" fmla="*/ 2147483647 w 1512"/>
                <a:gd name="T7" fmla="*/ 2147483647 h 1131"/>
                <a:gd name="T8" fmla="*/ 2147483647 w 1512"/>
                <a:gd name="T9" fmla="*/ 2147483647 h 1131"/>
                <a:gd name="T10" fmla="*/ 2147483647 w 1512"/>
                <a:gd name="T11" fmla="*/ 2147483647 h 1131"/>
                <a:gd name="T12" fmla="*/ 2147483647 w 1512"/>
                <a:gd name="T13" fmla="*/ 2147483647 h 1131"/>
                <a:gd name="T14" fmla="*/ 2147483647 w 1512"/>
                <a:gd name="T15" fmla="*/ 2147483647 h 1131"/>
                <a:gd name="T16" fmla="*/ 2147483647 w 1512"/>
                <a:gd name="T17" fmla="*/ 2147483647 h 1131"/>
                <a:gd name="T18" fmla="*/ 2147483647 w 1512"/>
                <a:gd name="T19" fmla="*/ 2147483647 h 1131"/>
                <a:gd name="T20" fmla="*/ 2147483647 w 1512"/>
                <a:gd name="T21" fmla="*/ 2147483647 h 1131"/>
                <a:gd name="T22" fmla="*/ 2147483647 w 1512"/>
                <a:gd name="T23" fmla="*/ 2147483647 h 1131"/>
                <a:gd name="T24" fmla="*/ 2147483647 w 1512"/>
                <a:gd name="T25" fmla="*/ 2147483647 h 1131"/>
                <a:gd name="T26" fmla="*/ 2147483647 w 1512"/>
                <a:gd name="T27" fmla="*/ 2147483647 h 1131"/>
                <a:gd name="T28" fmla="*/ 2147483647 w 1512"/>
                <a:gd name="T29" fmla="*/ 2147483647 h 1131"/>
                <a:gd name="T30" fmla="*/ 2147483647 w 1512"/>
                <a:gd name="T31" fmla="*/ 2147483647 h 1131"/>
                <a:gd name="T32" fmla="*/ 2147483647 w 1512"/>
                <a:gd name="T33" fmla="*/ 2147483647 h 1131"/>
                <a:gd name="T34" fmla="*/ 2147483647 w 1512"/>
                <a:gd name="T35" fmla="*/ 2147483647 h 1131"/>
                <a:gd name="T36" fmla="*/ 2147483647 w 1512"/>
                <a:gd name="T37" fmla="*/ 2147483647 h 1131"/>
                <a:gd name="T38" fmla="*/ 2147483647 w 1512"/>
                <a:gd name="T39" fmla="*/ 2147483647 h 1131"/>
                <a:gd name="T40" fmla="*/ 2147483647 w 1512"/>
                <a:gd name="T41" fmla="*/ 2147483647 h 1131"/>
                <a:gd name="T42" fmla="*/ 2147483647 w 1512"/>
                <a:gd name="T43" fmla="*/ 2147483647 h 1131"/>
                <a:gd name="T44" fmla="*/ 2147483647 w 1512"/>
                <a:gd name="T45" fmla="*/ 2147483647 h 1131"/>
                <a:gd name="T46" fmla="*/ 2147483647 w 1512"/>
                <a:gd name="T47" fmla="*/ 2147483647 h 1131"/>
                <a:gd name="T48" fmla="*/ 2147483647 w 1512"/>
                <a:gd name="T49" fmla="*/ 2147483647 h 1131"/>
                <a:gd name="T50" fmla="*/ 2147483647 w 1512"/>
                <a:gd name="T51" fmla="*/ 2147483647 h 1131"/>
                <a:gd name="T52" fmla="*/ 2147483647 w 1512"/>
                <a:gd name="T53" fmla="*/ 2147483647 h 1131"/>
                <a:gd name="T54" fmla="*/ 2147483647 w 1512"/>
                <a:gd name="T55" fmla="*/ 2147483647 h 1131"/>
                <a:gd name="T56" fmla="*/ 2147483647 w 1512"/>
                <a:gd name="T57" fmla="*/ 2147483647 h 1131"/>
                <a:gd name="T58" fmla="*/ 2147483647 w 1512"/>
                <a:gd name="T59" fmla="*/ 2147483647 h 1131"/>
                <a:gd name="T60" fmla="*/ 2147483647 w 1512"/>
                <a:gd name="T61" fmla="*/ 2147483647 h 1131"/>
                <a:gd name="T62" fmla="*/ 2147483647 w 1512"/>
                <a:gd name="T63" fmla="*/ 2147483647 h 1131"/>
                <a:gd name="T64" fmla="*/ 2147483647 w 1512"/>
                <a:gd name="T65" fmla="*/ 2147483647 h 1131"/>
                <a:gd name="T66" fmla="*/ 2147483647 w 1512"/>
                <a:gd name="T67" fmla="*/ 2147483647 h 1131"/>
                <a:gd name="T68" fmla="*/ 2147483647 w 1512"/>
                <a:gd name="T69" fmla="*/ 2147483647 h 1131"/>
                <a:gd name="T70" fmla="*/ 2147483647 w 1512"/>
                <a:gd name="T71" fmla="*/ 2147483647 h 1131"/>
                <a:gd name="T72" fmla="*/ 2147483647 w 1512"/>
                <a:gd name="T73" fmla="*/ 2147483647 h 1131"/>
                <a:gd name="T74" fmla="*/ 2147483647 w 1512"/>
                <a:gd name="T75" fmla="*/ 2147483647 h 1131"/>
                <a:gd name="T76" fmla="*/ 2147483647 w 1512"/>
                <a:gd name="T77" fmla="*/ 2147483647 h 1131"/>
                <a:gd name="T78" fmla="*/ 2147483647 w 1512"/>
                <a:gd name="T79" fmla="*/ 2147483647 h 1131"/>
                <a:gd name="T80" fmla="*/ 2147483647 w 1512"/>
                <a:gd name="T81" fmla="*/ 2147483647 h 1131"/>
                <a:gd name="T82" fmla="*/ 2147483647 w 1512"/>
                <a:gd name="T83" fmla="*/ 2147483647 h 1131"/>
                <a:gd name="T84" fmla="*/ 2147483647 w 1512"/>
                <a:gd name="T85" fmla="*/ 2147483647 h 1131"/>
                <a:gd name="T86" fmla="*/ 2147483647 w 1512"/>
                <a:gd name="T87" fmla="*/ 2147483647 h 11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12"/>
                <a:gd name="T133" fmla="*/ 0 h 1131"/>
                <a:gd name="T134" fmla="*/ 1512 w 1512"/>
                <a:gd name="T135" fmla="*/ 1131 h 11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12" h="1131">
                  <a:moveTo>
                    <a:pt x="905" y="1131"/>
                  </a:moveTo>
                  <a:lnTo>
                    <a:pt x="894" y="1131"/>
                  </a:lnTo>
                  <a:lnTo>
                    <a:pt x="851" y="1126"/>
                  </a:lnTo>
                  <a:lnTo>
                    <a:pt x="834" y="1114"/>
                  </a:lnTo>
                  <a:lnTo>
                    <a:pt x="829" y="1098"/>
                  </a:lnTo>
                  <a:lnTo>
                    <a:pt x="807" y="1023"/>
                  </a:lnTo>
                  <a:lnTo>
                    <a:pt x="769" y="974"/>
                  </a:lnTo>
                  <a:lnTo>
                    <a:pt x="726" y="952"/>
                  </a:lnTo>
                  <a:lnTo>
                    <a:pt x="699" y="877"/>
                  </a:lnTo>
                  <a:lnTo>
                    <a:pt x="672" y="845"/>
                  </a:lnTo>
                  <a:lnTo>
                    <a:pt x="656" y="801"/>
                  </a:lnTo>
                  <a:lnTo>
                    <a:pt x="628" y="791"/>
                  </a:lnTo>
                  <a:lnTo>
                    <a:pt x="579" y="768"/>
                  </a:lnTo>
                  <a:lnTo>
                    <a:pt x="542" y="726"/>
                  </a:lnTo>
                  <a:lnTo>
                    <a:pt x="509" y="704"/>
                  </a:lnTo>
                  <a:lnTo>
                    <a:pt x="509" y="682"/>
                  </a:lnTo>
                  <a:lnTo>
                    <a:pt x="493" y="650"/>
                  </a:lnTo>
                  <a:lnTo>
                    <a:pt x="477" y="634"/>
                  </a:lnTo>
                  <a:lnTo>
                    <a:pt x="428" y="617"/>
                  </a:lnTo>
                  <a:lnTo>
                    <a:pt x="330" y="531"/>
                  </a:lnTo>
                  <a:lnTo>
                    <a:pt x="287" y="515"/>
                  </a:lnTo>
                  <a:lnTo>
                    <a:pt x="276" y="487"/>
                  </a:lnTo>
                  <a:lnTo>
                    <a:pt x="239" y="450"/>
                  </a:lnTo>
                  <a:lnTo>
                    <a:pt x="211" y="390"/>
                  </a:lnTo>
                  <a:lnTo>
                    <a:pt x="179" y="358"/>
                  </a:lnTo>
                  <a:lnTo>
                    <a:pt x="167" y="341"/>
                  </a:lnTo>
                  <a:lnTo>
                    <a:pt x="108" y="331"/>
                  </a:lnTo>
                  <a:lnTo>
                    <a:pt x="22" y="288"/>
                  </a:lnTo>
                  <a:lnTo>
                    <a:pt x="0" y="266"/>
                  </a:lnTo>
                  <a:lnTo>
                    <a:pt x="27" y="206"/>
                  </a:lnTo>
                  <a:lnTo>
                    <a:pt x="48" y="190"/>
                  </a:lnTo>
                  <a:lnTo>
                    <a:pt x="65" y="169"/>
                  </a:lnTo>
                  <a:lnTo>
                    <a:pt x="65" y="158"/>
                  </a:lnTo>
                  <a:lnTo>
                    <a:pt x="60" y="153"/>
                  </a:lnTo>
                  <a:lnTo>
                    <a:pt x="151" y="109"/>
                  </a:lnTo>
                  <a:lnTo>
                    <a:pt x="179" y="109"/>
                  </a:lnTo>
                  <a:lnTo>
                    <a:pt x="179" y="93"/>
                  </a:lnTo>
                  <a:lnTo>
                    <a:pt x="260" y="55"/>
                  </a:lnTo>
                  <a:lnTo>
                    <a:pt x="265" y="39"/>
                  </a:lnTo>
                  <a:lnTo>
                    <a:pt x="276" y="44"/>
                  </a:lnTo>
                  <a:lnTo>
                    <a:pt x="672" y="0"/>
                  </a:lnTo>
                  <a:lnTo>
                    <a:pt x="672" y="6"/>
                  </a:lnTo>
                  <a:lnTo>
                    <a:pt x="667" y="23"/>
                  </a:lnTo>
                  <a:lnTo>
                    <a:pt x="677" y="33"/>
                  </a:lnTo>
                  <a:lnTo>
                    <a:pt x="709" y="17"/>
                  </a:lnTo>
                  <a:lnTo>
                    <a:pt x="769" y="65"/>
                  </a:lnTo>
                  <a:lnTo>
                    <a:pt x="774" y="114"/>
                  </a:lnTo>
                  <a:lnTo>
                    <a:pt x="1111" y="71"/>
                  </a:lnTo>
                  <a:lnTo>
                    <a:pt x="1512" y="336"/>
                  </a:lnTo>
                  <a:lnTo>
                    <a:pt x="1495" y="347"/>
                  </a:lnTo>
                  <a:lnTo>
                    <a:pt x="1463" y="369"/>
                  </a:lnTo>
                  <a:lnTo>
                    <a:pt x="1435" y="406"/>
                  </a:lnTo>
                  <a:lnTo>
                    <a:pt x="1388" y="482"/>
                  </a:lnTo>
                  <a:lnTo>
                    <a:pt x="1371" y="509"/>
                  </a:lnTo>
                  <a:lnTo>
                    <a:pt x="1355" y="552"/>
                  </a:lnTo>
                  <a:lnTo>
                    <a:pt x="1360" y="590"/>
                  </a:lnTo>
                  <a:lnTo>
                    <a:pt x="1360" y="628"/>
                  </a:lnTo>
                  <a:lnTo>
                    <a:pt x="1349" y="639"/>
                  </a:lnTo>
                  <a:lnTo>
                    <a:pt x="1339" y="655"/>
                  </a:lnTo>
                  <a:lnTo>
                    <a:pt x="1316" y="661"/>
                  </a:lnTo>
                  <a:lnTo>
                    <a:pt x="1300" y="677"/>
                  </a:lnTo>
                  <a:lnTo>
                    <a:pt x="1279" y="698"/>
                  </a:lnTo>
                  <a:lnTo>
                    <a:pt x="1257" y="731"/>
                  </a:lnTo>
                  <a:lnTo>
                    <a:pt x="1241" y="758"/>
                  </a:lnTo>
                  <a:lnTo>
                    <a:pt x="1192" y="791"/>
                  </a:lnTo>
                  <a:lnTo>
                    <a:pt x="1165" y="833"/>
                  </a:lnTo>
                  <a:lnTo>
                    <a:pt x="1137" y="861"/>
                  </a:lnTo>
                  <a:lnTo>
                    <a:pt x="1105" y="882"/>
                  </a:lnTo>
                  <a:lnTo>
                    <a:pt x="1084" y="903"/>
                  </a:lnTo>
                  <a:lnTo>
                    <a:pt x="1062" y="920"/>
                  </a:lnTo>
                  <a:lnTo>
                    <a:pt x="1035" y="936"/>
                  </a:lnTo>
                  <a:lnTo>
                    <a:pt x="1013" y="942"/>
                  </a:lnTo>
                  <a:lnTo>
                    <a:pt x="1007" y="958"/>
                  </a:lnTo>
                  <a:lnTo>
                    <a:pt x="1007" y="968"/>
                  </a:lnTo>
                  <a:lnTo>
                    <a:pt x="1002" y="974"/>
                  </a:lnTo>
                  <a:lnTo>
                    <a:pt x="991" y="1001"/>
                  </a:lnTo>
                  <a:lnTo>
                    <a:pt x="965" y="1023"/>
                  </a:lnTo>
                  <a:lnTo>
                    <a:pt x="943" y="1023"/>
                  </a:lnTo>
                  <a:lnTo>
                    <a:pt x="937" y="1028"/>
                  </a:lnTo>
                  <a:lnTo>
                    <a:pt x="937" y="1033"/>
                  </a:lnTo>
                  <a:lnTo>
                    <a:pt x="943" y="1044"/>
                  </a:lnTo>
                  <a:lnTo>
                    <a:pt x="948" y="1050"/>
                  </a:lnTo>
                  <a:lnTo>
                    <a:pt x="960" y="1050"/>
                  </a:lnTo>
                  <a:lnTo>
                    <a:pt x="953" y="1066"/>
                  </a:lnTo>
                  <a:lnTo>
                    <a:pt x="943" y="1077"/>
                  </a:lnTo>
                  <a:lnTo>
                    <a:pt x="916" y="1104"/>
                  </a:lnTo>
                  <a:lnTo>
                    <a:pt x="905" y="1121"/>
                  </a:lnTo>
                  <a:lnTo>
                    <a:pt x="905" y="1131"/>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8" name="GA"/>
            <p:cNvSpPr>
              <a:spLocks/>
            </p:cNvSpPr>
            <p:nvPr/>
          </p:nvSpPr>
          <p:spPr bwMode="auto">
            <a:xfrm>
              <a:off x="3415977" y="2401152"/>
              <a:ext cx="393769" cy="410066"/>
            </a:xfrm>
            <a:custGeom>
              <a:avLst/>
              <a:gdLst>
                <a:gd name="T0" fmla="*/ 2147483647 w 1616"/>
                <a:gd name="T1" fmla="*/ 2147483647 h 1653"/>
                <a:gd name="T2" fmla="*/ 2147483647 w 1616"/>
                <a:gd name="T3" fmla="*/ 2147483647 h 1653"/>
                <a:gd name="T4" fmla="*/ 2147483647 w 1616"/>
                <a:gd name="T5" fmla="*/ 2147483647 h 1653"/>
                <a:gd name="T6" fmla="*/ 2147483647 w 1616"/>
                <a:gd name="T7" fmla="*/ 2147483647 h 1653"/>
                <a:gd name="T8" fmla="*/ 2147483647 w 1616"/>
                <a:gd name="T9" fmla="*/ 2147483647 h 1653"/>
                <a:gd name="T10" fmla="*/ 2147483647 w 1616"/>
                <a:gd name="T11" fmla="*/ 2147483647 h 1653"/>
                <a:gd name="T12" fmla="*/ 2147483647 w 1616"/>
                <a:gd name="T13" fmla="*/ 2147483647 h 1653"/>
                <a:gd name="T14" fmla="*/ 2147483647 w 1616"/>
                <a:gd name="T15" fmla="*/ 2147483647 h 1653"/>
                <a:gd name="T16" fmla="*/ 2147483647 w 1616"/>
                <a:gd name="T17" fmla="*/ 2147483647 h 1653"/>
                <a:gd name="T18" fmla="*/ 2147483647 w 1616"/>
                <a:gd name="T19" fmla="*/ 2147483647 h 1653"/>
                <a:gd name="T20" fmla="*/ 2147483647 w 1616"/>
                <a:gd name="T21" fmla="*/ 2147483647 h 1653"/>
                <a:gd name="T22" fmla="*/ 2147483647 w 1616"/>
                <a:gd name="T23" fmla="*/ 2147483647 h 1653"/>
                <a:gd name="T24" fmla="*/ 2147483647 w 1616"/>
                <a:gd name="T25" fmla="*/ 2147483647 h 1653"/>
                <a:gd name="T26" fmla="*/ 2147483647 w 1616"/>
                <a:gd name="T27" fmla="*/ 2147483647 h 1653"/>
                <a:gd name="T28" fmla="*/ 2147483647 w 1616"/>
                <a:gd name="T29" fmla="*/ 2147483647 h 1653"/>
                <a:gd name="T30" fmla="*/ 2147483647 w 1616"/>
                <a:gd name="T31" fmla="*/ 2147483647 h 1653"/>
                <a:gd name="T32" fmla="*/ 2147483647 w 1616"/>
                <a:gd name="T33" fmla="*/ 2147483647 h 1653"/>
                <a:gd name="T34" fmla="*/ 2147483647 w 1616"/>
                <a:gd name="T35" fmla="*/ 2147483647 h 1653"/>
                <a:gd name="T36" fmla="*/ 2147483647 w 1616"/>
                <a:gd name="T37" fmla="*/ 2147483647 h 1653"/>
                <a:gd name="T38" fmla="*/ 2147483647 w 1616"/>
                <a:gd name="T39" fmla="*/ 2147483647 h 1653"/>
                <a:gd name="T40" fmla="*/ 2147483647 w 1616"/>
                <a:gd name="T41" fmla="*/ 2147483647 h 1653"/>
                <a:gd name="T42" fmla="*/ 2147483647 w 1616"/>
                <a:gd name="T43" fmla="*/ 2147483647 h 1653"/>
                <a:gd name="T44" fmla="*/ 2147483647 w 1616"/>
                <a:gd name="T45" fmla="*/ 2147483647 h 1653"/>
                <a:gd name="T46" fmla="*/ 2147483647 w 1616"/>
                <a:gd name="T47" fmla="*/ 2147483647 h 1653"/>
                <a:gd name="T48" fmla="*/ 2147483647 w 1616"/>
                <a:gd name="T49" fmla="*/ 2147483647 h 1653"/>
                <a:gd name="T50" fmla="*/ 2147483647 w 1616"/>
                <a:gd name="T51" fmla="*/ 2147483647 h 1653"/>
                <a:gd name="T52" fmla="*/ 2147483647 w 1616"/>
                <a:gd name="T53" fmla="*/ 2147483647 h 1653"/>
                <a:gd name="T54" fmla="*/ 2147483647 w 1616"/>
                <a:gd name="T55" fmla="*/ 2147483647 h 1653"/>
                <a:gd name="T56" fmla="*/ 2147483647 w 1616"/>
                <a:gd name="T57" fmla="*/ 2147483647 h 1653"/>
                <a:gd name="T58" fmla="*/ 2147483647 w 1616"/>
                <a:gd name="T59" fmla="*/ 2147483647 h 1653"/>
                <a:gd name="T60" fmla="*/ 2147483647 w 1616"/>
                <a:gd name="T61" fmla="*/ 2147483647 h 1653"/>
                <a:gd name="T62" fmla="*/ 2147483647 w 1616"/>
                <a:gd name="T63" fmla="*/ 2147483647 h 1653"/>
                <a:gd name="T64" fmla="*/ 2147483647 w 1616"/>
                <a:gd name="T65" fmla="*/ 2147483647 h 1653"/>
                <a:gd name="T66" fmla="*/ 2147483647 w 1616"/>
                <a:gd name="T67" fmla="*/ 2147483647 h 1653"/>
                <a:gd name="T68" fmla="*/ 2147483647 w 1616"/>
                <a:gd name="T69" fmla="*/ 2147483647 h 1653"/>
                <a:gd name="T70" fmla="*/ 2147483647 w 1616"/>
                <a:gd name="T71" fmla="*/ 2147483647 h 1653"/>
                <a:gd name="T72" fmla="*/ 2147483647 w 1616"/>
                <a:gd name="T73" fmla="*/ 2147483647 h 1653"/>
                <a:gd name="T74" fmla="*/ 2147483647 w 1616"/>
                <a:gd name="T75" fmla="*/ 2147483647 h 1653"/>
                <a:gd name="T76" fmla="*/ 2147483647 w 1616"/>
                <a:gd name="T77" fmla="*/ 2147483647 h 1653"/>
                <a:gd name="T78" fmla="*/ 2147483647 w 1616"/>
                <a:gd name="T79" fmla="*/ 0 h 1653"/>
                <a:gd name="T80" fmla="*/ 0 w 1616"/>
                <a:gd name="T81" fmla="*/ 2147483647 h 16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6"/>
                <a:gd name="T124" fmla="*/ 0 h 1653"/>
                <a:gd name="T125" fmla="*/ 1616 w 1616"/>
                <a:gd name="T126" fmla="*/ 1653 h 16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6" h="1653">
                  <a:moveTo>
                    <a:pt x="0" y="97"/>
                  </a:moveTo>
                  <a:lnTo>
                    <a:pt x="218" y="870"/>
                  </a:lnTo>
                  <a:lnTo>
                    <a:pt x="239" y="891"/>
                  </a:lnTo>
                  <a:lnTo>
                    <a:pt x="256" y="945"/>
                  </a:lnTo>
                  <a:lnTo>
                    <a:pt x="267" y="973"/>
                  </a:lnTo>
                  <a:lnTo>
                    <a:pt x="298" y="989"/>
                  </a:lnTo>
                  <a:lnTo>
                    <a:pt x="314" y="1010"/>
                  </a:lnTo>
                  <a:lnTo>
                    <a:pt x="304" y="1043"/>
                  </a:lnTo>
                  <a:lnTo>
                    <a:pt x="331" y="1075"/>
                  </a:lnTo>
                  <a:lnTo>
                    <a:pt x="326" y="1086"/>
                  </a:lnTo>
                  <a:lnTo>
                    <a:pt x="298" y="1124"/>
                  </a:lnTo>
                  <a:lnTo>
                    <a:pt x="298" y="1172"/>
                  </a:lnTo>
                  <a:lnTo>
                    <a:pt x="277" y="1221"/>
                  </a:lnTo>
                  <a:lnTo>
                    <a:pt x="288" y="1286"/>
                  </a:lnTo>
                  <a:lnTo>
                    <a:pt x="321" y="1367"/>
                  </a:lnTo>
                  <a:lnTo>
                    <a:pt x="314" y="1460"/>
                  </a:lnTo>
                  <a:lnTo>
                    <a:pt x="353" y="1518"/>
                  </a:lnTo>
                  <a:lnTo>
                    <a:pt x="358" y="1541"/>
                  </a:lnTo>
                  <a:lnTo>
                    <a:pt x="363" y="1562"/>
                  </a:lnTo>
                  <a:lnTo>
                    <a:pt x="391" y="1590"/>
                  </a:lnTo>
                  <a:lnTo>
                    <a:pt x="391" y="1616"/>
                  </a:lnTo>
                  <a:lnTo>
                    <a:pt x="407" y="1643"/>
                  </a:lnTo>
                  <a:lnTo>
                    <a:pt x="1258" y="1590"/>
                  </a:lnTo>
                  <a:lnTo>
                    <a:pt x="1268" y="1632"/>
                  </a:lnTo>
                  <a:lnTo>
                    <a:pt x="1285" y="1648"/>
                  </a:lnTo>
                  <a:lnTo>
                    <a:pt x="1323" y="1653"/>
                  </a:lnTo>
                  <a:lnTo>
                    <a:pt x="1333" y="1611"/>
                  </a:lnTo>
                  <a:lnTo>
                    <a:pt x="1307" y="1530"/>
                  </a:lnTo>
                  <a:lnTo>
                    <a:pt x="1312" y="1502"/>
                  </a:lnTo>
                  <a:lnTo>
                    <a:pt x="1323" y="1486"/>
                  </a:lnTo>
                  <a:lnTo>
                    <a:pt x="1345" y="1470"/>
                  </a:lnTo>
                  <a:lnTo>
                    <a:pt x="1405" y="1497"/>
                  </a:lnTo>
                  <a:lnTo>
                    <a:pt x="1458" y="1497"/>
                  </a:lnTo>
                  <a:lnTo>
                    <a:pt x="1486" y="1492"/>
                  </a:lnTo>
                  <a:lnTo>
                    <a:pt x="1480" y="1432"/>
                  </a:lnTo>
                  <a:lnTo>
                    <a:pt x="1470" y="1400"/>
                  </a:lnTo>
                  <a:lnTo>
                    <a:pt x="1470" y="1356"/>
                  </a:lnTo>
                  <a:lnTo>
                    <a:pt x="1475" y="1330"/>
                  </a:lnTo>
                  <a:lnTo>
                    <a:pt x="1518" y="1200"/>
                  </a:lnTo>
                  <a:lnTo>
                    <a:pt x="1523" y="1145"/>
                  </a:lnTo>
                  <a:lnTo>
                    <a:pt x="1545" y="1091"/>
                  </a:lnTo>
                  <a:lnTo>
                    <a:pt x="1572" y="1038"/>
                  </a:lnTo>
                  <a:lnTo>
                    <a:pt x="1600" y="1016"/>
                  </a:lnTo>
                  <a:lnTo>
                    <a:pt x="1610" y="1005"/>
                  </a:lnTo>
                  <a:lnTo>
                    <a:pt x="1616" y="989"/>
                  </a:lnTo>
                  <a:lnTo>
                    <a:pt x="1600" y="984"/>
                  </a:lnTo>
                  <a:lnTo>
                    <a:pt x="1594" y="978"/>
                  </a:lnTo>
                  <a:lnTo>
                    <a:pt x="1583" y="978"/>
                  </a:lnTo>
                  <a:lnTo>
                    <a:pt x="1540" y="973"/>
                  </a:lnTo>
                  <a:lnTo>
                    <a:pt x="1523" y="961"/>
                  </a:lnTo>
                  <a:lnTo>
                    <a:pt x="1518" y="945"/>
                  </a:lnTo>
                  <a:lnTo>
                    <a:pt x="1496" y="870"/>
                  </a:lnTo>
                  <a:lnTo>
                    <a:pt x="1458" y="821"/>
                  </a:lnTo>
                  <a:lnTo>
                    <a:pt x="1415" y="799"/>
                  </a:lnTo>
                  <a:lnTo>
                    <a:pt x="1388" y="724"/>
                  </a:lnTo>
                  <a:lnTo>
                    <a:pt x="1361" y="692"/>
                  </a:lnTo>
                  <a:lnTo>
                    <a:pt x="1345" y="648"/>
                  </a:lnTo>
                  <a:lnTo>
                    <a:pt x="1317" y="638"/>
                  </a:lnTo>
                  <a:lnTo>
                    <a:pt x="1268" y="615"/>
                  </a:lnTo>
                  <a:lnTo>
                    <a:pt x="1231" y="573"/>
                  </a:lnTo>
                  <a:lnTo>
                    <a:pt x="1198" y="551"/>
                  </a:lnTo>
                  <a:lnTo>
                    <a:pt x="1198" y="529"/>
                  </a:lnTo>
                  <a:lnTo>
                    <a:pt x="1182" y="497"/>
                  </a:lnTo>
                  <a:lnTo>
                    <a:pt x="1166" y="481"/>
                  </a:lnTo>
                  <a:lnTo>
                    <a:pt x="1117" y="464"/>
                  </a:lnTo>
                  <a:lnTo>
                    <a:pt x="1019" y="378"/>
                  </a:lnTo>
                  <a:lnTo>
                    <a:pt x="976" y="362"/>
                  </a:lnTo>
                  <a:lnTo>
                    <a:pt x="965" y="334"/>
                  </a:lnTo>
                  <a:lnTo>
                    <a:pt x="928" y="297"/>
                  </a:lnTo>
                  <a:lnTo>
                    <a:pt x="900" y="237"/>
                  </a:lnTo>
                  <a:lnTo>
                    <a:pt x="868" y="205"/>
                  </a:lnTo>
                  <a:lnTo>
                    <a:pt x="856" y="188"/>
                  </a:lnTo>
                  <a:lnTo>
                    <a:pt x="797" y="178"/>
                  </a:lnTo>
                  <a:lnTo>
                    <a:pt x="711" y="135"/>
                  </a:lnTo>
                  <a:lnTo>
                    <a:pt x="689" y="113"/>
                  </a:lnTo>
                  <a:lnTo>
                    <a:pt x="716" y="53"/>
                  </a:lnTo>
                  <a:lnTo>
                    <a:pt x="737" y="37"/>
                  </a:lnTo>
                  <a:lnTo>
                    <a:pt x="754" y="16"/>
                  </a:lnTo>
                  <a:lnTo>
                    <a:pt x="754" y="5"/>
                  </a:lnTo>
                  <a:lnTo>
                    <a:pt x="749" y="0"/>
                  </a:lnTo>
                  <a:lnTo>
                    <a:pt x="304" y="64"/>
                  </a:lnTo>
                  <a:lnTo>
                    <a:pt x="0" y="97"/>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9" name="MD"/>
            <p:cNvSpPr>
              <a:spLocks/>
            </p:cNvSpPr>
            <p:nvPr/>
          </p:nvSpPr>
          <p:spPr bwMode="auto">
            <a:xfrm>
              <a:off x="3785638" y="1894600"/>
              <a:ext cx="329480" cy="152769"/>
            </a:xfrm>
            <a:custGeom>
              <a:avLst/>
              <a:gdLst>
                <a:gd name="T0" fmla="*/ 2147483647 w 1355"/>
                <a:gd name="T1" fmla="*/ 2147483647 h 649"/>
                <a:gd name="T2" fmla="*/ 2147483647 w 1355"/>
                <a:gd name="T3" fmla="*/ 2147483647 h 649"/>
                <a:gd name="T4" fmla="*/ 2147483647 w 1355"/>
                <a:gd name="T5" fmla="*/ 2147483647 h 649"/>
                <a:gd name="T6" fmla="*/ 2147483647 w 1355"/>
                <a:gd name="T7" fmla="*/ 2147483647 h 649"/>
                <a:gd name="T8" fmla="*/ 2147483647 w 1355"/>
                <a:gd name="T9" fmla="*/ 2147483647 h 649"/>
                <a:gd name="T10" fmla="*/ 2147483647 w 1355"/>
                <a:gd name="T11" fmla="*/ 2147483647 h 649"/>
                <a:gd name="T12" fmla="*/ 2147483647 w 1355"/>
                <a:gd name="T13" fmla="*/ 2147483647 h 649"/>
                <a:gd name="T14" fmla="*/ 2147483647 w 1355"/>
                <a:gd name="T15" fmla="*/ 2147483647 h 649"/>
                <a:gd name="T16" fmla="*/ 2147483647 w 1355"/>
                <a:gd name="T17" fmla="*/ 2147483647 h 649"/>
                <a:gd name="T18" fmla="*/ 2147483647 w 1355"/>
                <a:gd name="T19" fmla="*/ 2147483647 h 649"/>
                <a:gd name="T20" fmla="*/ 2147483647 w 1355"/>
                <a:gd name="T21" fmla="*/ 2147483647 h 649"/>
                <a:gd name="T22" fmla="*/ 2147483647 w 1355"/>
                <a:gd name="T23" fmla="*/ 2147483647 h 649"/>
                <a:gd name="T24" fmla="*/ 2147483647 w 1355"/>
                <a:gd name="T25" fmla="*/ 2147483647 h 649"/>
                <a:gd name="T26" fmla="*/ 2147483647 w 1355"/>
                <a:gd name="T27" fmla="*/ 2147483647 h 649"/>
                <a:gd name="T28" fmla="*/ 2147483647 w 1355"/>
                <a:gd name="T29" fmla="*/ 2147483647 h 649"/>
                <a:gd name="T30" fmla="*/ 2147483647 w 1355"/>
                <a:gd name="T31" fmla="*/ 2147483647 h 649"/>
                <a:gd name="T32" fmla="*/ 2147483647 w 1355"/>
                <a:gd name="T33" fmla="*/ 2147483647 h 649"/>
                <a:gd name="T34" fmla="*/ 2147483647 w 1355"/>
                <a:gd name="T35" fmla="*/ 2147483647 h 649"/>
                <a:gd name="T36" fmla="*/ 2147483647 w 1355"/>
                <a:gd name="T37" fmla="*/ 2147483647 h 649"/>
                <a:gd name="T38" fmla="*/ 2147483647 w 1355"/>
                <a:gd name="T39" fmla="*/ 2147483647 h 649"/>
                <a:gd name="T40" fmla="*/ 2147483647 w 1355"/>
                <a:gd name="T41" fmla="*/ 2147483647 h 649"/>
                <a:gd name="T42" fmla="*/ 2147483647 w 1355"/>
                <a:gd name="T43" fmla="*/ 2147483647 h 649"/>
                <a:gd name="T44" fmla="*/ 2147483647 w 1355"/>
                <a:gd name="T45" fmla="*/ 2147483647 h 649"/>
                <a:gd name="T46" fmla="*/ 2147483647 w 1355"/>
                <a:gd name="T47" fmla="*/ 2147483647 h 649"/>
                <a:gd name="T48" fmla="*/ 2147483647 w 1355"/>
                <a:gd name="T49" fmla="*/ 2147483647 h 649"/>
                <a:gd name="T50" fmla="*/ 2147483647 w 1355"/>
                <a:gd name="T51" fmla="*/ 2147483647 h 649"/>
                <a:gd name="T52" fmla="*/ 2147483647 w 1355"/>
                <a:gd name="T53" fmla="*/ 2147483647 h 649"/>
                <a:gd name="T54" fmla="*/ 2147483647 w 1355"/>
                <a:gd name="T55" fmla="*/ 2147483647 h 649"/>
                <a:gd name="T56" fmla="*/ 2147483647 w 1355"/>
                <a:gd name="T57" fmla="*/ 2147483647 h 649"/>
                <a:gd name="T58" fmla="*/ 2147483647 w 1355"/>
                <a:gd name="T59" fmla="*/ 2147483647 h 649"/>
                <a:gd name="T60" fmla="*/ 2147483647 w 1355"/>
                <a:gd name="T61" fmla="*/ 2147483647 h 649"/>
                <a:gd name="T62" fmla="*/ 2147483647 w 1355"/>
                <a:gd name="T63" fmla="*/ 2147483647 h 649"/>
                <a:gd name="T64" fmla="*/ 2147483647 w 1355"/>
                <a:gd name="T65" fmla="*/ 2147483647 h 649"/>
                <a:gd name="T66" fmla="*/ 2147483647 w 1355"/>
                <a:gd name="T67" fmla="*/ 2147483647 h 649"/>
                <a:gd name="T68" fmla="*/ 2147483647 w 1355"/>
                <a:gd name="T69" fmla="*/ 2147483647 h 649"/>
                <a:gd name="T70" fmla="*/ 2147483647 w 1355"/>
                <a:gd name="T71" fmla="*/ 2147483647 h 649"/>
                <a:gd name="T72" fmla="*/ 2147483647 w 1355"/>
                <a:gd name="T73" fmla="*/ 2147483647 h 649"/>
                <a:gd name="T74" fmla="*/ 2147483647 w 1355"/>
                <a:gd name="T75" fmla="*/ 2147483647 h 649"/>
                <a:gd name="T76" fmla="*/ 2147483647 w 1355"/>
                <a:gd name="T77" fmla="*/ 2147483647 h 649"/>
                <a:gd name="T78" fmla="*/ 2147483647 w 1355"/>
                <a:gd name="T79" fmla="*/ 2147483647 h 649"/>
                <a:gd name="T80" fmla="*/ 2147483647 w 1355"/>
                <a:gd name="T81" fmla="*/ 2147483647 h 649"/>
                <a:gd name="T82" fmla="*/ 2147483647 w 1355"/>
                <a:gd name="T83" fmla="*/ 2147483647 h 649"/>
                <a:gd name="T84" fmla="*/ 2147483647 w 1355"/>
                <a:gd name="T85" fmla="*/ 2147483647 h 649"/>
                <a:gd name="T86" fmla="*/ 2147483647 w 1355"/>
                <a:gd name="T87" fmla="*/ 2147483647 h 649"/>
                <a:gd name="T88" fmla="*/ 2147483647 w 1355"/>
                <a:gd name="T89" fmla="*/ 2147483647 h 649"/>
                <a:gd name="T90" fmla="*/ 2147483647 w 1355"/>
                <a:gd name="T91" fmla="*/ 2147483647 h 649"/>
                <a:gd name="T92" fmla="*/ 2147483647 w 1355"/>
                <a:gd name="T93" fmla="*/ 2147483647 h 649"/>
                <a:gd name="T94" fmla="*/ 2147483647 w 1355"/>
                <a:gd name="T95" fmla="*/ 2147483647 h 649"/>
                <a:gd name="T96" fmla="*/ 2147483647 w 1355"/>
                <a:gd name="T97" fmla="*/ 2147483647 h 649"/>
                <a:gd name="T98" fmla="*/ 2147483647 w 1355"/>
                <a:gd name="T99" fmla="*/ 2147483647 h 649"/>
                <a:gd name="T100" fmla="*/ 2147483647 w 1355"/>
                <a:gd name="T101" fmla="*/ 2147483647 h 649"/>
                <a:gd name="T102" fmla="*/ 2147483647 w 1355"/>
                <a:gd name="T103" fmla="*/ 2147483647 h 6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55"/>
                <a:gd name="T157" fmla="*/ 0 h 649"/>
                <a:gd name="T158" fmla="*/ 1355 w 1355"/>
                <a:gd name="T159" fmla="*/ 649 h 6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55" h="649">
                  <a:moveTo>
                    <a:pt x="1023" y="0"/>
                  </a:moveTo>
                  <a:lnTo>
                    <a:pt x="774" y="44"/>
                  </a:lnTo>
                  <a:lnTo>
                    <a:pt x="0" y="195"/>
                  </a:lnTo>
                  <a:lnTo>
                    <a:pt x="43" y="385"/>
                  </a:lnTo>
                  <a:lnTo>
                    <a:pt x="54" y="362"/>
                  </a:lnTo>
                  <a:lnTo>
                    <a:pt x="71" y="352"/>
                  </a:lnTo>
                  <a:lnTo>
                    <a:pt x="130" y="287"/>
                  </a:lnTo>
                  <a:lnTo>
                    <a:pt x="157" y="281"/>
                  </a:lnTo>
                  <a:lnTo>
                    <a:pt x="179" y="249"/>
                  </a:lnTo>
                  <a:lnTo>
                    <a:pt x="200" y="239"/>
                  </a:lnTo>
                  <a:lnTo>
                    <a:pt x="216" y="200"/>
                  </a:lnTo>
                  <a:lnTo>
                    <a:pt x="232" y="222"/>
                  </a:lnTo>
                  <a:lnTo>
                    <a:pt x="265" y="227"/>
                  </a:lnTo>
                  <a:lnTo>
                    <a:pt x="304" y="211"/>
                  </a:lnTo>
                  <a:lnTo>
                    <a:pt x="309" y="190"/>
                  </a:lnTo>
                  <a:lnTo>
                    <a:pt x="406" y="157"/>
                  </a:lnTo>
                  <a:lnTo>
                    <a:pt x="428" y="168"/>
                  </a:lnTo>
                  <a:lnTo>
                    <a:pt x="450" y="174"/>
                  </a:lnTo>
                  <a:lnTo>
                    <a:pt x="476" y="162"/>
                  </a:lnTo>
                  <a:lnTo>
                    <a:pt x="488" y="190"/>
                  </a:lnTo>
                  <a:lnTo>
                    <a:pt x="499" y="195"/>
                  </a:lnTo>
                  <a:lnTo>
                    <a:pt x="531" y="265"/>
                  </a:lnTo>
                  <a:lnTo>
                    <a:pt x="553" y="260"/>
                  </a:lnTo>
                  <a:lnTo>
                    <a:pt x="579" y="271"/>
                  </a:lnTo>
                  <a:lnTo>
                    <a:pt x="607" y="281"/>
                  </a:lnTo>
                  <a:lnTo>
                    <a:pt x="585" y="309"/>
                  </a:lnTo>
                  <a:lnTo>
                    <a:pt x="618" y="341"/>
                  </a:lnTo>
                  <a:lnTo>
                    <a:pt x="677" y="341"/>
                  </a:lnTo>
                  <a:lnTo>
                    <a:pt x="699" y="368"/>
                  </a:lnTo>
                  <a:lnTo>
                    <a:pt x="737" y="385"/>
                  </a:lnTo>
                  <a:lnTo>
                    <a:pt x="764" y="417"/>
                  </a:lnTo>
                  <a:lnTo>
                    <a:pt x="758" y="432"/>
                  </a:lnTo>
                  <a:lnTo>
                    <a:pt x="720" y="497"/>
                  </a:lnTo>
                  <a:lnTo>
                    <a:pt x="699" y="552"/>
                  </a:lnTo>
                  <a:lnTo>
                    <a:pt x="704" y="595"/>
                  </a:lnTo>
                  <a:lnTo>
                    <a:pt x="748" y="595"/>
                  </a:lnTo>
                  <a:lnTo>
                    <a:pt x="786" y="573"/>
                  </a:lnTo>
                  <a:lnTo>
                    <a:pt x="818" y="606"/>
                  </a:lnTo>
                  <a:lnTo>
                    <a:pt x="834" y="617"/>
                  </a:lnTo>
                  <a:lnTo>
                    <a:pt x="834" y="606"/>
                  </a:lnTo>
                  <a:lnTo>
                    <a:pt x="867" y="601"/>
                  </a:lnTo>
                  <a:lnTo>
                    <a:pt x="916" y="601"/>
                  </a:lnTo>
                  <a:lnTo>
                    <a:pt x="976" y="622"/>
                  </a:lnTo>
                  <a:lnTo>
                    <a:pt x="1002" y="633"/>
                  </a:lnTo>
                  <a:lnTo>
                    <a:pt x="1018" y="633"/>
                  </a:lnTo>
                  <a:lnTo>
                    <a:pt x="1018" y="622"/>
                  </a:lnTo>
                  <a:lnTo>
                    <a:pt x="1002" y="606"/>
                  </a:lnTo>
                  <a:lnTo>
                    <a:pt x="976" y="562"/>
                  </a:lnTo>
                  <a:lnTo>
                    <a:pt x="953" y="557"/>
                  </a:lnTo>
                  <a:lnTo>
                    <a:pt x="948" y="552"/>
                  </a:lnTo>
                  <a:lnTo>
                    <a:pt x="953" y="536"/>
                  </a:lnTo>
                  <a:lnTo>
                    <a:pt x="965" y="536"/>
                  </a:lnTo>
                  <a:lnTo>
                    <a:pt x="970" y="525"/>
                  </a:lnTo>
                  <a:lnTo>
                    <a:pt x="943" y="514"/>
                  </a:lnTo>
                  <a:lnTo>
                    <a:pt x="921" y="476"/>
                  </a:lnTo>
                  <a:lnTo>
                    <a:pt x="894" y="411"/>
                  </a:lnTo>
                  <a:lnTo>
                    <a:pt x="888" y="385"/>
                  </a:lnTo>
                  <a:lnTo>
                    <a:pt x="883" y="352"/>
                  </a:lnTo>
                  <a:lnTo>
                    <a:pt x="894" y="281"/>
                  </a:lnTo>
                  <a:lnTo>
                    <a:pt x="894" y="265"/>
                  </a:lnTo>
                  <a:lnTo>
                    <a:pt x="883" y="255"/>
                  </a:lnTo>
                  <a:lnTo>
                    <a:pt x="878" y="232"/>
                  </a:lnTo>
                  <a:lnTo>
                    <a:pt x="883" y="222"/>
                  </a:lnTo>
                  <a:lnTo>
                    <a:pt x="894" y="206"/>
                  </a:lnTo>
                  <a:lnTo>
                    <a:pt x="899" y="184"/>
                  </a:lnTo>
                  <a:lnTo>
                    <a:pt x="953" y="146"/>
                  </a:lnTo>
                  <a:lnTo>
                    <a:pt x="965" y="135"/>
                  </a:lnTo>
                  <a:lnTo>
                    <a:pt x="976" y="81"/>
                  </a:lnTo>
                  <a:lnTo>
                    <a:pt x="1002" y="86"/>
                  </a:lnTo>
                  <a:lnTo>
                    <a:pt x="1018" y="103"/>
                  </a:lnTo>
                  <a:lnTo>
                    <a:pt x="992" y="146"/>
                  </a:lnTo>
                  <a:lnTo>
                    <a:pt x="976" y="174"/>
                  </a:lnTo>
                  <a:lnTo>
                    <a:pt x="959" y="195"/>
                  </a:lnTo>
                  <a:lnTo>
                    <a:pt x="943" y="227"/>
                  </a:lnTo>
                  <a:lnTo>
                    <a:pt x="959" y="265"/>
                  </a:lnTo>
                  <a:lnTo>
                    <a:pt x="986" y="271"/>
                  </a:lnTo>
                  <a:lnTo>
                    <a:pt x="1002" y="341"/>
                  </a:lnTo>
                  <a:lnTo>
                    <a:pt x="997" y="352"/>
                  </a:lnTo>
                  <a:lnTo>
                    <a:pt x="959" y="373"/>
                  </a:lnTo>
                  <a:lnTo>
                    <a:pt x="965" y="390"/>
                  </a:lnTo>
                  <a:lnTo>
                    <a:pt x="997" y="401"/>
                  </a:lnTo>
                  <a:lnTo>
                    <a:pt x="1002" y="417"/>
                  </a:lnTo>
                  <a:lnTo>
                    <a:pt x="997" y="444"/>
                  </a:lnTo>
                  <a:lnTo>
                    <a:pt x="1002" y="460"/>
                  </a:lnTo>
                  <a:lnTo>
                    <a:pt x="1002" y="481"/>
                  </a:lnTo>
                  <a:lnTo>
                    <a:pt x="1018" y="525"/>
                  </a:lnTo>
                  <a:lnTo>
                    <a:pt x="1056" y="552"/>
                  </a:lnTo>
                  <a:lnTo>
                    <a:pt x="1078" y="552"/>
                  </a:lnTo>
                  <a:lnTo>
                    <a:pt x="1095" y="536"/>
                  </a:lnTo>
                  <a:lnTo>
                    <a:pt x="1116" y="541"/>
                  </a:lnTo>
                  <a:lnTo>
                    <a:pt x="1127" y="546"/>
                  </a:lnTo>
                  <a:lnTo>
                    <a:pt x="1121" y="568"/>
                  </a:lnTo>
                  <a:lnTo>
                    <a:pt x="1143" y="606"/>
                  </a:lnTo>
                  <a:lnTo>
                    <a:pt x="1149" y="622"/>
                  </a:lnTo>
                  <a:lnTo>
                    <a:pt x="1160" y="643"/>
                  </a:lnTo>
                  <a:lnTo>
                    <a:pt x="1197" y="643"/>
                  </a:lnTo>
                  <a:lnTo>
                    <a:pt x="1197" y="649"/>
                  </a:lnTo>
                  <a:lnTo>
                    <a:pt x="1225" y="622"/>
                  </a:lnTo>
                  <a:lnTo>
                    <a:pt x="1316" y="590"/>
                  </a:lnTo>
                  <a:lnTo>
                    <a:pt x="1316" y="573"/>
                  </a:lnTo>
                  <a:lnTo>
                    <a:pt x="1328" y="552"/>
                  </a:lnTo>
                  <a:lnTo>
                    <a:pt x="1355" y="427"/>
                  </a:lnTo>
                  <a:lnTo>
                    <a:pt x="1349" y="417"/>
                  </a:lnTo>
                  <a:lnTo>
                    <a:pt x="1160" y="455"/>
                  </a:lnTo>
                  <a:lnTo>
                    <a:pt x="1023" y="0"/>
                  </a:lnTo>
                  <a:close/>
                </a:path>
              </a:pathLst>
            </a:custGeom>
            <a:solidFill>
              <a:schemeClr val="tx1">
                <a:lumMod val="50000"/>
                <a:lumOff val="50000"/>
              </a:schemeClr>
            </a:solidFill>
            <a:ln w="9525">
              <a:solidFill>
                <a:schemeClr val="tx1">
                  <a:lumMod val="50000"/>
                  <a:lumOff val="50000"/>
                </a:schemeClr>
              </a:solidFill>
              <a:round/>
              <a:headEnd/>
              <a:tailEnd/>
            </a:ln>
          </p:spPr>
        </p:sp>
        <p:sp>
          <p:nvSpPr>
            <p:cNvPr id="20" name="DE"/>
            <p:cNvSpPr>
              <a:spLocks/>
            </p:cNvSpPr>
            <p:nvPr/>
          </p:nvSpPr>
          <p:spPr bwMode="auto">
            <a:xfrm>
              <a:off x="4034757" y="1878518"/>
              <a:ext cx="80361" cy="120608"/>
            </a:xfrm>
            <a:custGeom>
              <a:avLst/>
              <a:gdLst>
                <a:gd name="T0" fmla="*/ 2147483647 w 326"/>
                <a:gd name="T1" fmla="*/ 2147483647 h 514"/>
                <a:gd name="T2" fmla="*/ 2147483647 w 326"/>
                <a:gd name="T3" fmla="*/ 2147483647 h 514"/>
                <a:gd name="T4" fmla="*/ 2147483647 w 326"/>
                <a:gd name="T5" fmla="*/ 2147483647 h 514"/>
                <a:gd name="T6" fmla="*/ 2147483647 w 326"/>
                <a:gd name="T7" fmla="*/ 2147483647 h 514"/>
                <a:gd name="T8" fmla="*/ 2147483647 w 326"/>
                <a:gd name="T9" fmla="*/ 2147483647 h 514"/>
                <a:gd name="T10" fmla="*/ 2147483647 w 326"/>
                <a:gd name="T11" fmla="*/ 2147483647 h 514"/>
                <a:gd name="T12" fmla="*/ 2147483647 w 326"/>
                <a:gd name="T13" fmla="*/ 2147483647 h 514"/>
                <a:gd name="T14" fmla="*/ 2147483647 w 326"/>
                <a:gd name="T15" fmla="*/ 2147483647 h 514"/>
                <a:gd name="T16" fmla="*/ 2147483647 w 326"/>
                <a:gd name="T17" fmla="*/ 2147483647 h 514"/>
                <a:gd name="T18" fmla="*/ 2147483647 w 326"/>
                <a:gd name="T19" fmla="*/ 2147483647 h 514"/>
                <a:gd name="T20" fmla="*/ 2147483647 w 326"/>
                <a:gd name="T21" fmla="*/ 2147483647 h 514"/>
                <a:gd name="T22" fmla="*/ 2147483647 w 326"/>
                <a:gd name="T23" fmla="*/ 2147483647 h 514"/>
                <a:gd name="T24" fmla="*/ 2147483647 w 326"/>
                <a:gd name="T25" fmla="*/ 2147483647 h 514"/>
                <a:gd name="T26" fmla="*/ 2147483647 w 326"/>
                <a:gd name="T27" fmla="*/ 2147483647 h 514"/>
                <a:gd name="T28" fmla="*/ 2147483647 w 326"/>
                <a:gd name="T29" fmla="*/ 2147483647 h 514"/>
                <a:gd name="T30" fmla="*/ 2147483647 w 326"/>
                <a:gd name="T31" fmla="*/ 0 h 514"/>
                <a:gd name="T32" fmla="*/ 2147483647 w 326"/>
                <a:gd name="T33" fmla="*/ 2147483647 h 514"/>
                <a:gd name="T34" fmla="*/ 2147483647 w 326"/>
                <a:gd name="T35" fmla="*/ 2147483647 h 514"/>
                <a:gd name="T36" fmla="*/ 2147483647 w 326"/>
                <a:gd name="T37" fmla="*/ 2147483647 h 514"/>
                <a:gd name="T38" fmla="*/ 2147483647 w 326"/>
                <a:gd name="T39" fmla="*/ 2147483647 h 514"/>
                <a:gd name="T40" fmla="*/ 0 w 326"/>
                <a:gd name="T41" fmla="*/ 2147483647 h 514"/>
                <a:gd name="T42" fmla="*/ 2147483647 w 326"/>
                <a:gd name="T43" fmla="*/ 2147483647 h 514"/>
                <a:gd name="T44" fmla="*/ 2147483647 w 326"/>
                <a:gd name="T45" fmla="*/ 2147483647 h 5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6"/>
                <a:gd name="T70" fmla="*/ 0 h 514"/>
                <a:gd name="T71" fmla="*/ 326 w 326"/>
                <a:gd name="T72" fmla="*/ 514 h 5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6" h="514">
                  <a:moveTo>
                    <a:pt x="326" y="476"/>
                  </a:moveTo>
                  <a:lnTo>
                    <a:pt x="321" y="444"/>
                  </a:lnTo>
                  <a:lnTo>
                    <a:pt x="299" y="389"/>
                  </a:lnTo>
                  <a:lnTo>
                    <a:pt x="261" y="356"/>
                  </a:lnTo>
                  <a:lnTo>
                    <a:pt x="212" y="319"/>
                  </a:lnTo>
                  <a:lnTo>
                    <a:pt x="191" y="298"/>
                  </a:lnTo>
                  <a:lnTo>
                    <a:pt x="179" y="270"/>
                  </a:lnTo>
                  <a:lnTo>
                    <a:pt x="142" y="205"/>
                  </a:lnTo>
                  <a:lnTo>
                    <a:pt x="126" y="173"/>
                  </a:lnTo>
                  <a:lnTo>
                    <a:pt x="93" y="135"/>
                  </a:lnTo>
                  <a:lnTo>
                    <a:pt x="82" y="113"/>
                  </a:lnTo>
                  <a:lnTo>
                    <a:pt x="77" y="92"/>
                  </a:lnTo>
                  <a:lnTo>
                    <a:pt x="77" y="86"/>
                  </a:lnTo>
                  <a:lnTo>
                    <a:pt x="77" y="75"/>
                  </a:lnTo>
                  <a:lnTo>
                    <a:pt x="98" y="5"/>
                  </a:lnTo>
                  <a:lnTo>
                    <a:pt x="72" y="0"/>
                  </a:lnTo>
                  <a:lnTo>
                    <a:pt x="44" y="5"/>
                  </a:lnTo>
                  <a:lnTo>
                    <a:pt x="17" y="32"/>
                  </a:lnTo>
                  <a:lnTo>
                    <a:pt x="12" y="54"/>
                  </a:lnTo>
                  <a:lnTo>
                    <a:pt x="7" y="59"/>
                  </a:lnTo>
                  <a:lnTo>
                    <a:pt x="0" y="59"/>
                  </a:lnTo>
                  <a:lnTo>
                    <a:pt x="137" y="514"/>
                  </a:lnTo>
                  <a:lnTo>
                    <a:pt x="326" y="476"/>
                  </a:lnTo>
                  <a:close/>
                </a:path>
              </a:pathLst>
            </a:custGeom>
            <a:solidFill>
              <a:schemeClr val="tx1">
                <a:lumMod val="50000"/>
                <a:lumOff val="50000"/>
              </a:schemeClr>
            </a:solidFill>
            <a:ln w="9525">
              <a:solidFill>
                <a:schemeClr val="tx1">
                  <a:lumMod val="50000"/>
                  <a:lumOff val="50000"/>
                </a:schemeClr>
              </a:solidFill>
              <a:round/>
              <a:headEnd/>
              <a:tailEnd/>
            </a:ln>
          </p:spPr>
        </p:sp>
        <p:grpSp>
          <p:nvGrpSpPr>
            <p:cNvPr id="21" name="Group 20"/>
            <p:cNvGrpSpPr/>
            <p:nvPr/>
          </p:nvGrpSpPr>
          <p:grpSpPr>
            <a:xfrm>
              <a:off x="3681169" y="1388047"/>
              <a:ext cx="586635" cy="562836"/>
              <a:chOff x="3681169" y="1388047"/>
              <a:chExt cx="586635" cy="562836"/>
            </a:xfrm>
          </p:grpSpPr>
          <p:sp>
            <p:nvSpPr>
              <p:cNvPr id="114" name="NY"/>
              <p:cNvSpPr>
                <a:spLocks/>
              </p:cNvSpPr>
              <p:nvPr/>
            </p:nvSpPr>
            <p:spPr bwMode="auto">
              <a:xfrm>
                <a:off x="3729385" y="1388047"/>
                <a:ext cx="538419" cy="418107"/>
              </a:xfrm>
              <a:custGeom>
                <a:avLst/>
                <a:gdLst>
                  <a:gd name="T0" fmla="*/ 2147483647 w 2221"/>
                  <a:gd name="T1" fmla="*/ 2147483647 h 1698"/>
                  <a:gd name="T2" fmla="*/ 2147483647 w 2221"/>
                  <a:gd name="T3" fmla="*/ 2147483647 h 1698"/>
                  <a:gd name="T4" fmla="*/ 2147483647 w 2221"/>
                  <a:gd name="T5" fmla="*/ 2147483647 h 1698"/>
                  <a:gd name="T6" fmla="*/ 2147483647 w 2221"/>
                  <a:gd name="T7" fmla="*/ 2147483647 h 1698"/>
                  <a:gd name="T8" fmla="*/ 2147483647 w 2221"/>
                  <a:gd name="T9" fmla="*/ 2147483647 h 1698"/>
                  <a:gd name="T10" fmla="*/ 2147483647 w 2221"/>
                  <a:gd name="T11" fmla="*/ 2147483647 h 1698"/>
                  <a:gd name="T12" fmla="*/ 2147483647 w 2221"/>
                  <a:gd name="T13" fmla="*/ 2147483647 h 1698"/>
                  <a:gd name="T14" fmla="*/ 2147483647 w 2221"/>
                  <a:gd name="T15" fmla="*/ 2147483647 h 1698"/>
                  <a:gd name="T16" fmla="*/ 2147483647 w 2221"/>
                  <a:gd name="T17" fmla="*/ 2147483647 h 1698"/>
                  <a:gd name="T18" fmla="*/ 2147483647 w 2221"/>
                  <a:gd name="T19" fmla="*/ 2147483647 h 1698"/>
                  <a:gd name="T20" fmla="*/ 2147483647 w 2221"/>
                  <a:gd name="T21" fmla="*/ 2147483647 h 1698"/>
                  <a:gd name="T22" fmla="*/ 2147483647 w 2221"/>
                  <a:gd name="T23" fmla="*/ 2147483647 h 1698"/>
                  <a:gd name="T24" fmla="*/ 2147483647 w 2221"/>
                  <a:gd name="T25" fmla="*/ 2147483647 h 1698"/>
                  <a:gd name="T26" fmla="*/ 2147483647 w 2221"/>
                  <a:gd name="T27" fmla="*/ 2147483647 h 1698"/>
                  <a:gd name="T28" fmla="*/ 2147483647 w 2221"/>
                  <a:gd name="T29" fmla="*/ 2147483647 h 1698"/>
                  <a:gd name="T30" fmla="*/ 2147483647 w 2221"/>
                  <a:gd name="T31" fmla="*/ 2147483647 h 1698"/>
                  <a:gd name="T32" fmla="*/ 2147483647 w 2221"/>
                  <a:gd name="T33" fmla="*/ 2147483647 h 1698"/>
                  <a:gd name="T34" fmla="*/ 2147483647 w 2221"/>
                  <a:gd name="T35" fmla="*/ 2147483647 h 1698"/>
                  <a:gd name="T36" fmla="*/ 2147483647 w 2221"/>
                  <a:gd name="T37" fmla="*/ 2147483647 h 1698"/>
                  <a:gd name="T38" fmla="*/ 2147483647 w 2221"/>
                  <a:gd name="T39" fmla="*/ 2147483647 h 1698"/>
                  <a:gd name="T40" fmla="*/ 2147483647 w 2221"/>
                  <a:gd name="T41" fmla="*/ 2147483647 h 1698"/>
                  <a:gd name="T42" fmla="*/ 2147483647 w 2221"/>
                  <a:gd name="T43" fmla="*/ 2147483647 h 1698"/>
                  <a:gd name="T44" fmla="*/ 2147483647 w 2221"/>
                  <a:gd name="T45" fmla="*/ 2147483647 h 1698"/>
                  <a:gd name="T46" fmla="*/ 2147483647 w 2221"/>
                  <a:gd name="T47" fmla="*/ 2147483647 h 1698"/>
                  <a:gd name="T48" fmla="*/ 2147483647 w 2221"/>
                  <a:gd name="T49" fmla="*/ 2147483647 h 1698"/>
                  <a:gd name="T50" fmla="*/ 2147483647 w 2221"/>
                  <a:gd name="T51" fmla="*/ 2147483647 h 1698"/>
                  <a:gd name="T52" fmla="*/ 2147483647 w 2221"/>
                  <a:gd name="T53" fmla="*/ 0 h 1698"/>
                  <a:gd name="T54" fmla="*/ 2147483647 w 2221"/>
                  <a:gd name="T55" fmla="*/ 2147483647 h 1698"/>
                  <a:gd name="T56" fmla="*/ 2147483647 w 2221"/>
                  <a:gd name="T57" fmla="*/ 2147483647 h 1698"/>
                  <a:gd name="T58" fmla="*/ 2147483647 w 2221"/>
                  <a:gd name="T59" fmla="*/ 2147483647 h 1698"/>
                  <a:gd name="T60" fmla="*/ 2147483647 w 2221"/>
                  <a:gd name="T61" fmla="*/ 2147483647 h 1698"/>
                  <a:gd name="T62" fmla="*/ 2147483647 w 2221"/>
                  <a:gd name="T63" fmla="*/ 2147483647 h 1698"/>
                  <a:gd name="T64" fmla="*/ 2147483647 w 2221"/>
                  <a:gd name="T65" fmla="*/ 2147483647 h 1698"/>
                  <a:gd name="T66" fmla="*/ 2147483647 w 2221"/>
                  <a:gd name="T67" fmla="*/ 2147483647 h 1698"/>
                  <a:gd name="T68" fmla="*/ 2147483647 w 2221"/>
                  <a:gd name="T69" fmla="*/ 2147483647 h 1698"/>
                  <a:gd name="T70" fmla="*/ 2147483647 w 2221"/>
                  <a:gd name="T71" fmla="*/ 2147483647 h 1698"/>
                  <a:gd name="T72" fmla="*/ 2147483647 w 2221"/>
                  <a:gd name="T73" fmla="*/ 2147483647 h 1698"/>
                  <a:gd name="T74" fmla="*/ 2147483647 w 2221"/>
                  <a:gd name="T75" fmla="*/ 2147483647 h 1698"/>
                  <a:gd name="T76" fmla="*/ 2147483647 w 2221"/>
                  <a:gd name="T77" fmla="*/ 2147483647 h 1698"/>
                  <a:gd name="T78" fmla="*/ 2147483647 w 2221"/>
                  <a:gd name="T79" fmla="*/ 2147483647 h 1698"/>
                  <a:gd name="T80" fmla="*/ 2147483647 w 2221"/>
                  <a:gd name="T81" fmla="*/ 2147483647 h 1698"/>
                  <a:gd name="T82" fmla="*/ 2147483647 w 2221"/>
                  <a:gd name="T83" fmla="*/ 2147483647 h 1698"/>
                  <a:gd name="T84" fmla="*/ 2147483647 w 2221"/>
                  <a:gd name="T85" fmla="*/ 2147483647 h 1698"/>
                  <a:gd name="T86" fmla="*/ 2147483647 w 2221"/>
                  <a:gd name="T87" fmla="*/ 2147483647 h 1698"/>
                  <a:gd name="T88" fmla="*/ 2147483647 w 2221"/>
                  <a:gd name="T89" fmla="*/ 2147483647 h 16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21"/>
                  <a:gd name="T136" fmla="*/ 0 h 1698"/>
                  <a:gd name="T137" fmla="*/ 2221 w 2221"/>
                  <a:gd name="T138" fmla="*/ 1698 h 16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21" h="1698">
                    <a:moveTo>
                      <a:pt x="1441" y="1401"/>
                    </a:moveTo>
                    <a:lnTo>
                      <a:pt x="1680" y="1487"/>
                    </a:lnTo>
                    <a:lnTo>
                      <a:pt x="1697" y="1525"/>
                    </a:lnTo>
                    <a:lnTo>
                      <a:pt x="1680" y="1541"/>
                    </a:lnTo>
                    <a:lnTo>
                      <a:pt x="1669" y="1557"/>
                    </a:lnTo>
                    <a:lnTo>
                      <a:pt x="1664" y="1584"/>
                    </a:lnTo>
                    <a:lnTo>
                      <a:pt x="1664" y="1622"/>
                    </a:lnTo>
                    <a:lnTo>
                      <a:pt x="1653" y="1628"/>
                    </a:lnTo>
                    <a:lnTo>
                      <a:pt x="1637" y="1633"/>
                    </a:lnTo>
                    <a:lnTo>
                      <a:pt x="1615" y="1682"/>
                    </a:lnTo>
                    <a:lnTo>
                      <a:pt x="1615" y="1698"/>
                    </a:lnTo>
                    <a:lnTo>
                      <a:pt x="1625" y="1698"/>
                    </a:lnTo>
                    <a:lnTo>
                      <a:pt x="1637" y="1693"/>
                    </a:lnTo>
                    <a:lnTo>
                      <a:pt x="1642" y="1682"/>
                    </a:lnTo>
                    <a:lnTo>
                      <a:pt x="1680" y="1644"/>
                    </a:lnTo>
                    <a:lnTo>
                      <a:pt x="1702" y="1649"/>
                    </a:lnTo>
                    <a:lnTo>
                      <a:pt x="1756" y="1649"/>
                    </a:lnTo>
                    <a:lnTo>
                      <a:pt x="1772" y="1633"/>
                    </a:lnTo>
                    <a:lnTo>
                      <a:pt x="1821" y="1622"/>
                    </a:lnTo>
                    <a:lnTo>
                      <a:pt x="1864" y="1606"/>
                    </a:lnTo>
                    <a:lnTo>
                      <a:pt x="1891" y="1589"/>
                    </a:lnTo>
                    <a:lnTo>
                      <a:pt x="1918" y="1557"/>
                    </a:lnTo>
                    <a:lnTo>
                      <a:pt x="2053" y="1466"/>
                    </a:lnTo>
                    <a:lnTo>
                      <a:pt x="2092" y="1444"/>
                    </a:lnTo>
                    <a:lnTo>
                      <a:pt x="2119" y="1417"/>
                    </a:lnTo>
                    <a:lnTo>
                      <a:pt x="2141" y="1412"/>
                    </a:lnTo>
                    <a:lnTo>
                      <a:pt x="2162" y="1396"/>
                    </a:lnTo>
                    <a:lnTo>
                      <a:pt x="2189" y="1379"/>
                    </a:lnTo>
                    <a:lnTo>
                      <a:pt x="2205" y="1363"/>
                    </a:lnTo>
                    <a:lnTo>
                      <a:pt x="2216" y="1331"/>
                    </a:lnTo>
                    <a:lnTo>
                      <a:pt x="2221" y="1319"/>
                    </a:lnTo>
                    <a:lnTo>
                      <a:pt x="2216" y="1314"/>
                    </a:lnTo>
                    <a:lnTo>
                      <a:pt x="2189" y="1341"/>
                    </a:lnTo>
                    <a:lnTo>
                      <a:pt x="2157" y="1352"/>
                    </a:lnTo>
                    <a:lnTo>
                      <a:pt x="2119" y="1368"/>
                    </a:lnTo>
                    <a:lnTo>
                      <a:pt x="2102" y="1384"/>
                    </a:lnTo>
                    <a:lnTo>
                      <a:pt x="2092" y="1406"/>
                    </a:lnTo>
                    <a:lnTo>
                      <a:pt x="2060" y="1422"/>
                    </a:lnTo>
                    <a:lnTo>
                      <a:pt x="2053" y="1412"/>
                    </a:lnTo>
                    <a:lnTo>
                      <a:pt x="2065" y="1389"/>
                    </a:lnTo>
                    <a:lnTo>
                      <a:pt x="2086" y="1363"/>
                    </a:lnTo>
                    <a:lnTo>
                      <a:pt x="2113" y="1319"/>
                    </a:lnTo>
                    <a:lnTo>
                      <a:pt x="2102" y="1314"/>
                    </a:lnTo>
                    <a:lnTo>
                      <a:pt x="2081" y="1336"/>
                    </a:lnTo>
                    <a:lnTo>
                      <a:pt x="2070" y="1357"/>
                    </a:lnTo>
                    <a:lnTo>
                      <a:pt x="2048" y="1379"/>
                    </a:lnTo>
                    <a:lnTo>
                      <a:pt x="1972" y="1422"/>
                    </a:lnTo>
                    <a:lnTo>
                      <a:pt x="1875" y="1466"/>
                    </a:lnTo>
                    <a:lnTo>
                      <a:pt x="1799" y="1509"/>
                    </a:lnTo>
                    <a:lnTo>
                      <a:pt x="1767" y="1525"/>
                    </a:lnTo>
                    <a:lnTo>
                      <a:pt x="1734" y="1563"/>
                    </a:lnTo>
                    <a:lnTo>
                      <a:pt x="1718" y="1552"/>
                    </a:lnTo>
                    <a:lnTo>
                      <a:pt x="1718" y="1519"/>
                    </a:lnTo>
                    <a:lnTo>
                      <a:pt x="1728" y="1487"/>
                    </a:lnTo>
                    <a:lnTo>
                      <a:pt x="1756" y="1466"/>
                    </a:lnTo>
                    <a:lnTo>
                      <a:pt x="1723" y="1433"/>
                    </a:lnTo>
                    <a:lnTo>
                      <a:pt x="1767" y="1389"/>
                    </a:lnTo>
                    <a:lnTo>
                      <a:pt x="1772" y="1373"/>
                    </a:lnTo>
                    <a:lnTo>
                      <a:pt x="1750" y="1352"/>
                    </a:lnTo>
                    <a:lnTo>
                      <a:pt x="1718" y="1076"/>
                    </a:lnTo>
                    <a:lnTo>
                      <a:pt x="1707" y="1065"/>
                    </a:lnTo>
                    <a:lnTo>
                      <a:pt x="1707" y="811"/>
                    </a:lnTo>
                    <a:lnTo>
                      <a:pt x="1680" y="751"/>
                    </a:lnTo>
                    <a:lnTo>
                      <a:pt x="1658" y="686"/>
                    </a:lnTo>
                    <a:lnTo>
                      <a:pt x="1658" y="638"/>
                    </a:lnTo>
                    <a:lnTo>
                      <a:pt x="1642" y="546"/>
                    </a:lnTo>
                    <a:lnTo>
                      <a:pt x="1615" y="498"/>
                    </a:lnTo>
                    <a:lnTo>
                      <a:pt x="1599" y="503"/>
                    </a:lnTo>
                    <a:lnTo>
                      <a:pt x="1599" y="514"/>
                    </a:lnTo>
                    <a:lnTo>
                      <a:pt x="1593" y="514"/>
                    </a:lnTo>
                    <a:lnTo>
                      <a:pt x="1583" y="498"/>
                    </a:lnTo>
                    <a:lnTo>
                      <a:pt x="1588" y="449"/>
                    </a:lnTo>
                    <a:lnTo>
                      <a:pt x="1544" y="346"/>
                    </a:lnTo>
                    <a:lnTo>
                      <a:pt x="1539" y="308"/>
                    </a:lnTo>
                    <a:lnTo>
                      <a:pt x="1555" y="265"/>
                    </a:lnTo>
                    <a:lnTo>
                      <a:pt x="1544" y="189"/>
                    </a:lnTo>
                    <a:lnTo>
                      <a:pt x="1501" y="82"/>
                    </a:lnTo>
                    <a:lnTo>
                      <a:pt x="1495" y="70"/>
                    </a:lnTo>
                    <a:lnTo>
                      <a:pt x="1485" y="54"/>
                    </a:lnTo>
                    <a:lnTo>
                      <a:pt x="1490" y="38"/>
                    </a:lnTo>
                    <a:lnTo>
                      <a:pt x="1474" y="0"/>
                    </a:lnTo>
                    <a:lnTo>
                      <a:pt x="1122" y="87"/>
                    </a:lnTo>
                    <a:lnTo>
                      <a:pt x="1116" y="82"/>
                    </a:lnTo>
                    <a:lnTo>
                      <a:pt x="1106" y="82"/>
                    </a:lnTo>
                    <a:lnTo>
                      <a:pt x="1073" y="98"/>
                    </a:lnTo>
                    <a:lnTo>
                      <a:pt x="992" y="184"/>
                    </a:lnTo>
                    <a:lnTo>
                      <a:pt x="904" y="298"/>
                    </a:lnTo>
                    <a:lnTo>
                      <a:pt x="894" y="319"/>
                    </a:lnTo>
                    <a:lnTo>
                      <a:pt x="899" y="340"/>
                    </a:lnTo>
                    <a:lnTo>
                      <a:pt x="888" y="384"/>
                    </a:lnTo>
                    <a:lnTo>
                      <a:pt x="867" y="400"/>
                    </a:lnTo>
                    <a:lnTo>
                      <a:pt x="780" y="486"/>
                    </a:lnTo>
                    <a:lnTo>
                      <a:pt x="775" y="503"/>
                    </a:lnTo>
                    <a:lnTo>
                      <a:pt x="786" y="541"/>
                    </a:lnTo>
                    <a:lnTo>
                      <a:pt x="797" y="546"/>
                    </a:lnTo>
                    <a:lnTo>
                      <a:pt x="813" y="541"/>
                    </a:lnTo>
                    <a:lnTo>
                      <a:pt x="834" y="557"/>
                    </a:lnTo>
                    <a:lnTo>
                      <a:pt x="839" y="574"/>
                    </a:lnTo>
                    <a:lnTo>
                      <a:pt x="823" y="589"/>
                    </a:lnTo>
                    <a:lnTo>
                      <a:pt x="829" y="621"/>
                    </a:lnTo>
                    <a:lnTo>
                      <a:pt x="851" y="654"/>
                    </a:lnTo>
                    <a:lnTo>
                      <a:pt x="846" y="702"/>
                    </a:lnTo>
                    <a:lnTo>
                      <a:pt x="792" y="730"/>
                    </a:lnTo>
                    <a:lnTo>
                      <a:pt x="710" y="816"/>
                    </a:lnTo>
                    <a:lnTo>
                      <a:pt x="645" y="838"/>
                    </a:lnTo>
                    <a:lnTo>
                      <a:pt x="509" y="876"/>
                    </a:lnTo>
                    <a:lnTo>
                      <a:pt x="460" y="860"/>
                    </a:lnTo>
                    <a:lnTo>
                      <a:pt x="417" y="855"/>
                    </a:lnTo>
                    <a:lnTo>
                      <a:pt x="347" y="860"/>
                    </a:lnTo>
                    <a:lnTo>
                      <a:pt x="271" y="876"/>
                    </a:lnTo>
                    <a:lnTo>
                      <a:pt x="185" y="908"/>
                    </a:lnTo>
                    <a:lnTo>
                      <a:pt x="146" y="930"/>
                    </a:lnTo>
                    <a:lnTo>
                      <a:pt x="136" y="978"/>
                    </a:lnTo>
                    <a:lnTo>
                      <a:pt x="136" y="1006"/>
                    </a:lnTo>
                    <a:lnTo>
                      <a:pt x="201" y="1076"/>
                    </a:lnTo>
                    <a:lnTo>
                      <a:pt x="206" y="1108"/>
                    </a:lnTo>
                    <a:lnTo>
                      <a:pt x="195" y="1130"/>
                    </a:lnTo>
                    <a:lnTo>
                      <a:pt x="173" y="1141"/>
                    </a:lnTo>
                    <a:lnTo>
                      <a:pt x="157" y="1201"/>
                    </a:lnTo>
                    <a:lnTo>
                      <a:pt x="38" y="1308"/>
                    </a:lnTo>
                    <a:lnTo>
                      <a:pt x="0" y="1341"/>
                    </a:lnTo>
                    <a:lnTo>
                      <a:pt x="22" y="1438"/>
                    </a:lnTo>
                    <a:lnTo>
                      <a:pt x="1209" y="1201"/>
                    </a:lnTo>
                    <a:lnTo>
                      <a:pt x="1230" y="1217"/>
                    </a:lnTo>
                    <a:lnTo>
                      <a:pt x="1236" y="1238"/>
                    </a:lnTo>
                    <a:lnTo>
                      <a:pt x="1246" y="1249"/>
                    </a:lnTo>
                    <a:lnTo>
                      <a:pt x="1257" y="1243"/>
                    </a:lnTo>
                    <a:lnTo>
                      <a:pt x="1267" y="1254"/>
                    </a:lnTo>
                    <a:lnTo>
                      <a:pt x="1290" y="1260"/>
                    </a:lnTo>
                    <a:lnTo>
                      <a:pt x="1322" y="1331"/>
                    </a:lnTo>
                    <a:lnTo>
                      <a:pt x="1327" y="1357"/>
                    </a:lnTo>
                    <a:lnTo>
                      <a:pt x="1344" y="1368"/>
                    </a:lnTo>
                    <a:lnTo>
                      <a:pt x="1344" y="1379"/>
                    </a:lnTo>
                    <a:lnTo>
                      <a:pt x="1414" y="1384"/>
                    </a:lnTo>
                    <a:lnTo>
                      <a:pt x="1441" y="1401"/>
                    </a:lnTo>
                    <a:close/>
                  </a:path>
                </a:pathLst>
              </a:custGeom>
              <a:solidFill>
                <a:schemeClr val="bg1">
                  <a:lumMod val="85000"/>
                </a:schemeClr>
              </a:solidFill>
              <a:ln w="9525">
                <a:solidFill>
                  <a:schemeClr val="bg1">
                    <a:lumMod val="85000"/>
                  </a:schemeClr>
                </a:solidFill>
                <a:round/>
                <a:headEnd/>
                <a:tailEnd/>
              </a:ln>
            </p:spPr>
          </p:sp>
          <p:sp>
            <p:nvSpPr>
              <p:cNvPr id="115" name="PA"/>
              <p:cNvSpPr>
                <a:spLocks/>
              </p:cNvSpPr>
              <p:nvPr/>
            </p:nvSpPr>
            <p:spPr bwMode="auto">
              <a:xfrm>
                <a:off x="3681169" y="1685546"/>
                <a:ext cx="417877" cy="265337"/>
              </a:xfrm>
              <a:custGeom>
                <a:avLst/>
                <a:gdLst>
                  <a:gd name="T0" fmla="*/ 2147483647 w 1724"/>
                  <a:gd name="T1" fmla="*/ 2147483647 h 1114"/>
                  <a:gd name="T2" fmla="*/ 2147483647 w 1724"/>
                  <a:gd name="T3" fmla="*/ 2147483647 h 1114"/>
                  <a:gd name="T4" fmla="*/ 2147483647 w 1724"/>
                  <a:gd name="T5" fmla="*/ 2147483647 h 1114"/>
                  <a:gd name="T6" fmla="*/ 2147483647 w 1724"/>
                  <a:gd name="T7" fmla="*/ 2147483647 h 1114"/>
                  <a:gd name="T8" fmla="*/ 2147483647 w 1724"/>
                  <a:gd name="T9" fmla="*/ 2147483647 h 1114"/>
                  <a:gd name="T10" fmla="*/ 2147483647 w 1724"/>
                  <a:gd name="T11" fmla="*/ 2147483647 h 1114"/>
                  <a:gd name="T12" fmla="*/ 2147483647 w 1724"/>
                  <a:gd name="T13" fmla="*/ 2147483647 h 1114"/>
                  <a:gd name="T14" fmla="*/ 2147483647 w 1724"/>
                  <a:gd name="T15" fmla="*/ 2147483647 h 1114"/>
                  <a:gd name="T16" fmla="*/ 2147483647 w 1724"/>
                  <a:gd name="T17" fmla="*/ 2147483647 h 1114"/>
                  <a:gd name="T18" fmla="*/ 2147483647 w 1724"/>
                  <a:gd name="T19" fmla="*/ 2147483647 h 1114"/>
                  <a:gd name="T20" fmla="*/ 2147483647 w 1724"/>
                  <a:gd name="T21" fmla="*/ 2147483647 h 1114"/>
                  <a:gd name="T22" fmla="*/ 2147483647 w 1724"/>
                  <a:gd name="T23" fmla="*/ 2147483647 h 1114"/>
                  <a:gd name="T24" fmla="*/ 2147483647 w 1724"/>
                  <a:gd name="T25" fmla="*/ 2147483647 h 1114"/>
                  <a:gd name="T26" fmla="*/ 2147483647 w 1724"/>
                  <a:gd name="T27" fmla="*/ 2147483647 h 1114"/>
                  <a:gd name="T28" fmla="*/ 2147483647 w 1724"/>
                  <a:gd name="T29" fmla="*/ 2147483647 h 1114"/>
                  <a:gd name="T30" fmla="*/ 2147483647 w 1724"/>
                  <a:gd name="T31" fmla="*/ 2147483647 h 1114"/>
                  <a:gd name="T32" fmla="*/ 2147483647 w 1724"/>
                  <a:gd name="T33" fmla="*/ 2147483647 h 1114"/>
                  <a:gd name="T34" fmla="*/ 2147483647 w 1724"/>
                  <a:gd name="T35" fmla="*/ 2147483647 h 1114"/>
                  <a:gd name="T36" fmla="*/ 2147483647 w 1724"/>
                  <a:gd name="T37" fmla="*/ 2147483647 h 1114"/>
                  <a:gd name="T38" fmla="*/ 2147483647 w 1724"/>
                  <a:gd name="T39" fmla="*/ 2147483647 h 1114"/>
                  <a:gd name="T40" fmla="*/ 2147483647 w 1724"/>
                  <a:gd name="T41" fmla="*/ 2147483647 h 1114"/>
                  <a:gd name="T42" fmla="*/ 2147483647 w 1724"/>
                  <a:gd name="T43" fmla="*/ 2147483647 h 1114"/>
                  <a:gd name="T44" fmla="*/ 2147483647 w 1724"/>
                  <a:gd name="T45" fmla="*/ 2147483647 h 1114"/>
                  <a:gd name="T46" fmla="*/ 2147483647 w 1724"/>
                  <a:gd name="T47" fmla="*/ 2147483647 h 1114"/>
                  <a:gd name="T48" fmla="*/ 2147483647 w 1724"/>
                  <a:gd name="T49" fmla="*/ 2147483647 h 1114"/>
                  <a:gd name="T50" fmla="*/ 2147483647 w 1724"/>
                  <a:gd name="T51" fmla="*/ 2147483647 h 1114"/>
                  <a:gd name="T52" fmla="*/ 2147483647 w 1724"/>
                  <a:gd name="T53" fmla="*/ 2147483647 h 1114"/>
                  <a:gd name="T54" fmla="*/ 2147483647 w 1724"/>
                  <a:gd name="T55" fmla="*/ 2147483647 h 1114"/>
                  <a:gd name="T56" fmla="*/ 2147483647 w 1724"/>
                  <a:gd name="T57" fmla="*/ 2147483647 h 1114"/>
                  <a:gd name="T58" fmla="*/ 2147483647 w 1724"/>
                  <a:gd name="T59" fmla="*/ 2147483647 h 1114"/>
                  <a:gd name="T60" fmla="*/ 2147483647 w 1724"/>
                  <a:gd name="T61" fmla="*/ 2147483647 h 1114"/>
                  <a:gd name="T62" fmla="*/ 2147483647 w 1724"/>
                  <a:gd name="T63" fmla="*/ 2147483647 h 1114"/>
                  <a:gd name="T64" fmla="*/ 2147483647 w 1724"/>
                  <a:gd name="T65" fmla="*/ 2147483647 h 1114"/>
                  <a:gd name="T66" fmla="*/ 2147483647 w 1724"/>
                  <a:gd name="T67" fmla="*/ 2147483647 h 1114"/>
                  <a:gd name="T68" fmla="*/ 2147483647 w 1724"/>
                  <a:gd name="T69" fmla="*/ 2147483647 h 1114"/>
                  <a:gd name="T70" fmla="*/ 2147483647 w 1724"/>
                  <a:gd name="T71" fmla="*/ 2147483647 h 1114"/>
                  <a:gd name="T72" fmla="*/ 2147483647 w 1724"/>
                  <a:gd name="T73" fmla="*/ 2147483647 h 1114"/>
                  <a:gd name="T74" fmla="*/ 2147483647 w 1724"/>
                  <a:gd name="T75" fmla="*/ 2147483647 h 1114"/>
                  <a:gd name="T76" fmla="*/ 2147483647 w 1724"/>
                  <a:gd name="T77" fmla="*/ 2147483647 h 1114"/>
                  <a:gd name="T78" fmla="*/ 2147483647 w 1724"/>
                  <a:gd name="T79" fmla="*/ 2147483647 h 1114"/>
                  <a:gd name="T80" fmla="*/ 2147483647 w 1724"/>
                  <a:gd name="T81" fmla="*/ 2147483647 h 1114"/>
                  <a:gd name="T82" fmla="*/ 2147483647 w 1724"/>
                  <a:gd name="T83" fmla="*/ 2147483647 h 1114"/>
                  <a:gd name="T84" fmla="*/ 2147483647 w 1724"/>
                  <a:gd name="T85" fmla="*/ 2147483647 h 1114"/>
                  <a:gd name="T86" fmla="*/ 2147483647 w 1724"/>
                  <a:gd name="T87" fmla="*/ 2147483647 h 1114"/>
                  <a:gd name="T88" fmla="*/ 2147483647 w 1724"/>
                  <a:gd name="T89" fmla="*/ 0 h 1114"/>
                  <a:gd name="T90" fmla="*/ 2147483647 w 1724"/>
                  <a:gd name="T91" fmla="*/ 2147483647 h 1114"/>
                  <a:gd name="T92" fmla="*/ 2147483647 w 1724"/>
                  <a:gd name="T93" fmla="*/ 2147483647 h 1114"/>
                  <a:gd name="T94" fmla="*/ 2147483647 w 1724"/>
                  <a:gd name="T95" fmla="*/ 2147483647 h 1114"/>
                  <a:gd name="T96" fmla="*/ 2147483647 w 1724"/>
                  <a:gd name="T97" fmla="*/ 2147483647 h 1114"/>
                  <a:gd name="T98" fmla="*/ 2147483647 w 1724"/>
                  <a:gd name="T99" fmla="*/ 2147483647 h 1114"/>
                  <a:gd name="T100" fmla="*/ 2147483647 w 1724"/>
                  <a:gd name="T101" fmla="*/ 2147483647 h 1114"/>
                  <a:gd name="T102" fmla="*/ 2147483647 w 1724"/>
                  <a:gd name="T103" fmla="*/ 2147483647 h 1114"/>
                  <a:gd name="T104" fmla="*/ 2147483647 w 1724"/>
                  <a:gd name="T105" fmla="*/ 2147483647 h 1114"/>
                  <a:gd name="T106" fmla="*/ 0 w 1724"/>
                  <a:gd name="T107" fmla="*/ 2147483647 h 1114"/>
                  <a:gd name="T108" fmla="*/ 2147483647 w 1724"/>
                  <a:gd name="T109" fmla="*/ 2147483647 h 1114"/>
                  <a:gd name="T110" fmla="*/ 2147483647 w 1724"/>
                  <a:gd name="T111" fmla="*/ 2147483647 h 1114"/>
                  <a:gd name="T112" fmla="*/ 2147483647 w 1724"/>
                  <a:gd name="T113" fmla="*/ 2147483647 h 11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24"/>
                  <a:gd name="T172" fmla="*/ 0 h 1114"/>
                  <a:gd name="T173" fmla="*/ 1724 w 1724"/>
                  <a:gd name="T174" fmla="*/ 1114 h 11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24" h="1114">
                    <a:moveTo>
                      <a:pt x="429" y="1054"/>
                    </a:moveTo>
                    <a:lnTo>
                      <a:pt x="1203" y="903"/>
                    </a:lnTo>
                    <a:lnTo>
                      <a:pt x="1452" y="859"/>
                    </a:lnTo>
                    <a:lnTo>
                      <a:pt x="1459" y="859"/>
                    </a:lnTo>
                    <a:lnTo>
                      <a:pt x="1464" y="854"/>
                    </a:lnTo>
                    <a:lnTo>
                      <a:pt x="1469" y="832"/>
                    </a:lnTo>
                    <a:lnTo>
                      <a:pt x="1496" y="805"/>
                    </a:lnTo>
                    <a:lnTo>
                      <a:pt x="1524" y="800"/>
                    </a:lnTo>
                    <a:lnTo>
                      <a:pt x="1550" y="805"/>
                    </a:lnTo>
                    <a:lnTo>
                      <a:pt x="1621" y="757"/>
                    </a:lnTo>
                    <a:lnTo>
                      <a:pt x="1631" y="719"/>
                    </a:lnTo>
                    <a:lnTo>
                      <a:pt x="1675" y="675"/>
                    </a:lnTo>
                    <a:lnTo>
                      <a:pt x="1719" y="648"/>
                    </a:lnTo>
                    <a:lnTo>
                      <a:pt x="1724" y="638"/>
                    </a:lnTo>
                    <a:lnTo>
                      <a:pt x="1680" y="605"/>
                    </a:lnTo>
                    <a:lnTo>
                      <a:pt x="1664" y="589"/>
                    </a:lnTo>
                    <a:lnTo>
                      <a:pt x="1648" y="583"/>
                    </a:lnTo>
                    <a:lnTo>
                      <a:pt x="1638" y="567"/>
                    </a:lnTo>
                    <a:lnTo>
                      <a:pt x="1605" y="562"/>
                    </a:lnTo>
                    <a:lnTo>
                      <a:pt x="1594" y="518"/>
                    </a:lnTo>
                    <a:lnTo>
                      <a:pt x="1556" y="508"/>
                    </a:lnTo>
                    <a:lnTo>
                      <a:pt x="1550" y="508"/>
                    </a:lnTo>
                    <a:lnTo>
                      <a:pt x="1545" y="437"/>
                    </a:lnTo>
                    <a:lnTo>
                      <a:pt x="1566" y="427"/>
                    </a:lnTo>
                    <a:lnTo>
                      <a:pt x="1561" y="388"/>
                    </a:lnTo>
                    <a:lnTo>
                      <a:pt x="1540" y="367"/>
                    </a:lnTo>
                    <a:lnTo>
                      <a:pt x="1540" y="356"/>
                    </a:lnTo>
                    <a:lnTo>
                      <a:pt x="1545" y="346"/>
                    </a:lnTo>
                    <a:lnTo>
                      <a:pt x="1578" y="313"/>
                    </a:lnTo>
                    <a:lnTo>
                      <a:pt x="1589" y="259"/>
                    </a:lnTo>
                    <a:lnTo>
                      <a:pt x="1589" y="243"/>
                    </a:lnTo>
                    <a:lnTo>
                      <a:pt x="1610" y="211"/>
                    </a:lnTo>
                    <a:lnTo>
                      <a:pt x="1626" y="200"/>
                    </a:lnTo>
                    <a:lnTo>
                      <a:pt x="1599" y="183"/>
                    </a:lnTo>
                    <a:lnTo>
                      <a:pt x="1529" y="178"/>
                    </a:lnTo>
                    <a:lnTo>
                      <a:pt x="1529" y="167"/>
                    </a:lnTo>
                    <a:lnTo>
                      <a:pt x="1512" y="156"/>
                    </a:lnTo>
                    <a:lnTo>
                      <a:pt x="1507" y="130"/>
                    </a:lnTo>
                    <a:lnTo>
                      <a:pt x="1475" y="59"/>
                    </a:lnTo>
                    <a:lnTo>
                      <a:pt x="1452" y="53"/>
                    </a:lnTo>
                    <a:lnTo>
                      <a:pt x="1442" y="42"/>
                    </a:lnTo>
                    <a:lnTo>
                      <a:pt x="1431" y="48"/>
                    </a:lnTo>
                    <a:lnTo>
                      <a:pt x="1421" y="37"/>
                    </a:lnTo>
                    <a:lnTo>
                      <a:pt x="1415" y="16"/>
                    </a:lnTo>
                    <a:lnTo>
                      <a:pt x="1394" y="0"/>
                    </a:lnTo>
                    <a:lnTo>
                      <a:pt x="207" y="237"/>
                    </a:lnTo>
                    <a:lnTo>
                      <a:pt x="185" y="140"/>
                    </a:lnTo>
                    <a:lnTo>
                      <a:pt x="119" y="205"/>
                    </a:lnTo>
                    <a:lnTo>
                      <a:pt x="109" y="211"/>
                    </a:lnTo>
                    <a:lnTo>
                      <a:pt x="98" y="200"/>
                    </a:lnTo>
                    <a:lnTo>
                      <a:pt x="93" y="200"/>
                    </a:lnTo>
                    <a:lnTo>
                      <a:pt x="77" y="237"/>
                    </a:lnTo>
                    <a:lnTo>
                      <a:pt x="17" y="281"/>
                    </a:lnTo>
                    <a:lnTo>
                      <a:pt x="0" y="297"/>
                    </a:lnTo>
                    <a:lnTo>
                      <a:pt x="82" y="784"/>
                    </a:lnTo>
                    <a:lnTo>
                      <a:pt x="142" y="1114"/>
                    </a:lnTo>
                    <a:lnTo>
                      <a:pt x="429" y="1054"/>
                    </a:lnTo>
                    <a:close/>
                  </a:path>
                </a:pathLst>
              </a:custGeom>
              <a:solidFill>
                <a:schemeClr val="bg1">
                  <a:lumMod val="85000"/>
                </a:schemeClr>
              </a:solidFill>
              <a:ln w="9525">
                <a:solidFill>
                  <a:schemeClr val="bg1">
                    <a:lumMod val="85000"/>
                  </a:schemeClr>
                </a:solidFill>
                <a:round/>
                <a:headEnd/>
                <a:tailEnd/>
              </a:ln>
            </p:spPr>
          </p:sp>
          <p:sp>
            <p:nvSpPr>
              <p:cNvPr id="116" name="NJ"/>
              <p:cNvSpPr>
                <a:spLocks/>
              </p:cNvSpPr>
              <p:nvPr/>
            </p:nvSpPr>
            <p:spPr bwMode="auto">
              <a:xfrm>
                <a:off x="4050829" y="1733789"/>
                <a:ext cx="104469" cy="217094"/>
              </a:xfrm>
              <a:custGeom>
                <a:avLst/>
                <a:gdLst>
                  <a:gd name="T0" fmla="*/ 0 w 406"/>
                  <a:gd name="T1" fmla="*/ 2147483647 h 903"/>
                  <a:gd name="T2" fmla="*/ 2147483647 w 406"/>
                  <a:gd name="T3" fmla="*/ 2147483647 h 903"/>
                  <a:gd name="T4" fmla="*/ 2147483647 w 406"/>
                  <a:gd name="T5" fmla="*/ 2147483647 h 903"/>
                  <a:gd name="T6" fmla="*/ 2147483647 w 406"/>
                  <a:gd name="T7" fmla="*/ 2147483647 h 903"/>
                  <a:gd name="T8" fmla="*/ 2147483647 w 406"/>
                  <a:gd name="T9" fmla="*/ 2147483647 h 903"/>
                  <a:gd name="T10" fmla="*/ 2147483647 w 406"/>
                  <a:gd name="T11" fmla="*/ 2147483647 h 903"/>
                  <a:gd name="T12" fmla="*/ 2147483647 w 406"/>
                  <a:gd name="T13" fmla="*/ 2147483647 h 903"/>
                  <a:gd name="T14" fmla="*/ 2147483647 w 406"/>
                  <a:gd name="T15" fmla="*/ 2147483647 h 903"/>
                  <a:gd name="T16" fmla="*/ 2147483647 w 406"/>
                  <a:gd name="T17" fmla="*/ 2147483647 h 903"/>
                  <a:gd name="T18" fmla="*/ 2147483647 w 406"/>
                  <a:gd name="T19" fmla="*/ 2147483647 h 903"/>
                  <a:gd name="T20" fmla="*/ 2147483647 w 406"/>
                  <a:gd name="T21" fmla="*/ 2147483647 h 903"/>
                  <a:gd name="T22" fmla="*/ 2147483647 w 406"/>
                  <a:gd name="T23" fmla="*/ 2147483647 h 903"/>
                  <a:gd name="T24" fmla="*/ 2147483647 w 406"/>
                  <a:gd name="T25" fmla="*/ 2147483647 h 903"/>
                  <a:gd name="T26" fmla="*/ 2147483647 w 406"/>
                  <a:gd name="T27" fmla="*/ 2147483647 h 903"/>
                  <a:gd name="T28" fmla="*/ 2147483647 w 406"/>
                  <a:gd name="T29" fmla="*/ 2147483647 h 903"/>
                  <a:gd name="T30" fmla="*/ 2147483647 w 406"/>
                  <a:gd name="T31" fmla="*/ 2147483647 h 903"/>
                  <a:gd name="T32" fmla="*/ 2147483647 w 406"/>
                  <a:gd name="T33" fmla="*/ 2147483647 h 903"/>
                  <a:gd name="T34" fmla="*/ 2147483647 w 406"/>
                  <a:gd name="T35" fmla="*/ 2147483647 h 903"/>
                  <a:gd name="T36" fmla="*/ 2147483647 w 406"/>
                  <a:gd name="T37" fmla="*/ 2147483647 h 903"/>
                  <a:gd name="T38" fmla="*/ 2147483647 w 406"/>
                  <a:gd name="T39" fmla="*/ 2147483647 h 903"/>
                  <a:gd name="T40" fmla="*/ 2147483647 w 406"/>
                  <a:gd name="T41" fmla="*/ 0 h 903"/>
                  <a:gd name="T42" fmla="*/ 2147483647 w 406"/>
                  <a:gd name="T43" fmla="*/ 2147483647 h 903"/>
                  <a:gd name="T44" fmla="*/ 2147483647 w 406"/>
                  <a:gd name="T45" fmla="*/ 2147483647 h 903"/>
                  <a:gd name="T46" fmla="*/ 2147483647 w 406"/>
                  <a:gd name="T47" fmla="*/ 2147483647 h 903"/>
                  <a:gd name="T48" fmla="*/ 2147483647 w 406"/>
                  <a:gd name="T49" fmla="*/ 2147483647 h 903"/>
                  <a:gd name="T50" fmla="*/ 2147483647 w 406"/>
                  <a:gd name="T51" fmla="*/ 2147483647 h 903"/>
                  <a:gd name="T52" fmla="*/ 2147483647 w 406"/>
                  <a:gd name="T53" fmla="*/ 2147483647 h 903"/>
                  <a:gd name="T54" fmla="*/ 2147483647 w 406"/>
                  <a:gd name="T55" fmla="*/ 2147483647 h 903"/>
                  <a:gd name="T56" fmla="*/ 2147483647 w 406"/>
                  <a:gd name="T57" fmla="*/ 2147483647 h 903"/>
                  <a:gd name="T58" fmla="*/ 2147483647 w 406"/>
                  <a:gd name="T59" fmla="*/ 2147483647 h 903"/>
                  <a:gd name="T60" fmla="*/ 2147483647 w 406"/>
                  <a:gd name="T61" fmla="*/ 2147483647 h 903"/>
                  <a:gd name="T62" fmla="*/ 2147483647 w 406"/>
                  <a:gd name="T63" fmla="*/ 2147483647 h 903"/>
                  <a:gd name="T64" fmla="*/ 2147483647 w 406"/>
                  <a:gd name="T65" fmla="*/ 2147483647 h 9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903"/>
                  <a:gd name="T101" fmla="*/ 406 w 406"/>
                  <a:gd name="T102" fmla="*/ 903 h 9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903">
                    <a:moveTo>
                      <a:pt x="21" y="605"/>
                    </a:moveTo>
                    <a:lnTo>
                      <a:pt x="0" y="675"/>
                    </a:lnTo>
                    <a:lnTo>
                      <a:pt x="0" y="686"/>
                    </a:lnTo>
                    <a:lnTo>
                      <a:pt x="16" y="680"/>
                    </a:lnTo>
                    <a:lnTo>
                      <a:pt x="32" y="713"/>
                    </a:lnTo>
                    <a:lnTo>
                      <a:pt x="54" y="740"/>
                    </a:lnTo>
                    <a:lnTo>
                      <a:pt x="76" y="762"/>
                    </a:lnTo>
                    <a:lnTo>
                      <a:pt x="141" y="794"/>
                    </a:lnTo>
                    <a:lnTo>
                      <a:pt x="162" y="805"/>
                    </a:lnTo>
                    <a:lnTo>
                      <a:pt x="211" y="810"/>
                    </a:lnTo>
                    <a:lnTo>
                      <a:pt x="228" y="816"/>
                    </a:lnTo>
                    <a:lnTo>
                      <a:pt x="228" y="859"/>
                    </a:lnTo>
                    <a:lnTo>
                      <a:pt x="228" y="886"/>
                    </a:lnTo>
                    <a:lnTo>
                      <a:pt x="244" y="903"/>
                    </a:lnTo>
                    <a:lnTo>
                      <a:pt x="260" y="881"/>
                    </a:lnTo>
                    <a:lnTo>
                      <a:pt x="281" y="838"/>
                    </a:lnTo>
                    <a:lnTo>
                      <a:pt x="281" y="800"/>
                    </a:lnTo>
                    <a:lnTo>
                      <a:pt x="314" y="745"/>
                    </a:lnTo>
                    <a:lnTo>
                      <a:pt x="330" y="703"/>
                    </a:lnTo>
                    <a:lnTo>
                      <a:pt x="374" y="648"/>
                    </a:lnTo>
                    <a:lnTo>
                      <a:pt x="390" y="600"/>
                    </a:lnTo>
                    <a:lnTo>
                      <a:pt x="406" y="557"/>
                    </a:lnTo>
                    <a:lnTo>
                      <a:pt x="406" y="529"/>
                    </a:lnTo>
                    <a:lnTo>
                      <a:pt x="395" y="411"/>
                    </a:lnTo>
                    <a:lnTo>
                      <a:pt x="384" y="313"/>
                    </a:lnTo>
                    <a:lnTo>
                      <a:pt x="369" y="281"/>
                    </a:lnTo>
                    <a:lnTo>
                      <a:pt x="325" y="292"/>
                    </a:lnTo>
                    <a:lnTo>
                      <a:pt x="309" y="302"/>
                    </a:lnTo>
                    <a:lnTo>
                      <a:pt x="298" y="297"/>
                    </a:lnTo>
                    <a:lnTo>
                      <a:pt x="293" y="292"/>
                    </a:lnTo>
                    <a:lnTo>
                      <a:pt x="281" y="297"/>
                    </a:lnTo>
                    <a:lnTo>
                      <a:pt x="271" y="297"/>
                    </a:lnTo>
                    <a:lnTo>
                      <a:pt x="271" y="281"/>
                    </a:lnTo>
                    <a:lnTo>
                      <a:pt x="293" y="232"/>
                    </a:lnTo>
                    <a:lnTo>
                      <a:pt x="309" y="227"/>
                    </a:lnTo>
                    <a:lnTo>
                      <a:pt x="320" y="221"/>
                    </a:lnTo>
                    <a:lnTo>
                      <a:pt x="320" y="183"/>
                    </a:lnTo>
                    <a:lnTo>
                      <a:pt x="325" y="156"/>
                    </a:lnTo>
                    <a:lnTo>
                      <a:pt x="336" y="140"/>
                    </a:lnTo>
                    <a:lnTo>
                      <a:pt x="353" y="124"/>
                    </a:lnTo>
                    <a:lnTo>
                      <a:pt x="336" y="86"/>
                    </a:lnTo>
                    <a:lnTo>
                      <a:pt x="97" y="0"/>
                    </a:lnTo>
                    <a:lnTo>
                      <a:pt x="81" y="11"/>
                    </a:lnTo>
                    <a:lnTo>
                      <a:pt x="60" y="43"/>
                    </a:lnTo>
                    <a:lnTo>
                      <a:pt x="60" y="59"/>
                    </a:lnTo>
                    <a:lnTo>
                      <a:pt x="49" y="113"/>
                    </a:lnTo>
                    <a:lnTo>
                      <a:pt x="16" y="146"/>
                    </a:lnTo>
                    <a:lnTo>
                      <a:pt x="11" y="156"/>
                    </a:lnTo>
                    <a:lnTo>
                      <a:pt x="11" y="167"/>
                    </a:lnTo>
                    <a:lnTo>
                      <a:pt x="32" y="188"/>
                    </a:lnTo>
                    <a:lnTo>
                      <a:pt x="37" y="227"/>
                    </a:lnTo>
                    <a:lnTo>
                      <a:pt x="16" y="237"/>
                    </a:lnTo>
                    <a:lnTo>
                      <a:pt x="21" y="308"/>
                    </a:lnTo>
                    <a:lnTo>
                      <a:pt x="27" y="308"/>
                    </a:lnTo>
                    <a:lnTo>
                      <a:pt x="65" y="318"/>
                    </a:lnTo>
                    <a:lnTo>
                      <a:pt x="76" y="362"/>
                    </a:lnTo>
                    <a:lnTo>
                      <a:pt x="109" y="367"/>
                    </a:lnTo>
                    <a:lnTo>
                      <a:pt x="119" y="383"/>
                    </a:lnTo>
                    <a:lnTo>
                      <a:pt x="135" y="389"/>
                    </a:lnTo>
                    <a:lnTo>
                      <a:pt x="151" y="405"/>
                    </a:lnTo>
                    <a:lnTo>
                      <a:pt x="195" y="438"/>
                    </a:lnTo>
                    <a:lnTo>
                      <a:pt x="190" y="448"/>
                    </a:lnTo>
                    <a:lnTo>
                      <a:pt x="146" y="475"/>
                    </a:lnTo>
                    <a:lnTo>
                      <a:pt x="102" y="519"/>
                    </a:lnTo>
                    <a:lnTo>
                      <a:pt x="92" y="557"/>
                    </a:lnTo>
                    <a:lnTo>
                      <a:pt x="21" y="605"/>
                    </a:lnTo>
                    <a:close/>
                  </a:path>
                </a:pathLst>
              </a:custGeom>
              <a:solidFill>
                <a:schemeClr val="bg1">
                  <a:lumMod val="85000"/>
                </a:schemeClr>
              </a:solidFill>
              <a:ln w="9525">
                <a:solidFill>
                  <a:schemeClr val="bg1">
                    <a:lumMod val="85000"/>
                  </a:schemeClr>
                </a:solidFill>
                <a:round/>
                <a:headEnd/>
                <a:tailEnd/>
              </a:ln>
            </p:spPr>
          </p:sp>
        </p:grpSp>
        <p:sp>
          <p:nvSpPr>
            <p:cNvPr id="22" name="RI"/>
            <p:cNvSpPr>
              <a:spLocks/>
            </p:cNvSpPr>
            <p:nvPr/>
          </p:nvSpPr>
          <p:spPr bwMode="auto">
            <a:xfrm>
              <a:off x="4251732" y="1621222"/>
              <a:ext cx="64289" cy="64324"/>
            </a:xfrm>
            <a:custGeom>
              <a:avLst/>
              <a:gdLst>
                <a:gd name="T0" fmla="*/ 0 w 254"/>
                <a:gd name="T1" fmla="*/ 2147483647 h 281"/>
                <a:gd name="T2" fmla="*/ 2147483647 w 254"/>
                <a:gd name="T3" fmla="*/ 2147483647 h 281"/>
                <a:gd name="T4" fmla="*/ 2147483647 w 254"/>
                <a:gd name="T5" fmla="*/ 2147483647 h 281"/>
                <a:gd name="T6" fmla="*/ 2147483647 w 254"/>
                <a:gd name="T7" fmla="*/ 2147483647 h 281"/>
                <a:gd name="T8" fmla="*/ 2147483647 w 254"/>
                <a:gd name="T9" fmla="*/ 2147483647 h 281"/>
                <a:gd name="T10" fmla="*/ 2147483647 w 254"/>
                <a:gd name="T11" fmla="*/ 2147483647 h 281"/>
                <a:gd name="T12" fmla="*/ 2147483647 w 254"/>
                <a:gd name="T13" fmla="*/ 2147483647 h 281"/>
                <a:gd name="T14" fmla="*/ 2147483647 w 254"/>
                <a:gd name="T15" fmla="*/ 2147483647 h 281"/>
                <a:gd name="T16" fmla="*/ 2147483647 w 254"/>
                <a:gd name="T17" fmla="*/ 2147483647 h 281"/>
                <a:gd name="T18" fmla="*/ 2147483647 w 254"/>
                <a:gd name="T19" fmla="*/ 2147483647 h 281"/>
                <a:gd name="T20" fmla="*/ 2147483647 w 254"/>
                <a:gd name="T21" fmla="*/ 2147483647 h 281"/>
                <a:gd name="T22" fmla="*/ 2147483647 w 254"/>
                <a:gd name="T23" fmla="*/ 2147483647 h 281"/>
                <a:gd name="T24" fmla="*/ 2147483647 w 254"/>
                <a:gd name="T25" fmla="*/ 2147483647 h 281"/>
                <a:gd name="T26" fmla="*/ 2147483647 w 254"/>
                <a:gd name="T27" fmla="*/ 2147483647 h 281"/>
                <a:gd name="T28" fmla="*/ 2147483647 w 254"/>
                <a:gd name="T29" fmla="*/ 2147483647 h 281"/>
                <a:gd name="T30" fmla="*/ 2147483647 w 254"/>
                <a:gd name="T31" fmla="*/ 2147483647 h 281"/>
                <a:gd name="T32" fmla="*/ 2147483647 w 254"/>
                <a:gd name="T33" fmla="*/ 2147483647 h 281"/>
                <a:gd name="T34" fmla="*/ 2147483647 w 254"/>
                <a:gd name="T35" fmla="*/ 2147483647 h 281"/>
                <a:gd name="T36" fmla="*/ 2147483647 w 254"/>
                <a:gd name="T37" fmla="*/ 2147483647 h 281"/>
                <a:gd name="T38" fmla="*/ 2147483647 w 254"/>
                <a:gd name="T39" fmla="*/ 2147483647 h 281"/>
                <a:gd name="T40" fmla="*/ 2147483647 w 254"/>
                <a:gd name="T41" fmla="*/ 2147483647 h 281"/>
                <a:gd name="T42" fmla="*/ 2147483647 w 254"/>
                <a:gd name="T43" fmla="*/ 2147483647 h 281"/>
                <a:gd name="T44" fmla="*/ 2147483647 w 254"/>
                <a:gd name="T45" fmla="*/ 2147483647 h 281"/>
                <a:gd name="T46" fmla="*/ 2147483647 w 254"/>
                <a:gd name="T47" fmla="*/ 2147483647 h 281"/>
                <a:gd name="T48" fmla="*/ 2147483647 w 254"/>
                <a:gd name="T49" fmla="*/ 2147483647 h 281"/>
                <a:gd name="T50" fmla="*/ 2147483647 w 254"/>
                <a:gd name="T51" fmla="*/ 2147483647 h 281"/>
                <a:gd name="T52" fmla="*/ 2147483647 w 254"/>
                <a:gd name="T53" fmla="*/ 2147483647 h 281"/>
                <a:gd name="T54" fmla="*/ 2147483647 w 254"/>
                <a:gd name="T55" fmla="*/ 2147483647 h 281"/>
                <a:gd name="T56" fmla="*/ 2147483647 w 254"/>
                <a:gd name="T57" fmla="*/ 2147483647 h 281"/>
                <a:gd name="T58" fmla="*/ 2147483647 w 254"/>
                <a:gd name="T59" fmla="*/ 2147483647 h 281"/>
                <a:gd name="T60" fmla="*/ 2147483647 w 254"/>
                <a:gd name="T61" fmla="*/ 2147483647 h 281"/>
                <a:gd name="T62" fmla="*/ 2147483647 w 254"/>
                <a:gd name="T63" fmla="*/ 2147483647 h 281"/>
                <a:gd name="T64" fmla="*/ 2147483647 w 254"/>
                <a:gd name="T65" fmla="*/ 0 h 281"/>
                <a:gd name="T66" fmla="*/ 0 w 254"/>
                <a:gd name="T67" fmla="*/ 2147483647 h 2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4"/>
                <a:gd name="T103" fmla="*/ 0 h 281"/>
                <a:gd name="T104" fmla="*/ 254 w 254"/>
                <a:gd name="T105" fmla="*/ 281 h 2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4" h="281">
                  <a:moveTo>
                    <a:pt x="0" y="22"/>
                  </a:moveTo>
                  <a:lnTo>
                    <a:pt x="59" y="227"/>
                  </a:lnTo>
                  <a:lnTo>
                    <a:pt x="49" y="249"/>
                  </a:lnTo>
                  <a:lnTo>
                    <a:pt x="43" y="260"/>
                  </a:lnTo>
                  <a:lnTo>
                    <a:pt x="49" y="271"/>
                  </a:lnTo>
                  <a:lnTo>
                    <a:pt x="49" y="281"/>
                  </a:lnTo>
                  <a:lnTo>
                    <a:pt x="65" y="281"/>
                  </a:lnTo>
                  <a:lnTo>
                    <a:pt x="119" y="249"/>
                  </a:lnTo>
                  <a:lnTo>
                    <a:pt x="147" y="222"/>
                  </a:lnTo>
                  <a:lnTo>
                    <a:pt x="147" y="195"/>
                  </a:lnTo>
                  <a:lnTo>
                    <a:pt x="141" y="179"/>
                  </a:lnTo>
                  <a:lnTo>
                    <a:pt x="141" y="146"/>
                  </a:lnTo>
                  <a:lnTo>
                    <a:pt x="163" y="125"/>
                  </a:lnTo>
                  <a:lnTo>
                    <a:pt x="173" y="130"/>
                  </a:lnTo>
                  <a:lnTo>
                    <a:pt x="173" y="151"/>
                  </a:lnTo>
                  <a:lnTo>
                    <a:pt x="173" y="195"/>
                  </a:lnTo>
                  <a:lnTo>
                    <a:pt x="184" y="211"/>
                  </a:lnTo>
                  <a:lnTo>
                    <a:pt x="201" y="206"/>
                  </a:lnTo>
                  <a:lnTo>
                    <a:pt x="201" y="179"/>
                  </a:lnTo>
                  <a:lnTo>
                    <a:pt x="212" y="179"/>
                  </a:lnTo>
                  <a:lnTo>
                    <a:pt x="228" y="162"/>
                  </a:lnTo>
                  <a:lnTo>
                    <a:pt x="254" y="162"/>
                  </a:lnTo>
                  <a:lnTo>
                    <a:pt x="254" y="157"/>
                  </a:lnTo>
                  <a:lnTo>
                    <a:pt x="238" y="130"/>
                  </a:lnTo>
                  <a:lnTo>
                    <a:pt x="233" y="125"/>
                  </a:lnTo>
                  <a:lnTo>
                    <a:pt x="222" y="119"/>
                  </a:lnTo>
                  <a:lnTo>
                    <a:pt x="217" y="114"/>
                  </a:lnTo>
                  <a:lnTo>
                    <a:pt x="196" y="97"/>
                  </a:lnTo>
                  <a:lnTo>
                    <a:pt x="196" y="92"/>
                  </a:lnTo>
                  <a:lnTo>
                    <a:pt x="147" y="76"/>
                  </a:lnTo>
                  <a:lnTo>
                    <a:pt x="130" y="39"/>
                  </a:lnTo>
                  <a:lnTo>
                    <a:pt x="114" y="32"/>
                  </a:lnTo>
                  <a:lnTo>
                    <a:pt x="103" y="0"/>
                  </a:lnTo>
                  <a:lnTo>
                    <a:pt x="0" y="22"/>
                  </a:lnTo>
                  <a:close/>
                </a:path>
              </a:pathLst>
            </a:custGeom>
            <a:solidFill>
              <a:schemeClr val="bg1">
                <a:lumMod val="65000"/>
              </a:schemeClr>
            </a:solidFill>
            <a:ln w="9525">
              <a:solidFill>
                <a:schemeClr val="bg1">
                  <a:lumMod val="65000"/>
                </a:schemeClr>
              </a:solidFill>
              <a:round/>
              <a:headEnd/>
              <a:tailEnd/>
            </a:ln>
          </p:spPr>
        </p:sp>
        <p:sp>
          <p:nvSpPr>
            <p:cNvPr id="23" name="NH"/>
            <p:cNvSpPr>
              <a:spLocks/>
            </p:cNvSpPr>
            <p:nvPr/>
          </p:nvSpPr>
          <p:spPr bwMode="auto">
            <a:xfrm>
              <a:off x="4179407" y="1323723"/>
              <a:ext cx="112505" cy="249256"/>
            </a:xfrm>
            <a:custGeom>
              <a:avLst/>
              <a:gdLst>
                <a:gd name="T0" fmla="*/ 2147483647 w 471"/>
                <a:gd name="T1" fmla="*/ 2147483647 h 1016"/>
                <a:gd name="T2" fmla="*/ 2147483647 w 471"/>
                <a:gd name="T3" fmla="*/ 2147483647 h 1016"/>
                <a:gd name="T4" fmla="*/ 2147483647 w 471"/>
                <a:gd name="T5" fmla="*/ 2147483647 h 1016"/>
                <a:gd name="T6" fmla="*/ 2147483647 w 471"/>
                <a:gd name="T7" fmla="*/ 2147483647 h 1016"/>
                <a:gd name="T8" fmla="*/ 2147483647 w 471"/>
                <a:gd name="T9" fmla="*/ 2147483647 h 1016"/>
                <a:gd name="T10" fmla="*/ 2147483647 w 471"/>
                <a:gd name="T11" fmla="*/ 2147483647 h 1016"/>
                <a:gd name="T12" fmla="*/ 2147483647 w 471"/>
                <a:gd name="T13" fmla="*/ 2147483647 h 1016"/>
                <a:gd name="T14" fmla="*/ 2147483647 w 471"/>
                <a:gd name="T15" fmla="*/ 2147483647 h 1016"/>
                <a:gd name="T16" fmla="*/ 2147483647 w 471"/>
                <a:gd name="T17" fmla="*/ 2147483647 h 1016"/>
                <a:gd name="T18" fmla="*/ 2147483647 w 471"/>
                <a:gd name="T19" fmla="*/ 2147483647 h 1016"/>
                <a:gd name="T20" fmla="*/ 2147483647 w 471"/>
                <a:gd name="T21" fmla="*/ 2147483647 h 1016"/>
                <a:gd name="T22" fmla="*/ 2147483647 w 471"/>
                <a:gd name="T23" fmla="*/ 2147483647 h 1016"/>
                <a:gd name="T24" fmla="*/ 2147483647 w 471"/>
                <a:gd name="T25" fmla="*/ 2147483647 h 1016"/>
                <a:gd name="T26" fmla="*/ 2147483647 w 471"/>
                <a:gd name="T27" fmla="*/ 2147483647 h 1016"/>
                <a:gd name="T28" fmla="*/ 2147483647 w 471"/>
                <a:gd name="T29" fmla="*/ 2147483647 h 1016"/>
                <a:gd name="T30" fmla="*/ 2147483647 w 471"/>
                <a:gd name="T31" fmla="*/ 2147483647 h 1016"/>
                <a:gd name="T32" fmla="*/ 0 w 471"/>
                <a:gd name="T33" fmla="*/ 2147483647 h 1016"/>
                <a:gd name="T34" fmla="*/ 0 w 471"/>
                <a:gd name="T35" fmla="*/ 2147483647 h 1016"/>
                <a:gd name="T36" fmla="*/ 2147483647 w 471"/>
                <a:gd name="T37" fmla="*/ 2147483647 h 1016"/>
                <a:gd name="T38" fmla="*/ 2147483647 w 471"/>
                <a:gd name="T39" fmla="*/ 2147483647 h 1016"/>
                <a:gd name="T40" fmla="*/ 2147483647 w 471"/>
                <a:gd name="T41" fmla="*/ 2147483647 h 1016"/>
                <a:gd name="T42" fmla="*/ 2147483647 w 471"/>
                <a:gd name="T43" fmla="*/ 2147483647 h 1016"/>
                <a:gd name="T44" fmla="*/ 2147483647 w 471"/>
                <a:gd name="T45" fmla="*/ 2147483647 h 1016"/>
                <a:gd name="T46" fmla="*/ 2147483647 w 471"/>
                <a:gd name="T47" fmla="*/ 2147483647 h 1016"/>
                <a:gd name="T48" fmla="*/ 2147483647 w 471"/>
                <a:gd name="T49" fmla="*/ 2147483647 h 1016"/>
                <a:gd name="T50" fmla="*/ 2147483647 w 471"/>
                <a:gd name="T51" fmla="*/ 2147483647 h 1016"/>
                <a:gd name="T52" fmla="*/ 2147483647 w 471"/>
                <a:gd name="T53" fmla="*/ 2147483647 h 1016"/>
                <a:gd name="T54" fmla="*/ 2147483647 w 471"/>
                <a:gd name="T55" fmla="*/ 2147483647 h 1016"/>
                <a:gd name="T56" fmla="*/ 2147483647 w 471"/>
                <a:gd name="T57" fmla="*/ 2147483647 h 1016"/>
                <a:gd name="T58" fmla="*/ 2147483647 w 471"/>
                <a:gd name="T59" fmla="*/ 2147483647 h 1016"/>
                <a:gd name="T60" fmla="*/ 2147483647 w 471"/>
                <a:gd name="T61" fmla="*/ 2147483647 h 1016"/>
                <a:gd name="T62" fmla="*/ 2147483647 w 471"/>
                <a:gd name="T63" fmla="*/ 2147483647 h 1016"/>
                <a:gd name="T64" fmla="*/ 2147483647 w 471"/>
                <a:gd name="T65" fmla="*/ 2147483647 h 1016"/>
                <a:gd name="T66" fmla="*/ 2147483647 w 471"/>
                <a:gd name="T67" fmla="*/ 2147483647 h 1016"/>
                <a:gd name="T68" fmla="*/ 2147483647 w 471"/>
                <a:gd name="T69" fmla="*/ 2147483647 h 1016"/>
                <a:gd name="T70" fmla="*/ 2147483647 w 471"/>
                <a:gd name="T71" fmla="*/ 2147483647 h 1016"/>
                <a:gd name="T72" fmla="*/ 2147483647 w 471"/>
                <a:gd name="T73" fmla="*/ 2147483647 h 1016"/>
                <a:gd name="T74" fmla="*/ 2147483647 w 471"/>
                <a:gd name="T75" fmla="*/ 2147483647 h 1016"/>
                <a:gd name="T76" fmla="*/ 2147483647 w 471"/>
                <a:gd name="T77" fmla="*/ 0 h 1016"/>
                <a:gd name="T78" fmla="*/ 2147483647 w 471"/>
                <a:gd name="T79" fmla="*/ 2147483647 h 1016"/>
                <a:gd name="T80" fmla="*/ 2147483647 w 471"/>
                <a:gd name="T81" fmla="*/ 2147483647 h 1016"/>
                <a:gd name="T82" fmla="*/ 2147483647 w 471"/>
                <a:gd name="T83" fmla="*/ 2147483647 h 1016"/>
                <a:gd name="T84" fmla="*/ 2147483647 w 471"/>
                <a:gd name="T85" fmla="*/ 2147483647 h 1016"/>
                <a:gd name="T86" fmla="*/ 2147483647 w 471"/>
                <a:gd name="T87" fmla="*/ 2147483647 h 1016"/>
                <a:gd name="T88" fmla="*/ 2147483647 w 471"/>
                <a:gd name="T89" fmla="*/ 2147483647 h 1016"/>
                <a:gd name="T90" fmla="*/ 2147483647 w 471"/>
                <a:gd name="T91" fmla="*/ 2147483647 h 1016"/>
                <a:gd name="T92" fmla="*/ 2147483647 w 471"/>
                <a:gd name="T93" fmla="*/ 2147483647 h 1016"/>
                <a:gd name="T94" fmla="*/ 2147483647 w 471"/>
                <a:gd name="T95" fmla="*/ 2147483647 h 1016"/>
                <a:gd name="T96" fmla="*/ 2147483647 w 471"/>
                <a:gd name="T97" fmla="*/ 2147483647 h 1016"/>
                <a:gd name="T98" fmla="*/ 2147483647 w 471"/>
                <a:gd name="T99" fmla="*/ 2147483647 h 1016"/>
                <a:gd name="T100" fmla="*/ 2147483647 w 471"/>
                <a:gd name="T101" fmla="*/ 2147483647 h 10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1016"/>
                <a:gd name="T155" fmla="*/ 471 w 471"/>
                <a:gd name="T156" fmla="*/ 1016 h 10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1016">
                  <a:moveTo>
                    <a:pt x="466" y="865"/>
                  </a:moveTo>
                  <a:lnTo>
                    <a:pt x="450" y="854"/>
                  </a:lnTo>
                  <a:lnTo>
                    <a:pt x="428" y="859"/>
                  </a:lnTo>
                  <a:lnTo>
                    <a:pt x="406" y="898"/>
                  </a:lnTo>
                  <a:lnTo>
                    <a:pt x="380" y="903"/>
                  </a:lnTo>
                  <a:lnTo>
                    <a:pt x="385" y="930"/>
                  </a:lnTo>
                  <a:lnTo>
                    <a:pt x="380" y="935"/>
                  </a:lnTo>
                  <a:lnTo>
                    <a:pt x="374" y="930"/>
                  </a:lnTo>
                  <a:lnTo>
                    <a:pt x="363" y="935"/>
                  </a:lnTo>
                  <a:lnTo>
                    <a:pt x="357" y="946"/>
                  </a:lnTo>
                  <a:lnTo>
                    <a:pt x="43" y="1016"/>
                  </a:lnTo>
                  <a:lnTo>
                    <a:pt x="38" y="1000"/>
                  </a:lnTo>
                  <a:lnTo>
                    <a:pt x="17" y="979"/>
                  </a:lnTo>
                  <a:lnTo>
                    <a:pt x="17" y="940"/>
                  </a:lnTo>
                  <a:lnTo>
                    <a:pt x="27" y="924"/>
                  </a:lnTo>
                  <a:lnTo>
                    <a:pt x="17" y="892"/>
                  </a:lnTo>
                  <a:lnTo>
                    <a:pt x="0" y="740"/>
                  </a:lnTo>
                  <a:lnTo>
                    <a:pt x="0" y="692"/>
                  </a:lnTo>
                  <a:lnTo>
                    <a:pt x="22" y="611"/>
                  </a:lnTo>
                  <a:lnTo>
                    <a:pt x="33" y="552"/>
                  </a:lnTo>
                  <a:lnTo>
                    <a:pt x="38" y="508"/>
                  </a:lnTo>
                  <a:lnTo>
                    <a:pt x="22" y="476"/>
                  </a:lnTo>
                  <a:lnTo>
                    <a:pt x="22" y="443"/>
                  </a:lnTo>
                  <a:lnTo>
                    <a:pt x="33" y="422"/>
                  </a:lnTo>
                  <a:lnTo>
                    <a:pt x="92" y="373"/>
                  </a:lnTo>
                  <a:lnTo>
                    <a:pt x="119" y="292"/>
                  </a:lnTo>
                  <a:lnTo>
                    <a:pt x="92" y="243"/>
                  </a:lnTo>
                  <a:lnTo>
                    <a:pt x="87" y="222"/>
                  </a:lnTo>
                  <a:lnTo>
                    <a:pt x="98" y="206"/>
                  </a:lnTo>
                  <a:lnTo>
                    <a:pt x="92" y="189"/>
                  </a:lnTo>
                  <a:lnTo>
                    <a:pt x="82" y="135"/>
                  </a:lnTo>
                  <a:lnTo>
                    <a:pt x="92" y="70"/>
                  </a:lnTo>
                  <a:lnTo>
                    <a:pt x="76" y="43"/>
                  </a:lnTo>
                  <a:lnTo>
                    <a:pt x="82" y="37"/>
                  </a:lnTo>
                  <a:lnTo>
                    <a:pt x="103" y="37"/>
                  </a:lnTo>
                  <a:lnTo>
                    <a:pt x="114" y="11"/>
                  </a:lnTo>
                  <a:lnTo>
                    <a:pt x="131" y="21"/>
                  </a:lnTo>
                  <a:lnTo>
                    <a:pt x="147" y="16"/>
                  </a:lnTo>
                  <a:lnTo>
                    <a:pt x="163" y="0"/>
                  </a:lnTo>
                  <a:lnTo>
                    <a:pt x="368" y="627"/>
                  </a:lnTo>
                  <a:lnTo>
                    <a:pt x="374" y="638"/>
                  </a:lnTo>
                  <a:lnTo>
                    <a:pt x="374" y="665"/>
                  </a:lnTo>
                  <a:lnTo>
                    <a:pt x="374" y="675"/>
                  </a:lnTo>
                  <a:lnTo>
                    <a:pt x="428" y="719"/>
                  </a:lnTo>
                  <a:lnTo>
                    <a:pt x="439" y="719"/>
                  </a:lnTo>
                  <a:lnTo>
                    <a:pt x="445" y="740"/>
                  </a:lnTo>
                  <a:lnTo>
                    <a:pt x="445" y="752"/>
                  </a:lnTo>
                  <a:lnTo>
                    <a:pt x="471" y="805"/>
                  </a:lnTo>
                  <a:lnTo>
                    <a:pt x="471" y="816"/>
                  </a:lnTo>
                  <a:lnTo>
                    <a:pt x="466" y="838"/>
                  </a:lnTo>
                  <a:lnTo>
                    <a:pt x="466" y="865"/>
                  </a:lnTo>
                  <a:close/>
                </a:path>
              </a:pathLst>
            </a:custGeom>
            <a:solidFill>
              <a:schemeClr val="bg1">
                <a:lumMod val="65000"/>
              </a:schemeClr>
            </a:solidFill>
            <a:ln w="9525">
              <a:solidFill>
                <a:schemeClr val="bg1">
                  <a:lumMod val="65000"/>
                </a:schemeClr>
              </a:solidFill>
              <a:round/>
              <a:headEnd/>
              <a:tailEnd/>
            </a:ln>
          </p:spPr>
        </p:sp>
        <p:sp>
          <p:nvSpPr>
            <p:cNvPr id="24" name="CT"/>
            <p:cNvSpPr>
              <a:spLocks/>
            </p:cNvSpPr>
            <p:nvPr/>
          </p:nvSpPr>
          <p:spPr bwMode="auto">
            <a:xfrm>
              <a:off x="4147263" y="1621222"/>
              <a:ext cx="120542" cy="128648"/>
            </a:xfrm>
            <a:custGeom>
              <a:avLst/>
              <a:gdLst>
                <a:gd name="T0" fmla="*/ 0 w 503"/>
                <a:gd name="T1" fmla="*/ 2147483647 h 498"/>
                <a:gd name="T2" fmla="*/ 2147483647 w 503"/>
                <a:gd name="T3" fmla="*/ 2147483647 h 498"/>
                <a:gd name="T4" fmla="*/ 2147483647 w 503"/>
                <a:gd name="T5" fmla="*/ 2147483647 h 498"/>
                <a:gd name="T6" fmla="*/ 2147483647 w 503"/>
                <a:gd name="T7" fmla="*/ 2147483647 h 498"/>
                <a:gd name="T8" fmla="*/ 2147483647 w 503"/>
                <a:gd name="T9" fmla="*/ 2147483647 h 498"/>
                <a:gd name="T10" fmla="*/ 2147483647 w 503"/>
                <a:gd name="T11" fmla="*/ 0 h 498"/>
                <a:gd name="T12" fmla="*/ 2147483647 w 503"/>
                <a:gd name="T13" fmla="*/ 2147483647 h 498"/>
                <a:gd name="T14" fmla="*/ 2147483647 w 503"/>
                <a:gd name="T15" fmla="*/ 2147483647 h 498"/>
                <a:gd name="T16" fmla="*/ 2147483647 w 503"/>
                <a:gd name="T17" fmla="*/ 2147483647 h 498"/>
                <a:gd name="T18" fmla="*/ 2147483647 w 503"/>
                <a:gd name="T19" fmla="*/ 2147483647 h 498"/>
                <a:gd name="T20" fmla="*/ 2147483647 w 503"/>
                <a:gd name="T21" fmla="*/ 2147483647 h 498"/>
                <a:gd name="T22" fmla="*/ 2147483647 w 503"/>
                <a:gd name="T23" fmla="*/ 2147483647 h 498"/>
                <a:gd name="T24" fmla="*/ 2147483647 w 503"/>
                <a:gd name="T25" fmla="*/ 2147483647 h 498"/>
                <a:gd name="T26" fmla="*/ 2147483647 w 503"/>
                <a:gd name="T27" fmla="*/ 2147483647 h 498"/>
                <a:gd name="T28" fmla="*/ 2147483647 w 503"/>
                <a:gd name="T29" fmla="*/ 2147483647 h 498"/>
                <a:gd name="T30" fmla="*/ 2147483647 w 503"/>
                <a:gd name="T31" fmla="*/ 2147483647 h 498"/>
                <a:gd name="T32" fmla="*/ 2147483647 w 503"/>
                <a:gd name="T33" fmla="*/ 2147483647 h 498"/>
                <a:gd name="T34" fmla="*/ 2147483647 w 503"/>
                <a:gd name="T35" fmla="*/ 2147483647 h 498"/>
                <a:gd name="T36" fmla="*/ 2147483647 w 503"/>
                <a:gd name="T37" fmla="*/ 2147483647 h 498"/>
                <a:gd name="T38" fmla="*/ 2147483647 w 503"/>
                <a:gd name="T39" fmla="*/ 2147483647 h 498"/>
                <a:gd name="T40" fmla="*/ 2147483647 w 503"/>
                <a:gd name="T41" fmla="*/ 2147483647 h 498"/>
                <a:gd name="T42" fmla="*/ 2147483647 w 503"/>
                <a:gd name="T43" fmla="*/ 2147483647 h 498"/>
                <a:gd name="T44" fmla="*/ 2147483647 w 503"/>
                <a:gd name="T45" fmla="*/ 2147483647 h 498"/>
                <a:gd name="T46" fmla="*/ 2147483647 w 503"/>
                <a:gd name="T47" fmla="*/ 2147483647 h 498"/>
                <a:gd name="T48" fmla="*/ 2147483647 w 503"/>
                <a:gd name="T49" fmla="*/ 2147483647 h 498"/>
                <a:gd name="T50" fmla="*/ 2147483647 w 503"/>
                <a:gd name="T51" fmla="*/ 2147483647 h 498"/>
                <a:gd name="T52" fmla="*/ 2147483647 w 503"/>
                <a:gd name="T53" fmla="*/ 2147483647 h 498"/>
                <a:gd name="T54" fmla="*/ 0 w 503"/>
                <a:gd name="T55" fmla="*/ 2147483647 h 4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3"/>
                <a:gd name="T85" fmla="*/ 0 h 498"/>
                <a:gd name="T86" fmla="*/ 503 w 503"/>
                <a:gd name="T87" fmla="*/ 498 h 4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3" h="498">
                  <a:moveTo>
                    <a:pt x="0" y="108"/>
                  </a:moveTo>
                  <a:lnTo>
                    <a:pt x="168" y="65"/>
                  </a:lnTo>
                  <a:lnTo>
                    <a:pt x="184" y="87"/>
                  </a:lnTo>
                  <a:lnTo>
                    <a:pt x="189" y="82"/>
                  </a:lnTo>
                  <a:lnTo>
                    <a:pt x="195" y="70"/>
                  </a:lnTo>
                  <a:lnTo>
                    <a:pt x="444" y="0"/>
                  </a:lnTo>
                  <a:lnTo>
                    <a:pt x="503" y="205"/>
                  </a:lnTo>
                  <a:lnTo>
                    <a:pt x="493" y="227"/>
                  </a:lnTo>
                  <a:lnTo>
                    <a:pt x="487" y="238"/>
                  </a:lnTo>
                  <a:lnTo>
                    <a:pt x="493" y="249"/>
                  </a:lnTo>
                  <a:lnTo>
                    <a:pt x="493" y="259"/>
                  </a:lnTo>
                  <a:lnTo>
                    <a:pt x="461" y="259"/>
                  </a:lnTo>
                  <a:lnTo>
                    <a:pt x="379" y="298"/>
                  </a:lnTo>
                  <a:lnTo>
                    <a:pt x="352" y="292"/>
                  </a:lnTo>
                  <a:lnTo>
                    <a:pt x="347" y="303"/>
                  </a:lnTo>
                  <a:lnTo>
                    <a:pt x="347" y="319"/>
                  </a:lnTo>
                  <a:lnTo>
                    <a:pt x="342" y="324"/>
                  </a:lnTo>
                  <a:lnTo>
                    <a:pt x="293" y="330"/>
                  </a:lnTo>
                  <a:lnTo>
                    <a:pt x="222" y="363"/>
                  </a:lnTo>
                  <a:lnTo>
                    <a:pt x="211" y="351"/>
                  </a:lnTo>
                  <a:lnTo>
                    <a:pt x="168" y="395"/>
                  </a:lnTo>
                  <a:lnTo>
                    <a:pt x="75" y="476"/>
                  </a:lnTo>
                  <a:lnTo>
                    <a:pt x="38" y="498"/>
                  </a:lnTo>
                  <a:lnTo>
                    <a:pt x="5" y="465"/>
                  </a:lnTo>
                  <a:lnTo>
                    <a:pt x="49" y="421"/>
                  </a:lnTo>
                  <a:lnTo>
                    <a:pt x="54" y="405"/>
                  </a:lnTo>
                  <a:lnTo>
                    <a:pt x="32" y="384"/>
                  </a:lnTo>
                  <a:lnTo>
                    <a:pt x="0" y="108"/>
                  </a:lnTo>
                  <a:close/>
                </a:path>
              </a:pathLst>
            </a:custGeom>
            <a:solidFill>
              <a:schemeClr val="bg1">
                <a:lumMod val="65000"/>
              </a:schemeClr>
            </a:solidFill>
            <a:ln w="9525">
              <a:solidFill>
                <a:schemeClr val="bg1">
                  <a:lumMod val="65000"/>
                </a:schemeClr>
              </a:solidFill>
              <a:round/>
              <a:headEnd/>
              <a:tailEnd/>
            </a:ln>
          </p:spPr>
        </p:sp>
        <p:sp>
          <p:nvSpPr>
            <p:cNvPr id="25" name="MA"/>
            <p:cNvSpPr>
              <a:spLocks/>
            </p:cNvSpPr>
            <p:nvPr/>
          </p:nvSpPr>
          <p:spPr bwMode="auto">
            <a:xfrm>
              <a:off x="4139227" y="1532776"/>
              <a:ext cx="241083" cy="128648"/>
            </a:xfrm>
            <a:custGeom>
              <a:avLst/>
              <a:gdLst>
                <a:gd name="T0" fmla="*/ 2147483647 w 975"/>
                <a:gd name="T1" fmla="*/ 2147483647 h 503"/>
                <a:gd name="T2" fmla="*/ 2147483647 w 975"/>
                <a:gd name="T3" fmla="*/ 2147483647 h 503"/>
                <a:gd name="T4" fmla="*/ 2147483647 w 975"/>
                <a:gd name="T5" fmla="*/ 2147483647 h 503"/>
                <a:gd name="T6" fmla="*/ 2147483647 w 975"/>
                <a:gd name="T7" fmla="*/ 2147483647 h 503"/>
                <a:gd name="T8" fmla="*/ 2147483647 w 975"/>
                <a:gd name="T9" fmla="*/ 2147483647 h 503"/>
                <a:gd name="T10" fmla="*/ 2147483647 w 975"/>
                <a:gd name="T11" fmla="*/ 2147483647 h 503"/>
                <a:gd name="T12" fmla="*/ 2147483647 w 975"/>
                <a:gd name="T13" fmla="*/ 2147483647 h 503"/>
                <a:gd name="T14" fmla="*/ 2147483647 w 975"/>
                <a:gd name="T15" fmla="*/ 2147483647 h 503"/>
                <a:gd name="T16" fmla="*/ 2147483647 w 975"/>
                <a:gd name="T17" fmla="*/ 2147483647 h 503"/>
                <a:gd name="T18" fmla="*/ 2147483647 w 975"/>
                <a:gd name="T19" fmla="*/ 2147483647 h 503"/>
                <a:gd name="T20" fmla="*/ 2147483647 w 975"/>
                <a:gd name="T21" fmla="*/ 2147483647 h 503"/>
                <a:gd name="T22" fmla="*/ 2147483647 w 975"/>
                <a:gd name="T23" fmla="*/ 2147483647 h 503"/>
                <a:gd name="T24" fmla="*/ 2147483647 w 975"/>
                <a:gd name="T25" fmla="*/ 2147483647 h 503"/>
                <a:gd name="T26" fmla="*/ 2147483647 w 975"/>
                <a:gd name="T27" fmla="*/ 2147483647 h 503"/>
                <a:gd name="T28" fmla="*/ 2147483647 w 975"/>
                <a:gd name="T29" fmla="*/ 2147483647 h 503"/>
                <a:gd name="T30" fmla="*/ 2147483647 w 975"/>
                <a:gd name="T31" fmla="*/ 2147483647 h 503"/>
                <a:gd name="T32" fmla="*/ 2147483647 w 975"/>
                <a:gd name="T33" fmla="*/ 2147483647 h 503"/>
                <a:gd name="T34" fmla="*/ 2147483647 w 975"/>
                <a:gd name="T35" fmla="*/ 2147483647 h 503"/>
                <a:gd name="T36" fmla="*/ 2147483647 w 975"/>
                <a:gd name="T37" fmla="*/ 2147483647 h 503"/>
                <a:gd name="T38" fmla="*/ 2147483647 w 975"/>
                <a:gd name="T39" fmla="*/ 2147483647 h 503"/>
                <a:gd name="T40" fmla="*/ 2147483647 w 975"/>
                <a:gd name="T41" fmla="*/ 2147483647 h 503"/>
                <a:gd name="T42" fmla="*/ 2147483647 w 975"/>
                <a:gd name="T43" fmla="*/ 2147483647 h 503"/>
                <a:gd name="T44" fmla="*/ 2147483647 w 975"/>
                <a:gd name="T45" fmla="*/ 2147483647 h 503"/>
                <a:gd name="T46" fmla="*/ 2147483647 w 975"/>
                <a:gd name="T47" fmla="*/ 2147483647 h 503"/>
                <a:gd name="T48" fmla="*/ 2147483647 w 975"/>
                <a:gd name="T49" fmla="*/ 2147483647 h 503"/>
                <a:gd name="T50" fmla="*/ 2147483647 w 975"/>
                <a:gd name="T51" fmla="*/ 2147483647 h 503"/>
                <a:gd name="T52" fmla="*/ 2147483647 w 975"/>
                <a:gd name="T53" fmla="*/ 2147483647 h 503"/>
                <a:gd name="T54" fmla="*/ 2147483647 w 975"/>
                <a:gd name="T55" fmla="*/ 2147483647 h 503"/>
                <a:gd name="T56" fmla="*/ 2147483647 w 975"/>
                <a:gd name="T57" fmla="*/ 2147483647 h 503"/>
                <a:gd name="T58" fmla="*/ 2147483647 w 975"/>
                <a:gd name="T59" fmla="*/ 2147483647 h 503"/>
                <a:gd name="T60" fmla="*/ 2147483647 w 975"/>
                <a:gd name="T61" fmla="*/ 2147483647 h 503"/>
                <a:gd name="T62" fmla="*/ 2147483647 w 975"/>
                <a:gd name="T63" fmla="*/ 2147483647 h 503"/>
                <a:gd name="T64" fmla="*/ 0 w 975"/>
                <a:gd name="T65" fmla="*/ 2147483647 h 5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5"/>
                <a:gd name="T100" fmla="*/ 0 h 503"/>
                <a:gd name="T101" fmla="*/ 975 w 975"/>
                <a:gd name="T102" fmla="*/ 503 h 5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5" h="503">
                  <a:moveTo>
                    <a:pt x="0" y="211"/>
                  </a:moveTo>
                  <a:lnTo>
                    <a:pt x="200" y="162"/>
                  </a:lnTo>
                  <a:lnTo>
                    <a:pt x="514" y="92"/>
                  </a:lnTo>
                  <a:lnTo>
                    <a:pt x="520" y="81"/>
                  </a:lnTo>
                  <a:lnTo>
                    <a:pt x="531" y="76"/>
                  </a:lnTo>
                  <a:lnTo>
                    <a:pt x="537" y="81"/>
                  </a:lnTo>
                  <a:lnTo>
                    <a:pt x="542" y="76"/>
                  </a:lnTo>
                  <a:lnTo>
                    <a:pt x="537" y="49"/>
                  </a:lnTo>
                  <a:lnTo>
                    <a:pt x="563" y="44"/>
                  </a:lnTo>
                  <a:lnTo>
                    <a:pt x="585" y="5"/>
                  </a:lnTo>
                  <a:lnTo>
                    <a:pt x="607" y="0"/>
                  </a:lnTo>
                  <a:lnTo>
                    <a:pt x="623" y="11"/>
                  </a:lnTo>
                  <a:lnTo>
                    <a:pt x="639" y="54"/>
                  </a:lnTo>
                  <a:lnTo>
                    <a:pt x="672" y="81"/>
                  </a:lnTo>
                  <a:lnTo>
                    <a:pt x="683" y="97"/>
                  </a:lnTo>
                  <a:lnTo>
                    <a:pt x="677" y="109"/>
                  </a:lnTo>
                  <a:lnTo>
                    <a:pt x="661" y="119"/>
                  </a:lnTo>
                  <a:lnTo>
                    <a:pt x="644" y="151"/>
                  </a:lnTo>
                  <a:lnTo>
                    <a:pt x="628" y="195"/>
                  </a:lnTo>
                  <a:lnTo>
                    <a:pt x="634" y="216"/>
                  </a:lnTo>
                  <a:lnTo>
                    <a:pt x="672" y="216"/>
                  </a:lnTo>
                  <a:lnTo>
                    <a:pt x="709" y="232"/>
                  </a:lnTo>
                  <a:lnTo>
                    <a:pt x="764" y="292"/>
                  </a:lnTo>
                  <a:lnTo>
                    <a:pt x="786" y="325"/>
                  </a:lnTo>
                  <a:lnTo>
                    <a:pt x="813" y="362"/>
                  </a:lnTo>
                  <a:lnTo>
                    <a:pt x="878" y="362"/>
                  </a:lnTo>
                  <a:lnTo>
                    <a:pt x="916" y="346"/>
                  </a:lnTo>
                  <a:lnTo>
                    <a:pt x="937" y="303"/>
                  </a:lnTo>
                  <a:lnTo>
                    <a:pt x="926" y="292"/>
                  </a:lnTo>
                  <a:lnTo>
                    <a:pt x="900" y="271"/>
                  </a:lnTo>
                  <a:lnTo>
                    <a:pt x="867" y="255"/>
                  </a:lnTo>
                  <a:lnTo>
                    <a:pt x="867" y="232"/>
                  </a:lnTo>
                  <a:lnTo>
                    <a:pt x="895" y="238"/>
                  </a:lnTo>
                  <a:lnTo>
                    <a:pt x="905" y="238"/>
                  </a:lnTo>
                  <a:lnTo>
                    <a:pt x="954" y="303"/>
                  </a:lnTo>
                  <a:lnTo>
                    <a:pt x="975" y="362"/>
                  </a:lnTo>
                  <a:lnTo>
                    <a:pt x="975" y="395"/>
                  </a:lnTo>
                  <a:lnTo>
                    <a:pt x="948" y="373"/>
                  </a:lnTo>
                  <a:lnTo>
                    <a:pt x="916" y="401"/>
                  </a:lnTo>
                  <a:lnTo>
                    <a:pt x="872" y="417"/>
                  </a:lnTo>
                  <a:lnTo>
                    <a:pt x="823" y="460"/>
                  </a:lnTo>
                  <a:lnTo>
                    <a:pt x="802" y="460"/>
                  </a:lnTo>
                  <a:lnTo>
                    <a:pt x="797" y="455"/>
                  </a:lnTo>
                  <a:lnTo>
                    <a:pt x="802" y="438"/>
                  </a:lnTo>
                  <a:lnTo>
                    <a:pt x="791" y="406"/>
                  </a:lnTo>
                  <a:lnTo>
                    <a:pt x="781" y="406"/>
                  </a:lnTo>
                  <a:lnTo>
                    <a:pt x="753" y="450"/>
                  </a:lnTo>
                  <a:lnTo>
                    <a:pt x="721" y="492"/>
                  </a:lnTo>
                  <a:lnTo>
                    <a:pt x="709" y="503"/>
                  </a:lnTo>
                  <a:lnTo>
                    <a:pt x="693" y="476"/>
                  </a:lnTo>
                  <a:lnTo>
                    <a:pt x="688" y="471"/>
                  </a:lnTo>
                  <a:lnTo>
                    <a:pt x="677" y="465"/>
                  </a:lnTo>
                  <a:lnTo>
                    <a:pt x="672" y="460"/>
                  </a:lnTo>
                  <a:lnTo>
                    <a:pt x="651" y="443"/>
                  </a:lnTo>
                  <a:lnTo>
                    <a:pt x="651" y="438"/>
                  </a:lnTo>
                  <a:lnTo>
                    <a:pt x="602" y="422"/>
                  </a:lnTo>
                  <a:lnTo>
                    <a:pt x="585" y="385"/>
                  </a:lnTo>
                  <a:lnTo>
                    <a:pt x="569" y="378"/>
                  </a:lnTo>
                  <a:lnTo>
                    <a:pt x="558" y="346"/>
                  </a:lnTo>
                  <a:lnTo>
                    <a:pt x="455" y="368"/>
                  </a:lnTo>
                  <a:lnTo>
                    <a:pt x="206" y="438"/>
                  </a:lnTo>
                  <a:lnTo>
                    <a:pt x="200" y="450"/>
                  </a:lnTo>
                  <a:lnTo>
                    <a:pt x="195" y="455"/>
                  </a:lnTo>
                  <a:lnTo>
                    <a:pt x="179" y="433"/>
                  </a:lnTo>
                  <a:lnTo>
                    <a:pt x="11" y="476"/>
                  </a:lnTo>
                  <a:lnTo>
                    <a:pt x="0" y="465"/>
                  </a:lnTo>
                  <a:lnTo>
                    <a:pt x="0" y="211"/>
                  </a:lnTo>
                  <a:close/>
                </a:path>
              </a:pathLst>
            </a:custGeom>
            <a:solidFill>
              <a:schemeClr val="bg1">
                <a:lumMod val="65000"/>
              </a:schemeClr>
            </a:solidFill>
            <a:ln w="9525">
              <a:solidFill>
                <a:schemeClr val="bg1">
                  <a:lumMod val="65000"/>
                </a:schemeClr>
              </a:solidFill>
              <a:round/>
              <a:headEnd/>
              <a:tailEnd/>
            </a:ln>
          </p:spPr>
        </p:sp>
        <p:sp>
          <p:nvSpPr>
            <p:cNvPr id="26" name="VT"/>
            <p:cNvSpPr>
              <a:spLocks/>
            </p:cNvSpPr>
            <p:nvPr/>
          </p:nvSpPr>
          <p:spPr bwMode="auto">
            <a:xfrm>
              <a:off x="4082974" y="1363925"/>
              <a:ext cx="128578" cy="225135"/>
            </a:xfrm>
            <a:custGeom>
              <a:avLst/>
              <a:gdLst>
                <a:gd name="T0" fmla="*/ 0 w 509"/>
                <a:gd name="T1" fmla="*/ 2147483647 h 930"/>
                <a:gd name="T2" fmla="*/ 2147483647 w 509"/>
                <a:gd name="T3" fmla="*/ 2147483647 h 930"/>
                <a:gd name="T4" fmla="*/ 2147483647 w 509"/>
                <a:gd name="T5" fmla="*/ 2147483647 h 930"/>
                <a:gd name="T6" fmla="*/ 2147483647 w 509"/>
                <a:gd name="T7" fmla="*/ 2147483647 h 930"/>
                <a:gd name="T8" fmla="*/ 2147483647 w 509"/>
                <a:gd name="T9" fmla="*/ 2147483647 h 930"/>
                <a:gd name="T10" fmla="*/ 2147483647 w 509"/>
                <a:gd name="T11" fmla="*/ 2147483647 h 930"/>
                <a:gd name="T12" fmla="*/ 2147483647 w 509"/>
                <a:gd name="T13" fmla="*/ 2147483647 h 930"/>
                <a:gd name="T14" fmla="*/ 2147483647 w 509"/>
                <a:gd name="T15" fmla="*/ 2147483647 h 930"/>
                <a:gd name="T16" fmla="*/ 2147483647 w 509"/>
                <a:gd name="T17" fmla="*/ 2147483647 h 930"/>
                <a:gd name="T18" fmla="*/ 2147483647 w 509"/>
                <a:gd name="T19" fmla="*/ 2147483647 h 930"/>
                <a:gd name="T20" fmla="*/ 2147483647 w 509"/>
                <a:gd name="T21" fmla="*/ 2147483647 h 930"/>
                <a:gd name="T22" fmla="*/ 2147483647 w 509"/>
                <a:gd name="T23" fmla="*/ 2147483647 h 930"/>
                <a:gd name="T24" fmla="*/ 2147483647 w 509"/>
                <a:gd name="T25" fmla="*/ 2147483647 h 930"/>
                <a:gd name="T26" fmla="*/ 2147483647 w 509"/>
                <a:gd name="T27" fmla="*/ 2147483647 h 930"/>
                <a:gd name="T28" fmla="*/ 2147483647 w 509"/>
                <a:gd name="T29" fmla="*/ 2147483647 h 930"/>
                <a:gd name="T30" fmla="*/ 2147483647 w 509"/>
                <a:gd name="T31" fmla="*/ 2147483647 h 930"/>
                <a:gd name="T32" fmla="*/ 2147483647 w 509"/>
                <a:gd name="T33" fmla="*/ 2147483647 h 930"/>
                <a:gd name="T34" fmla="*/ 2147483647 w 509"/>
                <a:gd name="T35" fmla="*/ 2147483647 h 930"/>
                <a:gd name="T36" fmla="*/ 2147483647 w 509"/>
                <a:gd name="T37" fmla="*/ 2147483647 h 930"/>
                <a:gd name="T38" fmla="*/ 2147483647 w 509"/>
                <a:gd name="T39" fmla="*/ 2147483647 h 930"/>
                <a:gd name="T40" fmla="*/ 2147483647 w 509"/>
                <a:gd name="T41" fmla="*/ 2147483647 h 930"/>
                <a:gd name="T42" fmla="*/ 2147483647 w 509"/>
                <a:gd name="T43" fmla="*/ 2147483647 h 930"/>
                <a:gd name="T44" fmla="*/ 2147483647 w 509"/>
                <a:gd name="T45" fmla="*/ 2147483647 h 930"/>
                <a:gd name="T46" fmla="*/ 2147483647 w 509"/>
                <a:gd name="T47" fmla="*/ 2147483647 h 930"/>
                <a:gd name="T48" fmla="*/ 2147483647 w 509"/>
                <a:gd name="T49" fmla="*/ 2147483647 h 930"/>
                <a:gd name="T50" fmla="*/ 2147483647 w 509"/>
                <a:gd name="T51" fmla="*/ 2147483647 h 930"/>
                <a:gd name="T52" fmla="*/ 2147483647 w 509"/>
                <a:gd name="T53" fmla="*/ 2147483647 h 930"/>
                <a:gd name="T54" fmla="*/ 2147483647 w 509"/>
                <a:gd name="T55" fmla="*/ 2147483647 h 930"/>
                <a:gd name="T56" fmla="*/ 2147483647 w 509"/>
                <a:gd name="T57" fmla="*/ 2147483647 h 930"/>
                <a:gd name="T58" fmla="*/ 2147483647 w 509"/>
                <a:gd name="T59" fmla="*/ 2147483647 h 930"/>
                <a:gd name="T60" fmla="*/ 2147483647 w 509"/>
                <a:gd name="T61" fmla="*/ 2147483647 h 930"/>
                <a:gd name="T62" fmla="*/ 2147483647 w 509"/>
                <a:gd name="T63" fmla="*/ 2147483647 h 930"/>
                <a:gd name="T64" fmla="*/ 2147483647 w 509"/>
                <a:gd name="T65" fmla="*/ 2147483647 h 930"/>
                <a:gd name="T66" fmla="*/ 2147483647 w 509"/>
                <a:gd name="T67" fmla="*/ 2147483647 h 930"/>
                <a:gd name="T68" fmla="*/ 2147483647 w 509"/>
                <a:gd name="T69" fmla="*/ 2147483647 h 930"/>
                <a:gd name="T70" fmla="*/ 2147483647 w 509"/>
                <a:gd name="T71" fmla="*/ 2147483647 h 930"/>
                <a:gd name="T72" fmla="*/ 2147483647 w 509"/>
                <a:gd name="T73" fmla="*/ 2147483647 h 930"/>
                <a:gd name="T74" fmla="*/ 2147483647 w 509"/>
                <a:gd name="T75" fmla="*/ 2147483647 h 930"/>
                <a:gd name="T76" fmla="*/ 2147483647 w 509"/>
                <a:gd name="T77" fmla="*/ 2147483647 h 930"/>
                <a:gd name="T78" fmla="*/ 2147483647 w 509"/>
                <a:gd name="T79" fmla="*/ 2147483647 h 930"/>
                <a:gd name="T80" fmla="*/ 2147483647 w 509"/>
                <a:gd name="T81" fmla="*/ 0 h 930"/>
                <a:gd name="T82" fmla="*/ 0 w 509"/>
                <a:gd name="T83" fmla="*/ 2147483647 h 9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9"/>
                <a:gd name="T127" fmla="*/ 0 h 930"/>
                <a:gd name="T128" fmla="*/ 509 w 509"/>
                <a:gd name="T129" fmla="*/ 930 h 9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9" h="930">
                  <a:moveTo>
                    <a:pt x="0" y="119"/>
                  </a:moveTo>
                  <a:lnTo>
                    <a:pt x="16" y="157"/>
                  </a:lnTo>
                  <a:lnTo>
                    <a:pt x="11" y="173"/>
                  </a:lnTo>
                  <a:lnTo>
                    <a:pt x="21" y="189"/>
                  </a:lnTo>
                  <a:lnTo>
                    <a:pt x="27" y="201"/>
                  </a:lnTo>
                  <a:lnTo>
                    <a:pt x="70" y="308"/>
                  </a:lnTo>
                  <a:lnTo>
                    <a:pt x="81" y="384"/>
                  </a:lnTo>
                  <a:lnTo>
                    <a:pt x="65" y="427"/>
                  </a:lnTo>
                  <a:lnTo>
                    <a:pt x="70" y="465"/>
                  </a:lnTo>
                  <a:lnTo>
                    <a:pt x="114" y="568"/>
                  </a:lnTo>
                  <a:lnTo>
                    <a:pt x="109" y="617"/>
                  </a:lnTo>
                  <a:lnTo>
                    <a:pt x="119" y="633"/>
                  </a:lnTo>
                  <a:lnTo>
                    <a:pt x="125" y="633"/>
                  </a:lnTo>
                  <a:lnTo>
                    <a:pt x="125" y="622"/>
                  </a:lnTo>
                  <a:lnTo>
                    <a:pt x="141" y="617"/>
                  </a:lnTo>
                  <a:lnTo>
                    <a:pt x="168" y="665"/>
                  </a:lnTo>
                  <a:lnTo>
                    <a:pt x="184" y="757"/>
                  </a:lnTo>
                  <a:lnTo>
                    <a:pt x="184" y="805"/>
                  </a:lnTo>
                  <a:lnTo>
                    <a:pt x="206" y="870"/>
                  </a:lnTo>
                  <a:lnTo>
                    <a:pt x="233" y="930"/>
                  </a:lnTo>
                  <a:lnTo>
                    <a:pt x="433" y="881"/>
                  </a:lnTo>
                  <a:lnTo>
                    <a:pt x="428" y="865"/>
                  </a:lnTo>
                  <a:lnTo>
                    <a:pt x="407" y="844"/>
                  </a:lnTo>
                  <a:lnTo>
                    <a:pt x="407" y="805"/>
                  </a:lnTo>
                  <a:lnTo>
                    <a:pt x="417" y="789"/>
                  </a:lnTo>
                  <a:lnTo>
                    <a:pt x="407" y="757"/>
                  </a:lnTo>
                  <a:lnTo>
                    <a:pt x="390" y="605"/>
                  </a:lnTo>
                  <a:lnTo>
                    <a:pt x="390" y="557"/>
                  </a:lnTo>
                  <a:lnTo>
                    <a:pt x="412" y="476"/>
                  </a:lnTo>
                  <a:lnTo>
                    <a:pt x="423" y="417"/>
                  </a:lnTo>
                  <a:lnTo>
                    <a:pt x="428" y="373"/>
                  </a:lnTo>
                  <a:lnTo>
                    <a:pt x="412" y="341"/>
                  </a:lnTo>
                  <a:lnTo>
                    <a:pt x="412" y="308"/>
                  </a:lnTo>
                  <a:lnTo>
                    <a:pt x="423" y="287"/>
                  </a:lnTo>
                  <a:lnTo>
                    <a:pt x="482" y="238"/>
                  </a:lnTo>
                  <a:lnTo>
                    <a:pt x="509" y="157"/>
                  </a:lnTo>
                  <a:lnTo>
                    <a:pt x="482" y="108"/>
                  </a:lnTo>
                  <a:lnTo>
                    <a:pt x="477" y="87"/>
                  </a:lnTo>
                  <a:lnTo>
                    <a:pt x="488" y="71"/>
                  </a:lnTo>
                  <a:lnTo>
                    <a:pt x="482" y="54"/>
                  </a:lnTo>
                  <a:lnTo>
                    <a:pt x="472" y="0"/>
                  </a:lnTo>
                  <a:lnTo>
                    <a:pt x="0" y="119"/>
                  </a:lnTo>
                  <a:close/>
                </a:path>
              </a:pathLst>
            </a:custGeom>
            <a:solidFill>
              <a:schemeClr val="bg1">
                <a:lumMod val="65000"/>
              </a:schemeClr>
            </a:solidFill>
            <a:ln w="9525">
              <a:solidFill>
                <a:schemeClr val="bg1">
                  <a:lumMod val="65000"/>
                </a:schemeClr>
              </a:solidFill>
              <a:round/>
              <a:headEnd/>
              <a:tailEnd/>
            </a:ln>
          </p:spPr>
        </p:sp>
        <p:sp>
          <p:nvSpPr>
            <p:cNvPr id="27" name="ME"/>
            <p:cNvSpPr>
              <a:spLocks/>
            </p:cNvSpPr>
            <p:nvPr/>
          </p:nvSpPr>
          <p:spPr bwMode="auto">
            <a:xfrm>
              <a:off x="4219588" y="1098589"/>
              <a:ext cx="265191" cy="426148"/>
            </a:xfrm>
            <a:custGeom>
              <a:avLst/>
              <a:gdLst>
                <a:gd name="T0" fmla="*/ 2147483647 w 1078"/>
                <a:gd name="T1" fmla="*/ 2147483647 h 1736"/>
                <a:gd name="T2" fmla="*/ 2147483647 w 1078"/>
                <a:gd name="T3" fmla="*/ 2147483647 h 1736"/>
                <a:gd name="T4" fmla="*/ 2147483647 w 1078"/>
                <a:gd name="T5" fmla="*/ 2147483647 h 1736"/>
                <a:gd name="T6" fmla="*/ 2147483647 w 1078"/>
                <a:gd name="T7" fmla="*/ 2147483647 h 1736"/>
                <a:gd name="T8" fmla="*/ 2147483647 w 1078"/>
                <a:gd name="T9" fmla="*/ 2147483647 h 1736"/>
                <a:gd name="T10" fmla="*/ 2147483647 w 1078"/>
                <a:gd name="T11" fmla="*/ 2147483647 h 1736"/>
                <a:gd name="T12" fmla="*/ 2147483647 w 1078"/>
                <a:gd name="T13" fmla="*/ 2147483647 h 1736"/>
                <a:gd name="T14" fmla="*/ 2147483647 w 1078"/>
                <a:gd name="T15" fmla="*/ 2147483647 h 1736"/>
                <a:gd name="T16" fmla="*/ 2147483647 w 1078"/>
                <a:gd name="T17" fmla="*/ 2147483647 h 1736"/>
                <a:gd name="T18" fmla="*/ 2147483647 w 1078"/>
                <a:gd name="T19" fmla="*/ 2147483647 h 1736"/>
                <a:gd name="T20" fmla="*/ 2147483647 w 1078"/>
                <a:gd name="T21" fmla="*/ 2147483647 h 1736"/>
                <a:gd name="T22" fmla="*/ 2147483647 w 1078"/>
                <a:gd name="T23" fmla="*/ 2147483647 h 1736"/>
                <a:gd name="T24" fmla="*/ 2147483647 w 1078"/>
                <a:gd name="T25" fmla="*/ 2147483647 h 1736"/>
                <a:gd name="T26" fmla="*/ 2147483647 w 1078"/>
                <a:gd name="T27" fmla="*/ 2147483647 h 1736"/>
                <a:gd name="T28" fmla="*/ 2147483647 w 1078"/>
                <a:gd name="T29" fmla="*/ 2147483647 h 1736"/>
                <a:gd name="T30" fmla="*/ 2147483647 w 1078"/>
                <a:gd name="T31" fmla="*/ 2147483647 h 1736"/>
                <a:gd name="T32" fmla="*/ 2147483647 w 1078"/>
                <a:gd name="T33" fmla="*/ 2147483647 h 1736"/>
                <a:gd name="T34" fmla="*/ 2147483647 w 1078"/>
                <a:gd name="T35" fmla="*/ 2147483647 h 1736"/>
                <a:gd name="T36" fmla="*/ 2147483647 w 1078"/>
                <a:gd name="T37" fmla="*/ 2147483647 h 1736"/>
                <a:gd name="T38" fmla="*/ 2147483647 w 1078"/>
                <a:gd name="T39" fmla="*/ 2147483647 h 1736"/>
                <a:gd name="T40" fmla="*/ 2147483647 w 1078"/>
                <a:gd name="T41" fmla="*/ 2147483647 h 1736"/>
                <a:gd name="T42" fmla="*/ 2147483647 w 1078"/>
                <a:gd name="T43" fmla="*/ 2147483647 h 1736"/>
                <a:gd name="T44" fmla="*/ 2147483647 w 1078"/>
                <a:gd name="T45" fmla="*/ 2147483647 h 1736"/>
                <a:gd name="T46" fmla="*/ 2147483647 w 1078"/>
                <a:gd name="T47" fmla="*/ 2147483647 h 1736"/>
                <a:gd name="T48" fmla="*/ 2147483647 w 1078"/>
                <a:gd name="T49" fmla="*/ 2147483647 h 1736"/>
                <a:gd name="T50" fmla="*/ 2147483647 w 1078"/>
                <a:gd name="T51" fmla="*/ 2147483647 h 1736"/>
                <a:gd name="T52" fmla="*/ 2147483647 w 1078"/>
                <a:gd name="T53" fmla="*/ 2147483647 h 1736"/>
                <a:gd name="T54" fmla="*/ 2147483647 w 1078"/>
                <a:gd name="T55" fmla="*/ 2147483647 h 1736"/>
                <a:gd name="T56" fmla="*/ 2147483647 w 1078"/>
                <a:gd name="T57" fmla="*/ 2147483647 h 1736"/>
                <a:gd name="T58" fmla="*/ 2147483647 w 1078"/>
                <a:gd name="T59" fmla="*/ 2147483647 h 1736"/>
                <a:gd name="T60" fmla="*/ 2147483647 w 1078"/>
                <a:gd name="T61" fmla="*/ 2147483647 h 1736"/>
                <a:gd name="T62" fmla="*/ 2147483647 w 1078"/>
                <a:gd name="T63" fmla="*/ 2147483647 h 1736"/>
                <a:gd name="T64" fmla="*/ 2147483647 w 1078"/>
                <a:gd name="T65" fmla="*/ 2147483647 h 1736"/>
                <a:gd name="T66" fmla="*/ 2147483647 w 1078"/>
                <a:gd name="T67" fmla="*/ 2147483647 h 1736"/>
                <a:gd name="T68" fmla="*/ 2147483647 w 1078"/>
                <a:gd name="T69" fmla="*/ 2147483647 h 1736"/>
                <a:gd name="T70" fmla="*/ 2147483647 w 1078"/>
                <a:gd name="T71" fmla="*/ 2147483647 h 1736"/>
                <a:gd name="T72" fmla="*/ 2147483647 w 1078"/>
                <a:gd name="T73" fmla="*/ 2147483647 h 1736"/>
                <a:gd name="T74" fmla="*/ 2147483647 w 1078"/>
                <a:gd name="T75" fmla="*/ 2147483647 h 1736"/>
                <a:gd name="T76" fmla="*/ 2147483647 w 1078"/>
                <a:gd name="T77" fmla="*/ 2147483647 h 1736"/>
                <a:gd name="T78" fmla="*/ 2147483647 w 1078"/>
                <a:gd name="T79" fmla="*/ 2147483647 h 1736"/>
                <a:gd name="T80" fmla="*/ 2147483647 w 1078"/>
                <a:gd name="T81" fmla="*/ 2147483647 h 1736"/>
                <a:gd name="T82" fmla="*/ 2147483647 w 1078"/>
                <a:gd name="T83" fmla="*/ 2147483647 h 1736"/>
                <a:gd name="T84" fmla="*/ 2147483647 w 1078"/>
                <a:gd name="T85" fmla="*/ 2147483647 h 1736"/>
                <a:gd name="T86" fmla="*/ 2147483647 w 1078"/>
                <a:gd name="T87" fmla="*/ 2147483647 h 1736"/>
                <a:gd name="T88" fmla="*/ 2147483647 w 1078"/>
                <a:gd name="T89" fmla="*/ 2147483647 h 1736"/>
                <a:gd name="T90" fmla="*/ 2147483647 w 1078"/>
                <a:gd name="T91" fmla="*/ 2147483647 h 1736"/>
                <a:gd name="T92" fmla="*/ 2147483647 w 1078"/>
                <a:gd name="T93" fmla="*/ 2147483647 h 1736"/>
                <a:gd name="T94" fmla="*/ 2147483647 w 1078"/>
                <a:gd name="T95" fmla="*/ 2147483647 h 1736"/>
                <a:gd name="T96" fmla="*/ 2147483647 w 1078"/>
                <a:gd name="T97" fmla="*/ 2147483647 h 1736"/>
                <a:gd name="T98" fmla="*/ 2147483647 w 1078"/>
                <a:gd name="T99" fmla="*/ 2147483647 h 1736"/>
                <a:gd name="T100" fmla="*/ 2147483647 w 1078"/>
                <a:gd name="T101" fmla="*/ 2147483647 h 1736"/>
                <a:gd name="T102" fmla="*/ 2147483647 w 1078"/>
                <a:gd name="T103" fmla="*/ 2147483647 h 1736"/>
                <a:gd name="T104" fmla="*/ 2147483647 w 1078"/>
                <a:gd name="T105" fmla="*/ 2147483647 h 1736"/>
                <a:gd name="T106" fmla="*/ 2147483647 w 1078"/>
                <a:gd name="T107" fmla="*/ 2147483647 h 1736"/>
                <a:gd name="T108" fmla="*/ 2147483647 w 1078"/>
                <a:gd name="T109" fmla="*/ 2147483647 h 1736"/>
                <a:gd name="T110" fmla="*/ 2147483647 w 1078"/>
                <a:gd name="T111" fmla="*/ 2147483647 h 17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8"/>
                <a:gd name="T169" fmla="*/ 0 h 1736"/>
                <a:gd name="T170" fmla="*/ 1078 w 1078"/>
                <a:gd name="T171" fmla="*/ 1736 h 17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8" h="1736">
                  <a:moveTo>
                    <a:pt x="0" y="931"/>
                  </a:moveTo>
                  <a:lnTo>
                    <a:pt x="205" y="1558"/>
                  </a:lnTo>
                  <a:lnTo>
                    <a:pt x="211" y="1569"/>
                  </a:lnTo>
                  <a:lnTo>
                    <a:pt x="211" y="1596"/>
                  </a:lnTo>
                  <a:lnTo>
                    <a:pt x="211" y="1606"/>
                  </a:lnTo>
                  <a:lnTo>
                    <a:pt x="265" y="1650"/>
                  </a:lnTo>
                  <a:lnTo>
                    <a:pt x="276" y="1650"/>
                  </a:lnTo>
                  <a:lnTo>
                    <a:pt x="282" y="1671"/>
                  </a:lnTo>
                  <a:lnTo>
                    <a:pt x="282" y="1683"/>
                  </a:lnTo>
                  <a:lnTo>
                    <a:pt x="308" y="1736"/>
                  </a:lnTo>
                  <a:lnTo>
                    <a:pt x="319" y="1720"/>
                  </a:lnTo>
                  <a:lnTo>
                    <a:pt x="319" y="1683"/>
                  </a:lnTo>
                  <a:lnTo>
                    <a:pt x="331" y="1639"/>
                  </a:lnTo>
                  <a:lnTo>
                    <a:pt x="352" y="1590"/>
                  </a:lnTo>
                  <a:lnTo>
                    <a:pt x="368" y="1520"/>
                  </a:lnTo>
                  <a:lnTo>
                    <a:pt x="389" y="1493"/>
                  </a:lnTo>
                  <a:lnTo>
                    <a:pt x="396" y="1483"/>
                  </a:lnTo>
                  <a:lnTo>
                    <a:pt x="384" y="1471"/>
                  </a:lnTo>
                  <a:lnTo>
                    <a:pt x="368" y="1434"/>
                  </a:lnTo>
                  <a:lnTo>
                    <a:pt x="438" y="1369"/>
                  </a:lnTo>
                  <a:lnTo>
                    <a:pt x="449" y="1374"/>
                  </a:lnTo>
                  <a:lnTo>
                    <a:pt x="461" y="1407"/>
                  </a:lnTo>
                  <a:lnTo>
                    <a:pt x="471" y="1412"/>
                  </a:lnTo>
                  <a:lnTo>
                    <a:pt x="477" y="1401"/>
                  </a:lnTo>
                  <a:lnTo>
                    <a:pt x="477" y="1374"/>
                  </a:lnTo>
                  <a:lnTo>
                    <a:pt x="482" y="1358"/>
                  </a:lnTo>
                  <a:lnTo>
                    <a:pt x="536" y="1347"/>
                  </a:lnTo>
                  <a:lnTo>
                    <a:pt x="558" y="1325"/>
                  </a:lnTo>
                  <a:lnTo>
                    <a:pt x="558" y="1304"/>
                  </a:lnTo>
                  <a:lnTo>
                    <a:pt x="568" y="1293"/>
                  </a:lnTo>
                  <a:lnTo>
                    <a:pt x="596" y="1293"/>
                  </a:lnTo>
                  <a:lnTo>
                    <a:pt x="617" y="1277"/>
                  </a:lnTo>
                  <a:lnTo>
                    <a:pt x="622" y="1267"/>
                  </a:lnTo>
                  <a:lnTo>
                    <a:pt x="634" y="1223"/>
                  </a:lnTo>
                  <a:lnTo>
                    <a:pt x="634" y="1190"/>
                  </a:lnTo>
                  <a:lnTo>
                    <a:pt x="666" y="1147"/>
                  </a:lnTo>
                  <a:lnTo>
                    <a:pt x="666" y="1125"/>
                  </a:lnTo>
                  <a:lnTo>
                    <a:pt x="677" y="1125"/>
                  </a:lnTo>
                  <a:lnTo>
                    <a:pt x="715" y="1131"/>
                  </a:lnTo>
                  <a:lnTo>
                    <a:pt x="736" y="1125"/>
                  </a:lnTo>
                  <a:lnTo>
                    <a:pt x="747" y="1104"/>
                  </a:lnTo>
                  <a:lnTo>
                    <a:pt x="759" y="1066"/>
                  </a:lnTo>
                  <a:lnTo>
                    <a:pt x="775" y="1066"/>
                  </a:lnTo>
                  <a:lnTo>
                    <a:pt x="801" y="1023"/>
                  </a:lnTo>
                  <a:lnTo>
                    <a:pt x="840" y="1028"/>
                  </a:lnTo>
                  <a:lnTo>
                    <a:pt x="866" y="1055"/>
                  </a:lnTo>
                  <a:lnTo>
                    <a:pt x="910" y="984"/>
                  </a:lnTo>
                  <a:lnTo>
                    <a:pt x="943" y="968"/>
                  </a:lnTo>
                  <a:lnTo>
                    <a:pt x="1003" y="914"/>
                  </a:lnTo>
                  <a:lnTo>
                    <a:pt x="1013" y="893"/>
                  </a:lnTo>
                  <a:lnTo>
                    <a:pt x="1019" y="882"/>
                  </a:lnTo>
                  <a:lnTo>
                    <a:pt x="1040" y="887"/>
                  </a:lnTo>
                  <a:lnTo>
                    <a:pt x="1067" y="871"/>
                  </a:lnTo>
                  <a:lnTo>
                    <a:pt x="1078" y="838"/>
                  </a:lnTo>
                  <a:lnTo>
                    <a:pt x="1073" y="812"/>
                  </a:lnTo>
                  <a:lnTo>
                    <a:pt x="1051" y="801"/>
                  </a:lnTo>
                  <a:lnTo>
                    <a:pt x="1045" y="807"/>
                  </a:lnTo>
                  <a:lnTo>
                    <a:pt x="1029" y="801"/>
                  </a:lnTo>
                  <a:lnTo>
                    <a:pt x="1040" y="774"/>
                  </a:lnTo>
                  <a:lnTo>
                    <a:pt x="1051" y="768"/>
                  </a:lnTo>
                  <a:lnTo>
                    <a:pt x="1045" y="747"/>
                  </a:lnTo>
                  <a:lnTo>
                    <a:pt x="1024" y="703"/>
                  </a:lnTo>
                  <a:lnTo>
                    <a:pt x="997" y="693"/>
                  </a:lnTo>
                  <a:lnTo>
                    <a:pt x="980" y="693"/>
                  </a:lnTo>
                  <a:lnTo>
                    <a:pt x="970" y="703"/>
                  </a:lnTo>
                  <a:lnTo>
                    <a:pt x="948" y="709"/>
                  </a:lnTo>
                  <a:lnTo>
                    <a:pt x="921" y="698"/>
                  </a:lnTo>
                  <a:lnTo>
                    <a:pt x="894" y="606"/>
                  </a:lnTo>
                  <a:lnTo>
                    <a:pt x="905" y="590"/>
                  </a:lnTo>
                  <a:lnTo>
                    <a:pt x="899" y="574"/>
                  </a:lnTo>
                  <a:lnTo>
                    <a:pt x="894" y="568"/>
                  </a:lnTo>
                  <a:lnTo>
                    <a:pt x="878" y="568"/>
                  </a:lnTo>
                  <a:lnTo>
                    <a:pt x="866" y="574"/>
                  </a:lnTo>
                  <a:lnTo>
                    <a:pt x="829" y="563"/>
                  </a:lnTo>
                  <a:lnTo>
                    <a:pt x="801" y="563"/>
                  </a:lnTo>
                  <a:lnTo>
                    <a:pt x="791" y="552"/>
                  </a:lnTo>
                  <a:lnTo>
                    <a:pt x="775" y="498"/>
                  </a:lnTo>
                  <a:lnTo>
                    <a:pt x="769" y="482"/>
                  </a:lnTo>
                  <a:lnTo>
                    <a:pt x="639" y="76"/>
                  </a:lnTo>
                  <a:lnTo>
                    <a:pt x="531" y="6"/>
                  </a:lnTo>
                  <a:lnTo>
                    <a:pt x="498" y="0"/>
                  </a:lnTo>
                  <a:lnTo>
                    <a:pt x="471" y="6"/>
                  </a:lnTo>
                  <a:lnTo>
                    <a:pt x="461" y="23"/>
                  </a:lnTo>
                  <a:lnTo>
                    <a:pt x="449" y="44"/>
                  </a:lnTo>
                  <a:lnTo>
                    <a:pt x="438" y="44"/>
                  </a:lnTo>
                  <a:lnTo>
                    <a:pt x="401" y="60"/>
                  </a:lnTo>
                  <a:lnTo>
                    <a:pt x="341" y="109"/>
                  </a:lnTo>
                  <a:lnTo>
                    <a:pt x="319" y="114"/>
                  </a:lnTo>
                  <a:lnTo>
                    <a:pt x="298" y="81"/>
                  </a:lnTo>
                  <a:lnTo>
                    <a:pt x="303" y="44"/>
                  </a:lnTo>
                  <a:lnTo>
                    <a:pt x="292" y="28"/>
                  </a:lnTo>
                  <a:lnTo>
                    <a:pt x="276" y="28"/>
                  </a:lnTo>
                  <a:lnTo>
                    <a:pt x="233" y="44"/>
                  </a:lnTo>
                  <a:lnTo>
                    <a:pt x="135" y="362"/>
                  </a:lnTo>
                  <a:lnTo>
                    <a:pt x="135" y="406"/>
                  </a:lnTo>
                  <a:lnTo>
                    <a:pt x="152" y="427"/>
                  </a:lnTo>
                  <a:lnTo>
                    <a:pt x="152" y="466"/>
                  </a:lnTo>
                  <a:lnTo>
                    <a:pt x="140" y="487"/>
                  </a:lnTo>
                  <a:lnTo>
                    <a:pt x="124" y="504"/>
                  </a:lnTo>
                  <a:lnTo>
                    <a:pt x="114" y="531"/>
                  </a:lnTo>
                  <a:lnTo>
                    <a:pt x="146" y="661"/>
                  </a:lnTo>
                  <a:lnTo>
                    <a:pt x="135" y="703"/>
                  </a:lnTo>
                  <a:lnTo>
                    <a:pt x="135" y="731"/>
                  </a:lnTo>
                  <a:lnTo>
                    <a:pt x="86" y="796"/>
                  </a:lnTo>
                  <a:lnTo>
                    <a:pt x="75" y="822"/>
                  </a:lnTo>
                  <a:lnTo>
                    <a:pt x="92" y="861"/>
                  </a:lnTo>
                  <a:lnTo>
                    <a:pt x="92" y="866"/>
                  </a:lnTo>
                  <a:lnTo>
                    <a:pt x="65" y="866"/>
                  </a:lnTo>
                  <a:lnTo>
                    <a:pt x="70" y="898"/>
                  </a:lnTo>
                  <a:lnTo>
                    <a:pt x="59" y="920"/>
                  </a:lnTo>
                  <a:lnTo>
                    <a:pt x="43" y="914"/>
                  </a:lnTo>
                  <a:lnTo>
                    <a:pt x="26" y="909"/>
                  </a:lnTo>
                  <a:lnTo>
                    <a:pt x="0" y="931"/>
                  </a:lnTo>
                  <a:close/>
                </a:path>
              </a:pathLst>
            </a:custGeom>
            <a:solidFill>
              <a:schemeClr val="bg1">
                <a:lumMod val="65000"/>
              </a:schemeClr>
            </a:solidFill>
            <a:ln w="9525">
              <a:solidFill>
                <a:schemeClr val="bg1">
                  <a:lumMod val="65000"/>
                </a:schemeClr>
              </a:solidFill>
              <a:round/>
              <a:headEnd/>
              <a:tailEnd/>
            </a:ln>
          </p:spPr>
        </p:sp>
        <p:sp>
          <p:nvSpPr>
            <p:cNvPr id="28" name="WV"/>
            <p:cNvSpPr>
              <a:spLocks/>
            </p:cNvSpPr>
            <p:nvPr/>
          </p:nvSpPr>
          <p:spPr bwMode="auto">
            <a:xfrm>
              <a:off x="3592772" y="1870478"/>
              <a:ext cx="321444" cy="321620"/>
            </a:xfrm>
            <a:custGeom>
              <a:avLst/>
              <a:gdLst>
                <a:gd name="T0" fmla="*/ 2147483647 w 1323"/>
                <a:gd name="T1" fmla="*/ 0 h 1303"/>
                <a:gd name="T2" fmla="*/ 2147483647 w 1323"/>
                <a:gd name="T3" fmla="*/ 2147483647 h 1303"/>
                <a:gd name="T4" fmla="*/ 2147483647 w 1323"/>
                <a:gd name="T5" fmla="*/ 2147483647 h 1303"/>
                <a:gd name="T6" fmla="*/ 2147483647 w 1323"/>
                <a:gd name="T7" fmla="*/ 2147483647 h 1303"/>
                <a:gd name="T8" fmla="*/ 2147483647 w 1323"/>
                <a:gd name="T9" fmla="*/ 2147483647 h 1303"/>
                <a:gd name="T10" fmla="*/ 2147483647 w 1323"/>
                <a:gd name="T11" fmla="*/ 2147483647 h 1303"/>
                <a:gd name="T12" fmla="*/ 2147483647 w 1323"/>
                <a:gd name="T13" fmla="*/ 2147483647 h 1303"/>
                <a:gd name="T14" fmla="*/ 2147483647 w 1323"/>
                <a:gd name="T15" fmla="*/ 2147483647 h 1303"/>
                <a:gd name="T16" fmla="*/ 2147483647 w 1323"/>
                <a:gd name="T17" fmla="*/ 2147483647 h 1303"/>
                <a:gd name="T18" fmla="*/ 2147483647 w 1323"/>
                <a:gd name="T19" fmla="*/ 2147483647 h 1303"/>
                <a:gd name="T20" fmla="*/ 2147483647 w 1323"/>
                <a:gd name="T21" fmla="*/ 2147483647 h 1303"/>
                <a:gd name="T22" fmla="*/ 2147483647 w 1323"/>
                <a:gd name="T23" fmla="*/ 2147483647 h 1303"/>
                <a:gd name="T24" fmla="*/ 2147483647 w 1323"/>
                <a:gd name="T25" fmla="*/ 2147483647 h 1303"/>
                <a:gd name="T26" fmla="*/ 2147483647 w 1323"/>
                <a:gd name="T27" fmla="*/ 2147483647 h 1303"/>
                <a:gd name="T28" fmla="*/ 2147483647 w 1323"/>
                <a:gd name="T29" fmla="*/ 2147483647 h 1303"/>
                <a:gd name="T30" fmla="*/ 2147483647 w 1323"/>
                <a:gd name="T31" fmla="*/ 2147483647 h 1303"/>
                <a:gd name="T32" fmla="*/ 2147483647 w 1323"/>
                <a:gd name="T33" fmla="*/ 2147483647 h 1303"/>
                <a:gd name="T34" fmla="*/ 2147483647 w 1323"/>
                <a:gd name="T35" fmla="*/ 2147483647 h 1303"/>
                <a:gd name="T36" fmla="*/ 2147483647 w 1323"/>
                <a:gd name="T37" fmla="*/ 2147483647 h 1303"/>
                <a:gd name="T38" fmla="*/ 2147483647 w 1323"/>
                <a:gd name="T39" fmla="*/ 2147483647 h 1303"/>
                <a:gd name="T40" fmla="*/ 2147483647 w 1323"/>
                <a:gd name="T41" fmla="*/ 2147483647 h 1303"/>
                <a:gd name="T42" fmla="*/ 2147483647 w 1323"/>
                <a:gd name="T43" fmla="*/ 2147483647 h 1303"/>
                <a:gd name="T44" fmla="*/ 2147483647 w 1323"/>
                <a:gd name="T45" fmla="*/ 2147483647 h 1303"/>
                <a:gd name="T46" fmla="*/ 2147483647 w 1323"/>
                <a:gd name="T47" fmla="*/ 2147483647 h 1303"/>
                <a:gd name="T48" fmla="*/ 2147483647 w 1323"/>
                <a:gd name="T49" fmla="*/ 2147483647 h 1303"/>
                <a:gd name="T50" fmla="*/ 2147483647 w 1323"/>
                <a:gd name="T51" fmla="*/ 2147483647 h 1303"/>
                <a:gd name="T52" fmla="*/ 2147483647 w 1323"/>
                <a:gd name="T53" fmla="*/ 2147483647 h 1303"/>
                <a:gd name="T54" fmla="*/ 2147483647 w 1323"/>
                <a:gd name="T55" fmla="*/ 2147483647 h 1303"/>
                <a:gd name="T56" fmla="*/ 2147483647 w 1323"/>
                <a:gd name="T57" fmla="*/ 2147483647 h 1303"/>
                <a:gd name="T58" fmla="*/ 2147483647 w 1323"/>
                <a:gd name="T59" fmla="*/ 2147483647 h 1303"/>
                <a:gd name="T60" fmla="*/ 2147483647 w 1323"/>
                <a:gd name="T61" fmla="*/ 2147483647 h 1303"/>
                <a:gd name="T62" fmla="*/ 2147483647 w 1323"/>
                <a:gd name="T63" fmla="*/ 2147483647 h 1303"/>
                <a:gd name="T64" fmla="*/ 2147483647 w 1323"/>
                <a:gd name="T65" fmla="*/ 2147483647 h 1303"/>
                <a:gd name="T66" fmla="*/ 2147483647 w 1323"/>
                <a:gd name="T67" fmla="*/ 2147483647 h 1303"/>
                <a:gd name="T68" fmla="*/ 2147483647 w 1323"/>
                <a:gd name="T69" fmla="*/ 2147483647 h 1303"/>
                <a:gd name="T70" fmla="*/ 2147483647 w 1323"/>
                <a:gd name="T71" fmla="*/ 2147483647 h 1303"/>
                <a:gd name="T72" fmla="*/ 2147483647 w 1323"/>
                <a:gd name="T73" fmla="*/ 2147483647 h 1303"/>
                <a:gd name="T74" fmla="*/ 2147483647 w 1323"/>
                <a:gd name="T75" fmla="*/ 2147483647 h 1303"/>
                <a:gd name="T76" fmla="*/ 2147483647 w 1323"/>
                <a:gd name="T77" fmla="*/ 2147483647 h 1303"/>
                <a:gd name="T78" fmla="*/ 2147483647 w 1323"/>
                <a:gd name="T79" fmla="*/ 2147483647 h 1303"/>
                <a:gd name="T80" fmla="*/ 2147483647 w 1323"/>
                <a:gd name="T81" fmla="*/ 2147483647 h 1303"/>
                <a:gd name="T82" fmla="*/ 2147483647 w 1323"/>
                <a:gd name="T83" fmla="*/ 2147483647 h 1303"/>
                <a:gd name="T84" fmla="*/ 2147483647 w 1323"/>
                <a:gd name="T85" fmla="*/ 2147483647 h 1303"/>
                <a:gd name="T86" fmla="*/ 2147483647 w 1323"/>
                <a:gd name="T87" fmla="*/ 2147483647 h 1303"/>
                <a:gd name="T88" fmla="*/ 2147483647 w 1323"/>
                <a:gd name="T89" fmla="*/ 2147483647 h 1303"/>
                <a:gd name="T90" fmla="*/ 2147483647 w 1323"/>
                <a:gd name="T91" fmla="*/ 2147483647 h 1303"/>
                <a:gd name="T92" fmla="*/ 2147483647 w 1323"/>
                <a:gd name="T93" fmla="*/ 2147483647 h 1303"/>
                <a:gd name="T94" fmla="*/ 2147483647 w 1323"/>
                <a:gd name="T95" fmla="*/ 2147483647 h 1303"/>
                <a:gd name="T96" fmla="*/ 2147483647 w 1323"/>
                <a:gd name="T97" fmla="*/ 2147483647 h 1303"/>
                <a:gd name="T98" fmla="*/ 2147483647 w 1323"/>
                <a:gd name="T99" fmla="*/ 2147483647 h 1303"/>
                <a:gd name="T100" fmla="*/ 2147483647 w 1323"/>
                <a:gd name="T101" fmla="*/ 2147483647 h 1303"/>
                <a:gd name="T102" fmla="*/ 2147483647 w 1323"/>
                <a:gd name="T103" fmla="*/ 2147483647 h 1303"/>
                <a:gd name="T104" fmla="*/ 2147483647 w 1323"/>
                <a:gd name="T105" fmla="*/ 2147483647 h 1303"/>
                <a:gd name="T106" fmla="*/ 2147483647 w 1323"/>
                <a:gd name="T107" fmla="*/ 2147483647 h 1303"/>
                <a:gd name="T108" fmla="*/ 2147483647 w 1323"/>
                <a:gd name="T109" fmla="*/ 0 h 13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23"/>
                <a:gd name="T166" fmla="*/ 0 h 1303"/>
                <a:gd name="T167" fmla="*/ 1323 w 1323"/>
                <a:gd name="T168" fmla="*/ 1303 h 13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23" h="1303">
                  <a:moveTo>
                    <a:pt x="445" y="0"/>
                  </a:moveTo>
                  <a:lnTo>
                    <a:pt x="440" y="0"/>
                  </a:lnTo>
                  <a:lnTo>
                    <a:pt x="418" y="16"/>
                  </a:lnTo>
                  <a:lnTo>
                    <a:pt x="435" y="54"/>
                  </a:lnTo>
                  <a:lnTo>
                    <a:pt x="391" y="86"/>
                  </a:lnTo>
                  <a:lnTo>
                    <a:pt x="445" y="113"/>
                  </a:lnTo>
                  <a:lnTo>
                    <a:pt x="429" y="249"/>
                  </a:lnTo>
                  <a:lnTo>
                    <a:pt x="412" y="281"/>
                  </a:lnTo>
                  <a:lnTo>
                    <a:pt x="412" y="307"/>
                  </a:lnTo>
                  <a:lnTo>
                    <a:pt x="418" y="330"/>
                  </a:lnTo>
                  <a:lnTo>
                    <a:pt x="423" y="372"/>
                  </a:lnTo>
                  <a:lnTo>
                    <a:pt x="391" y="400"/>
                  </a:lnTo>
                  <a:lnTo>
                    <a:pt x="380" y="405"/>
                  </a:lnTo>
                  <a:lnTo>
                    <a:pt x="326" y="470"/>
                  </a:lnTo>
                  <a:lnTo>
                    <a:pt x="321" y="481"/>
                  </a:lnTo>
                  <a:lnTo>
                    <a:pt x="288" y="492"/>
                  </a:lnTo>
                  <a:lnTo>
                    <a:pt x="261" y="486"/>
                  </a:lnTo>
                  <a:lnTo>
                    <a:pt x="239" y="513"/>
                  </a:lnTo>
                  <a:lnTo>
                    <a:pt x="239" y="530"/>
                  </a:lnTo>
                  <a:lnTo>
                    <a:pt x="212" y="551"/>
                  </a:lnTo>
                  <a:lnTo>
                    <a:pt x="185" y="616"/>
                  </a:lnTo>
                  <a:lnTo>
                    <a:pt x="196" y="660"/>
                  </a:lnTo>
                  <a:lnTo>
                    <a:pt x="163" y="697"/>
                  </a:lnTo>
                  <a:lnTo>
                    <a:pt x="136" y="653"/>
                  </a:lnTo>
                  <a:lnTo>
                    <a:pt x="114" y="653"/>
                  </a:lnTo>
                  <a:lnTo>
                    <a:pt x="87" y="741"/>
                  </a:lnTo>
                  <a:lnTo>
                    <a:pt x="87" y="783"/>
                  </a:lnTo>
                  <a:lnTo>
                    <a:pt x="87" y="827"/>
                  </a:lnTo>
                  <a:lnTo>
                    <a:pt x="66" y="838"/>
                  </a:lnTo>
                  <a:lnTo>
                    <a:pt x="38" y="892"/>
                  </a:lnTo>
                  <a:lnTo>
                    <a:pt x="0" y="892"/>
                  </a:lnTo>
                  <a:lnTo>
                    <a:pt x="6" y="941"/>
                  </a:lnTo>
                  <a:lnTo>
                    <a:pt x="6" y="973"/>
                  </a:lnTo>
                  <a:lnTo>
                    <a:pt x="6" y="994"/>
                  </a:lnTo>
                  <a:lnTo>
                    <a:pt x="12" y="1022"/>
                  </a:lnTo>
                  <a:lnTo>
                    <a:pt x="71" y="1097"/>
                  </a:lnTo>
                  <a:lnTo>
                    <a:pt x="109" y="1152"/>
                  </a:lnTo>
                  <a:lnTo>
                    <a:pt x="119" y="1162"/>
                  </a:lnTo>
                  <a:lnTo>
                    <a:pt x="131" y="1157"/>
                  </a:lnTo>
                  <a:lnTo>
                    <a:pt x="163" y="1173"/>
                  </a:lnTo>
                  <a:lnTo>
                    <a:pt x="168" y="1178"/>
                  </a:lnTo>
                  <a:lnTo>
                    <a:pt x="179" y="1184"/>
                  </a:lnTo>
                  <a:lnTo>
                    <a:pt x="196" y="1200"/>
                  </a:lnTo>
                  <a:lnTo>
                    <a:pt x="217" y="1200"/>
                  </a:lnTo>
                  <a:lnTo>
                    <a:pt x="228" y="1205"/>
                  </a:lnTo>
                  <a:lnTo>
                    <a:pt x="217" y="1233"/>
                  </a:lnTo>
                  <a:lnTo>
                    <a:pt x="261" y="1275"/>
                  </a:lnTo>
                  <a:lnTo>
                    <a:pt x="326" y="1303"/>
                  </a:lnTo>
                  <a:lnTo>
                    <a:pt x="358" y="1303"/>
                  </a:lnTo>
                  <a:lnTo>
                    <a:pt x="391" y="1275"/>
                  </a:lnTo>
                  <a:lnTo>
                    <a:pt x="396" y="1259"/>
                  </a:lnTo>
                  <a:lnTo>
                    <a:pt x="418" y="1243"/>
                  </a:lnTo>
                  <a:lnTo>
                    <a:pt x="445" y="1265"/>
                  </a:lnTo>
                  <a:lnTo>
                    <a:pt x="456" y="1270"/>
                  </a:lnTo>
                  <a:lnTo>
                    <a:pt x="477" y="1265"/>
                  </a:lnTo>
                  <a:lnTo>
                    <a:pt x="554" y="1238"/>
                  </a:lnTo>
                  <a:lnTo>
                    <a:pt x="564" y="1189"/>
                  </a:lnTo>
                  <a:lnTo>
                    <a:pt x="570" y="1189"/>
                  </a:lnTo>
                  <a:lnTo>
                    <a:pt x="586" y="1205"/>
                  </a:lnTo>
                  <a:lnTo>
                    <a:pt x="645" y="1152"/>
                  </a:lnTo>
                  <a:lnTo>
                    <a:pt x="668" y="1162"/>
                  </a:lnTo>
                  <a:lnTo>
                    <a:pt x="716" y="1097"/>
                  </a:lnTo>
                  <a:lnTo>
                    <a:pt x="705" y="1076"/>
                  </a:lnTo>
                  <a:lnTo>
                    <a:pt x="710" y="1032"/>
                  </a:lnTo>
                  <a:lnTo>
                    <a:pt x="759" y="941"/>
                  </a:lnTo>
                  <a:lnTo>
                    <a:pt x="824" y="697"/>
                  </a:lnTo>
                  <a:lnTo>
                    <a:pt x="835" y="697"/>
                  </a:lnTo>
                  <a:lnTo>
                    <a:pt x="873" y="718"/>
                  </a:lnTo>
                  <a:lnTo>
                    <a:pt x="873" y="735"/>
                  </a:lnTo>
                  <a:lnTo>
                    <a:pt x="895" y="751"/>
                  </a:lnTo>
                  <a:lnTo>
                    <a:pt x="933" y="746"/>
                  </a:lnTo>
                  <a:lnTo>
                    <a:pt x="954" y="702"/>
                  </a:lnTo>
                  <a:lnTo>
                    <a:pt x="982" y="611"/>
                  </a:lnTo>
                  <a:lnTo>
                    <a:pt x="1003" y="578"/>
                  </a:lnTo>
                  <a:lnTo>
                    <a:pt x="1036" y="589"/>
                  </a:lnTo>
                  <a:lnTo>
                    <a:pt x="1057" y="535"/>
                  </a:lnTo>
                  <a:lnTo>
                    <a:pt x="1079" y="530"/>
                  </a:lnTo>
                  <a:lnTo>
                    <a:pt x="1101" y="502"/>
                  </a:lnTo>
                  <a:lnTo>
                    <a:pt x="1122" y="454"/>
                  </a:lnTo>
                  <a:lnTo>
                    <a:pt x="1133" y="443"/>
                  </a:lnTo>
                  <a:lnTo>
                    <a:pt x="1138" y="427"/>
                  </a:lnTo>
                  <a:lnTo>
                    <a:pt x="1122" y="416"/>
                  </a:lnTo>
                  <a:lnTo>
                    <a:pt x="1128" y="346"/>
                  </a:lnTo>
                  <a:lnTo>
                    <a:pt x="1138" y="330"/>
                  </a:lnTo>
                  <a:lnTo>
                    <a:pt x="1149" y="324"/>
                  </a:lnTo>
                  <a:lnTo>
                    <a:pt x="1280" y="405"/>
                  </a:lnTo>
                  <a:lnTo>
                    <a:pt x="1301" y="416"/>
                  </a:lnTo>
                  <a:lnTo>
                    <a:pt x="1307" y="411"/>
                  </a:lnTo>
                  <a:lnTo>
                    <a:pt x="1323" y="340"/>
                  </a:lnTo>
                  <a:lnTo>
                    <a:pt x="1291" y="270"/>
                  </a:lnTo>
                  <a:lnTo>
                    <a:pt x="1280" y="265"/>
                  </a:lnTo>
                  <a:lnTo>
                    <a:pt x="1268" y="237"/>
                  </a:lnTo>
                  <a:lnTo>
                    <a:pt x="1242" y="249"/>
                  </a:lnTo>
                  <a:lnTo>
                    <a:pt x="1220" y="243"/>
                  </a:lnTo>
                  <a:lnTo>
                    <a:pt x="1198" y="232"/>
                  </a:lnTo>
                  <a:lnTo>
                    <a:pt x="1101" y="265"/>
                  </a:lnTo>
                  <a:lnTo>
                    <a:pt x="1096" y="286"/>
                  </a:lnTo>
                  <a:lnTo>
                    <a:pt x="1057" y="302"/>
                  </a:lnTo>
                  <a:lnTo>
                    <a:pt x="1024" y="297"/>
                  </a:lnTo>
                  <a:lnTo>
                    <a:pt x="1008" y="275"/>
                  </a:lnTo>
                  <a:lnTo>
                    <a:pt x="992" y="314"/>
                  </a:lnTo>
                  <a:lnTo>
                    <a:pt x="971" y="324"/>
                  </a:lnTo>
                  <a:lnTo>
                    <a:pt x="949" y="356"/>
                  </a:lnTo>
                  <a:lnTo>
                    <a:pt x="922" y="362"/>
                  </a:lnTo>
                  <a:lnTo>
                    <a:pt x="863" y="427"/>
                  </a:lnTo>
                  <a:lnTo>
                    <a:pt x="846" y="437"/>
                  </a:lnTo>
                  <a:lnTo>
                    <a:pt x="835" y="460"/>
                  </a:lnTo>
                  <a:lnTo>
                    <a:pt x="792" y="270"/>
                  </a:lnTo>
                  <a:lnTo>
                    <a:pt x="505" y="330"/>
                  </a:lnTo>
                  <a:lnTo>
                    <a:pt x="445" y="0"/>
                  </a:lnTo>
                  <a:close/>
                </a:path>
              </a:pathLst>
            </a:custGeom>
            <a:solidFill>
              <a:schemeClr val="tx1">
                <a:lumMod val="50000"/>
                <a:lumOff val="50000"/>
              </a:schemeClr>
            </a:solidFill>
            <a:ln w="9525">
              <a:solidFill>
                <a:schemeClr val="tx1">
                  <a:lumMod val="50000"/>
                  <a:lumOff val="50000"/>
                </a:schemeClr>
              </a:solidFill>
              <a:round/>
              <a:headEnd/>
              <a:tailEnd/>
            </a:ln>
          </p:spPr>
        </p:sp>
        <p:grpSp>
          <p:nvGrpSpPr>
            <p:cNvPr id="29" name="Group 28"/>
            <p:cNvGrpSpPr/>
            <p:nvPr/>
          </p:nvGrpSpPr>
          <p:grpSpPr>
            <a:xfrm>
              <a:off x="2990065" y="2047367"/>
              <a:ext cx="675033" cy="836217"/>
              <a:chOff x="2990065" y="2047367"/>
              <a:chExt cx="675033" cy="836217"/>
            </a:xfrm>
          </p:grpSpPr>
          <p:sp>
            <p:nvSpPr>
              <p:cNvPr id="110" name="KY"/>
              <p:cNvSpPr>
                <a:spLocks/>
              </p:cNvSpPr>
              <p:nvPr/>
            </p:nvSpPr>
            <p:spPr bwMode="auto">
              <a:xfrm>
                <a:off x="3118645" y="2047367"/>
                <a:ext cx="530382" cy="265336"/>
              </a:xfrm>
              <a:custGeom>
                <a:avLst/>
                <a:gdLst>
                  <a:gd name="T0" fmla="*/ 2147483647 w 2162"/>
                  <a:gd name="T1" fmla="*/ 2147483647 h 1109"/>
                  <a:gd name="T2" fmla="*/ 2147483647 w 2162"/>
                  <a:gd name="T3" fmla="*/ 2147483647 h 1109"/>
                  <a:gd name="T4" fmla="*/ 2147483647 w 2162"/>
                  <a:gd name="T5" fmla="*/ 2147483647 h 1109"/>
                  <a:gd name="T6" fmla="*/ 2147483647 w 2162"/>
                  <a:gd name="T7" fmla="*/ 2147483647 h 1109"/>
                  <a:gd name="T8" fmla="*/ 2147483647 w 2162"/>
                  <a:gd name="T9" fmla="*/ 2147483647 h 1109"/>
                  <a:gd name="T10" fmla="*/ 2147483647 w 2162"/>
                  <a:gd name="T11" fmla="*/ 2147483647 h 1109"/>
                  <a:gd name="T12" fmla="*/ 2147483647 w 2162"/>
                  <a:gd name="T13" fmla="*/ 2147483647 h 1109"/>
                  <a:gd name="T14" fmla="*/ 2147483647 w 2162"/>
                  <a:gd name="T15" fmla="*/ 2147483647 h 1109"/>
                  <a:gd name="T16" fmla="*/ 2147483647 w 2162"/>
                  <a:gd name="T17" fmla="*/ 2147483647 h 1109"/>
                  <a:gd name="T18" fmla="*/ 2147483647 w 2162"/>
                  <a:gd name="T19" fmla="*/ 2147483647 h 1109"/>
                  <a:gd name="T20" fmla="*/ 2147483647 w 2162"/>
                  <a:gd name="T21" fmla="*/ 2147483647 h 1109"/>
                  <a:gd name="T22" fmla="*/ 2147483647 w 2162"/>
                  <a:gd name="T23" fmla="*/ 2147483647 h 1109"/>
                  <a:gd name="T24" fmla="*/ 2147483647 w 2162"/>
                  <a:gd name="T25" fmla="*/ 2147483647 h 1109"/>
                  <a:gd name="T26" fmla="*/ 2147483647 w 2162"/>
                  <a:gd name="T27" fmla="*/ 2147483647 h 1109"/>
                  <a:gd name="T28" fmla="*/ 2147483647 w 2162"/>
                  <a:gd name="T29" fmla="*/ 2147483647 h 1109"/>
                  <a:gd name="T30" fmla="*/ 2147483647 w 2162"/>
                  <a:gd name="T31" fmla="*/ 2147483647 h 1109"/>
                  <a:gd name="T32" fmla="*/ 2147483647 w 2162"/>
                  <a:gd name="T33" fmla="*/ 2147483647 h 1109"/>
                  <a:gd name="T34" fmla="*/ 2147483647 w 2162"/>
                  <a:gd name="T35" fmla="*/ 2147483647 h 1109"/>
                  <a:gd name="T36" fmla="*/ 2147483647 w 2162"/>
                  <a:gd name="T37" fmla="*/ 2147483647 h 1109"/>
                  <a:gd name="T38" fmla="*/ 2147483647 w 2162"/>
                  <a:gd name="T39" fmla="*/ 2147483647 h 1109"/>
                  <a:gd name="T40" fmla="*/ 2147483647 w 2162"/>
                  <a:gd name="T41" fmla="*/ 2147483647 h 1109"/>
                  <a:gd name="T42" fmla="*/ 2147483647 w 2162"/>
                  <a:gd name="T43" fmla="*/ 2147483647 h 1109"/>
                  <a:gd name="T44" fmla="*/ 2147483647 w 2162"/>
                  <a:gd name="T45" fmla="*/ 2147483647 h 1109"/>
                  <a:gd name="T46" fmla="*/ 2147483647 w 2162"/>
                  <a:gd name="T47" fmla="*/ 2147483647 h 1109"/>
                  <a:gd name="T48" fmla="*/ 2147483647 w 2162"/>
                  <a:gd name="T49" fmla="*/ 0 h 1109"/>
                  <a:gd name="T50" fmla="*/ 2147483647 w 2162"/>
                  <a:gd name="T51" fmla="*/ 2147483647 h 1109"/>
                  <a:gd name="T52" fmla="*/ 2147483647 w 2162"/>
                  <a:gd name="T53" fmla="*/ 2147483647 h 1109"/>
                  <a:gd name="T54" fmla="*/ 2147483647 w 2162"/>
                  <a:gd name="T55" fmla="*/ 2147483647 h 1109"/>
                  <a:gd name="T56" fmla="*/ 2147483647 w 2162"/>
                  <a:gd name="T57" fmla="*/ 2147483647 h 1109"/>
                  <a:gd name="T58" fmla="*/ 2147483647 w 2162"/>
                  <a:gd name="T59" fmla="*/ 2147483647 h 1109"/>
                  <a:gd name="T60" fmla="*/ 2147483647 w 2162"/>
                  <a:gd name="T61" fmla="*/ 2147483647 h 1109"/>
                  <a:gd name="T62" fmla="*/ 2147483647 w 2162"/>
                  <a:gd name="T63" fmla="*/ 2147483647 h 1109"/>
                  <a:gd name="T64" fmla="*/ 2147483647 w 2162"/>
                  <a:gd name="T65" fmla="*/ 2147483647 h 1109"/>
                  <a:gd name="T66" fmla="*/ 2147483647 w 2162"/>
                  <a:gd name="T67" fmla="*/ 2147483647 h 1109"/>
                  <a:gd name="T68" fmla="*/ 2147483647 w 2162"/>
                  <a:gd name="T69" fmla="*/ 2147483647 h 1109"/>
                  <a:gd name="T70" fmla="*/ 2147483647 w 2162"/>
                  <a:gd name="T71" fmla="*/ 2147483647 h 1109"/>
                  <a:gd name="T72" fmla="*/ 2147483647 w 2162"/>
                  <a:gd name="T73" fmla="*/ 2147483647 h 1109"/>
                  <a:gd name="T74" fmla="*/ 2147483647 w 2162"/>
                  <a:gd name="T75" fmla="*/ 2147483647 h 1109"/>
                  <a:gd name="T76" fmla="*/ 2147483647 w 2162"/>
                  <a:gd name="T77" fmla="*/ 2147483647 h 1109"/>
                  <a:gd name="T78" fmla="*/ 2147483647 w 2162"/>
                  <a:gd name="T79" fmla="*/ 2147483647 h 1109"/>
                  <a:gd name="T80" fmla="*/ 2147483647 w 2162"/>
                  <a:gd name="T81" fmla="*/ 2147483647 h 1109"/>
                  <a:gd name="T82" fmla="*/ 2147483647 w 2162"/>
                  <a:gd name="T83" fmla="*/ 2147483647 h 1109"/>
                  <a:gd name="T84" fmla="*/ 2147483647 w 2162"/>
                  <a:gd name="T85" fmla="*/ 2147483647 h 1109"/>
                  <a:gd name="T86" fmla="*/ 2147483647 w 2162"/>
                  <a:gd name="T87" fmla="*/ 2147483647 h 1109"/>
                  <a:gd name="T88" fmla="*/ 2147483647 w 2162"/>
                  <a:gd name="T89" fmla="*/ 2147483647 h 1109"/>
                  <a:gd name="T90" fmla="*/ 2147483647 w 2162"/>
                  <a:gd name="T91" fmla="*/ 2147483647 h 1109"/>
                  <a:gd name="T92" fmla="*/ 2147483647 w 2162"/>
                  <a:gd name="T93" fmla="*/ 2147483647 h 1109"/>
                  <a:gd name="T94" fmla="*/ 2147483647 w 2162"/>
                  <a:gd name="T95" fmla="*/ 2147483647 h 1109"/>
                  <a:gd name="T96" fmla="*/ 2147483647 w 2162"/>
                  <a:gd name="T97" fmla="*/ 2147483647 h 1109"/>
                  <a:gd name="T98" fmla="*/ 2147483647 w 2162"/>
                  <a:gd name="T99" fmla="*/ 2147483647 h 1109"/>
                  <a:gd name="T100" fmla="*/ 2147483647 w 2162"/>
                  <a:gd name="T101" fmla="*/ 2147483647 h 1109"/>
                  <a:gd name="T102" fmla="*/ 2147483647 w 2162"/>
                  <a:gd name="T103" fmla="*/ 2147483647 h 1109"/>
                  <a:gd name="T104" fmla="*/ 2147483647 w 2162"/>
                  <a:gd name="T105" fmla="*/ 2147483647 h 1109"/>
                  <a:gd name="T106" fmla="*/ 2147483647 w 2162"/>
                  <a:gd name="T107" fmla="*/ 2147483647 h 1109"/>
                  <a:gd name="T108" fmla="*/ 0 w 2162"/>
                  <a:gd name="T109" fmla="*/ 2147483647 h 11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2"/>
                  <a:gd name="T166" fmla="*/ 0 h 1109"/>
                  <a:gd name="T167" fmla="*/ 2162 w 2162"/>
                  <a:gd name="T168" fmla="*/ 1109 h 11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2" h="1109">
                    <a:moveTo>
                      <a:pt x="0" y="1109"/>
                    </a:moveTo>
                    <a:lnTo>
                      <a:pt x="433" y="1077"/>
                    </a:lnTo>
                    <a:lnTo>
                      <a:pt x="433" y="1038"/>
                    </a:lnTo>
                    <a:lnTo>
                      <a:pt x="423" y="1017"/>
                    </a:lnTo>
                    <a:lnTo>
                      <a:pt x="472" y="1012"/>
                    </a:lnTo>
                    <a:lnTo>
                      <a:pt x="488" y="1022"/>
                    </a:lnTo>
                    <a:lnTo>
                      <a:pt x="1713" y="915"/>
                    </a:lnTo>
                    <a:lnTo>
                      <a:pt x="1734" y="892"/>
                    </a:lnTo>
                    <a:lnTo>
                      <a:pt x="1756" y="876"/>
                    </a:lnTo>
                    <a:lnTo>
                      <a:pt x="1859" y="827"/>
                    </a:lnTo>
                    <a:lnTo>
                      <a:pt x="1875" y="801"/>
                    </a:lnTo>
                    <a:lnTo>
                      <a:pt x="1929" y="757"/>
                    </a:lnTo>
                    <a:lnTo>
                      <a:pt x="1935" y="730"/>
                    </a:lnTo>
                    <a:lnTo>
                      <a:pt x="1940" y="720"/>
                    </a:lnTo>
                    <a:lnTo>
                      <a:pt x="1973" y="703"/>
                    </a:lnTo>
                    <a:lnTo>
                      <a:pt x="1973" y="671"/>
                    </a:lnTo>
                    <a:lnTo>
                      <a:pt x="2005" y="644"/>
                    </a:lnTo>
                    <a:lnTo>
                      <a:pt x="2152" y="514"/>
                    </a:lnTo>
                    <a:lnTo>
                      <a:pt x="2162" y="487"/>
                    </a:lnTo>
                    <a:lnTo>
                      <a:pt x="2141" y="487"/>
                    </a:lnTo>
                    <a:lnTo>
                      <a:pt x="2124" y="471"/>
                    </a:lnTo>
                    <a:lnTo>
                      <a:pt x="2113" y="465"/>
                    </a:lnTo>
                    <a:lnTo>
                      <a:pt x="2108" y="460"/>
                    </a:lnTo>
                    <a:lnTo>
                      <a:pt x="2076" y="444"/>
                    </a:lnTo>
                    <a:lnTo>
                      <a:pt x="2064" y="449"/>
                    </a:lnTo>
                    <a:lnTo>
                      <a:pt x="2054" y="439"/>
                    </a:lnTo>
                    <a:lnTo>
                      <a:pt x="2016" y="384"/>
                    </a:lnTo>
                    <a:lnTo>
                      <a:pt x="1957" y="309"/>
                    </a:lnTo>
                    <a:lnTo>
                      <a:pt x="1951" y="281"/>
                    </a:lnTo>
                    <a:lnTo>
                      <a:pt x="1951" y="260"/>
                    </a:lnTo>
                    <a:lnTo>
                      <a:pt x="1951" y="228"/>
                    </a:lnTo>
                    <a:lnTo>
                      <a:pt x="1945" y="179"/>
                    </a:lnTo>
                    <a:lnTo>
                      <a:pt x="1929" y="168"/>
                    </a:lnTo>
                    <a:lnTo>
                      <a:pt x="1903" y="146"/>
                    </a:lnTo>
                    <a:lnTo>
                      <a:pt x="1864" y="135"/>
                    </a:lnTo>
                    <a:lnTo>
                      <a:pt x="1838" y="93"/>
                    </a:lnTo>
                    <a:lnTo>
                      <a:pt x="1827" y="70"/>
                    </a:lnTo>
                    <a:lnTo>
                      <a:pt x="1789" y="98"/>
                    </a:lnTo>
                    <a:lnTo>
                      <a:pt x="1783" y="114"/>
                    </a:lnTo>
                    <a:lnTo>
                      <a:pt x="1756" y="125"/>
                    </a:lnTo>
                    <a:lnTo>
                      <a:pt x="1750" y="135"/>
                    </a:lnTo>
                    <a:lnTo>
                      <a:pt x="1708" y="141"/>
                    </a:lnTo>
                    <a:lnTo>
                      <a:pt x="1659" y="114"/>
                    </a:lnTo>
                    <a:lnTo>
                      <a:pt x="1636" y="125"/>
                    </a:lnTo>
                    <a:lnTo>
                      <a:pt x="1615" y="151"/>
                    </a:lnTo>
                    <a:lnTo>
                      <a:pt x="1550" y="109"/>
                    </a:lnTo>
                    <a:lnTo>
                      <a:pt x="1496" y="114"/>
                    </a:lnTo>
                    <a:lnTo>
                      <a:pt x="1452" y="98"/>
                    </a:lnTo>
                    <a:lnTo>
                      <a:pt x="1426" y="44"/>
                    </a:lnTo>
                    <a:lnTo>
                      <a:pt x="1366" y="0"/>
                    </a:lnTo>
                    <a:lnTo>
                      <a:pt x="1338" y="22"/>
                    </a:lnTo>
                    <a:lnTo>
                      <a:pt x="1322" y="22"/>
                    </a:lnTo>
                    <a:lnTo>
                      <a:pt x="1296" y="5"/>
                    </a:lnTo>
                    <a:lnTo>
                      <a:pt x="1268" y="5"/>
                    </a:lnTo>
                    <a:lnTo>
                      <a:pt x="1257" y="33"/>
                    </a:lnTo>
                    <a:lnTo>
                      <a:pt x="1257" y="54"/>
                    </a:lnTo>
                    <a:lnTo>
                      <a:pt x="1273" y="114"/>
                    </a:lnTo>
                    <a:lnTo>
                      <a:pt x="1263" y="141"/>
                    </a:lnTo>
                    <a:lnTo>
                      <a:pt x="1231" y="146"/>
                    </a:lnTo>
                    <a:lnTo>
                      <a:pt x="1192" y="179"/>
                    </a:lnTo>
                    <a:lnTo>
                      <a:pt x="1143" y="174"/>
                    </a:lnTo>
                    <a:lnTo>
                      <a:pt x="1117" y="184"/>
                    </a:lnTo>
                    <a:lnTo>
                      <a:pt x="1117" y="239"/>
                    </a:lnTo>
                    <a:lnTo>
                      <a:pt x="998" y="395"/>
                    </a:lnTo>
                    <a:lnTo>
                      <a:pt x="982" y="460"/>
                    </a:lnTo>
                    <a:lnTo>
                      <a:pt x="910" y="460"/>
                    </a:lnTo>
                    <a:lnTo>
                      <a:pt x="878" y="422"/>
                    </a:lnTo>
                    <a:lnTo>
                      <a:pt x="856" y="422"/>
                    </a:lnTo>
                    <a:lnTo>
                      <a:pt x="835" y="444"/>
                    </a:lnTo>
                    <a:lnTo>
                      <a:pt x="813" y="520"/>
                    </a:lnTo>
                    <a:lnTo>
                      <a:pt x="791" y="541"/>
                    </a:lnTo>
                    <a:lnTo>
                      <a:pt x="759" y="520"/>
                    </a:lnTo>
                    <a:lnTo>
                      <a:pt x="743" y="492"/>
                    </a:lnTo>
                    <a:lnTo>
                      <a:pt x="694" y="514"/>
                    </a:lnTo>
                    <a:lnTo>
                      <a:pt x="678" y="569"/>
                    </a:lnTo>
                    <a:lnTo>
                      <a:pt x="656" y="574"/>
                    </a:lnTo>
                    <a:lnTo>
                      <a:pt x="650" y="562"/>
                    </a:lnTo>
                    <a:lnTo>
                      <a:pt x="564" y="525"/>
                    </a:lnTo>
                    <a:lnTo>
                      <a:pt x="493" y="552"/>
                    </a:lnTo>
                    <a:lnTo>
                      <a:pt x="440" y="546"/>
                    </a:lnTo>
                    <a:lnTo>
                      <a:pt x="428" y="579"/>
                    </a:lnTo>
                    <a:lnTo>
                      <a:pt x="433" y="585"/>
                    </a:lnTo>
                    <a:lnTo>
                      <a:pt x="407" y="595"/>
                    </a:lnTo>
                    <a:lnTo>
                      <a:pt x="385" y="590"/>
                    </a:lnTo>
                    <a:lnTo>
                      <a:pt x="391" y="595"/>
                    </a:lnTo>
                    <a:lnTo>
                      <a:pt x="380" y="611"/>
                    </a:lnTo>
                    <a:lnTo>
                      <a:pt x="368" y="644"/>
                    </a:lnTo>
                    <a:lnTo>
                      <a:pt x="363" y="650"/>
                    </a:lnTo>
                    <a:lnTo>
                      <a:pt x="363" y="666"/>
                    </a:lnTo>
                    <a:lnTo>
                      <a:pt x="391" y="698"/>
                    </a:lnTo>
                    <a:lnTo>
                      <a:pt x="385" y="709"/>
                    </a:lnTo>
                    <a:lnTo>
                      <a:pt x="298" y="736"/>
                    </a:lnTo>
                    <a:lnTo>
                      <a:pt x="271" y="746"/>
                    </a:lnTo>
                    <a:lnTo>
                      <a:pt x="277" y="790"/>
                    </a:lnTo>
                    <a:lnTo>
                      <a:pt x="293" y="860"/>
                    </a:lnTo>
                    <a:lnTo>
                      <a:pt x="249" y="882"/>
                    </a:lnTo>
                    <a:lnTo>
                      <a:pt x="217" y="855"/>
                    </a:lnTo>
                    <a:lnTo>
                      <a:pt x="179" y="833"/>
                    </a:lnTo>
                    <a:lnTo>
                      <a:pt x="130" y="827"/>
                    </a:lnTo>
                    <a:lnTo>
                      <a:pt x="93" y="843"/>
                    </a:lnTo>
                    <a:lnTo>
                      <a:pt x="77" y="908"/>
                    </a:lnTo>
                    <a:lnTo>
                      <a:pt x="82" y="920"/>
                    </a:lnTo>
                    <a:lnTo>
                      <a:pt x="93" y="920"/>
                    </a:lnTo>
                    <a:lnTo>
                      <a:pt x="109" y="931"/>
                    </a:lnTo>
                    <a:lnTo>
                      <a:pt x="119" y="968"/>
                    </a:lnTo>
                    <a:lnTo>
                      <a:pt x="87" y="1061"/>
                    </a:lnTo>
                    <a:lnTo>
                      <a:pt x="70" y="1071"/>
                    </a:lnTo>
                    <a:lnTo>
                      <a:pt x="54" y="1066"/>
                    </a:lnTo>
                    <a:lnTo>
                      <a:pt x="17" y="1077"/>
                    </a:lnTo>
                    <a:lnTo>
                      <a:pt x="0" y="1109"/>
                    </a:lnTo>
                    <a:close/>
                  </a:path>
                </a:pathLst>
              </a:custGeom>
              <a:solidFill>
                <a:schemeClr val="bg1">
                  <a:lumMod val="85000"/>
                </a:schemeClr>
              </a:solidFill>
              <a:ln w="9525">
                <a:solidFill>
                  <a:schemeClr val="bg1">
                    <a:lumMod val="85000"/>
                  </a:schemeClr>
                </a:solidFill>
                <a:round/>
                <a:headEnd/>
                <a:tailEnd/>
              </a:ln>
            </p:spPr>
          </p:sp>
          <p:sp>
            <p:nvSpPr>
              <p:cNvPr id="111" name="TN"/>
              <p:cNvSpPr>
                <a:spLocks/>
              </p:cNvSpPr>
              <p:nvPr/>
            </p:nvSpPr>
            <p:spPr bwMode="auto">
              <a:xfrm>
                <a:off x="3070427" y="2248380"/>
                <a:ext cx="594671" cy="209053"/>
              </a:xfrm>
              <a:custGeom>
                <a:avLst/>
                <a:gdLst>
                  <a:gd name="T0" fmla="*/ 2147483647 w 2422"/>
                  <a:gd name="T1" fmla="*/ 0 h 844"/>
                  <a:gd name="T2" fmla="*/ 2147483647 w 2422"/>
                  <a:gd name="T3" fmla="*/ 2147483647 h 844"/>
                  <a:gd name="T4" fmla="*/ 2147483647 w 2422"/>
                  <a:gd name="T5" fmla="*/ 2147483647 h 844"/>
                  <a:gd name="T6" fmla="*/ 2147483647 w 2422"/>
                  <a:gd name="T7" fmla="*/ 2147483647 h 844"/>
                  <a:gd name="T8" fmla="*/ 2147483647 w 2422"/>
                  <a:gd name="T9" fmla="*/ 2147483647 h 844"/>
                  <a:gd name="T10" fmla="*/ 2147483647 w 2422"/>
                  <a:gd name="T11" fmla="*/ 2147483647 h 844"/>
                  <a:gd name="T12" fmla="*/ 2147483647 w 2422"/>
                  <a:gd name="T13" fmla="*/ 2147483647 h 844"/>
                  <a:gd name="T14" fmla="*/ 2147483647 w 2422"/>
                  <a:gd name="T15" fmla="*/ 2147483647 h 844"/>
                  <a:gd name="T16" fmla="*/ 2147483647 w 2422"/>
                  <a:gd name="T17" fmla="*/ 2147483647 h 844"/>
                  <a:gd name="T18" fmla="*/ 2147483647 w 2422"/>
                  <a:gd name="T19" fmla="*/ 2147483647 h 844"/>
                  <a:gd name="T20" fmla="*/ 2147483647 w 2422"/>
                  <a:gd name="T21" fmla="*/ 2147483647 h 844"/>
                  <a:gd name="T22" fmla="*/ 2147483647 w 2422"/>
                  <a:gd name="T23" fmla="*/ 2147483647 h 844"/>
                  <a:gd name="T24" fmla="*/ 2147483647 w 2422"/>
                  <a:gd name="T25" fmla="*/ 2147483647 h 844"/>
                  <a:gd name="T26" fmla="*/ 2147483647 w 2422"/>
                  <a:gd name="T27" fmla="*/ 2147483647 h 844"/>
                  <a:gd name="T28" fmla="*/ 2147483647 w 2422"/>
                  <a:gd name="T29" fmla="*/ 2147483647 h 844"/>
                  <a:gd name="T30" fmla="*/ 2147483647 w 2422"/>
                  <a:gd name="T31" fmla="*/ 2147483647 h 844"/>
                  <a:gd name="T32" fmla="*/ 2147483647 w 2422"/>
                  <a:gd name="T33" fmla="*/ 2147483647 h 844"/>
                  <a:gd name="T34" fmla="*/ 2147483647 w 2422"/>
                  <a:gd name="T35" fmla="*/ 2147483647 h 844"/>
                  <a:gd name="T36" fmla="*/ 2147483647 w 2422"/>
                  <a:gd name="T37" fmla="*/ 2147483647 h 844"/>
                  <a:gd name="T38" fmla="*/ 2147483647 w 2422"/>
                  <a:gd name="T39" fmla="*/ 2147483647 h 844"/>
                  <a:gd name="T40" fmla="*/ 2147483647 w 2422"/>
                  <a:gd name="T41" fmla="*/ 2147483647 h 844"/>
                  <a:gd name="T42" fmla="*/ 2147483647 w 2422"/>
                  <a:gd name="T43" fmla="*/ 2147483647 h 844"/>
                  <a:gd name="T44" fmla="*/ 0 w 2422"/>
                  <a:gd name="T45" fmla="*/ 2147483647 h 844"/>
                  <a:gd name="T46" fmla="*/ 2147483647 w 2422"/>
                  <a:gd name="T47" fmla="*/ 2147483647 h 844"/>
                  <a:gd name="T48" fmla="*/ 2147483647 w 2422"/>
                  <a:gd name="T49" fmla="*/ 2147483647 h 844"/>
                  <a:gd name="T50" fmla="*/ 2147483647 w 2422"/>
                  <a:gd name="T51" fmla="*/ 2147483647 h 844"/>
                  <a:gd name="T52" fmla="*/ 2147483647 w 2422"/>
                  <a:gd name="T53" fmla="*/ 2147483647 h 844"/>
                  <a:gd name="T54" fmla="*/ 2147483647 w 2422"/>
                  <a:gd name="T55" fmla="*/ 2147483647 h 844"/>
                  <a:gd name="T56" fmla="*/ 2147483647 w 2422"/>
                  <a:gd name="T57" fmla="*/ 2147483647 h 844"/>
                  <a:gd name="T58" fmla="*/ 2147483647 w 2422"/>
                  <a:gd name="T59" fmla="*/ 2147483647 h 844"/>
                  <a:gd name="T60" fmla="*/ 2147483647 w 2422"/>
                  <a:gd name="T61" fmla="*/ 2147483647 h 844"/>
                  <a:gd name="T62" fmla="*/ 2147483647 w 2422"/>
                  <a:gd name="T63" fmla="*/ 2147483647 h 844"/>
                  <a:gd name="T64" fmla="*/ 2147483647 w 2422"/>
                  <a:gd name="T65" fmla="*/ 2147483647 h 844"/>
                  <a:gd name="T66" fmla="*/ 2147483647 w 2422"/>
                  <a:gd name="T67" fmla="*/ 2147483647 h 844"/>
                  <a:gd name="T68" fmla="*/ 2147483647 w 2422"/>
                  <a:gd name="T69" fmla="*/ 2147483647 h 844"/>
                  <a:gd name="T70" fmla="*/ 2147483647 w 2422"/>
                  <a:gd name="T71" fmla="*/ 2147483647 h 844"/>
                  <a:gd name="T72" fmla="*/ 2147483647 w 2422"/>
                  <a:gd name="T73" fmla="*/ 2147483647 h 844"/>
                  <a:gd name="T74" fmla="*/ 2147483647 w 2422"/>
                  <a:gd name="T75" fmla="*/ 2147483647 h 844"/>
                  <a:gd name="T76" fmla="*/ 2147483647 w 2422"/>
                  <a:gd name="T77" fmla="*/ 2147483647 h 844"/>
                  <a:gd name="T78" fmla="*/ 2147483647 w 2422"/>
                  <a:gd name="T79" fmla="*/ 2147483647 h 844"/>
                  <a:gd name="T80" fmla="*/ 2147483647 w 2422"/>
                  <a:gd name="T81" fmla="*/ 2147483647 h 844"/>
                  <a:gd name="T82" fmla="*/ 2147483647 w 2422"/>
                  <a:gd name="T83" fmla="*/ 2147483647 h 844"/>
                  <a:gd name="T84" fmla="*/ 2147483647 w 2422"/>
                  <a:gd name="T85" fmla="*/ 2147483647 h 844"/>
                  <a:gd name="T86" fmla="*/ 2147483647 w 2422"/>
                  <a:gd name="T87" fmla="*/ 2147483647 h 844"/>
                  <a:gd name="T88" fmla="*/ 2147483647 w 2422"/>
                  <a:gd name="T89" fmla="*/ 2147483647 h 844"/>
                  <a:gd name="T90" fmla="*/ 2147483647 w 2422"/>
                  <a:gd name="T91" fmla="*/ 2147483647 h 844"/>
                  <a:gd name="T92" fmla="*/ 2147483647 w 2422"/>
                  <a:gd name="T93" fmla="*/ 2147483647 h 844"/>
                  <a:gd name="T94" fmla="*/ 2147483647 w 2422"/>
                  <a:gd name="T95" fmla="*/ 2147483647 h 844"/>
                  <a:gd name="T96" fmla="*/ 2147483647 w 2422"/>
                  <a:gd name="T97" fmla="*/ 2147483647 h 844"/>
                  <a:gd name="T98" fmla="*/ 2147483647 w 2422"/>
                  <a:gd name="T99" fmla="*/ 2147483647 h 844"/>
                  <a:gd name="T100" fmla="*/ 2147483647 w 2422"/>
                  <a:gd name="T101" fmla="*/ 2147483647 h 844"/>
                  <a:gd name="T102" fmla="*/ 2147483647 w 2422"/>
                  <a:gd name="T103" fmla="*/ 2147483647 h 844"/>
                  <a:gd name="T104" fmla="*/ 2147483647 w 2422"/>
                  <a:gd name="T105" fmla="*/ 2147483647 h 844"/>
                  <a:gd name="T106" fmla="*/ 2147483647 w 2422"/>
                  <a:gd name="T107" fmla="*/ 2147483647 h 844"/>
                  <a:gd name="T108" fmla="*/ 2147483647 w 2422"/>
                  <a:gd name="T109" fmla="*/ 2147483647 h 844"/>
                  <a:gd name="T110" fmla="*/ 2147483647 w 2422"/>
                  <a:gd name="T111" fmla="*/ 2147483647 h 844"/>
                  <a:gd name="T112" fmla="*/ 2147483647 w 2422"/>
                  <a:gd name="T113" fmla="*/ 2147483647 h 844"/>
                  <a:gd name="T114" fmla="*/ 2147483647 w 2422"/>
                  <a:gd name="T115" fmla="*/ 0 h 8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22"/>
                  <a:gd name="T175" fmla="*/ 0 h 844"/>
                  <a:gd name="T176" fmla="*/ 2422 w 2422"/>
                  <a:gd name="T177" fmla="*/ 844 h 8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22" h="844">
                    <a:moveTo>
                      <a:pt x="2422" y="0"/>
                    </a:moveTo>
                    <a:lnTo>
                      <a:pt x="1929" y="59"/>
                    </a:lnTo>
                    <a:lnTo>
                      <a:pt x="1908" y="82"/>
                    </a:lnTo>
                    <a:lnTo>
                      <a:pt x="683" y="189"/>
                    </a:lnTo>
                    <a:lnTo>
                      <a:pt x="667" y="179"/>
                    </a:lnTo>
                    <a:lnTo>
                      <a:pt x="618" y="184"/>
                    </a:lnTo>
                    <a:lnTo>
                      <a:pt x="628" y="205"/>
                    </a:lnTo>
                    <a:lnTo>
                      <a:pt x="628" y="244"/>
                    </a:lnTo>
                    <a:lnTo>
                      <a:pt x="195" y="276"/>
                    </a:lnTo>
                    <a:lnTo>
                      <a:pt x="174" y="330"/>
                    </a:lnTo>
                    <a:lnTo>
                      <a:pt x="158" y="389"/>
                    </a:lnTo>
                    <a:lnTo>
                      <a:pt x="163" y="411"/>
                    </a:lnTo>
                    <a:lnTo>
                      <a:pt x="147" y="465"/>
                    </a:lnTo>
                    <a:lnTo>
                      <a:pt x="141" y="481"/>
                    </a:lnTo>
                    <a:lnTo>
                      <a:pt x="147" y="503"/>
                    </a:lnTo>
                    <a:lnTo>
                      <a:pt x="130" y="535"/>
                    </a:lnTo>
                    <a:lnTo>
                      <a:pt x="93" y="574"/>
                    </a:lnTo>
                    <a:lnTo>
                      <a:pt x="81" y="649"/>
                    </a:lnTo>
                    <a:lnTo>
                      <a:pt x="38" y="697"/>
                    </a:lnTo>
                    <a:lnTo>
                      <a:pt x="49" y="741"/>
                    </a:lnTo>
                    <a:lnTo>
                      <a:pt x="49" y="811"/>
                    </a:lnTo>
                    <a:lnTo>
                      <a:pt x="38" y="811"/>
                    </a:lnTo>
                    <a:lnTo>
                      <a:pt x="0" y="844"/>
                    </a:lnTo>
                    <a:lnTo>
                      <a:pt x="628" y="801"/>
                    </a:lnTo>
                    <a:lnTo>
                      <a:pt x="1403" y="736"/>
                    </a:lnTo>
                    <a:lnTo>
                      <a:pt x="1707" y="703"/>
                    </a:lnTo>
                    <a:lnTo>
                      <a:pt x="1712" y="611"/>
                    </a:lnTo>
                    <a:lnTo>
                      <a:pt x="1740" y="616"/>
                    </a:lnTo>
                    <a:lnTo>
                      <a:pt x="1756" y="611"/>
                    </a:lnTo>
                    <a:lnTo>
                      <a:pt x="1777" y="590"/>
                    </a:lnTo>
                    <a:lnTo>
                      <a:pt x="1777" y="568"/>
                    </a:lnTo>
                    <a:lnTo>
                      <a:pt x="1777" y="546"/>
                    </a:lnTo>
                    <a:lnTo>
                      <a:pt x="1783" y="525"/>
                    </a:lnTo>
                    <a:lnTo>
                      <a:pt x="1810" y="498"/>
                    </a:lnTo>
                    <a:lnTo>
                      <a:pt x="1870" y="476"/>
                    </a:lnTo>
                    <a:lnTo>
                      <a:pt x="1940" y="454"/>
                    </a:lnTo>
                    <a:lnTo>
                      <a:pt x="2010" y="395"/>
                    </a:lnTo>
                    <a:lnTo>
                      <a:pt x="2038" y="384"/>
                    </a:lnTo>
                    <a:lnTo>
                      <a:pt x="2081" y="346"/>
                    </a:lnTo>
                    <a:lnTo>
                      <a:pt x="2087" y="309"/>
                    </a:lnTo>
                    <a:lnTo>
                      <a:pt x="2098" y="309"/>
                    </a:lnTo>
                    <a:lnTo>
                      <a:pt x="2114" y="309"/>
                    </a:lnTo>
                    <a:lnTo>
                      <a:pt x="2124" y="293"/>
                    </a:lnTo>
                    <a:lnTo>
                      <a:pt x="2130" y="281"/>
                    </a:lnTo>
                    <a:lnTo>
                      <a:pt x="2157" y="260"/>
                    </a:lnTo>
                    <a:lnTo>
                      <a:pt x="2162" y="260"/>
                    </a:lnTo>
                    <a:lnTo>
                      <a:pt x="2184" y="276"/>
                    </a:lnTo>
                    <a:lnTo>
                      <a:pt x="2206" y="260"/>
                    </a:lnTo>
                    <a:lnTo>
                      <a:pt x="2211" y="249"/>
                    </a:lnTo>
                    <a:lnTo>
                      <a:pt x="2243" y="222"/>
                    </a:lnTo>
                    <a:lnTo>
                      <a:pt x="2271" y="211"/>
                    </a:lnTo>
                    <a:lnTo>
                      <a:pt x="2319" y="205"/>
                    </a:lnTo>
                    <a:lnTo>
                      <a:pt x="2368" y="124"/>
                    </a:lnTo>
                    <a:lnTo>
                      <a:pt x="2412" y="98"/>
                    </a:lnTo>
                    <a:lnTo>
                      <a:pt x="2412" y="75"/>
                    </a:lnTo>
                    <a:lnTo>
                      <a:pt x="2422" y="54"/>
                    </a:lnTo>
                    <a:lnTo>
                      <a:pt x="2412" y="27"/>
                    </a:lnTo>
                    <a:lnTo>
                      <a:pt x="2422" y="0"/>
                    </a:lnTo>
                    <a:close/>
                  </a:path>
                </a:pathLst>
              </a:custGeom>
              <a:solidFill>
                <a:schemeClr val="bg1">
                  <a:lumMod val="85000"/>
                </a:schemeClr>
              </a:solidFill>
              <a:ln w="9525">
                <a:solidFill>
                  <a:schemeClr val="bg1">
                    <a:lumMod val="85000"/>
                  </a:schemeClr>
                </a:solidFill>
                <a:round/>
                <a:headEnd/>
                <a:tailEnd/>
              </a:ln>
            </p:spPr>
          </p:sp>
          <p:sp>
            <p:nvSpPr>
              <p:cNvPr id="112" name="MS"/>
              <p:cNvSpPr>
                <a:spLocks/>
              </p:cNvSpPr>
              <p:nvPr/>
            </p:nvSpPr>
            <p:spPr bwMode="auto">
              <a:xfrm>
                <a:off x="2990065" y="2441355"/>
                <a:ext cx="257155" cy="442229"/>
              </a:xfrm>
              <a:custGeom>
                <a:avLst/>
                <a:gdLst>
                  <a:gd name="T0" fmla="*/ 2147483647 w 1035"/>
                  <a:gd name="T1" fmla="*/ 0 h 1806"/>
                  <a:gd name="T2" fmla="*/ 2147483647 w 1035"/>
                  <a:gd name="T3" fmla="*/ 2147483647 h 1806"/>
                  <a:gd name="T4" fmla="*/ 2147483647 w 1035"/>
                  <a:gd name="T5" fmla="*/ 2147483647 h 1806"/>
                  <a:gd name="T6" fmla="*/ 2147483647 w 1035"/>
                  <a:gd name="T7" fmla="*/ 2147483647 h 1806"/>
                  <a:gd name="T8" fmla="*/ 2147483647 w 1035"/>
                  <a:gd name="T9" fmla="*/ 2147483647 h 1806"/>
                  <a:gd name="T10" fmla="*/ 2147483647 w 1035"/>
                  <a:gd name="T11" fmla="*/ 2147483647 h 1806"/>
                  <a:gd name="T12" fmla="*/ 2147483647 w 1035"/>
                  <a:gd name="T13" fmla="*/ 2147483647 h 1806"/>
                  <a:gd name="T14" fmla="*/ 2147483647 w 1035"/>
                  <a:gd name="T15" fmla="*/ 2147483647 h 1806"/>
                  <a:gd name="T16" fmla="*/ 2147483647 w 1035"/>
                  <a:gd name="T17" fmla="*/ 2147483647 h 1806"/>
                  <a:gd name="T18" fmla="*/ 2147483647 w 1035"/>
                  <a:gd name="T19" fmla="*/ 2147483647 h 1806"/>
                  <a:gd name="T20" fmla="*/ 2147483647 w 1035"/>
                  <a:gd name="T21" fmla="*/ 2147483647 h 1806"/>
                  <a:gd name="T22" fmla="*/ 2147483647 w 1035"/>
                  <a:gd name="T23" fmla="*/ 2147483647 h 1806"/>
                  <a:gd name="T24" fmla="*/ 2147483647 w 1035"/>
                  <a:gd name="T25" fmla="*/ 2147483647 h 1806"/>
                  <a:gd name="T26" fmla="*/ 2147483647 w 1035"/>
                  <a:gd name="T27" fmla="*/ 2147483647 h 1806"/>
                  <a:gd name="T28" fmla="*/ 2147483647 w 1035"/>
                  <a:gd name="T29" fmla="*/ 2147483647 h 1806"/>
                  <a:gd name="T30" fmla="*/ 2147483647 w 1035"/>
                  <a:gd name="T31" fmla="*/ 2147483647 h 1806"/>
                  <a:gd name="T32" fmla="*/ 2147483647 w 1035"/>
                  <a:gd name="T33" fmla="*/ 2147483647 h 1806"/>
                  <a:gd name="T34" fmla="*/ 2147483647 w 1035"/>
                  <a:gd name="T35" fmla="*/ 2147483647 h 1806"/>
                  <a:gd name="T36" fmla="*/ 2147483647 w 1035"/>
                  <a:gd name="T37" fmla="*/ 2147483647 h 1806"/>
                  <a:gd name="T38" fmla="*/ 2147483647 w 1035"/>
                  <a:gd name="T39" fmla="*/ 2147483647 h 1806"/>
                  <a:gd name="T40" fmla="*/ 2147483647 w 1035"/>
                  <a:gd name="T41" fmla="*/ 2147483647 h 1806"/>
                  <a:gd name="T42" fmla="*/ 2147483647 w 1035"/>
                  <a:gd name="T43" fmla="*/ 2147483647 h 1806"/>
                  <a:gd name="T44" fmla="*/ 2147483647 w 1035"/>
                  <a:gd name="T45" fmla="*/ 2147483647 h 1806"/>
                  <a:gd name="T46" fmla="*/ 2147483647 w 1035"/>
                  <a:gd name="T47" fmla="*/ 2147483647 h 1806"/>
                  <a:gd name="T48" fmla="*/ 2147483647 w 1035"/>
                  <a:gd name="T49" fmla="*/ 2147483647 h 1806"/>
                  <a:gd name="T50" fmla="*/ 2147483647 w 1035"/>
                  <a:gd name="T51" fmla="*/ 2147483647 h 1806"/>
                  <a:gd name="T52" fmla="*/ 2147483647 w 1035"/>
                  <a:gd name="T53" fmla="*/ 2147483647 h 1806"/>
                  <a:gd name="T54" fmla="*/ 2147483647 w 1035"/>
                  <a:gd name="T55" fmla="*/ 2147483647 h 1806"/>
                  <a:gd name="T56" fmla="*/ 2147483647 w 1035"/>
                  <a:gd name="T57" fmla="*/ 2147483647 h 1806"/>
                  <a:gd name="T58" fmla="*/ 2147483647 w 1035"/>
                  <a:gd name="T59" fmla="*/ 2147483647 h 1806"/>
                  <a:gd name="T60" fmla="*/ 2147483647 w 1035"/>
                  <a:gd name="T61" fmla="*/ 2147483647 h 1806"/>
                  <a:gd name="T62" fmla="*/ 2147483647 w 1035"/>
                  <a:gd name="T63" fmla="*/ 2147483647 h 1806"/>
                  <a:gd name="T64" fmla="*/ 2147483647 w 1035"/>
                  <a:gd name="T65" fmla="*/ 2147483647 h 1806"/>
                  <a:gd name="T66" fmla="*/ 0 w 1035"/>
                  <a:gd name="T67" fmla="*/ 2147483647 h 1806"/>
                  <a:gd name="T68" fmla="*/ 0 w 1035"/>
                  <a:gd name="T69" fmla="*/ 2147483647 h 1806"/>
                  <a:gd name="T70" fmla="*/ 2147483647 w 1035"/>
                  <a:gd name="T71" fmla="*/ 2147483647 h 1806"/>
                  <a:gd name="T72" fmla="*/ 2147483647 w 1035"/>
                  <a:gd name="T73" fmla="*/ 2147483647 h 1806"/>
                  <a:gd name="T74" fmla="*/ 2147483647 w 1035"/>
                  <a:gd name="T75" fmla="*/ 2147483647 h 1806"/>
                  <a:gd name="T76" fmla="*/ 2147483647 w 1035"/>
                  <a:gd name="T77" fmla="*/ 2147483647 h 1806"/>
                  <a:gd name="T78" fmla="*/ 2147483647 w 1035"/>
                  <a:gd name="T79" fmla="*/ 2147483647 h 1806"/>
                  <a:gd name="T80" fmla="*/ 2147483647 w 1035"/>
                  <a:gd name="T81" fmla="*/ 2147483647 h 1806"/>
                  <a:gd name="T82" fmla="*/ 2147483647 w 1035"/>
                  <a:gd name="T83" fmla="*/ 2147483647 h 1806"/>
                  <a:gd name="T84" fmla="*/ 2147483647 w 1035"/>
                  <a:gd name="T85" fmla="*/ 2147483647 h 1806"/>
                  <a:gd name="T86" fmla="*/ 2147483647 w 1035"/>
                  <a:gd name="T87" fmla="*/ 2147483647 h 1806"/>
                  <a:gd name="T88" fmla="*/ 2147483647 w 1035"/>
                  <a:gd name="T89" fmla="*/ 2147483647 h 1806"/>
                  <a:gd name="T90" fmla="*/ 2147483647 w 1035"/>
                  <a:gd name="T91" fmla="*/ 2147483647 h 1806"/>
                  <a:gd name="T92" fmla="*/ 2147483647 w 1035"/>
                  <a:gd name="T93" fmla="*/ 2147483647 h 1806"/>
                  <a:gd name="T94" fmla="*/ 2147483647 w 1035"/>
                  <a:gd name="T95" fmla="*/ 2147483647 h 1806"/>
                  <a:gd name="T96" fmla="*/ 2147483647 w 1035"/>
                  <a:gd name="T97" fmla="*/ 2147483647 h 1806"/>
                  <a:gd name="T98" fmla="*/ 2147483647 w 1035"/>
                  <a:gd name="T99" fmla="*/ 2147483647 h 1806"/>
                  <a:gd name="T100" fmla="*/ 2147483647 w 1035"/>
                  <a:gd name="T101" fmla="*/ 2147483647 h 1806"/>
                  <a:gd name="T102" fmla="*/ 2147483647 w 1035"/>
                  <a:gd name="T103" fmla="*/ 2147483647 h 1806"/>
                  <a:gd name="T104" fmla="*/ 2147483647 w 1035"/>
                  <a:gd name="T105" fmla="*/ 0 h 1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5"/>
                  <a:gd name="T160" fmla="*/ 0 h 1806"/>
                  <a:gd name="T161" fmla="*/ 1035 w 1035"/>
                  <a:gd name="T162" fmla="*/ 1806 h 1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5" h="1806">
                    <a:moveTo>
                      <a:pt x="958" y="0"/>
                    </a:moveTo>
                    <a:lnTo>
                      <a:pt x="330" y="43"/>
                    </a:lnTo>
                    <a:lnTo>
                      <a:pt x="330" y="64"/>
                    </a:lnTo>
                    <a:lnTo>
                      <a:pt x="270" y="113"/>
                    </a:lnTo>
                    <a:lnTo>
                      <a:pt x="249" y="172"/>
                    </a:lnTo>
                    <a:lnTo>
                      <a:pt x="254" y="226"/>
                    </a:lnTo>
                    <a:lnTo>
                      <a:pt x="249" y="265"/>
                    </a:lnTo>
                    <a:lnTo>
                      <a:pt x="195" y="297"/>
                    </a:lnTo>
                    <a:lnTo>
                      <a:pt x="157" y="351"/>
                    </a:lnTo>
                    <a:lnTo>
                      <a:pt x="141" y="367"/>
                    </a:lnTo>
                    <a:lnTo>
                      <a:pt x="141" y="416"/>
                    </a:lnTo>
                    <a:lnTo>
                      <a:pt x="114" y="448"/>
                    </a:lnTo>
                    <a:lnTo>
                      <a:pt x="114" y="486"/>
                    </a:lnTo>
                    <a:lnTo>
                      <a:pt x="92" y="535"/>
                    </a:lnTo>
                    <a:lnTo>
                      <a:pt x="65" y="588"/>
                    </a:lnTo>
                    <a:lnTo>
                      <a:pt x="76" y="643"/>
                    </a:lnTo>
                    <a:lnTo>
                      <a:pt x="102" y="670"/>
                    </a:lnTo>
                    <a:lnTo>
                      <a:pt x="108" y="708"/>
                    </a:lnTo>
                    <a:lnTo>
                      <a:pt x="119" y="718"/>
                    </a:lnTo>
                    <a:lnTo>
                      <a:pt x="119" y="735"/>
                    </a:lnTo>
                    <a:lnTo>
                      <a:pt x="102" y="746"/>
                    </a:lnTo>
                    <a:lnTo>
                      <a:pt x="92" y="778"/>
                    </a:lnTo>
                    <a:lnTo>
                      <a:pt x="97" y="799"/>
                    </a:lnTo>
                    <a:lnTo>
                      <a:pt x="92" y="832"/>
                    </a:lnTo>
                    <a:lnTo>
                      <a:pt x="135" y="903"/>
                    </a:lnTo>
                    <a:lnTo>
                      <a:pt x="141" y="973"/>
                    </a:lnTo>
                    <a:lnTo>
                      <a:pt x="157" y="1016"/>
                    </a:lnTo>
                    <a:lnTo>
                      <a:pt x="179" y="1032"/>
                    </a:lnTo>
                    <a:lnTo>
                      <a:pt x="184" y="1064"/>
                    </a:lnTo>
                    <a:lnTo>
                      <a:pt x="141" y="1092"/>
                    </a:lnTo>
                    <a:lnTo>
                      <a:pt x="130" y="1103"/>
                    </a:lnTo>
                    <a:lnTo>
                      <a:pt x="108" y="1184"/>
                    </a:lnTo>
                    <a:lnTo>
                      <a:pt x="54" y="1270"/>
                    </a:lnTo>
                    <a:lnTo>
                      <a:pt x="0" y="1428"/>
                    </a:lnTo>
                    <a:lnTo>
                      <a:pt x="0" y="1540"/>
                    </a:lnTo>
                    <a:lnTo>
                      <a:pt x="579" y="1519"/>
                    </a:lnTo>
                    <a:lnTo>
                      <a:pt x="590" y="1535"/>
                    </a:lnTo>
                    <a:lnTo>
                      <a:pt x="574" y="1589"/>
                    </a:lnTo>
                    <a:lnTo>
                      <a:pt x="579" y="1676"/>
                    </a:lnTo>
                    <a:lnTo>
                      <a:pt x="639" y="1735"/>
                    </a:lnTo>
                    <a:lnTo>
                      <a:pt x="655" y="1806"/>
                    </a:lnTo>
                    <a:lnTo>
                      <a:pt x="693" y="1806"/>
                    </a:lnTo>
                    <a:lnTo>
                      <a:pt x="758" y="1757"/>
                    </a:lnTo>
                    <a:lnTo>
                      <a:pt x="899" y="1714"/>
                    </a:lnTo>
                    <a:lnTo>
                      <a:pt x="932" y="1725"/>
                    </a:lnTo>
                    <a:lnTo>
                      <a:pt x="986" y="1709"/>
                    </a:lnTo>
                    <a:lnTo>
                      <a:pt x="991" y="1719"/>
                    </a:lnTo>
                    <a:lnTo>
                      <a:pt x="1024" y="1730"/>
                    </a:lnTo>
                    <a:lnTo>
                      <a:pt x="1035" y="1725"/>
                    </a:lnTo>
                    <a:lnTo>
                      <a:pt x="970" y="1173"/>
                    </a:lnTo>
                    <a:lnTo>
                      <a:pt x="965" y="1119"/>
                    </a:lnTo>
                    <a:lnTo>
                      <a:pt x="986" y="32"/>
                    </a:lnTo>
                    <a:lnTo>
                      <a:pt x="958" y="0"/>
                    </a:lnTo>
                    <a:close/>
                  </a:path>
                </a:pathLst>
              </a:custGeom>
              <a:solidFill>
                <a:schemeClr val="bg1">
                  <a:lumMod val="85000"/>
                </a:schemeClr>
              </a:solidFill>
              <a:ln w="9525">
                <a:solidFill>
                  <a:schemeClr val="bg1">
                    <a:lumMod val="85000"/>
                  </a:schemeClr>
                </a:solidFill>
                <a:round/>
                <a:headEnd/>
                <a:tailEnd/>
              </a:ln>
            </p:spPr>
          </p:sp>
          <p:sp>
            <p:nvSpPr>
              <p:cNvPr id="113" name="AL"/>
              <p:cNvSpPr>
                <a:spLocks/>
              </p:cNvSpPr>
              <p:nvPr/>
            </p:nvSpPr>
            <p:spPr bwMode="auto">
              <a:xfrm>
                <a:off x="3223112" y="2425273"/>
                <a:ext cx="281263" cy="442229"/>
              </a:xfrm>
              <a:custGeom>
                <a:avLst/>
                <a:gdLst>
                  <a:gd name="T0" fmla="*/ 0 w 1133"/>
                  <a:gd name="T1" fmla="*/ 2147483647 h 1795"/>
                  <a:gd name="T2" fmla="*/ 2147483647 w 1133"/>
                  <a:gd name="T3" fmla="*/ 2147483647 h 1795"/>
                  <a:gd name="T4" fmla="*/ 2147483647 w 1133"/>
                  <a:gd name="T5" fmla="*/ 2147483647 h 1795"/>
                  <a:gd name="T6" fmla="*/ 2147483647 w 1133"/>
                  <a:gd name="T7" fmla="*/ 2147483647 h 1795"/>
                  <a:gd name="T8" fmla="*/ 2147483647 w 1133"/>
                  <a:gd name="T9" fmla="*/ 2147483647 h 1795"/>
                  <a:gd name="T10" fmla="*/ 2147483647 w 1133"/>
                  <a:gd name="T11" fmla="*/ 2147483647 h 1795"/>
                  <a:gd name="T12" fmla="*/ 2147483647 w 1133"/>
                  <a:gd name="T13" fmla="*/ 2147483647 h 1795"/>
                  <a:gd name="T14" fmla="*/ 2147483647 w 1133"/>
                  <a:gd name="T15" fmla="*/ 2147483647 h 1795"/>
                  <a:gd name="T16" fmla="*/ 2147483647 w 1133"/>
                  <a:gd name="T17" fmla="*/ 2147483647 h 1795"/>
                  <a:gd name="T18" fmla="*/ 2147483647 w 1133"/>
                  <a:gd name="T19" fmla="*/ 2147483647 h 1795"/>
                  <a:gd name="T20" fmla="*/ 2147483647 w 1133"/>
                  <a:gd name="T21" fmla="*/ 2147483647 h 1795"/>
                  <a:gd name="T22" fmla="*/ 2147483647 w 1133"/>
                  <a:gd name="T23" fmla="*/ 2147483647 h 1795"/>
                  <a:gd name="T24" fmla="*/ 2147483647 w 1133"/>
                  <a:gd name="T25" fmla="*/ 2147483647 h 1795"/>
                  <a:gd name="T26" fmla="*/ 2147483647 w 1133"/>
                  <a:gd name="T27" fmla="*/ 2147483647 h 1795"/>
                  <a:gd name="T28" fmla="*/ 2147483647 w 1133"/>
                  <a:gd name="T29" fmla="*/ 2147483647 h 1795"/>
                  <a:gd name="T30" fmla="*/ 2147483647 w 1133"/>
                  <a:gd name="T31" fmla="*/ 2147483647 h 1795"/>
                  <a:gd name="T32" fmla="*/ 2147483647 w 1133"/>
                  <a:gd name="T33" fmla="*/ 2147483647 h 1795"/>
                  <a:gd name="T34" fmla="*/ 2147483647 w 1133"/>
                  <a:gd name="T35" fmla="*/ 2147483647 h 1795"/>
                  <a:gd name="T36" fmla="*/ 2147483647 w 1133"/>
                  <a:gd name="T37" fmla="*/ 2147483647 h 1795"/>
                  <a:gd name="T38" fmla="*/ 2147483647 w 1133"/>
                  <a:gd name="T39" fmla="*/ 2147483647 h 1795"/>
                  <a:gd name="T40" fmla="*/ 2147483647 w 1133"/>
                  <a:gd name="T41" fmla="*/ 2147483647 h 1795"/>
                  <a:gd name="T42" fmla="*/ 2147483647 w 1133"/>
                  <a:gd name="T43" fmla="*/ 2147483647 h 1795"/>
                  <a:gd name="T44" fmla="*/ 2147483647 w 1133"/>
                  <a:gd name="T45" fmla="*/ 2147483647 h 1795"/>
                  <a:gd name="T46" fmla="*/ 2147483647 w 1133"/>
                  <a:gd name="T47" fmla="*/ 2147483647 h 1795"/>
                  <a:gd name="T48" fmla="*/ 2147483647 w 1133"/>
                  <a:gd name="T49" fmla="*/ 2147483647 h 1795"/>
                  <a:gd name="T50" fmla="*/ 2147483647 w 1133"/>
                  <a:gd name="T51" fmla="*/ 2147483647 h 1795"/>
                  <a:gd name="T52" fmla="*/ 2147483647 w 1133"/>
                  <a:gd name="T53" fmla="*/ 2147483647 h 1795"/>
                  <a:gd name="T54" fmla="*/ 2147483647 w 1133"/>
                  <a:gd name="T55" fmla="*/ 2147483647 h 1795"/>
                  <a:gd name="T56" fmla="*/ 2147483647 w 1133"/>
                  <a:gd name="T57" fmla="*/ 2147483647 h 1795"/>
                  <a:gd name="T58" fmla="*/ 2147483647 w 1133"/>
                  <a:gd name="T59" fmla="*/ 2147483647 h 1795"/>
                  <a:gd name="T60" fmla="*/ 2147483647 w 1133"/>
                  <a:gd name="T61" fmla="*/ 2147483647 h 1795"/>
                  <a:gd name="T62" fmla="*/ 2147483647 w 1133"/>
                  <a:gd name="T63" fmla="*/ 2147483647 h 1795"/>
                  <a:gd name="T64" fmla="*/ 2147483647 w 1133"/>
                  <a:gd name="T65" fmla="*/ 2147483647 h 1795"/>
                  <a:gd name="T66" fmla="*/ 2147483647 w 1133"/>
                  <a:gd name="T67" fmla="*/ 2147483647 h 1795"/>
                  <a:gd name="T68" fmla="*/ 2147483647 w 1133"/>
                  <a:gd name="T69" fmla="*/ 2147483647 h 1795"/>
                  <a:gd name="T70" fmla="*/ 2147483647 w 1133"/>
                  <a:gd name="T71" fmla="*/ 2147483647 h 1795"/>
                  <a:gd name="T72" fmla="*/ 2147483647 w 1133"/>
                  <a:gd name="T73" fmla="*/ 2147483647 h 1795"/>
                  <a:gd name="T74" fmla="*/ 2147483647 w 1133"/>
                  <a:gd name="T75" fmla="*/ 2147483647 h 1795"/>
                  <a:gd name="T76" fmla="*/ 2147483647 w 1133"/>
                  <a:gd name="T77" fmla="*/ 2147483647 h 1795"/>
                  <a:gd name="T78" fmla="*/ 2147483647 w 1133"/>
                  <a:gd name="T79" fmla="*/ 2147483647 h 1795"/>
                  <a:gd name="T80" fmla="*/ 2147483647 w 1133"/>
                  <a:gd name="T81" fmla="*/ 2147483647 h 1795"/>
                  <a:gd name="T82" fmla="*/ 2147483647 w 1133"/>
                  <a:gd name="T83" fmla="*/ 2147483647 h 1795"/>
                  <a:gd name="T84" fmla="*/ 2147483647 w 1133"/>
                  <a:gd name="T85" fmla="*/ 2147483647 h 1795"/>
                  <a:gd name="T86" fmla="*/ 2147483647 w 1133"/>
                  <a:gd name="T87" fmla="*/ 2147483647 h 1795"/>
                  <a:gd name="T88" fmla="*/ 2147483647 w 1133"/>
                  <a:gd name="T89" fmla="*/ 2147483647 h 1795"/>
                  <a:gd name="T90" fmla="*/ 2147483647 w 1133"/>
                  <a:gd name="T91" fmla="*/ 2147483647 h 1795"/>
                  <a:gd name="T92" fmla="*/ 2147483647 w 1133"/>
                  <a:gd name="T93" fmla="*/ 2147483647 h 1795"/>
                  <a:gd name="T94" fmla="*/ 2147483647 w 1133"/>
                  <a:gd name="T95" fmla="*/ 2147483647 h 1795"/>
                  <a:gd name="T96" fmla="*/ 2147483647 w 1133"/>
                  <a:gd name="T97" fmla="*/ 2147483647 h 1795"/>
                  <a:gd name="T98" fmla="*/ 2147483647 w 1133"/>
                  <a:gd name="T99" fmla="*/ 2147483647 h 1795"/>
                  <a:gd name="T100" fmla="*/ 2147483647 w 1133"/>
                  <a:gd name="T101" fmla="*/ 2147483647 h 1795"/>
                  <a:gd name="T102" fmla="*/ 2147483647 w 1133"/>
                  <a:gd name="T103" fmla="*/ 0 h 1795"/>
                  <a:gd name="T104" fmla="*/ 0 w 1133"/>
                  <a:gd name="T105" fmla="*/ 2147483647 h 17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33"/>
                  <a:gd name="T160" fmla="*/ 0 h 1795"/>
                  <a:gd name="T161" fmla="*/ 1133 w 1133"/>
                  <a:gd name="T162" fmla="*/ 1795 h 17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33" h="1795">
                    <a:moveTo>
                      <a:pt x="0" y="65"/>
                    </a:moveTo>
                    <a:lnTo>
                      <a:pt x="28" y="97"/>
                    </a:lnTo>
                    <a:lnTo>
                      <a:pt x="7" y="1184"/>
                    </a:lnTo>
                    <a:lnTo>
                      <a:pt x="12" y="1238"/>
                    </a:lnTo>
                    <a:lnTo>
                      <a:pt x="77" y="1790"/>
                    </a:lnTo>
                    <a:lnTo>
                      <a:pt x="93" y="1779"/>
                    </a:lnTo>
                    <a:lnTo>
                      <a:pt x="109" y="1767"/>
                    </a:lnTo>
                    <a:lnTo>
                      <a:pt x="158" y="1784"/>
                    </a:lnTo>
                    <a:lnTo>
                      <a:pt x="168" y="1762"/>
                    </a:lnTo>
                    <a:lnTo>
                      <a:pt x="179" y="1681"/>
                    </a:lnTo>
                    <a:lnTo>
                      <a:pt x="201" y="1627"/>
                    </a:lnTo>
                    <a:lnTo>
                      <a:pt x="228" y="1681"/>
                    </a:lnTo>
                    <a:lnTo>
                      <a:pt x="223" y="1703"/>
                    </a:lnTo>
                    <a:lnTo>
                      <a:pt x="245" y="1746"/>
                    </a:lnTo>
                    <a:lnTo>
                      <a:pt x="277" y="1795"/>
                    </a:lnTo>
                    <a:lnTo>
                      <a:pt x="310" y="1795"/>
                    </a:lnTo>
                    <a:lnTo>
                      <a:pt x="337" y="1795"/>
                    </a:lnTo>
                    <a:lnTo>
                      <a:pt x="375" y="1757"/>
                    </a:lnTo>
                    <a:lnTo>
                      <a:pt x="380" y="1751"/>
                    </a:lnTo>
                    <a:lnTo>
                      <a:pt x="396" y="1735"/>
                    </a:lnTo>
                    <a:lnTo>
                      <a:pt x="396" y="1730"/>
                    </a:lnTo>
                    <a:lnTo>
                      <a:pt x="391" y="1719"/>
                    </a:lnTo>
                    <a:lnTo>
                      <a:pt x="375" y="1714"/>
                    </a:lnTo>
                    <a:lnTo>
                      <a:pt x="375" y="1703"/>
                    </a:lnTo>
                    <a:lnTo>
                      <a:pt x="391" y="1670"/>
                    </a:lnTo>
                    <a:lnTo>
                      <a:pt x="386" y="1654"/>
                    </a:lnTo>
                    <a:lnTo>
                      <a:pt x="363" y="1638"/>
                    </a:lnTo>
                    <a:lnTo>
                      <a:pt x="353" y="1638"/>
                    </a:lnTo>
                    <a:lnTo>
                      <a:pt x="337" y="1621"/>
                    </a:lnTo>
                    <a:lnTo>
                      <a:pt x="310" y="1584"/>
                    </a:lnTo>
                    <a:lnTo>
                      <a:pt x="310" y="1556"/>
                    </a:lnTo>
                    <a:lnTo>
                      <a:pt x="315" y="1551"/>
                    </a:lnTo>
                    <a:lnTo>
                      <a:pt x="315" y="1540"/>
                    </a:lnTo>
                    <a:lnTo>
                      <a:pt x="315" y="1524"/>
                    </a:lnTo>
                    <a:lnTo>
                      <a:pt x="1133" y="1444"/>
                    </a:lnTo>
                    <a:lnTo>
                      <a:pt x="1128" y="1421"/>
                    </a:lnTo>
                    <a:lnTo>
                      <a:pt x="1089" y="1363"/>
                    </a:lnTo>
                    <a:lnTo>
                      <a:pt x="1096" y="1270"/>
                    </a:lnTo>
                    <a:lnTo>
                      <a:pt x="1063" y="1189"/>
                    </a:lnTo>
                    <a:lnTo>
                      <a:pt x="1052" y="1124"/>
                    </a:lnTo>
                    <a:lnTo>
                      <a:pt x="1073" y="1075"/>
                    </a:lnTo>
                    <a:lnTo>
                      <a:pt x="1073" y="1027"/>
                    </a:lnTo>
                    <a:lnTo>
                      <a:pt x="1101" y="989"/>
                    </a:lnTo>
                    <a:lnTo>
                      <a:pt x="1106" y="978"/>
                    </a:lnTo>
                    <a:lnTo>
                      <a:pt x="1079" y="946"/>
                    </a:lnTo>
                    <a:lnTo>
                      <a:pt x="1089" y="913"/>
                    </a:lnTo>
                    <a:lnTo>
                      <a:pt x="1073" y="892"/>
                    </a:lnTo>
                    <a:lnTo>
                      <a:pt x="1042" y="876"/>
                    </a:lnTo>
                    <a:lnTo>
                      <a:pt x="1031" y="848"/>
                    </a:lnTo>
                    <a:lnTo>
                      <a:pt x="1014" y="794"/>
                    </a:lnTo>
                    <a:lnTo>
                      <a:pt x="993" y="773"/>
                    </a:lnTo>
                    <a:lnTo>
                      <a:pt x="775" y="0"/>
                    </a:lnTo>
                    <a:lnTo>
                      <a:pt x="0" y="65"/>
                    </a:lnTo>
                    <a:close/>
                  </a:path>
                </a:pathLst>
              </a:custGeom>
              <a:solidFill>
                <a:schemeClr val="bg1">
                  <a:lumMod val="85000"/>
                </a:schemeClr>
              </a:solidFill>
              <a:ln w="9525">
                <a:solidFill>
                  <a:schemeClr val="bg1">
                    <a:lumMod val="85000"/>
                  </a:schemeClr>
                </a:solidFill>
                <a:round/>
                <a:headEnd/>
                <a:tailEnd/>
              </a:ln>
            </p:spPr>
          </p:sp>
        </p:grpSp>
        <p:grpSp>
          <p:nvGrpSpPr>
            <p:cNvPr id="30" name="Group 29"/>
            <p:cNvGrpSpPr/>
            <p:nvPr/>
          </p:nvGrpSpPr>
          <p:grpSpPr>
            <a:xfrm>
              <a:off x="1840902" y="2272504"/>
              <a:ext cx="1366137" cy="1021146"/>
              <a:chOff x="1840902" y="2272504"/>
              <a:chExt cx="1366137" cy="1021146"/>
            </a:xfrm>
          </p:grpSpPr>
          <p:sp>
            <p:nvSpPr>
              <p:cNvPr id="106" name="OK"/>
              <p:cNvSpPr>
                <a:spLocks/>
              </p:cNvSpPr>
              <p:nvPr/>
            </p:nvSpPr>
            <p:spPr bwMode="auto">
              <a:xfrm>
                <a:off x="2146274" y="2272504"/>
                <a:ext cx="618779" cy="313579"/>
              </a:xfrm>
              <a:custGeom>
                <a:avLst/>
                <a:gdLst>
                  <a:gd name="T0" fmla="*/ 2147483647 w 2531"/>
                  <a:gd name="T1" fmla="*/ 2147483647 h 1303"/>
                  <a:gd name="T2" fmla="*/ 0 w 2531"/>
                  <a:gd name="T3" fmla="*/ 2147483647 h 1303"/>
                  <a:gd name="T4" fmla="*/ 2147483647 w 2531"/>
                  <a:gd name="T5" fmla="*/ 2147483647 h 1303"/>
                  <a:gd name="T6" fmla="*/ 2147483647 w 2531"/>
                  <a:gd name="T7" fmla="*/ 2147483647 h 1303"/>
                  <a:gd name="T8" fmla="*/ 2147483647 w 2531"/>
                  <a:gd name="T9" fmla="*/ 2147483647 h 1303"/>
                  <a:gd name="T10" fmla="*/ 2147483647 w 2531"/>
                  <a:gd name="T11" fmla="*/ 2147483647 h 1303"/>
                  <a:gd name="T12" fmla="*/ 2147483647 w 2531"/>
                  <a:gd name="T13" fmla="*/ 2147483647 h 1303"/>
                  <a:gd name="T14" fmla="*/ 2147483647 w 2531"/>
                  <a:gd name="T15" fmla="*/ 2147483647 h 1303"/>
                  <a:gd name="T16" fmla="*/ 2147483647 w 2531"/>
                  <a:gd name="T17" fmla="*/ 2147483647 h 1303"/>
                  <a:gd name="T18" fmla="*/ 2147483647 w 2531"/>
                  <a:gd name="T19" fmla="*/ 2147483647 h 1303"/>
                  <a:gd name="T20" fmla="*/ 2147483647 w 2531"/>
                  <a:gd name="T21" fmla="*/ 2147483647 h 1303"/>
                  <a:gd name="T22" fmla="*/ 2147483647 w 2531"/>
                  <a:gd name="T23" fmla="*/ 2147483647 h 1303"/>
                  <a:gd name="T24" fmla="*/ 2147483647 w 2531"/>
                  <a:gd name="T25" fmla="*/ 2147483647 h 1303"/>
                  <a:gd name="T26" fmla="*/ 2147483647 w 2531"/>
                  <a:gd name="T27" fmla="*/ 2147483647 h 1303"/>
                  <a:gd name="T28" fmla="*/ 2147483647 w 2531"/>
                  <a:gd name="T29" fmla="*/ 2147483647 h 1303"/>
                  <a:gd name="T30" fmla="*/ 2147483647 w 2531"/>
                  <a:gd name="T31" fmla="*/ 2147483647 h 1303"/>
                  <a:gd name="T32" fmla="*/ 2147483647 w 2531"/>
                  <a:gd name="T33" fmla="*/ 2147483647 h 1303"/>
                  <a:gd name="T34" fmla="*/ 2147483647 w 2531"/>
                  <a:gd name="T35" fmla="*/ 2147483647 h 1303"/>
                  <a:gd name="T36" fmla="*/ 2147483647 w 2531"/>
                  <a:gd name="T37" fmla="*/ 2147483647 h 1303"/>
                  <a:gd name="T38" fmla="*/ 2147483647 w 2531"/>
                  <a:gd name="T39" fmla="*/ 2147483647 h 1303"/>
                  <a:gd name="T40" fmla="*/ 2147483647 w 2531"/>
                  <a:gd name="T41" fmla="*/ 2147483647 h 1303"/>
                  <a:gd name="T42" fmla="*/ 2147483647 w 2531"/>
                  <a:gd name="T43" fmla="*/ 2147483647 h 1303"/>
                  <a:gd name="T44" fmla="*/ 2147483647 w 2531"/>
                  <a:gd name="T45" fmla="*/ 2147483647 h 1303"/>
                  <a:gd name="T46" fmla="*/ 2147483647 w 2531"/>
                  <a:gd name="T47" fmla="*/ 2147483647 h 1303"/>
                  <a:gd name="T48" fmla="*/ 2147483647 w 2531"/>
                  <a:gd name="T49" fmla="*/ 2147483647 h 1303"/>
                  <a:gd name="T50" fmla="*/ 2147483647 w 2531"/>
                  <a:gd name="T51" fmla="*/ 2147483647 h 1303"/>
                  <a:gd name="T52" fmla="*/ 2147483647 w 2531"/>
                  <a:gd name="T53" fmla="*/ 2147483647 h 1303"/>
                  <a:gd name="T54" fmla="*/ 2147483647 w 2531"/>
                  <a:gd name="T55" fmla="*/ 2147483647 h 1303"/>
                  <a:gd name="T56" fmla="*/ 2147483647 w 2531"/>
                  <a:gd name="T57" fmla="*/ 2147483647 h 1303"/>
                  <a:gd name="T58" fmla="*/ 2147483647 w 2531"/>
                  <a:gd name="T59" fmla="*/ 2147483647 h 1303"/>
                  <a:gd name="T60" fmla="*/ 2147483647 w 2531"/>
                  <a:gd name="T61" fmla="*/ 2147483647 h 1303"/>
                  <a:gd name="T62" fmla="*/ 2147483647 w 2531"/>
                  <a:gd name="T63" fmla="*/ 2147483647 h 1303"/>
                  <a:gd name="T64" fmla="*/ 2147483647 w 2531"/>
                  <a:gd name="T65" fmla="*/ 2147483647 h 1303"/>
                  <a:gd name="T66" fmla="*/ 2147483647 w 2531"/>
                  <a:gd name="T67" fmla="*/ 2147483647 h 1303"/>
                  <a:gd name="T68" fmla="*/ 2147483647 w 2531"/>
                  <a:gd name="T69" fmla="*/ 2147483647 h 13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1"/>
                  <a:gd name="T106" fmla="*/ 0 h 1303"/>
                  <a:gd name="T107" fmla="*/ 2531 w 2531"/>
                  <a:gd name="T108" fmla="*/ 1303 h 13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1" h="1303">
                    <a:moveTo>
                      <a:pt x="2477" y="65"/>
                    </a:moveTo>
                    <a:lnTo>
                      <a:pt x="298" y="22"/>
                    </a:lnTo>
                    <a:lnTo>
                      <a:pt x="11" y="0"/>
                    </a:lnTo>
                    <a:lnTo>
                      <a:pt x="0" y="184"/>
                    </a:lnTo>
                    <a:lnTo>
                      <a:pt x="889" y="233"/>
                    </a:lnTo>
                    <a:lnTo>
                      <a:pt x="863" y="946"/>
                    </a:lnTo>
                    <a:lnTo>
                      <a:pt x="895" y="951"/>
                    </a:lnTo>
                    <a:lnTo>
                      <a:pt x="911" y="963"/>
                    </a:lnTo>
                    <a:lnTo>
                      <a:pt x="954" y="1022"/>
                    </a:lnTo>
                    <a:lnTo>
                      <a:pt x="975" y="1028"/>
                    </a:lnTo>
                    <a:lnTo>
                      <a:pt x="1035" y="1022"/>
                    </a:lnTo>
                    <a:lnTo>
                      <a:pt x="1057" y="1006"/>
                    </a:lnTo>
                    <a:lnTo>
                      <a:pt x="1089" y="1022"/>
                    </a:lnTo>
                    <a:lnTo>
                      <a:pt x="1100" y="1044"/>
                    </a:lnTo>
                    <a:lnTo>
                      <a:pt x="1100" y="1055"/>
                    </a:lnTo>
                    <a:lnTo>
                      <a:pt x="1117" y="1087"/>
                    </a:lnTo>
                    <a:lnTo>
                      <a:pt x="1122" y="1092"/>
                    </a:lnTo>
                    <a:lnTo>
                      <a:pt x="1203" y="1104"/>
                    </a:lnTo>
                    <a:lnTo>
                      <a:pt x="1236" y="1120"/>
                    </a:lnTo>
                    <a:lnTo>
                      <a:pt x="1252" y="1120"/>
                    </a:lnTo>
                    <a:lnTo>
                      <a:pt x="1258" y="1114"/>
                    </a:lnTo>
                    <a:lnTo>
                      <a:pt x="1285" y="1109"/>
                    </a:lnTo>
                    <a:lnTo>
                      <a:pt x="1301" y="1136"/>
                    </a:lnTo>
                    <a:lnTo>
                      <a:pt x="1333" y="1152"/>
                    </a:lnTo>
                    <a:lnTo>
                      <a:pt x="1356" y="1130"/>
                    </a:lnTo>
                    <a:lnTo>
                      <a:pt x="1431" y="1136"/>
                    </a:lnTo>
                    <a:lnTo>
                      <a:pt x="1436" y="1152"/>
                    </a:lnTo>
                    <a:lnTo>
                      <a:pt x="1463" y="1179"/>
                    </a:lnTo>
                    <a:lnTo>
                      <a:pt x="1475" y="1185"/>
                    </a:lnTo>
                    <a:lnTo>
                      <a:pt x="1475" y="1222"/>
                    </a:lnTo>
                    <a:lnTo>
                      <a:pt x="1529" y="1239"/>
                    </a:lnTo>
                    <a:lnTo>
                      <a:pt x="1540" y="1195"/>
                    </a:lnTo>
                    <a:lnTo>
                      <a:pt x="1566" y="1190"/>
                    </a:lnTo>
                    <a:lnTo>
                      <a:pt x="1642" y="1244"/>
                    </a:lnTo>
                    <a:lnTo>
                      <a:pt x="1648" y="1244"/>
                    </a:lnTo>
                    <a:lnTo>
                      <a:pt x="1686" y="1222"/>
                    </a:lnTo>
                    <a:lnTo>
                      <a:pt x="1708" y="1222"/>
                    </a:lnTo>
                    <a:lnTo>
                      <a:pt x="1713" y="1239"/>
                    </a:lnTo>
                    <a:lnTo>
                      <a:pt x="1708" y="1265"/>
                    </a:lnTo>
                    <a:lnTo>
                      <a:pt x="1719" y="1287"/>
                    </a:lnTo>
                    <a:lnTo>
                      <a:pt x="1740" y="1276"/>
                    </a:lnTo>
                    <a:lnTo>
                      <a:pt x="1735" y="1255"/>
                    </a:lnTo>
                    <a:lnTo>
                      <a:pt x="1756" y="1222"/>
                    </a:lnTo>
                    <a:lnTo>
                      <a:pt x="1789" y="1206"/>
                    </a:lnTo>
                    <a:lnTo>
                      <a:pt x="1800" y="1206"/>
                    </a:lnTo>
                    <a:lnTo>
                      <a:pt x="1805" y="1232"/>
                    </a:lnTo>
                    <a:lnTo>
                      <a:pt x="1838" y="1244"/>
                    </a:lnTo>
                    <a:lnTo>
                      <a:pt x="1854" y="1244"/>
                    </a:lnTo>
                    <a:lnTo>
                      <a:pt x="1864" y="1227"/>
                    </a:lnTo>
                    <a:lnTo>
                      <a:pt x="1886" y="1232"/>
                    </a:lnTo>
                    <a:lnTo>
                      <a:pt x="1892" y="1239"/>
                    </a:lnTo>
                    <a:lnTo>
                      <a:pt x="1892" y="1244"/>
                    </a:lnTo>
                    <a:lnTo>
                      <a:pt x="1924" y="1260"/>
                    </a:lnTo>
                    <a:lnTo>
                      <a:pt x="1968" y="1292"/>
                    </a:lnTo>
                    <a:lnTo>
                      <a:pt x="2017" y="1255"/>
                    </a:lnTo>
                    <a:lnTo>
                      <a:pt x="2038" y="1244"/>
                    </a:lnTo>
                    <a:lnTo>
                      <a:pt x="2103" y="1239"/>
                    </a:lnTo>
                    <a:lnTo>
                      <a:pt x="2157" y="1216"/>
                    </a:lnTo>
                    <a:lnTo>
                      <a:pt x="2179" y="1211"/>
                    </a:lnTo>
                    <a:lnTo>
                      <a:pt x="2206" y="1211"/>
                    </a:lnTo>
                    <a:lnTo>
                      <a:pt x="2271" y="1222"/>
                    </a:lnTo>
                    <a:lnTo>
                      <a:pt x="2315" y="1211"/>
                    </a:lnTo>
                    <a:lnTo>
                      <a:pt x="2325" y="1206"/>
                    </a:lnTo>
                    <a:lnTo>
                      <a:pt x="2471" y="1281"/>
                    </a:lnTo>
                    <a:lnTo>
                      <a:pt x="2499" y="1287"/>
                    </a:lnTo>
                    <a:lnTo>
                      <a:pt x="2510" y="1303"/>
                    </a:lnTo>
                    <a:lnTo>
                      <a:pt x="2526" y="1303"/>
                    </a:lnTo>
                    <a:lnTo>
                      <a:pt x="2531" y="649"/>
                    </a:lnTo>
                    <a:lnTo>
                      <a:pt x="2477" y="249"/>
                    </a:lnTo>
                    <a:lnTo>
                      <a:pt x="2477" y="65"/>
                    </a:lnTo>
                    <a:close/>
                  </a:path>
                </a:pathLst>
              </a:custGeom>
              <a:solidFill>
                <a:schemeClr val="tx1">
                  <a:lumMod val="65000"/>
                  <a:lumOff val="35000"/>
                </a:schemeClr>
              </a:solidFill>
              <a:ln w="9525">
                <a:solidFill>
                  <a:schemeClr val="tx1">
                    <a:lumMod val="65000"/>
                    <a:lumOff val="35000"/>
                  </a:schemeClr>
                </a:solidFill>
                <a:round/>
                <a:headEnd/>
                <a:tailEnd/>
              </a:ln>
            </p:spPr>
          </p:sp>
          <p:sp>
            <p:nvSpPr>
              <p:cNvPr id="107" name="TX"/>
              <p:cNvSpPr>
                <a:spLocks/>
              </p:cNvSpPr>
              <p:nvPr/>
            </p:nvSpPr>
            <p:spPr bwMode="auto">
              <a:xfrm>
                <a:off x="1840902" y="2312706"/>
                <a:ext cx="996476" cy="980944"/>
              </a:xfrm>
              <a:custGeom>
                <a:avLst/>
                <a:gdLst>
                  <a:gd name="T0" fmla="*/ 2147483647 w 4118"/>
                  <a:gd name="T1" fmla="*/ 2147483647 h 4007"/>
                  <a:gd name="T2" fmla="*/ 2147483647 w 4118"/>
                  <a:gd name="T3" fmla="*/ 2147483647 h 4007"/>
                  <a:gd name="T4" fmla="*/ 2147483647 w 4118"/>
                  <a:gd name="T5" fmla="*/ 2147483647 h 4007"/>
                  <a:gd name="T6" fmla="*/ 2147483647 w 4118"/>
                  <a:gd name="T7" fmla="*/ 2147483647 h 4007"/>
                  <a:gd name="T8" fmla="*/ 2147483647 w 4118"/>
                  <a:gd name="T9" fmla="*/ 2147483647 h 4007"/>
                  <a:gd name="T10" fmla="*/ 2147483647 w 4118"/>
                  <a:gd name="T11" fmla="*/ 2147483647 h 4007"/>
                  <a:gd name="T12" fmla="*/ 2147483647 w 4118"/>
                  <a:gd name="T13" fmla="*/ 2147483647 h 4007"/>
                  <a:gd name="T14" fmla="*/ 2147483647 w 4118"/>
                  <a:gd name="T15" fmla="*/ 2147483647 h 4007"/>
                  <a:gd name="T16" fmla="*/ 2147483647 w 4118"/>
                  <a:gd name="T17" fmla="*/ 2147483647 h 4007"/>
                  <a:gd name="T18" fmla="*/ 2147483647 w 4118"/>
                  <a:gd name="T19" fmla="*/ 2147483647 h 4007"/>
                  <a:gd name="T20" fmla="*/ 2147483647 w 4118"/>
                  <a:gd name="T21" fmla="*/ 2147483647 h 4007"/>
                  <a:gd name="T22" fmla="*/ 2147483647 w 4118"/>
                  <a:gd name="T23" fmla="*/ 2147483647 h 4007"/>
                  <a:gd name="T24" fmla="*/ 2147483647 w 4118"/>
                  <a:gd name="T25" fmla="*/ 2147483647 h 4007"/>
                  <a:gd name="T26" fmla="*/ 2147483647 w 4118"/>
                  <a:gd name="T27" fmla="*/ 2147483647 h 4007"/>
                  <a:gd name="T28" fmla="*/ 2147483647 w 4118"/>
                  <a:gd name="T29" fmla="*/ 2147483647 h 4007"/>
                  <a:gd name="T30" fmla="*/ 2147483647 w 4118"/>
                  <a:gd name="T31" fmla="*/ 0 h 4007"/>
                  <a:gd name="T32" fmla="*/ 0 w 4118"/>
                  <a:gd name="T33" fmla="*/ 2147483647 h 4007"/>
                  <a:gd name="T34" fmla="*/ 2147483647 w 4118"/>
                  <a:gd name="T35" fmla="*/ 2147483647 h 4007"/>
                  <a:gd name="T36" fmla="*/ 2147483647 w 4118"/>
                  <a:gd name="T37" fmla="*/ 2147483647 h 4007"/>
                  <a:gd name="T38" fmla="*/ 2147483647 w 4118"/>
                  <a:gd name="T39" fmla="*/ 2147483647 h 4007"/>
                  <a:gd name="T40" fmla="*/ 2147483647 w 4118"/>
                  <a:gd name="T41" fmla="*/ 2147483647 h 4007"/>
                  <a:gd name="T42" fmla="*/ 2147483647 w 4118"/>
                  <a:gd name="T43" fmla="*/ 2147483647 h 4007"/>
                  <a:gd name="T44" fmla="*/ 2147483647 w 4118"/>
                  <a:gd name="T45" fmla="*/ 2147483647 h 4007"/>
                  <a:gd name="T46" fmla="*/ 2147483647 w 4118"/>
                  <a:gd name="T47" fmla="*/ 2147483647 h 4007"/>
                  <a:gd name="T48" fmla="*/ 2147483647 w 4118"/>
                  <a:gd name="T49" fmla="*/ 2147483647 h 4007"/>
                  <a:gd name="T50" fmla="*/ 2147483647 w 4118"/>
                  <a:gd name="T51" fmla="*/ 2147483647 h 4007"/>
                  <a:gd name="T52" fmla="*/ 2147483647 w 4118"/>
                  <a:gd name="T53" fmla="*/ 2147483647 h 4007"/>
                  <a:gd name="T54" fmla="*/ 2147483647 w 4118"/>
                  <a:gd name="T55" fmla="*/ 2147483647 h 4007"/>
                  <a:gd name="T56" fmla="*/ 2147483647 w 4118"/>
                  <a:gd name="T57" fmla="*/ 2147483647 h 4007"/>
                  <a:gd name="T58" fmla="*/ 2147483647 w 4118"/>
                  <a:gd name="T59" fmla="*/ 2147483647 h 4007"/>
                  <a:gd name="T60" fmla="*/ 2147483647 w 4118"/>
                  <a:gd name="T61" fmla="*/ 2147483647 h 4007"/>
                  <a:gd name="T62" fmla="*/ 2147483647 w 4118"/>
                  <a:gd name="T63" fmla="*/ 2147483647 h 4007"/>
                  <a:gd name="T64" fmla="*/ 2147483647 w 4118"/>
                  <a:gd name="T65" fmla="*/ 2147483647 h 4007"/>
                  <a:gd name="T66" fmla="*/ 2147483647 w 4118"/>
                  <a:gd name="T67" fmla="*/ 2147483647 h 4007"/>
                  <a:gd name="T68" fmla="*/ 2147483647 w 4118"/>
                  <a:gd name="T69" fmla="*/ 2147483647 h 4007"/>
                  <a:gd name="T70" fmla="*/ 2147483647 w 4118"/>
                  <a:gd name="T71" fmla="*/ 2147483647 h 4007"/>
                  <a:gd name="T72" fmla="*/ 2147483647 w 4118"/>
                  <a:gd name="T73" fmla="*/ 2147483647 h 4007"/>
                  <a:gd name="T74" fmla="*/ 2147483647 w 4118"/>
                  <a:gd name="T75" fmla="*/ 2147483647 h 4007"/>
                  <a:gd name="T76" fmla="*/ 2147483647 w 4118"/>
                  <a:gd name="T77" fmla="*/ 2147483647 h 4007"/>
                  <a:gd name="T78" fmla="*/ 2147483647 w 4118"/>
                  <a:gd name="T79" fmla="*/ 2147483647 h 4007"/>
                  <a:gd name="T80" fmla="*/ 2147483647 w 4118"/>
                  <a:gd name="T81" fmla="*/ 2147483647 h 4007"/>
                  <a:gd name="T82" fmla="*/ 2147483647 w 4118"/>
                  <a:gd name="T83" fmla="*/ 2147483647 h 4007"/>
                  <a:gd name="T84" fmla="*/ 2147483647 w 4118"/>
                  <a:gd name="T85" fmla="*/ 2147483647 h 4007"/>
                  <a:gd name="T86" fmla="*/ 2147483647 w 4118"/>
                  <a:gd name="T87" fmla="*/ 2147483647 h 4007"/>
                  <a:gd name="T88" fmla="*/ 2147483647 w 4118"/>
                  <a:gd name="T89" fmla="*/ 2147483647 h 4007"/>
                  <a:gd name="T90" fmla="*/ 2147483647 w 4118"/>
                  <a:gd name="T91" fmla="*/ 2147483647 h 4007"/>
                  <a:gd name="T92" fmla="*/ 2147483647 w 4118"/>
                  <a:gd name="T93" fmla="*/ 2147483647 h 4007"/>
                  <a:gd name="T94" fmla="*/ 2147483647 w 4118"/>
                  <a:gd name="T95" fmla="*/ 2147483647 h 4007"/>
                  <a:gd name="T96" fmla="*/ 2147483647 w 4118"/>
                  <a:gd name="T97" fmla="*/ 2147483647 h 4007"/>
                  <a:gd name="T98" fmla="*/ 2147483647 w 4118"/>
                  <a:gd name="T99" fmla="*/ 2147483647 h 4007"/>
                  <a:gd name="T100" fmla="*/ 2147483647 w 4118"/>
                  <a:gd name="T101" fmla="*/ 2147483647 h 4007"/>
                  <a:gd name="T102" fmla="*/ 2147483647 w 4118"/>
                  <a:gd name="T103" fmla="*/ 2147483647 h 4007"/>
                  <a:gd name="T104" fmla="*/ 2147483647 w 4118"/>
                  <a:gd name="T105" fmla="*/ 2147483647 h 4007"/>
                  <a:gd name="T106" fmla="*/ 2147483647 w 4118"/>
                  <a:gd name="T107" fmla="*/ 2147483647 h 4007"/>
                  <a:gd name="T108" fmla="*/ 2147483647 w 4118"/>
                  <a:gd name="T109" fmla="*/ 2147483647 h 4007"/>
                  <a:gd name="T110" fmla="*/ 2147483647 w 4118"/>
                  <a:gd name="T111" fmla="*/ 2147483647 h 4007"/>
                  <a:gd name="T112" fmla="*/ 2147483647 w 4118"/>
                  <a:gd name="T113" fmla="*/ 2147483647 h 4007"/>
                  <a:gd name="T114" fmla="*/ 2147483647 w 4118"/>
                  <a:gd name="T115" fmla="*/ 2147483647 h 4007"/>
                  <a:gd name="T116" fmla="*/ 2147483647 w 4118"/>
                  <a:gd name="T117" fmla="*/ 2147483647 h 4007"/>
                  <a:gd name="T118" fmla="*/ 2147483647 w 4118"/>
                  <a:gd name="T119" fmla="*/ 2147483647 h 40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18"/>
                  <a:gd name="T181" fmla="*/ 0 h 4007"/>
                  <a:gd name="T182" fmla="*/ 4118 w 4118"/>
                  <a:gd name="T183" fmla="*/ 4007 h 40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18" h="4007">
                    <a:moveTo>
                      <a:pt x="3794" y="1119"/>
                    </a:moveTo>
                    <a:lnTo>
                      <a:pt x="3778" y="1119"/>
                    </a:lnTo>
                    <a:lnTo>
                      <a:pt x="3767" y="1103"/>
                    </a:lnTo>
                    <a:lnTo>
                      <a:pt x="3739" y="1097"/>
                    </a:lnTo>
                    <a:lnTo>
                      <a:pt x="3593" y="1022"/>
                    </a:lnTo>
                    <a:lnTo>
                      <a:pt x="3583" y="1027"/>
                    </a:lnTo>
                    <a:lnTo>
                      <a:pt x="3539" y="1038"/>
                    </a:lnTo>
                    <a:lnTo>
                      <a:pt x="3474" y="1027"/>
                    </a:lnTo>
                    <a:lnTo>
                      <a:pt x="3447" y="1027"/>
                    </a:lnTo>
                    <a:lnTo>
                      <a:pt x="3425" y="1032"/>
                    </a:lnTo>
                    <a:lnTo>
                      <a:pt x="3371" y="1055"/>
                    </a:lnTo>
                    <a:lnTo>
                      <a:pt x="3306" y="1060"/>
                    </a:lnTo>
                    <a:lnTo>
                      <a:pt x="3285" y="1071"/>
                    </a:lnTo>
                    <a:lnTo>
                      <a:pt x="3236" y="1108"/>
                    </a:lnTo>
                    <a:lnTo>
                      <a:pt x="3192" y="1076"/>
                    </a:lnTo>
                    <a:lnTo>
                      <a:pt x="3160" y="1060"/>
                    </a:lnTo>
                    <a:lnTo>
                      <a:pt x="3160" y="1055"/>
                    </a:lnTo>
                    <a:lnTo>
                      <a:pt x="3154" y="1048"/>
                    </a:lnTo>
                    <a:lnTo>
                      <a:pt x="3132" y="1043"/>
                    </a:lnTo>
                    <a:lnTo>
                      <a:pt x="3122" y="1060"/>
                    </a:lnTo>
                    <a:lnTo>
                      <a:pt x="3106" y="1060"/>
                    </a:lnTo>
                    <a:lnTo>
                      <a:pt x="3073" y="1048"/>
                    </a:lnTo>
                    <a:lnTo>
                      <a:pt x="3068" y="1022"/>
                    </a:lnTo>
                    <a:lnTo>
                      <a:pt x="3057" y="1022"/>
                    </a:lnTo>
                    <a:lnTo>
                      <a:pt x="3024" y="1038"/>
                    </a:lnTo>
                    <a:lnTo>
                      <a:pt x="3003" y="1071"/>
                    </a:lnTo>
                    <a:lnTo>
                      <a:pt x="3008" y="1092"/>
                    </a:lnTo>
                    <a:lnTo>
                      <a:pt x="2987" y="1103"/>
                    </a:lnTo>
                    <a:lnTo>
                      <a:pt x="2976" y="1081"/>
                    </a:lnTo>
                    <a:lnTo>
                      <a:pt x="2981" y="1055"/>
                    </a:lnTo>
                    <a:lnTo>
                      <a:pt x="2976" y="1038"/>
                    </a:lnTo>
                    <a:lnTo>
                      <a:pt x="2954" y="1038"/>
                    </a:lnTo>
                    <a:lnTo>
                      <a:pt x="2916" y="1060"/>
                    </a:lnTo>
                    <a:lnTo>
                      <a:pt x="2910" y="1060"/>
                    </a:lnTo>
                    <a:lnTo>
                      <a:pt x="2834" y="1006"/>
                    </a:lnTo>
                    <a:lnTo>
                      <a:pt x="2808" y="1011"/>
                    </a:lnTo>
                    <a:lnTo>
                      <a:pt x="2797" y="1055"/>
                    </a:lnTo>
                    <a:lnTo>
                      <a:pt x="2743" y="1038"/>
                    </a:lnTo>
                    <a:lnTo>
                      <a:pt x="2743" y="1001"/>
                    </a:lnTo>
                    <a:lnTo>
                      <a:pt x="2731" y="995"/>
                    </a:lnTo>
                    <a:lnTo>
                      <a:pt x="2704" y="968"/>
                    </a:lnTo>
                    <a:lnTo>
                      <a:pt x="2699" y="952"/>
                    </a:lnTo>
                    <a:lnTo>
                      <a:pt x="2624" y="946"/>
                    </a:lnTo>
                    <a:lnTo>
                      <a:pt x="2601" y="968"/>
                    </a:lnTo>
                    <a:lnTo>
                      <a:pt x="2569" y="952"/>
                    </a:lnTo>
                    <a:lnTo>
                      <a:pt x="2553" y="925"/>
                    </a:lnTo>
                    <a:lnTo>
                      <a:pt x="2526" y="930"/>
                    </a:lnTo>
                    <a:lnTo>
                      <a:pt x="2520" y="936"/>
                    </a:lnTo>
                    <a:lnTo>
                      <a:pt x="2504" y="936"/>
                    </a:lnTo>
                    <a:lnTo>
                      <a:pt x="2471" y="920"/>
                    </a:lnTo>
                    <a:lnTo>
                      <a:pt x="2390" y="908"/>
                    </a:lnTo>
                    <a:lnTo>
                      <a:pt x="2385" y="903"/>
                    </a:lnTo>
                    <a:lnTo>
                      <a:pt x="2368" y="871"/>
                    </a:lnTo>
                    <a:lnTo>
                      <a:pt x="2368" y="860"/>
                    </a:lnTo>
                    <a:lnTo>
                      <a:pt x="2357" y="838"/>
                    </a:lnTo>
                    <a:lnTo>
                      <a:pt x="2325" y="822"/>
                    </a:lnTo>
                    <a:lnTo>
                      <a:pt x="2303" y="838"/>
                    </a:lnTo>
                    <a:lnTo>
                      <a:pt x="2243" y="844"/>
                    </a:lnTo>
                    <a:lnTo>
                      <a:pt x="2222" y="838"/>
                    </a:lnTo>
                    <a:lnTo>
                      <a:pt x="2179" y="779"/>
                    </a:lnTo>
                    <a:lnTo>
                      <a:pt x="2163" y="767"/>
                    </a:lnTo>
                    <a:lnTo>
                      <a:pt x="2131" y="762"/>
                    </a:lnTo>
                    <a:lnTo>
                      <a:pt x="2157" y="49"/>
                    </a:lnTo>
                    <a:lnTo>
                      <a:pt x="1268" y="0"/>
                    </a:lnTo>
                    <a:lnTo>
                      <a:pt x="1252" y="0"/>
                    </a:lnTo>
                    <a:lnTo>
                      <a:pt x="1117" y="1665"/>
                    </a:lnTo>
                    <a:lnTo>
                      <a:pt x="5" y="1557"/>
                    </a:lnTo>
                    <a:lnTo>
                      <a:pt x="0" y="1563"/>
                    </a:lnTo>
                    <a:lnTo>
                      <a:pt x="11" y="1573"/>
                    </a:lnTo>
                    <a:lnTo>
                      <a:pt x="17" y="1584"/>
                    </a:lnTo>
                    <a:lnTo>
                      <a:pt x="0" y="1606"/>
                    </a:lnTo>
                    <a:lnTo>
                      <a:pt x="17" y="1633"/>
                    </a:lnTo>
                    <a:lnTo>
                      <a:pt x="17" y="1638"/>
                    </a:lnTo>
                    <a:lnTo>
                      <a:pt x="77" y="1677"/>
                    </a:lnTo>
                    <a:lnTo>
                      <a:pt x="87" y="1719"/>
                    </a:lnTo>
                    <a:lnTo>
                      <a:pt x="114" y="1768"/>
                    </a:lnTo>
                    <a:lnTo>
                      <a:pt x="174" y="1806"/>
                    </a:lnTo>
                    <a:lnTo>
                      <a:pt x="342" y="2011"/>
                    </a:lnTo>
                    <a:lnTo>
                      <a:pt x="488" y="2125"/>
                    </a:lnTo>
                    <a:lnTo>
                      <a:pt x="499" y="2146"/>
                    </a:lnTo>
                    <a:lnTo>
                      <a:pt x="510" y="2174"/>
                    </a:lnTo>
                    <a:lnTo>
                      <a:pt x="505" y="2206"/>
                    </a:lnTo>
                    <a:lnTo>
                      <a:pt x="515" y="2222"/>
                    </a:lnTo>
                    <a:lnTo>
                      <a:pt x="553" y="2276"/>
                    </a:lnTo>
                    <a:lnTo>
                      <a:pt x="547" y="2390"/>
                    </a:lnTo>
                    <a:lnTo>
                      <a:pt x="559" y="2433"/>
                    </a:lnTo>
                    <a:lnTo>
                      <a:pt x="607" y="2515"/>
                    </a:lnTo>
                    <a:lnTo>
                      <a:pt x="824" y="2671"/>
                    </a:lnTo>
                    <a:lnTo>
                      <a:pt x="975" y="2763"/>
                    </a:lnTo>
                    <a:lnTo>
                      <a:pt x="1014" y="2768"/>
                    </a:lnTo>
                    <a:lnTo>
                      <a:pt x="1041" y="2758"/>
                    </a:lnTo>
                    <a:lnTo>
                      <a:pt x="1079" y="2715"/>
                    </a:lnTo>
                    <a:lnTo>
                      <a:pt x="1100" y="2698"/>
                    </a:lnTo>
                    <a:lnTo>
                      <a:pt x="1166" y="2547"/>
                    </a:lnTo>
                    <a:lnTo>
                      <a:pt x="1198" y="2503"/>
                    </a:lnTo>
                    <a:lnTo>
                      <a:pt x="1219" y="2492"/>
                    </a:lnTo>
                    <a:lnTo>
                      <a:pt x="1268" y="2503"/>
                    </a:lnTo>
                    <a:lnTo>
                      <a:pt x="1279" y="2503"/>
                    </a:lnTo>
                    <a:lnTo>
                      <a:pt x="1291" y="2482"/>
                    </a:lnTo>
                    <a:lnTo>
                      <a:pt x="1307" y="2466"/>
                    </a:lnTo>
                    <a:lnTo>
                      <a:pt x="1333" y="2476"/>
                    </a:lnTo>
                    <a:lnTo>
                      <a:pt x="1361" y="2492"/>
                    </a:lnTo>
                    <a:lnTo>
                      <a:pt x="1447" y="2503"/>
                    </a:lnTo>
                    <a:lnTo>
                      <a:pt x="1464" y="2515"/>
                    </a:lnTo>
                    <a:lnTo>
                      <a:pt x="1523" y="2531"/>
                    </a:lnTo>
                    <a:lnTo>
                      <a:pt x="1550" y="2520"/>
                    </a:lnTo>
                    <a:lnTo>
                      <a:pt x="1615" y="2557"/>
                    </a:lnTo>
                    <a:lnTo>
                      <a:pt x="1631" y="2596"/>
                    </a:lnTo>
                    <a:lnTo>
                      <a:pt x="1642" y="2596"/>
                    </a:lnTo>
                    <a:lnTo>
                      <a:pt x="1648" y="2612"/>
                    </a:lnTo>
                    <a:lnTo>
                      <a:pt x="1659" y="2617"/>
                    </a:lnTo>
                    <a:lnTo>
                      <a:pt x="1686" y="2633"/>
                    </a:lnTo>
                    <a:lnTo>
                      <a:pt x="1729" y="2687"/>
                    </a:lnTo>
                    <a:lnTo>
                      <a:pt x="1789" y="2742"/>
                    </a:lnTo>
                    <a:lnTo>
                      <a:pt x="1821" y="2791"/>
                    </a:lnTo>
                    <a:lnTo>
                      <a:pt x="1827" y="2812"/>
                    </a:lnTo>
                    <a:lnTo>
                      <a:pt x="1924" y="3044"/>
                    </a:lnTo>
                    <a:lnTo>
                      <a:pt x="1935" y="3088"/>
                    </a:lnTo>
                    <a:lnTo>
                      <a:pt x="2043" y="3212"/>
                    </a:lnTo>
                    <a:lnTo>
                      <a:pt x="2049" y="3239"/>
                    </a:lnTo>
                    <a:lnTo>
                      <a:pt x="2119" y="3315"/>
                    </a:lnTo>
                    <a:lnTo>
                      <a:pt x="2141" y="3331"/>
                    </a:lnTo>
                    <a:lnTo>
                      <a:pt x="2173" y="3363"/>
                    </a:lnTo>
                    <a:lnTo>
                      <a:pt x="2179" y="3385"/>
                    </a:lnTo>
                    <a:lnTo>
                      <a:pt x="2173" y="3460"/>
                    </a:lnTo>
                    <a:lnTo>
                      <a:pt x="2196" y="3488"/>
                    </a:lnTo>
                    <a:lnTo>
                      <a:pt x="2206" y="3580"/>
                    </a:lnTo>
                    <a:lnTo>
                      <a:pt x="2233" y="3606"/>
                    </a:lnTo>
                    <a:lnTo>
                      <a:pt x="2303" y="3747"/>
                    </a:lnTo>
                    <a:lnTo>
                      <a:pt x="2315" y="3791"/>
                    </a:lnTo>
                    <a:lnTo>
                      <a:pt x="2363" y="3796"/>
                    </a:lnTo>
                    <a:lnTo>
                      <a:pt x="2422" y="3834"/>
                    </a:lnTo>
                    <a:lnTo>
                      <a:pt x="2487" y="3855"/>
                    </a:lnTo>
                    <a:lnTo>
                      <a:pt x="2591" y="3920"/>
                    </a:lnTo>
                    <a:lnTo>
                      <a:pt x="2731" y="3931"/>
                    </a:lnTo>
                    <a:lnTo>
                      <a:pt x="2759" y="3942"/>
                    </a:lnTo>
                    <a:lnTo>
                      <a:pt x="2834" y="3991"/>
                    </a:lnTo>
                    <a:lnTo>
                      <a:pt x="2873" y="4007"/>
                    </a:lnTo>
                    <a:lnTo>
                      <a:pt x="2910" y="3964"/>
                    </a:lnTo>
                    <a:lnTo>
                      <a:pt x="2943" y="3969"/>
                    </a:lnTo>
                    <a:lnTo>
                      <a:pt x="2948" y="3958"/>
                    </a:lnTo>
                    <a:lnTo>
                      <a:pt x="2948" y="3942"/>
                    </a:lnTo>
                    <a:lnTo>
                      <a:pt x="2916" y="3926"/>
                    </a:lnTo>
                    <a:lnTo>
                      <a:pt x="2922" y="3915"/>
                    </a:lnTo>
                    <a:lnTo>
                      <a:pt x="2889" y="3877"/>
                    </a:lnTo>
                    <a:lnTo>
                      <a:pt x="2845" y="3704"/>
                    </a:lnTo>
                    <a:lnTo>
                      <a:pt x="2824" y="3634"/>
                    </a:lnTo>
                    <a:lnTo>
                      <a:pt x="2857" y="3531"/>
                    </a:lnTo>
                    <a:lnTo>
                      <a:pt x="2857" y="3499"/>
                    </a:lnTo>
                    <a:lnTo>
                      <a:pt x="2840" y="3488"/>
                    </a:lnTo>
                    <a:lnTo>
                      <a:pt x="2834" y="3488"/>
                    </a:lnTo>
                    <a:lnTo>
                      <a:pt x="2829" y="3477"/>
                    </a:lnTo>
                    <a:lnTo>
                      <a:pt x="2829" y="3471"/>
                    </a:lnTo>
                    <a:lnTo>
                      <a:pt x="2834" y="3466"/>
                    </a:lnTo>
                    <a:lnTo>
                      <a:pt x="2883" y="3434"/>
                    </a:lnTo>
                    <a:lnTo>
                      <a:pt x="2910" y="3342"/>
                    </a:lnTo>
                    <a:lnTo>
                      <a:pt x="2889" y="3331"/>
                    </a:lnTo>
                    <a:lnTo>
                      <a:pt x="2878" y="3288"/>
                    </a:lnTo>
                    <a:lnTo>
                      <a:pt x="2899" y="3260"/>
                    </a:lnTo>
                    <a:lnTo>
                      <a:pt x="2932" y="3283"/>
                    </a:lnTo>
                    <a:lnTo>
                      <a:pt x="2987" y="3244"/>
                    </a:lnTo>
                    <a:lnTo>
                      <a:pt x="2997" y="3190"/>
                    </a:lnTo>
                    <a:lnTo>
                      <a:pt x="2976" y="3174"/>
                    </a:lnTo>
                    <a:lnTo>
                      <a:pt x="2987" y="3153"/>
                    </a:lnTo>
                    <a:lnTo>
                      <a:pt x="2997" y="3153"/>
                    </a:lnTo>
                    <a:lnTo>
                      <a:pt x="3013" y="3158"/>
                    </a:lnTo>
                    <a:lnTo>
                      <a:pt x="3024" y="3147"/>
                    </a:lnTo>
                    <a:lnTo>
                      <a:pt x="3041" y="3153"/>
                    </a:lnTo>
                    <a:lnTo>
                      <a:pt x="3057" y="3153"/>
                    </a:lnTo>
                    <a:lnTo>
                      <a:pt x="3073" y="3147"/>
                    </a:lnTo>
                    <a:lnTo>
                      <a:pt x="3073" y="3137"/>
                    </a:lnTo>
                    <a:lnTo>
                      <a:pt x="3073" y="3098"/>
                    </a:lnTo>
                    <a:lnTo>
                      <a:pt x="3084" y="3082"/>
                    </a:lnTo>
                    <a:lnTo>
                      <a:pt x="3094" y="3082"/>
                    </a:lnTo>
                    <a:lnTo>
                      <a:pt x="3106" y="3088"/>
                    </a:lnTo>
                    <a:lnTo>
                      <a:pt x="3116" y="3088"/>
                    </a:lnTo>
                    <a:lnTo>
                      <a:pt x="3192" y="3072"/>
                    </a:lnTo>
                    <a:lnTo>
                      <a:pt x="3203" y="3066"/>
                    </a:lnTo>
                    <a:lnTo>
                      <a:pt x="3203" y="3055"/>
                    </a:lnTo>
                    <a:lnTo>
                      <a:pt x="3197" y="3044"/>
                    </a:lnTo>
                    <a:lnTo>
                      <a:pt x="3160" y="3017"/>
                    </a:lnTo>
                    <a:lnTo>
                      <a:pt x="3160" y="3001"/>
                    </a:lnTo>
                    <a:lnTo>
                      <a:pt x="3230" y="2979"/>
                    </a:lnTo>
                    <a:lnTo>
                      <a:pt x="3241" y="2968"/>
                    </a:lnTo>
                    <a:lnTo>
                      <a:pt x="3268" y="2963"/>
                    </a:lnTo>
                    <a:lnTo>
                      <a:pt x="3268" y="2968"/>
                    </a:lnTo>
                    <a:lnTo>
                      <a:pt x="3262" y="2979"/>
                    </a:lnTo>
                    <a:lnTo>
                      <a:pt x="3273" y="2996"/>
                    </a:lnTo>
                    <a:lnTo>
                      <a:pt x="3285" y="2996"/>
                    </a:lnTo>
                    <a:lnTo>
                      <a:pt x="3295" y="2984"/>
                    </a:lnTo>
                    <a:lnTo>
                      <a:pt x="3409" y="2952"/>
                    </a:lnTo>
                    <a:lnTo>
                      <a:pt x="3599" y="2828"/>
                    </a:lnTo>
                    <a:lnTo>
                      <a:pt x="3609" y="2779"/>
                    </a:lnTo>
                    <a:lnTo>
                      <a:pt x="3696" y="2709"/>
                    </a:lnTo>
                    <a:lnTo>
                      <a:pt x="3702" y="2698"/>
                    </a:lnTo>
                    <a:lnTo>
                      <a:pt x="3664" y="2645"/>
                    </a:lnTo>
                    <a:lnTo>
                      <a:pt x="3669" y="2601"/>
                    </a:lnTo>
                    <a:lnTo>
                      <a:pt x="3729" y="2573"/>
                    </a:lnTo>
                    <a:lnTo>
                      <a:pt x="3739" y="2580"/>
                    </a:lnTo>
                    <a:lnTo>
                      <a:pt x="3729" y="2622"/>
                    </a:lnTo>
                    <a:lnTo>
                      <a:pt x="3739" y="2638"/>
                    </a:lnTo>
                    <a:lnTo>
                      <a:pt x="3804" y="2633"/>
                    </a:lnTo>
                    <a:lnTo>
                      <a:pt x="3815" y="2650"/>
                    </a:lnTo>
                    <a:lnTo>
                      <a:pt x="3951" y="2590"/>
                    </a:lnTo>
                    <a:lnTo>
                      <a:pt x="4027" y="2585"/>
                    </a:lnTo>
                    <a:lnTo>
                      <a:pt x="4032" y="2580"/>
                    </a:lnTo>
                    <a:lnTo>
                      <a:pt x="4027" y="2573"/>
                    </a:lnTo>
                    <a:lnTo>
                      <a:pt x="4016" y="2557"/>
                    </a:lnTo>
                    <a:lnTo>
                      <a:pt x="4006" y="2531"/>
                    </a:lnTo>
                    <a:lnTo>
                      <a:pt x="4016" y="2520"/>
                    </a:lnTo>
                    <a:lnTo>
                      <a:pt x="4027" y="2498"/>
                    </a:lnTo>
                    <a:lnTo>
                      <a:pt x="4048" y="2471"/>
                    </a:lnTo>
                    <a:lnTo>
                      <a:pt x="4076" y="2390"/>
                    </a:lnTo>
                    <a:lnTo>
                      <a:pt x="4053" y="2357"/>
                    </a:lnTo>
                    <a:lnTo>
                      <a:pt x="4053" y="2331"/>
                    </a:lnTo>
                    <a:lnTo>
                      <a:pt x="4059" y="2315"/>
                    </a:lnTo>
                    <a:lnTo>
                      <a:pt x="4059" y="2292"/>
                    </a:lnTo>
                    <a:lnTo>
                      <a:pt x="4070" y="2250"/>
                    </a:lnTo>
                    <a:lnTo>
                      <a:pt x="4092" y="2227"/>
                    </a:lnTo>
                    <a:lnTo>
                      <a:pt x="4102" y="2190"/>
                    </a:lnTo>
                    <a:lnTo>
                      <a:pt x="4118" y="2125"/>
                    </a:lnTo>
                    <a:lnTo>
                      <a:pt x="4118" y="2087"/>
                    </a:lnTo>
                    <a:lnTo>
                      <a:pt x="4102" y="2028"/>
                    </a:lnTo>
                    <a:lnTo>
                      <a:pt x="4081" y="1990"/>
                    </a:lnTo>
                    <a:lnTo>
                      <a:pt x="4070" y="1979"/>
                    </a:lnTo>
                    <a:lnTo>
                      <a:pt x="4070" y="1958"/>
                    </a:lnTo>
                    <a:lnTo>
                      <a:pt x="4065" y="1941"/>
                    </a:lnTo>
                    <a:lnTo>
                      <a:pt x="4048" y="1909"/>
                    </a:lnTo>
                    <a:lnTo>
                      <a:pt x="4027" y="1893"/>
                    </a:lnTo>
                    <a:lnTo>
                      <a:pt x="4016" y="1876"/>
                    </a:lnTo>
                    <a:lnTo>
                      <a:pt x="4032" y="1839"/>
                    </a:lnTo>
                    <a:lnTo>
                      <a:pt x="4006" y="1784"/>
                    </a:lnTo>
                    <a:lnTo>
                      <a:pt x="3962" y="1747"/>
                    </a:lnTo>
                    <a:lnTo>
                      <a:pt x="3946" y="1719"/>
                    </a:lnTo>
                    <a:lnTo>
                      <a:pt x="3940" y="1352"/>
                    </a:lnTo>
                    <a:lnTo>
                      <a:pt x="3934" y="1152"/>
                    </a:lnTo>
                    <a:lnTo>
                      <a:pt x="3892" y="1141"/>
                    </a:lnTo>
                    <a:lnTo>
                      <a:pt x="3848" y="1157"/>
                    </a:lnTo>
                    <a:lnTo>
                      <a:pt x="3837" y="1157"/>
                    </a:lnTo>
                    <a:lnTo>
                      <a:pt x="3794" y="1119"/>
                    </a:lnTo>
                    <a:close/>
                  </a:path>
                </a:pathLst>
              </a:custGeom>
              <a:solidFill>
                <a:schemeClr val="tx1">
                  <a:lumMod val="65000"/>
                  <a:lumOff val="35000"/>
                </a:schemeClr>
              </a:solidFill>
              <a:ln w="9525">
                <a:solidFill>
                  <a:schemeClr val="tx1">
                    <a:lumMod val="65000"/>
                    <a:lumOff val="35000"/>
                  </a:schemeClr>
                </a:solidFill>
                <a:round/>
                <a:headEnd/>
                <a:tailEnd/>
              </a:ln>
            </p:spPr>
          </p:sp>
          <p:sp>
            <p:nvSpPr>
              <p:cNvPr id="108" name="LA"/>
              <p:cNvSpPr>
                <a:spLocks/>
              </p:cNvSpPr>
              <p:nvPr/>
            </p:nvSpPr>
            <p:spPr bwMode="auto">
              <a:xfrm>
                <a:off x="2797198" y="2634328"/>
                <a:ext cx="409841" cy="361824"/>
              </a:xfrm>
              <a:custGeom>
                <a:avLst/>
                <a:gdLst>
                  <a:gd name="T0" fmla="*/ 2147483647 w 1669"/>
                  <a:gd name="T1" fmla="*/ 2147483647 h 1450"/>
                  <a:gd name="T2" fmla="*/ 2147483647 w 1669"/>
                  <a:gd name="T3" fmla="*/ 2147483647 h 1450"/>
                  <a:gd name="T4" fmla="*/ 2147483647 w 1669"/>
                  <a:gd name="T5" fmla="*/ 2147483647 h 1450"/>
                  <a:gd name="T6" fmla="*/ 2147483647 w 1669"/>
                  <a:gd name="T7" fmla="*/ 2147483647 h 1450"/>
                  <a:gd name="T8" fmla="*/ 2147483647 w 1669"/>
                  <a:gd name="T9" fmla="*/ 2147483647 h 1450"/>
                  <a:gd name="T10" fmla="*/ 2147483647 w 1669"/>
                  <a:gd name="T11" fmla="*/ 2147483647 h 1450"/>
                  <a:gd name="T12" fmla="*/ 2147483647 w 1669"/>
                  <a:gd name="T13" fmla="*/ 2147483647 h 1450"/>
                  <a:gd name="T14" fmla="*/ 2147483647 w 1669"/>
                  <a:gd name="T15" fmla="*/ 2147483647 h 1450"/>
                  <a:gd name="T16" fmla="*/ 2147483647 w 1669"/>
                  <a:gd name="T17" fmla="*/ 2147483647 h 1450"/>
                  <a:gd name="T18" fmla="*/ 2147483647 w 1669"/>
                  <a:gd name="T19" fmla="*/ 2147483647 h 1450"/>
                  <a:gd name="T20" fmla="*/ 2147483647 w 1669"/>
                  <a:gd name="T21" fmla="*/ 2147483647 h 1450"/>
                  <a:gd name="T22" fmla="*/ 2147483647 w 1669"/>
                  <a:gd name="T23" fmla="*/ 2147483647 h 1450"/>
                  <a:gd name="T24" fmla="*/ 2147483647 w 1669"/>
                  <a:gd name="T25" fmla="*/ 2147483647 h 1450"/>
                  <a:gd name="T26" fmla="*/ 2147483647 w 1669"/>
                  <a:gd name="T27" fmla="*/ 2147483647 h 1450"/>
                  <a:gd name="T28" fmla="*/ 2147483647 w 1669"/>
                  <a:gd name="T29" fmla="*/ 2147483647 h 1450"/>
                  <a:gd name="T30" fmla="*/ 2147483647 w 1669"/>
                  <a:gd name="T31" fmla="*/ 2147483647 h 1450"/>
                  <a:gd name="T32" fmla="*/ 2147483647 w 1669"/>
                  <a:gd name="T33" fmla="*/ 2147483647 h 1450"/>
                  <a:gd name="T34" fmla="*/ 2147483647 w 1669"/>
                  <a:gd name="T35" fmla="*/ 2147483647 h 1450"/>
                  <a:gd name="T36" fmla="*/ 2147483647 w 1669"/>
                  <a:gd name="T37" fmla="*/ 2147483647 h 1450"/>
                  <a:gd name="T38" fmla="*/ 2147483647 w 1669"/>
                  <a:gd name="T39" fmla="*/ 2147483647 h 1450"/>
                  <a:gd name="T40" fmla="*/ 2147483647 w 1669"/>
                  <a:gd name="T41" fmla="*/ 2147483647 h 1450"/>
                  <a:gd name="T42" fmla="*/ 2147483647 w 1669"/>
                  <a:gd name="T43" fmla="*/ 2147483647 h 1450"/>
                  <a:gd name="T44" fmla="*/ 2147483647 w 1669"/>
                  <a:gd name="T45" fmla="*/ 2147483647 h 1450"/>
                  <a:gd name="T46" fmla="*/ 2147483647 w 1669"/>
                  <a:gd name="T47" fmla="*/ 2147483647 h 1450"/>
                  <a:gd name="T48" fmla="*/ 2147483647 w 1669"/>
                  <a:gd name="T49" fmla="*/ 2147483647 h 1450"/>
                  <a:gd name="T50" fmla="*/ 2147483647 w 1669"/>
                  <a:gd name="T51" fmla="*/ 2147483647 h 1450"/>
                  <a:gd name="T52" fmla="*/ 2147483647 w 1669"/>
                  <a:gd name="T53" fmla="*/ 2147483647 h 1450"/>
                  <a:gd name="T54" fmla="*/ 2147483647 w 1669"/>
                  <a:gd name="T55" fmla="*/ 2147483647 h 1450"/>
                  <a:gd name="T56" fmla="*/ 2147483647 w 1669"/>
                  <a:gd name="T57" fmla="*/ 2147483647 h 1450"/>
                  <a:gd name="T58" fmla="*/ 2147483647 w 1669"/>
                  <a:gd name="T59" fmla="*/ 2147483647 h 1450"/>
                  <a:gd name="T60" fmla="*/ 2147483647 w 1669"/>
                  <a:gd name="T61" fmla="*/ 2147483647 h 1450"/>
                  <a:gd name="T62" fmla="*/ 2147483647 w 1669"/>
                  <a:gd name="T63" fmla="*/ 2147483647 h 1450"/>
                  <a:gd name="T64" fmla="*/ 2147483647 w 1669"/>
                  <a:gd name="T65" fmla="*/ 2147483647 h 1450"/>
                  <a:gd name="T66" fmla="*/ 2147483647 w 1669"/>
                  <a:gd name="T67" fmla="*/ 2147483647 h 1450"/>
                  <a:gd name="T68" fmla="*/ 2147483647 w 1669"/>
                  <a:gd name="T69" fmla="*/ 2147483647 h 1450"/>
                  <a:gd name="T70" fmla="*/ 2147483647 w 1669"/>
                  <a:gd name="T71" fmla="*/ 2147483647 h 1450"/>
                  <a:gd name="T72" fmla="*/ 2147483647 w 1669"/>
                  <a:gd name="T73" fmla="*/ 2147483647 h 1450"/>
                  <a:gd name="T74" fmla="*/ 2147483647 w 1669"/>
                  <a:gd name="T75" fmla="*/ 2147483647 h 1450"/>
                  <a:gd name="T76" fmla="*/ 2147483647 w 1669"/>
                  <a:gd name="T77" fmla="*/ 2147483647 h 1450"/>
                  <a:gd name="T78" fmla="*/ 2147483647 w 1669"/>
                  <a:gd name="T79" fmla="*/ 2147483647 h 1450"/>
                  <a:gd name="T80" fmla="*/ 2147483647 w 1669"/>
                  <a:gd name="T81" fmla="*/ 2147483647 h 1450"/>
                  <a:gd name="T82" fmla="*/ 2147483647 w 1669"/>
                  <a:gd name="T83" fmla="*/ 2147483647 h 14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9"/>
                  <a:gd name="T127" fmla="*/ 0 h 1450"/>
                  <a:gd name="T128" fmla="*/ 1669 w 1669"/>
                  <a:gd name="T129" fmla="*/ 1450 h 14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9" h="1450">
                    <a:moveTo>
                      <a:pt x="0" y="28"/>
                    </a:moveTo>
                    <a:lnTo>
                      <a:pt x="894" y="0"/>
                    </a:lnTo>
                    <a:lnTo>
                      <a:pt x="889" y="33"/>
                    </a:lnTo>
                    <a:lnTo>
                      <a:pt x="932" y="104"/>
                    </a:lnTo>
                    <a:lnTo>
                      <a:pt x="938" y="174"/>
                    </a:lnTo>
                    <a:lnTo>
                      <a:pt x="954" y="217"/>
                    </a:lnTo>
                    <a:lnTo>
                      <a:pt x="976" y="233"/>
                    </a:lnTo>
                    <a:lnTo>
                      <a:pt x="981" y="265"/>
                    </a:lnTo>
                    <a:lnTo>
                      <a:pt x="938" y="293"/>
                    </a:lnTo>
                    <a:lnTo>
                      <a:pt x="927" y="304"/>
                    </a:lnTo>
                    <a:lnTo>
                      <a:pt x="905" y="385"/>
                    </a:lnTo>
                    <a:lnTo>
                      <a:pt x="851" y="471"/>
                    </a:lnTo>
                    <a:lnTo>
                      <a:pt x="797" y="629"/>
                    </a:lnTo>
                    <a:lnTo>
                      <a:pt x="797" y="741"/>
                    </a:lnTo>
                    <a:lnTo>
                      <a:pt x="1376" y="720"/>
                    </a:lnTo>
                    <a:lnTo>
                      <a:pt x="1387" y="736"/>
                    </a:lnTo>
                    <a:lnTo>
                      <a:pt x="1371" y="790"/>
                    </a:lnTo>
                    <a:lnTo>
                      <a:pt x="1376" y="877"/>
                    </a:lnTo>
                    <a:lnTo>
                      <a:pt x="1436" y="936"/>
                    </a:lnTo>
                    <a:lnTo>
                      <a:pt x="1452" y="1007"/>
                    </a:lnTo>
                    <a:lnTo>
                      <a:pt x="1366" y="991"/>
                    </a:lnTo>
                    <a:lnTo>
                      <a:pt x="1290" y="958"/>
                    </a:lnTo>
                    <a:lnTo>
                      <a:pt x="1274" y="947"/>
                    </a:lnTo>
                    <a:lnTo>
                      <a:pt x="1252" y="963"/>
                    </a:lnTo>
                    <a:lnTo>
                      <a:pt x="1197" y="1012"/>
                    </a:lnTo>
                    <a:lnTo>
                      <a:pt x="1192" y="1039"/>
                    </a:lnTo>
                    <a:lnTo>
                      <a:pt x="1214" y="1066"/>
                    </a:lnTo>
                    <a:lnTo>
                      <a:pt x="1246" y="1077"/>
                    </a:lnTo>
                    <a:lnTo>
                      <a:pt x="1306" y="1072"/>
                    </a:lnTo>
                    <a:lnTo>
                      <a:pt x="1344" y="1050"/>
                    </a:lnTo>
                    <a:lnTo>
                      <a:pt x="1366" y="1033"/>
                    </a:lnTo>
                    <a:lnTo>
                      <a:pt x="1404" y="1033"/>
                    </a:lnTo>
                    <a:lnTo>
                      <a:pt x="1425" y="1033"/>
                    </a:lnTo>
                    <a:lnTo>
                      <a:pt x="1425" y="1045"/>
                    </a:lnTo>
                    <a:lnTo>
                      <a:pt x="1415" y="1061"/>
                    </a:lnTo>
                    <a:lnTo>
                      <a:pt x="1392" y="1082"/>
                    </a:lnTo>
                    <a:lnTo>
                      <a:pt x="1399" y="1104"/>
                    </a:lnTo>
                    <a:lnTo>
                      <a:pt x="1420" y="1115"/>
                    </a:lnTo>
                    <a:lnTo>
                      <a:pt x="1441" y="1120"/>
                    </a:lnTo>
                    <a:lnTo>
                      <a:pt x="1458" y="1109"/>
                    </a:lnTo>
                    <a:lnTo>
                      <a:pt x="1479" y="1061"/>
                    </a:lnTo>
                    <a:lnTo>
                      <a:pt x="1544" y="1039"/>
                    </a:lnTo>
                    <a:lnTo>
                      <a:pt x="1566" y="1023"/>
                    </a:lnTo>
                    <a:lnTo>
                      <a:pt x="1583" y="1023"/>
                    </a:lnTo>
                    <a:lnTo>
                      <a:pt x="1599" y="1045"/>
                    </a:lnTo>
                    <a:lnTo>
                      <a:pt x="1588" y="1072"/>
                    </a:lnTo>
                    <a:lnTo>
                      <a:pt x="1599" y="1082"/>
                    </a:lnTo>
                    <a:lnTo>
                      <a:pt x="1593" y="1109"/>
                    </a:lnTo>
                    <a:lnTo>
                      <a:pt x="1560" y="1126"/>
                    </a:lnTo>
                    <a:lnTo>
                      <a:pt x="1518" y="1191"/>
                    </a:lnTo>
                    <a:lnTo>
                      <a:pt x="1469" y="1223"/>
                    </a:lnTo>
                    <a:lnTo>
                      <a:pt x="1469" y="1256"/>
                    </a:lnTo>
                    <a:lnTo>
                      <a:pt x="1479" y="1282"/>
                    </a:lnTo>
                    <a:lnTo>
                      <a:pt x="1544" y="1321"/>
                    </a:lnTo>
                    <a:lnTo>
                      <a:pt x="1653" y="1363"/>
                    </a:lnTo>
                    <a:lnTo>
                      <a:pt x="1669" y="1385"/>
                    </a:lnTo>
                    <a:lnTo>
                      <a:pt x="1658" y="1407"/>
                    </a:lnTo>
                    <a:lnTo>
                      <a:pt x="1637" y="1418"/>
                    </a:lnTo>
                    <a:lnTo>
                      <a:pt x="1555" y="1450"/>
                    </a:lnTo>
                    <a:lnTo>
                      <a:pt x="1544" y="1379"/>
                    </a:lnTo>
                    <a:lnTo>
                      <a:pt x="1495" y="1363"/>
                    </a:lnTo>
                    <a:lnTo>
                      <a:pt x="1399" y="1326"/>
                    </a:lnTo>
                    <a:lnTo>
                      <a:pt x="1387" y="1293"/>
                    </a:lnTo>
                    <a:lnTo>
                      <a:pt x="1371" y="1282"/>
                    </a:lnTo>
                    <a:lnTo>
                      <a:pt x="1344" y="1293"/>
                    </a:lnTo>
                    <a:lnTo>
                      <a:pt x="1327" y="1358"/>
                    </a:lnTo>
                    <a:lnTo>
                      <a:pt x="1339" y="1369"/>
                    </a:lnTo>
                    <a:lnTo>
                      <a:pt x="1339" y="1379"/>
                    </a:lnTo>
                    <a:lnTo>
                      <a:pt x="1290" y="1418"/>
                    </a:lnTo>
                    <a:lnTo>
                      <a:pt x="1274" y="1412"/>
                    </a:lnTo>
                    <a:lnTo>
                      <a:pt x="1246" y="1374"/>
                    </a:lnTo>
                    <a:lnTo>
                      <a:pt x="1230" y="1374"/>
                    </a:lnTo>
                    <a:lnTo>
                      <a:pt x="1197" y="1385"/>
                    </a:lnTo>
                    <a:lnTo>
                      <a:pt x="1181" y="1369"/>
                    </a:lnTo>
                    <a:lnTo>
                      <a:pt x="1171" y="1374"/>
                    </a:lnTo>
                    <a:lnTo>
                      <a:pt x="1127" y="1418"/>
                    </a:lnTo>
                    <a:lnTo>
                      <a:pt x="1073" y="1423"/>
                    </a:lnTo>
                    <a:lnTo>
                      <a:pt x="1057" y="1407"/>
                    </a:lnTo>
                    <a:lnTo>
                      <a:pt x="1008" y="1402"/>
                    </a:lnTo>
                    <a:lnTo>
                      <a:pt x="932" y="1298"/>
                    </a:lnTo>
                    <a:lnTo>
                      <a:pt x="883" y="1293"/>
                    </a:lnTo>
                    <a:lnTo>
                      <a:pt x="840" y="1272"/>
                    </a:lnTo>
                    <a:lnTo>
                      <a:pt x="824" y="1244"/>
                    </a:lnTo>
                    <a:lnTo>
                      <a:pt x="813" y="1244"/>
                    </a:lnTo>
                    <a:lnTo>
                      <a:pt x="808" y="1239"/>
                    </a:lnTo>
                    <a:lnTo>
                      <a:pt x="808" y="1233"/>
                    </a:lnTo>
                    <a:lnTo>
                      <a:pt x="808" y="1217"/>
                    </a:lnTo>
                    <a:lnTo>
                      <a:pt x="785" y="1207"/>
                    </a:lnTo>
                    <a:lnTo>
                      <a:pt x="775" y="1217"/>
                    </a:lnTo>
                    <a:lnTo>
                      <a:pt x="743" y="1207"/>
                    </a:lnTo>
                    <a:lnTo>
                      <a:pt x="737" y="1201"/>
                    </a:lnTo>
                    <a:lnTo>
                      <a:pt x="726" y="1179"/>
                    </a:lnTo>
                    <a:lnTo>
                      <a:pt x="704" y="1179"/>
                    </a:lnTo>
                    <a:lnTo>
                      <a:pt x="645" y="1233"/>
                    </a:lnTo>
                    <a:lnTo>
                      <a:pt x="678" y="1272"/>
                    </a:lnTo>
                    <a:lnTo>
                      <a:pt x="666" y="1277"/>
                    </a:lnTo>
                    <a:lnTo>
                      <a:pt x="569" y="1282"/>
                    </a:lnTo>
                    <a:lnTo>
                      <a:pt x="401" y="1249"/>
                    </a:lnTo>
                    <a:lnTo>
                      <a:pt x="309" y="1217"/>
                    </a:lnTo>
                    <a:lnTo>
                      <a:pt x="87" y="1249"/>
                    </a:lnTo>
                    <a:lnTo>
                      <a:pt x="76" y="1233"/>
                    </a:lnTo>
                    <a:lnTo>
                      <a:pt x="66" y="1207"/>
                    </a:lnTo>
                    <a:lnTo>
                      <a:pt x="76" y="1196"/>
                    </a:lnTo>
                    <a:lnTo>
                      <a:pt x="87" y="1174"/>
                    </a:lnTo>
                    <a:lnTo>
                      <a:pt x="108" y="1147"/>
                    </a:lnTo>
                    <a:lnTo>
                      <a:pt x="136" y="1066"/>
                    </a:lnTo>
                    <a:lnTo>
                      <a:pt x="113" y="1033"/>
                    </a:lnTo>
                    <a:lnTo>
                      <a:pt x="113" y="1007"/>
                    </a:lnTo>
                    <a:lnTo>
                      <a:pt x="119" y="991"/>
                    </a:lnTo>
                    <a:lnTo>
                      <a:pt x="119" y="968"/>
                    </a:lnTo>
                    <a:lnTo>
                      <a:pt x="130" y="926"/>
                    </a:lnTo>
                    <a:lnTo>
                      <a:pt x="152" y="903"/>
                    </a:lnTo>
                    <a:lnTo>
                      <a:pt x="162" y="866"/>
                    </a:lnTo>
                    <a:lnTo>
                      <a:pt x="178" y="801"/>
                    </a:lnTo>
                    <a:lnTo>
                      <a:pt x="178" y="763"/>
                    </a:lnTo>
                    <a:lnTo>
                      <a:pt x="162" y="704"/>
                    </a:lnTo>
                    <a:lnTo>
                      <a:pt x="141" y="666"/>
                    </a:lnTo>
                    <a:lnTo>
                      <a:pt x="130" y="655"/>
                    </a:lnTo>
                    <a:lnTo>
                      <a:pt x="130" y="634"/>
                    </a:lnTo>
                    <a:lnTo>
                      <a:pt x="125" y="617"/>
                    </a:lnTo>
                    <a:lnTo>
                      <a:pt x="108" y="585"/>
                    </a:lnTo>
                    <a:lnTo>
                      <a:pt x="87" y="569"/>
                    </a:lnTo>
                    <a:lnTo>
                      <a:pt x="76" y="552"/>
                    </a:lnTo>
                    <a:lnTo>
                      <a:pt x="92" y="515"/>
                    </a:lnTo>
                    <a:lnTo>
                      <a:pt x="66" y="460"/>
                    </a:lnTo>
                    <a:lnTo>
                      <a:pt x="22" y="423"/>
                    </a:lnTo>
                    <a:lnTo>
                      <a:pt x="6" y="395"/>
                    </a:lnTo>
                    <a:lnTo>
                      <a:pt x="0" y="28"/>
                    </a:lnTo>
                    <a:close/>
                  </a:path>
                </a:pathLst>
              </a:custGeom>
              <a:solidFill>
                <a:schemeClr val="tx1">
                  <a:lumMod val="65000"/>
                  <a:lumOff val="35000"/>
                </a:schemeClr>
              </a:solidFill>
              <a:ln w="9525">
                <a:solidFill>
                  <a:schemeClr val="tx1">
                    <a:lumMod val="65000"/>
                    <a:lumOff val="35000"/>
                  </a:schemeClr>
                </a:solidFill>
                <a:round/>
                <a:headEnd/>
                <a:tailEnd/>
              </a:ln>
            </p:spPr>
          </p:sp>
          <p:sp>
            <p:nvSpPr>
              <p:cNvPr id="109" name="AR"/>
              <p:cNvSpPr>
                <a:spLocks/>
              </p:cNvSpPr>
              <p:nvPr/>
            </p:nvSpPr>
            <p:spPr bwMode="auto">
              <a:xfrm>
                <a:off x="2748982" y="2320747"/>
                <a:ext cx="361624" cy="321620"/>
              </a:xfrm>
              <a:custGeom>
                <a:avLst/>
                <a:gdLst>
                  <a:gd name="T0" fmla="*/ 0 w 1469"/>
                  <a:gd name="T1" fmla="*/ 2147483647 h 1342"/>
                  <a:gd name="T2" fmla="*/ 2147483647 w 1469"/>
                  <a:gd name="T3" fmla="*/ 0 h 1342"/>
                  <a:gd name="T4" fmla="*/ 2147483647 w 1469"/>
                  <a:gd name="T5" fmla="*/ 2147483647 h 1342"/>
                  <a:gd name="T6" fmla="*/ 2147483647 w 1469"/>
                  <a:gd name="T7" fmla="*/ 2147483647 h 1342"/>
                  <a:gd name="T8" fmla="*/ 2147483647 w 1469"/>
                  <a:gd name="T9" fmla="*/ 2147483647 h 1342"/>
                  <a:gd name="T10" fmla="*/ 2147483647 w 1469"/>
                  <a:gd name="T11" fmla="*/ 2147483647 h 1342"/>
                  <a:gd name="T12" fmla="*/ 2147483647 w 1469"/>
                  <a:gd name="T13" fmla="*/ 2147483647 h 1342"/>
                  <a:gd name="T14" fmla="*/ 2147483647 w 1469"/>
                  <a:gd name="T15" fmla="*/ 2147483647 h 1342"/>
                  <a:gd name="T16" fmla="*/ 2147483647 w 1469"/>
                  <a:gd name="T17" fmla="*/ 2147483647 h 1342"/>
                  <a:gd name="T18" fmla="*/ 2147483647 w 1469"/>
                  <a:gd name="T19" fmla="*/ 2147483647 h 1342"/>
                  <a:gd name="T20" fmla="*/ 2147483647 w 1469"/>
                  <a:gd name="T21" fmla="*/ 2147483647 h 1342"/>
                  <a:gd name="T22" fmla="*/ 2147483647 w 1469"/>
                  <a:gd name="T23" fmla="*/ 2147483647 h 1342"/>
                  <a:gd name="T24" fmla="*/ 2147483647 w 1469"/>
                  <a:gd name="T25" fmla="*/ 2147483647 h 1342"/>
                  <a:gd name="T26" fmla="*/ 2147483647 w 1469"/>
                  <a:gd name="T27" fmla="*/ 2147483647 h 1342"/>
                  <a:gd name="T28" fmla="*/ 2147483647 w 1469"/>
                  <a:gd name="T29" fmla="*/ 2147483647 h 1342"/>
                  <a:gd name="T30" fmla="*/ 2147483647 w 1469"/>
                  <a:gd name="T31" fmla="*/ 2147483647 h 1342"/>
                  <a:gd name="T32" fmla="*/ 2147483647 w 1469"/>
                  <a:gd name="T33" fmla="*/ 2147483647 h 1342"/>
                  <a:gd name="T34" fmla="*/ 2147483647 w 1469"/>
                  <a:gd name="T35" fmla="*/ 2147483647 h 1342"/>
                  <a:gd name="T36" fmla="*/ 2147483647 w 1469"/>
                  <a:gd name="T37" fmla="*/ 2147483647 h 1342"/>
                  <a:gd name="T38" fmla="*/ 2147483647 w 1469"/>
                  <a:gd name="T39" fmla="*/ 2147483647 h 1342"/>
                  <a:gd name="T40" fmla="*/ 2147483647 w 1469"/>
                  <a:gd name="T41" fmla="*/ 2147483647 h 1342"/>
                  <a:gd name="T42" fmla="*/ 2147483647 w 1469"/>
                  <a:gd name="T43" fmla="*/ 2147483647 h 1342"/>
                  <a:gd name="T44" fmla="*/ 2147483647 w 1469"/>
                  <a:gd name="T45" fmla="*/ 2147483647 h 1342"/>
                  <a:gd name="T46" fmla="*/ 2147483647 w 1469"/>
                  <a:gd name="T47" fmla="*/ 2147483647 h 1342"/>
                  <a:gd name="T48" fmla="*/ 2147483647 w 1469"/>
                  <a:gd name="T49" fmla="*/ 2147483647 h 1342"/>
                  <a:gd name="T50" fmla="*/ 2147483647 w 1469"/>
                  <a:gd name="T51" fmla="*/ 2147483647 h 1342"/>
                  <a:gd name="T52" fmla="*/ 2147483647 w 1469"/>
                  <a:gd name="T53" fmla="*/ 2147483647 h 1342"/>
                  <a:gd name="T54" fmla="*/ 2147483647 w 1469"/>
                  <a:gd name="T55" fmla="*/ 2147483647 h 1342"/>
                  <a:gd name="T56" fmla="*/ 2147483647 w 1469"/>
                  <a:gd name="T57" fmla="*/ 2147483647 h 1342"/>
                  <a:gd name="T58" fmla="*/ 2147483647 w 1469"/>
                  <a:gd name="T59" fmla="*/ 2147483647 h 1342"/>
                  <a:gd name="T60" fmla="*/ 2147483647 w 1469"/>
                  <a:gd name="T61" fmla="*/ 2147483647 h 1342"/>
                  <a:gd name="T62" fmla="*/ 2147483647 w 1469"/>
                  <a:gd name="T63" fmla="*/ 2147483647 h 1342"/>
                  <a:gd name="T64" fmla="*/ 2147483647 w 1469"/>
                  <a:gd name="T65" fmla="*/ 2147483647 h 1342"/>
                  <a:gd name="T66" fmla="*/ 2147483647 w 1469"/>
                  <a:gd name="T67" fmla="*/ 2147483647 h 1342"/>
                  <a:gd name="T68" fmla="*/ 2147483647 w 1469"/>
                  <a:gd name="T69" fmla="*/ 2147483647 h 1342"/>
                  <a:gd name="T70" fmla="*/ 2147483647 w 1469"/>
                  <a:gd name="T71" fmla="*/ 2147483647 h 1342"/>
                  <a:gd name="T72" fmla="*/ 2147483647 w 1469"/>
                  <a:gd name="T73" fmla="*/ 2147483647 h 1342"/>
                  <a:gd name="T74" fmla="*/ 2147483647 w 1469"/>
                  <a:gd name="T75" fmla="*/ 2147483647 h 1342"/>
                  <a:gd name="T76" fmla="*/ 2147483647 w 1469"/>
                  <a:gd name="T77" fmla="*/ 2147483647 h 1342"/>
                  <a:gd name="T78" fmla="*/ 2147483647 w 1469"/>
                  <a:gd name="T79" fmla="*/ 2147483647 h 1342"/>
                  <a:gd name="T80" fmla="*/ 2147483647 w 1469"/>
                  <a:gd name="T81" fmla="*/ 2147483647 h 1342"/>
                  <a:gd name="T82" fmla="*/ 2147483647 w 1469"/>
                  <a:gd name="T83" fmla="*/ 2147483647 h 1342"/>
                  <a:gd name="T84" fmla="*/ 2147483647 w 1469"/>
                  <a:gd name="T85" fmla="*/ 2147483647 h 1342"/>
                  <a:gd name="T86" fmla="*/ 2147483647 w 1469"/>
                  <a:gd name="T87" fmla="*/ 2147483647 h 1342"/>
                  <a:gd name="T88" fmla="*/ 2147483647 w 1469"/>
                  <a:gd name="T89" fmla="*/ 2147483647 h 1342"/>
                  <a:gd name="T90" fmla="*/ 2147483647 w 1469"/>
                  <a:gd name="T91" fmla="*/ 2147483647 h 1342"/>
                  <a:gd name="T92" fmla="*/ 2147483647 w 1469"/>
                  <a:gd name="T93" fmla="*/ 2147483647 h 1342"/>
                  <a:gd name="T94" fmla="*/ 2147483647 w 1469"/>
                  <a:gd name="T95" fmla="*/ 2147483647 h 1342"/>
                  <a:gd name="T96" fmla="*/ 0 w 1469"/>
                  <a:gd name="T97" fmla="*/ 2147483647 h 1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9"/>
                  <a:gd name="T148" fmla="*/ 0 h 1342"/>
                  <a:gd name="T149" fmla="*/ 1469 w 1469"/>
                  <a:gd name="T150" fmla="*/ 1342 h 1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9" h="1342">
                    <a:moveTo>
                      <a:pt x="0" y="55"/>
                    </a:moveTo>
                    <a:lnTo>
                      <a:pt x="1322" y="0"/>
                    </a:lnTo>
                    <a:lnTo>
                      <a:pt x="1317" y="17"/>
                    </a:lnTo>
                    <a:lnTo>
                      <a:pt x="1343" y="33"/>
                    </a:lnTo>
                    <a:lnTo>
                      <a:pt x="1355" y="65"/>
                    </a:lnTo>
                    <a:lnTo>
                      <a:pt x="1350" y="93"/>
                    </a:lnTo>
                    <a:lnTo>
                      <a:pt x="1311" y="125"/>
                    </a:lnTo>
                    <a:lnTo>
                      <a:pt x="1273" y="168"/>
                    </a:lnTo>
                    <a:lnTo>
                      <a:pt x="1268" y="195"/>
                    </a:lnTo>
                    <a:lnTo>
                      <a:pt x="1469" y="179"/>
                    </a:lnTo>
                    <a:lnTo>
                      <a:pt x="1463" y="195"/>
                    </a:lnTo>
                    <a:lnTo>
                      <a:pt x="1469" y="217"/>
                    </a:lnTo>
                    <a:lnTo>
                      <a:pt x="1452" y="249"/>
                    </a:lnTo>
                    <a:lnTo>
                      <a:pt x="1415" y="288"/>
                    </a:lnTo>
                    <a:lnTo>
                      <a:pt x="1403" y="363"/>
                    </a:lnTo>
                    <a:lnTo>
                      <a:pt x="1360" y="411"/>
                    </a:lnTo>
                    <a:lnTo>
                      <a:pt x="1371" y="455"/>
                    </a:lnTo>
                    <a:lnTo>
                      <a:pt x="1371" y="525"/>
                    </a:lnTo>
                    <a:lnTo>
                      <a:pt x="1360" y="525"/>
                    </a:lnTo>
                    <a:lnTo>
                      <a:pt x="1322" y="558"/>
                    </a:lnTo>
                    <a:lnTo>
                      <a:pt x="1322" y="579"/>
                    </a:lnTo>
                    <a:lnTo>
                      <a:pt x="1262" y="628"/>
                    </a:lnTo>
                    <a:lnTo>
                      <a:pt x="1241" y="687"/>
                    </a:lnTo>
                    <a:lnTo>
                      <a:pt x="1246" y="741"/>
                    </a:lnTo>
                    <a:lnTo>
                      <a:pt x="1241" y="780"/>
                    </a:lnTo>
                    <a:lnTo>
                      <a:pt x="1187" y="812"/>
                    </a:lnTo>
                    <a:lnTo>
                      <a:pt x="1149" y="866"/>
                    </a:lnTo>
                    <a:lnTo>
                      <a:pt x="1133" y="882"/>
                    </a:lnTo>
                    <a:lnTo>
                      <a:pt x="1133" y="931"/>
                    </a:lnTo>
                    <a:lnTo>
                      <a:pt x="1106" y="963"/>
                    </a:lnTo>
                    <a:lnTo>
                      <a:pt x="1106" y="1001"/>
                    </a:lnTo>
                    <a:lnTo>
                      <a:pt x="1084" y="1050"/>
                    </a:lnTo>
                    <a:lnTo>
                      <a:pt x="1057" y="1103"/>
                    </a:lnTo>
                    <a:lnTo>
                      <a:pt x="1068" y="1158"/>
                    </a:lnTo>
                    <a:lnTo>
                      <a:pt x="1094" y="1185"/>
                    </a:lnTo>
                    <a:lnTo>
                      <a:pt x="1100" y="1223"/>
                    </a:lnTo>
                    <a:lnTo>
                      <a:pt x="1111" y="1233"/>
                    </a:lnTo>
                    <a:lnTo>
                      <a:pt x="1111" y="1250"/>
                    </a:lnTo>
                    <a:lnTo>
                      <a:pt x="1094" y="1261"/>
                    </a:lnTo>
                    <a:lnTo>
                      <a:pt x="1084" y="1293"/>
                    </a:lnTo>
                    <a:lnTo>
                      <a:pt x="1089" y="1314"/>
                    </a:lnTo>
                    <a:lnTo>
                      <a:pt x="195" y="1342"/>
                    </a:lnTo>
                    <a:lnTo>
                      <a:pt x="189" y="1142"/>
                    </a:lnTo>
                    <a:lnTo>
                      <a:pt x="147" y="1131"/>
                    </a:lnTo>
                    <a:lnTo>
                      <a:pt x="103" y="1147"/>
                    </a:lnTo>
                    <a:lnTo>
                      <a:pt x="92" y="1147"/>
                    </a:lnTo>
                    <a:lnTo>
                      <a:pt x="49" y="1109"/>
                    </a:lnTo>
                    <a:lnTo>
                      <a:pt x="54" y="455"/>
                    </a:lnTo>
                    <a:lnTo>
                      <a:pt x="0" y="55"/>
                    </a:lnTo>
                    <a:close/>
                  </a:path>
                </a:pathLst>
              </a:custGeom>
              <a:solidFill>
                <a:schemeClr val="tx1">
                  <a:lumMod val="65000"/>
                  <a:lumOff val="35000"/>
                </a:schemeClr>
              </a:solidFill>
              <a:ln w="9525">
                <a:solidFill>
                  <a:schemeClr val="tx1">
                    <a:lumMod val="65000"/>
                    <a:lumOff val="35000"/>
                  </a:schemeClr>
                </a:solidFill>
                <a:round/>
                <a:headEnd/>
                <a:tailEnd/>
              </a:ln>
            </p:spPr>
          </p:sp>
        </p:grpSp>
        <p:sp>
          <p:nvSpPr>
            <p:cNvPr id="31" name="ID"/>
            <p:cNvSpPr>
              <a:spLocks/>
            </p:cNvSpPr>
            <p:nvPr/>
          </p:nvSpPr>
          <p:spPr bwMode="auto">
            <a:xfrm>
              <a:off x="1254269" y="1066425"/>
              <a:ext cx="425914" cy="691484"/>
            </a:xfrm>
            <a:custGeom>
              <a:avLst/>
              <a:gdLst>
                <a:gd name="T0" fmla="*/ 2147483647 w 1761"/>
                <a:gd name="T1" fmla="*/ 2147483647 h 2845"/>
                <a:gd name="T2" fmla="*/ 2147483647 w 1761"/>
                <a:gd name="T3" fmla="*/ 2147483647 h 2845"/>
                <a:gd name="T4" fmla="*/ 2147483647 w 1761"/>
                <a:gd name="T5" fmla="*/ 2147483647 h 2845"/>
                <a:gd name="T6" fmla="*/ 2147483647 w 1761"/>
                <a:gd name="T7" fmla="*/ 2147483647 h 2845"/>
                <a:gd name="T8" fmla="*/ 2147483647 w 1761"/>
                <a:gd name="T9" fmla="*/ 2147483647 h 2845"/>
                <a:gd name="T10" fmla="*/ 2147483647 w 1761"/>
                <a:gd name="T11" fmla="*/ 2147483647 h 2845"/>
                <a:gd name="T12" fmla="*/ 2147483647 w 1761"/>
                <a:gd name="T13" fmla="*/ 2147483647 h 2845"/>
                <a:gd name="T14" fmla="*/ 2147483647 w 1761"/>
                <a:gd name="T15" fmla="*/ 2147483647 h 2845"/>
                <a:gd name="T16" fmla="*/ 2147483647 w 1761"/>
                <a:gd name="T17" fmla="*/ 2147483647 h 2845"/>
                <a:gd name="T18" fmla="*/ 2147483647 w 1761"/>
                <a:gd name="T19" fmla="*/ 2147483647 h 2845"/>
                <a:gd name="T20" fmla="*/ 2147483647 w 1761"/>
                <a:gd name="T21" fmla="*/ 2147483647 h 2845"/>
                <a:gd name="T22" fmla="*/ 2147483647 w 1761"/>
                <a:gd name="T23" fmla="*/ 2147483647 h 2845"/>
                <a:gd name="T24" fmla="*/ 2147483647 w 1761"/>
                <a:gd name="T25" fmla="*/ 2147483647 h 2845"/>
                <a:gd name="T26" fmla="*/ 2147483647 w 1761"/>
                <a:gd name="T27" fmla="*/ 2147483647 h 2845"/>
                <a:gd name="T28" fmla="*/ 2147483647 w 1761"/>
                <a:gd name="T29" fmla="*/ 0 h 2845"/>
                <a:gd name="T30" fmla="*/ 2147483647 w 1761"/>
                <a:gd name="T31" fmla="*/ 2147483647 h 2845"/>
                <a:gd name="T32" fmla="*/ 2147483647 w 1761"/>
                <a:gd name="T33" fmla="*/ 2147483647 h 2845"/>
                <a:gd name="T34" fmla="*/ 2147483647 w 1761"/>
                <a:gd name="T35" fmla="*/ 2147483647 h 2845"/>
                <a:gd name="T36" fmla="*/ 2147483647 w 1761"/>
                <a:gd name="T37" fmla="*/ 2147483647 h 2845"/>
                <a:gd name="T38" fmla="*/ 2147483647 w 1761"/>
                <a:gd name="T39" fmla="*/ 2147483647 h 2845"/>
                <a:gd name="T40" fmla="*/ 2147483647 w 1761"/>
                <a:gd name="T41" fmla="*/ 2147483647 h 2845"/>
                <a:gd name="T42" fmla="*/ 2147483647 w 1761"/>
                <a:gd name="T43" fmla="*/ 2147483647 h 2845"/>
                <a:gd name="T44" fmla="*/ 2147483647 w 1761"/>
                <a:gd name="T45" fmla="*/ 2147483647 h 2845"/>
                <a:gd name="T46" fmla="*/ 2147483647 w 1761"/>
                <a:gd name="T47" fmla="*/ 2147483647 h 2845"/>
                <a:gd name="T48" fmla="*/ 2147483647 w 1761"/>
                <a:gd name="T49" fmla="*/ 2147483647 h 2845"/>
                <a:gd name="T50" fmla="*/ 2147483647 w 1761"/>
                <a:gd name="T51" fmla="*/ 2147483647 h 2845"/>
                <a:gd name="T52" fmla="*/ 2147483647 w 1761"/>
                <a:gd name="T53" fmla="*/ 2147483647 h 2845"/>
                <a:gd name="T54" fmla="*/ 2147483647 w 1761"/>
                <a:gd name="T55" fmla="*/ 2147483647 h 2845"/>
                <a:gd name="T56" fmla="*/ 2147483647 w 1761"/>
                <a:gd name="T57" fmla="*/ 2147483647 h 2845"/>
                <a:gd name="T58" fmla="*/ 2147483647 w 1761"/>
                <a:gd name="T59" fmla="*/ 2147483647 h 2845"/>
                <a:gd name="T60" fmla="*/ 2147483647 w 1761"/>
                <a:gd name="T61" fmla="*/ 2147483647 h 2845"/>
                <a:gd name="T62" fmla="*/ 2147483647 w 1761"/>
                <a:gd name="T63" fmla="*/ 2147483647 h 2845"/>
                <a:gd name="T64" fmla="*/ 2147483647 w 1761"/>
                <a:gd name="T65" fmla="*/ 2147483647 h 2845"/>
                <a:gd name="T66" fmla="*/ 2147483647 w 1761"/>
                <a:gd name="T67" fmla="*/ 2147483647 h 2845"/>
                <a:gd name="T68" fmla="*/ 2147483647 w 1761"/>
                <a:gd name="T69" fmla="*/ 2147483647 h 2845"/>
                <a:gd name="T70" fmla="*/ 2147483647 w 1761"/>
                <a:gd name="T71" fmla="*/ 2147483647 h 2845"/>
                <a:gd name="T72" fmla="*/ 2147483647 w 1761"/>
                <a:gd name="T73" fmla="*/ 2147483647 h 2845"/>
                <a:gd name="T74" fmla="*/ 2147483647 w 1761"/>
                <a:gd name="T75" fmla="*/ 2147483647 h 2845"/>
                <a:gd name="T76" fmla="*/ 2147483647 w 1761"/>
                <a:gd name="T77" fmla="*/ 2147483647 h 2845"/>
                <a:gd name="T78" fmla="*/ 2147483647 w 1761"/>
                <a:gd name="T79" fmla="*/ 2147483647 h 2845"/>
                <a:gd name="T80" fmla="*/ 2147483647 w 1761"/>
                <a:gd name="T81" fmla="*/ 2147483647 h 2845"/>
                <a:gd name="T82" fmla="*/ 2147483647 w 1761"/>
                <a:gd name="T83" fmla="*/ 2147483647 h 2845"/>
                <a:gd name="T84" fmla="*/ 2147483647 w 1761"/>
                <a:gd name="T85" fmla="*/ 2147483647 h 2845"/>
                <a:gd name="T86" fmla="*/ 2147483647 w 1761"/>
                <a:gd name="T87" fmla="*/ 2147483647 h 2845"/>
                <a:gd name="T88" fmla="*/ 2147483647 w 1761"/>
                <a:gd name="T89" fmla="*/ 2147483647 h 2845"/>
                <a:gd name="T90" fmla="*/ 2147483647 w 1761"/>
                <a:gd name="T91" fmla="*/ 2147483647 h 2845"/>
                <a:gd name="T92" fmla="*/ 2147483647 w 1761"/>
                <a:gd name="T93" fmla="*/ 2147483647 h 2845"/>
                <a:gd name="T94" fmla="*/ 2147483647 w 1761"/>
                <a:gd name="T95" fmla="*/ 2147483647 h 2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61"/>
                <a:gd name="T145" fmla="*/ 0 h 2845"/>
                <a:gd name="T146" fmla="*/ 1761 w 1761"/>
                <a:gd name="T147" fmla="*/ 2845 h 2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61" h="2845">
                  <a:moveTo>
                    <a:pt x="0" y="2537"/>
                  </a:moveTo>
                  <a:lnTo>
                    <a:pt x="146" y="1877"/>
                  </a:lnTo>
                  <a:lnTo>
                    <a:pt x="184" y="1828"/>
                  </a:lnTo>
                  <a:lnTo>
                    <a:pt x="184" y="1785"/>
                  </a:lnTo>
                  <a:lnTo>
                    <a:pt x="195" y="1785"/>
                  </a:lnTo>
                  <a:lnTo>
                    <a:pt x="200" y="1769"/>
                  </a:lnTo>
                  <a:lnTo>
                    <a:pt x="211" y="1747"/>
                  </a:lnTo>
                  <a:lnTo>
                    <a:pt x="190" y="1720"/>
                  </a:lnTo>
                  <a:lnTo>
                    <a:pt x="151" y="1699"/>
                  </a:lnTo>
                  <a:lnTo>
                    <a:pt x="141" y="1676"/>
                  </a:lnTo>
                  <a:lnTo>
                    <a:pt x="151" y="1634"/>
                  </a:lnTo>
                  <a:lnTo>
                    <a:pt x="216" y="1530"/>
                  </a:lnTo>
                  <a:lnTo>
                    <a:pt x="260" y="1514"/>
                  </a:lnTo>
                  <a:lnTo>
                    <a:pt x="287" y="1481"/>
                  </a:lnTo>
                  <a:lnTo>
                    <a:pt x="292" y="1460"/>
                  </a:lnTo>
                  <a:lnTo>
                    <a:pt x="314" y="1434"/>
                  </a:lnTo>
                  <a:lnTo>
                    <a:pt x="439" y="1239"/>
                  </a:lnTo>
                  <a:lnTo>
                    <a:pt x="434" y="1190"/>
                  </a:lnTo>
                  <a:lnTo>
                    <a:pt x="406" y="1168"/>
                  </a:lnTo>
                  <a:lnTo>
                    <a:pt x="379" y="1158"/>
                  </a:lnTo>
                  <a:lnTo>
                    <a:pt x="358" y="1125"/>
                  </a:lnTo>
                  <a:lnTo>
                    <a:pt x="352" y="1093"/>
                  </a:lnTo>
                  <a:lnTo>
                    <a:pt x="346" y="1044"/>
                  </a:lnTo>
                  <a:lnTo>
                    <a:pt x="358" y="1028"/>
                  </a:lnTo>
                  <a:lnTo>
                    <a:pt x="369" y="1012"/>
                  </a:lnTo>
                  <a:lnTo>
                    <a:pt x="346" y="979"/>
                  </a:lnTo>
                  <a:lnTo>
                    <a:pt x="346" y="947"/>
                  </a:lnTo>
                  <a:lnTo>
                    <a:pt x="358" y="936"/>
                  </a:lnTo>
                  <a:lnTo>
                    <a:pt x="569" y="0"/>
                  </a:lnTo>
                  <a:lnTo>
                    <a:pt x="563" y="0"/>
                  </a:lnTo>
                  <a:lnTo>
                    <a:pt x="797" y="60"/>
                  </a:lnTo>
                  <a:lnTo>
                    <a:pt x="737" y="417"/>
                  </a:lnTo>
                  <a:lnTo>
                    <a:pt x="774" y="513"/>
                  </a:lnTo>
                  <a:lnTo>
                    <a:pt x="791" y="573"/>
                  </a:lnTo>
                  <a:lnTo>
                    <a:pt x="774" y="611"/>
                  </a:lnTo>
                  <a:lnTo>
                    <a:pt x="758" y="627"/>
                  </a:lnTo>
                  <a:lnTo>
                    <a:pt x="781" y="649"/>
                  </a:lnTo>
                  <a:lnTo>
                    <a:pt x="807" y="687"/>
                  </a:lnTo>
                  <a:lnTo>
                    <a:pt x="872" y="752"/>
                  </a:lnTo>
                  <a:lnTo>
                    <a:pt x="916" y="849"/>
                  </a:lnTo>
                  <a:lnTo>
                    <a:pt x="927" y="893"/>
                  </a:lnTo>
                  <a:lnTo>
                    <a:pt x="948" y="942"/>
                  </a:lnTo>
                  <a:lnTo>
                    <a:pt x="986" y="942"/>
                  </a:lnTo>
                  <a:lnTo>
                    <a:pt x="986" y="973"/>
                  </a:lnTo>
                  <a:lnTo>
                    <a:pt x="1046" y="979"/>
                  </a:lnTo>
                  <a:lnTo>
                    <a:pt x="1062" y="1001"/>
                  </a:lnTo>
                  <a:lnTo>
                    <a:pt x="1002" y="1119"/>
                  </a:lnTo>
                  <a:lnTo>
                    <a:pt x="1007" y="1142"/>
                  </a:lnTo>
                  <a:lnTo>
                    <a:pt x="986" y="1158"/>
                  </a:lnTo>
                  <a:lnTo>
                    <a:pt x="981" y="1217"/>
                  </a:lnTo>
                  <a:lnTo>
                    <a:pt x="986" y="1223"/>
                  </a:lnTo>
                  <a:lnTo>
                    <a:pt x="986" y="1255"/>
                  </a:lnTo>
                  <a:lnTo>
                    <a:pt x="943" y="1282"/>
                  </a:lnTo>
                  <a:lnTo>
                    <a:pt x="943" y="1314"/>
                  </a:lnTo>
                  <a:lnTo>
                    <a:pt x="948" y="1336"/>
                  </a:lnTo>
                  <a:lnTo>
                    <a:pt x="932" y="1369"/>
                  </a:lnTo>
                  <a:lnTo>
                    <a:pt x="986" y="1418"/>
                  </a:lnTo>
                  <a:lnTo>
                    <a:pt x="1002" y="1411"/>
                  </a:lnTo>
                  <a:lnTo>
                    <a:pt x="1078" y="1353"/>
                  </a:lnTo>
                  <a:lnTo>
                    <a:pt x="1089" y="1341"/>
                  </a:lnTo>
                  <a:lnTo>
                    <a:pt x="1100" y="1353"/>
                  </a:lnTo>
                  <a:lnTo>
                    <a:pt x="1111" y="1379"/>
                  </a:lnTo>
                  <a:lnTo>
                    <a:pt x="1121" y="1385"/>
                  </a:lnTo>
                  <a:lnTo>
                    <a:pt x="1132" y="1395"/>
                  </a:lnTo>
                  <a:lnTo>
                    <a:pt x="1127" y="1444"/>
                  </a:lnTo>
                  <a:lnTo>
                    <a:pt x="1127" y="1514"/>
                  </a:lnTo>
                  <a:lnTo>
                    <a:pt x="1144" y="1563"/>
                  </a:lnTo>
                  <a:lnTo>
                    <a:pt x="1176" y="1606"/>
                  </a:lnTo>
                  <a:lnTo>
                    <a:pt x="1170" y="1634"/>
                  </a:lnTo>
                  <a:lnTo>
                    <a:pt x="1154" y="1666"/>
                  </a:lnTo>
                  <a:lnTo>
                    <a:pt x="1181" y="1709"/>
                  </a:lnTo>
                  <a:lnTo>
                    <a:pt x="1214" y="1709"/>
                  </a:lnTo>
                  <a:lnTo>
                    <a:pt x="1241" y="1747"/>
                  </a:lnTo>
                  <a:lnTo>
                    <a:pt x="1246" y="1769"/>
                  </a:lnTo>
                  <a:lnTo>
                    <a:pt x="1235" y="1817"/>
                  </a:lnTo>
                  <a:lnTo>
                    <a:pt x="1235" y="1828"/>
                  </a:lnTo>
                  <a:lnTo>
                    <a:pt x="1257" y="1871"/>
                  </a:lnTo>
                  <a:lnTo>
                    <a:pt x="1290" y="1893"/>
                  </a:lnTo>
                  <a:lnTo>
                    <a:pt x="1306" y="1855"/>
                  </a:lnTo>
                  <a:lnTo>
                    <a:pt x="1328" y="1845"/>
                  </a:lnTo>
                  <a:lnTo>
                    <a:pt x="1381" y="1866"/>
                  </a:lnTo>
                  <a:lnTo>
                    <a:pt x="1409" y="1871"/>
                  </a:lnTo>
                  <a:lnTo>
                    <a:pt x="1436" y="1850"/>
                  </a:lnTo>
                  <a:lnTo>
                    <a:pt x="1453" y="1845"/>
                  </a:lnTo>
                  <a:lnTo>
                    <a:pt x="1468" y="1861"/>
                  </a:lnTo>
                  <a:lnTo>
                    <a:pt x="1539" y="1866"/>
                  </a:lnTo>
                  <a:lnTo>
                    <a:pt x="1572" y="1882"/>
                  </a:lnTo>
                  <a:lnTo>
                    <a:pt x="1582" y="1871"/>
                  </a:lnTo>
                  <a:lnTo>
                    <a:pt x="1658" y="1877"/>
                  </a:lnTo>
                  <a:lnTo>
                    <a:pt x="1653" y="1845"/>
                  </a:lnTo>
                  <a:lnTo>
                    <a:pt x="1685" y="1817"/>
                  </a:lnTo>
                  <a:lnTo>
                    <a:pt x="1723" y="1855"/>
                  </a:lnTo>
                  <a:lnTo>
                    <a:pt x="1734" y="1904"/>
                  </a:lnTo>
                  <a:lnTo>
                    <a:pt x="1761" y="1925"/>
                  </a:lnTo>
                  <a:lnTo>
                    <a:pt x="1625" y="2845"/>
                  </a:lnTo>
                  <a:lnTo>
                    <a:pt x="807" y="2699"/>
                  </a:lnTo>
                  <a:lnTo>
                    <a:pt x="0" y="2537"/>
                  </a:lnTo>
                  <a:close/>
                </a:path>
              </a:pathLst>
            </a:custGeom>
            <a:solidFill>
              <a:schemeClr val="bg2">
                <a:lumMod val="20000"/>
                <a:lumOff val="80000"/>
              </a:schemeClr>
            </a:solidFill>
            <a:ln w="9525">
              <a:solidFill>
                <a:schemeClr val="bg2">
                  <a:lumMod val="20000"/>
                  <a:lumOff val="80000"/>
                </a:schemeClr>
              </a:solidFill>
              <a:round/>
              <a:headEnd/>
              <a:tailEnd/>
            </a:ln>
          </p:spPr>
        </p:sp>
        <p:sp>
          <p:nvSpPr>
            <p:cNvPr id="32" name="MT"/>
            <p:cNvSpPr>
              <a:spLocks/>
            </p:cNvSpPr>
            <p:nvPr/>
          </p:nvSpPr>
          <p:spPr bwMode="auto">
            <a:xfrm>
              <a:off x="1431064" y="1074465"/>
              <a:ext cx="731287" cy="466350"/>
            </a:xfrm>
            <a:custGeom>
              <a:avLst/>
              <a:gdLst>
                <a:gd name="T0" fmla="*/ 2147483647 w 3008"/>
                <a:gd name="T1" fmla="*/ 2147483647 h 1908"/>
                <a:gd name="T2" fmla="*/ 2147483647 w 3008"/>
                <a:gd name="T3" fmla="*/ 2147483647 h 1908"/>
                <a:gd name="T4" fmla="*/ 2147483647 w 3008"/>
                <a:gd name="T5" fmla="*/ 2147483647 h 1908"/>
                <a:gd name="T6" fmla="*/ 2147483647 w 3008"/>
                <a:gd name="T7" fmla="*/ 2147483647 h 1908"/>
                <a:gd name="T8" fmla="*/ 2147483647 w 3008"/>
                <a:gd name="T9" fmla="*/ 2147483647 h 1908"/>
                <a:gd name="T10" fmla="*/ 2147483647 w 3008"/>
                <a:gd name="T11" fmla="*/ 2147483647 h 1908"/>
                <a:gd name="T12" fmla="*/ 2147483647 w 3008"/>
                <a:gd name="T13" fmla="*/ 2147483647 h 1908"/>
                <a:gd name="T14" fmla="*/ 2147483647 w 3008"/>
                <a:gd name="T15" fmla="*/ 2147483647 h 1908"/>
                <a:gd name="T16" fmla="*/ 2147483647 w 3008"/>
                <a:gd name="T17" fmla="*/ 2147483647 h 1908"/>
                <a:gd name="T18" fmla="*/ 2147483647 w 3008"/>
                <a:gd name="T19" fmla="*/ 2147483647 h 1908"/>
                <a:gd name="T20" fmla="*/ 2147483647 w 3008"/>
                <a:gd name="T21" fmla="*/ 2147483647 h 1908"/>
                <a:gd name="T22" fmla="*/ 2147483647 w 3008"/>
                <a:gd name="T23" fmla="*/ 2147483647 h 1908"/>
                <a:gd name="T24" fmla="*/ 2147483647 w 3008"/>
                <a:gd name="T25" fmla="*/ 2147483647 h 1908"/>
                <a:gd name="T26" fmla="*/ 2147483647 w 3008"/>
                <a:gd name="T27" fmla="*/ 2147483647 h 1908"/>
                <a:gd name="T28" fmla="*/ 2147483647 w 3008"/>
                <a:gd name="T29" fmla="*/ 2147483647 h 1908"/>
                <a:gd name="T30" fmla="*/ 2147483647 w 3008"/>
                <a:gd name="T31" fmla="*/ 2147483647 h 1908"/>
                <a:gd name="T32" fmla="*/ 2147483647 w 3008"/>
                <a:gd name="T33" fmla="*/ 2147483647 h 1908"/>
                <a:gd name="T34" fmla="*/ 2147483647 w 3008"/>
                <a:gd name="T35" fmla="*/ 2147483647 h 1908"/>
                <a:gd name="T36" fmla="*/ 2147483647 w 3008"/>
                <a:gd name="T37" fmla="*/ 2147483647 h 1908"/>
                <a:gd name="T38" fmla="*/ 2147483647 w 3008"/>
                <a:gd name="T39" fmla="*/ 2147483647 h 1908"/>
                <a:gd name="T40" fmla="*/ 2147483647 w 3008"/>
                <a:gd name="T41" fmla="*/ 2147483647 h 1908"/>
                <a:gd name="T42" fmla="*/ 2147483647 w 3008"/>
                <a:gd name="T43" fmla="*/ 2147483647 h 1908"/>
                <a:gd name="T44" fmla="*/ 2147483647 w 3008"/>
                <a:gd name="T45" fmla="*/ 2147483647 h 1908"/>
                <a:gd name="T46" fmla="*/ 2147483647 w 3008"/>
                <a:gd name="T47" fmla="*/ 2147483647 h 1908"/>
                <a:gd name="T48" fmla="*/ 2147483647 w 3008"/>
                <a:gd name="T49" fmla="*/ 2147483647 h 1908"/>
                <a:gd name="T50" fmla="*/ 2147483647 w 3008"/>
                <a:gd name="T51" fmla="*/ 2147483647 h 1908"/>
                <a:gd name="T52" fmla="*/ 2147483647 w 3008"/>
                <a:gd name="T53" fmla="*/ 2147483647 h 1908"/>
                <a:gd name="T54" fmla="*/ 2147483647 w 3008"/>
                <a:gd name="T55" fmla="*/ 2147483647 h 1908"/>
                <a:gd name="T56" fmla="*/ 2147483647 w 3008"/>
                <a:gd name="T57" fmla="*/ 2147483647 h 1908"/>
                <a:gd name="T58" fmla="*/ 2147483647 w 3008"/>
                <a:gd name="T59" fmla="*/ 2147483647 h 1908"/>
                <a:gd name="T60" fmla="*/ 2147483647 w 3008"/>
                <a:gd name="T61" fmla="*/ 2147483647 h 1908"/>
                <a:gd name="T62" fmla="*/ 2147483647 w 3008"/>
                <a:gd name="T63" fmla="*/ 2147483647 h 1908"/>
                <a:gd name="T64" fmla="*/ 2147483647 w 3008"/>
                <a:gd name="T65" fmla="*/ 0 h 1908"/>
                <a:gd name="T66" fmla="*/ 2147483647 w 3008"/>
                <a:gd name="T67" fmla="*/ 2147483647 h 1908"/>
                <a:gd name="T68" fmla="*/ 2147483647 w 3008"/>
                <a:gd name="T69" fmla="*/ 2147483647 h 1908"/>
                <a:gd name="T70" fmla="*/ 2147483647 w 3008"/>
                <a:gd name="T71" fmla="*/ 2147483647 h 1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8"/>
                <a:gd name="T109" fmla="*/ 0 h 1908"/>
                <a:gd name="T110" fmla="*/ 3008 w 3008"/>
                <a:gd name="T111" fmla="*/ 1908 h 19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8" h="1908">
                  <a:moveTo>
                    <a:pt x="2889" y="1908"/>
                  </a:moveTo>
                  <a:lnTo>
                    <a:pt x="1051" y="1681"/>
                  </a:lnTo>
                  <a:lnTo>
                    <a:pt x="1024" y="1865"/>
                  </a:lnTo>
                  <a:lnTo>
                    <a:pt x="997" y="1844"/>
                  </a:lnTo>
                  <a:lnTo>
                    <a:pt x="986" y="1795"/>
                  </a:lnTo>
                  <a:lnTo>
                    <a:pt x="948" y="1757"/>
                  </a:lnTo>
                  <a:lnTo>
                    <a:pt x="916" y="1785"/>
                  </a:lnTo>
                  <a:lnTo>
                    <a:pt x="921" y="1817"/>
                  </a:lnTo>
                  <a:lnTo>
                    <a:pt x="845" y="1811"/>
                  </a:lnTo>
                  <a:lnTo>
                    <a:pt x="835" y="1822"/>
                  </a:lnTo>
                  <a:lnTo>
                    <a:pt x="802" y="1806"/>
                  </a:lnTo>
                  <a:lnTo>
                    <a:pt x="731" y="1801"/>
                  </a:lnTo>
                  <a:lnTo>
                    <a:pt x="716" y="1785"/>
                  </a:lnTo>
                  <a:lnTo>
                    <a:pt x="699" y="1790"/>
                  </a:lnTo>
                  <a:lnTo>
                    <a:pt x="672" y="1811"/>
                  </a:lnTo>
                  <a:lnTo>
                    <a:pt x="644" y="1806"/>
                  </a:lnTo>
                  <a:lnTo>
                    <a:pt x="591" y="1785"/>
                  </a:lnTo>
                  <a:lnTo>
                    <a:pt x="569" y="1795"/>
                  </a:lnTo>
                  <a:lnTo>
                    <a:pt x="553" y="1833"/>
                  </a:lnTo>
                  <a:lnTo>
                    <a:pt x="520" y="1811"/>
                  </a:lnTo>
                  <a:lnTo>
                    <a:pt x="498" y="1768"/>
                  </a:lnTo>
                  <a:lnTo>
                    <a:pt x="498" y="1757"/>
                  </a:lnTo>
                  <a:lnTo>
                    <a:pt x="509" y="1709"/>
                  </a:lnTo>
                  <a:lnTo>
                    <a:pt x="504" y="1687"/>
                  </a:lnTo>
                  <a:lnTo>
                    <a:pt x="477" y="1649"/>
                  </a:lnTo>
                  <a:lnTo>
                    <a:pt x="444" y="1649"/>
                  </a:lnTo>
                  <a:lnTo>
                    <a:pt x="417" y="1606"/>
                  </a:lnTo>
                  <a:lnTo>
                    <a:pt x="433" y="1574"/>
                  </a:lnTo>
                  <a:lnTo>
                    <a:pt x="439" y="1546"/>
                  </a:lnTo>
                  <a:lnTo>
                    <a:pt x="407" y="1503"/>
                  </a:lnTo>
                  <a:lnTo>
                    <a:pt x="390" y="1454"/>
                  </a:lnTo>
                  <a:lnTo>
                    <a:pt x="390" y="1384"/>
                  </a:lnTo>
                  <a:lnTo>
                    <a:pt x="395" y="1335"/>
                  </a:lnTo>
                  <a:lnTo>
                    <a:pt x="384" y="1325"/>
                  </a:lnTo>
                  <a:lnTo>
                    <a:pt x="374" y="1319"/>
                  </a:lnTo>
                  <a:lnTo>
                    <a:pt x="363" y="1293"/>
                  </a:lnTo>
                  <a:lnTo>
                    <a:pt x="352" y="1281"/>
                  </a:lnTo>
                  <a:lnTo>
                    <a:pt x="341" y="1293"/>
                  </a:lnTo>
                  <a:lnTo>
                    <a:pt x="265" y="1351"/>
                  </a:lnTo>
                  <a:lnTo>
                    <a:pt x="249" y="1358"/>
                  </a:lnTo>
                  <a:lnTo>
                    <a:pt x="195" y="1309"/>
                  </a:lnTo>
                  <a:lnTo>
                    <a:pt x="211" y="1276"/>
                  </a:lnTo>
                  <a:lnTo>
                    <a:pt x="206" y="1254"/>
                  </a:lnTo>
                  <a:lnTo>
                    <a:pt x="206" y="1222"/>
                  </a:lnTo>
                  <a:lnTo>
                    <a:pt x="249" y="1195"/>
                  </a:lnTo>
                  <a:lnTo>
                    <a:pt x="249" y="1163"/>
                  </a:lnTo>
                  <a:lnTo>
                    <a:pt x="244" y="1157"/>
                  </a:lnTo>
                  <a:lnTo>
                    <a:pt x="249" y="1098"/>
                  </a:lnTo>
                  <a:lnTo>
                    <a:pt x="270" y="1082"/>
                  </a:lnTo>
                  <a:lnTo>
                    <a:pt x="265" y="1059"/>
                  </a:lnTo>
                  <a:lnTo>
                    <a:pt x="325" y="941"/>
                  </a:lnTo>
                  <a:lnTo>
                    <a:pt x="309" y="919"/>
                  </a:lnTo>
                  <a:lnTo>
                    <a:pt x="249" y="913"/>
                  </a:lnTo>
                  <a:lnTo>
                    <a:pt x="249" y="882"/>
                  </a:lnTo>
                  <a:lnTo>
                    <a:pt x="211" y="882"/>
                  </a:lnTo>
                  <a:lnTo>
                    <a:pt x="190" y="833"/>
                  </a:lnTo>
                  <a:lnTo>
                    <a:pt x="179" y="789"/>
                  </a:lnTo>
                  <a:lnTo>
                    <a:pt x="135" y="692"/>
                  </a:lnTo>
                  <a:lnTo>
                    <a:pt x="70" y="627"/>
                  </a:lnTo>
                  <a:lnTo>
                    <a:pt x="44" y="589"/>
                  </a:lnTo>
                  <a:lnTo>
                    <a:pt x="21" y="567"/>
                  </a:lnTo>
                  <a:lnTo>
                    <a:pt x="37" y="551"/>
                  </a:lnTo>
                  <a:lnTo>
                    <a:pt x="54" y="513"/>
                  </a:lnTo>
                  <a:lnTo>
                    <a:pt x="37" y="453"/>
                  </a:lnTo>
                  <a:lnTo>
                    <a:pt x="0" y="357"/>
                  </a:lnTo>
                  <a:lnTo>
                    <a:pt x="60" y="0"/>
                  </a:lnTo>
                  <a:lnTo>
                    <a:pt x="335" y="49"/>
                  </a:lnTo>
                  <a:lnTo>
                    <a:pt x="1073" y="172"/>
                  </a:lnTo>
                  <a:lnTo>
                    <a:pt x="1831" y="302"/>
                  </a:lnTo>
                  <a:lnTo>
                    <a:pt x="3008" y="422"/>
                  </a:lnTo>
                  <a:lnTo>
                    <a:pt x="2915" y="1546"/>
                  </a:lnTo>
                  <a:lnTo>
                    <a:pt x="2889" y="1908"/>
                  </a:lnTo>
                  <a:close/>
                </a:path>
              </a:pathLst>
            </a:custGeom>
            <a:solidFill>
              <a:schemeClr val="bg2">
                <a:lumMod val="20000"/>
                <a:lumOff val="80000"/>
              </a:schemeClr>
            </a:solidFill>
            <a:ln w="9525">
              <a:solidFill>
                <a:schemeClr val="bg2">
                  <a:lumMod val="20000"/>
                  <a:lumOff val="80000"/>
                </a:schemeClr>
              </a:solidFill>
              <a:round/>
              <a:headEnd/>
              <a:tailEnd/>
            </a:ln>
          </p:spPr>
        </p:sp>
        <p:sp>
          <p:nvSpPr>
            <p:cNvPr id="33" name="WY"/>
            <p:cNvSpPr>
              <a:spLocks/>
            </p:cNvSpPr>
            <p:nvPr/>
          </p:nvSpPr>
          <p:spPr bwMode="auto">
            <a:xfrm>
              <a:off x="1631967" y="1484531"/>
              <a:ext cx="506276" cy="418106"/>
            </a:xfrm>
            <a:custGeom>
              <a:avLst/>
              <a:gdLst>
                <a:gd name="T0" fmla="*/ 2147483647 w 2060"/>
                <a:gd name="T1" fmla="*/ 2147483647 h 1699"/>
                <a:gd name="T2" fmla="*/ 2147483647 w 2060"/>
                <a:gd name="T3" fmla="*/ 2147483647 h 1699"/>
                <a:gd name="T4" fmla="*/ 2147483647 w 2060"/>
                <a:gd name="T5" fmla="*/ 2147483647 h 1699"/>
                <a:gd name="T6" fmla="*/ 2147483647 w 2060"/>
                <a:gd name="T7" fmla="*/ 0 h 1699"/>
                <a:gd name="T8" fmla="*/ 2147483647 w 2060"/>
                <a:gd name="T9" fmla="*/ 2147483647 h 1699"/>
                <a:gd name="T10" fmla="*/ 2147483647 w 2060"/>
                <a:gd name="T11" fmla="*/ 2147483647 h 1699"/>
                <a:gd name="T12" fmla="*/ 0 w 2060"/>
                <a:gd name="T13" fmla="*/ 2147483647 h 1699"/>
                <a:gd name="T14" fmla="*/ 2147483647 w 2060"/>
                <a:gd name="T15" fmla="*/ 2147483647 h 1699"/>
                <a:gd name="T16" fmla="*/ 2147483647 w 2060"/>
                <a:gd name="T17" fmla="*/ 2147483647 h 16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0"/>
                <a:gd name="T28" fmla="*/ 0 h 1699"/>
                <a:gd name="T29" fmla="*/ 2060 w 2060"/>
                <a:gd name="T30" fmla="*/ 1699 h 16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0" h="1699">
                  <a:moveTo>
                    <a:pt x="1929" y="1699"/>
                  </a:moveTo>
                  <a:lnTo>
                    <a:pt x="1994" y="958"/>
                  </a:lnTo>
                  <a:lnTo>
                    <a:pt x="2060" y="227"/>
                  </a:lnTo>
                  <a:lnTo>
                    <a:pt x="222" y="0"/>
                  </a:lnTo>
                  <a:lnTo>
                    <a:pt x="195" y="184"/>
                  </a:lnTo>
                  <a:lnTo>
                    <a:pt x="59" y="1104"/>
                  </a:lnTo>
                  <a:lnTo>
                    <a:pt x="0" y="1460"/>
                  </a:lnTo>
                  <a:lnTo>
                    <a:pt x="548" y="1548"/>
                  </a:lnTo>
                  <a:lnTo>
                    <a:pt x="1929" y="1699"/>
                  </a:lnTo>
                  <a:close/>
                </a:path>
              </a:pathLst>
            </a:custGeom>
            <a:solidFill>
              <a:schemeClr val="bg2">
                <a:lumMod val="20000"/>
                <a:lumOff val="80000"/>
              </a:schemeClr>
            </a:solidFill>
            <a:ln w="9525">
              <a:solidFill>
                <a:schemeClr val="bg2">
                  <a:lumMod val="20000"/>
                  <a:lumOff val="80000"/>
                </a:schemeClr>
              </a:solidFill>
              <a:round/>
              <a:headEnd/>
              <a:tailEnd/>
            </a:ln>
          </p:spPr>
        </p:sp>
        <p:sp>
          <p:nvSpPr>
            <p:cNvPr id="34" name="CO"/>
            <p:cNvSpPr>
              <a:spLocks/>
            </p:cNvSpPr>
            <p:nvPr/>
          </p:nvSpPr>
          <p:spPr bwMode="auto">
            <a:xfrm>
              <a:off x="1720364" y="1862436"/>
              <a:ext cx="522348" cy="418106"/>
            </a:xfrm>
            <a:custGeom>
              <a:avLst/>
              <a:gdLst>
                <a:gd name="T0" fmla="*/ 0 w 2141"/>
                <a:gd name="T1" fmla="*/ 2147483647 h 1692"/>
                <a:gd name="T2" fmla="*/ 2147483647 w 2141"/>
                <a:gd name="T3" fmla="*/ 0 h 1692"/>
                <a:gd name="T4" fmla="*/ 2147483647 w 2141"/>
                <a:gd name="T5" fmla="*/ 2147483647 h 1692"/>
                <a:gd name="T6" fmla="*/ 2147483647 w 2141"/>
                <a:gd name="T7" fmla="*/ 2147483647 h 1692"/>
                <a:gd name="T8" fmla="*/ 2147483647 w 2141"/>
                <a:gd name="T9" fmla="*/ 2147483647 h 1692"/>
                <a:gd name="T10" fmla="*/ 2147483647 w 2141"/>
                <a:gd name="T11" fmla="*/ 2147483647 h 1692"/>
                <a:gd name="T12" fmla="*/ 2147483647 w 2141"/>
                <a:gd name="T13" fmla="*/ 2147483647 h 1692"/>
                <a:gd name="T14" fmla="*/ 0 w 2141"/>
                <a:gd name="T15" fmla="*/ 2147483647 h 1692"/>
                <a:gd name="T16" fmla="*/ 0 60000 65536"/>
                <a:gd name="T17" fmla="*/ 0 60000 65536"/>
                <a:gd name="T18" fmla="*/ 0 60000 65536"/>
                <a:gd name="T19" fmla="*/ 0 60000 65536"/>
                <a:gd name="T20" fmla="*/ 0 60000 65536"/>
                <a:gd name="T21" fmla="*/ 0 60000 65536"/>
                <a:gd name="T22" fmla="*/ 0 60000 65536"/>
                <a:gd name="T23" fmla="*/ 0 60000 65536"/>
                <a:gd name="T24" fmla="*/ 0 w 2141"/>
                <a:gd name="T25" fmla="*/ 0 h 1692"/>
                <a:gd name="T26" fmla="*/ 2141 w 2141"/>
                <a:gd name="T27" fmla="*/ 1692 h 1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1" h="1692">
                  <a:moveTo>
                    <a:pt x="0" y="1475"/>
                  </a:moveTo>
                  <a:lnTo>
                    <a:pt x="201" y="0"/>
                  </a:lnTo>
                  <a:lnTo>
                    <a:pt x="1582" y="151"/>
                  </a:lnTo>
                  <a:lnTo>
                    <a:pt x="2141" y="199"/>
                  </a:lnTo>
                  <a:lnTo>
                    <a:pt x="2118" y="567"/>
                  </a:lnTo>
                  <a:lnTo>
                    <a:pt x="2053" y="1692"/>
                  </a:lnTo>
                  <a:lnTo>
                    <a:pt x="1766" y="1670"/>
                  </a:lnTo>
                  <a:lnTo>
                    <a:pt x="0" y="1475"/>
                  </a:lnTo>
                  <a:close/>
                </a:path>
              </a:pathLst>
            </a:custGeom>
            <a:solidFill>
              <a:schemeClr val="bg2">
                <a:lumMod val="20000"/>
                <a:lumOff val="80000"/>
              </a:schemeClr>
            </a:solidFill>
            <a:ln w="9525">
              <a:solidFill>
                <a:schemeClr val="bg2">
                  <a:lumMod val="20000"/>
                  <a:lumOff val="80000"/>
                </a:schemeClr>
              </a:solidFill>
              <a:round/>
              <a:headEnd/>
              <a:tailEnd/>
            </a:ln>
          </p:spPr>
        </p:sp>
        <p:sp>
          <p:nvSpPr>
            <p:cNvPr id="35" name="UT"/>
            <p:cNvSpPr>
              <a:spLocks/>
            </p:cNvSpPr>
            <p:nvPr/>
          </p:nvSpPr>
          <p:spPr bwMode="auto">
            <a:xfrm>
              <a:off x="1366775" y="1717706"/>
              <a:ext cx="401806" cy="506552"/>
            </a:xfrm>
            <a:custGeom>
              <a:avLst/>
              <a:gdLst>
                <a:gd name="T0" fmla="*/ 2147483647 w 1664"/>
                <a:gd name="T1" fmla="*/ 2147483647 h 2065"/>
                <a:gd name="T2" fmla="*/ 2147483647 w 1664"/>
                <a:gd name="T3" fmla="*/ 2147483647 h 2065"/>
                <a:gd name="T4" fmla="*/ 2147483647 w 1664"/>
                <a:gd name="T5" fmla="*/ 2147483647 h 2065"/>
                <a:gd name="T6" fmla="*/ 2147483647 w 1664"/>
                <a:gd name="T7" fmla="*/ 2147483647 h 2065"/>
                <a:gd name="T8" fmla="*/ 2147483647 w 1664"/>
                <a:gd name="T9" fmla="*/ 0 h 2065"/>
                <a:gd name="T10" fmla="*/ 0 w 1664"/>
                <a:gd name="T11" fmla="*/ 2147483647 h 2065"/>
                <a:gd name="T12" fmla="*/ 0 w 1664"/>
                <a:gd name="T13" fmla="*/ 2147483647 h 2065"/>
                <a:gd name="T14" fmla="*/ 2147483647 w 1664"/>
                <a:gd name="T15" fmla="*/ 2147483647 h 2065"/>
                <a:gd name="T16" fmla="*/ 0 60000 65536"/>
                <a:gd name="T17" fmla="*/ 0 60000 65536"/>
                <a:gd name="T18" fmla="*/ 0 60000 65536"/>
                <a:gd name="T19" fmla="*/ 0 60000 65536"/>
                <a:gd name="T20" fmla="*/ 0 60000 65536"/>
                <a:gd name="T21" fmla="*/ 0 60000 65536"/>
                <a:gd name="T22" fmla="*/ 0 60000 65536"/>
                <a:gd name="T23" fmla="*/ 0 60000 65536"/>
                <a:gd name="T24" fmla="*/ 0 w 1664"/>
                <a:gd name="T25" fmla="*/ 0 h 2065"/>
                <a:gd name="T26" fmla="*/ 1664 w 1664"/>
                <a:gd name="T27" fmla="*/ 2065 h 20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4" h="2065">
                  <a:moveTo>
                    <a:pt x="1463" y="2065"/>
                  </a:moveTo>
                  <a:lnTo>
                    <a:pt x="1664" y="590"/>
                  </a:lnTo>
                  <a:lnTo>
                    <a:pt x="1116" y="502"/>
                  </a:lnTo>
                  <a:lnTo>
                    <a:pt x="1175" y="146"/>
                  </a:lnTo>
                  <a:lnTo>
                    <a:pt x="357" y="0"/>
                  </a:lnTo>
                  <a:lnTo>
                    <a:pt x="0" y="1832"/>
                  </a:lnTo>
                  <a:lnTo>
                    <a:pt x="0" y="1839"/>
                  </a:lnTo>
                  <a:lnTo>
                    <a:pt x="1463" y="2065"/>
                  </a:lnTo>
                  <a:close/>
                </a:path>
              </a:pathLst>
            </a:custGeom>
            <a:solidFill>
              <a:schemeClr val="bg2">
                <a:lumMod val="20000"/>
                <a:lumOff val="80000"/>
              </a:schemeClr>
            </a:solidFill>
            <a:ln w="9525">
              <a:solidFill>
                <a:schemeClr val="bg2">
                  <a:lumMod val="20000"/>
                  <a:lumOff val="80000"/>
                </a:schemeClr>
              </a:solidFill>
              <a:round/>
              <a:headEnd/>
              <a:tailEnd/>
            </a:ln>
          </p:spPr>
        </p:sp>
        <p:sp>
          <p:nvSpPr>
            <p:cNvPr id="36" name="Freeform 35"/>
            <p:cNvSpPr>
              <a:spLocks/>
            </p:cNvSpPr>
            <p:nvPr/>
          </p:nvSpPr>
          <p:spPr bwMode="auto">
            <a:xfrm>
              <a:off x="522981" y="3776079"/>
              <a:ext cx="24108" cy="16081"/>
            </a:xfrm>
            <a:custGeom>
              <a:avLst/>
              <a:gdLst>
                <a:gd name="T0" fmla="*/ 2147483647 w 100"/>
                <a:gd name="T1" fmla="*/ 2147483647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0 h 42"/>
                <a:gd name="T12" fmla="*/ 2147483647 w 100"/>
                <a:gd name="T13" fmla="*/ 0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2147483647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2147483647 h 42"/>
                <a:gd name="T52" fmla="*/ 2147483647 w 100"/>
                <a:gd name="T53" fmla="*/ 2147483647 h 42"/>
                <a:gd name="T54" fmla="*/ 2147483647 w 100"/>
                <a:gd name="T55" fmla="*/ 2147483647 h 42"/>
                <a:gd name="T56" fmla="*/ 2147483647 w 100"/>
                <a:gd name="T57" fmla="*/ 2147483647 h 42"/>
                <a:gd name="T58" fmla="*/ 2147483647 w 100"/>
                <a:gd name="T59" fmla="*/ 2147483647 h 42"/>
                <a:gd name="T60" fmla="*/ 2147483647 w 100"/>
                <a:gd name="T61" fmla="*/ 2147483647 h 42"/>
                <a:gd name="T62" fmla="*/ 2147483647 w 100"/>
                <a:gd name="T63" fmla="*/ 2147483647 h 42"/>
                <a:gd name="T64" fmla="*/ 2147483647 w 100"/>
                <a:gd name="T65" fmla="*/ 2147483647 h 42"/>
                <a:gd name="T66" fmla="*/ 2147483647 w 100"/>
                <a:gd name="T67" fmla="*/ 2147483647 h 42"/>
                <a:gd name="T68" fmla="*/ 2147483647 w 100"/>
                <a:gd name="T69" fmla="*/ 2147483647 h 42"/>
                <a:gd name="T70" fmla="*/ 2147483647 w 100"/>
                <a:gd name="T71" fmla="*/ 2147483647 h 42"/>
                <a:gd name="T72" fmla="*/ 2147483647 w 100"/>
                <a:gd name="T73" fmla="*/ 2147483647 h 42"/>
                <a:gd name="T74" fmla="*/ 2147483647 w 100"/>
                <a:gd name="T75" fmla="*/ 2147483647 h 42"/>
                <a:gd name="T76" fmla="*/ 2147483647 w 100"/>
                <a:gd name="T77" fmla="*/ 2147483647 h 42"/>
                <a:gd name="T78" fmla="*/ 2147483647 w 100"/>
                <a:gd name="T79" fmla="*/ 2147483647 h 42"/>
                <a:gd name="T80" fmla="*/ 2147483647 w 100"/>
                <a:gd name="T81" fmla="*/ 2147483647 h 42"/>
                <a:gd name="T82" fmla="*/ 2147483647 w 100"/>
                <a:gd name="T83" fmla="*/ 2147483647 h 42"/>
                <a:gd name="T84" fmla="*/ 2147483647 w 100"/>
                <a:gd name="T85" fmla="*/ 2147483647 h 42"/>
                <a:gd name="T86" fmla="*/ 2147483647 w 100"/>
                <a:gd name="T87" fmla="*/ 2147483647 h 42"/>
                <a:gd name="T88" fmla="*/ 2147483647 w 100"/>
                <a:gd name="T89" fmla="*/ 2147483647 h 42"/>
                <a:gd name="T90" fmla="*/ 2147483647 w 100"/>
                <a:gd name="T91" fmla="*/ 2147483647 h 42"/>
                <a:gd name="T92" fmla="*/ 2147483647 w 100"/>
                <a:gd name="T93" fmla="*/ 2147483647 h 42"/>
                <a:gd name="T94" fmla="*/ 2147483647 w 100"/>
                <a:gd name="T95" fmla="*/ 2147483647 h 42"/>
                <a:gd name="T96" fmla="*/ 2147483647 w 100"/>
                <a:gd name="T97" fmla="*/ 2147483647 h 42"/>
                <a:gd name="T98" fmla="*/ 2147483647 w 100"/>
                <a:gd name="T99" fmla="*/ 2147483647 h 42"/>
                <a:gd name="T100" fmla="*/ 0 w 100"/>
                <a:gd name="T101" fmla="*/ 2147483647 h 42"/>
                <a:gd name="T102" fmla="*/ 0 w 100"/>
                <a:gd name="T103" fmla="*/ 2147483647 h 42"/>
                <a:gd name="T104" fmla="*/ 2147483647 w 100"/>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42"/>
                <a:gd name="T161" fmla="*/ 100 w 100"/>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42">
                  <a:moveTo>
                    <a:pt x="1" y="14"/>
                  </a:moveTo>
                  <a:lnTo>
                    <a:pt x="10" y="9"/>
                  </a:lnTo>
                  <a:lnTo>
                    <a:pt x="18" y="5"/>
                  </a:lnTo>
                  <a:lnTo>
                    <a:pt x="28" y="2"/>
                  </a:lnTo>
                  <a:lnTo>
                    <a:pt x="37" y="1"/>
                  </a:lnTo>
                  <a:lnTo>
                    <a:pt x="46" y="0"/>
                  </a:lnTo>
                  <a:lnTo>
                    <a:pt x="55" y="0"/>
                  </a:lnTo>
                  <a:lnTo>
                    <a:pt x="63" y="2"/>
                  </a:lnTo>
                  <a:lnTo>
                    <a:pt x="72" y="3"/>
                  </a:lnTo>
                  <a:lnTo>
                    <a:pt x="74" y="3"/>
                  </a:lnTo>
                  <a:lnTo>
                    <a:pt x="72" y="3"/>
                  </a:lnTo>
                  <a:lnTo>
                    <a:pt x="78" y="4"/>
                  </a:lnTo>
                  <a:lnTo>
                    <a:pt x="84" y="5"/>
                  </a:lnTo>
                  <a:lnTo>
                    <a:pt x="90" y="7"/>
                  </a:lnTo>
                  <a:lnTo>
                    <a:pt x="94" y="10"/>
                  </a:lnTo>
                  <a:lnTo>
                    <a:pt x="97" y="13"/>
                  </a:lnTo>
                  <a:lnTo>
                    <a:pt x="100" y="17"/>
                  </a:lnTo>
                  <a:lnTo>
                    <a:pt x="100" y="21"/>
                  </a:lnTo>
                  <a:lnTo>
                    <a:pt x="99" y="25"/>
                  </a:lnTo>
                  <a:lnTo>
                    <a:pt x="96" y="26"/>
                  </a:lnTo>
                  <a:lnTo>
                    <a:pt x="92" y="27"/>
                  </a:lnTo>
                  <a:lnTo>
                    <a:pt x="89" y="27"/>
                  </a:lnTo>
                  <a:lnTo>
                    <a:pt x="85" y="27"/>
                  </a:lnTo>
                  <a:lnTo>
                    <a:pt x="77" y="25"/>
                  </a:lnTo>
                  <a:lnTo>
                    <a:pt x="66" y="25"/>
                  </a:lnTo>
                  <a:lnTo>
                    <a:pt x="64" y="33"/>
                  </a:lnTo>
                  <a:lnTo>
                    <a:pt x="61" y="42"/>
                  </a:lnTo>
                  <a:lnTo>
                    <a:pt x="50" y="42"/>
                  </a:lnTo>
                  <a:lnTo>
                    <a:pt x="40" y="42"/>
                  </a:lnTo>
                  <a:lnTo>
                    <a:pt x="37" y="37"/>
                  </a:lnTo>
                  <a:lnTo>
                    <a:pt x="36" y="33"/>
                  </a:lnTo>
                  <a:lnTo>
                    <a:pt x="36" y="31"/>
                  </a:lnTo>
                  <a:lnTo>
                    <a:pt x="34" y="29"/>
                  </a:lnTo>
                  <a:lnTo>
                    <a:pt x="32" y="27"/>
                  </a:lnTo>
                  <a:lnTo>
                    <a:pt x="29" y="25"/>
                  </a:lnTo>
                  <a:lnTo>
                    <a:pt x="28" y="23"/>
                  </a:lnTo>
                  <a:lnTo>
                    <a:pt x="27" y="21"/>
                  </a:lnTo>
                  <a:lnTo>
                    <a:pt x="27" y="19"/>
                  </a:lnTo>
                  <a:lnTo>
                    <a:pt x="27" y="17"/>
                  </a:lnTo>
                  <a:lnTo>
                    <a:pt x="28" y="15"/>
                  </a:lnTo>
                  <a:lnTo>
                    <a:pt x="29" y="14"/>
                  </a:lnTo>
                  <a:lnTo>
                    <a:pt x="18" y="21"/>
                  </a:lnTo>
                  <a:lnTo>
                    <a:pt x="12" y="25"/>
                  </a:lnTo>
                  <a:lnTo>
                    <a:pt x="12" y="17"/>
                  </a:lnTo>
                  <a:lnTo>
                    <a:pt x="12" y="14"/>
                  </a:lnTo>
                  <a:lnTo>
                    <a:pt x="10" y="12"/>
                  </a:lnTo>
                  <a:lnTo>
                    <a:pt x="7" y="12"/>
                  </a:lnTo>
                  <a:lnTo>
                    <a:pt x="5" y="12"/>
                  </a:lnTo>
                  <a:lnTo>
                    <a:pt x="3" y="12"/>
                  </a:lnTo>
                  <a:lnTo>
                    <a:pt x="1" y="13"/>
                  </a:lnTo>
                  <a:lnTo>
                    <a:pt x="0" y="13"/>
                  </a:lnTo>
                  <a:lnTo>
                    <a:pt x="0" y="14"/>
                  </a:lnTo>
                  <a:lnTo>
                    <a:pt x="1" y="14"/>
                  </a:lnTo>
                  <a:close/>
                </a:path>
              </a:pathLst>
            </a:custGeom>
            <a:solidFill>
              <a:schemeClr val="accent3"/>
            </a:solidFill>
            <a:ln w="9525">
              <a:solidFill>
                <a:schemeClr val="accent3"/>
              </a:solidFill>
              <a:round/>
              <a:headEnd/>
              <a:tailEnd/>
            </a:ln>
          </p:spPr>
        </p:sp>
        <p:sp>
          <p:nvSpPr>
            <p:cNvPr id="37" name="Freeform 36"/>
            <p:cNvSpPr>
              <a:spLocks/>
            </p:cNvSpPr>
            <p:nvPr/>
          </p:nvSpPr>
          <p:spPr bwMode="auto">
            <a:xfrm>
              <a:off x="643523" y="3864525"/>
              <a:ext cx="16072" cy="16081"/>
            </a:xfrm>
            <a:custGeom>
              <a:avLst/>
              <a:gdLst>
                <a:gd name="T0" fmla="*/ 2147483647 w 84"/>
                <a:gd name="T1" fmla="*/ 2147483647 h 76"/>
                <a:gd name="T2" fmla="*/ 2147483647 w 84"/>
                <a:gd name="T3" fmla="*/ 2147483647 h 76"/>
                <a:gd name="T4" fmla="*/ 2147483647 w 84"/>
                <a:gd name="T5" fmla="*/ 2147483647 h 76"/>
                <a:gd name="T6" fmla="*/ 2147483647 w 84"/>
                <a:gd name="T7" fmla="*/ 2147483647 h 76"/>
                <a:gd name="T8" fmla="*/ 2147483647 w 84"/>
                <a:gd name="T9" fmla="*/ 2147483647 h 76"/>
                <a:gd name="T10" fmla="*/ 2147483647 w 84"/>
                <a:gd name="T11" fmla="*/ 2147483647 h 76"/>
                <a:gd name="T12" fmla="*/ 2147483647 w 84"/>
                <a:gd name="T13" fmla="*/ 2147483647 h 76"/>
                <a:gd name="T14" fmla="*/ 2147483647 w 84"/>
                <a:gd name="T15" fmla="*/ 2147483647 h 76"/>
                <a:gd name="T16" fmla="*/ 2147483647 w 84"/>
                <a:gd name="T17" fmla="*/ 2147483647 h 76"/>
                <a:gd name="T18" fmla="*/ 2147483647 w 84"/>
                <a:gd name="T19" fmla="*/ 2147483647 h 76"/>
                <a:gd name="T20" fmla="*/ 2147483647 w 84"/>
                <a:gd name="T21" fmla="*/ 2147483647 h 76"/>
                <a:gd name="T22" fmla="*/ 2147483647 w 84"/>
                <a:gd name="T23" fmla="*/ 2147483647 h 76"/>
                <a:gd name="T24" fmla="*/ 2147483647 w 84"/>
                <a:gd name="T25" fmla="*/ 2147483647 h 76"/>
                <a:gd name="T26" fmla="*/ 2147483647 w 84"/>
                <a:gd name="T27" fmla="*/ 2147483647 h 76"/>
                <a:gd name="T28" fmla="*/ 2147483647 w 84"/>
                <a:gd name="T29" fmla="*/ 2147483647 h 76"/>
                <a:gd name="T30" fmla="*/ 2147483647 w 84"/>
                <a:gd name="T31" fmla="*/ 2147483647 h 76"/>
                <a:gd name="T32" fmla="*/ 2147483647 w 84"/>
                <a:gd name="T33" fmla="*/ 2147483647 h 76"/>
                <a:gd name="T34" fmla="*/ 2147483647 w 84"/>
                <a:gd name="T35" fmla="*/ 2147483647 h 76"/>
                <a:gd name="T36" fmla="*/ 2147483647 w 84"/>
                <a:gd name="T37" fmla="*/ 0 h 76"/>
                <a:gd name="T38" fmla="*/ 2147483647 w 84"/>
                <a:gd name="T39" fmla="*/ 2147483647 h 76"/>
                <a:gd name="T40" fmla="*/ 2147483647 w 84"/>
                <a:gd name="T41" fmla="*/ 2147483647 h 76"/>
                <a:gd name="T42" fmla="*/ 2147483647 w 84"/>
                <a:gd name="T43" fmla="*/ 2147483647 h 76"/>
                <a:gd name="T44" fmla="*/ 2147483647 w 84"/>
                <a:gd name="T45" fmla="*/ 2147483647 h 76"/>
                <a:gd name="T46" fmla="*/ 0 w 84"/>
                <a:gd name="T47" fmla="*/ 2147483647 h 76"/>
                <a:gd name="T48" fmla="*/ 0 w 84"/>
                <a:gd name="T49" fmla="*/ 2147483647 h 76"/>
                <a:gd name="T50" fmla="*/ 2147483647 w 84"/>
                <a:gd name="T51" fmla="*/ 2147483647 h 76"/>
                <a:gd name="T52" fmla="*/ 2147483647 w 84"/>
                <a:gd name="T53" fmla="*/ 2147483647 h 76"/>
                <a:gd name="T54" fmla="*/ 2147483647 w 84"/>
                <a:gd name="T55" fmla="*/ 2147483647 h 76"/>
                <a:gd name="T56" fmla="*/ 2147483647 w 84"/>
                <a:gd name="T57" fmla="*/ 2147483647 h 76"/>
                <a:gd name="T58" fmla="*/ 2147483647 w 84"/>
                <a:gd name="T59" fmla="*/ 2147483647 h 76"/>
                <a:gd name="T60" fmla="*/ 2147483647 w 84"/>
                <a:gd name="T61" fmla="*/ 2147483647 h 76"/>
                <a:gd name="T62" fmla="*/ 2147483647 w 84"/>
                <a:gd name="T63" fmla="*/ 2147483647 h 76"/>
                <a:gd name="T64" fmla="*/ 2147483647 w 84"/>
                <a:gd name="T65" fmla="*/ 2147483647 h 76"/>
                <a:gd name="T66" fmla="*/ 2147483647 w 84"/>
                <a:gd name="T67" fmla="*/ 2147483647 h 76"/>
                <a:gd name="T68" fmla="*/ 2147483647 w 84"/>
                <a:gd name="T69" fmla="*/ 2147483647 h 76"/>
                <a:gd name="T70" fmla="*/ 2147483647 w 84"/>
                <a:gd name="T71" fmla="*/ 2147483647 h 76"/>
                <a:gd name="T72" fmla="*/ 2147483647 w 84"/>
                <a:gd name="T73" fmla="*/ 2147483647 h 76"/>
                <a:gd name="T74" fmla="*/ 2147483647 w 84"/>
                <a:gd name="T75" fmla="*/ 2147483647 h 76"/>
                <a:gd name="T76" fmla="*/ 2147483647 w 84"/>
                <a:gd name="T77" fmla="*/ 2147483647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
                <a:gd name="T118" fmla="*/ 0 h 76"/>
                <a:gd name="T119" fmla="*/ 84 w 84"/>
                <a:gd name="T120" fmla="*/ 76 h 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 h="76">
                  <a:moveTo>
                    <a:pt x="76" y="76"/>
                  </a:moveTo>
                  <a:lnTo>
                    <a:pt x="80" y="73"/>
                  </a:lnTo>
                  <a:lnTo>
                    <a:pt x="83" y="72"/>
                  </a:lnTo>
                  <a:lnTo>
                    <a:pt x="84" y="71"/>
                  </a:lnTo>
                  <a:lnTo>
                    <a:pt x="81" y="71"/>
                  </a:lnTo>
                  <a:lnTo>
                    <a:pt x="74" y="66"/>
                  </a:lnTo>
                  <a:lnTo>
                    <a:pt x="67" y="60"/>
                  </a:lnTo>
                  <a:lnTo>
                    <a:pt x="61" y="54"/>
                  </a:lnTo>
                  <a:lnTo>
                    <a:pt x="55" y="45"/>
                  </a:lnTo>
                  <a:lnTo>
                    <a:pt x="45" y="30"/>
                  </a:lnTo>
                  <a:lnTo>
                    <a:pt x="33" y="17"/>
                  </a:lnTo>
                  <a:lnTo>
                    <a:pt x="38" y="22"/>
                  </a:lnTo>
                  <a:lnTo>
                    <a:pt x="37" y="21"/>
                  </a:lnTo>
                  <a:lnTo>
                    <a:pt x="31" y="16"/>
                  </a:lnTo>
                  <a:lnTo>
                    <a:pt x="22" y="9"/>
                  </a:lnTo>
                  <a:lnTo>
                    <a:pt x="18" y="5"/>
                  </a:lnTo>
                  <a:lnTo>
                    <a:pt x="14" y="3"/>
                  </a:lnTo>
                  <a:lnTo>
                    <a:pt x="10" y="1"/>
                  </a:lnTo>
                  <a:lnTo>
                    <a:pt x="6" y="0"/>
                  </a:lnTo>
                  <a:lnTo>
                    <a:pt x="5" y="1"/>
                  </a:lnTo>
                  <a:lnTo>
                    <a:pt x="3" y="1"/>
                  </a:lnTo>
                  <a:lnTo>
                    <a:pt x="2" y="2"/>
                  </a:lnTo>
                  <a:lnTo>
                    <a:pt x="1" y="4"/>
                  </a:lnTo>
                  <a:lnTo>
                    <a:pt x="0" y="9"/>
                  </a:lnTo>
                  <a:lnTo>
                    <a:pt x="0" y="17"/>
                  </a:lnTo>
                  <a:lnTo>
                    <a:pt x="1" y="19"/>
                  </a:lnTo>
                  <a:lnTo>
                    <a:pt x="4" y="22"/>
                  </a:lnTo>
                  <a:lnTo>
                    <a:pt x="7" y="24"/>
                  </a:lnTo>
                  <a:lnTo>
                    <a:pt x="12" y="27"/>
                  </a:lnTo>
                  <a:lnTo>
                    <a:pt x="21" y="33"/>
                  </a:lnTo>
                  <a:lnTo>
                    <a:pt x="27" y="38"/>
                  </a:lnTo>
                  <a:lnTo>
                    <a:pt x="39" y="52"/>
                  </a:lnTo>
                  <a:lnTo>
                    <a:pt x="49" y="66"/>
                  </a:lnTo>
                  <a:lnTo>
                    <a:pt x="58" y="69"/>
                  </a:lnTo>
                  <a:lnTo>
                    <a:pt x="67" y="71"/>
                  </a:lnTo>
                  <a:lnTo>
                    <a:pt x="70" y="72"/>
                  </a:lnTo>
                  <a:lnTo>
                    <a:pt x="73" y="73"/>
                  </a:lnTo>
                  <a:lnTo>
                    <a:pt x="75" y="75"/>
                  </a:lnTo>
                  <a:lnTo>
                    <a:pt x="76" y="76"/>
                  </a:lnTo>
                  <a:close/>
                </a:path>
              </a:pathLst>
            </a:custGeom>
            <a:solidFill>
              <a:schemeClr val="accent3"/>
            </a:solidFill>
            <a:ln w="9525">
              <a:solidFill>
                <a:schemeClr val="accent3"/>
              </a:solidFill>
              <a:round/>
              <a:headEnd/>
              <a:tailEnd/>
            </a:ln>
          </p:spPr>
        </p:sp>
        <p:sp>
          <p:nvSpPr>
            <p:cNvPr id="38" name="Freeform 37"/>
            <p:cNvSpPr>
              <a:spLocks/>
            </p:cNvSpPr>
            <p:nvPr/>
          </p:nvSpPr>
          <p:spPr bwMode="auto">
            <a:xfrm>
              <a:off x="820317" y="3800201"/>
              <a:ext cx="40181" cy="32162"/>
            </a:xfrm>
            <a:custGeom>
              <a:avLst/>
              <a:gdLst>
                <a:gd name="T0" fmla="*/ 2147483647 w 176"/>
                <a:gd name="T1" fmla="*/ 2147483647 h 133"/>
                <a:gd name="T2" fmla="*/ 2147483647 w 176"/>
                <a:gd name="T3" fmla="*/ 2147483647 h 133"/>
                <a:gd name="T4" fmla="*/ 2147483647 w 176"/>
                <a:gd name="T5" fmla="*/ 2147483647 h 133"/>
                <a:gd name="T6" fmla="*/ 2147483647 w 176"/>
                <a:gd name="T7" fmla="*/ 2147483647 h 133"/>
                <a:gd name="T8" fmla="*/ 2147483647 w 176"/>
                <a:gd name="T9" fmla="*/ 2147483647 h 133"/>
                <a:gd name="T10" fmla="*/ 2147483647 w 176"/>
                <a:gd name="T11" fmla="*/ 0 h 133"/>
                <a:gd name="T12" fmla="*/ 2147483647 w 176"/>
                <a:gd name="T13" fmla="*/ 0 h 133"/>
                <a:gd name="T14" fmla="*/ 2147483647 w 176"/>
                <a:gd name="T15" fmla="*/ 2147483647 h 133"/>
                <a:gd name="T16" fmla="*/ 2147483647 w 176"/>
                <a:gd name="T17" fmla="*/ 2147483647 h 133"/>
                <a:gd name="T18" fmla="*/ 2147483647 w 176"/>
                <a:gd name="T19" fmla="*/ 2147483647 h 133"/>
                <a:gd name="T20" fmla="*/ 2147483647 w 176"/>
                <a:gd name="T21" fmla="*/ 2147483647 h 133"/>
                <a:gd name="T22" fmla="*/ 2147483647 w 176"/>
                <a:gd name="T23" fmla="*/ 2147483647 h 133"/>
                <a:gd name="T24" fmla="*/ 2147483647 w 176"/>
                <a:gd name="T25" fmla="*/ 2147483647 h 133"/>
                <a:gd name="T26" fmla="*/ 2147483647 w 176"/>
                <a:gd name="T27" fmla="*/ 2147483647 h 133"/>
                <a:gd name="T28" fmla="*/ 2147483647 w 176"/>
                <a:gd name="T29" fmla="*/ 2147483647 h 133"/>
                <a:gd name="T30" fmla="*/ 2147483647 w 176"/>
                <a:gd name="T31" fmla="*/ 2147483647 h 133"/>
                <a:gd name="T32" fmla="*/ 2147483647 w 176"/>
                <a:gd name="T33" fmla="*/ 2147483647 h 133"/>
                <a:gd name="T34" fmla="*/ 2147483647 w 176"/>
                <a:gd name="T35" fmla="*/ 2147483647 h 133"/>
                <a:gd name="T36" fmla="*/ 2147483647 w 176"/>
                <a:gd name="T37" fmla="*/ 2147483647 h 133"/>
                <a:gd name="T38" fmla="*/ 2147483647 w 176"/>
                <a:gd name="T39" fmla="*/ 2147483647 h 133"/>
                <a:gd name="T40" fmla="*/ 2147483647 w 176"/>
                <a:gd name="T41" fmla="*/ 2147483647 h 133"/>
                <a:gd name="T42" fmla="*/ 2147483647 w 176"/>
                <a:gd name="T43" fmla="*/ 2147483647 h 133"/>
                <a:gd name="T44" fmla="*/ 0 w 176"/>
                <a:gd name="T45" fmla="*/ 2147483647 h 133"/>
                <a:gd name="T46" fmla="*/ 2147483647 w 176"/>
                <a:gd name="T47" fmla="*/ 2147483647 h 133"/>
                <a:gd name="T48" fmla="*/ 2147483647 w 176"/>
                <a:gd name="T49" fmla="*/ 2147483647 h 133"/>
                <a:gd name="T50" fmla="*/ 2147483647 w 176"/>
                <a:gd name="T51" fmla="*/ 2147483647 h 133"/>
                <a:gd name="T52" fmla="*/ 2147483647 w 176"/>
                <a:gd name="T53" fmla="*/ 2147483647 h 133"/>
                <a:gd name="T54" fmla="*/ 2147483647 w 176"/>
                <a:gd name="T55" fmla="*/ 2147483647 h 133"/>
                <a:gd name="T56" fmla="*/ 2147483647 w 176"/>
                <a:gd name="T57" fmla="*/ 2147483647 h 133"/>
                <a:gd name="T58" fmla="*/ 2147483647 w 176"/>
                <a:gd name="T59" fmla="*/ 2147483647 h 133"/>
                <a:gd name="T60" fmla="*/ 2147483647 w 176"/>
                <a:gd name="T61" fmla="*/ 2147483647 h 133"/>
                <a:gd name="T62" fmla="*/ 2147483647 w 176"/>
                <a:gd name="T63" fmla="*/ 2147483647 h 133"/>
                <a:gd name="T64" fmla="*/ 2147483647 w 176"/>
                <a:gd name="T65" fmla="*/ 2147483647 h 133"/>
                <a:gd name="T66" fmla="*/ 2147483647 w 176"/>
                <a:gd name="T67" fmla="*/ 2147483647 h 133"/>
                <a:gd name="T68" fmla="*/ 2147483647 w 176"/>
                <a:gd name="T69" fmla="*/ 2147483647 h 133"/>
                <a:gd name="T70" fmla="*/ 2147483647 w 176"/>
                <a:gd name="T71" fmla="*/ 2147483647 h 133"/>
                <a:gd name="T72" fmla="*/ 2147483647 w 176"/>
                <a:gd name="T73" fmla="*/ 2147483647 h 133"/>
                <a:gd name="T74" fmla="*/ 2147483647 w 176"/>
                <a:gd name="T75" fmla="*/ 2147483647 h 1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133"/>
                <a:gd name="T116" fmla="*/ 176 w 176"/>
                <a:gd name="T117" fmla="*/ 133 h 13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133">
                  <a:moveTo>
                    <a:pt x="159" y="46"/>
                  </a:moveTo>
                  <a:lnTo>
                    <a:pt x="163" y="41"/>
                  </a:lnTo>
                  <a:lnTo>
                    <a:pt x="167" y="35"/>
                  </a:lnTo>
                  <a:lnTo>
                    <a:pt x="171" y="29"/>
                  </a:lnTo>
                  <a:lnTo>
                    <a:pt x="174" y="22"/>
                  </a:lnTo>
                  <a:lnTo>
                    <a:pt x="176" y="16"/>
                  </a:lnTo>
                  <a:lnTo>
                    <a:pt x="176" y="9"/>
                  </a:lnTo>
                  <a:lnTo>
                    <a:pt x="175" y="7"/>
                  </a:lnTo>
                  <a:lnTo>
                    <a:pt x="174" y="5"/>
                  </a:lnTo>
                  <a:lnTo>
                    <a:pt x="172" y="3"/>
                  </a:lnTo>
                  <a:lnTo>
                    <a:pt x="169" y="2"/>
                  </a:lnTo>
                  <a:lnTo>
                    <a:pt x="163" y="0"/>
                  </a:lnTo>
                  <a:lnTo>
                    <a:pt x="158" y="0"/>
                  </a:lnTo>
                  <a:lnTo>
                    <a:pt x="152" y="0"/>
                  </a:lnTo>
                  <a:lnTo>
                    <a:pt x="147" y="0"/>
                  </a:lnTo>
                  <a:lnTo>
                    <a:pt x="141" y="2"/>
                  </a:lnTo>
                  <a:lnTo>
                    <a:pt x="135" y="3"/>
                  </a:lnTo>
                  <a:lnTo>
                    <a:pt x="130" y="6"/>
                  </a:lnTo>
                  <a:lnTo>
                    <a:pt x="125" y="9"/>
                  </a:lnTo>
                  <a:lnTo>
                    <a:pt x="116" y="16"/>
                  </a:lnTo>
                  <a:lnTo>
                    <a:pt x="108" y="24"/>
                  </a:lnTo>
                  <a:lnTo>
                    <a:pt x="100" y="32"/>
                  </a:lnTo>
                  <a:lnTo>
                    <a:pt x="94" y="40"/>
                  </a:lnTo>
                  <a:lnTo>
                    <a:pt x="91" y="45"/>
                  </a:lnTo>
                  <a:lnTo>
                    <a:pt x="89" y="52"/>
                  </a:lnTo>
                  <a:lnTo>
                    <a:pt x="89" y="59"/>
                  </a:lnTo>
                  <a:lnTo>
                    <a:pt x="88" y="67"/>
                  </a:lnTo>
                  <a:lnTo>
                    <a:pt x="84" y="71"/>
                  </a:lnTo>
                  <a:lnTo>
                    <a:pt x="80" y="75"/>
                  </a:lnTo>
                  <a:lnTo>
                    <a:pt x="73" y="79"/>
                  </a:lnTo>
                  <a:lnTo>
                    <a:pt x="66" y="83"/>
                  </a:lnTo>
                  <a:lnTo>
                    <a:pt x="62" y="87"/>
                  </a:lnTo>
                  <a:lnTo>
                    <a:pt x="57" y="89"/>
                  </a:lnTo>
                  <a:lnTo>
                    <a:pt x="52" y="89"/>
                  </a:lnTo>
                  <a:lnTo>
                    <a:pt x="45" y="89"/>
                  </a:lnTo>
                  <a:lnTo>
                    <a:pt x="40" y="91"/>
                  </a:lnTo>
                  <a:lnTo>
                    <a:pt x="35" y="94"/>
                  </a:lnTo>
                  <a:lnTo>
                    <a:pt x="32" y="97"/>
                  </a:lnTo>
                  <a:lnTo>
                    <a:pt x="30" y="100"/>
                  </a:lnTo>
                  <a:lnTo>
                    <a:pt x="25" y="106"/>
                  </a:lnTo>
                  <a:lnTo>
                    <a:pt x="17" y="110"/>
                  </a:lnTo>
                  <a:lnTo>
                    <a:pt x="12" y="115"/>
                  </a:lnTo>
                  <a:lnTo>
                    <a:pt x="5" y="118"/>
                  </a:lnTo>
                  <a:lnTo>
                    <a:pt x="2" y="121"/>
                  </a:lnTo>
                  <a:lnTo>
                    <a:pt x="1" y="123"/>
                  </a:lnTo>
                  <a:lnTo>
                    <a:pt x="0" y="124"/>
                  </a:lnTo>
                  <a:lnTo>
                    <a:pt x="1" y="126"/>
                  </a:lnTo>
                  <a:lnTo>
                    <a:pt x="4" y="130"/>
                  </a:lnTo>
                  <a:lnTo>
                    <a:pt x="7" y="132"/>
                  </a:lnTo>
                  <a:lnTo>
                    <a:pt x="11" y="133"/>
                  </a:lnTo>
                  <a:lnTo>
                    <a:pt x="15" y="132"/>
                  </a:lnTo>
                  <a:lnTo>
                    <a:pt x="19" y="132"/>
                  </a:lnTo>
                  <a:lnTo>
                    <a:pt x="23" y="130"/>
                  </a:lnTo>
                  <a:lnTo>
                    <a:pt x="26" y="128"/>
                  </a:lnTo>
                  <a:lnTo>
                    <a:pt x="29" y="126"/>
                  </a:lnTo>
                  <a:lnTo>
                    <a:pt x="35" y="124"/>
                  </a:lnTo>
                  <a:lnTo>
                    <a:pt x="40" y="121"/>
                  </a:lnTo>
                  <a:lnTo>
                    <a:pt x="45" y="117"/>
                  </a:lnTo>
                  <a:lnTo>
                    <a:pt x="50" y="113"/>
                  </a:lnTo>
                  <a:lnTo>
                    <a:pt x="58" y="106"/>
                  </a:lnTo>
                  <a:lnTo>
                    <a:pt x="66" y="100"/>
                  </a:lnTo>
                  <a:lnTo>
                    <a:pt x="82" y="93"/>
                  </a:lnTo>
                  <a:lnTo>
                    <a:pt x="96" y="89"/>
                  </a:lnTo>
                  <a:lnTo>
                    <a:pt x="103" y="86"/>
                  </a:lnTo>
                  <a:lnTo>
                    <a:pt x="111" y="82"/>
                  </a:lnTo>
                  <a:lnTo>
                    <a:pt x="118" y="78"/>
                  </a:lnTo>
                  <a:lnTo>
                    <a:pt x="126" y="72"/>
                  </a:lnTo>
                  <a:lnTo>
                    <a:pt x="131" y="70"/>
                  </a:lnTo>
                  <a:lnTo>
                    <a:pt x="136" y="67"/>
                  </a:lnTo>
                  <a:lnTo>
                    <a:pt x="141" y="63"/>
                  </a:lnTo>
                  <a:lnTo>
                    <a:pt x="145" y="59"/>
                  </a:lnTo>
                  <a:lnTo>
                    <a:pt x="149" y="55"/>
                  </a:lnTo>
                  <a:lnTo>
                    <a:pt x="154" y="51"/>
                  </a:lnTo>
                  <a:lnTo>
                    <a:pt x="159" y="48"/>
                  </a:lnTo>
                  <a:lnTo>
                    <a:pt x="164" y="46"/>
                  </a:lnTo>
                  <a:lnTo>
                    <a:pt x="161" y="46"/>
                  </a:lnTo>
                  <a:lnTo>
                    <a:pt x="159" y="46"/>
                  </a:lnTo>
                  <a:close/>
                </a:path>
              </a:pathLst>
            </a:custGeom>
            <a:solidFill>
              <a:schemeClr val="accent3"/>
            </a:solidFill>
            <a:ln w="9525">
              <a:solidFill>
                <a:schemeClr val="accent3"/>
              </a:solidFill>
              <a:round/>
              <a:headEnd/>
              <a:tailEnd/>
            </a:ln>
          </p:spPr>
        </p:sp>
        <p:sp>
          <p:nvSpPr>
            <p:cNvPr id="39" name="Freeform 38"/>
            <p:cNvSpPr>
              <a:spLocks/>
            </p:cNvSpPr>
            <p:nvPr/>
          </p:nvSpPr>
          <p:spPr bwMode="auto">
            <a:xfrm>
              <a:off x="860497" y="3784120"/>
              <a:ext cx="48217" cy="32162"/>
            </a:xfrm>
            <a:custGeom>
              <a:avLst/>
              <a:gdLst>
                <a:gd name="T0" fmla="*/ 2147483647 w 197"/>
                <a:gd name="T1" fmla="*/ 2147483647 h 130"/>
                <a:gd name="T2" fmla="*/ 2147483647 w 197"/>
                <a:gd name="T3" fmla="*/ 2147483647 h 130"/>
                <a:gd name="T4" fmla="*/ 2147483647 w 197"/>
                <a:gd name="T5" fmla="*/ 2147483647 h 130"/>
                <a:gd name="T6" fmla="*/ 2147483647 w 197"/>
                <a:gd name="T7" fmla="*/ 2147483647 h 130"/>
                <a:gd name="T8" fmla="*/ 2147483647 w 197"/>
                <a:gd name="T9" fmla="*/ 2147483647 h 130"/>
                <a:gd name="T10" fmla="*/ 2147483647 w 197"/>
                <a:gd name="T11" fmla="*/ 2147483647 h 130"/>
                <a:gd name="T12" fmla="*/ 2147483647 w 197"/>
                <a:gd name="T13" fmla="*/ 2147483647 h 130"/>
                <a:gd name="T14" fmla="*/ 2147483647 w 197"/>
                <a:gd name="T15" fmla="*/ 2147483647 h 130"/>
                <a:gd name="T16" fmla="*/ 2147483647 w 197"/>
                <a:gd name="T17" fmla="*/ 2147483647 h 130"/>
                <a:gd name="T18" fmla="*/ 2147483647 w 197"/>
                <a:gd name="T19" fmla="*/ 2147483647 h 130"/>
                <a:gd name="T20" fmla="*/ 2147483647 w 197"/>
                <a:gd name="T21" fmla="*/ 2147483647 h 130"/>
                <a:gd name="T22" fmla="*/ 2147483647 w 197"/>
                <a:gd name="T23" fmla="*/ 2147483647 h 130"/>
                <a:gd name="T24" fmla="*/ 2147483647 w 197"/>
                <a:gd name="T25" fmla="*/ 2147483647 h 130"/>
                <a:gd name="T26" fmla="*/ 2147483647 w 197"/>
                <a:gd name="T27" fmla="*/ 2147483647 h 130"/>
                <a:gd name="T28" fmla="*/ 2147483647 w 197"/>
                <a:gd name="T29" fmla="*/ 2147483647 h 130"/>
                <a:gd name="T30" fmla="*/ 2147483647 w 197"/>
                <a:gd name="T31" fmla="*/ 2147483647 h 130"/>
                <a:gd name="T32" fmla="*/ 2147483647 w 197"/>
                <a:gd name="T33" fmla="*/ 2147483647 h 130"/>
                <a:gd name="T34" fmla="*/ 2147483647 w 197"/>
                <a:gd name="T35" fmla="*/ 2147483647 h 130"/>
                <a:gd name="T36" fmla="*/ 2147483647 w 197"/>
                <a:gd name="T37" fmla="*/ 2147483647 h 130"/>
                <a:gd name="T38" fmla="*/ 2147483647 w 197"/>
                <a:gd name="T39" fmla="*/ 2147483647 h 130"/>
                <a:gd name="T40" fmla="*/ 2147483647 w 197"/>
                <a:gd name="T41" fmla="*/ 2147483647 h 130"/>
                <a:gd name="T42" fmla="*/ 2147483647 w 197"/>
                <a:gd name="T43" fmla="*/ 2147483647 h 130"/>
                <a:gd name="T44" fmla="*/ 2147483647 w 197"/>
                <a:gd name="T45" fmla="*/ 2147483647 h 130"/>
                <a:gd name="T46" fmla="*/ 2147483647 w 197"/>
                <a:gd name="T47" fmla="*/ 2147483647 h 130"/>
                <a:gd name="T48" fmla="*/ 2147483647 w 197"/>
                <a:gd name="T49" fmla="*/ 2147483647 h 130"/>
                <a:gd name="T50" fmla="*/ 2147483647 w 197"/>
                <a:gd name="T51" fmla="*/ 2147483647 h 130"/>
                <a:gd name="T52" fmla="*/ 2147483647 w 197"/>
                <a:gd name="T53" fmla="*/ 2147483647 h 130"/>
                <a:gd name="T54" fmla="*/ 2147483647 w 197"/>
                <a:gd name="T55" fmla="*/ 2147483647 h 130"/>
                <a:gd name="T56" fmla="*/ 2147483647 w 197"/>
                <a:gd name="T57" fmla="*/ 2147483647 h 130"/>
                <a:gd name="T58" fmla="*/ 2147483647 w 197"/>
                <a:gd name="T59" fmla="*/ 2147483647 h 130"/>
                <a:gd name="T60" fmla="*/ 2147483647 w 197"/>
                <a:gd name="T61" fmla="*/ 2147483647 h 130"/>
                <a:gd name="T62" fmla="*/ 2147483647 w 197"/>
                <a:gd name="T63" fmla="*/ 2147483647 h 130"/>
                <a:gd name="T64" fmla="*/ 2147483647 w 197"/>
                <a:gd name="T65" fmla="*/ 2147483647 h 130"/>
                <a:gd name="T66" fmla="*/ 2147483647 w 197"/>
                <a:gd name="T67" fmla="*/ 2147483647 h 130"/>
                <a:gd name="T68" fmla="*/ 2147483647 w 197"/>
                <a:gd name="T69" fmla="*/ 2147483647 h 130"/>
                <a:gd name="T70" fmla="*/ 2147483647 w 197"/>
                <a:gd name="T71" fmla="*/ 2147483647 h 130"/>
                <a:gd name="T72" fmla="*/ 2147483647 w 197"/>
                <a:gd name="T73" fmla="*/ 2147483647 h 130"/>
                <a:gd name="T74" fmla="*/ 2147483647 w 197"/>
                <a:gd name="T75" fmla="*/ 2147483647 h 130"/>
                <a:gd name="T76" fmla="*/ 2147483647 w 197"/>
                <a:gd name="T77" fmla="*/ 2147483647 h 130"/>
                <a:gd name="T78" fmla="*/ 2147483647 w 197"/>
                <a:gd name="T79" fmla="*/ 2147483647 h 130"/>
                <a:gd name="T80" fmla="*/ 2147483647 w 197"/>
                <a:gd name="T81" fmla="*/ 2147483647 h 130"/>
                <a:gd name="T82" fmla="*/ 2147483647 w 197"/>
                <a:gd name="T83" fmla="*/ 2147483647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7"/>
                <a:gd name="T127" fmla="*/ 0 h 130"/>
                <a:gd name="T128" fmla="*/ 197 w 197"/>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7" h="130">
                  <a:moveTo>
                    <a:pt x="184" y="6"/>
                  </a:moveTo>
                  <a:lnTo>
                    <a:pt x="172" y="7"/>
                  </a:lnTo>
                  <a:lnTo>
                    <a:pt x="159" y="6"/>
                  </a:lnTo>
                  <a:lnTo>
                    <a:pt x="145" y="5"/>
                  </a:lnTo>
                  <a:lnTo>
                    <a:pt x="130" y="4"/>
                  </a:lnTo>
                  <a:lnTo>
                    <a:pt x="116" y="4"/>
                  </a:lnTo>
                  <a:lnTo>
                    <a:pt x="102" y="4"/>
                  </a:lnTo>
                  <a:lnTo>
                    <a:pt x="96" y="5"/>
                  </a:lnTo>
                  <a:lnTo>
                    <a:pt x="89" y="6"/>
                  </a:lnTo>
                  <a:lnTo>
                    <a:pt x="83" y="8"/>
                  </a:lnTo>
                  <a:lnTo>
                    <a:pt x="76" y="11"/>
                  </a:lnTo>
                  <a:lnTo>
                    <a:pt x="71" y="15"/>
                  </a:lnTo>
                  <a:lnTo>
                    <a:pt x="67" y="21"/>
                  </a:lnTo>
                  <a:lnTo>
                    <a:pt x="66" y="26"/>
                  </a:lnTo>
                  <a:lnTo>
                    <a:pt x="65" y="31"/>
                  </a:lnTo>
                  <a:lnTo>
                    <a:pt x="67" y="43"/>
                  </a:lnTo>
                  <a:lnTo>
                    <a:pt x="70" y="55"/>
                  </a:lnTo>
                  <a:lnTo>
                    <a:pt x="64" y="52"/>
                  </a:lnTo>
                  <a:lnTo>
                    <a:pt x="58" y="50"/>
                  </a:lnTo>
                  <a:lnTo>
                    <a:pt x="53" y="51"/>
                  </a:lnTo>
                  <a:lnTo>
                    <a:pt x="47" y="53"/>
                  </a:lnTo>
                  <a:lnTo>
                    <a:pt x="42" y="56"/>
                  </a:lnTo>
                  <a:lnTo>
                    <a:pt x="37" y="60"/>
                  </a:lnTo>
                  <a:lnTo>
                    <a:pt x="32" y="65"/>
                  </a:lnTo>
                  <a:lnTo>
                    <a:pt x="28" y="71"/>
                  </a:lnTo>
                  <a:lnTo>
                    <a:pt x="25" y="82"/>
                  </a:lnTo>
                  <a:lnTo>
                    <a:pt x="22" y="98"/>
                  </a:lnTo>
                  <a:lnTo>
                    <a:pt x="21" y="102"/>
                  </a:lnTo>
                  <a:lnTo>
                    <a:pt x="18" y="104"/>
                  </a:lnTo>
                  <a:lnTo>
                    <a:pt x="15" y="105"/>
                  </a:lnTo>
                  <a:lnTo>
                    <a:pt x="11" y="107"/>
                  </a:lnTo>
                  <a:lnTo>
                    <a:pt x="7" y="109"/>
                  </a:lnTo>
                  <a:lnTo>
                    <a:pt x="3" y="111"/>
                  </a:lnTo>
                  <a:lnTo>
                    <a:pt x="1" y="114"/>
                  </a:lnTo>
                  <a:lnTo>
                    <a:pt x="0" y="120"/>
                  </a:lnTo>
                  <a:lnTo>
                    <a:pt x="3" y="120"/>
                  </a:lnTo>
                  <a:lnTo>
                    <a:pt x="5" y="120"/>
                  </a:lnTo>
                  <a:lnTo>
                    <a:pt x="6" y="121"/>
                  </a:lnTo>
                  <a:lnTo>
                    <a:pt x="7" y="122"/>
                  </a:lnTo>
                  <a:lnTo>
                    <a:pt x="6" y="124"/>
                  </a:lnTo>
                  <a:lnTo>
                    <a:pt x="5" y="125"/>
                  </a:lnTo>
                  <a:lnTo>
                    <a:pt x="11" y="125"/>
                  </a:lnTo>
                  <a:lnTo>
                    <a:pt x="16" y="125"/>
                  </a:lnTo>
                  <a:lnTo>
                    <a:pt x="13" y="125"/>
                  </a:lnTo>
                  <a:lnTo>
                    <a:pt x="11" y="126"/>
                  </a:lnTo>
                  <a:lnTo>
                    <a:pt x="11" y="127"/>
                  </a:lnTo>
                  <a:lnTo>
                    <a:pt x="11" y="130"/>
                  </a:lnTo>
                  <a:lnTo>
                    <a:pt x="20" y="130"/>
                  </a:lnTo>
                  <a:lnTo>
                    <a:pt x="30" y="130"/>
                  </a:lnTo>
                  <a:lnTo>
                    <a:pt x="34" y="129"/>
                  </a:lnTo>
                  <a:lnTo>
                    <a:pt x="38" y="128"/>
                  </a:lnTo>
                  <a:lnTo>
                    <a:pt x="41" y="127"/>
                  </a:lnTo>
                  <a:lnTo>
                    <a:pt x="44" y="125"/>
                  </a:lnTo>
                  <a:lnTo>
                    <a:pt x="52" y="117"/>
                  </a:lnTo>
                  <a:lnTo>
                    <a:pt x="61" y="111"/>
                  </a:lnTo>
                  <a:lnTo>
                    <a:pt x="69" y="105"/>
                  </a:lnTo>
                  <a:lnTo>
                    <a:pt x="78" y="99"/>
                  </a:lnTo>
                  <a:lnTo>
                    <a:pt x="97" y="87"/>
                  </a:lnTo>
                  <a:lnTo>
                    <a:pt x="114" y="76"/>
                  </a:lnTo>
                  <a:lnTo>
                    <a:pt x="120" y="73"/>
                  </a:lnTo>
                  <a:lnTo>
                    <a:pt x="125" y="70"/>
                  </a:lnTo>
                  <a:lnTo>
                    <a:pt x="130" y="66"/>
                  </a:lnTo>
                  <a:lnTo>
                    <a:pt x="135" y="62"/>
                  </a:lnTo>
                  <a:lnTo>
                    <a:pt x="144" y="53"/>
                  </a:lnTo>
                  <a:lnTo>
                    <a:pt x="152" y="44"/>
                  </a:lnTo>
                  <a:lnTo>
                    <a:pt x="160" y="41"/>
                  </a:lnTo>
                  <a:lnTo>
                    <a:pt x="168" y="39"/>
                  </a:lnTo>
                  <a:lnTo>
                    <a:pt x="176" y="36"/>
                  </a:lnTo>
                  <a:lnTo>
                    <a:pt x="184" y="33"/>
                  </a:lnTo>
                  <a:lnTo>
                    <a:pt x="188" y="31"/>
                  </a:lnTo>
                  <a:lnTo>
                    <a:pt x="191" y="28"/>
                  </a:lnTo>
                  <a:lnTo>
                    <a:pt x="194" y="26"/>
                  </a:lnTo>
                  <a:lnTo>
                    <a:pt x="196" y="23"/>
                  </a:lnTo>
                  <a:lnTo>
                    <a:pt x="197" y="19"/>
                  </a:lnTo>
                  <a:lnTo>
                    <a:pt x="197" y="16"/>
                  </a:lnTo>
                  <a:lnTo>
                    <a:pt x="196" y="13"/>
                  </a:lnTo>
                  <a:lnTo>
                    <a:pt x="195" y="11"/>
                  </a:lnTo>
                  <a:lnTo>
                    <a:pt x="195" y="7"/>
                  </a:lnTo>
                  <a:lnTo>
                    <a:pt x="194" y="4"/>
                  </a:lnTo>
                  <a:lnTo>
                    <a:pt x="192" y="2"/>
                  </a:lnTo>
                  <a:lnTo>
                    <a:pt x="190" y="1"/>
                  </a:lnTo>
                  <a:lnTo>
                    <a:pt x="188" y="1"/>
                  </a:lnTo>
                  <a:lnTo>
                    <a:pt x="184" y="0"/>
                  </a:lnTo>
                  <a:lnTo>
                    <a:pt x="184" y="3"/>
                  </a:lnTo>
                  <a:lnTo>
                    <a:pt x="184" y="6"/>
                  </a:lnTo>
                  <a:close/>
                </a:path>
              </a:pathLst>
            </a:custGeom>
            <a:solidFill>
              <a:schemeClr val="accent3"/>
            </a:solidFill>
            <a:ln w="9525">
              <a:solidFill>
                <a:schemeClr val="accent3"/>
              </a:solidFill>
              <a:round/>
              <a:headEnd/>
              <a:tailEnd/>
            </a:ln>
          </p:spPr>
        </p:sp>
        <p:sp>
          <p:nvSpPr>
            <p:cNvPr id="40" name="AK"/>
            <p:cNvSpPr>
              <a:spLocks/>
            </p:cNvSpPr>
            <p:nvPr/>
          </p:nvSpPr>
          <p:spPr bwMode="auto">
            <a:xfrm>
              <a:off x="948895" y="2931825"/>
              <a:ext cx="1004513" cy="844254"/>
            </a:xfrm>
            <a:custGeom>
              <a:avLst/>
              <a:gdLst>
                <a:gd name="T0" fmla="*/ 2147483647 w 4113"/>
                <a:gd name="T1" fmla="*/ 2147483647 h 3482"/>
                <a:gd name="T2" fmla="*/ 2147483647 w 4113"/>
                <a:gd name="T3" fmla="*/ 2147483647 h 3482"/>
                <a:gd name="T4" fmla="*/ 2147483647 w 4113"/>
                <a:gd name="T5" fmla="*/ 2147483647 h 3482"/>
                <a:gd name="T6" fmla="*/ 2147483647 w 4113"/>
                <a:gd name="T7" fmla="*/ 2147483647 h 3482"/>
                <a:gd name="T8" fmla="*/ 2147483647 w 4113"/>
                <a:gd name="T9" fmla="*/ 2147483647 h 3482"/>
                <a:gd name="T10" fmla="*/ 2147483647 w 4113"/>
                <a:gd name="T11" fmla="*/ 2147483647 h 3482"/>
                <a:gd name="T12" fmla="*/ 2147483647 w 4113"/>
                <a:gd name="T13" fmla="*/ 2147483647 h 3482"/>
                <a:gd name="T14" fmla="*/ 2147483647 w 4113"/>
                <a:gd name="T15" fmla="*/ 2147483647 h 3482"/>
                <a:gd name="T16" fmla="*/ 2147483647 w 4113"/>
                <a:gd name="T17" fmla="*/ 2147483647 h 3482"/>
                <a:gd name="T18" fmla="*/ 2147483647 w 4113"/>
                <a:gd name="T19" fmla="*/ 2147483647 h 3482"/>
                <a:gd name="T20" fmla="*/ 2147483647 w 4113"/>
                <a:gd name="T21" fmla="*/ 2147483647 h 3482"/>
                <a:gd name="T22" fmla="*/ 2147483647 w 4113"/>
                <a:gd name="T23" fmla="*/ 2147483647 h 3482"/>
                <a:gd name="T24" fmla="*/ 2147483647 w 4113"/>
                <a:gd name="T25" fmla="*/ 2147483647 h 3482"/>
                <a:gd name="T26" fmla="*/ 2147483647 w 4113"/>
                <a:gd name="T27" fmla="*/ 2147483647 h 3482"/>
                <a:gd name="T28" fmla="*/ 2147483647 w 4113"/>
                <a:gd name="T29" fmla="*/ 2147483647 h 3482"/>
                <a:gd name="T30" fmla="*/ 2147483647 w 4113"/>
                <a:gd name="T31" fmla="*/ 2147483647 h 3482"/>
                <a:gd name="T32" fmla="*/ 2147483647 w 4113"/>
                <a:gd name="T33" fmla="*/ 2147483647 h 3482"/>
                <a:gd name="T34" fmla="*/ 2147483647 w 4113"/>
                <a:gd name="T35" fmla="*/ 2147483647 h 3482"/>
                <a:gd name="T36" fmla="*/ 2147483647 w 4113"/>
                <a:gd name="T37" fmla="*/ 2147483647 h 3482"/>
                <a:gd name="T38" fmla="*/ 2147483647 w 4113"/>
                <a:gd name="T39" fmla="*/ 2147483647 h 3482"/>
                <a:gd name="T40" fmla="*/ 2147483647 w 4113"/>
                <a:gd name="T41" fmla="*/ 2147483647 h 3482"/>
                <a:gd name="T42" fmla="*/ 2147483647 w 4113"/>
                <a:gd name="T43" fmla="*/ 2147483647 h 3482"/>
                <a:gd name="T44" fmla="*/ 2147483647 w 4113"/>
                <a:gd name="T45" fmla="*/ 2147483647 h 3482"/>
                <a:gd name="T46" fmla="*/ 2147483647 w 4113"/>
                <a:gd name="T47" fmla="*/ 2147483647 h 3482"/>
                <a:gd name="T48" fmla="*/ 2147483647 w 4113"/>
                <a:gd name="T49" fmla="*/ 2147483647 h 3482"/>
                <a:gd name="T50" fmla="*/ 2147483647 w 4113"/>
                <a:gd name="T51" fmla="*/ 2147483647 h 3482"/>
                <a:gd name="T52" fmla="*/ 2147483647 w 4113"/>
                <a:gd name="T53" fmla="*/ 2147483647 h 3482"/>
                <a:gd name="T54" fmla="*/ 2147483647 w 4113"/>
                <a:gd name="T55" fmla="*/ 2147483647 h 3482"/>
                <a:gd name="T56" fmla="*/ 2147483647 w 4113"/>
                <a:gd name="T57" fmla="*/ 2147483647 h 3482"/>
                <a:gd name="T58" fmla="*/ 2147483647 w 4113"/>
                <a:gd name="T59" fmla="*/ 2147483647 h 3482"/>
                <a:gd name="T60" fmla="*/ 2147483647 w 4113"/>
                <a:gd name="T61" fmla="*/ 2147483647 h 3482"/>
                <a:gd name="T62" fmla="*/ 2147483647 w 4113"/>
                <a:gd name="T63" fmla="*/ 2147483647 h 3482"/>
                <a:gd name="T64" fmla="*/ 2147483647 w 4113"/>
                <a:gd name="T65" fmla="*/ 2147483647 h 3482"/>
                <a:gd name="T66" fmla="*/ 2147483647 w 4113"/>
                <a:gd name="T67" fmla="*/ 2147483647 h 3482"/>
                <a:gd name="T68" fmla="*/ 2147483647 w 4113"/>
                <a:gd name="T69" fmla="*/ 2147483647 h 3482"/>
                <a:gd name="T70" fmla="*/ 2147483647 w 4113"/>
                <a:gd name="T71" fmla="*/ 2147483647 h 3482"/>
                <a:gd name="T72" fmla="*/ 2147483647 w 4113"/>
                <a:gd name="T73" fmla="*/ 2147483647 h 3482"/>
                <a:gd name="T74" fmla="*/ 2147483647 w 4113"/>
                <a:gd name="T75" fmla="*/ 2147483647 h 3482"/>
                <a:gd name="T76" fmla="*/ 2147483647 w 4113"/>
                <a:gd name="T77" fmla="*/ 2147483647 h 3482"/>
                <a:gd name="T78" fmla="*/ 2147483647 w 4113"/>
                <a:gd name="T79" fmla="*/ 2147483647 h 3482"/>
                <a:gd name="T80" fmla="*/ 2147483647 w 4113"/>
                <a:gd name="T81" fmla="*/ 2147483647 h 3482"/>
                <a:gd name="T82" fmla="*/ 2147483647 w 4113"/>
                <a:gd name="T83" fmla="*/ 2147483647 h 3482"/>
                <a:gd name="T84" fmla="*/ 2147483647 w 4113"/>
                <a:gd name="T85" fmla="*/ 2147483647 h 3482"/>
                <a:gd name="T86" fmla="*/ 2147483647 w 4113"/>
                <a:gd name="T87" fmla="*/ 2147483647 h 3482"/>
                <a:gd name="T88" fmla="*/ 2147483647 w 4113"/>
                <a:gd name="T89" fmla="*/ 2147483647 h 3482"/>
                <a:gd name="T90" fmla="*/ 2147483647 w 4113"/>
                <a:gd name="T91" fmla="*/ 2147483647 h 3482"/>
                <a:gd name="T92" fmla="*/ 2147483647 w 4113"/>
                <a:gd name="T93" fmla="*/ 0 h 3482"/>
                <a:gd name="T94" fmla="*/ 2147483647 w 4113"/>
                <a:gd name="T95" fmla="*/ 2147483647 h 3482"/>
                <a:gd name="T96" fmla="*/ 2147483647 w 4113"/>
                <a:gd name="T97" fmla="*/ 2147483647 h 3482"/>
                <a:gd name="T98" fmla="*/ 2147483647 w 4113"/>
                <a:gd name="T99" fmla="*/ 2147483647 h 3482"/>
                <a:gd name="T100" fmla="*/ 2147483647 w 4113"/>
                <a:gd name="T101" fmla="*/ 2147483647 h 34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13"/>
                <a:gd name="T154" fmla="*/ 0 h 3482"/>
                <a:gd name="T155" fmla="*/ 4113 w 4113"/>
                <a:gd name="T156" fmla="*/ 3482 h 34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13" h="3482">
                  <a:moveTo>
                    <a:pt x="212" y="557"/>
                  </a:moveTo>
                  <a:lnTo>
                    <a:pt x="314" y="659"/>
                  </a:lnTo>
                  <a:lnTo>
                    <a:pt x="417" y="838"/>
                  </a:lnTo>
                  <a:lnTo>
                    <a:pt x="558" y="870"/>
                  </a:lnTo>
                  <a:lnTo>
                    <a:pt x="558" y="1081"/>
                  </a:lnTo>
                  <a:lnTo>
                    <a:pt x="384" y="1081"/>
                  </a:lnTo>
                  <a:lnTo>
                    <a:pt x="384" y="940"/>
                  </a:lnTo>
                  <a:lnTo>
                    <a:pt x="352" y="940"/>
                  </a:lnTo>
                  <a:lnTo>
                    <a:pt x="0" y="1081"/>
                  </a:lnTo>
                  <a:lnTo>
                    <a:pt x="108" y="1184"/>
                  </a:lnTo>
                  <a:lnTo>
                    <a:pt x="108" y="1324"/>
                  </a:lnTo>
                  <a:lnTo>
                    <a:pt x="244" y="1395"/>
                  </a:lnTo>
                  <a:lnTo>
                    <a:pt x="455" y="1427"/>
                  </a:lnTo>
                  <a:lnTo>
                    <a:pt x="591" y="1324"/>
                  </a:lnTo>
                  <a:lnTo>
                    <a:pt x="628" y="1567"/>
                  </a:lnTo>
                  <a:lnTo>
                    <a:pt x="487" y="1600"/>
                  </a:lnTo>
                  <a:lnTo>
                    <a:pt x="455" y="1671"/>
                  </a:lnTo>
                  <a:lnTo>
                    <a:pt x="384" y="1703"/>
                  </a:lnTo>
                  <a:lnTo>
                    <a:pt x="282" y="1638"/>
                  </a:lnTo>
                  <a:lnTo>
                    <a:pt x="212" y="1773"/>
                  </a:lnTo>
                  <a:lnTo>
                    <a:pt x="38" y="1952"/>
                  </a:lnTo>
                  <a:lnTo>
                    <a:pt x="140" y="2124"/>
                  </a:lnTo>
                  <a:lnTo>
                    <a:pt x="108" y="2195"/>
                  </a:lnTo>
                  <a:lnTo>
                    <a:pt x="244" y="2330"/>
                  </a:lnTo>
                  <a:lnTo>
                    <a:pt x="417" y="2330"/>
                  </a:lnTo>
                  <a:lnTo>
                    <a:pt x="487" y="2438"/>
                  </a:lnTo>
                  <a:lnTo>
                    <a:pt x="455" y="2503"/>
                  </a:lnTo>
                  <a:lnTo>
                    <a:pt x="487" y="2611"/>
                  </a:lnTo>
                  <a:lnTo>
                    <a:pt x="628" y="2541"/>
                  </a:lnTo>
                  <a:lnTo>
                    <a:pt x="770" y="2681"/>
                  </a:lnTo>
                  <a:lnTo>
                    <a:pt x="975" y="2574"/>
                  </a:lnTo>
                  <a:lnTo>
                    <a:pt x="910" y="2714"/>
                  </a:lnTo>
                  <a:lnTo>
                    <a:pt x="910" y="2855"/>
                  </a:lnTo>
                  <a:lnTo>
                    <a:pt x="628" y="3066"/>
                  </a:lnTo>
                  <a:lnTo>
                    <a:pt x="526" y="3201"/>
                  </a:lnTo>
                  <a:lnTo>
                    <a:pt x="417" y="3201"/>
                  </a:lnTo>
                  <a:lnTo>
                    <a:pt x="244" y="3341"/>
                  </a:lnTo>
                  <a:lnTo>
                    <a:pt x="70" y="3373"/>
                  </a:lnTo>
                  <a:lnTo>
                    <a:pt x="0" y="3444"/>
                  </a:lnTo>
                  <a:lnTo>
                    <a:pt x="70" y="3482"/>
                  </a:lnTo>
                  <a:lnTo>
                    <a:pt x="417" y="3341"/>
                  </a:lnTo>
                  <a:lnTo>
                    <a:pt x="628" y="3238"/>
                  </a:lnTo>
                  <a:lnTo>
                    <a:pt x="1045" y="2957"/>
                  </a:lnTo>
                  <a:lnTo>
                    <a:pt x="1360" y="2611"/>
                  </a:lnTo>
                  <a:lnTo>
                    <a:pt x="1392" y="2541"/>
                  </a:lnTo>
                  <a:lnTo>
                    <a:pt x="1296" y="2541"/>
                  </a:lnTo>
                  <a:lnTo>
                    <a:pt x="1604" y="2087"/>
                  </a:lnTo>
                  <a:lnTo>
                    <a:pt x="1675" y="2054"/>
                  </a:lnTo>
                  <a:lnTo>
                    <a:pt x="1675" y="2124"/>
                  </a:lnTo>
                  <a:lnTo>
                    <a:pt x="1571" y="2195"/>
                  </a:lnTo>
                  <a:lnTo>
                    <a:pt x="1533" y="2400"/>
                  </a:lnTo>
                  <a:lnTo>
                    <a:pt x="1604" y="2368"/>
                  </a:lnTo>
                  <a:lnTo>
                    <a:pt x="1533" y="2438"/>
                  </a:lnTo>
                  <a:lnTo>
                    <a:pt x="1571" y="2470"/>
                  </a:lnTo>
                  <a:lnTo>
                    <a:pt x="1783" y="2330"/>
                  </a:lnTo>
                  <a:lnTo>
                    <a:pt x="1885" y="2298"/>
                  </a:lnTo>
                  <a:lnTo>
                    <a:pt x="1918" y="2195"/>
                  </a:lnTo>
                  <a:lnTo>
                    <a:pt x="1885" y="2124"/>
                  </a:lnTo>
                  <a:lnTo>
                    <a:pt x="2092" y="2087"/>
                  </a:lnTo>
                  <a:lnTo>
                    <a:pt x="2336" y="2228"/>
                  </a:lnTo>
                  <a:lnTo>
                    <a:pt x="2547" y="2157"/>
                  </a:lnTo>
                  <a:lnTo>
                    <a:pt x="2650" y="2195"/>
                  </a:lnTo>
                  <a:lnTo>
                    <a:pt x="2790" y="2195"/>
                  </a:lnTo>
                  <a:lnTo>
                    <a:pt x="3176" y="2368"/>
                  </a:lnTo>
                  <a:lnTo>
                    <a:pt x="3246" y="2438"/>
                  </a:lnTo>
                  <a:lnTo>
                    <a:pt x="3348" y="2574"/>
                  </a:lnTo>
                  <a:lnTo>
                    <a:pt x="3555" y="2714"/>
                  </a:lnTo>
                  <a:lnTo>
                    <a:pt x="3630" y="2784"/>
                  </a:lnTo>
                  <a:lnTo>
                    <a:pt x="3874" y="2925"/>
                  </a:lnTo>
                  <a:lnTo>
                    <a:pt x="4113" y="2816"/>
                  </a:lnTo>
                  <a:lnTo>
                    <a:pt x="4113" y="2681"/>
                  </a:lnTo>
                  <a:lnTo>
                    <a:pt x="4048" y="2541"/>
                  </a:lnTo>
                  <a:lnTo>
                    <a:pt x="3939" y="2503"/>
                  </a:lnTo>
                  <a:lnTo>
                    <a:pt x="3837" y="2503"/>
                  </a:lnTo>
                  <a:lnTo>
                    <a:pt x="3695" y="2400"/>
                  </a:lnTo>
                  <a:lnTo>
                    <a:pt x="3555" y="2298"/>
                  </a:lnTo>
                  <a:lnTo>
                    <a:pt x="3278" y="2017"/>
                  </a:lnTo>
                  <a:lnTo>
                    <a:pt x="3208" y="2054"/>
                  </a:lnTo>
                  <a:lnTo>
                    <a:pt x="3138" y="2157"/>
                  </a:lnTo>
                  <a:lnTo>
                    <a:pt x="3067" y="2228"/>
                  </a:lnTo>
                  <a:lnTo>
                    <a:pt x="2823" y="2087"/>
                  </a:lnTo>
                  <a:lnTo>
                    <a:pt x="2823" y="2017"/>
                  </a:lnTo>
                  <a:lnTo>
                    <a:pt x="2617" y="2087"/>
                  </a:lnTo>
                  <a:lnTo>
                    <a:pt x="2547" y="1741"/>
                  </a:lnTo>
                  <a:lnTo>
                    <a:pt x="2373" y="973"/>
                  </a:lnTo>
                  <a:lnTo>
                    <a:pt x="2233" y="453"/>
                  </a:lnTo>
                  <a:lnTo>
                    <a:pt x="2162" y="211"/>
                  </a:lnTo>
                  <a:lnTo>
                    <a:pt x="1956" y="107"/>
                  </a:lnTo>
                  <a:lnTo>
                    <a:pt x="1848" y="172"/>
                  </a:lnTo>
                  <a:lnTo>
                    <a:pt x="1501" y="107"/>
                  </a:lnTo>
                  <a:lnTo>
                    <a:pt x="1392" y="140"/>
                  </a:lnTo>
                  <a:lnTo>
                    <a:pt x="1296" y="107"/>
                  </a:lnTo>
                  <a:lnTo>
                    <a:pt x="1296" y="70"/>
                  </a:lnTo>
                  <a:lnTo>
                    <a:pt x="975" y="0"/>
                  </a:lnTo>
                  <a:lnTo>
                    <a:pt x="943" y="70"/>
                  </a:lnTo>
                  <a:lnTo>
                    <a:pt x="770" y="70"/>
                  </a:lnTo>
                  <a:lnTo>
                    <a:pt x="628" y="172"/>
                  </a:lnTo>
                  <a:lnTo>
                    <a:pt x="526" y="281"/>
                  </a:lnTo>
                  <a:lnTo>
                    <a:pt x="487" y="383"/>
                  </a:lnTo>
                  <a:lnTo>
                    <a:pt x="417" y="453"/>
                  </a:lnTo>
                  <a:lnTo>
                    <a:pt x="282" y="453"/>
                  </a:lnTo>
                  <a:lnTo>
                    <a:pt x="212" y="557"/>
                  </a:lnTo>
                  <a:close/>
                </a:path>
              </a:pathLst>
            </a:custGeom>
            <a:solidFill>
              <a:schemeClr val="tx1">
                <a:lumMod val="50000"/>
                <a:lumOff val="50000"/>
              </a:schemeClr>
            </a:solidFill>
            <a:ln w="9525">
              <a:solidFill>
                <a:schemeClr val="tx1">
                  <a:lumMod val="50000"/>
                  <a:lumOff val="50000"/>
                </a:schemeClr>
              </a:solidFill>
              <a:round/>
              <a:headEnd/>
              <a:tailEnd/>
            </a:ln>
          </p:spPr>
        </p:sp>
        <p:sp>
          <p:nvSpPr>
            <p:cNvPr id="41" name="Freeform 40"/>
            <p:cNvSpPr>
              <a:spLocks/>
            </p:cNvSpPr>
            <p:nvPr/>
          </p:nvSpPr>
          <p:spPr bwMode="auto">
            <a:xfrm>
              <a:off x="916750" y="3776079"/>
              <a:ext cx="24108" cy="8040"/>
            </a:xfrm>
            <a:custGeom>
              <a:avLst/>
              <a:gdLst>
                <a:gd name="T0" fmla="*/ 2147483647 w 92"/>
                <a:gd name="T1" fmla="*/ 2147483647 h 53"/>
                <a:gd name="T2" fmla="*/ 2147483647 w 92"/>
                <a:gd name="T3" fmla="*/ 2147483647 h 53"/>
                <a:gd name="T4" fmla="*/ 2147483647 w 92"/>
                <a:gd name="T5" fmla="*/ 2147483647 h 53"/>
                <a:gd name="T6" fmla="*/ 2147483647 w 92"/>
                <a:gd name="T7" fmla="*/ 2147483647 h 53"/>
                <a:gd name="T8" fmla="*/ 2147483647 w 92"/>
                <a:gd name="T9" fmla="*/ 2147483647 h 53"/>
                <a:gd name="T10" fmla="*/ 2147483647 w 92"/>
                <a:gd name="T11" fmla="*/ 2147483647 h 53"/>
                <a:gd name="T12" fmla="*/ 2147483647 w 92"/>
                <a:gd name="T13" fmla="*/ 2147483647 h 53"/>
                <a:gd name="T14" fmla="*/ 2147483647 w 92"/>
                <a:gd name="T15" fmla="*/ 2147483647 h 53"/>
                <a:gd name="T16" fmla="*/ 2147483647 w 92"/>
                <a:gd name="T17" fmla="*/ 2147483647 h 53"/>
                <a:gd name="T18" fmla="*/ 2147483647 w 92"/>
                <a:gd name="T19" fmla="*/ 2147483647 h 53"/>
                <a:gd name="T20" fmla="*/ 2147483647 w 92"/>
                <a:gd name="T21" fmla="*/ 2147483647 h 53"/>
                <a:gd name="T22" fmla="*/ 2147483647 w 92"/>
                <a:gd name="T23" fmla="*/ 2147483647 h 53"/>
                <a:gd name="T24" fmla="*/ 2147483647 w 92"/>
                <a:gd name="T25" fmla="*/ 2147483647 h 53"/>
                <a:gd name="T26" fmla="*/ 2147483647 w 92"/>
                <a:gd name="T27" fmla="*/ 2147483647 h 53"/>
                <a:gd name="T28" fmla="*/ 2147483647 w 92"/>
                <a:gd name="T29" fmla="*/ 2147483647 h 53"/>
                <a:gd name="T30" fmla="*/ 2147483647 w 92"/>
                <a:gd name="T31" fmla="*/ 2147483647 h 53"/>
                <a:gd name="T32" fmla="*/ 2147483647 w 92"/>
                <a:gd name="T33" fmla="*/ 2147483647 h 53"/>
                <a:gd name="T34" fmla="*/ 0 w 92"/>
                <a:gd name="T35" fmla="*/ 2147483647 h 53"/>
                <a:gd name="T36" fmla="*/ 2147483647 w 92"/>
                <a:gd name="T37" fmla="*/ 2147483647 h 53"/>
                <a:gd name="T38" fmla="*/ 2147483647 w 92"/>
                <a:gd name="T39" fmla="*/ 2147483647 h 53"/>
                <a:gd name="T40" fmla="*/ 2147483647 w 92"/>
                <a:gd name="T41" fmla="*/ 2147483647 h 53"/>
                <a:gd name="T42" fmla="*/ 2147483647 w 92"/>
                <a:gd name="T43" fmla="*/ 2147483647 h 53"/>
                <a:gd name="T44" fmla="*/ 2147483647 w 92"/>
                <a:gd name="T45" fmla="*/ 2147483647 h 53"/>
                <a:gd name="T46" fmla="*/ 2147483647 w 92"/>
                <a:gd name="T47" fmla="*/ 2147483647 h 53"/>
                <a:gd name="T48" fmla="*/ 2147483647 w 92"/>
                <a:gd name="T49" fmla="*/ 2147483647 h 53"/>
                <a:gd name="T50" fmla="*/ 2147483647 w 92"/>
                <a:gd name="T51" fmla="*/ 2147483647 h 53"/>
                <a:gd name="T52" fmla="*/ 2147483647 w 92"/>
                <a:gd name="T53" fmla="*/ 2147483647 h 53"/>
                <a:gd name="T54" fmla="*/ 2147483647 w 92"/>
                <a:gd name="T55" fmla="*/ 2147483647 h 53"/>
                <a:gd name="T56" fmla="*/ 2147483647 w 92"/>
                <a:gd name="T57" fmla="*/ 2147483647 h 53"/>
                <a:gd name="T58" fmla="*/ 2147483647 w 92"/>
                <a:gd name="T59" fmla="*/ 2147483647 h 53"/>
                <a:gd name="T60" fmla="*/ 2147483647 w 92"/>
                <a:gd name="T61" fmla="*/ 2147483647 h 53"/>
                <a:gd name="T62" fmla="*/ 2147483647 w 92"/>
                <a:gd name="T63" fmla="*/ 2147483647 h 53"/>
                <a:gd name="T64" fmla="*/ 2147483647 w 92"/>
                <a:gd name="T65" fmla="*/ 2147483647 h 53"/>
                <a:gd name="T66" fmla="*/ 2147483647 w 92"/>
                <a:gd name="T67" fmla="*/ 2147483647 h 53"/>
                <a:gd name="T68" fmla="*/ 2147483647 w 92"/>
                <a:gd name="T69" fmla="*/ 2147483647 h 53"/>
                <a:gd name="T70" fmla="*/ 2147483647 w 92"/>
                <a:gd name="T71" fmla="*/ 2147483647 h 53"/>
                <a:gd name="T72" fmla="*/ 2147483647 w 92"/>
                <a:gd name="T73" fmla="*/ 2147483647 h 53"/>
                <a:gd name="T74" fmla="*/ 2147483647 w 92"/>
                <a:gd name="T75" fmla="*/ 2147483647 h 53"/>
                <a:gd name="T76" fmla="*/ 2147483647 w 92"/>
                <a:gd name="T77" fmla="*/ 2147483647 h 53"/>
                <a:gd name="T78" fmla="*/ 2147483647 w 92"/>
                <a:gd name="T79" fmla="*/ 2147483647 h 53"/>
                <a:gd name="T80" fmla="*/ 2147483647 w 92"/>
                <a:gd name="T81" fmla="*/ 2147483647 h 53"/>
                <a:gd name="T82" fmla="*/ 2147483647 w 92"/>
                <a:gd name="T83" fmla="*/ 2147483647 h 53"/>
                <a:gd name="T84" fmla="*/ 2147483647 w 92"/>
                <a:gd name="T85" fmla="*/ 2147483647 h 53"/>
                <a:gd name="T86" fmla="*/ 2147483647 w 92"/>
                <a:gd name="T87" fmla="*/ 2083394383 h 53"/>
                <a:gd name="T88" fmla="*/ 2147483647 w 92"/>
                <a:gd name="T89" fmla="*/ 0 h 53"/>
                <a:gd name="T90" fmla="*/ 2147483647 w 92"/>
                <a:gd name="T91" fmla="*/ 0 h 53"/>
                <a:gd name="T92" fmla="*/ 2147483647 w 92"/>
                <a:gd name="T93" fmla="*/ 0 h 53"/>
                <a:gd name="T94" fmla="*/ 2147483647 w 92"/>
                <a:gd name="T95" fmla="*/ 2147483647 h 53"/>
                <a:gd name="T96" fmla="*/ 2147483647 w 92"/>
                <a:gd name="T97" fmla="*/ 2147483647 h 53"/>
                <a:gd name="T98" fmla="*/ 2147483647 w 92"/>
                <a:gd name="T99" fmla="*/ 2147483647 h 53"/>
                <a:gd name="T100" fmla="*/ 2147483647 w 92"/>
                <a:gd name="T101" fmla="*/ 2147483647 h 53"/>
                <a:gd name="T102" fmla="*/ 2147483647 w 92"/>
                <a:gd name="T103" fmla="*/ 2147483647 h 53"/>
                <a:gd name="T104" fmla="*/ 2147483647 w 92"/>
                <a:gd name="T105" fmla="*/ 2147483647 h 53"/>
                <a:gd name="T106" fmla="*/ 2147483647 w 92"/>
                <a:gd name="T107" fmla="*/ 2147483647 h 53"/>
                <a:gd name="T108" fmla="*/ 2147483647 w 92"/>
                <a:gd name="T109" fmla="*/ 2147483647 h 53"/>
                <a:gd name="T110" fmla="*/ 2147483647 w 92"/>
                <a:gd name="T111" fmla="*/ 2147483647 h 53"/>
                <a:gd name="T112" fmla="*/ 2147483647 w 92"/>
                <a:gd name="T113" fmla="*/ 2147483647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53"/>
                <a:gd name="T173" fmla="*/ 92 w 92"/>
                <a:gd name="T174" fmla="*/ 53 h 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53">
                  <a:moveTo>
                    <a:pt x="49" y="36"/>
                  </a:moveTo>
                  <a:lnTo>
                    <a:pt x="49" y="29"/>
                  </a:lnTo>
                  <a:lnTo>
                    <a:pt x="51" y="23"/>
                  </a:lnTo>
                  <a:lnTo>
                    <a:pt x="51" y="21"/>
                  </a:lnTo>
                  <a:lnTo>
                    <a:pt x="51" y="19"/>
                  </a:lnTo>
                  <a:lnTo>
                    <a:pt x="50" y="17"/>
                  </a:lnTo>
                  <a:lnTo>
                    <a:pt x="49" y="15"/>
                  </a:lnTo>
                  <a:lnTo>
                    <a:pt x="42" y="11"/>
                  </a:lnTo>
                  <a:lnTo>
                    <a:pt x="35" y="8"/>
                  </a:lnTo>
                  <a:lnTo>
                    <a:pt x="28" y="5"/>
                  </a:lnTo>
                  <a:lnTo>
                    <a:pt x="21" y="4"/>
                  </a:lnTo>
                  <a:lnTo>
                    <a:pt x="14" y="4"/>
                  </a:lnTo>
                  <a:lnTo>
                    <a:pt x="8" y="4"/>
                  </a:lnTo>
                  <a:lnTo>
                    <a:pt x="6" y="5"/>
                  </a:lnTo>
                  <a:lnTo>
                    <a:pt x="4" y="6"/>
                  </a:lnTo>
                  <a:lnTo>
                    <a:pt x="2" y="8"/>
                  </a:lnTo>
                  <a:lnTo>
                    <a:pt x="1" y="9"/>
                  </a:lnTo>
                  <a:lnTo>
                    <a:pt x="0" y="14"/>
                  </a:lnTo>
                  <a:lnTo>
                    <a:pt x="1" y="19"/>
                  </a:lnTo>
                  <a:lnTo>
                    <a:pt x="2" y="24"/>
                  </a:lnTo>
                  <a:lnTo>
                    <a:pt x="4" y="28"/>
                  </a:lnTo>
                  <a:lnTo>
                    <a:pt x="8" y="32"/>
                  </a:lnTo>
                  <a:lnTo>
                    <a:pt x="11" y="36"/>
                  </a:lnTo>
                  <a:lnTo>
                    <a:pt x="15" y="39"/>
                  </a:lnTo>
                  <a:lnTo>
                    <a:pt x="20" y="43"/>
                  </a:lnTo>
                  <a:lnTo>
                    <a:pt x="30" y="48"/>
                  </a:lnTo>
                  <a:lnTo>
                    <a:pt x="40" y="51"/>
                  </a:lnTo>
                  <a:lnTo>
                    <a:pt x="45" y="52"/>
                  </a:lnTo>
                  <a:lnTo>
                    <a:pt x="50" y="53"/>
                  </a:lnTo>
                  <a:lnTo>
                    <a:pt x="56" y="53"/>
                  </a:lnTo>
                  <a:lnTo>
                    <a:pt x="60" y="52"/>
                  </a:lnTo>
                  <a:lnTo>
                    <a:pt x="68" y="49"/>
                  </a:lnTo>
                  <a:lnTo>
                    <a:pt x="76" y="44"/>
                  </a:lnTo>
                  <a:lnTo>
                    <a:pt x="82" y="39"/>
                  </a:lnTo>
                  <a:lnTo>
                    <a:pt x="88" y="32"/>
                  </a:lnTo>
                  <a:lnTo>
                    <a:pt x="90" y="28"/>
                  </a:lnTo>
                  <a:lnTo>
                    <a:pt x="91" y="25"/>
                  </a:lnTo>
                  <a:lnTo>
                    <a:pt x="92" y="21"/>
                  </a:lnTo>
                  <a:lnTo>
                    <a:pt x="92" y="17"/>
                  </a:lnTo>
                  <a:lnTo>
                    <a:pt x="92" y="14"/>
                  </a:lnTo>
                  <a:lnTo>
                    <a:pt x="91" y="10"/>
                  </a:lnTo>
                  <a:lnTo>
                    <a:pt x="89" y="7"/>
                  </a:lnTo>
                  <a:lnTo>
                    <a:pt x="87" y="4"/>
                  </a:lnTo>
                  <a:lnTo>
                    <a:pt x="86" y="2"/>
                  </a:lnTo>
                  <a:lnTo>
                    <a:pt x="85" y="0"/>
                  </a:lnTo>
                  <a:lnTo>
                    <a:pt x="83" y="0"/>
                  </a:lnTo>
                  <a:lnTo>
                    <a:pt x="82" y="0"/>
                  </a:lnTo>
                  <a:lnTo>
                    <a:pt x="78" y="3"/>
                  </a:lnTo>
                  <a:lnTo>
                    <a:pt x="74" y="8"/>
                  </a:lnTo>
                  <a:lnTo>
                    <a:pt x="69" y="15"/>
                  </a:lnTo>
                  <a:lnTo>
                    <a:pt x="64" y="22"/>
                  </a:lnTo>
                  <a:lnTo>
                    <a:pt x="57" y="29"/>
                  </a:lnTo>
                  <a:lnTo>
                    <a:pt x="49" y="36"/>
                  </a:lnTo>
                  <a:lnTo>
                    <a:pt x="49" y="38"/>
                  </a:lnTo>
                  <a:lnTo>
                    <a:pt x="49" y="42"/>
                  </a:lnTo>
                  <a:lnTo>
                    <a:pt x="51" y="47"/>
                  </a:lnTo>
                  <a:lnTo>
                    <a:pt x="54" y="52"/>
                  </a:lnTo>
                </a:path>
              </a:pathLst>
            </a:custGeom>
            <a:solidFill>
              <a:schemeClr val="accent3"/>
            </a:solidFill>
            <a:ln w="0">
              <a:solidFill>
                <a:schemeClr val="accent3"/>
              </a:solidFill>
              <a:round/>
              <a:headEnd/>
              <a:tailEnd/>
            </a:ln>
          </p:spPr>
        </p:sp>
        <p:sp>
          <p:nvSpPr>
            <p:cNvPr id="42" name="Freeform 41"/>
            <p:cNvSpPr>
              <a:spLocks/>
            </p:cNvSpPr>
            <p:nvPr/>
          </p:nvSpPr>
          <p:spPr bwMode="auto">
            <a:xfrm>
              <a:off x="860497" y="3784120"/>
              <a:ext cx="48217" cy="32162"/>
            </a:xfrm>
            <a:custGeom>
              <a:avLst/>
              <a:gdLst>
                <a:gd name="T0" fmla="*/ 2147483647 w 197"/>
                <a:gd name="T1" fmla="*/ 2147483647 h 130"/>
                <a:gd name="T2" fmla="*/ 2147483647 w 197"/>
                <a:gd name="T3" fmla="*/ 2147483647 h 130"/>
                <a:gd name="T4" fmla="*/ 2147483647 w 197"/>
                <a:gd name="T5" fmla="*/ 2147483647 h 130"/>
                <a:gd name="T6" fmla="*/ 2147483647 w 197"/>
                <a:gd name="T7" fmla="*/ 2147483647 h 130"/>
                <a:gd name="T8" fmla="*/ 2147483647 w 197"/>
                <a:gd name="T9" fmla="*/ 2147483647 h 130"/>
                <a:gd name="T10" fmla="*/ 2147483647 w 197"/>
                <a:gd name="T11" fmla="*/ 2147483647 h 130"/>
                <a:gd name="T12" fmla="*/ 2147483647 w 197"/>
                <a:gd name="T13" fmla="*/ 2147483647 h 130"/>
                <a:gd name="T14" fmla="*/ 2147483647 w 197"/>
                <a:gd name="T15" fmla="*/ 2147483647 h 130"/>
                <a:gd name="T16" fmla="*/ 2147483647 w 197"/>
                <a:gd name="T17" fmla="*/ 2147483647 h 130"/>
                <a:gd name="T18" fmla="*/ 2147483647 w 197"/>
                <a:gd name="T19" fmla="*/ 2147483647 h 130"/>
                <a:gd name="T20" fmla="*/ 2147483647 w 197"/>
                <a:gd name="T21" fmla="*/ 2147483647 h 130"/>
                <a:gd name="T22" fmla="*/ 2147483647 w 197"/>
                <a:gd name="T23" fmla="*/ 2147483647 h 130"/>
                <a:gd name="T24" fmla="*/ 2147483647 w 197"/>
                <a:gd name="T25" fmla="*/ 2147483647 h 130"/>
                <a:gd name="T26" fmla="*/ 2147483647 w 197"/>
                <a:gd name="T27" fmla="*/ 2147483647 h 130"/>
                <a:gd name="T28" fmla="*/ 2147483647 w 197"/>
                <a:gd name="T29" fmla="*/ 2147483647 h 130"/>
                <a:gd name="T30" fmla="*/ 2147483647 w 197"/>
                <a:gd name="T31" fmla="*/ 2147483647 h 130"/>
                <a:gd name="T32" fmla="*/ 2147483647 w 197"/>
                <a:gd name="T33" fmla="*/ 2147483647 h 130"/>
                <a:gd name="T34" fmla="*/ 2147483647 w 197"/>
                <a:gd name="T35" fmla="*/ 2147483647 h 130"/>
                <a:gd name="T36" fmla="*/ 2147483647 w 197"/>
                <a:gd name="T37" fmla="*/ 2147483647 h 130"/>
                <a:gd name="T38" fmla="*/ 2147483647 w 197"/>
                <a:gd name="T39" fmla="*/ 2147483647 h 130"/>
                <a:gd name="T40" fmla="*/ 2147483647 w 197"/>
                <a:gd name="T41" fmla="*/ 2147483647 h 130"/>
                <a:gd name="T42" fmla="*/ 2147483647 w 197"/>
                <a:gd name="T43" fmla="*/ 2147483647 h 130"/>
                <a:gd name="T44" fmla="*/ 2147483647 w 197"/>
                <a:gd name="T45" fmla="*/ 2147483647 h 130"/>
                <a:gd name="T46" fmla="*/ 2147483647 w 197"/>
                <a:gd name="T47" fmla="*/ 2147483647 h 130"/>
                <a:gd name="T48" fmla="*/ 2147483647 w 197"/>
                <a:gd name="T49" fmla="*/ 2147483647 h 130"/>
                <a:gd name="T50" fmla="*/ 2147483647 w 197"/>
                <a:gd name="T51" fmla="*/ 2147483647 h 130"/>
                <a:gd name="T52" fmla="*/ 2147483647 w 197"/>
                <a:gd name="T53" fmla="*/ 2147483647 h 130"/>
                <a:gd name="T54" fmla="*/ 2147483647 w 197"/>
                <a:gd name="T55" fmla="*/ 2147483647 h 130"/>
                <a:gd name="T56" fmla="*/ 2147483647 w 197"/>
                <a:gd name="T57" fmla="*/ 2147483647 h 130"/>
                <a:gd name="T58" fmla="*/ 2147483647 w 197"/>
                <a:gd name="T59" fmla="*/ 2147483647 h 130"/>
                <a:gd name="T60" fmla="*/ 2147483647 w 197"/>
                <a:gd name="T61" fmla="*/ 2147483647 h 130"/>
                <a:gd name="T62" fmla="*/ 2147483647 w 197"/>
                <a:gd name="T63" fmla="*/ 2147483647 h 130"/>
                <a:gd name="T64" fmla="*/ 2147483647 w 197"/>
                <a:gd name="T65" fmla="*/ 2147483647 h 130"/>
                <a:gd name="T66" fmla="*/ 2147483647 w 197"/>
                <a:gd name="T67" fmla="*/ 2147483647 h 130"/>
                <a:gd name="T68" fmla="*/ 2147483647 w 197"/>
                <a:gd name="T69" fmla="*/ 2147483647 h 130"/>
                <a:gd name="T70" fmla="*/ 2147483647 w 197"/>
                <a:gd name="T71" fmla="*/ 2147483647 h 130"/>
                <a:gd name="T72" fmla="*/ 2147483647 w 197"/>
                <a:gd name="T73" fmla="*/ 2147483647 h 130"/>
                <a:gd name="T74" fmla="*/ 2147483647 w 197"/>
                <a:gd name="T75" fmla="*/ 2147483647 h 130"/>
                <a:gd name="T76" fmla="*/ 2147483647 w 197"/>
                <a:gd name="T77" fmla="*/ 2147483647 h 130"/>
                <a:gd name="T78" fmla="*/ 2147483647 w 197"/>
                <a:gd name="T79" fmla="*/ 2147483647 h 130"/>
                <a:gd name="T80" fmla="*/ 2147483647 w 197"/>
                <a:gd name="T81" fmla="*/ 2147483647 h 130"/>
                <a:gd name="T82" fmla="*/ 2147483647 w 197"/>
                <a:gd name="T83" fmla="*/ 2147483647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7"/>
                <a:gd name="T127" fmla="*/ 0 h 130"/>
                <a:gd name="T128" fmla="*/ 197 w 197"/>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7" h="130">
                  <a:moveTo>
                    <a:pt x="184" y="6"/>
                  </a:moveTo>
                  <a:lnTo>
                    <a:pt x="172" y="7"/>
                  </a:lnTo>
                  <a:lnTo>
                    <a:pt x="159" y="6"/>
                  </a:lnTo>
                  <a:lnTo>
                    <a:pt x="145" y="5"/>
                  </a:lnTo>
                  <a:lnTo>
                    <a:pt x="130" y="4"/>
                  </a:lnTo>
                  <a:lnTo>
                    <a:pt x="116" y="4"/>
                  </a:lnTo>
                  <a:lnTo>
                    <a:pt x="102" y="4"/>
                  </a:lnTo>
                  <a:lnTo>
                    <a:pt x="96" y="5"/>
                  </a:lnTo>
                  <a:lnTo>
                    <a:pt x="89" y="6"/>
                  </a:lnTo>
                  <a:lnTo>
                    <a:pt x="83" y="8"/>
                  </a:lnTo>
                  <a:lnTo>
                    <a:pt x="76" y="11"/>
                  </a:lnTo>
                  <a:lnTo>
                    <a:pt x="71" y="15"/>
                  </a:lnTo>
                  <a:lnTo>
                    <a:pt x="67" y="21"/>
                  </a:lnTo>
                  <a:lnTo>
                    <a:pt x="66" y="26"/>
                  </a:lnTo>
                  <a:lnTo>
                    <a:pt x="65" y="31"/>
                  </a:lnTo>
                  <a:lnTo>
                    <a:pt x="67" y="43"/>
                  </a:lnTo>
                  <a:lnTo>
                    <a:pt x="70" y="55"/>
                  </a:lnTo>
                  <a:lnTo>
                    <a:pt x="64" y="52"/>
                  </a:lnTo>
                  <a:lnTo>
                    <a:pt x="58" y="50"/>
                  </a:lnTo>
                  <a:lnTo>
                    <a:pt x="53" y="51"/>
                  </a:lnTo>
                  <a:lnTo>
                    <a:pt x="47" y="53"/>
                  </a:lnTo>
                  <a:lnTo>
                    <a:pt x="42" y="56"/>
                  </a:lnTo>
                  <a:lnTo>
                    <a:pt x="37" y="60"/>
                  </a:lnTo>
                  <a:lnTo>
                    <a:pt x="32" y="65"/>
                  </a:lnTo>
                  <a:lnTo>
                    <a:pt x="28" y="71"/>
                  </a:lnTo>
                  <a:lnTo>
                    <a:pt x="25" y="82"/>
                  </a:lnTo>
                  <a:lnTo>
                    <a:pt x="22" y="98"/>
                  </a:lnTo>
                  <a:lnTo>
                    <a:pt x="21" y="102"/>
                  </a:lnTo>
                  <a:lnTo>
                    <a:pt x="18" y="104"/>
                  </a:lnTo>
                  <a:lnTo>
                    <a:pt x="15" y="105"/>
                  </a:lnTo>
                  <a:lnTo>
                    <a:pt x="11" y="107"/>
                  </a:lnTo>
                  <a:lnTo>
                    <a:pt x="7" y="109"/>
                  </a:lnTo>
                  <a:lnTo>
                    <a:pt x="3" y="111"/>
                  </a:lnTo>
                  <a:lnTo>
                    <a:pt x="1" y="114"/>
                  </a:lnTo>
                  <a:lnTo>
                    <a:pt x="0" y="120"/>
                  </a:lnTo>
                  <a:lnTo>
                    <a:pt x="3" y="120"/>
                  </a:lnTo>
                  <a:lnTo>
                    <a:pt x="5" y="120"/>
                  </a:lnTo>
                  <a:lnTo>
                    <a:pt x="6" y="121"/>
                  </a:lnTo>
                  <a:lnTo>
                    <a:pt x="7" y="122"/>
                  </a:lnTo>
                  <a:lnTo>
                    <a:pt x="6" y="124"/>
                  </a:lnTo>
                  <a:lnTo>
                    <a:pt x="5" y="125"/>
                  </a:lnTo>
                  <a:lnTo>
                    <a:pt x="11" y="125"/>
                  </a:lnTo>
                  <a:lnTo>
                    <a:pt x="16" y="125"/>
                  </a:lnTo>
                  <a:lnTo>
                    <a:pt x="13" y="125"/>
                  </a:lnTo>
                  <a:lnTo>
                    <a:pt x="11" y="126"/>
                  </a:lnTo>
                  <a:lnTo>
                    <a:pt x="11" y="127"/>
                  </a:lnTo>
                  <a:lnTo>
                    <a:pt x="11" y="130"/>
                  </a:lnTo>
                  <a:lnTo>
                    <a:pt x="20" y="130"/>
                  </a:lnTo>
                  <a:lnTo>
                    <a:pt x="30" y="130"/>
                  </a:lnTo>
                  <a:lnTo>
                    <a:pt x="34" y="129"/>
                  </a:lnTo>
                  <a:lnTo>
                    <a:pt x="38" y="128"/>
                  </a:lnTo>
                  <a:lnTo>
                    <a:pt x="41" y="127"/>
                  </a:lnTo>
                  <a:lnTo>
                    <a:pt x="44" y="125"/>
                  </a:lnTo>
                  <a:lnTo>
                    <a:pt x="52" y="117"/>
                  </a:lnTo>
                  <a:lnTo>
                    <a:pt x="61" y="111"/>
                  </a:lnTo>
                  <a:lnTo>
                    <a:pt x="69" y="105"/>
                  </a:lnTo>
                  <a:lnTo>
                    <a:pt x="78" y="99"/>
                  </a:lnTo>
                  <a:lnTo>
                    <a:pt x="97" y="87"/>
                  </a:lnTo>
                  <a:lnTo>
                    <a:pt x="114" y="76"/>
                  </a:lnTo>
                  <a:lnTo>
                    <a:pt x="120" y="73"/>
                  </a:lnTo>
                  <a:lnTo>
                    <a:pt x="125" y="70"/>
                  </a:lnTo>
                  <a:lnTo>
                    <a:pt x="130" y="66"/>
                  </a:lnTo>
                  <a:lnTo>
                    <a:pt x="135" y="62"/>
                  </a:lnTo>
                  <a:lnTo>
                    <a:pt x="144" y="53"/>
                  </a:lnTo>
                  <a:lnTo>
                    <a:pt x="152" y="44"/>
                  </a:lnTo>
                  <a:lnTo>
                    <a:pt x="160" y="41"/>
                  </a:lnTo>
                  <a:lnTo>
                    <a:pt x="168" y="39"/>
                  </a:lnTo>
                  <a:lnTo>
                    <a:pt x="176" y="36"/>
                  </a:lnTo>
                  <a:lnTo>
                    <a:pt x="184" y="33"/>
                  </a:lnTo>
                  <a:lnTo>
                    <a:pt x="188" y="31"/>
                  </a:lnTo>
                  <a:lnTo>
                    <a:pt x="191" y="28"/>
                  </a:lnTo>
                  <a:lnTo>
                    <a:pt x="194" y="26"/>
                  </a:lnTo>
                  <a:lnTo>
                    <a:pt x="196" y="23"/>
                  </a:lnTo>
                  <a:lnTo>
                    <a:pt x="197" y="19"/>
                  </a:lnTo>
                  <a:lnTo>
                    <a:pt x="197" y="16"/>
                  </a:lnTo>
                  <a:lnTo>
                    <a:pt x="196" y="13"/>
                  </a:lnTo>
                  <a:lnTo>
                    <a:pt x="195" y="11"/>
                  </a:lnTo>
                  <a:lnTo>
                    <a:pt x="195" y="7"/>
                  </a:lnTo>
                  <a:lnTo>
                    <a:pt x="194" y="4"/>
                  </a:lnTo>
                  <a:lnTo>
                    <a:pt x="192" y="2"/>
                  </a:lnTo>
                  <a:lnTo>
                    <a:pt x="190" y="1"/>
                  </a:lnTo>
                  <a:lnTo>
                    <a:pt x="188" y="1"/>
                  </a:lnTo>
                  <a:lnTo>
                    <a:pt x="184" y="0"/>
                  </a:lnTo>
                  <a:lnTo>
                    <a:pt x="184" y="3"/>
                  </a:lnTo>
                  <a:lnTo>
                    <a:pt x="184" y="6"/>
                  </a:lnTo>
                </a:path>
              </a:pathLst>
            </a:custGeom>
            <a:solidFill>
              <a:schemeClr val="tx1">
                <a:lumMod val="50000"/>
                <a:lumOff val="50000"/>
              </a:schemeClr>
            </a:solidFill>
            <a:ln w="0">
              <a:solidFill>
                <a:schemeClr val="tx1">
                  <a:lumMod val="50000"/>
                  <a:lumOff val="50000"/>
                </a:schemeClr>
              </a:solidFill>
              <a:round/>
              <a:headEnd/>
              <a:tailEnd/>
            </a:ln>
          </p:spPr>
        </p:sp>
        <p:sp>
          <p:nvSpPr>
            <p:cNvPr id="43" name="Freeform 42"/>
            <p:cNvSpPr>
              <a:spLocks/>
            </p:cNvSpPr>
            <p:nvPr/>
          </p:nvSpPr>
          <p:spPr bwMode="auto">
            <a:xfrm>
              <a:off x="820317" y="3800201"/>
              <a:ext cx="40181" cy="32162"/>
            </a:xfrm>
            <a:custGeom>
              <a:avLst/>
              <a:gdLst>
                <a:gd name="T0" fmla="*/ 2147483647 w 176"/>
                <a:gd name="T1" fmla="*/ 2147483647 h 133"/>
                <a:gd name="T2" fmla="*/ 2147483647 w 176"/>
                <a:gd name="T3" fmla="*/ 2147483647 h 133"/>
                <a:gd name="T4" fmla="*/ 2147483647 w 176"/>
                <a:gd name="T5" fmla="*/ 2147483647 h 133"/>
                <a:gd name="T6" fmla="*/ 2147483647 w 176"/>
                <a:gd name="T7" fmla="*/ 2147483647 h 133"/>
                <a:gd name="T8" fmla="*/ 2147483647 w 176"/>
                <a:gd name="T9" fmla="*/ 2147483647 h 133"/>
                <a:gd name="T10" fmla="*/ 2147483647 w 176"/>
                <a:gd name="T11" fmla="*/ 0 h 133"/>
                <a:gd name="T12" fmla="*/ 2147483647 w 176"/>
                <a:gd name="T13" fmla="*/ 0 h 133"/>
                <a:gd name="T14" fmla="*/ 2147483647 w 176"/>
                <a:gd name="T15" fmla="*/ 2147483647 h 133"/>
                <a:gd name="T16" fmla="*/ 2147483647 w 176"/>
                <a:gd name="T17" fmla="*/ 2147483647 h 133"/>
                <a:gd name="T18" fmla="*/ 2147483647 w 176"/>
                <a:gd name="T19" fmla="*/ 2147483647 h 133"/>
                <a:gd name="T20" fmla="*/ 2147483647 w 176"/>
                <a:gd name="T21" fmla="*/ 2147483647 h 133"/>
                <a:gd name="T22" fmla="*/ 2147483647 w 176"/>
                <a:gd name="T23" fmla="*/ 2147483647 h 133"/>
                <a:gd name="T24" fmla="*/ 2147483647 w 176"/>
                <a:gd name="T25" fmla="*/ 2147483647 h 133"/>
                <a:gd name="T26" fmla="*/ 2147483647 w 176"/>
                <a:gd name="T27" fmla="*/ 2147483647 h 133"/>
                <a:gd name="T28" fmla="*/ 2147483647 w 176"/>
                <a:gd name="T29" fmla="*/ 2147483647 h 133"/>
                <a:gd name="T30" fmla="*/ 2147483647 w 176"/>
                <a:gd name="T31" fmla="*/ 2147483647 h 133"/>
                <a:gd name="T32" fmla="*/ 2147483647 w 176"/>
                <a:gd name="T33" fmla="*/ 2147483647 h 133"/>
                <a:gd name="T34" fmla="*/ 2147483647 w 176"/>
                <a:gd name="T35" fmla="*/ 2147483647 h 133"/>
                <a:gd name="T36" fmla="*/ 2147483647 w 176"/>
                <a:gd name="T37" fmla="*/ 2147483647 h 133"/>
                <a:gd name="T38" fmla="*/ 2147483647 w 176"/>
                <a:gd name="T39" fmla="*/ 2147483647 h 133"/>
                <a:gd name="T40" fmla="*/ 2147483647 w 176"/>
                <a:gd name="T41" fmla="*/ 2147483647 h 133"/>
                <a:gd name="T42" fmla="*/ 2147483647 w 176"/>
                <a:gd name="T43" fmla="*/ 2147483647 h 133"/>
                <a:gd name="T44" fmla="*/ 0 w 176"/>
                <a:gd name="T45" fmla="*/ 2147483647 h 133"/>
                <a:gd name="T46" fmla="*/ 2147483647 w 176"/>
                <a:gd name="T47" fmla="*/ 2147483647 h 133"/>
                <a:gd name="T48" fmla="*/ 2147483647 w 176"/>
                <a:gd name="T49" fmla="*/ 2147483647 h 133"/>
                <a:gd name="T50" fmla="*/ 2147483647 w 176"/>
                <a:gd name="T51" fmla="*/ 2147483647 h 133"/>
                <a:gd name="T52" fmla="*/ 2147483647 w 176"/>
                <a:gd name="T53" fmla="*/ 2147483647 h 133"/>
                <a:gd name="T54" fmla="*/ 2147483647 w 176"/>
                <a:gd name="T55" fmla="*/ 2147483647 h 133"/>
                <a:gd name="T56" fmla="*/ 2147483647 w 176"/>
                <a:gd name="T57" fmla="*/ 2147483647 h 133"/>
                <a:gd name="T58" fmla="*/ 2147483647 w 176"/>
                <a:gd name="T59" fmla="*/ 2147483647 h 133"/>
                <a:gd name="T60" fmla="*/ 2147483647 w 176"/>
                <a:gd name="T61" fmla="*/ 2147483647 h 133"/>
                <a:gd name="T62" fmla="*/ 2147483647 w 176"/>
                <a:gd name="T63" fmla="*/ 2147483647 h 133"/>
                <a:gd name="T64" fmla="*/ 2147483647 w 176"/>
                <a:gd name="T65" fmla="*/ 2147483647 h 133"/>
                <a:gd name="T66" fmla="*/ 2147483647 w 176"/>
                <a:gd name="T67" fmla="*/ 2147483647 h 133"/>
                <a:gd name="T68" fmla="*/ 2147483647 w 176"/>
                <a:gd name="T69" fmla="*/ 2147483647 h 133"/>
                <a:gd name="T70" fmla="*/ 2147483647 w 176"/>
                <a:gd name="T71" fmla="*/ 2147483647 h 133"/>
                <a:gd name="T72" fmla="*/ 2147483647 w 176"/>
                <a:gd name="T73" fmla="*/ 2147483647 h 133"/>
                <a:gd name="T74" fmla="*/ 2147483647 w 176"/>
                <a:gd name="T75" fmla="*/ 2147483647 h 1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133"/>
                <a:gd name="T116" fmla="*/ 176 w 176"/>
                <a:gd name="T117" fmla="*/ 133 h 13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133">
                  <a:moveTo>
                    <a:pt x="159" y="46"/>
                  </a:moveTo>
                  <a:lnTo>
                    <a:pt x="163" y="41"/>
                  </a:lnTo>
                  <a:lnTo>
                    <a:pt x="167" y="35"/>
                  </a:lnTo>
                  <a:lnTo>
                    <a:pt x="171" y="29"/>
                  </a:lnTo>
                  <a:lnTo>
                    <a:pt x="174" y="22"/>
                  </a:lnTo>
                  <a:lnTo>
                    <a:pt x="176" y="16"/>
                  </a:lnTo>
                  <a:lnTo>
                    <a:pt x="176" y="9"/>
                  </a:lnTo>
                  <a:lnTo>
                    <a:pt x="175" y="7"/>
                  </a:lnTo>
                  <a:lnTo>
                    <a:pt x="174" y="5"/>
                  </a:lnTo>
                  <a:lnTo>
                    <a:pt x="172" y="3"/>
                  </a:lnTo>
                  <a:lnTo>
                    <a:pt x="169" y="2"/>
                  </a:lnTo>
                  <a:lnTo>
                    <a:pt x="163" y="0"/>
                  </a:lnTo>
                  <a:lnTo>
                    <a:pt x="158" y="0"/>
                  </a:lnTo>
                  <a:lnTo>
                    <a:pt x="152" y="0"/>
                  </a:lnTo>
                  <a:lnTo>
                    <a:pt x="147" y="0"/>
                  </a:lnTo>
                  <a:lnTo>
                    <a:pt x="141" y="2"/>
                  </a:lnTo>
                  <a:lnTo>
                    <a:pt x="135" y="3"/>
                  </a:lnTo>
                  <a:lnTo>
                    <a:pt x="130" y="6"/>
                  </a:lnTo>
                  <a:lnTo>
                    <a:pt x="125" y="9"/>
                  </a:lnTo>
                  <a:lnTo>
                    <a:pt x="116" y="16"/>
                  </a:lnTo>
                  <a:lnTo>
                    <a:pt x="108" y="24"/>
                  </a:lnTo>
                  <a:lnTo>
                    <a:pt x="100" y="32"/>
                  </a:lnTo>
                  <a:lnTo>
                    <a:pt x="94" y="40"/>
                  </a:lnTo>
                  <a:lnTo>
                    <a:pt x="91" y="45"/>
                  </a:lnTo>
                  <a:lnTo>
                    <a:pt x="89" y="52"/>
                  </a:lnTo>
                  <a:lnTo>
                    <a:pt x="89" y="59"/>
                  </a:lnTo>
                  <a:lnTo>
                    <a:pt x="88" y="67"/>
                  </a:lnTo>
                  <a:lnTo>
                    <a:pt x="84" y="71"/>
                  </a:lnTo>
                  <a:lnTo>
                    <a:pt x="80" y="75"/>
                  </a:lnTo>
                  <a:lnTo>
                    <a:pt x="73" y="79"/>
                  </a:lnTo>
                  <a:lnTo>
                    <a:pt x="66" y="83"/>
                  </a:lnTo>
                  <a:lnTo>
                    <a:pt x="62" y="87"/>
                  </a:lnTo>
                  <a:lnTo>
                    <a:pt x="57" y="89"/>
                  </a:lnTo>
                  <a:lnTo>
                    <a:pt x="52" y="89"/>
                  </a:lnTo>
                  <a:lnTo>
                    <a:pt x="45" y="89"/>
                  </a:lnTo>
                  <a:lnTo>
                    <a:pt x="40" y="91"/>
                  </a:lnTo>
                  <a:lnTo>
                    <a:pt x="35" y="94"/>
                  </a:lnTo>
                  <a:lnTo>
                    <a:pt x="32" y="97"/>
                  </a:lnTo>
                  <a:lnTo>
                    <a:pt x="30" y="100"/>
                  </a:lnTo>
                  <a:lnTo>
                    <a:pt x="25" y="106"/>
                  </a:lnTo>
                  <a:lnTo>
                    <a:pt x="17" y="110"/>
                  </a:lnTo>
                  <a:lnTo>
                    <a:pt x="12" y="115"/>
                  </a:lnTo>
                  <a:lnTo>
                    <a:pt x="5" y="118"/>
                  </a:lnTo>
                  <a:lnTo>
                    <a:pt x="2" y="121"/>
                  </a:lnTo>
                  <a:lnTo>
                    <a:pt x="1" y="123"/>
                  </a:lnTo>
                  <a:lnTo>
                    <a:pt x="0" y="124"/>
                  </a:lnTo>
                  <a:lnTo>
                    <a:pt x="1" y="126"/>
                  </a:lnTo>
                  <a:lnTo>
                    <a:pt x="4" y="130"/>
                  </a:lnTo>
                  <a:lnTo>
                    <a:pt x="7" y="132"/>
                  </a:lnTo>
                  <a:lnTo>
                    <a:pt x="11" y="133"/>
                  </a:lnTo>
                  <a:lnTo>
                    <a:pt x="15" y="132"/>
                  </a:lnTo>
                  <a:lnTo>
                    <a:pt x="19" y="132"/>
                  </a:lnTo>
                  <a:lnTo>
                    <a:pt x="23" y="130"/>
                  </a:lnTo>
                  <a:lnTo>
                    <a:pt x="26" y="128"/>
                  </a:lnTo>
                  <a:lnTo>
                    <a:pt x="29" y="126"/>
                  </a:lnTo>
                  <a:lnTo>
                    <a:pt x="35" y="124"/>
                  </a:lnTo>
                  <a:lnTo>
                    <a:pt x="40" y="121"/>
                  </a:lnTo>
                  <a:lnTo>
                    <a:pt x="45" y="117"/>
                  </a:lnTo>
                  <a:lnTo>
                    <a:pt x="50" y="113"/>
                  </a:lnTo>
                  <a:lnTo>
                    <a:pt x="58" y="106"/>
                  </a:lnTo>
                  <a:lnTo>
                    <a:pt x="66" y="100"/>
                  </a:lnTo>
                  <a:lnTo>
                    <a:pt x="82" y="93"/>
                  </a:lnTo>
                  <a:lnTo>
                    <a:pt x="96" y="89"/>
                  </a:lnTo>
                  <a:lnTo>
                    <a:pt x="103" y="86"/>
                  </a:lnTo>
                  <a:lnTo>
                    <a:pt x="111" y="82"/>
                  </a:lnTo>
                  <a:lnTo>
                    <a:pt x="118" y="78"/>
                  </a:lnTo>
                  <a:lnTo>
                    <a:pt x="126" y="72"/>
                  </a:lnTo>
                  <a:lnTo>
                    <a:pt x="131" y="70"/>
                  </a:lnTo>
                  <a:lnTo>
                    <a:pt x="136" y="67"/>
                  </a:lnTo>
                  <a:lnTo>
                    <a:pt x="141" y="63"/>
                  </a:lnTo>
                  <a:lnTo>
                    <a:pt x="145" y="59"/>
                  </a:lnTo>
                  <a:lnTo>
                    <a:pt x="149" y="55"/>
                  </a:lnTo>
                  <a:lnTo>
                    <a:pt x="154" y="51"/>
                  </a:lnTo>
                  <a:lnTo>
                    <a:pt x="159" y="48"/>
                  </a:lnTo>
                  <a:lnTo>
                    <a:pt x="164" y="46"/>
                  </a:lnTo>
                  <a:lnTo>
                    <a:pt x="161" y="46"/>
                  </a:lnTo>
                  <a:lnTo>
                    <a:pt x="159" y="46"/>
                  </a:lnTo>
                </a:path>
              </a:pathLst>
            </a:custGeom>
            <a:solidFill>
              <a:schemeClr val="tx1">
                <a:lumMod val="50000"/>
                <a:lumOff val="50000"/>
              </a:schemeClr>
            </a:solidFill>
            <a:ln w="0">
              <a:solidFill>
                <a:schemeClr val="tx1">
                  <a:lumMod val="50000"/>
                  <a:lumOff val="50000"/>
                </a:schemeClr>
              </a:solidFill>
              <a:round/>
              <a:headEnd/>
              <a:tailEnd/>
            </a:ln>
          </p:spPr>
        </p:sp>
        <p:sp>
          <p:nvSpPr>
            <p:cNvPr id="44" name="Freeform 43"/>
            <p:cNvSpPr>
              <a:spLocks/>
            </p:cNvSpPr>
            <p:nvPr/>
          </p:nvSpPr>
          <p:spPr bwMode="auto">
            <a:xfrm>
              <a:off x="804245" y="3840404"/>
              <a:ext cx="8036" cy="0"/>
            </a:xfrm>
            <a:custGeom>
              <a:avLst/>
              <a:gdLst>
                <a:gd name="T0" fmla="*/ 2147483647 w 43"/>
                <a:gd name="T1" fmla="*/ 0 h 17"/>
                <a:gd name="T2" fmla="*/ 2147483647 w 43"/>
                <a:gd name="T3" fmla="*/ 0 h 17"/>
                <a:gd name="T4" fmla="*/ 2147483647 w 43"/>
                <a:gd name="T5" fmla="*/ 0 h 17"/>
                <a:gd name="T6" fmla="*/ 2147483647 w 43"/>
                <a:gd name="T7" fmla="*/ 0 h 17"/>
                <a:gd name="T8" fmla="*/ 2147483647 w 43"/>
                <a:gd name="T9" fmla="*/ 0 h 17"/>
                <a:gd name="T10" fmla="*/ 2147483647 w 43"/>
                <a:gd name="T11" fmla="*/ 0 h 17"/>
                <a:gd name="T12" fmla="*/ 2147483647 w 43"/>
                <a:gd name="T13" fmla="*/ 0 h 17"/>
                <a:gd name="T14" fmla="*/ 0 w 43"/>
                <a:gd name="T15" fmla="*/ 0 h 17"/>
                <a:gd name="T16" fmla="*/ 0 w 43"/>
                <a:gd name="T17" fmla="*/ 0 h 17"/>
                <a:gd name="T18" fmla="*/ 2147483647 w 43"/>
                <a:gd name="T19" fmla="*/ 0 h 17"/>
                <a:gd name="T20" fmla="*/ 2147483647 w 43"/>
                <a:gd name="T21" fmla="*/ 0 h 17"/>
                <a:gd name="T22" fmla="*/ 2147483647 w 43"/>
                <a:gd name="T23" fmla="*/ 0 h 17"/>
                <a:gd name="T24" fmla="*/ 2147483647 w 43"/>
                <a:gd name="T25" fmla="*/ 0 h 17"/>
                <a:gd name="T26" fmla="*/ 2147483647 w 43"/>
                <a:gd name="T27" fmla="*/ 0 h 17"/>
                <a:gd name="T28" fmla="*/ 2147483647 w 43"/>
                <a:gd name="T29" fmla="*/ 0 h 17"/>
                <a:gd name="T30" fmla="*/ 2147483647 w 43"/>
                <a:gd name="T31" fmla="*/ 0 h 17"/>
                <a:gd name="T32" fmla="*/ 2147483647 w 43"/>
                <a:gd name="T33" fmla="*/ 0 h 17"/>
                <a:gd name="T34" fmla="*/ 2147483647 w 43"/>
                <a:gd name="T35" fmla="*/ 0 h 17"/>
                <a:gd name="T36" fmla="*/ 2147483647 w 43"/>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17"/>
                <a:gd name="T59" fmla="*/ 43 w 43"/>
                <a:gd name="T60" fmla="*/ 0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17">
                  <a:moveTo>
                    <a:pt x="33" y="0"/>
                  </a:moveTo>
                  <a:lnTo>
                    <a:pt x="22" y="2"/>
                  </a:lnTo>
                  <a:lnTo>
                    <a:pt x="12" y="4"/>
                  </a:lnTo>
                  <a:lnTo>
                    <a:pt x="7" y="5"/>
                  </a:lnTo>
                  <a:lnTo>
                    <a:pt x="3" y="8"/>
                  </a:lnTo>
                  <a:lnTo>
                    <a:pt x="2" y="10"/>
                  </a:lnTo>
                  <a:lnTo>
                    <a:pt x="1" y="12"/>
                  </a:lnTo>
                  <a:lnTo>
                    <a:pt x="0" y="14"/>
                  </a:lnTo>
                  <a:lnTo>
                    <a:pt x="0" y="17"/>
                  </a:lnTo>
                  <a:lnTo>
                    <a:pt x="11" y="17"/>
                  </a:lnTo>
                  <a:lnTo>
                    <a:pt x="23" y="17"/>
                  </a:lnTo>
                  <a:lnTo>
                    <a:pt x="28" y="17"/>
                  </a:lnTo>
                  <a:lnTo>
                    <a:pt x="34" y="15"/>
                  </a:lnTo>
                  <a:lnTo>
                    <a:pt x="39" y="11"/>
                  </a:lnTo>
                  <a:lnTo>
                    <a:pt x="43" y="5"/>
                  </a:lnTo>
                  <a:lnTo>
                    <a:pt x="41" y="2"/>
                  </a:lnTo>
                  <a:lnTo>
                    <a:pt x="38" y="0"/>
                  </a:lnTo>
                  <a:lnTo>
                    <a:pt x="33" y="0"/>
                  </a:lnTo>
                </a:path>
              </a:pathLst>
            </a:custGeom>
            <a:solidFill>
              <a:schemeClr val="accent3"/>
            </a:solidFill>
            <a:ln w="0">
              <a:solidFill>
                <a:schemeClr val="accent3"/>
              </a:solidFill>
              <a:round/>
              <a:headEnd/>
              <a:tailEnd/>
            </a:ln>
          </p:spPr>
        </p:sp>
        <p:sp>
          <p:nvSpPr>
            <p:cNvPr id="45" name="Freeform 44"/>
            <p:cNvSpPr>
              <a:spLocks/>
            </p:cNvSpPr>
            <p:nvPr/>
          </p:nvSpPr>
          <p:spPr bwMode="auto">
            <a:xfrm>
              <a:off x="739956" y="3856484"/>
              <a:ext cx="16072" cy="8040"/>
            </a:xfrm>
            <a:custGeom>
              <a:avLst/>
              <a:gdLst>
                <a:gd name="T0" fmla="*/ 2147483647 w 65"/>
                <a:gd name="T1" fmla="*/ 2147483647 h 50"/>
                <a:gd name="T2" fmla="*/ 2147483647 w 65"/>
                <a:gd name="T3" fmla="*/ 2147483647 h 50"/>
                <a:gd name="T4" fmla="*/ 2147483647 w 65"/>
                <a:gd name="T5" fmla="*/ 1320166502 h 50"/>
                <a:gd name="T6" fmla="*/ 2147483647 w 65"/>
                <a:gd name="T7" fmla="*/ 0 h 50"/>
                <a:gd name="T8" fmla="*/ 2147483647 w 65"/>
                <a:gd name="T9" fmla="*/ 0 h 50"/>
                <a:gd name="T10" fmla="*/ 2147483647 w 65"/>
                <a:gd name="T11" fmla="*/ 0 h 50"/>
                <a:gd name="T12" fmla="*/ 2147483647 w 65"/>
                <a:gd name="T13" fmla="*/ 2147483647 h 50"/>
                <a:gd name="T14" fmla="*/ 2147483647 w 65"/>
                <a:gd name="T15" fmla="*/ 2147483647 h 50"/>
                <a:gd name="T16" fmla="*/ 2147483647 w 65"/>
                <a:gd name="T17" fmla="*/ 2147483647 h 50"/>
                <a:gd name="T18" fmla="*/ 2147483647 w 65"/>
                <a:gd name="T19" fmla="*/ 2147483647 h 50"/>
                <a:gd name="T20" fmla="*/ 2147483647 w 65"/>
                <a:gd name="T21" fmla="*/ 2147483647 h 50"/>
                <a:gd name="T22" fmla="*/ 2147483647 w 65"/>
                <a:gd name="T23" fmla="*/ 2147483647 h 50"/>
                <a:gd name="T24" fmla="*/ 2147483647 w 65"/>
                <a:gd name="T25" fmla="*/ 2147483647 h 50"/>
                <a:gd name="T26" fmla="*/ 2147483647 w 65"/>
                <a:gd name="T27" fmla="*/ 2147483647 h 50"/>
                <a:gd name="T28" fmla="*/ 2147483647 w 65"/>
                <a:gd name="T29" fmla="*/ 2147483647 h 50"/>
                <a:gd name="T30" fmla="*/ 2147483647 w 65"/>
                <a:gd name="T31" fmla="*/ 2147483647 h 50"/>
                <a:gd name="T32" fmla="*/ 2147483647 w 65"/>
                <a:gd name="T33" fmla="*/ 2147483647 h 50"/>
                <a:gd name="T34" fmla="*/ 2147483647 w 65"/>
                <a:gd name="T35" fmla="*/ 2147483647 h 50"/>
                <a:gd name="T36" fmla="*/ 2147483647 w 65"/>
                <a:gd name="T37" fmla="*/ 2147483647 h 50"/>
                <a:gd name="T38" fmla="*/ 2147483647 w 65"/>
                <a:gd name="T39" fmla="*/ 2147483647 h 50"/>
                <a:gd name="T40" fmla="*/ 2147483647 w 65"/>
                <a:gd name="T41" fmla="*/ 2147483647 h 50"/>
                <a:gd name="T42" fmla="*/ 2147483647 w 65"/>
                <a:gd name="T43" fmla="*/ 2147483647 h 50"/>
                <a:gd name="T44" fmla="*/ 2147483647 w 65"/>
                <a:gd name="T45" fmla="*/ 2147483647 h 50"/>
                <a:gd name="T46" fmla="*/ 2147483647 w 65"/>
                <a:gd name="T47" fmla="*/ 2147483647 h 50"/>
                <a:gd name="T48" fmla="*/ 2147483647 w 65"/>
                <a:gd name="T49" fmla="*/ 2147483647 h 50"/>
                <a:gd name="T50" fmla="*/ 2147483647 w 65"/>
                <a:gd name="T51" fmla="*/ 2147483647 h 50"/>
                <a:gd name="T52" fmla="*/ 2147483647 w 65"/>
                <a:gd name="T53" fmla="*/ 2147483647 h 50"/>
                <a:gd name="T54" fmla="*/ 2147483647 w 65"/>
                <a:gd name="T55" fmla="*/ 2147483647 h 50"/>
                <a:gd name="T56" fmla="*/ 2147483647 w 65"/>
                <a:gd name="T57" fmla="*/ 2147483647 h 50"/>
                <a:gd name="T58" fmla="*/ 2147483647 w 65"/>
                <a:gd name="T59" fmla="*/ 2147483647 h 50"/>
                <a:gd name="T60" fmla="*/ 0 w 65"/>
                <a:gd name="T61" fmla="*/ 2147483647 h 50"/>
                <a:gd name="T62" fmla="*/ 2147483647 w 65"/>
                <a:gd name="T63" fmla="*/ 2147483647 h 50"/>
                <a:gd name="T64" fmla="*/ 2147483647 w 65"/>
                <a:gd name="T65" fmla="*/ 2147483647 h 50"/>
                <a:gd name="T66" fmla="*/ 2147483647 w 65"/>
                <a:gd name="T67" fmla="*/ 2147483647 h 50"/>
                <a:gd name="T68" fmla="*/ 2147483647 w 65"/>
                <a:gd name="T69" fmla="*/ 2147483647 h 50"/>
                <a:gd name="T70" fmla="*/ 2147483647 w 65"/>
                <a:gd name="T71" fmla="*/ 2147483647 h 50"/>
                <a:gd name="T72" fmla="*/ 2147483647 w 65"/>
                <a:gd name="T73" fmla="*/ 2147483647 h 50"/>
                <a:gd name="T74" fmla="*/ 2147483647 w 65"/>
                <a:gd name="T75" fmla="*/ 2147483647 h 50"/>
                <a:gd name="T76" fmla="*/ 2147483647 w 65"/>
                <a:gd name="T77" fmla="*/ 2147483647 h 50"/>
                <a:gd name="T78" fmla="*/ 2147483647 w 65"/>
                <a:gd name="T79" fmla="*/ 2147483647 h 50"/>
                <a:gd name="T80" fmla="*/ 2147483647 w 65"/>
                <a:gd name="T81" fmla="*/ 2147483647 h 50"/>
                <a:gd name="T82" fmla="*/ 2147483647 w 65"/>
                <a:gd name="T83" fmla="*/ 2147483647 h 50"/>
                <a:gd name="T84" fmla="*/ 2147483647 w 65"/>
                <a:gd name="T85" fmla="*/ 2147483647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50"/>
                <a:gd name="T131" fmla="*/ 65 w 65"/>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50">
                  <a:moveTo>
                    <a:pt x="32" y="7"/>
                  </a:moveTo>
                  <a:lnTo>
                    <a:pt x="36" y="3"/>
                  </a:lnTo>
                  <a:lnTo>
                    <a:pt x="42" y="1"/>
                  </a:lnTo>
                  <a:lnTo>
                    <a:pt x="48" y="0"/>
                  </a:lnTo>
                  <a:lnTo>
                    <a:pt x="55" y="0"/>
                  </a:lnTo>
                  <a:lnTo>
                    <a:pt x="57" y="0"/>
                  </a:lnTo>
                  <a:lnTo>
                    <a:pt x="60" y="2"/>
                  </a:lnTo>
                  <a:lnTo>
                    <a:pt x="62" y="3"/>
                  </a:lnTo>
                  <a:lnTo>
                    <a:pt x="63" y="5"/>
                  </a:lnTo>
                  <a:lnTo>
                    <a:pt x="65" y="8"/>
                  </a:lnTo>
                  <a:lnTo>
                    <a:pt x="65" y="11"/>
                  </a:lnTo>
                  <a:lnTo>
                    <a:pt x="65" y="14"/>
                  </a:lnTo>
                  <a:lnTo>
                    <a:pt x="65" y="18"/>
                  </a:lnTo>
                  <a:lnTo>
                    <a:pt x="57" y="18"/>
                  </a:lnTo>
                  <a:lnTo>
                    <a:pt x="48" y="18"/>
                  </a:lnTo>
                  <a:lnTo>
                    <a:pt x="56" y="23"/>
                  </a:lnTo>
                  <a:lnTo>
                    <a:pt x="59" y="23"/>
                  </a:lnTo>
                  <a:lnTo>
                    <a:pt x="59" y="25"/>
                  </a:lnTo>
                  <a:lnTo>
                    <a:pt x="58" y="27"/>
                  </a:lnTo>
                  <a:lnTo>
                    <a:pt x="56" y="28"/>
                  </a:lnTo>
                  <a:lnTo>
                    <a:pt x="53" y="29"/>
                  </a:lnTo>
                  <a:lnTo>
                    <a:pt x="47" y="31"/>
                  </a:lnTo>
                  <a:lnTo>
                    <a:pt x="42" y="34"/>
                  </a:lnTo>
                  <a:lnTo>
                    <a:pt x="38" y="35"/>
                  </a:lnTo>
                  <a:lnTo>
                    <a:pt x="35" y="37"/>
                  </a:lnTo>
                  <a:lnTo>
                    <a:pt x="33" y="41"/>
                  </a:lnTo>
                  <a:lnTo>
                    <a:pt x="32" y="45"/>
                  </a:lnTo>
                  <a:lnTo>
                    <a:pt x="24" y="48"/>
                  </a:lnTo>
                  <a:lnTo>
                    <a:pt x="16" y="49"/>
                  </a:lnTo>
                  <a:lnTo>
                    <a:pt x="8" y="50"/>
                  </a:lnTo>
                  <a:lnTo>
                    <a:pt x="0" y="50"/>
                  </a:lnTo>
                  <a:lnTo>
                    <a:pt x="2" y="45"/>
                  </a:lnTo>
                  <a:lnTo>
                    <a:pt x="6" y="40"/>
                  </a:lnTo>
                  <a:lnTo>
                    <a:pt x="9" y="36"/>
                  </a:lnTo>
                  <a:lnTo>
                    <a:pt x="14" y="32"/>
                  </a:lnTo>
                  <a:lnTo>
                    <a:pt x="23" y="25"/>
                  </a:lnTo>
                  <a:lnTo>
                    <a:pt x="32" y="18"/>
                  </a:lnTo>
                  <a:lnTo>
                    <a:pt x="33" y="17"/>
                  </a:lnTo>
                  <a:lnTo>
                    <a:pt x="36" y="15"/>
                  </a:lnTo>
                  <a:lnTo>
                    <a:pt x="36" y="13"/>
                  </a:lnTo>
                  <a:lnTo>
                    <a:pt x="36" y="11"/>
                  </a:lnTo>
                  <a:lnTo>
                    <a:pt x="35" y="9"/>
                  </a:lnTo>
                  <a:lnTo>
                    <a:pt x="32" y="7"/>
                  </a:lnTo>
                </a:path>
              </a:pathLst>
            </a:custGeom>
            <a:solidFill>
              <a:schemeClr val="accent3"/>
            </a:solidFill>
            <a:ln w="0">
              <a:solidFill>
                <a:schemeClr val="accent3"/>
              </a:solidFill>
              <a:round/>
              <a:headEnd/>
              <a:tailEnd/>
            </a:ln>
          </p:spPr>
        </p:sp>
        <p:sp>
          <p:nvSpPr>
            <p:cNvPr id="46" name="Freeform 45"/>
            <p:cNvSpPr>
              <a:spLocks/>
            </p:cNvSpPr>
            <p:nvPr/>
          </p:nvSpPr>
          <p:spPr bwMode="auto">
            <a:xfrm>
              <a:off x="691739" y="3864525"/>
              <a:ext cx="24108" cy="8040"/>
            </a:xfrm>
            <a:custGeom>
              <a:avLst/>
              <a:gdLst>
                <a:gd name="T0" fmla="*/ 2147483647 w 77"/>
                <a:gd name="T1" fmla="*/ 2147483647 h 53"/>
                <a:gd name="T2" fmla="*/ 2147483647 w 77"/>
                <a:gd name="T3" fmla="*/ 2147483647 h 53"/>
                <a:gd name="T4" fmla="*/ 2147483647 w 77"/>
                <a:gd name="T5" fmla="*/ 2147483647 h 53"/>
                <a:gd name="T6" fmla="*/ 2147483647 w 77"/>
                <a:gd name="T7" fmla="*/ 2147483647 h 53"/>
                <a:gd name="T8" fmla="*/ 2147483647 w 77"/>
                <a:gd name="T9" fmla="*/ 2147483647 h 53"/>
                <a:gd name="T10" fmla="*/ 2147483647 w 77"/>
                <a:gd name="T11" fmla="*/ 2147483647 h 53"/>
                <a:gd name="T12" fmla="*/ 2147483647 w 77"/>
                <a:gd name="T13" fmla="*/ 2147483647 h 53"/>
                <a:gd name="T14" fmla="*/ 2147483647 w 77"/>
                <a:gd name="T15" fmla="*/ 1044587759 h 53"/>
                <a:gd name="T16" fmla="*/ 2147483647 w 77"/>
                <a:gd name="T17" fmla="*/ 0 h 53"/>
                <a:gd name="T18" fmla="*/ 2147483647 w 77"/>
                <a:gd name="T19" fmla="*/ 0 h 53"/>
                <a:gd name="T20" fmla="*/ 2147483647 w 77"/>
                <a:gd name="T21" fmla="*/ 1044587759 h 53"/>
                <a:gd name="T22" fmla="*/ 2147483647 w 77"/>
                <a:gd name="T23" fmla="*/ 2083394383 h 53"/>
                <a:gd name="T24" fmla="*/ 2147483647 w 77"/>
                <a:gd name="T25" fmla="*/ 2147483647 h 53"/>
                <a:gd name="T26" fmla="*/ 2147483647 w 77"/>
                <a:gd name="T27" fmla="*/ 2147483647 h 53"/>
                <a:gd name="T28" fmla="*/ 2147483647 w 77"/>
                <a:gd name="T29" fmla="*/ 2147483647 h 53"/>
                <a:gd name="T30" fmla="*/ 2147483647 w 77"/>
                <a:gd name="T31" fmla="*/ 2147483647 h 53"/>
                <a:gd name="T32" fmla="*/ 2147483647 w 77"/>
                <a:gd name="T33" fmla="*/ 2147483647 h 53"/>
                <a:gd name="T34" fmla="*/ 2147483647 w 77"/>
                <a:gd name="T35" fmla="*/ 2147483647 h 53"/>
                <a:gd name="T36" fmla="*/ 2147483647 w 77"/>
                <a:gd name="T37" fmla="*/ 2147483647 h 53"/>
                <a:gd name="T38" fmla="*/ 2147483647 w 77"/>
                <a:gd name="T39" fmla="*/ 2147483647 h 53"/>
                <a:gd name="T40" fmla="*/ 2147483647 w 77"/>
                <a:gd name="T41" fmla="*/ 2147483647 h 53"/>
                <a:gd name="T42" fmla="*/ 2147483647 w 77"/>
                <a:gd name="T43" fmla="*/ 2147483647 h 53"/>
                <a:gd name="T44" fmla="*/ 2147483647 w 77"/>
                <a:gd name="T45" fmla="*/ 2147483647 h 53"/>
                <a:gd name="T46" fmla="*/ 2147483647 w 77"/>
                <a:gd name="T47" fmla="*/ 2147483647 h 53"/>
                <a:gd name="T48" fmla="*/ 2147483647 w 77"/>
                <a:gd name="T49" fmla="*/ 2147483647 h 53"/>
                <a:gd name="T50" fmla="*/ 0 w 77"/>
                <a:gd name="T51" fmla="*/ 2147483647 h 53"/>
                <a:gd name="T52" fmla="*/ 0 w 77"/>
                <a:gd name="T53" fmla="*/ 2147483647 h 53"/>
                <a:gd name="T54" fmla="*/ 2147483647 w 77"/>
                <a:gd name="T55" fmla="*/ 2147483647 h 53"/>
                <a:gd name="T56" fmla="*/ 2147483647 w 77"/>
                <a:gd name="T57" fmla="*/ 2147483647 h 53"/>
                <a:gd name="T58" fmla="*/ 2147483647 w 77"/>
                <a:gd name="T59" fmla="*/ 2147483647 h 53"/>
                <a:gd name="T60" fmla="*/ 2147483647 w 77"/>
                <a:gd name="T61" fmla="*/ 2147483647 h 53"/>
                <a:gd name="T62" fmla="*/ 2147483647 w 77"/>
                <a:gd name="T63" fmla="*/ 2147483647 h 53"/>
                <a:gd name="T64" fmla="*/ 2147483647 w 77"/>
                <a:gd name="T65" fmla="*/ 2147483647 h 53"/>
                <a:gd name="T66" fmla="*/ 2147483647 w 77"/>
                <a:gd name="T67" fmla="*/ 2147483647 h 53"/>
                <a:gd name="T68" fmla="*/ 2147483647 w 77"/>
                <a:gd name="T69" fmla="*/ 2147483647 h 53"/>
                <a:gd name="T70" fmla="*/ 2147483647 w 77"/>
                <a:gd name="T71" fmla="*/ 2147483647 h 53"/>
                <a:gd name="T72" fmla="*/ 2147483647 w 77"/>
                <a:gd name="T73" fmla="*/ 2147483647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53"/>
                <a:gd name="T113" fmla="*/ 77 w 77"/>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53">
                  <a:moveTo>
                    <a:pt x="55" y="20"/>
                  </a:moveTo>
                  <a:lnTo>
                    <a:pt x="54" y="15"/>
                  </a:lnTo>
                  <a:lnTo>
                    <a:pt x="51" y="10"/>
                  </a:lnTo>
                  <a:lnTo>
                    <a:pt x="49" y="8"/>
                  </a:lnTo>
                  <a:lnTo>
                    <a:pt x="47" y="6"/>
                  </a:lnTo>
                  <a:lnTo>
                    <a:pt x="49" y="5"/>
                  </a:lnTo>
                  <a:lnTo>
                    <a:pt x="50" y="4"/>
                  </a:lnTo>
                  <a:lnTo>
                    <a:pt x="57" y="1"/>
                  </a:lnTo>
                  <a:lnTo>
                    <a:pt x="63" y="0"/>
                  </a:lnTo>
                  <a:lnTo>
                    <a:pt x="65" y="0"/>
                  </a:lnTo>
                  <a:lnTo>
                    <a:pt x="67" y="1"/>
                  </a:lnTo>
                  <a:lnTo>
                    <a:pt x="69" y="2"/>
                  </a:lnTo>
                  <a:lnTo>
                    <a:pt x="71" y="4"/>
                  </a:lnTo>
                  <a:lnTo>
                    <a:pt x="75" y="13"/>
                  </a:lnTo>
                  <a:lnTo>
                    <a:pt x="77" y="21"/>
                  </a:lnTo>
                  <a:lnTo>
                    <a:pt x="77" y="25"/>
                  </a:lnTo>
                  <a:lnTo>
                    <a:pt x="76" y="28"/>
                  </a:lnTo>
                  <a:lnTo>
                    <a:pt x="74" y="30"/>
                  </a:lnTo>
                  <a:lnTo>
                    <a:pt x="71" y="31"/>
                  </a:lnTo>
                  <a:lnTo>
                    <a:pt x="55" y="39"/>
                  </a:lnTo>
                  <a:lnTo>
                    <a:pt x="38" y="46"/>
                  </a:lnTo>
                  <a:lnTo>
                    <a:pt x="29" y="49"/>
                  </a:lnTo>
                  <a:lnTo>
                    <a:pt x="20" y="51"/>
                  </a:lnTo>
                  <a:lnTo>
                    <a:pt x="11" y="53"/>
                  </a:lnTo>
                  <a:lnTo>
                    <a:pt x="1" y="53"/>
                  </a:lnTo>
                  <a:lnTo>
                    <a:pt x="0" y="49"/>
                  </a:lnTo>
                  <a:lnTo>
                    <a:pt x="0" y="46"/>
                  </a:lnTo>
                  <a:lnTo>
                    <a:pt x="1" y="43"/>
                  </a:lnTo>
                  <a:lnTo>
                    <a:pt x="3" y="40"/>
                  </a:lnTo>
                  <a:lnTo>
                    <a:pt x="10" y="37"/>
                  </a:lnTo>
                  <a:lnTo>
                    <a:pt x="20" y="34"/>
                  </a:lnTo>
                  <a:lnTo>
                    <a:pt x="30" y="32"/>
                  </a:lnTo>
                  <a:lnTo>
                    <a:pt x="40" y="29"/>
                  </a:lnTo>
                  <a:lnTo>
                    <a:pt x="44" y="27"/>
                  </a:lnTo>
                  <a:lnTo>
                    <a:pt x="49" y="25"/>
                  </a:lnTo>
                  <a:lnTo>
                    <a:pt x="53" y="23"/>
                  </a:lnTo>
                  <a:lnTo>
                    <a:pt x="55" y="20"/>
                  </a:lnTo>
                </a:path>
              </a:pathLst>
            </a:custGeom>
            <a:solidFill>
              <a:schemeClr val="accent3"/>
            </a:solidFill>
            <a:ln w="0">
              <a:solidFill>
                <a:schemeClr val="accent3"/>
              </a:solidFill>
              <a:round/>
              <a:headEnd/>
              <a:tailEnd/>
            </a:ln>
          </p:spPr>
        </p:sp>
        <p:sp>
          <p:nvSpPr>
            <p:cNvPr id="47" name="Freeform 46"/>
            <p:cNvSpPr>
              <a:spLocks/>
            </p:cNvSpPr>
            <p:nvPr/>
          </p:nvSpPr>
          <p:spPr bwMode="auto">
            <a:xfrm>
              <a:off x="675667" y="3864525"/>
              <a:ext cx="0" cy="8040"/>
            </a:xfrm>
            <a:custGeom>
              <a:avLst/>
              <a:gdLst>
                <a:gd name="T0" fmla="*/ 0 w 10"/>
                <a:gd name="T1" fmla="*/ 0 h 6"/>
                <a:gd name="T2" fmla="*/ 0 w 10"/>
                <a:gd name="T3" fmla="*/ 0 h 6"/>
                <a:gd name="T4" fmla="*/ 0 w 10"/>
                <a:gd name="T5" fmla="*/ 0 h 6"/>
                <a:gd name="T6" fmla="*/ 0 w 10"/>
                <a:gd name="T7" fmla="*/ 2147483647 h 6"/>
                <a:gd name="T8" fmla="*/ 0 w 10"/>
                <a:gd name="T9" fmla="*/ 2147483647 h 6"/>
                <a:gd name="T10" fmla="*/ 0 w 10"/>
                <a:gd name="T11" fmla="*/ 2147483647 h 6"/>
                <a:gd name="T12" fmla="*/ 0 w 10"/>
                <a:gd name="T13" fmla="*/ 2147483647 h 6"/>
                <a:gd name="T14" fmla="*/ 0 w 10"/>
                <a:gd name="T15" fmla="*/ 2147483647 h 6"/>
                <a:gd name="T16" fmla="*/ 0 w 10"/>
                <a:gd name="T17" fmla="*/ 2147483647 h 6"/>
                <a:gd name="T18" fmla="*/ 0 w 10"/>
                <a:gd name="T19" fmla="*/ 2147483647 h 6"/>
                <a:gd name="T20" fmla="*/ 0 w 10"/>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6"/>
                <a:gd name="T35" fmla="*/ 0 w 10"/>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6">
                  <a:moveTo>
                    <a:pt x="10" y="0"/>
                  </a:moveTo>
                  <a:lnTo>
                    <a:pt x="5" y="0"/>
                  </a:lnTo>
                  <a:lnTo>
                    <a:pt x="4" y="0"/>
                  </a:lnTo>
                  <a:lnTo>
                    <a:pt x="1" y="1"/>
                  </a:lnTo>
                  <a:lnTo>
                    <a:pt x="0" y="3"/>
                  </a:lnTo>
                  <a:lnTo>
                    <a:pt x="1" y="5"/>
                  </a:lnTo>
                  <a:lnTo>
                    <a:pt x="4" y="6"/>
                  </a:lnTo>
                  <a:lnTo>
                    <a:pt x="5" y="6"/>
                  </a:lnTo>
                  <a:lnTo>
                    <a:pt x="10" y="6"/>
                  </a:lnTo>
                  <a:lnTo>
                    <a:pt x="10" y="3"/>
                  </a:lnTo>
                  <a:lnTo>
                    <a:pt x="10" y="0"/>
                  </a:lnTo>
                </a:path>
              </a:pathLst>
            </a:custGeom>
            <a:solidFill>
              <a:schemeClr val="accent3"/>
            </a:solidFill>
            <a:ln w="0">
              <a:solidFill>
                <a:schemeClr val="accent3"/>
              </a:solidFill>
              <a:round/>
              <a:headEnd/>
              <a:tailEnd/>
            </a:ln>
          </p:spPr>
        </p:sp>
        <p:sp>
          <p:nvSpPr>
            <p:cNvPr id="48" name="Freeform 47"/>
            <p:cNvSpPr>
              <a:spLocks/>
            </p:cNvSpPr>
            <p:nvPr/>
          </p:nvSpPr>
          <p:spPr bwMode="auto">
            <a:xfrm>
              <a:off x="643523" y="3864525"/>
              <a:ext cx="16072" cy="16081"/>
            </a:xfrm>
            <a:custGeom>
              <a:avLst/>
              <a:gdLst>
                <a:gd name="T0" fmla="*/ 2147483647 w 84"/>
                <a:gd name="T1" fmla="*/ 2147483647 h 76"/>
                <a:gd name="T2" fmla="*/ 2147483647 w 84"/>
                <a:gd name="T3" fmla="*/ 2147483647 h 76"/>
                <a:gd name="T4" fmla="*/ 2147483647 w 84"/>
                <a:gd name="T5" fmla="*/ 2147483647 h 76"/>
                <a:gd name="T6" fmla="*/ 2147483647 w 84"/>
                <a:gd name="T7" fmla="*/ 2147483647 h 76"/>
                <a:gd name="T8" fmla="*/ 2147483647 w 84"/>
                <a:gd name="T9" fmla="*/ 2147483647 h 76"/>
                <a:gd name="T10" fmla="*/ 2147483647 w 84"/>
                <a:gd name="T11" fmla="*/ 2147483647 h 76"/>
                <a:gd name="T12" fmla="*/ 2147483647 w 84"/>
                <a:gd name="T13" fmla="*/ 2147483647 h 76"/>
                <a:gd name="T14" fmla="*/ 2147483647 w 84"/>
                <a:gd name="T15" fmla="*/ 2147483647 h 76"/>
                <a:gd name="T16" fmla="*/ 2147483647 w 84"/>
                <a:gd name="T17" fmla="*/ 2147483647 h 76"/>
                <a:gd name="T18" fmla="*/ 2147483647 w 84"/>
                <a:gd name="T19" fmla="*/ 2147483647 h 76"/>
                <a:gd name="T20" fmla="*/ 2147483647 w 84"/>
                <a:gd name="T21" fmla="*/ 2147483647 h 76"/>
                <a:gd name="T22" fmla="*/ 2147483647 w 84"/>
                <a:gd name="T23" fmla="*/ 2147483647 h 76"/>
                <a:gd name="T24" fmla="*/ 2147483647 w 84"/>
                <a:gd name="T25" fmla="*/ 2147483647 h 76"/>
                <a:gd name="T26" fmla="*/ 2147483647 w 84"/>
                <a:gd name="T27" fmla="*/ 2147483647 h 76"/>
                <a:gd name="T28" fmla="*/ 2147483647 w 84"/>
                <a:gd name="T29" fmla="*/ 2147483647 h 76"/>
                <a:gd name="T30" fmla="*/ 2147483647 w 84"/>
                <a:gd name="T31" fmla="*/ 2147483647 h 76"/>
                <a:gd name="T32" fmla="*/ 2147483647 w 84"/>
                <a:gd name="T33" fmla="*/ 2147483647 h 76"/>
                <a:gd name="T34" fmla="*/ 2147483647 w 84"/>
                <a:gd name="T35" fmla="*/ 2147483647 h 76"/>
                <a:gd name="T36" fmla="*/ 2147483647 w 84"/>
                <a:gd name="T37" fmla="*/ 0 h 76"/>
                <a:gd name="T38" fmla="*/ 2147483647 w 84"/>
                <a:gd name="T39" fmla="*/ 2147483647 h 76"/>
                <a:gd name="T40" fmla="*/ 2147483647 w 84"/>
                <a:gd name="T41" fmla="*/ 2147483647 h 76"/>
                <a:gd name="T42" fmla="*/ 2147483647 w 84"/>
                <a:gd name="T43" fmla="*/ 2147483647 h 76"/>
                <a:gd name="T44" fmla="*/ 2147483647 w 84"/>
                <a:gd name="T45" fmla="*/ 2147483647 h 76"/>
                <a:gd name="T46" fmla="*/ 0 w 84"/>
                <a:gd name="T47" fmla="*/ 2147483647 h 76"/>
                <a:gd name="T48" fmla="*/ 0 w 84"/>
                <a:gd name="T49" fmla="*/ 2147483647 h 76"/>
                <a:gd name="T50" fmla="*/ 2147483647 w 84"/>
                <a:gd name="T51" fmla="*/ 2147483647 h 76"/>
                <a:gd name="T52" fmla="*/ 2147483647 w 84"/>
                <a:gd name="T53" fmla="*/ 2147483647 h 76"/>
                <a:gd name="T54" fmla="*/ 2147483647 w 84"/>
                <a:gd name="T55" fmla="*/ 2147483647 h 76"/>
                <a:gd name="T56" fmla="*/ 2147483647 w 84"/>
                <a:gd name="T57" fmla="*/ 2147483647 h 76"/>
                <a:gd name="T58" fmla="*/ 2147483647 w 84"/>
                <a:gd name="T59" fmla="*/ 2147483647 h 76"/>
                <a:gd name="T60" fmla="*/ 2147483647 w 84"/>
                <a:gd name="T61" fmla="*/ 2147483647 h 76"/>
                <a:gd name="T62" fmla="*/ 2147483647 w 84"/>
                <a:gd name="T63" fmla="*/ 2147483647 h 76"/>
                <a:gd name="T64" fmla="*/ 2147483647 w 84"/>
                <a:gd name="T65" fmla="*/ 2147483647 h 76"/>
                <a:gd name="T66" fmla="*/ 2147483647 w 84"/>
                <a:gd name="T67" fmla="*/ 2147483647 h 76"/>
                <a:gd name="T68" fmla="*/ 2147483647 w 84"/>
                <a:gd name="T69" fmla="*/ 2147483647 h 76"/>
                <a:gd name="T70" fmla="*/ 2147483647 w 84"/>
                <a:gd name="T71" fmla="*/ 2147483647 h 76"/>
                <a:gd name="T72" fmla="*/ 2147483647 w 84"/>
                <a:gd name="T73" fmla="*/ 2147483647 h 76"/>
                <a:gd name="T74" fmla="*/ 2147483647 w 84"/>
                <a:gd name="T75" fmla="*/ 2147483647 h 76"/>
                <a:gd name="T76" fmla="*/ 2147483647 w 84"/>
                <a:gd name="T77" fmla="*/ 2147483647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
                <a:gd name="T118" fmla="*/ 0 h 76"/>
                <a:gd name="T119" fmla="*/ 84 w 84"/>
                <a:gd name="T120" fmla="*/ 76 h 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 h="76">
                  <a:moveTo>
                    <a:pt x="76" y="76"/>
                  </a:moveTo>
                  <a:lnTo>
                    <a:pt x="80" y="73"/>
                  </a:lnTo>
                  <a:lnTo>
                    <a:pt x="83" y="72"/>
                  </a:lnTo>
                  <a:lnTo>
                    <a:pt x="84" y="71"/>
                  </a:lnTo>
                  <a:lnTo>
                    <a:pt x="81" y="71"/>
                  </a:lnTo>
                  <a:lnTo>
                    <a:pt x="74" y="66"/>
                  </a:lnTo>
                  <a:lnTo>
                    <a:pt x="67" y="60"/>
                  </a:lnTo>
                  <a:lnTo>
                    <a:pt x="61" y="54"/>
                  </a:lnTo>
                  <a:lnTo>
                    <a:pt x="55" y="45"/>
                  </a:lnTo>
                  <a:lnTo>
                    <a:pt x="45" y="30"/>
                  </a:lnTo>
                  <a:lnTo>
                    <a:pt x="33" y="17"/>
                  </a:lnTo>
                  <a:lnTo>
                    <a:pt x="38" y="22"/>
                  </a:lnTo>
                  <a:lnTo>
                    <a:pt x="37" y="21"/>
                  </a:lnTo>
                  <a:lnTo>
                    <a:pt x="31" y="16"/>
                  </a:lnTo>
                  <a:lnTo>
                    <a:pt x="22" y="9"/>
                  </a:lnTo>
                  <a:lnTo>
                    <a:pt x="18" y="5"/>
                  </a:lnTo>
                  <a:lnTo>
                    <a:pt x="14" y="3"/>
                  </a:lnTo>
                  <a:lnTo>
                    <a:pt x="10" y="1"/>
                  </a:lnTo>
                  <a:lnTo>
                    <a:pt x="6" y="0"/>
                  </a:lnTo>
                  <a:lnTo>
                    <a:pt x="5" y="1"/>
                  </a:lnTo>
                  <a:lnTo>
                    <a:pt x="3" y="1"/>
                  </a:lnTo>
                  <a:lnTo>
                    <a:pt x="2" y="2"/>
                  </a:lnTo>
                  <a:lnTo>
                    <a:pt x="1" y="4"/>
                  </a:lnTo>
                  <a:lnTo>
                    <a:pt x="0" y="9"/>
                  </a:lnTo>
                  <a:lnTo>
                    <a:pt x="0" y="17"/>
                  </a:lnTo>
                  <a:lnTo>
                    <a:pt x="1" y="19"/>
                  </a:lnTo>
                  <a:lnTo>
                    <a:pt x="4" y="22"/>
                  </a:lnTo>
                  <a:lnTo>
                    <a:pt x="7" y="24"/>
                  </a:lnTo>
                  <a:lnTo>
                    <a:pt x="12" y="27"/>
                  </a:lnTo>
                  <a:lnTo>
                    <a:pt x="21" y="33"/>
                  </a:lnTo>
                  <a:lnTo>
                    <a:pt x="27" y="38"/>
                  </a:lnTo>
                  <a:lnTo>
                    <a:pt x="39" y="52"/>
                  </a:lnTo>
                  <a:lnTo>
                    <a:pt x="49" y="66"/>
                  </a:lnTo>
                  <a:lnTo>
                    <a:pt x="58" y="69"/>
                  </a:lnTo>
                  <a:lnTo>
                    <a:pt x="67" y="71"/>
                  </a:lnTo>
                  <a:lnTo>
                    <a:pt x="70" y="72"/>
                  </a:lnTo>
                  <a:lnTo>
                    <a:pt x="73" y="73"/>
                  </a:lnTo>
                  <a:lnTo>
                    <a:pt x="75" y="75"/>
                  </a:lnTo>
                  <a:lnTo>
                    <a:pt x="76" y="76"/>
                  </a:lnTo>
                </a:path>
              </a:pathLst>
            </a:custGeom>
            <a:solidFill>
              <a:schemeClr val="tx1">
                <a:lumMod val="50000"/>
                <a:lumOff val="50000"/>
              </a:schemeClr>
            </a:solidFill>
            <a:ln w="0">
              <a:solidFill>
                <a:schemeClr val="tx1">
                  <a:lumMod val="50000"/>
                  <a:lumOff val="50000"/>
                </a:schemeClr>
              </a:solidFill>
              <a:round/>
              <a:headEnd/>
              <a:tailEnd/>
            </a:ln>
          </p:spPr>
        </p:sp>
        <p:sp>
          <p:nvSpPr>
            <p:cNvPr id="49" name="Freeform 48"/>
            <p:cNvSpPr>
              <a:spLocks/>
            </p:cNvSpPr>
            <p:nvPr/>
          </p:nvSpPr>
          <p:spPr bwMode="auto">
            <a:xfrm>
              <a:off x="611378" y="3848444"/>
              <a:ext cx="16072" cy="16081"/>
            </a:xfrm>
            <a:custGeom>
              <a:avLst/>
              <a:gdLst>
                <a:gd name="T0" fmla="*/ 2147483647 w 56"/>
                <a:gd name="T1" fmla="*/ 2147483647 h 65"/>
                <a:gd name="T2" fmla="*/ 2147483647 w 56"/>
                <a:gd name="T3" fmla="*/ 2147483647 h 65"/>
                <a:gd name="T4" fmla="*/ 2147483647 w 56"/>
                <a:gd name="T5" fmla="*/ 2147483647 h 65"/>
                <a:gd name="T6" fmla="*/ 2147483647 w 56"/>
                <a:gd name="T7" fmla="*/ 2147483647 h 65"/>
                <a:gd name="T8" fmla="*/ 2147483647 w 56"/>
                <a:gd name="T9" fmla="*/ 0 h 65"/>
                <a:gd name="T10" fmla="*/ 2147483647 w 56"/>
                <a:gd name="T11" fmla="*/ 2147483647 h 65"/>
                <a:gd name="T12" fmla="*/ 2147483647 w 56"/>
                <a:gd name="T13" fmla="*/ 2147483647 h 65"/>
                <a:gd name="T14" fmla="*/ 2147483647 w 56"/>
                <a:gd name="T15" fmla="*/ 2147483647 h 65"/>
                <a:gd name="T16" fmla="*/ 2147483647 w 56"/>
                <a:gd name="T17" fmla="*/ 2147483647 h 65"/>
                <a:gd name="T18" fmla="*/ 2147483647 w 56"/>
                <a:gd name="T19" fmla="*/ 2147483647 h 65"/>
                <a:gd name="T20" fmla="*/ 2147483647 w 56"/>
                <a:gd name="T21" fmla="*/ 2147483647 h 65"/>
                <a:gd name="T22" fmla="*/ 2147483647 w 56"/>
                <a:gd name="T23" fmla="*/ 2147483647 h 65"/>
                <a:gd name="T24" fmla="*/ 2147483647 w 56"/>
                <a:gd name="T25" fmla="*/ 2147483647 h 65"/>
                <a:gd name="T26" fmla="*/ 2147483647 w 56"/>
                <a:gd name="T27" fmla="*/ 2147483647 h 65"/>
                <a:gd name="T28" fmla="*/ 2147483647 w 56"/>
                <a:gd name="T29" fmla="*/ 2147483647 h 65"/>
                <a:gd name="T30" fmla="*/ 2147483647 w 56"/>
                <a:gd name="T31" fmla="*/ 2147483647 h 65"/>
                <a:gd name="T32" fmla="*/ 2147483647 w 56"/>
                <a:gd name="T33" fmla="*/ 2147483647 h 65"/>
                <a:gd name="T34" fmla="*/ 2147483647 w 56"/>
                <a:gd name="T35" fmla="*/ 2147483647 h 65"/>
                <a:gd name="T36" fmla="*/ 2147483647 w 56"/>
                <a:gd name="T37" fmla="*/ 2147483647 h 65"/>
                <a:gd name="T38" fmla="*/ 2147483647 w 56"/>
                <a:gd name="T39" fmla="*/ 2147483647 h 65"/>
                <a:gd name="T40" fmla="*/ 2147483647 w 56"/>
                <a:gd name="T41" fmla="*/ 2147483647 h 65"/>
                <a:gd name="T42" fmla="*/ 2147483647 w 56"/>
                <a:gd name="T43" fmla="*/ 2147483647 h 65"/>
                <a:gd name="T44" fmla="*/ 2147483647 w 56"/>
                <a:gd name="T45" fmla="*/ 2147483647 h 65"/>
                <a:gd name="T46" fmla="*/ 2147483647 w 56"/>
                <a:gd name="T47" fmla="*/ 2147483647 h 65"/>
                <a:gd name="T48" fmla="*/ 0 w 56"/>
                <a:gd name="T49" fmla="*/ 2147483647 h 65"/>
                <a:gd name="T50" fmla="*/ 2147483647 w 56"/>
                <a:gd name="T51" fmla="*/ 2147483647 h 65"/>
                <a:gd name="T52" fmla="*/ 2147483647 w 56"/>
                <a:gd name="T53" fmla="*/ 2147483647 h 65"/>
                <a:gd name="T54" fmla="*/ 2147483647 w 56"/>
                <a:gd name="T55" fmla="*/ 2147483647 h 65"/>
                <a:gd name="T56" fmla="*/ 2147483647 w 56"/>
                <a:gd name="T57" fmla="*/ 2147483647 h 65"/>
                <a:gd name="T58" fmla="*/ 2147483647 w 56"/>
                <a:gd name="T59" fmla="*/ 2147483647 h 65"/>
                <a:gd name="T60" fmla="*/ 2147483647 w 56"/>
                <a:gd name="T61" fmla="*/ 2147483647 h 65"/>
                <a:gd name="T62" fmla="*/ 2147483647 w 56"/>
                <a:gd name="T63" fmla="*/ 2147483647 h 65"/>
                <a:gd name="T64" fmla="*/ 2147483647 w 56"/>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65"/>
                <a:gd name="T101" fmla="*/ 56 w 56"/>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65">
                  <a:moveTo>
                    <a:pt x="21" y="32"/>
                  </a:moveTo>
                  <a:lnTo>
                    <a:pt x="26" y="24"/>
                  </a:lnTo>
                  <a:lnTo>
                    <a:pt x="33" y="16"/>
                  </a:lnTo>
                  <a:lnTo>
                    <a:pt x="43" y="8"/>
                  </a:lnTo>
                  <a:lnTo>
                    <a:pt x="54" y="0"/>
                  </a:lnTo>
                  <a:lnTo>
                    <a:pt x="55" y="4"/>
                  </a:lnTo>
                  <a:lnTo>
                    <a:pt x="56" y="7"/>
                  </a:lnTo>
                  <a:lnTo>
                    <a:pt x="56" y="11"/>
                  </a:lnTo>
                  <a:lnTo>
                    <a:pt x="56" y="13"/>
                  </a:lnTo>
                  <a:lnTo>
                    <a:pt x="53" y="18"/>
                  </a:lnTo>
                  <a:lnTo>
                    <a:pt x="49" y="23"/>
                  </a:lnTo>
                  <a:lnTo>
                    <a:pt x="40" y="30"/>
                  </a:lnTo>
                  <a:lnTo>
                    <a:pt x="31" y="38"/>
                  </a:lnTo>
                  <a:lnTo>
                    <a:pt x="34" y="46"/>
                  </a:lnTo>
                  <a:lnTo>
                    <a:pt x="38" y="49"/>
                  </a:lnTo>
                  <a:lnTo>
                    <a:pt x="35" y="53"/>
                  </a:lnTo>
                  <a:lnTo>
                    <a:pt x="32" y="56"/>
                  </a:lnTo>
                  <a:lnTo>
                    <a:pt x="29" y="59"/>
                  </a:lnTo>
                  <a:lnTo>
                    <a:pt x="26" y="61"/>
                  </a:lnTo>
                  <a:lnTo>
                    <a:pt x="20" y="64"/>
                  </a:lnTo>
                  <a:lnTo>
                    <a:pt x="16" y="65"/>
                  </a:lnTo>
                  <a:lnTo>
                    <a:pt x="11" y="62"/>
                  </a:lnTo>
                  <a:lnTo>
                    <a:pt x="8" y="59"/>
                  </a:lnTo>
                  <a:lnTo>
                    <a:pt x="3" y="55"/>
                  </a:lnTo>
                  <a:lnTo>
                    <a:pt x="0" y="49"/>
                  </a:lnTo>
                  <a:lnTo>
                    <a:pt x="5" y="49"/>
                  </a:lnTo>
                  <a:lnTo>
                    <a:pt x="8" y="47"/>
                  </a:lnTo>
                  <a:lnTo>
                    <a:pt x="10" y="45"/>
                  </a:lnTo>
                  <a:lnTo>
                    <a:pt x="12" y="43"/>
                  </a:lnTo>
                  <a:lnTo>
                    <a:pt x="14" y="41"/>
                  </a:lnTo>
                  <a:lnTo>
                    <a:pt x="15" y="38"/>
                  </a:lnTo>
                  <a:lnTo>
                    <a:pt x="17" y="34"/>
                  </a:lnTo>
                  <a:lnTo>
                    <a:pt x="21" y="32"/>
                  </a:lnTo>
                </a:path>
              </a:pathLst>
            </a:custGeom>
            <a:solidFill>
              <a:schemeClr val="accent3"/>
            </a:solidFill>
            <a:ln w="0">
              <a:solidFill>
                <a:schemeClr val="accent3"/>
              </a:solidFill>
              <a:round/>
              <a:headEnd/>
              <a:tailEnd/>
            </a:ln>
          </p:spPr>
        </p:sp>
        <p:sp>
          <p:nvSpPr>
            <p:cNvPr id="50" name="Freeform 49"/>
            <p:cNvSpPr>
              <a:spLocks/>
            </p:cNvSpPr>
            <p:nvPr/>
          </p:nvSpPr>
          <p:spPr bwMode="auto">
            <a:xfrm>
              <a:off x="539053" y="3800201"/>
              <a:ext cx="16072" cy="8040"/>
            </a:xfrm>
            <a:custGeom>
              <a:avLst/>
              <a:gdLst>
                <a:gd name="T0" fmla="*/ 0 w 55"/>
                <a:gd name="T1" fmla="*/ 2147483647 h 43"/>
                <a:gd name="T2" fmla="*/ 2147483647 w 55"/>
                <a:gd name="T3" fmla="*/ 2147483647 h 43"/>
                <a:gd name="T4" fmla="*/ 2147483647 w 55"/>
                <a:gd name="T5" fmla="*/ 2147483647 h 43"/>
                <a:gd name="T6" fmla="*/ 2147483647 w 55"/>
                <a:gd name="T7" fmla="*/ 2147483647 h 43"/>
                <a:gd name="T8" fmla="*/ 2147483647 w 55"/>
                <a:gd name="T9" fmla="*/ 2147483647 h 43"/>
                <a:gd name="T10" fmla="*/ 2147483647 w 55"/>
                <a:gd name="T11" fmla="*/ 2147483647 h 43"/>
                <a:gd name="T12" fmla="*/ 2147483647 w 55"/>
                <a:gd name="T13" fmla="*/ 0 h 43"/>
                <a:gd name="T14" fmla="*/ 2147483647 w 55"/>
                <a:gd name="T15" fmla="*/ 2147483647 h 43"/>
                <a:gd name="T16" fmla="*/ 2147483647 w 55"/>
                <a:gd name="T17" fmla="*/ 2147483647 h 43"/>
                <a:gd name="T18" fmla="*/ 2147483647 w 55"/>
                <a:gd name="T19" fmla="*/ 2147483647 h 43"/>
                <a:gd name="T20" fmla="*/ 2147483647 w 55"/>
                <a:gd name="T21" fmla="*/ 2147483647 h 43"/>
                <a:gd name="T22" fmla="*/ 2147483647 w 55"/>
                <a:gd name="T23" fmla="*/ 2147483647 h 43"/>
                <a:gd name="T24" fmla="*/ 2147483647 w 55"/>
                <a:gd name="T25" fmla="*/ 2147483647 h 43"/>
                <a:gd name="T26" fmla="*/ 2147483647 w 55"/>
                <a:gd name="T27" fmla="*/ 2147483647 h 43"/>
                <a:gd name="T28" fmla="*/ 2147483647 w 55"/>
                <a:gd name="T29" fmla="*/ 2147483647 h 43"/>
                <a:gd name="T30" fmla="*/ 2147483647 w 55"/>
                <a:gd name="T31" fmla="*/ 2147483647 h 43"/>
                <a:gd name="T32" fmla="*/ 2147483647 w 55"/>
                <a:gd name="T33" fmla="*/ 2147483647 h 43"/>
                <a:gd name="T34" fmla="*/ 2147483647 w 55"/>
                <a:gd name="T35" fmla="*/ 2147483647 h 43"/>
                <a:gd name="T36" fmla="*/ 2147483647 w 55"/>
                <a:gd name="T37" fmla="*/ 2147483647 h 43"/>
                <a:gd name="T38" fmla="*/ 2147483647 w 55"/>
                <a:gd name="T39" fmla="*/ 2147483647 h 43"/>
                <a:gd name="T40" fmla="*/ 2147483647 w 55"/>
                <a:gd name="T41" fmla="*/ 2147483647 h 43"/>
                <a:gd name="T42" fmla="*/ 2147483647 w 55"/>
                <a:gd name="T43" fmla="*/ 2147483647 h 43"/>
                <a:gd name="T44" fmla="*/ 2147483647 w 55"/>
                <a:gd name="T45" fmla="*/ 2147483647 h 43"/>
                <a:gd name="T46" fmla="*/ 2147483647 w 55"/>
                <a:gd name="T47" fmla="*/ 2147483647 h 43"/>
                <a:gd name="T48" fmla="*/ 2147483647 w 55"/>
                <a:gd name="T49" fmla="*/ 2147483647 h 43"/>
                <a:gd name="T50" fmla="*/ 2147483647 w 55"/>
                <a:gd name="T51" fmla="*/ 2147483647 h 43"/>
                <a:gd name="T52" fmla="*/ 0 w 55"/>
                <a:gd name="T53" fmla="*/ 2147483647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43"/>
                <a:gd name="T83" fmla="*/ 55 w 55"/>
                <a:gd name="T84" fmla="*/ 43 h 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43">
                  <a:moveTo>
                    <a:pt x="0" y="33"/>
                  </a:moveTo>
                  <a:lnTo>
                    <a:pt x="14" y="25"/>
                  </a:lnTo>
                  <a:lnTo>
                    <a:pt x="27" y="19"/>
                  </a:lnTo>
                  <a:lnTo>
                    <a:pt x="34" y="14"/>
                  </a:lnTo>
                  <a:lnTo>
                    <a:pt x="41" y="10"/>
                  </a:lnTo>
                  <a:lnTo>
                    <a:pt x="48" y="5"/>
                  </a:lnTo>
                  <a:lnTo>
                    <a:pt x="54" y="0"/>
                  </a:lnTo>
                  <a:lnTo>
                    <a:pt x="55" y="3"/>
                  </a:lnTo>
                  <a:lnTo>
                    <a:pt x="55" y="7"/>
                  </a:lnTo>
                  <a:lnTo>
                    <a:pt x="54" y="10"/>
                  </a:lnTo>
                  <a:lnTo>
                    <a:pt x="53" y="12"/>
                  </a:lnTo>
                  <a:lnTo>
                    <a:pt x="50" y="17"/>
                  </a:lnTo>
                  <a:lnTo>
                    <a:pt x="47" y="22"/>
                  </a:lnTo>
                  <a:lnTo>
                    <a:pt x="43" y="26"/>
                  </a:lnTo>
                  <a:lnTo>
                    <a:pt x="41" y="31"/>
                  </a:lnTo>
                  <a:lnTo>
                    <a:pt x="41" y="33"/>
                  </a:lnTo>
                  <a:lnTo>
                    <a:pt x="41" y="36"/>
                  </a:lnTo>
                  <a:lnTo>
                    <a:pt x="42" y="39"/>
                  </a:lnTo>
                  <a:lnTo>
                    <a:pt x="43" y="43"/>
                  </a:lnTo>
                  <a:lnTo>
                    <a:pt x="38" y="43"/>
                  </a:lnTo>
                  <a:lnTo>
                    <a:pt x="33" y="43"/>
                  </a:lnTo>
                  <a:lnTo>
                    <a:pt x="29" y="40"/>
                  </a:lnTo>
                  <a:lnTo>
                    <a:pt x="25" y="38"/>
                  </a:lnTo>
                  <a:lnTo>
                    <a:pt x="21" y="37"/>
                  </a:lnTo>
                  <a:lnTo>
                    <a:pt x="17" y="36"/>
                  </a:lnTo>
                  <a:lnTo>
                    <a:pt x="8" y="35"/>
                  </a:lnTo>
                  <a:lnTo>
                    <a:pt x="0" y="33"/>
                  </a:lnTo>
                </a:path>
              </a:pathLst>
            </a:custGeom>
            <a:solidFill>
              <a:schemeClr val="accent3"/>
            </a:solidFill>
            <a:ln w="0">
              <a:solidFill>
                <a:schemeClr val="accent3"/>
              </a:solidFill>
              <a:round/>
              <a:headEnd/>
              <a:tailEnd/>
            </a:ln>
          </p:spPr>
        </p:sp>
        <p:sp>
          <p:nvSpPr>
            <p:cNvPr id="51" name="Freeform 50"/>
            <p:cNvSpPr>
              <a:spLocks/>
            </p:cNvSpPr>
            <p:nvPr/>
          </p:nvSpPr>
          <p:spPr bwMode="auto">
            <a:xfrm>
              <a:off x="522981" y="3776079"/>
              <a:ext cx="24108" cy="16081"/>
            </a:xfrm>
            <a:custGeom>
              <a:avLst/>
              <a:gdLst>
                <a:gd name="T0" fmla="*/ 2147483647 w 100"/>
                <a:gd name="T1" fmla="*/ 2147483647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0 h 42"/>
                <a:gd name="T12" fmla="*/ 2147483647 w 100"/>
                <a:gd name="T13" fmla="*/ 0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2147483647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2147483647 h 42"/>
                <a:gd name="T52" fmla="*/ 2147483647 w 100"/>
                <a:gd name="T53" fmla="*/ 2147483647 h 42"/>
                <a:gd name="T54" fmla="*/ 2147483647 w 100"/>
                <a:gd name="T55" fmla="*/ 2147483647 h 42"/>
                <a:gd name="T56" fmla="*/ 2147483647 w 100"/>
                <a:gd name="T57" fmla="*/ 2147483647 h 42"/>
                <a:gd name="T58" fmla="*/ 2147483647 w 100"/>
                <a:gd name="T59" fmla="*/ 2147483647 h 42"/>
                <a:gd name="T60" fmla="*/ 2147483647 w 100"/>
                <a:gd name="T61" fmla="*/ 2147483647 h 42"/>
                <a:gd name="T62" fmla="*/ 2147483647 w 100"/>
                <a:gd name="T63" fmla="*/ 2147483647 h 42"/>
                <a:gd name="T64" fmla="*/ 2147483647 w 100"/>
                <a:gd name="T65" fmla="*/ 2147483647 h 42"/>
                <a:gd name="T66" fmla="*/ 2147483647 w 100"/>
                <a:gd name="T67" fmla="*/ 2147483647 h 42"/>
                <a:gd name="T68" fmla="*/ 2147483647 w 100"/>
                <a:gd name="T69" fmla="*/ 2147483647 h 42"/>
                <a:gd name="T70" fmla="*/ 2147483647 w 100"/>
                <a:gd name="T71" fmla="*/ 2147483647 h 42"/>
                <a:gd name="T72" fmla="*/ 2147483647 w 100"/>
                <a:gd name="T73" fmla="*/ 2147483647 h 42"/>
                <a:gd name="T74" fmla="*/ 2147483647 w 100"/>
                <a:gd name="T75" fmla="*/ 2147483647 h 42"/>
                <a:gd name="T76" fmla="*/ 2147483647 w 100"/>
                <a:gd name="T77" fmla="*/ 2147483647 h 42"/>
                <a:gd name="T78" fmla="*/ 2147483647 w 100"/>
                <a:gd name="T79" fmla="*/ 2147483647 h 42"/>
                <a:gd name="T80" fmla="*/ 2147483647 w 100"/>
                <a:gd name="T81" fmla="*/ 2147483647 h 42"/>
                <a:gd name="T82" fmla="*/ 2147483647 w 100"/>
                <a:gd name="T83" fmla="*/ 2147483647 h 42"/>
                <a:gd name="T84" fmla="*/ 2147483647 w 100"/>
                <a:gd name="T85" fmla="*/ 2147483647 h 42"/>
                <a:gd name="T86" fmla="*/ 2147483647 w 100"/>
                <a:gd name="T87" fmla="*/ 2147483647 h 42"/>
                <a:gd name="T88" fmla="*/ 2147483647 w 100"/>
                <a:gd name="T89" fmla="*/ 2147483647 h 42"/>
                <a:gd name="T90" fmla="*/ 2147483647 w 100"/>
                <a:gd name="T91" fmla="*/ 2147483647 h 42"/>
                <a:gd name="T92" fmla="*/ 2147483647 w 100"/>
                <a:gd name="T93" fmla="*/ 2147483647 h 42"/>
                <a:gd name="T94" fmla="*/ 2147483647 w 100"/>
                <a:gd name="T95" fmla="*/ 2147483647 h 42"/>
                <a:gd name="T96" fmla="*/ 2147483647 w 100"/>
                <a:gd name="T97" fmla="*/ 2147483647 h 42"/>
                <a:gd name="T98" fmla="*/ 2147483647 w 100"/>
                <a:gd name="T99" fmla="*/ 2147483647 h 42"/>
                <a:gd name="T100" fmla="*/ 0 w 100"/>
                <a:gd name="T101" fmla="*/ 2147483647 h 42"/>
                <a:gd name="T102" fmla="*/ 0 w 100"/>
                <a:gd name="T103" fmla="*/ 2147483647 h 42"/>
                <a:gd name="T104" fmla="*/ 2147483647 w 100"/>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42"/>
                <a:gd name="T161" fmla="*/ 100 w 100"/>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42">
                  <a:moveTo>
                    <a:pt x="1" y="14"/>
                  </a:moveTo>
                  <a:lnTo>
                    <a:pt x="10" y="9"/>
                  </a:lnTo>
                  <a:lnTo>
                    <a:pt x="18" y="5"/>
                  </a:lnTo>
                  <a:lnTo>
                    <a:pt x="28" y="2"/>
                  </a:lnTo>
                  <a:lnTo>
                    <a:pt x="37" y="1"/>
                  </a:lnTo>
                  <a:lnTo>
                    <a:pt x="46" y="0"/>
                  </a:lnTo>
                  <a:lnTo>
                    <a:pt x="55" y="0"/>
                  </a:lnTo>
                  <a:lnTo>
                    <a:pt x="63" y="2"/>
                  </a:lnTo>
                  <a:lnTo>
                    <a:pt x="72" y="3"/>
                  </a:lnTo>
                  <a:lnTo>
                    <a:pt x="74" y="3"/>
                  </a:lnTo>
                  <a:lnTo>
                    <a:pt x="72" y="3"/>
                  </a:lnTo>
                  <a:lnTo>
                    <a:pt x="78" y="4"/>
                  </a:lnTo>
                  <a:lnTo>
                    <a:pt x="84" y="5"/>
                  </a:lnTo>
                  <a:lnTo>
                    <a:pt x="90" y="7"/>
                  </a:lnTo>
                  <a:lnTo>
                    <a:pt x="94" y="10"/>
                  </a:lnTo>
                  <a:lnTo>
                    <a:pt x="97" y="13"/>
                  </a:lnTo>
                  <a:lnTo>
                    <a:pt x="100" y="17"/>
                  </a:lnTo>
                  <a:lnTo>
                    <a:pt x="100" y="21"/>
                  </a:lnTo>
                  <a:lnTo>
                    <a:pt x="99" y="25"/>
                  </a:lnTo>
                  <a:lnTo>
                    <a:pt x="96" y="26"/>
                  </a:lnTo>
                  <a:lnTo>
                    <a:pt x="92" y="27"/>
                  </a:lnTo>
                  <a:lnTo>
                    <a:pt x="89" y="27"/>
                  </a:lnTo>
                  <a:lnTo>
                    <a:pt x="85" y="27"/>
                  </a:lnTo>
                  <a:lnTo>
                    <a:pt x="77" y="25"/>
                  </a:lnTo>
                  <a:lnTo>
                    <a:pt x="66" y="25"/>
                  </a:lnTo>
                  <a:lnTo>
                    <a:pt x="64" y="33"/>
                  </a:lnTo>
                  <a:lnTo>
                    <a:pt x="61" y="42"/>
                  </a:lnTo>
                  <a:lnTo>
                    <a:pt x="50" y="42"/>
                  </a:lnTo>
                  <a:lnTo>
                    <a:pt x="40" y="42"/>
                  </a:lnTo>
                  <a:lnTo>
                    <a:pt x="37" y="37"/>
                  </a:lnTo>
                  <a:lnTo>
                    <a:pt x="36" y="33"/>
                  </a:lnTo>
                  <a:lnTo>
                    <a:pt x="36" y="31"/>
                  </a:lnTo>
                  <a:lnTo>
                    <a:pt x="34" y="29"/>
                  </a:lnTo>
                  <a:lnTo>
                    <a:pt x="32" y="27"/>
                  </a:lnTo>
                  <a:lnTo>
                    <a:pt x="29" y="25"/>
                  </a:lnTo>
                  <a:lnTo>
                    <a:pt x="28" y="23"/>
                  </a:lnTo>
                  <a:lnTo>
                    <a:pt x="27" y="21"/>
                  </a:lnTo>
                  <a:lnTo>
                    <a:pt x="27" y="19"/>
                  </a:lnTo>
                  <a:lnTo>
                    <a:pt x="27" y="17"/>
                  </a:lnTo>
                  <a:lnTo>
                    <a:pt x="28" y="15"/>
                  </a:lnTo>
                  <a:lnTo>
                    <a:pt x="29" y="14"/>
                  </a:lnTo>
                  <a:lnTo>
                    <a:pt x="18" y="21"/>
                  </a:lnTo>
                  <a:lnTo>
                    <a:pt x="12" y="25"/>
                  </a:lnTo>
                  <a:lnTo>
                    <a:pt x="12" y="17"/>
                  </a:lnTo>
                  <a:lnTo>
                    <a:pt x="12" y="14"/>
                  </a:lnTo>
                  <a:lnTo>
                    <a:pt x="10" y="12"/>
                  </a:lnTo>
                  <a:lnTo>
                    <a:pt x="7" y="12"/>
                  </a:lnTo>
                  <a:lnTo>
                    <a:pt x="5" y="12"/>
                  </a:lnTo>
                  <a:lnTo>
                    <a:pt x="3" y="12"/>
                  </a:lnTo>
                  <a:lnTo>
                    <a:pt x="1" y="13"/>
                  </a:lnTo>
                  <a:lnTo>
                    <a:pt x="0" y="13"/>
                  </a:lnTo>
                  <a:lnTo>
                    <a:pt x="0" y="14"/>
                  </a:lnTo>
                  <a:lnTo>
                    <a:pt x="1" y="14"/>
                  </a:lnTo>
                </a:path>
              </a:pathLst>
            </a:custGeom>
            <a:solidFill>
              <a:schemeClr val="tx1">
                <a:lumMod val="50000"/>
                <a:lumOff val="50000"/>
              </a:schemeClr>
            </a:solidFill>
            <a:ln w="0">
              <a:solidFill>
                <a:schemeClr val="tx1">
                  <a:lumMod val="50000"/>
                  <a:lumOff val="50000"/>
                </a:schemeClr>
              </a:solidFill>
              <a:round/>
              <a:headEnd/>
              <a:tailEnd/>
            </a:ln>
          </p:spPr>
        </p:sp>
        <p:sp>
          <p:nvSpPr>
            <p:cNvPr id="52" name="Freeform 51"/>
            <p:cNvSpPr>
              <a:spLocks/>
            </p:cNvSpPr>
            <p:nvPr/>
          </p:nvSpPr>
          <p:spPr bwMode="auto">
            <a:xfrm>
              <a:off x="579234" y="3824323"/>
              <a:ext cx="8036" cy="8040"/>
            </a:xfrm>
            <a:custGeom>
              <a:avLst/>
              <a:gdLst>
                <a:gd name="T0" fmla="*/ 2147483647 w 11"/>
                <a:gd name="T1" fmla="*/ 0 h 6"/>
                <a:gd name="T2" fmla="*/ 2147483647 w 11"/>
                <a:gd name="T3" fmla="*/ 0 h 6"/>
                <a:gd name="T4" fmla="*/ 0 w 11"/>
                <a:gd name="T5" fmla="*/ 0 h 6"/>
                <a:gd name="T6" fmla="*/ 0 w 11"/>
                <a:gd name="T7" fmla="*/ 2147483647 h 6"/>
                <a:gd name="T8" fmla="*/ 0 w 11"/>
                <a:gd name="T9" fmla="*/ 2147483647 h 6"/>
                <a:gd name="T10" fmla="*/ 2147483647 w 11"/>
                <a:gd name="T11" fmla="*/ 2147483647 h 6"/>
                <a:gd name="T12" fmla="*/ 2147483647 w 11"/>
                <a:gd name="T13" fmla="*/ 2147483647 h 6"/>
                <a:gd name="T14" fmla="*/ 2147483647 w 11"/>
                <a:gd name="T15" fmla="*/ 2147483647 h 6"/>
                <a:gd name="T16" fmla="*/ 2147483647 w 11"/>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
                <a:gd name="T29" fmla="*/ 11 w 11"/>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
                  <a:moveTo>
                    <a:pt x="11" y="0"/>
                  </a:moveTo>
                  <a:lnTo>
                    <a:pt x="4" y="0"/>
                  </a:lnTo>
                  <a:lnTo>
                    <a:pt x="0" y="0"/>
                  </a:lnTo>
                  <a:lnTo>
                    <a:pt x="0" y="3"/>
                  </a:lnTo>
                  <a:lnTo>
                    <a:pt x="0" y="6"/>
                  </a:lnTo>
                  <a:lnTo>
                    <a:pt x="4" y="6"/>
                  </a:lnTo>
                  <a:lnTo>
                    <a:pt x="11" y="6"/>
                  </a:lnTo>
                  <a:lnTo>
                    <a:pt x="11" y="3"/>
                  </a:lnTo>
                  <a:lnTo>
                    <a:pt x="11" y="0"/>
                  </a:lnTo>
                </a:path>
              </a:pathLst>
            </a:custGeom>
            <a:solidFill>
              <a:schemeClr val="accent3"/>
            </a:solidFill>
            <a:ln w="0">
              <a:solidFill>
                <a:schemeClr val="accent3"/>
              </a:solidFill>
              <a:round/>
              <a:headEnd/>
              <a:tailEnd/>
            </a:ln>
          </p:spPr>
        </p:sp>
        <p:grpSp>
          <p:nvGrpSpPr>
            <p:cNvPr id="53" name="Group 52"/>
            <p:cNvGrpSpPr/>
            <p:nvPr/>
          </p:nvGrpSpPr>
          <p:grpSpPr>
            <a:xfrm>
              <a:off x="739956" y="977980"/>
              <a:ext cx="650924" cy="1559860"/>
              <a:chOff x="739956" y="977980"/>
              <a:chExt cx="650924" cy="1559860"/>
            </a:xfrm>
          </p:grpSpPr>
          <p:sp>
            <p:nvSpPr>
              <p:cNvPr id="103" name="wa"/>
              <p:cNvSpPr>
                <a:spLocks/>
              </p:cNvSpPr>
              <p:nvPr/>
            </p:nvSpPr>
            <p:spPr bwMode="auto">
              <a:xfrm>
                <a:off x="916750" y="977980"/>
                <a:ext cx="474130" cy="353782"/>
              </a:xfrm>
              <a:custGeom>
                <a:avLst/>
                <a:gdLst>
                  <a:gd name="T0" fmla="*/ 2147483647 w 1968"/>
                  <a:gd name="T1" fmla="*/ 2147483647 h 1434"/>
                  <a:gd name="T2" fmla="*/ 0 w 1968"/>
                  <a:gd name="T3" fmla="*/ 2147483647 h 1434"/>
                  <a:gd name="T4" fmla="*/ 2147483647 w 1968"/>
                  <a:gd name="T5" fmla="*/ 2147483647 h 1434"/>
                  <a:gd name="T6" fmla="*/ 2147483647 w 1968"/>
                  <a:gd name="T7" fmla="*/ 2147483647 h 1434"/>
                  <a:gd name="T8" fmla="*/ 2147483647 w 1968"/>
                  <a:gd name="T9" fmla="*/ 2147483647 h 1434"/>
                  <a:gd name="T10" fmla="*/ 2147483647 w 1968"/>
                  <a:gd name="T11" fmla="*/ 2147483647 h 1434"/>
                  <a:gd name="T12" fmla="*/ 2147483647 w 1968"/>
                  <a:gd name="T13" fmla="*/ 2147483647 h 1434"/>
                  <a:gd name="T14" fmla="*/ 2147483647 w 1968"/>
                  <a:gd name="T15" fmla="*/ 2147483647 h 1434"/>
                  <a:gd name="T16" fmla="*/ 2147483647 w 1968"/>
                  <a:gd name="T17" fmla="*/ 2147483647 h 1434"/>
                  <a:gd name="T18" fmla="*/ 2147483647 w 1968"/>
                  <a:gd name="T19" fmla="*/ 2147483647 h 1434"/>
                  <a:gd name="T20" fmla="*/ 2147483647 w 1968"/>
                  <a:gd name="T21" fmla="*/ 2147483647 h 1434"/>
                  <a:gd name="T22" fmla="*/ 2147483647 w 1968"/>
                  <a:gd name="T23" fmla="*/ 2147483647 h 1434"/>
                  <a:gd name="T24" fmla="*/ 2147483647 w 1968"/>
                  <a:gd name="T25" fmla="*/ 2147483647 h 1434"/>
                  <a:gd name="T26" fmla="*/ 2147483647 w 1968"/>
                  <a:gd name="T27" fmla="*/ 2147483647 h 1434"/>
                  <a:gd name="T28" fmla="*/ 2147483647 w 1968"/>
                  <a:gd name="T29" fmla="*/ 2147483647 h 1434"/>
                  <a:gd name="T30" fmla="*/ 2147483647 w 1968"/>
                  <a:gd name="T31" fmla="*/ 2147483647 h 1434"/>
                  <a:gd name="T32" fmla="*/ 2147483647 w 1968"/>
                  <a:gd name="T33" fmla="*/ 2147483647 h 1434"/>
                  <a:gd name="T34" fmla="*/ 2147483647 w 1968"/>
                  <a:gd name="T35" fmla="*/ 2147483647 h 1434"/>
                  <a:gd name="T36" fmla="*/ 2147483647 w 1968"/>
                  <a:gd name="T37" fmla="*/ 2147483647 h 1434"/>
                  <a:gd name="T38" fmla="*/ 2147483647 w 1968"/>
                  <a:gd name="T39" fmla="*/ 2147483647 h 1434"/>
                  <a:gd name="T40" fmla="*/ 2147483647 w 1968"/>
                  <a:gd name="T41" fmla="*/ 2147483647 h 1434"/>
                  <a:gd name="T42" fmla="*/ 2147483647 w 1968"/>
                  <a:gd name="T43" fmla="*/ 2147483647 h 1434"/>
                  <a:gd name="T44" fmla="*/ 2147483647 w 1968"/>
                  <a:gd name="T45" fmla="*/ 2147483647 h 1434"/>
                  <a:gd name="T46" fmla="*/ 2147483647 w 1968"/>
                  <a:gd name="T47" fmla="*/ 2147483647 h 1434"/>
                  <a:gd name="T48" fmla="*/ 2147483647 w 1968"/>
                  <a:gd name="T49" fmla="*/ 2147483647 h 1434"/>
                  <a:gd name="T50" fmla="*/ 2147483647 w 1968"/>
                  <a:gd name="T51" fmla="*/ 2147483647 h 1434"/>
                  <a:gd name="T52" fmla="*/ 2147483647 w 1968"/>
                  <a:gd name="T53" fmla="*/ 2147483647 h 1434"/>
                  <a:gd name="T54" fmla="*/ 2147483647 w 1968"/>
                  <a:gd name="T55" fmla="*/ 2147483647 h 1434"/>
                  <a:gd name="T56" fmla="*/ 2147483647 w 1968"/>
                  <a:gd name="T57" fmla="*/ 2147483647 h 1434"/>
                  <a:gd name="T58" fmla="*/ 2147483647 w 1968"/>
                  <a:gd name="T59" fmla="*/ 2147483647 h 1434"/>
                  <a:gd name="T60" fmla="*/ 2147483647 w 1968"/>
                  <a:gd name="T61" fmla="*/ 2147483647 h 1434"/>
                  <a:gd name="T62" fmla="*/ 2147483647 w 1968"/>
                  <a:gd name="T63" fmla="*/ 2147483647 h 1434"/>
                  <a:gd name="T64" fmla="*/ 2147483647 w 1968"/>
                  <a:gd name="T65" fmla="*/ 2147483647 h 1434"/>
                  <a:gd name="T66" fmla="*/ 2147483647 w 1968"/>
                  <a:gd name="T67" fmla="*/ 2147483647 h 1434"/>
                  <a:gd name="T68" fmla="*/ 2147483647 w 1968"/>
                  <a:gd name="T69" fmla="*/ 2147483647 h 1434"/>
                  <a:gd name="T70" fmla="*/ 2147483647 w 1968"/>
                  <a:gd name="T71" fmla="*/ 2147483647 h 1434"/>
                  <a:gd name="T72" fmla="*/ 2147483647 w 1968"/>
                  <a:gd name="T73" fmla="*/ 0 h 1434"/>
                  <a:gd name="T74" fmla="*/ 2147483647 w 1968"/>
                  <a:gd name="T75" fmla="*/ 2147483647 h 1434"/>
                  <a:gd name="T76" fmla="*/ 2147483647 w 1968"/>
                  <a:gd name="T77" fmla="*/ 2147483647 h 1434"/>
                  <a:gd name="T78" fmla="*/ 2147483647 w 1968"/>
                  <a:gd name="T79" fmla="*/ 2147483647 h 1434"/>
                  <a:gd name="T80" fmla="*/ 2147483647 w 1968"/>
                  <a:gd name="T81" fmla="*/ 2147483647 h 1434"/>
                  <a:gd name="T82" fmla="*/ 2147483647 w 1968"/>
                  <a:gd name="T83" fmla="*/ 2147483647 h 1434"/>
                  <a:gd name="T84" fmla="*/ 2147483647 w 1968"/>
                  <a:gd name="T85" fmla="*/ 2147483647 h 1434"/>
                  <a:gd name="T86" fmla="*/ 2147483647 w 1968"/>
                  <a:gd name="T87" fmla="*/ 2147483647 h 1434"/>
                  <a:gd name="T88" fmla="*/ 2147483647 w 1968"/>
                  <a:gd name="T89" fmla="*/ 2147483647 h 1434"/>
                  <a:gd name="T90" fmla="*/ 2147483647 w 1968"/>
                  <a:gd name="T91" fmla="*/ 2147483647 h 1434"/>
                  <a:gd name="T92" fmla="*/ 2147483647 w 1968"/>
                  <a:gd name="T93" fmla="*/ 2147483647 h 1434"/>
                  <a:gd name="T94" fmla="*/ 2147483647 w 1968"/>
                  <a:gd name="T95" fmla="*/ 2147483647 h 1434"/>
                  <a:gd name="T96" fmla="*/ 2147483647 w 1968"/>
                  <a:gd name="T97" fmla="*/ 2147483647 h 1434"/>
                  <a:gd name="T98" fmla="*/ 2147483647 w 1968"/>
                  <a:gd name="T99" fmla="*/ 2147483647 h 1434"/>
                  <a:gd name="T100" fmla="*/ 2147483647 w 1968"/>
                  <a:gd name="T101" fmla="*/ 2147483647 h 1434"/>
                  <a:gd name="T102" fmla="*/ 2147483647 w 1968"/>
                  <a:gd name="T103" fmla="*/ 2147483647 h 1434"/>
                  <a:gd name="T104" fmla="*/ 2147483647 w 1968"/>
                  <a:gd name="T105" fmla="*/ 2147483647 h 1434"/>
                  <a:gd name="T106" fmla="*/ 2147483647 w 1968"/>
                  <a:gd name="T107" fmla="*/ 2147483647 h 1434"/>
                  <a:gd name="T108" fmla="*/ 2147483647 w 1968"/>
                  <a:gd name="T109" fmla="*/ 2147483647 h 1434"/>
                  <a:gd name="T110" fmla="*/ 2147483647 w 1968"/>
                  <a:gd name="T111" fmla="*/ 2147483647 h 1434"/>
                  <a:gd name="T112" fmla="*/ 2147483647 w 1968"/>
                  <a:gd name="T113" fmla="*/ 2147483647 h 1434"/>
                  <a:gd name="T114" fmla="*/ 2147483647 w 1968"/>
                  <a:gd name="T115" fmla="*/ 2147483647 h 1434"/>
                  <a:gd name="T116" fmla="*/ 2147483647 w 1968"/>
                  <a:gd name="T117" fmla="*/ 2147483647 h 1434"/>
                  <a:gd name="T118" fmla="*/ 2147483647 w 1968"/>
                  <a:gd name="T119" fmla="*/ 2147483647 h 14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8"/>
                  <a:gd name="T181" fmla="*/ 0 h 1434"/>
                  <a:gd name="T182" fmla="*/ 1968 w 1968"/>
                  <a:gd name="T183" fmla="*/ 1434 h 14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8" h="1434">
                    <a:moveTo>
                      <a:pt x="77" y="903"/>
                    </a:moveTo>
                    <a:lnTo>
                      <a:pt x="28" y="871"/>
                    </a:lnTo>
                    <a:lnTo>
                      <a:pt x="12" y="866"/>
                    </a:lnTo>
                    <a:lnTo>
                      <a:pt x="0" y="861"/>
                    </a:lnTo>
                    <a:lnTo>
                      <a:pt x="0" y="849"/>
                    </a:lnTo>
                    <a:lnTo>
                      <a:pt x="17" y="807"/>
                    </a:lnTo>
                    <a:lnTo>
                      <a:pt x="23" y="784"/>
                    </a:lnTo>
                    <a:lnTo>
                      <a:pt x="23" y="768"/>
                    </a:lnTo>
                    <a:lnTo>
                      <a:pt x="23" y="758"/>
                    </a:lnTo>
                    <a:lnTo>
                      <a:pt x="33" y="752"/>
                    </a:lnTo>
                    <a:lnTo>
                      <a:pt x="39" y="758"/>
                    </a:lnTo>
                    <a:lnTo>
                      <a:pt x="44" y="779"/>
                    </a:lnTo>
                    <a:lnTo>
                      <a:pt x="39" y="796"/>
                    </a:lnTo>
                    <a:lnTo>
                      <a:pt x="33" y="807"/>
                    </a:lnTo>
                    <a:lnTo>
                      <a:pt x="39" y="817"/>
                    </a:lnTo>
                    <a:lnTo>
                      <a:pt x="72" y="784"/>
                    </a:lnTo>
                    <a:lnTo>
                      <a:pt x="66" y="774"/>
                    </a:lnTo>
                    <a:lnTo>
                      <a:pt x="66" y="758"/>
                    </a:lnTo>
                    <a:lnTo>
                      <a:pt x="82" y="736"/>
                    </a:lnTo>
                    <a:lnTo>
                      <a:pt x="72" y="714"/>
                    </a:lnTo>
                    <a:lnTo>
                      <a:pt x="49" y="709"/>
                    </a:lnTo>
                    <a:lnTo>
                      <a:pt x="49" y="655"/>
                    </a:lnTo>
                    <a:lnTo>
                      <a:pt x="60" y="650"/>
                    </a:lnTo>
                    <a:lnTo>
                      <a:pt x="77" y="655"/>
                    </a:lnTo>
                    <a:lnTo>
                      <a:pt x="88" y="650"/>
                    </a:lnTo>
                    <a:lnTo>
                      <a:pt x="120" y="638"/>
                    </a:lnTo>
                    <a:lnTo>
                      <a:pt x="93" y="612"/>
                    </a:lnTo>
                    <a:lnTo>
                      <a:pt x="93" y="606"/>
                    </a:lnTo>
                    <a:lnTo>
                      <a:pt x="88" y="601"/>
                    </a:lnTo>
                    <a:lnTo>
                      <a:pt x="60" y="617"/>
                    </a:lnTo>
                    <a:lnTo>
                      <a:pt x="60" y="580"/>
                    </a:lnTo>
                    <a:lnTo>
                      <a:pt x="60" y="552"/>
                    </a:lnTo>
                    <a:lnTo>
                      <a:pt x="66" y="508"/>
                    </a:lnTo>
                    <a:lnTo>
                      <a:pt x="66" y="476"/>
                    </a:lnTo>
                    <a:lnTo>
                      <a:pt x="60" y="444"/>
                    </a:lnTo>
                    <a:lnTo>
                      <a:pt x="66" y="363"/>
                    </a:lnTo>
                    <a:lnTo>
                      <a:pt x="77" y="336"/>
                    </a:lnTo>
                    <a:lnTo>
                      <a:pt x="44" y="234"/>
                    </a:lnTo>
                    <a:lnTo>
                      <a:pt x="44" y="162"/>
                    </a:lnTo>
                    <a:lnTo>
                      <a:pt x="55" y="125"/>
                    </a:lnTo>
                    <a:lnTo>
                      <a:pt x="66" y="71"/>
                    </a:lnTo>
                    <a:lnTo>
                      <a:pt x="250" y="201"/>
                    </a:lnTo>
                    <a:lnTo>
                      <a:pt x="347" y="255"/>
                    </a:lnTo>
                    <a:lnTo>
                      <a:pt x="418" y="271"/>
                    </a:lnTo>
                    <a:lnTo>
                      <a:pt x="461" y="304"/>
                    </a:lnTo>
                    <a:lnTo>
                      <a:pt x="500" y="304"/>
                    </a:lnTo>
                    <a:lnTo>
                      <a:pt x="521" y="309"/>
                    </a:lnTo>
                    <a:lnTo>
                      <a:pt x="532" y="331"/>
                    </a:lnTo>
                    <a:lnTo>
                      <a:pt x="537" y="422"/>
                    </a:lnTo>
                    <a:lnTo>
                      <a:pt x="532" y="444"/>
                    </a:lnTo>
                    <a:lnTo>
                      <a:pt x="500" y="466"/>
                    </a:lnTo>
                    <a:lnTo>
                      <a:pt x="489" y="503"/>
                    </a:lnTo>
                    <a:lnTo>
                      <a:pt x="489" y="536"/>
                    </a:lnTo>
                    <a:lnTo>
                      <a:pt x="494" y="552"/>
                    </a:lnTo>
                    <a:lnTo>
                      <a:pt x="489" y="568"/>
                    </a:lnTo>
                    <a:lnTo>
                      <a:pt x="483" y="585"/>
                    </a:lnTo>
                    <a:lnTo>
                      <a:pt x="483" y="601"/>
                    </a:lnTo>
                    <a:lnTo>
                      <a:pt x="500" y="617"/>
                    </a:lnTo>
                    <a:lnTo>
                      <a:pt x="537" y="596"/>
                    </a:lnTo>
                    <a:lnTo>
                      <a:pt x="554" y="515"/>
                    </a:lnTo>
                    <a:lnTo>
                      <a:pt x="575" y="498"/>
                    </a:lnTo>
                    <a:lnTo>
                      <a:pt x="586" y="460"/>
                    </a:lnTo>
                    <a:lnTo>
                      <a:pt x="635" y="411"/>
                    </a:lnTo>
                    <a:lnTo>
                      <a:pt x="640" y="395"/>
                    </a:lnTo>
                    <a:lnTo>
                      <a:pt x="619" y="320"/>
                    </a:lnTo>
                    <a:lnTo>
                      <a:pt x="581" y="217"/>
                    </a:lnTo>
                    <a:lnTo>
                      <a:pt x="575" y="201"/>
                    </a:lnTo>
                    <a:lnTo>
                      <a:pt x="591" y="195"/>
                    </a:lnTo>
                    <a:lnTo>
                      <a:pt x="613" y="201"/>
                    </a:lnTo>
                    <a:lnTo>
                      <a:pt x="635" y="152"/>
                    </a:lnTo>
                    <a:lnTo>
                      <a:pt x="629" y="104"/>
                    </a:lnTo>
                    <a:lnTo>
                      <a:pt x="602" y="98"/>
                    </a:lnTo>
                    <a:lnTo>
                      <a:pt x="591" y="65"/>
                    </a:lnTo>
                    <a:lnTo>
                      <a:pt x="591" y="0"/>
                    </a:lnTo>
                    <a:lnTo>
                      <a:pt x="982" y="109"/>
                    </a:lnTo>
                    <a:lnTo>
                      <a:pt x="1356" y="201"/>
                    </a:lnTo>
                    <a:lnTo>
                      <a:pt x="1962" y="341"/>
                    </a:lnTo>
                    <a:lnTo>
                      <a:pt x="1968" y="341"/>
                    </a:lnTo>
                    <a:lnTo>
                      <a:pt x="1757" y="1277"/>
                    </a:lnTo>
                    <a:lnTo>
                      <a:pt x="1745" y="1288"/>
                    </a:lnTo>
                    <a:lnTo>
                      <a:pt x="1745" y="1304"/>
                    </a:lnTo>
                    <a:lnTo>
                      <a:pt x="1745" y="1320"/>
                    </a:lnTo>
                    <a:lnTo>
                      <a:pt x="1757" y="1330"/>
                    </a:lnTo>
                    <a:lnTo>
                      <a:pt x="1768" y="1353"/>
                    </a:lnTo>
                    <a:lnTo>
                      <a:pt x="1762" y="1363"/>
                    </a:lnTo>
                    <a:lnTo>
                      <a:pt x="1757" y="1369"/>
                    </a:lnTo>
                    <a:lnTo>
                      <a:pt x="1745" y="1385"/>
                    </a:lnTo>
                    <a:lnTo>
                      <a:pt x="1745" y="1412"/>
                    </a:lnTo>
                    <a:lnTo>
                      <a:pt x="1751" y="1434"/>
                    </a:lnTo>
                    <a:lnTo>
                      <a:pt x="1231" y="1314"/>
                    </a:lnTo>
                    <a:lnTo>
                      <a:pt x="1193" y="1325"/>
                    </a:lnTo>
                    <a:lnTo>
                      <a:pt x="1166" y="1325"/>
                    </a:lnTo>
                    <a:lnTo>
                      <a:pt x="1138" y="1314"/>
                    </a:lnTo>
                    <a:lnTo>
                      <a:pt x="1106" y="1314"/>
                    </a:lnTo>
                    <a:lnTo>
                      <a:pt x="1090" y="1304"/>
                    </a:lnTo>
                    <a:lnTo>
                      <a:pt x="1057" y="1304"/>
                    </a:lnTo>
                    <a:lnTo>
                      <a:pt x="1031" y="1314"/>
                    </a:lnTo>
                    <a:lnTo>
                      <a:pt x="993" y="1304"/>
                    </a:lnTo>
                    <a:lnTo>
                      <a:pt x="960" y="1304"/>
                    </a:lnTo>
                    <a:lnTo>
                      <a:pt x="922" y="1325"/>
                    </a:lnTo>
                    <a:lnTo>
                      <a:pt x="895" y="1330"/>
                    </a:lnTo>
                    <a:lnTo>
                      <a:pt x="830" y="1320"/>
                    </a:lnTo>
                    <a:lnTo>
                      <a:pt x="814" y="1314"/>
                    </a:lnTo>
                    <a:lnTo>
                      <a:pt x="775" y="1293"/>
                    </a:lnTo>
                    <a:lnTo>
                      <a:pt x="656" y="1309"/>
                    </a:lnTo>
                    <a:lnTo>
                      <a:pt x="635" y="1277"/>
                    </a:lnTo>
                    <a:lnTo>
                      <a:pt x="537" y="1250"/>
                    </a:lnTo>
                    <a:lnTo>
                      <a:pt x="489" y="1239"/>
                    </a:lnTo>
                    <a:lnTo>
                      <a:pt x="429" y="1250"/>
                    </a:lnTo>
                    <a:lnTo>
                      <a:pt x="337" y="1239"/>
                    </a:lnTo>
                    <a:lnTo>
                      <a:pt x="261" y="1207"/>
                    </a:lnTo>
                    <a:lnTo>
                      <a:pt x="250" y="1174"/>
                    </a:lnTo>
                    <a:lnTo>
                      <a:pt x="250" y="1082"/>
                    </a:lnTo>
                    <a:lnTo>
                      <a:pt x="261" y="1060"/>
                    </a:lnTo>
                    <a:lnTo>
                      <a:pt x="250" y="1012"/>
                    </a:lnTo>
                    <a:lnTo>
                      <a:pt x="196" y="963"/>
                    </a:lnTo>
                    <a:lnTo>
                      <a:pt x="152" y="963"/>
                    </a:lnTo>
                    <a:lnTo>
                      <a:pt x="147" y="947"/>
                    </a:lnTo>
                    <a:lnTo>
                      <a:pt x="126" y="926"/>
                    </a:lnTo>
                    <a:lnTo>
                      <a:pt x="77" y="903"/>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04" name="or"/>
              <p:cNvSpPr>
                <a:spLocks/>
              </p:cNvSpPr>
              <p:nvPr/>
            </p:nvSpPr>
            <p:spPr bwMode="auto">
              <a:xfrm>
                <a:off x="780136" y="1203115"/>
                <a:ext cx="578600" cy="482431"/>
              </a:xfrm>
              <a:custGeom>
                <a:avLst/>
                <a:gdLst>
                  <a:gd name="T0" fmla="*/ 2147483647 w 2368"/>
                  <a:gd name="T1" fmla="*/ 2147483647 h 1975"/>
                  <a:gd name="T2" fmla="*/ 2147483647 w 2368"/>
                  <a:gd name="T3" fmla="*/ 2147483647 h 1975"/>
                  <a:gd name="T4" fmla="*/ 2147483647 w 2368"/>
                  <a:gd name="T5" fmla="*/ 2147483647 h 1975"/>
                  <a:gd name="T6" fmla="*/ 2147483647 w 2368"/>
                  <a:gd name="T7" fmla="*/ 2147483647 h 1975"/>
                  <a:gd name="T8" fmla="*/ 2147483647 w 2368"/>
                  <a:gd name="T9" fmla="*/ 2147483647 h 1975"/>
                  <a:gd name="T10" fmla="*/ 2147483647 w 2368"/>
                  <a:gd name="T11" fmla="*/ 2147483647 h 1975"/>
                  <a:gd name="T12" fmla="*/ 2147483647 w 2368"/>
                  <a:gd name="T13" fmla="*/ 2147483647 h 1975"/>
                  <a:gd name="T14" fmla="*/ 2147483647 w 2368"/>
                  <a:gd name="T15" fmla="*/ 2147483647 h 1975"/>
                  <a:gd name="T16" fmla="*/ 2147483647 w 2368"/>
                  <a:gd name="T17" fmla="*/ 2147483647 h 1975"/>
                  <a:gd name="T18" fmla="*/ 2147483647 w 2368"/>
                  <a:gd name="T19" fmla="*/ 2147483647 h 1975"/>
                  <a:gd name="T20" fmla="*/ 2147483647 w 2368"/>
                  <a:gd name="T21" fmla="*/ 2147483647 h 1975"/>
                  <a:gd name="T22" fmla="*/ 2147483647 w 2368"/>
                  <a:gd name="T23" fmla="*/ 2147483647 h 1975"/>
                  <a:gd name="T24" fmla="*/ 2147483647 w 2368"/>
                  <a:gd name="T25" fmla="*/ 2147483647 h 1975"/>
                  <a:gd name="T26" fmla="*/ 2147483647 w 2368"/>
                  <a:gd name="T27" fmla="*/ 2147483647 h 1975"/>
                  <a:gd name="T28" fmla="*/ 2147483647 w 2368"/>
                  <a:gd name="T29" fmla="*/ 2147483647 h 1975"/>
                  <a:gd name="T30" fmla="*/ 2147483647 w 2368"/>
                  <a:gd name="T31" fmla="*/ 2147483647 h 1975"/>
                  <a:gd name="T32" fmla="*/ 2147483647 w 2368"/>
                  <a:gd name="T33" fmla="*/ 2147483647 h 1975"/>
                  <a:gd name="T34" fmla="*/ 2147483647 w 2368"/>
                  <a:gd name="T35" fmla="*/ 2147483647 h 1975"/>
                  <a:gd name="T36" fmla="*/ 2147483647 w 2368"/>
                  <a:gd name="T37" fmla="*/ 2147483647 h 1975"/>
                  <a:gd name="T38" fmla="*/ 2147483647 w 2368"/>
                  <a:gd name="T39" fmla="*/ 2147483647 h 1975"/>
                  <a:gd name="T40" fmla="*/ 2147483647 w 2368"/>
                  <a:gd name="T41" fmla="*/ 2147483647 h 1975"/>
                  <a:gd name="T42" fmla="*/ 2147483647 w 2368"/>
                  <a:gd name="T43" fmla="*/ 2147483647 h 1975"/>
                  <a:gd name="T44" fmla="*/ 2147483647 w 2368"/>
                  <a:gd name="T45" fmla="*/ 2147483647 h 1975"/>
                  <a:gd name="T46" fmla="*/ 2147483647 w 2368"/>
                  <a:gd name="T47" fmla="*/ 2147483647 h 1975"/>
                  <a:gd name="T48" fmla="*/ 2147483647 w 2368"/>
                  <a:gd name="T49" fmla="*/ 2147483647 h 1975"/>
                  <a:gd name="T50" fmla="*/ 2147483647 w 2368"/>
                  <a:gd name="T51" fmla="*/ 2147483647 h 1975"/>
                  <a:gd name="T52" fmla="*/ 2147483647 w 2368"/>
                  <a:gd name="T53" fmla="*/ 2147483647 h 1975"/>
                  <a:gd name="T54" fmla="*/ 2147483647 w 2368"/>
                  <a:gd name="T55" fmla="*/ 2147483647 h 1975"/>
                  <a:gd name="T56" fmla="*/ 2147483647 w 2368"/>
                  <a:gd name="T57" fmla="*/ 2147483647 h 1975"/>
                  <a:gd name="T58" fmla="*/ 2147483647 w 2368"/>
                  <a:gd name="T59" fmla="*/ 2147483647 h 1975"/>
                  <a:gd name="T60" fmla="*/ 2147483647 w 2368"/>
                  <a:gd name="T61" fmla="*/ 2147483647 h 1975"/>
                  <a:gd name="T62" fmla="*/ 2147483647 w 2368"/>
                  <a:gd name="T63" fmla="*/ 2147483647 h 1975"/>
                  <a:gd name="T64" fmla="*/ 2147483647 w 2368"/>
                  <a:gd name="T65" fmla="*/ 2147483647 h 1975"/>
                  <a:gd name="T66" fmla="*/ 2147483647 w 2368"/>
                  <a:gd name="T67" fmla="*/ 2147483647 h 1975"/>
                  <a:gd name="T68" fmla="*/ 2147483647 w 2368"/>
                  <a:gd name="T69" fmla="*/ 2147483647 h 1975"/>
                  <a:gd name="T70" fmla="*/ 2147483647 w 2368"/>
                  <a:gd name="T71" fmla="*/ 2147483647 h 1975"/>
                  <a:gd name="T72" fmla="*/ 2147483647 w 2368"/>
                  <a:gd name="T73" fmla="*/ 2147483647 h 1975"/>
                  <a:gd name="T74" fmla="*/ 2147483647 w 2368"/>
                  <a:gd name="T75" fmla="*/ 2147483647 h 1975"/>
                  <a:gd name="T76" fmla="*/ 2147483647 w 2368"/>
                  <a:gd name="T77" fmla="*/ 2147483647 h 1975"/>
                  <a:gd name="T78" fmla="*/ 2147483647 w 2368"/>
                  <a:gd name="T79" fmla="*/ 2147483647 h 19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8"/>
                  <a:gd name="T121" fmla="*/ 0 h 1975"/>
                  <a:gd name="T122" fmla="*/ 2368 w 2368"/>
                  <a:gd name="T123" fmla="*/ 1975 h 19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8" h="1975">
                    <a:moveTo>
                      <a:pt x="32" y="1483"/>
                    </a:moveTo>
                    <a:lnTo>
                      <a:pt x="16" y="1466"/>
                    </a:lnTo>
                    <a:lnTo>
                      <a:pt x="0" y="1390"/>
                    </a:lnTo>
                    <a:lnTo>
                      <a:pt x="16" y="1353"/>
                    </a:lnTo>
                    <a:lnTo>
                      <a:pt x="16" y="1320"/>
                    </a:lnTo>
                    <a:lnTo>
                      <a:pt x="37" y="1260"/>
                    </a:lnTo>
                    <a:lnTo>
                      <a:pt x="27" y="1147"/>
                    </a:lnTo>
                    <a:lnTo>
                      <a:pt x="43" y="1120"/>
                    </a:lnTo>
                    <a:lnTo>
                      <a:pt x="70" y="1109"/>
                    </a:lnTo>
                    <a:lnTo>
                      <a:pt x="81" y="1088"/>
                    </a:lnTo>
                    <a:lnTo>
                      <a:pt x="97" y="1049"/>
                    </a:lnTo>
                    <a:lnTo>
                      <a:pt x="109" y="1039"/>
                    </a:lnTo>
                    <a:lnTo>
                      <a:pt x="119" y="984"/>
                    </a:lnTo>
                    <a:lnTo>
                      <a:pt x="130" y="979"/>
                    </a:lnTo>
                    <a:lnTo>
                      <a:pt x="200" y="898"/>
                    </a:lnTo>
                    <a:lnTo>
                      <a:pt x="233" y="817"/>
                    </a:lnTo>
                    <a:lnTo>
                      <a:pt x="293" y="703"/>
                    </a:lnTo>
                    <a:lnTo>
                      <a:pt x="363" y="503"/>
                    </a:lnTo>
                    <a:lnTo>
                      <a:pt x="412" y="411"/>
                    </a:lnTo>
                    <a:lnTo>
                      <a:pt x="455" y="287"/>
                    </a:lnTo>
                    <a:lnTo>
                      <a:pt x="504" y="125"/>
                    </a:lnTo>
                    <a:lnTo>
                      <a:pt x="525" y="71"/>
                    </a:lnTo>
                    <a:lnTo>
                      <a:pt x="537" y="23"/>
                    </a:lnTo>
                    <a:lnTo>
                      <a:pt x="537" y="6"/>
                    </a:lnTo>
                    <a:lnTo>
                      <a:pt x="558" y="0"/>
                    </a:lnTo>
                    <a:lnTo>
                      <a:pt x="590" y="6"/>
                    </a:lnTo>
                    <a:lnTo>
                      <a:pt x="607" y="0"/>
                    </a:lnTo>
                    <a:lnTo>
                      <a:pt x="656" y="23"/>
                    </a:lnTo>
                    <a:lnTo>
                      <a:pt x="677" y="44"/>
                    </a:lnTo>
                    <a:lnTo>
                      <a:pt x="682" y="60"/>
                    </a:lnTo>
                    <a:lnTo>
                      <a:pt x="726" y="60"/>
                    </a:lnTo>
                    <a:lnTo>
                      <a:pt x="780" y="109"/>
                    </a:lnTo>
                    <a:lnTo>
                      <a:pt x="791" y="157"/>
                    </a:lnTo>
                    <a:lnTo>
                      <a:pt x="780" y="179"/>
                    </a:lnTo>
                    <a:lnTo>
                      <a:pt x="780" y="271"/>
                    </a:lnTo>
                    <a:lnTo>
                      <a:pt x="791" y="304"/>
                    </a:lnTo>
                    <a:lnTo>
                      <a:pt x="867" y="336"/>
                    </a:lnTo>
                    <a:lnTo>
                      <a:pt x="959" y="347"/>
                    </a:lnTo>
                    <a:lnTo>
                      <a:pt x="1019" y="336"/>
                    </a:lnTo>
                    <a:lnTo>
                      <a:pt x="1067" y="347"/>
                    </a:lnTo>
                    <a:lnTo>
                      <a:pt x="1165" y="374"/>
                    </a:lnTo>
                    <a:lnTo>
                      <a:pt x="1186" y="406"/>
                    </a:lnTo>
                    <a:lnTo>
                      <a:pt x="1305" y="390"/>
                    </a:lnTo>
                    <a:lnTo>
                      <a:pt x="1344" y="411"/>
                    </a:lnTo>
                    <a:lnTo>
                      <a:pt x="1360" y="417"/>
                    </a:lnTo>
                    <a:lnTo>
                      <a:pt x="1425" y="427"/>
                    </a:lnTo>
                    <a:lnTo>
                      <a:pt x="1452" y="422"/>
                    </a:lnTo>
                    <a:lnTo>
                      <a:pt x="1490" y="401"/>
                    </a:lnTo>
                    <a:lnTo>
                      <a:pt x="1523" y="401"/>
                    </a:lnTo>
                    <a:lnTo>
                      <a:pt x="1561" y="411"/>
                    </a:lnTo>
                    <a:lnTo>
                      <a:pt x="1587" y="401"/>
                    </a:lnTo>
                    <a:lnTo>
                      <a:pt x="1620" y="401"/>
                    </a:lnTo>
                    <a:lnTo>
                      <a:pt x="1636" y="411"/>
                    </a:lnTo>
                    <a:lnTo>
                      <a:pt x="1668" y="411"/>
                    </a:lnTo>
                    <a:lnTo>
                      <a:pt x="1696" y="422"/>
                    </a:lnTo>
                    <a:lnTo>
                      <a:pt x="1723" y="422"/>
                    </a:lnTo>
                    <a:lnTo>
                      <a:pt x="1761" y="411"/>
                    </a:lnTo>
                    <a:lnTo>
                      <a:pt x="2281" y="531"/>
                    </a:lnTo>
                    <a:lnTo>
                      <a:pt x="2287" y="563"/>
                    </a:lnTo>
                    <a:lnTo>
                      <a:pt x="2308" y="596"/>
                    </a:lnTo>
                    <a:lnTo>
                      <a:pt x="2335" y="606"/>
                    </a:lnTo>
                    <a:lnTo>
                      <a:pt x="2363" y="628"/>
                    </a:lnTo>
                    <a:lnTo>
                      <a:pt x="2368" y="677"/>
                    </a:lnTo>
                    <a:lnTo>
                      <a:pt x="2243" y="872"/>
                    </a:lnTo>
                    <a:lnTo>
                      <a:pt x="2221" y="898"/>
                    </a:lnTo>
                    <a:lnTo>
                      <a:pt x="2216" y="919"/>
                    </a:lnTo>
                    <a:lnTo>
                      <a:pt x="2189" y="952"/>
                    </a:lnTo>
                    <a:lnTo>
                      <a:pt x="2145" y="968"/>
                    </a:lnTo>
                    <a:lnTo>
                      <a:pt x="2080" y="1072"/>
                    </a:lnTo>
                    <a:lnTo>
                      <a:pt x="2070" y="1114"/>
                    </a:lnTo>
                    <a:lnTo>
                      <a:pt x="2080" y="1137"/>
                    </a:lnTo>
                    <a:lnTo>
                      <a:pt x="2119" y="1158"/>
                    </a:lnTo>
                    <a:lnTo>
                      <a:pt x="2140" y="1185"/>
                    </a:lnTo>
                    <a:lnTo>
                      <a:pt x="2129" y="1207"/>
                    </a:lnTo>
                    <a:lnTo>
                      <a:pt x="2124" y="1223"/>
                    </a:lnTo>
                    <a:lnTo>
                      <a:pt x="2113" y="1223"/>
                    </a:lnTo>
                    <a:lnTo>
                      <a:pt x="2113" y="1266"/>
                    </a:lnTo>
                    <a:lnTo>
                      <a:pt x="2075" y="1315"/>
                    </a:lnTo>
                    <a:lnTo>
                      <a:pt x="1929" y="1975"/>
                    </a:lnTo>
                    <a:lnTo>
                      <a:pt x="1138" y="1785"/>
                    </a:lnTo>
                    <a:lnTo>
                      <a:pt x="32" y="1483"/>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05" name="ca"/>
              <p:cNvSpPr>
                <a:spLocks/>
              </p:cNvSpPr>
              <p:nvPr/>
            </p:nvSpPr>
            <p:spPr bwMode="auto">
              <a:xfrm>
                <a:off x="739956" y="1564937"/>
                <a:ext cx="570564" cy="972903"/>
              </a:xfrm>
              <a:custGeom>
                <a:avLst/>
                <a:gdLst>
                  <a:gd name="T0" fmla="*/ 2147483647 w 2352"/>
                  <a:gd name="T1" fmla="*/ 2147483647 h 4006"/>
                  <a:gd name="T2" fmla="*/ 2147483647 w 2352"/>
                  <a:gd name="T3" fmla="*/ 2147483647 h 4006"/>
                  <a:gd name="T4" fmla="*/ 2147483647 w 2352"/>
                  <a:gd name="T5" fmla="*/ 2147483647 h 4006"/>
                  <a:gd name="T6" fmla="*/ 2147483647 w 2352"/>
                  <a:gd name="T7" fmla="*/ 2147483647 h 4006"/>
                  <a:gd name="T8" fmla="*/ 2147483647 w 2352"/>
                  <a:gd name="T9" fmla="*/ 2147483647 h 4006"/>
                  <a:gd name="T10" fmla="*/ 2147483647 w 2352"/>
                  <a:gd name="T11" fmla="*/ 2147483647 h 4006"/>
                  <a:gd name="T12" fmla="*/ 2147483647 w 2352"/>
                  <a:gd name="T13" fmla="*/ 2147483647 h 4006"/>
                  <a:gd name="T14" fmla="*/ 2147483647 w 2352"/>
                  <a:gd name="T15" fmla="*/ 2147483647 h 4006"/>
                  <a:gd name="T16" fmla="*/ 2147483647 w 2352"/>
                  <a:gd name="T17" fmla="*/ 2147483647 h 4006"/>
                  <a:gd name="T18" fmla="*/ 2147483647 w 2352"/>
                  <a:gd name="T19" fmla="*/ 2147483647 h 4006"/>
                  <a:gd name="T20" fmla="*/ 2147483647 w 2352"/>
                  <a:gd name="T21" fmla="*/ 2147483647 h 4006"/>
                  <a:gd name="T22" fmla="*/ 2147483647 w 2352"/>
                  <a:gd name="T23" fmla="*/ 2147483647 h 4006"/>
                  <a:gd name="T24" fmla="*/ 2147483647 w 2352"/>
                  <a:gd name="T25" fmla="*/ 2147483647 h 4006"/>
                  <a:gd name="T26" fmla="*/ 2147483647 w 2352"/>
                  <a:gd name="T27" fmla="*/ 2147483647 h 4006"/>
                  <a:gd name="T28" fmla="*/ 2147483647 w 2352"/>
                  <a:gd name="T29" fmla="*/ 2147483647 h 4006"/>
                  <a:gd name="T30" fmla="*/ 2147483647 w 2352"/>
                  <a:gd name="T31" fmla="*/ 2147483647 h 4006"/>
                  <a:gd name="T32" fmla="*/ 2147483647 w 2352"/>
                  <a:gd name="T33" fmla="*/ 2147483647 h 4006"/>
                  <a:gd name="T34" fmla="*/ 2147483647 w 2352"/>
                  <a:gd name="T35" fmla="*/ 2147483647 h 4006"/>
                  <a:gd name="T36" fmla="*/ 2147483647 w 2352"/>
                  <a:gd name="T37" fmla="*/ 2147483647 h 4006"/>
                  <a:gd name="T38" fmla="*/ 2147483647 w 2352"/>
                  <a:gd name="T39" fmla="*/ 2147483647 h 4006"/>
                  <a:gd name="T40" fmla="*/ 2147483647 w 2352"/>
                  <a:gd name="T41" fmla="*/ 2147483647 h 4006"/>
                  <a:gd name="T42" fmla="*/ 2147483647 w 2352"/>
                  <a:gd name="T43" fmla="*/ 2147483647 h 4006"/>
                  <a:gd name="T44" fmla="*/ 2147483647 w 2352"/>
                  <a:gd name="T45" fmla="*/ 2147483647 h 4006"/>
                  <a:gd name="T46" fmla="*/ 2147483647 w 2352"/>
                  <a:gd name="T47" fmla="*/ 2147483647 h 4006"/>
                  <a:gd name="T48" fmla="*/ 2147483647 w 2352"/>
                  <a:gd name="T49" fmla="*/ 2147483647 h 4006"/>
                  <a:gd name="T50" fmla="*/ 2147483647 w 2352"/>
                  <a:gd name="T51" fmla="*/ 2147483647 h 4006"/>
                  <a:gd name="T52" fmla="*/ 2147483647 w 2352"/>
                  <a:gd name="T53" fmla="*/ 2147483647 h 4006"/>
                  <a:gd name="T54" fmla="*/ 2147483647 w 2352"/>
                  <a:gd name="T55" fmla="*/ 2147483647 h 4006"/>
                  <a:gd name="T56" fmla="*/ 2147483647 w 2352"/>
                  <a:gd name="T57" fmla="*/ 2147483647 h 4006"/>
                  <a:gd name="T58" fmla="*/ 2147483647 w 2352"/>
                  <a:gd name="T59" fmla="*/ 2147483647 h 4006"/>
                  <a:gd name="T60" fmla="*/ 2147483647 w 2352"/>
                  <a:gd name="T61" fmla="*/ 2147483647 h 4006"/>
                  <a:gd name="T62" fmla="*/ 2147483647 w 2352"/>
                  <a:gd name="T63" fmla="*/ 2147483647 h 4006"/>
                  <a:gd name="T64" fmla="*/ 2147483647 w 2352"/>
                  <a:gd name="T65" fmla="*/ 2147483647 h 4006"/>
                  <a:gd name="T66" fmla="*/ 2147483647 w 2352"/>
                  <a:gd name="T67" fmla="*/ 2147483647 h 4006"/>
                  <a:gd name="T68" fmla="*/ 2147483647 w 2352"/>
                  <a:gd name="T69" fmla="*/ 2147483647 h 4006"/>
                  <a:gd name="T70" fmla="*/ 2147483647 w 2352"/>
                  <a:gd name="T71" fmla="*/ 2147483647 h 4006"/>
                  <a:gd name="T72" fmla="*/ 2147483647 w 2352"/>
                  <a:gd name="T73" fmla="*/ 2147483647 h 4006"/>
                  <a:gd name="T74" fmla="*/ 2147483647 w 2352"/>
                  <a:gd name="T75" fmla="*/ 2147483647 h 4006"/>
                  <a:gd name="T76" fmla="*/ 2147483647 w 2352"/>
                  <a:gd name="T77" fmla="*/ 2147483647 h 4006"/>
                  <a:gd name="T78" fmla="*/ 2147483647 w 2352"/>
                  <a:gd name="T79" fmla="*/ 2147483647 h 4006"/>
                  <a:gd name="T80" fmla="*/ 2147483647 w 2352"/>
                  <a:gd name="T81" fmla="*/ 2147483647 h 4006"/>
                  <a:gd name="T82" fmla="*/ 2147483647 w 2352"/>
                  <a:gd name="T83" fmla="*/ 2147483647 h 4006"/>
                  <a:gd name="T84" fmla="*/ 2147483647 w 2352"/>
                  <a:gd name="T85" fmla="*/ 2147483647 h 4006"/>
                  <a:gd name="T86" fmla="*/ 2147483647 w 2352"/>
                  <a:gd name="T87" fmla="*/ 2147483647 h 4006"/>
                  <a:gd name="T88" fmla="*/ 2147483647 w 2352"/>
                  <a:gd name="T89" fmla="*/ 2147483647 h 4006"/>
                  <a:gd name="T90" fmla="*/ 2147483647 w 2352"/>
                  <a:gd name="T91" fmla="*/ 2147483647 h 4006"/>
                  <a:gd name="T92" fmla="*/ 2147483647 w 2352"/>
                  <a:gd name="T93" fmla="*/ 2147483647 h 40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52"/>
                  <a:gd name="T142" fmla="*/ 0 h 4006"/>
                  <a:gd name="T143" fmla="*/ 2352 w 2352"/>
                  <a:gd name="T144" fmla="*/ 4006 h 40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52" h="4006">
                    <a:moveTo>
                      <a:pt x="2054" y="3995"/>
                    </a:moveTo>
                    <a:lnTo>
                      <a:pt x="1339" y="3925"/>
                    </a:lnTo>
                    <a:lnTo>
                      <a:pt x="1328" y="3914"/>
                    </a:lnTo>
                    <a:lnTo>
                      <a:pt x="1322" y="3877"/>
                    </a:lnTo>
                    <a:lnTo>
                      <a:pt x="1328" y="3860"/>
                    </a:lnTo>
                    <a:lnTo>
                      <a:pt x="1339" y="3855"/>
                    </a:lnTo>
                    <a:lnTo>
                      <a:pt x="1328" y="3844"/>
                    </a:lnTo>
                    <a:lnTo>
                      <a:pt x="1317" y="3844"/>
                    </a:lnTo>
                    <a:lnTo>
                      <a:pt x="1312" y="3812"/>
                    </a:lnTo>
                    <a:lnTo>
                      <a:pt x="1312" y="3800"/>
                    </a:lnTo>
                    <a:lnTo>
                      <a:pt x="1312" y="3682"/>
                    </a:lnTo>
                    <a:lnTo>
                      <a:pt x="1247" y="3558"/>
                    </a:lnTo>
                    <a:lnTo>
                      <a:pt x="1209" y="3519"/>
                    </a:lnTo>
                    <a:lnTo>
                      <a:pt x="1182" y="3471"/>
                    </a:lnTo>
                    <a:lnTo>
                      <a:pt x="1112" y="3406"/>
                    </a:lnTo>
                    <a:lnTo>
                      <a:pt x="1068" y="3406"/>
                    </a:lnTo>
                    <a:lnTo>
                      <a:pt x="1041" y="3379"/>
                    </a:lnTo>
                    <a:lnTo>
                      <a:pt x="1057" y="3347"/>
                    </a:lnTo>
                    <a:lnTo>
                      <a:pt x="1047" y="3325"/>
                    </a:lnTo>
                    <a:lnTo>
                      <a:pt x="1047" y="3303"/>
                    </a:lnTo>
                    <a:lnTo>
                      <a:pt x="1024" y="3276"/>
                    </a:lnTo>
                    <a:lnTo>
                      <a:pt x="949" y="3266"/>
                    </a:lnTo>
                    <a:lnTo>
                      <a:pt x="905" y="3250"/>
                    </a:lnTo>
                    <a:lnTo>
                      <a:pt x="852" y="3201"/>
                    </a:lnTo>
                    <a:lnTo>
                      <a:pt x="819" y="3120"/>
                    </a:lnTo>
                    <a:lnTo>
                      <a:pt x="775" y="3082"/>
                    </a:lnTo>
                    <a:lnTo>
                      <a:pt x="726" y="3071"/>
                    </a:lnTo>
                    <a:lnTo>
                      <a:pt x="596" y="3011"/>
                    </a:lnTo>
                    <a:lnTo>
                      <a:pt x="554" y="3011"/>
                    </a:lnTo>
                    <a:lnTo>
                      <a:pt x="494" y="2979"/>
                    </a:lnTo>
                    <a:lnTo>
                      <a:pt x="461" y="2946"/>
                    </a:lnTo>
                    <a:lnTo>
                      <a:pt x="461" y="2914"/>
                    </a:lnTo>
                    <a:lnTo>
                      <a:pt x="482" y="2887"/>
                    </a:lnTo>
                    <a:lnTo>
                      <a:pt x="494" y="2822"/>
                    </a:lnTo>
                    <a:lnTo>
                      <a:pt x="505" y="2784"/>
                    </a:lnTo>
                    <a:lnTo>
                      <a:pt x="510" y="2768"/>
                    </a:lnTo>
                    <a:lnTo>
                      <a:pt x="499" y="2719"/>
                    </a:lnTo>
                    <a:lnTo>
                      <a:pt x="466" y="2704"/>
                    </a:lnTo>
                    <a:lnTo>
                      <a:pt x="461" y="2660"/>
                    </a:lnTo>
                    <a:lnTo>
                      <a:pt x="472" y="2649"/>
                    </a:lnTo>
                    <a:lnTo>
                      <a:pt x="477" y="2649"/>
                    </a:lnTo>
                    <a:lnTo>
                      <a:pt x="482" y="2611"/>
                    </a:lnTo>
                    <a:lnTo>
                      <a:pt x="445" y="2584"/>
                    </a:lnTo>
                    <a:lnTo>
                      <a:pt x="358" y="2428"/>
                    </a:lnTo>
                    <a:lnTo>
                      <a:pt x="353" y="2384"/>
                    </a:lnTo>
                    <a:lnTo>
                      <a:pt x="337" y="2346"/>
                    </a:lnTo>
                    <a:lnTo>
                      <a:pt x="331" y="2314"/>
                    </a:lnTo>
                    <a:lnTo>
                      <a:pt x="266" y="2222"/>
                    </a:lnTo>
                    <a:lnTo>
                      <a:pt x="272" y="2124"/>
                    </a:lnTo>
                    <a:lnTo>
                      <a:pt x="288" y="2103"/>
                    </a:lnTo>
                    <a:lnTo>
                      <a:pt x="305" y="2103"/>
                    </a:lnTo>
                    <a:lnTo>
                      <a:pt x="337" y="2070"/>
                    </a:lnTo>
                    <a:lnTo>
                      <a:pt x="342" y="2006"/>
                    </a:lnTo>
                    <a:lnTo>
                      <a:pt x="321" y="1984"/>
                    </a:lnTo>
                    <a:lnTo>
                      <a:pt x="277" y="1962"/>
                    </a:lnTo>
                    <a:lnTo>
                      <a:pt x="228" y="1919"/>
                    </a:lnTo>
                    <a:lnTo>
                      <a:pt x="212" y="1876"/>
                    </a:lnTo>
                    <a:lnTo>
                      <a:pt x="212" y="1757"/>
                    </a:lnTo>
                    <a:lnTo>
                      <a:pt x="223" y="1736"/>
                    </a:lnTo>
                    <a:lnTo>
                      <a:pt x="217" y="1708"/>
                    </a:lnTo>
                    <a:lnTo>
                      <a:pt x="228" y="1703"/>
                    </a:lnTo>
                    <a:lnTo>
                      <a:pt x="239" y="1638"/>
                    </a:lnTo>
                    <a:lnTo>
                      <a:pt x="250" y="1638"/>
                    </a:lnTo>
                    <a:lnTo>
                      <a:pt x="266" y="1654"/>
                    </a:lnTo>
                    <a:lnTo>
                      <a:pt x="261" y="1703"/>
                    </a:lnTo>
                    <a:lnTo>
                      <a:pt x="272" y="1719"/>
                    </a:lnTo>
                    <a:lnTo>
                      <a:pt x="315" y="1752"/>
                    </a:lnTo>
                    <a:lnTo>
                      <a:pt x="321" y="1736"/>
                    </a:lnTo>
                    <a:lnTo>
                      <a:pt x="326" y="1708"/>
                    </a:lnTo>
                    <a:lnTo>
                      <a:pt x="305" y="1638"/>
                    </a:lnTo>
                    <a:lnTo>
                      <a:pt x="298" y="1600"/>
                    </a:lnTo>
                    <a:lnTo>
                      <a:pt x="305" y="1546"/>
                    </a:lnTo>
                    <a:lnTo>
                      <a:pt x="293" y="1541"/>
                    </a:lnTo>
                    <a:lnTo>
                      <a:pt x="266" y="1573"/>
                    </a:lnTo>
                    <a:lnTo>
                      <a:pt x="261" y="1595"/>
                    </a:lnTo>
                    <a:lnTo>
                      <a:pt x="250" y="1616"/>
                    </a:lnTo>
                    <a:lnTo>
                      <a:pt x="212" y="1600"/>
                    </a:lnTo>
                    <a:lnTo>
                      <a:pt x="168" y="1535"/>
                    </a:lnTo>
                    <a:lnTo>
                      <a:pt x="126" y="1519"/>
                    </a:lnTo>
                    <a:lnTo>
                      <a:pt x="147" y="1481"/>
                    </a:lnTo>
                    <a:lnTo>
                      <a:pt x="147" y="1340"/>
                    </a:lnTo>
                    <a:lnTo>
                      <a:pt x="93" y="1281"/>
                    </a:lnTo>
                    <a:lnTo>
                      <a:pt x="66" y="1232"/>
                    </a:lnTo>
                    <a:lnTo>
                      <a:pt x="22" y="1119"/>
                    </a:lnTo>
                    <a:lnTo>
                      <a:pt x="44" y="1081"/>
                    </a:lnTo>
                    <a:lnTo>
                      <a:pt x="33" y="1049"/>
                    </a:lnTo>
                    <a:lnTo>
                      <a:pt x="33" y="1016"/>
                    </a:lnTo>
                    <a:lnTo>
                      <a:pt x="54" y="935"/>
                    </a:lnTo>
                    <a:lnTo>
                      <a:pt x="82" y="897"/>
                    </a:lnTo>
                    <a:lnTo>
                      <a:pt x="87" y="875"/>
                    </a:lnTo>
                    <a:lnTo>
                      <a:pt x="82" y="800"/>
                    </a:lnTo>
                    <a:lnTo>
                      <a:pt x="44" y="724"/>
                    </a:lnTo>
                    <a:lnTo>
                      <a:pt x="44" y="703"/>
                    </a:lnTo>
                    <a:lnTo>
                      <a:pt x="33" y="675"/>
                    </a:lnTo>
                    <a:lnTo>
                      <a:pt x="17" y="659"/>
                    </a:lnTo>
                    <a:lnTo>
                      <a:pt x="6" y="627"/>
                    </a:lnTo>
                    <a:lnTo>
                      <a:pt x="0" y="578"/>
                    </a:lnTo>
                    <a:lnTo>
                      <a:pt x="6" y="567"/>
                    </a:lnTo>
                    <a:lnTo>
                      <a:pt x="6" y="529"/>
                    </a:lnTo>
                    <a:lnTo>
                      <a:pt x="44" y="464"/>
                    </a:lnTo>
                    <a:lnTo>
                      <a:pt x="147" y="351"/>
                    </a:lnTo>
                    <a:lnTo>
                      <a:pt x="147" y="329"/>
                    </a:lnTo>
                    <a:lnTo>
                      <a:pt x="158" y="281"/>
                    </a:lnTo>
                    <a:lnTo>
                      <a:pt x="179" y="264"/>
                    </a:lnTo>
                    <a:lnTo>
                      <a:pt x="201" y="216"/>
                    </a:lnTo>
                    <a:lnTo>
                      <a:pt x="212" y="118"/>
                    </a:lnTo>
                    <a:lnTo>
                      <a:pt x="191" y="70"/>
                    </a:lnTo>
                    <a:lnTo>
                      <a:pt x="212" y="21"/>
                    </a:lnTo>
                    <a:lnTo>
                      <a:pt x="228" y="0"/>
                    </a:lnTo>
                    <a:lnTo>
                      <a:pt x="1334" y="302"/>
                    </a:lnTo>
                    <a:lnTo>
                      <a:pt x="1052" y="1395"/>
                    </a:lnTo>
                    <a:lnTo>
                      <a:pt x="2271" y="3185"/>
                    </a:lnTo>
                    <a:lnTo>
                      <a:pt x="2271" y="3238"/>
                    </a:lnTo>
                    <a:lnTo>
                      <a:pt x="2271" y="3255"/>
                    </a:lnTo>
                    <a:lnTo>
                      <a:pt x="2271" y="3271"/>
                    </a:lnTo>
                    <a:lnTo>
                      <a:pt x="2292" y="3314"/>
                    </a:lnTo>
                    <a:lnTo>
                      <a:pt x="2292" y="3352"/>
                    </a:lnTo>
                    <a:lnTo>
                      <a:pt x="2304" y="3379"/>
                    </a:lnTo>
                    <a:lnTo>
                      <a:pt x="2315" y="3422"/>
                    </a:lnTo>
                    <a:lnTo>
                      <a:pt x="2331" y="3433"/>
                    </a:lnTo>
                    <a:lnTo>
                      <a:pt x="2352" y="3454"/>
                    </a:lnTo>
                    <a:lnTo>
                      <a:pt x="2352" y="3493"/>
                    </a:lnTo>
                    <a:lnTo>
                      <a:pt x="2352" y="3503"/>
                    </a:lnTo>
                    <a:lnTo>
                      <a:pt x="2336" y="3493"/>
                    </a:lnTo>
                    <a:lnTo>
                      <a:pt x="2304" y="3525"/>
                    </a:lnTo>
                    <a:lnTo>
                      <a:pt x="2260" y="3542"/>
                    </a:lnTo>
                    <a:lnTo>
                      <a:pt x="2222" y="3579"/>
                    </a:lnTo>
                    <a:lnTo>
                      <a:pt x="2201" y="3677"/>
                    </a:lnTo>
                    <a:lnTo>
                      <a:pt x="2141" y="3752"/>
                    </a:lnTo>
                    <a:lnTo>
                      <a:pt x="2114" y="3752"/>
                    </a:lnTo>
                    <a:lnTo>
                      <a:pt x="2108" y="3774"/>
                    </a:lnTo>
                    <a:lnTo>
                      <a:pt x="2120" y="3800"/>
                    </a:lnTo>
                    <a:lnTo>
                      <a:pt x="2114" y="3823"/>
                    </a:lnTo>
                    <a:lnTo>
                      <a:pt x="2103" y="3871"/>
                    </a:lnTo>
                    <a:lnTo>
                      <a:pt x="2108" y="3888"/>
                    </a:lnTo>
                    <a:lnTo>
                      <a:pt x="2152" y="3925"/>
                    </a:lnTo>
                    <a:lnTo>
                      <a:pt x="2157" y="3942"/>
                    </a:lnTo>
                    <a:lnTo>
                      <a:pt x="2147" y="3958"/>
                    </a:lnTo>
                    <a:lnTo>
                      <a:pt x="2141" y="3979"/>
                    </a:lnTo>
                    <a:lnTo>
                      <a:pt x="2114" y="4006"/>
                    </a:lnTo>
                    <a:lnTo>
                      <a:pt x="2103" y="4001"/>
                    </a:lnTo>
                    <a:lnTo>
                      <a:pt x="2054" y="3995"/>
                    </a:lnTo>
                    <a:close/>
                  </a:path>
                </a:pathLst>
              </a:custGeom>
              <a:solidFill>
                <a:schemeClr val="tx1">
                  <a:lumMod val="50000"/>
                  <a:lumOff val="50000"/>
                </a:schemeClr>
              </a:solidFill>
              <a:ln w="9525">
                <a:solidFill>
                  <a:schemeClr val="tx1">
                    <a:lumMod val="50000"/>
                    <a:lumOff val="50000"/>
                  </a:schemeClr>
                </a:solidFill>
                <a:round/>
                <a:headEnd/>
                <a:tailEnd/>
              </a:ln>
            </p:spPr>
          </p:sp>
        </p:grpSp>
        <p:grpSp>
          <p:nvGrpSpPr>
            <p:cNvPr id="54" name="Group 53"/>
            <p:cNvGrpSpPr/>
            <p:nvPr/>
          </p:nvGrpSpPr>
          <p:grpSpPr>
            <a:xfrm>
              <a:off x="989075" y="1066425"/>
              <a:ext cx="1253637" cy="1672429"/>
              <a:chOff x="989075" y="1066425"/>
              <a:chExt cx="1253637" cy="1672429"/>
            </a:xfrm>
          </p:grpSpPr>
          <p:sp>
            <p:nvSpPr>
              <p:cNvPr id="95" name="nm"/>
              <p:cNvSpPr>
                <a:spLocks/>
              </p:cNvSpPr>
              <p:nvPr/>
            </p:nvSpPr>
            <p:spPr bwMode="auto">
              <a:xfrm>
                <a:off x="1648036" y="2224261"/>
                <a:ext cx="498238" cy="514593"/>
              </a:xfrm>
              <a:custGeom>
                <a:avLst/>
                <a:gdLst>
                  <a:gd name="T0" fmla="*/ 2147483647 w 2065"/>
                  <a:gd name="T1" fmla="*/ 0 h 2120"/>
                  <a:gd name="T2" fmla="*/ 0 w 2065"/>
                  <a:gd name="T3" fmla="*/ 2147483647 h 2120"/>
                  <a:gd name="T4" fmla="*/ 2147483647 w 2065"/>
                  <a:gd name="T5" fmla="*/ 2147483647 h 2120"/>
                  <a:gd name="T6" fmla="*/ 2147483647 w 2065"/>
                  <a:gd name="T7" fmla="*/ 2147483647 h 2120"/>
                  <a:gd name="T8" fmla="*/ 2147483647 w 2065"/>
                  <a:gd name="T9" fmla="*/ 2147483647 h 2120"/>
                  <a:gd name="T10" fmla="*/ 2147483647 w 2065"/>
                  <a:gd name="T11" fmla="*/ 2147483647 h 2120"/>
                  <a:gd name="T12" fmla="*/ 2147483647 w 2065"/>
                  <a:gd name="T13" fmla="*/ 2147483647 h 2120"/>
                  <a:gd name="T14" fmla="*/ 2147483647 w 2065"/>
                  <a:gd name="T15" fmla="*/ 2147483647 h 2120"/>
                  <a:gd name="T16" fmla="*/ 2147483647 w 2065"/>
                  <a:gd name="T17" fmla="*/ 2147483647 h 2120"/>
                  <a:gd name="T18" fmla="*/ 2147483647 w 2065"/>
                  <a:gd name="T19" fmla="*/ 2147483647 h 2120"/>
                  <a:gd name="T20" fmla="*/ 2147483647 w 2065"/>
                  <a:gd name="T21" fmla="*/ 2147483647 h 2120"/>
                  <a:gd name="T22" fmla="*/ 2147483647 w 2065"/>
                  <a:gd name="T23" fmla="*/ 2147483647 h 2120"/>
                  <a:gd name="T24" fmla="*/ 2147483647 w 2065"/>
                  <a:gd name="T25" fmla="*/ 2147483647 h 2120"/>
                  <a:gd name="T26" fmla="*/ 2147483647 w 2065"/>
                  <a:gd name="T27" fmla="*/ 2147483647 h 2120"/>
                  <a:gd name="T28" fmla="*/ 2147483647 w 2065"/>
                  <a:gd name="T29" fmla="*/ 2147483647 h 2120"/>
                  <a:gd name="T30" fmla="*/ 2147483647 w 2065"/>
                  <a:gd name="T31" fmla="*/ 0 h 2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5"/>
                  <a:gd name="T49" fmla="*/ 0 h 2120"/>
                  <a:gd name="T50" fmla="*/ 2065 w 2065"/>
                  <a:gd name="T51" fmla="*/ 2120 h 2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5" h="2120">
                    <a:moveTo>
                      <a:pt x="299" y="0"/>
                    </a:moveTo>
                    <a:lnTo>
                      <a:pt x="0" y="2088"/>
                    </a:lnTo>
                    <a:lnTo>
                      <a:pt x="272" y="2120"/>
                    </a:lnTo>
                    <a:lnTo>
                      <a:pt x="293" y="1952"/>
                    </a:lnTo>
                    <a:lnTo>
                      <a:pt x="803" y="2017"/>
                    </a:lnTo>
                    <a:lnTo>
                      <a:pt x="803" y="2012"/>
                    </a:lnTo>
                    <a:lnTo>
                      <a:pt x="786" y="1985"/>
                    </a:lnTo>
                    <a:lnTo>
                      <a:pt x="803" y="1963"/>
                    </a:lnTo>
                    <a:lnTo>
                      <a:pt x="797" y="1952"/>
                    </a:lnTo>
                    <a:lnTo>
                      <a:pt x="786" y="1942"/>
                    </a:lnTo>
                    <a:lnTo>
                      <a:pt x="791" y="1936"/>
                    </a:lnTo>
                    <a:lnTo>
                      <a:pt x="1903" y="2044"/>
                    </a:lnTo>
                    <a:lnTo>
                      <a:pt x="2038" y="379"/>
                    </a:lnTo>
                    <a:lnTo>
                      <a:pt x="2054" y="379"/>
                    </a:lnTo>
                    <a:lnTo>
                      <a:pt x="2065" y="195"/>
                    </a:lnTo>
                    <a:lnTo>
                      <a:pt x="299" y="0"/>
                    </a:lnTo>
                    <a:close/>
                  </a:path>
                </a:pathLst>
              </a:custGeom>
              <a:solidFill>
                <a:schemeClr val="bg2">
                  <a:lumMod val="20000"/>
                  <a:lumOff val="80000"/>
                </a:schemeClr>
              </a:solidFill>
              <a:ln w="9525">
                <a:solidFill>
                  <a:schemeClr val="bg2">
                    <a:lumMod val="20000"/>
                    <a:lumOff val="80000"/>
                  </a:schemeClr>
                </a:solidFill>
                <a:round/>
                <a:headEnd/>
                <a:tailEnd/>
              </a:ln>
            </p:spPr>
          </p:sp>
          <p:sp>
            <p:nvSpPr>
              <p:cNvPr id="96" name="Freeform 95"/>
              <p:cNvSpPr>
                <a:spLocks/>
              </p:cNvSpPr>
              <p:nvPr/>
            </p:nvSpPr>
            <p:spPr bwMode="auto">
              <a:xfrm>
                <a:off x="1254269" y="1066425"/>
                <a:ext cx="425914" cy="691484"/>
              </a:xfrm>
              <a:custGeom>
                <a:avLst/>
                <a:gdLst>
                  <a:gd name="T0" fmla="*/ 2147483647 w 1761"/>
                  <a:gd name="T1" fmla="*/ 2147483647 h 2845"/>
                  <a:gd name="T2" fmla="*/ 2147483647 w 1761"/>
                  <a:gd name="T3" fmla="*/ 2147483647 h 2845"/>
                  <a:gd name="T4" fmla="*/ 2147483647 w 1761"/>
                  <a:gd name="T5" fmla="*/ 2147483647 h 2845"/>
                  <a:gd name="T6" fmla="*/ 2147483647 w 1761"/>
                  <a:gd name="T7" fmla="*/ 2147483647 h 2845"/>
                  <a:gd name="T8" fmla="*/ 2147483647 w 1761"/>
                  <a:gd name="T9" fmla="*/ 2147483647 h 2845"/>
                  <a:gd name="T10" fmla="*/ 2147483647 w 1761"/>
                  <a:gd name="T11" fmla="*/ 2147483647 h 2845"/>
                  <a:gd name="T12" fmla="*/ 2147483647 w 1761"/>
                  <a:gd name="T13" fmla="*/ 2147483647 h 2845"/>
                  <a:gd name="T14" fmla="*/ 2147483647 w 1761"/>
                  <a:gd name="T15" fmla="*/ 2147483647 h 2845"/>
                  <a:gd name="T16" fmla="*/ 2147483647 w 1761"/>
                  <a:gd name="T17" fmla="*/ 2147483647 h 2845"/>
                  <a:gd name="T18" fmla="*/ 2147483647 w 1761"/>
                  <a:gd name="T19" fmla="*/ 2147483647 h 2845"/>
                  <a:gd name="T20" fmla="*/ 2147483647 w 1761"/>
                  <a:gd name="T21" fmla="*/ 2147483647 h 2845"/>
                  <a:gd name="T22" fmla="*/ 2147483647 w 1761"/>
                  <a:gd name="T23" fmla="*/ 2147483647 h 2845"/>
                  <a:gd name="T24" fmla="*/ 2147483647 w 1761"/>
                  <a:gd name="T25" fmla="*/ 2147483647 h 2845"/>
                  <a:gd name="T26" fmla="*/ 2147483647 w 1761"/>
                  <a:gd name="T27" fmla="*/ 2147483647 h 2845"/>
                  <a:gd name="T28" fmla="*/ 2147483647 w 1761"/>
                  <a:gd name="T29" fmla="*/ 0 h 2845"/>
                  <a:gd name="T30" fmla="*/ 2147483647 w 1761"/>
                  <a:gd name="T31" fmla="*/ 2147483647 h 2845"/>
                  <a:gd name="T32" fmla="*/ 2147483647 w 1761"/>
                  <a:gd name="T33" fmla="*/ 2147483647 h 2845"/>
                  <a:gd name="T34" fmla="*/ 2147483647 w 1761"/>
                  <a:gd name="T35" fmla="*/ 2147483647 h 2845"/>
                  <a:gd name="T36" fmla="*/ 2147483647 w 1761"/>
                  <a:gd name="T37" fmla="*/ 2147483647 h 2845"/>
                  <a:gd name="T38" fmla="*/ 2147483647 w 1761"/>
                  <a:gd name="T39" fmla="*/ 2147483647 h 2845"/>
                  <a:gd name="T40" fmla="*/ 2147483647 w 1761"/>
                  <a:gd name="T41" fmla="*/ 2147483647 h 2845"/>
                  <a:gd name="T42" fmla="*/ 2147483647 w 1761"/>
                  <a:gd name="T43" fmla="*/ 2147483647 h 2845"/>
                  <a:gd name="T44" fmla="*/ 2147483647 w 1761"/>
                  <a:gd name="T45" fmla="*/ 2147483647 h 2845"/>
                  <a:gd name="T46" fmla="*/ 2147483647 w 1761"/>
                  <a:gd name="T47" fmla="*/ 2147483647 h 2845"/>
                  <a:gd name="T48" fmla="*/ 2147483647 w 1761"/>
                  <a:gd name="T49" fmla="*/ 2147483647 h 2845"/>
                  <a:gd name="T50" fmla="*/ 2147483647 w 1761"/>
                  <a:gd name="T51" fmla="*/ 2147483647 h 2845"/>
                  <a:gd name="T52" fmla="*/ 2147483647 w 1761"/>
                  <a:gd name="T53" fmla="*/ 2147483647 h 2845"/>
                  <a:gd name="T54" fmla="*/ 2147483647 w 1761"/>
                  <a:gd name="T55" fmla="*/ 2147483647 h 2845"/>
                  <a:gd name="T56" fmla="*/ 2147483647 w 1761"/>
                  <a:gd name="T57" fmla="*/ 2147483647 h 2845"/>
                  <a:gd name="T58" fmla="*/ 2147483647 w 1761"/>
                  <a:gd name="T59" fmla="*/ 2147483647 h 2845"/>
                  <a:gd name="T60" fmla="*/ 2147483647 w 1761"/>
                  <a:gd name="T61" fmla="*/ 2147483647 h 2845"/>
                  <a:gd name="T62" fmla="*/ 2147483647 w 1761"/>
                  <a:gd name="T63" fmla="*/ 2147483647 h 2845"/>
                  <a:gd name="T64" fmla="*/ 2147483647 w 1761"/>
                  <a:gd name="T65" fmla="*/ 2147483647 h 2845"/>
                  <a:gd name="T66" fmla="*/ 2147483647 w 1761"/>
                  <a:gd name="T67" fmla="*/ 2147483647 h 2845"/>
                  <a:gd name="T68" fmla="*/ 2147483647 w 1761"/>
                  <a:gd name="T69" fmla="*/ 2147483647 h 2845"/>
                  <a:gd name="T70" fmla="*/ 2147483647 w 1761"/>
                  <a:gd name="T71" fmla="*/ 2147483647 h 2845"/>
                  <a:gd name="T72" fmla="*/ 2147483647 w 1761"/>
                  <a:gd name="T73" fmla="*/ 2147483647 h 2845"/>
                  <a:gd name="T74" fmla="*/ 2147483647 w 1761"/>
                  <a:gd name="T75" fmla="*/ 2147483647 h 2845"/>
                  <a:gd name="T76" fmla="*/ 2147483647 w 1761"/>
                  <a:gd name="T77" fmla="*/ 2147483647 h 2845"/>
                  <a:gd name="T78" fmla="*/ 2147483647 w 1761"/>
                  <a:gd name="T79" fmla="*/ 2147483647 h 2845"/>
                  <a:gd name="T80" fmla="*/ 2147483647 w 1761"/>
                  <a:gd name="T81" fmla="*/ 2147483647 h 2845"/>
                  <a:gd name="T82" fmla="*/ 2147483647 w 1761"/>
                  <a:gd name="T83" fmla="*/ 2147483647 h 2845"/>
                  <a:gd name="T84" fmla="*/ 2147483647 w 1761"/>
                  <a:gd name="T85" fmla="*/ 2147483647 h 2845"/>
                  <a:gd name="T86" fmla="*/ 2147483647 w 1761"/>
                  <a:gd name="T87" fmla="*/ 2147483647 h 2845"/>
                  <a:gd name="T88" fmla="*/ 2147483647 w 1761"/>
                  <a:gd name="T89" fmla="*/ 2147483647 h 2845"/>
                  <a:gd name="T90" fmla="*/ 2147483647 w 1761"/>
                  <a:gd name="T91" fmla="*/ 2147483647 h 2845"/>
                  <a:gd name="T92" fmla="*/ 2147483647 w 1761"/>
                  <a:gd name="T93" fmla="*/ 2147483647 h 2845"/>
                  <a:gd name="T94" fmla="*/ 2147483647 w 1761"/>
                  <a:gd name="T95" fmla="*/ 2147483647 h 2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61"/>
                  <a:gd name="T145" fmla="*/ 0 h 2845"/>
                  <a:gd name="T146" fmla="*/ 1761 w 1761"/>
                  <a:gd name="T147" fmla="*/ 2845 h 2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61" h="2845">
                    <a:moveTo>
                      <a:pt x="0" y="2537"/>
                    </a:moveTo>
                    <a:lnTo>
                      <a:pt x="146" y="1877"/>
                    </a:lnTo>
                    <a:lnTo>
                      <a:pt x="184" y="1828"/>
                    </a:lnTo>
                    <a:lnTo>
                      <a:pt x="184" y="1785"/>
                    </a:lnTo>
                    <a:lnTo>
                      <a:pt x="195" y="1785"/>
                    </a:lnTo>
                    <a:lnTo>
                      <a:pt x="200" y="1769"/>
                    </a:lnTo>
                    <a:lnTo>
                      <a:pt x="211" y="1747"/>
                    </a:lnTo>
                    <a:lnTo>
                      <a:pt x="190" y="1720"/>
                    </a:lnTo>
                    <a:lnTo>
                      <a:pt x="151" y="1699"/>
                    </a:lnTo>
                    <a:lnTo>
                      <a:pt x="141" y="1676"/>
                    </a:lnTo>
                    <a:lnTo>
                      <a:pt x="151" y="1634"/>
                    </a:lnTo>
                    <a:lnTo>
                      <a:pt x="216" y="1530"/>
                    </a:lnTo>
                    <a:lnTo>
                      <a:pt x="260" y="1514"/>
                    </a:lnTo>
                    <a:lnTo>
                      <a:pt x="287" y="1481"/>
                    </a:lnTo>
                    <a:lnTo>
                      <a:pt x="292" y="1460"/>
                    </a:lnTo>
                    <a:lnTo>
                      <a:pt x="314" y="1434"/>
                    </a:lnTo>
                    <a:lnTo>
                      <a:pt x="439" y="1239"/>
                    </a:lnTo>
                    <a:lnTo>
                      <a:pt x="434" y="1190"/>
                    </a:lnTo>
                    <a:lnTo>
                      <a:pt x="406" y="1168"/>
                    </a:lnTo>
                    <a:lnTo>
                      <a:pt x="379" y="1158"/>
                    </a:lnTo>
                    <a:lnTo>
                      <a:pt x="358" y="1125"/>
                    </a:lnTo>
                    <a:lnTo>
                      <a:pt x="352" y="1093"/>
                    </a:lnTo>
                    <a:lnTo>
                      <a:pt x="346" y="1044"/>
                    </a:lnTo>
                    <a:lnTo>
                      <a:pt x="358" y="1028"/>
                    </a:lnTo>
                    <a:lnTo>
                      <a:pt x="369" y="1012"/>
                    </a:lnTo>
                    <a:lnTo>
                      <a:pt x="346" y="979"/>
                    </a:lnTo>
                    <a:lnTo>
                      <a:pt x="346" y="947"/>
                    </a:lnTo>
                    <a:lnTo>
                      <a:pt x="358" y="936"/>
                    </a:lnTo>
                    <a:lnTo>
                      <a:pt x="569" y="0"/>
                    </a:lnTo>
                    <a:lnTo>
                      <a:pt x="563" y="0"/>
                    </a:lnTo>
                    <a:lnTo>
                      <a:pt x="797" y="60"/>
                    </a:lnTo>
                    <a:lnTo>
                      <a:pt x="737" y="417"/>
                    </a:lnTo>
                    <a:lnTo>
                      <a:pt x="774" y="513"/>
                    </a:lnTo>
                    <a:lnTo>
                      <a:pt x="791" y="573"/>
                    </a:lnTo>
                    <a:lnTo>
                      <a:pt x="774" y="611"/>
                    </a:lnTo>
                    <a:lnTo>
                      <a:pt x="758" y="627"/>
                    </a:lnTo>
                    <a:lnTo>
                      <a:pt x="781" y="649"/>
                    </a:lnTo>
                    <a:lnTo>
                      <a:pt x="807" y="687"/>
                    </a:lnTo>
                    <a:lnTo>
                      <a:pt x="872" y="752"/>
                    </a:lnTo>
                    <a:lnTo>
                      <a:pt x="916" y="849"/>
                    </a:lnTo>
                    <a:lnTo>
                      <a:pt x="927" y="893"/>
                    </a:lnTo>
                    <a:lnTo>
                      <a:pt x="948" y="942"/>
                    </a:lnTo>
                    <a:lnTo>
                      <a:pt x="986" y="942"/>
                    </a:lnTo>
                    <a:lnTo>
                      <a:pt x="986" y="973"/>
                    </a:lnTo>
                    <a:lnTo>
                      <a:pt x="1046" y="979"/>
                    </a:lnTo>
                    <a:lnTo>
                      <a:pt x="1062" y="1001"/>
                    </a:lnTo>
                    <a:lnTo>
                      <a:pt x="1002" y="1119"/>
                    </a:lnTo>
                    <a:lnTo>
                      <a:pt x="1007" y="1142"/>
                    </a:lnTo>
                    <a:lnTo>
                      <a:pt x="986" y="1158"/>
                    </a:lnTo>
                    <a:lnTo>
                      <a:pt x="981" y="1217"/>
                    </a:lnTo>
                    <a:lnTo>
                      <a:pt x="986" y="1223"/>
                    </a:lnTo>
                    <a:lnTo>
                      <a:pt x="986" y="1255"/>
                    </a:lnTo>
                    <a:lnTo>
                      <a:pt x="943" y="1282"/>
                    </a:lnTo>
                    <a:lnTo>
                      <a:pt x="943" y="1314"/>
                    </a:lnTo>
                    <a:lnTo>
                      <a:pt x="948" y="1336"/>
                    </a:lnTo>
                    <a:lnTo>
                      <a:pt x="932" y="1369"/>
                    </a:lnTo>
                    <a:lnTo>
                      <a:pt x="986" y="1418"/>
                    </a:lnTo>
                    <a:lnTo>
                      <a:pt x="1002" y="1411"/>
                    </a:lnTo>
                    <a:lnTo>
                      <a:pt x="1078" y="1353"/>
                    </a:lnTo>
                    <a:lnTo>
                      <a:pt x="1089" y="1341"/>
                    </a:lnTo>
                    <a:lnTo>
                      <a:pt x="1100" y="1353"/>
                    </a:lnTo>
                    <a:lnTo>
                      <a:pt x="1111" y="1379"/>
                    </a:lnTo>
                    <a:lnTo>
                      <a:pt x="1121" y="1385"/>
                    </a:lnTo>
                    <a:lnTo>
                      <a:pt x="1132" y="1395"/>
                    </a:lnTo>
                    <a:lnTo>
                      <a:pt x="1127" y="1444"/>
                    </a:lnTo>
                    <a:lnTo>
                      <a:pt x="1127" y="1514"/>
                    </a:lnTo>
                    <a:lnTo>
                      <a:pt x="1144" y="1563"/>
                    </a:lnTo>
                    <a:lnTo>
                      <a:pt x="1176" y="1606"/>
                    </a:lnTo>
                    <a:lnTo>
                      <a:pt x="1170" y="1634"/>
                    </a:lnTo>
                    <a:lnTo>
                      <a:pt x="1154" y="1666"/>
                    </a:lnTo>
                    <a:lnTo>
                      <a:pt x="1181" y="1709"/>
                    </a:lnTo>
                    <a:lnTo>
                      <a:pt x="1214" y="1709"/>
                    </a:lnTo>
                    <a:lnTo>
                      <a:pt x="1241" y="1747"/>
                    </a:lnTo>
                    <a:lnTo>
                      <a:pt x="1246" y="1769"/>
                    </a:lnTo>
                    <a:lnTo>
                      <a:pt x="1235" y="1817"/>
                    </a:lnTo>
                    <a:lnTo>
                      <a:pt x="1235" y="1828"/>
                    </a:lnTo>
                    <a:lnTo>
                      <a:pt x="1257" y="1871"/>
                    </a:lnTo>
                    <a:lnTo>
                      <a:pt x="1290" y="1893"/>
                    </a:lnTo>
                    <a:lnTo>
                      <a:pt x="1306" y="1855"/>
                    </a:lnTo>
                    <a:lnTo>
                      <a:pt x="1328" y="1845"/>
                    </a:lnTo>
                    <a:lnTo>
                      <a:pt x="1381" y="1866"/>
                    </a:lnTo>
                    <a:lnTo>
                      <a:pt x="1409" y="1871"/>
                    </a:lnTo>
                    <a:lnTo>
                      <a:pt x="1436" y="1850"/>
                    </a:lnTo>
                    <a:lnTo>
                      <a:pt x="1453" y="1845"/>
                    </a:lnTo>
                    <a:lnTo>
                      <a:pt x="1468" y="1861"/>
                    </a:lnTo>
                    <a:lnTo>
                      <a:pt x="1539" y="1866"/>
                    </a:lnTo>
                    <a:lnTo>
                      <a:pt x="1572" y="1882"/>
                    </a:lnTo>
                    <a:lnTo>
                      <a:pt x="1582" y="1871"/>
                    </a:lnTo>
                    <a:lnTo>
                      <a:pt x="1658" y="1877"/>
                    </a:lnTo>
                    <a:lnTo>
                      <a:pt x="1653" y="1845"/>
                    </a:lnTo>
                    <a:lnTo>
                      <a:pt x="1685" y="1817"/>
                    </a:lnTo>
                    <a:lnTo>
                      <a:pt x="1723" y="1855"/>
                    </a:lnTo>
                    <a:lnTo>
                      <a:pt x="1734" y="1904"/>
                    </a:lnTo>
                    <a:lnTo>
                      <a:pt x="1761" y="1925"/>
                    </a:lnTo>
                    <a:lnTo>
                      <a:pt x="1625" y="2845"/>
                    </a:lnTo>
                    <a:lnTo>
                      <a:pt x="807" y="2699"/>
                    </a:lnTo>
                    <a:lnTo>
                      <a:pt x="0" y="2537"/>
                    </a:lnTo>
                  </a:path>
                </a:pathLst>
              </a:custGeom>
              <a:solidFill>
                <a:schemeClr val="bg2">
                  <a:lumMod val="20000"/>
                  <a:lumOff val="80000"/>
                </a:schemeClr>
              </a:solidFill>
              <a:ln w="0">
                <a:solidFill>
                  <a:schemeClr val="bg2">
                    <a:lumMod val="20000"/>
                    <a:lumOff val="80000"/>
                  </a:schemeClr>
                </a:solidFill>
                <a:round/>
                <a:headEnd/>
                <a:tailEnd/>
              </a:ln>
            </p:spPr>
          </p:sp>
          <p:sp>
            <p:nvSpPr>
              <p:cNvPr id="97" name="Freeform 96"/>
              <p:cNvSpPr>
                <a:spLocks/>
              </p:cNvSpPr>
              <p:nvPr/>
            </p:nvSpPr>
            <p:spPr bwMode="auto">
              <a:xfrm>
                <a:off x="1431064" y="1074465"/>
                <a:ext cx="731287" cy="466350"/>
              </a:xfrm>
              <a:custGeom>
                <a:avLst/>
                <a:gdLst>
                  <a:gd name="T0" fmla="*/ 2147483647 w 3008"/>
                  <a:gd name="T1" fmla="*/ 2147483647 h 1908"/>
                  <a:gd name="T2" fmla="*/ 2147483647 w 3008"/>
                  <a:gd name="T3" fmla="*/ 2147483647 h 1908"/>
                  <a:gd name="T4" fmla="*/ 2147483647 w 3008"/>
                  <a:gd name="T5" fmla="*/ 2147483647 h 1908"/>
                  <a:gd name="T6" fmla="*/ 2147483647 w 3008"/>
                  <a:gd name="T7" fmla="*/ 2147483647 h 1908"/>
                  <a:gd name="T8" fmla="*/ 2147483647 w 3008"/>
                  <a:gd name="T9" fmla="*/ 2147483647 h 1908"/>
                  <a:gd name="T10" fmla="*/ 2147483647 w 3008"/>
                  <a:gd name="T11" fmla="*/ 2147483647 h 1908"/>
                  <a:gd name="T12" fmla="*/ 2147483647 w 3008"/>
                  <a:gd name="T13" fmla="*/ 2147483647 h 1908"/>
                  <a:gd name="T14" fmla="*/ 2147483647 w 3008"/>
                  <a:gd name="T15" fmla="*/ 2147483647 h 1908"/>
                  <a:gd name="T16" fmla="*/ 2147483647 w 3008"/>
                  <a:gd name="T17" fmla="*/ 2147483647 h 1908"/>
                  <a:gd name="T18" fmla="*/ 2147483647 w 3008"/>
                  <a:gd name="T19" fmla="*/ 2147483647 h 1908"/>
                  <a:gd name="T20" fmla="*/ 2147483647 w 3008"/>
                  <a:gd name="T21" fmla="*/ 2147483647 h 1908"/>
                  <a:gd name="T22" fmla="*/ 2147483647 w 3008"/>
                  <a:gd name="T23" fmla="*/ 2147483647 h 1908"/>
                  <a:gd name="T24" fmla="*/ 2147483647 w 3008"/>
                  <a:gd name="T25" fmla="*/ 2147483647 h 1908"/>
                  <a:gd name="T26" fmla="*/ 2147483647 w 3008"/>
                  <a:gd name="T27" fmla="*/ 2147483647 h 1908"/>
                  <a:gd name="T28" fmla="*/ 2147483647 w 3008"/>
                  <a:gd name="T29" fmla="*/ 2147483647 h 1908"/>
                  <a:gd name="T30" fmla="*/ 2147483647 w 3008"/>
                  <a:gd name="T31" fmla="*/ 2147483647 h 1908"/>
                  <a:gd name="T32" fmla="*/ 2147483647 w 3008"/>
                  <a:gd name="T33" fmla="*/ 2147483647 h 1908"/>
                  <a:gd name="T34" fmla="*/ 2147483647 w 3008"/>
                  <a:gd name="T35" fmla="*/ 2147483647 h 1908"/>
                  <a:gd name="T36" fmla="*/ 2147483647 w 3008"/>
                  <a:gd name="T37" fmla="*/ 2147483647 h 1908"/>
                  <a:gd name="T38" fmla="*/ 2147483647 w 3008"/>
                  <a:gd name="T39" fmla="*/ 2147483647 h 1908"/>
                  <a:gd name="T40" fmla="*/ 2147483647 w 3008"/>
                  <a:gd name="T41" fmla="*/ 2147483647 h 1908"/>
                  <a:gd name="T42" fmla="*/ 2147483647 w 3008"/>
                  <a:gd name="T43" fmla="*/ 2147483647 h 1908"/>
                  <a:gd name="T44" fmla="*/ 2147483647 w 3008"/>
                  <a:gd name="T45" fmla="*/ 2147483647 h 1908"/>
                  <a:gd name="T46" fmla="*/ 2147483647 w 3008"/>
                  <a:gd name="T47" fmla="*/ 2147483647 h 1908"/>
                  <a:gd name="T48" fmla="*/ 2147483647 w 3008"/>
                  <a:gd name="T49" fmla="*/ 2147483647 h 1908"/>
                  <a:gd name="T50" fmla="*/ 2147483647 w 3008"/>
                  <a:gd name="T51" fmla="*/ 2147483647 h 1908"/>
                  <a:gd name="T52" fmla="*/ 2147483647 w 3008"/>
                  <a:gd name="T53" fmla="*/ 2147483647 h 1908"/>
                  <a:gd name="T54" fmla="*/ 2147483647 w 3008"/>
                  <a:gd name="T55" fmla="*/ 2147483647 h 1908"/>
                  <a:gd name="T56" fmla="*/ 2147483647 w 3008"/>
                  <a:gd name="T57" fmla="*/ 2147483647 h 1908"/>
                  <a:gd name="T58" fmla="*/ 2147483647 w 3008"/>
                  <a:gd name="T59" fmla="*/ 2147483647 h 1908"/>
                  <a:gd name="T60" fmla="*/ 2147483647 w 3008"/>
                  <a:gd name="T61" fmla="*/ 2147483647 h 1908"/>
                  <a:gd name="T62" fmla="*/ 2147483647 w 3008"/>
                  <a:gd name="T63" fmla="*/ 2147483647 h 1908"/>
                  <a:gd name="T64" fmla="*/ 2147483647 w 3008"/>
                  <a:gd name="T65" fmla="*/ 0 h 1908"/>
                  <a:gd name="T66" fmla="*/ 2147483647 w 3008"/>
                  <a:gd name="T67" fmla="*/ 2147483647 h 1908"/>
                  <a:gd name="T68" fmla="*/ 2147483647 w 3008"/>
                  <a:gd name="T69" fmla="*/ 2147483647 h 1908"/>
                  <a:gd name="T70" fmla="*/ 2147483647 w 3008"/>
                  <a:gd name="T71" fmla="*/ 2147483647 h 1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8"/>
                  <a:gd name="T109" fmla="*/ 0 h 1908"/>
                  <a:gd name="T110" fmla="*/ 3008 w 3008"/>
                  <a:gd name="T111" fmla="*/ 1908 h 19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8" h="1908">
                    <a:moveTo>
                      <a:pt x="2889" y="1908"/>
                    </a:moveTo>
                    <a:lnTo>
                      <a:pt x="1051" y="1681"/>
                    </a:lnTo>
                    <a:lnTo>
                      <a:pt x="1024" y="1865"/>
                    </a:lnTo>
                    <a:lnTo>
                      <a:pt x="997" y="1844"/>
                    </a:lnTo>
                    <a:lnTo>
                      <a:pt x="986" y="1795"/>
                    </a:lnTo>
                    <a:lnTo>
                      <a:pt x="948" y="1757"/>
                    </a:lnTo>
                    <a:lnTo>
                      <a:pt x="916" y="1785"/>
                    </a:lnTo>
                    <a:lnTo>
                      <a:pt x="921" y="1817"/>
                    </a:lnTo>
                    <a:lnTo>
                      <a:pt x="845" y="1811"/>
                    </a:lnTo>
                    <a:lnTo>
                      <a:pt x="835" y="1822"/>
                    </a:lnTo>
                    <a:lnTo>
                      <a:pt x="802" y="1806"/>
                    </a:lnTo>
                    <a:lnTo>
                      <a:pt x="731" y="1801"/>
                    </a:lnTo>
                    <a:lnTo>
                      <a:pt x="716" y="1785"/>
                    </a:lnTo>
                    <a:lnTo>
                      <a:pt x="699" y="1790"/>
                    </a:lnTo>
                    <a:lnTo>
                      <a:pt x="672" y="1811"/>
                    </a:lnTo>
                    <a:lnTo>
                      <a:pt x="644" y="1806"/>
                    </a:lnTo>
                    <a:lnTo>
                      <a:pt x="591" y="1785"/>
                    </a:lnTo>
                    <a:lnTo>
                      <a:pt x="569" y="1795"/>
                    </a:lnTo>
                    <a:lnTo>
                      <a:pt x="553" y="1833"/>
                    </a:lnTo>
                    <a:lnTo>
                      <a:pt x="520" y="1811"/>
                    </a:lnTo>
                    <a:lnTo>
                      <a:pt x="498" y="1768"/>
                    </a:lnTo>
                    <a:lnTo>
                      <a:pt x="498" y="1757"/>
                    </a:lnTo>
                    <a:lnTo>
                      <a:pt x="509" y="1709"/>
                    </a:lnTo>
                    <a:lnTo>
                      <a:pt x="504" y="1687"/>
                    </a:lnTo>
                    <a:lnTo>
                      <a:pt x="477" y="1649"/>
                    </a:lnTo>
                    <a:lnTo>
                      <a:pt x="444" y="1649"/>
                    </a:lnTo>
                    <a:lnTo>
                      <a:pt x="417" y="1606"/>
                    </a:lnTo>
                    <a:lnTo>
                      <a:pt x="433" y="1574"/>
                    </a:lnTo>
                    <a:lnTo>
                      <a:pt x="439" y="1546"/>
                    </a:lnTo>
                    <a:lnTo>
                      <a:pt x="407" y="1503"/>
                    </a:lnTo>
                    <a:lnTo>
                      <a:pt x="390" y="1454"/>
                    </a:lnTo>
                    <a:lnTo>
                      <a:pt x="390" y="1384"/>
                    </a:lnTo>
                    <a:lnTo>
                      <a:pt x="395" y="1335"/>
                    </a:lnTo>
                    <a:lnTo>
                      <a:pt x="384" y="1325"/>
                    </a:lnTo>
                    <a:lnTo>
                      <a:pt x="374" y="1319"/>
                    </a:lnTo>
                    <a:lnTo>
                      <a:pt x="363" y="1293"/>
                    </a:lnTo>
                    <a:lnTo>
                      <a:pt x="352" y="1281"/>
                    </a:lnTo>
                    <a:lnTo>
                      <a:pt x="341" y="1293"/>
                    </a:lnTo>
                    <a:lnTo>
                      <a:pt x="265" y="1351"/>
                    </a:lnTo>
                    <a:lnTo>
                      <a:pt x="249" y="1358"/>
                    </a:lnTo>
                    <a:lnTo>
                      <a:pt x="195" y="1309"/>
                    </a:lnTo>
                    <a:lnTo>
                      <a:pt x="211" y="1276"/>
                    </a:lnTo>
                    <a:lnTo>
                      <a:pt x="206" y="1254"/>
                    </a:lnTo>
                    <a:lnTo>
                      <a:pt x="206" y="1222"/>
                    </a:lnTo>
                    <a:lnTo>
                      <a:pt x="249" y="1195"/>
                    </a:lnTo>
                    <a:lnTo>
                      <a:pt x="249" y="1163"/>
                    </a:lnTo>
                    <a:lnTo>
                      <a:pt x="244" y="1157"/>
                    </a:lnTo>
                    <a:lnTo>
                      <a:pt x="249" y="1098"/>
                    </a:lnTo>
                    <a:lnTo>
                      <a:pt x="270" y="1082"/>
                    </a:lnTo>
                    <a:lnTo>
                      <a:pt x="265" y="1059"/>
                    </a:lnTo>
                    <a:lnTo>
                      <a:pt x="325" y="941"/>
                    </a:lnTo>
                    <a:lnTo>
                      <a:pt x="309" y="919"/>
                    </a:lnTo>
                    <a:lnTo>
                      <a:pt x="249" y="913"/>
                    </a:lnTo>
                    <a:lnTo>
                      <a:pt x="249" y="882"/>
                    </a:lnTo>
                    <a:lnTo>
                      <a:pt x="211" y="882"/>
                    </a:lnTo>
                    <a:lnTo>
                      <a:pt x="190" y="833"/>
                    </a:lnTo>
                    <a:lnTo>
                      <a:pt x="179" y="789"/>
                    </a:lnTo>
                    <a:lnTo>
                      <a:pt x="135" y="692"/>
                    </a:lnTo>
                    <a:lnTo>
                      <a:pt x="70" y="627"/>
                    </a:lnTo>
                    <a:lnTo>
                      <a:pt x="44" y="589"/>
                    </a:lnTo>
                    <a:lnTo>
                      <a:pt x="21" y="567"/>
                    </a:lnTo>
                    <a:lnTo>
                      <a:pt x="37" y="551"/>
                    </a:lnTo>
                    <a:lnTo>
                      <a:pt x="54" y="513"/>
                    </a:lnTo>
                    <a:lnTo>
                      <a:pt x="37" y="453"/>
                    </a:lnTo>
                    <a:lnTo>
                      <a:pt x="0" y="357"/>
                    </a:lnTo>
                    <a:lnTo>
                      <a:pt x="60" y="0"/>
                    </a:lnTo>
                    <a:lnTo>
                      <a:pt x="335" y="49"/>
                    </a:lnTo>
                    <a:lnTo>
                      <a:pt x="1073" y="172"/>
                    </a:lnTo>
                    <a:lnTo>
                      <a:pt x="1831" y="302"/>
                    </a:lnTo>
                    <a:lnTo>
                      <a:pt x="3008" y="422"/>
                    </a:lnTo>
                    <a:lnTo>
                      <a:pt x="2915" y="1546"/>
                    </a:lnTo>
                    <a:lnTo>
                      <a:pt x="2889" y="1908"/>
                    </a:lnTo>
                  </a:path>
                </a:pathLst>
              </a:custGeom>
              <a:solidFill>
                <a:schemeClr val="bg2">
                  <a:lumMod val="20000"/>
                  <a:lumOff val="80000"/>
                </a:schemeClr>
              </a:solidFill>
              <a:ln w="0">
                <a:solidFill>
                  <a:schemeClr val="bg2">
                    <a:lumMod val="20000"/>
                    <a:lumOff val="80000"/>
                  </a:schemeClr>
                </a:solidFill>
                <a:round/>
                <a:headEnd/>
                <a:tailEnd/>
              </a:ln>
            </p:spPr>
          </p:sp>
          <p:sp>
            <p:nvSpPr>
              <p:cNvPr id="98" name="Freeform 97"/>
              <p:cNvSpPr>
                <a:spLocks/>
              </p:cNvSpPr>
              <p:nvPr/>
            </p:nvSpPr>
            <p:spPr bwMode="auto">
              <a:xfrm>
                <a:off x="1631967" y="1484531"/>
                <a:ext cx="506276" cy="418106"/>
              </a:xfrm>
              <a:custGeom>
                <a:avLst/>
                <a:gdLst>
                  <a:gd name="T0" fmla="*/ 2147483647 w 2060"/>
                  <a:gd name="T1" fmla="*/ 2147483647 h 1699"/>
                  <a:gd name="T2" fmla="*/ 2147483647 w 2060"/>
                  <a:gd name="T3" fmla="*/ 2147483647 h 1699"/>
                  <a:gd name="T4" fmla="*/ 2147483647 w 2060"/>
                  <a:gd name="T5" fmla="*/ 2147483647 h 1699"/>
                  <a:gd name="T6" fmla="*/ 2147483647 w 2060"/>
                  <a:gd name="T7" fmla="*/ 0 h 1699"/>
                  <a:gd name="T8" fmla="*/ 2147483647 w 2060"/>
                  <a:gd name="T9" fmla="*/ 2147483647 h 1699"/>
                  <a:gd name="T10" fmla="*/ 2147483647 w 2060"/>
                  <a:gd name="T11" fmla="*/ 2147483647 h 1699"/>
                  <a:gd name="T12" fmla="*/ 0 w 2060"/>
                  <a:gd name="T13" fmla="*/ 2147483647 h 1699"/>
                  <a:gd name="T14" fmla="*/ 2147483647 w 2060"/>
                  <a:gd name="T15" fmla="*/ 2147483647 h 1699"/>
                  <a:gd name="T16" fmla="*/ 2147483647 w 2060"/>
                  <a:gd name="T17" fmla="*/ 2147483647 h 16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0"/>
                  <a:gd name="T28" fmla="*/ 0 h 1699"/>
                  <a:gd name="T29" fmla="*/ 2060 w 2060"/>
                  <a:gd name="T30" fmla="*/ 1699 h 16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0" h="1699">
                    <a:moveTo>
                      <a:pt x="1929" y="1699"/>
                    </a:moveTo>
                    <a:lnTo>
                      <a:pt x="1994" y="958"/>
                    </a:lnTo>
                    <a:lnTo>
                      <a:pt x="2060" y="227"/>
                    </a:lnTo>
                    <a:lnTo>
                      <a:pt x="222" y="0"/>
                    </a:lnTo>
                    <a:lnTo>
                      <a:pt x="195" y="184"/>
                    </a:lnTo>
                    <a:lnTo>
                      <a:pt x="59" y="1104"/>
                    </a:lnTo>
                    <a:lnTo>
                      <a:pt x="0" y="1460"/>
                    </a:lnTo>
                    <a:lnTo>
                      <a:pt x="548" y="1548"/>
                    </a:lnTo>
                    <a:lnTo>
                      <a:pt x="1929" y="1699"/>
                    </a:lnTo>
                  </a:path>
                </a:pathLst>
              </a:custGeom>
              <a:solidFill>
                <a:schemeClr val="bg2">
                  <a:lumMod val="20000"/>
                  <a:lumOff val="80000"/>
                </a:schemeClr>
              </a:solidFill>
              <a:ln w="0">
                <a:solidFill>
                  <a:schemeClr val="bg2">
                    <a:lumMod val="20000"/>
                    <a:lumOff val="80000"/>
                  </a:schemeClr>
                </a:solidFill>
                <a:round/>
                <a:headEnd/>
                <a:tailEnd/>
              </a:ln>
            </p:spPr>
          </p:sp>
          <p:sp>
            <p:nvSpPr>
              <p:cNvPr id="99" name="Freeform 98"/>
              <p:cNvSpPr>
                <a:spLocks/>
              </p:cNvSpPr>
              <p:nvPr/>
            </p:nvSpPr>
            <p:spPr bwMode="auto">
              <a:xfrm>
                <a:off x="1720364" y="1862436"/>
                <a:ext cx="522348" cy="418106"/>
              </a:xfrm>
              <a:custGeom>
                <a:avLst/>
                <a:gdLst>
                  <a:gd name="T0" fmla="*/ 0 w 2141"/>
                  <a:gd name="T1" fmla="*/ 2147483647 h 1692"/>
                  <a:gd name="T2" fmla="*/ 2147483647 w 2141"/>
                  <a:gd name="T3" fmla="*/ 0 h 1692"/>
                  <a:gd name="T4" fmla="*/ 2147483647 w 2141"/>
                  <a:gd name="T5" fmla="*/ 2147483647 h 1692"/>
                  <a:gd name="T6" fmla="*/ 2147483647 w 2141"/>
                  <a:gd name="T7" fmla="*/ 2147483647 h 1692"/>
                  <a:gd name="T8" fmla="*/ 2147483647 w 2141"/>
                  <a:gd name="T9" fmla="*/ 2147483647 h 1692"/>
                  <a:gd name="T10" fmla="*/ 2147483647 w 2141"/>
                  <a:gd name="T11" fmla="*/ 2147483647 h 1692"/>
                  <a:gd name="T12" fmla="*/ 2147483647 w 2141"/>
                  <a:gd name="T13" fmla="*/ 2147483647 h 1692"/>
                  <a:gd name="T14" fmla="*/ 0 w 2141"/>
                  <a:gd name="T15" fmla="*/ 2147483647 h 1692"/>
                  <a:gd name="T16" fmla="*/ 0 60000 65536"/>
                  <a:gd name="T17" fmla="*/ 0 60000 65536"/>
                  <a:gd name="T18" fmla="*/ 0 60000 65536"/>
                  <a:gd name="T19" fmla="*/ 0 60000 65536"/>
                  <a:gd name="T20" fmla="*/ 0 60000 65536"/>
                  <a:gd name="T21" fmla="*/ 0 60000 65536"/>
                  <a:gd name="T22" fmla="*/ 0 60000 65536"/>
                  <a:gd name="T23" fmla="*/ 0 60000 65536"/>
                  <a:gd name="T24" fmla="*/ 0 w 2141"/>
                  <a:gd name="T25" fmla="*/ 0 h 1692"/>
                  <a:gd name="T26" fmla="*/ 2141 w 2141"/>
                  <a:gd name="T27" fmla="*/ 1692 h 1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1" h="1692">
                    <a:moveTo>
                      <a:pt x="0" y="1475"/>
                    </a:moveTo>
                    <a:lnTo>
                      <a:pt x="201" y="0"/>
                    </a:lnTo>
                    <a:lnTo>
                      <a:pt x="1582" y="151"/>
                    </a:lnTo>
                    <a:lnTo>
                      <a:pt x="2141" y="199"/>
                    </a:lnTo>
                    <a:lnTo>
                      <a:pt x="2118" y="567"/>
                    </a:lnTo>
                    <a:lnTo>
                      <a:pt x="2053" y="1692"/>
                    </a:lnTo>
                    <a:lnTo>
                      <a:pt x="1766" y="1670"/>
                    </a:lnTo>
                    <a:lnTo>
                      <a:pt x="0" y="1475"/>
                    </a:lnTo>
                  </a:path>
                </a:pathLst>
              </a:custGeom>
              <a:solidFill>
                <a:schemeClr val="bg2">
                  <a:lumMod val="20000"/>
                  <a:lumOff val="80000"/>
                </a:schemeClr>
              </a:solidFill>
              <a:ln w="0">
                <a:solidFill>
                  <a:schemeClr val="bg2">
                    <a:lumMod val="20000"/>
                    <a:lumOff val="80000"/>
                  </a:schemeClr>
                </a:solidFill>
                <a:round/>
                <a:headEnd/>
                <a:tailEnd/>
              </a:ln>
            </p:spPr>
          </p:sp>
          <p:sp>
            <p:nvSpPr>
              <p:cNvPr id="100" name="Freeform 99"/>
              <p:cNvSpPr>
                <a:spLocks/>
              </p:cNvSpPr>
              <p:nvPr/>
            </p:nvSpPr>
            <p:spPr bwMode="auto">
              <a:xfrm>
                <a:off x="1366775" y="1717706"/>
                <a:ext cx="401806" cy="506552"/>
              </a:xfrm>
              <a:custGeom>
                <a:avLst/>
                <a:gdLst>
                  <a:gd name="T0" fmla="*/ 2147483647 w 1664"/>
                  <a:gd name="T1" fmla="*/ 2147483647 h 2065"/>
                  <a:gd name="T2" fmla="*/ 2147483647 w 1664"/>
                  <a:gd name="T3" fmla="*/ 2147483647 h 2065"/>
                  <a:gd name="T4" fmla="*/ 2147483647 w 1664"/>
                  <a:gd name="T5" fmla="*/ 2147483647 h 2065"/>
                  <a:gd name="T6" fmla="*/ 2147483647 w 1664"/>
                  <a:gd name="T7" fmla="*/ 2147483647 h 2065"/>
                  <a:gd name="T8" fmla="*/ 2147483647 w 1664"/>
                  <a:gd name="T9" fmla="*/ 0 h 2065"/>
                  <a:gd name="T10" fmla="*/ 0 w 1664"/>
                  <a:gd name="T11" fmla="*/ 2147483647 h 2065"/>
                  <a:gd name="T12" fmla="*/ 0 w 1664"/>
                  <a:gd name="T13" fmla="*/ 2147483647 h 2065"/>
                  <a:gd name="T14" fmla="*/ 2147483647 w 1664"/>
                  <a:gd name="T15" fmla="*/ 2147483647 h 2065"/>
                  <a:gd name="T16" fmla="*/ 0 60000 65536"/>
                  <a:gd name="T17" fmla="*/ 0 60000 65536"/>
                  <a:gd name="T18" fmla="*/ 0 60000 65536"/>
                  <a:gd name="T19" fmla="*/ 0 60000 65536"/>
                  <a:gd name="T20" fmla="*/ 0 60000 65536"/>
                  <a:gd name="T21" fmla="*/ 0 60000 65536"/>
                  <a:gd name="T22" fmla="*/ 0 60000 65536"/>
                  <a:gd name="T23" fmla="*/ 0 60000 65536"/>
                  <a:gd name="T24" fmla="*/ 0 w 1664"/>
                  <a:gd name="T25" fmla="*/ 0 h 2065"/>
                  <a:gd name="T26" fmla="*/ 1664 w 1664"/>
                  <a:gd name="T27" fmla="*/ 2065 h 20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4" h="2065">
                    <a:moveTo>
                      <a:pt x="1463" y="2065"/>
                    </a:moveTo>
                    <a:lnTo>
                      <a:pt x="1664" y="590"/>
                    </a:lnTo>
                    <a:lnTo>
                      <a:pt x="1116" y="502"/>
                    </a:lnTo>
                    <a:lnTo>
                      <a:pt x="1175" y="146"/>
                    </a:lnTo>
                    <a:lnTo>
                      <a:pt x="357" y="0"/>
                    </a:lnTo>
                    <a:lnTo>
                      <a:pt x="0" y="1832"/>
                    </a:lnTo>
                    <a:lnTo>
                      <a:pt x="0" y="1839"/>
                    </a:lnTo>
                    <a:lnTo>
                      <a:pt x="1463" y="2065"/>
                    </a:lnTo>
                  </a:path>
                </a:pathLst>
              </a:custGeom>
              <a:solidFill>
                <a:schemeClr val="bg2">
                  <a:lumMod val="20000"/>
                  <a:lumOff val="80000"/>
                </a:schemeClr>
              </a:solidFill>
              <a:ln w="0">
                <a:solidFill>
                  <a:schemeClr val="bg2">
                    <a:lumMod val="20000"/>
                    <a:lumOff val="80000"/>
                  </a:schemeClr>
                </a:solidFill>
                <a:round/>
                <a:headEnd/>
                <a:tailEnd/>
              </a:ln>
            </p:spPr>
          </p:sp>
          <p:sp>
            <p:nvSpPr>
              <p:cNvPr id="101" name="nv"/>
              <p:cNvSpPr>
                <a:spLocks/>
              </p:cNvSpPr>
              <p:nvPr/>
            </p:nvSpPr>
            <p:spPr bwMode="auto">
              <a:xfrm>
                <a:off x="989075" y="1637302"/>
                <a:ext cx="458058" cy="699525"/>
              </a:xfrm>
              <a:custGeom>
                <a:avLst/>
                <a:gdLst>
                  <a:gd name="T0" fmla="*/ 2147483647 w 1880"/>
                  <a:gd name="T1" fmla="*/ 0 h 2883"/>
                  <a:gd name="T2" fmla="*/ 0 w 1880"/>
                  <a:gd name="T3" fmla="*/ 2147483647 h 2883"/>
                  <a:gd name="T4" fmla="*/ 2147483647 w 1880"/>
                  <a:gd name="T5" fmla="*/ 2147483647 h 2883"/>
                  <a:gd name="T6" fmla="*/ 2147483647 w 1880"/>
                  <a:gd name="T7" fmla="*/ 2147483647 h 2883"/>
                  <a:gd name="T8" fmla="*/ 2147483647 w 1880"/>
                  <a:gd name="T9" fmla="*/ 2147483647 h 2883"/>
                  <a:gd name="T10" fmla="*/ 2147483647 w 1880"/>
                  <a:gd name="T11" fmla="*/ 2147483647 h 2883"/>
                  <a:gd name="T12" fmla="*/ 2147483647 w 1880"/>
                  <a:gd name="T13" fmla="*/ 2147483647 h 2883"/>
                  <a:gd name="T14" fmla="*/ 2147483647 w 1880"/>
                  <a:gd name="T15" fmla="*/ 2147483647 h 2883"/>
                  <a:gd name="T16" fmla="*/ 2147483647 w 1880"/>
                  <a:gd name="T17" fmla="*/ 2147483647 h 2883"/>
                  <a:gd name="T18" fmla="*/ 2147483647 w 1880"/>
                  <a:gd name="T19" fmla="*/ 2147483647 h 2883"/>
                  <a:gd name="T20" fmla="*/ 2147483647 w 1880"/>
                  <a:gd name="T21" fmla="*/ 2147483647 h 2883"/>
                  <a:gd name="T22" fmla="*/ 2147483647 w 1880"/>
                  <a:gd name="T23" fmla="*/ 2147483647 h 2883"/>
                  <a:gd name="T24" fmla="*/ 2147483647 w 1880"/>
                  <a:gd name="T25" fmla="*/ 2147483647 h 2883"/>
                  <a:gd name="T26" fmla="*/ 2147483647 w 1880"/>
                  <a:gd name="T27" fmla="*/ 2147483647 h 2883"/>
                  <a:gd name="T28" fmla="*/ 2147483647 w 1880"/>
                  <a:gd name="T29" fmla="*/ 2147483647 h 2883"/>
                  <a:gd name="T30" fmla="*/ 2147483647 w 1880"/>
                  <a:gd name="T31" fmla="*/ 2147483647 h 2883"/>
                  <a:gd name="T32" fmla="*/ 2147483647 w 1880"/>
                  <a:gd name="T33" fmla="*/ 2147483647 h 2883"/>
                  <a:gd name="T34" fmla="*/ 2147483647 w 1880"/>
                  <a:gd name="T35" fmla="*/ 2147483647 h 2883"/>
                  <a:gd name="T36" fmla="*/ 2147483647 w 1880"/>
                  <a:gd name="T37" fmla="*/ 2147483647 h 2883"/>
                  <a:gd name="T38" fmla="*/ 2147483647 w 1880"/>
                  <a:gd name="T39" fmla="*/ 2147483647 h 2883"/>
                  <a:gd name="T40" fmla="*/ 2147483647 w 1880"/>
                  <a:gd name="T41" fmla="*/ 0 h 28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80"/>
                  <a:gd name="T64" fmla="*/ 0 h 2883"/>
                  <a:gd name="T65" fmla="*/ 1880 w 1880"/>
                  <a:gd name="T66" fmla="*/ 2883 h 28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80" h="2883">
                    <a:moveTo>
                      <a:pt x="282" y="0"/>
                    </a:moveTo>
                    <a:lnTo>
                      <a:pt x="0" y="1093"/>
                    </a:lnTo>
                    <a:lnTo>
                      <a:pt x="1219" y="2883"/>
                    </a:lnTo>
                    <a:lnTo>
                      <a:pt x="1219" y="2861"/>
                    </a:lnTo>
                    <a:lnTo>
                      <a:pt x="1230" y="2834"/>
                    </a:lnTo>
                    <a:lnTo>
                      <a:pt x="1252" y="2764"/>
                    </a:lnTo>
                    <a:lnTo>
                      <a:pt x="1240" y="2731"/>
                    </a:lnTo>
                    <a:lnTo>
                      <a:pt x="1257" y="2558"/>
                    </a:lnTo>
                    <a:lnTo>
                      <a:pt x="1246" y="2488"/>
                    </a:lnTo>
                    <a:lnTo>
                      <a:pt x="1257" y="2472"/>
                    </a:lnTo>
                    <a:lnTo>
                      <a:pt x="1300" y="2460"/>
                    </a:lnTo>
                    <a:lnTo>
                      <a:pt x="1360" y="2477"/>
                    </a:lnTo>
                    <a:lnTo>
                      <a:pt x="1382" y="2504"/>
                    </a:lnTo>
                    <a:lnTo>
                      <a:pt x="1382" y="2514"/>
                    </a:lnTo>
                    <a:lnTo>
                      <a:pt x="1403" y="2537"/>
                    </a:lnTo>
                    <a:lnTo>
                      <a:pt x="1436" y="2537"/>
                    </a:lnTo>
                    <a:lnTo>
                      <a:pt x="1491" y="2379"/>
                    </a:lnTo>
                    <a:lnTo>
                      <a:pt x="1523" y="2184"/>
                    </a:lnTo>
                    <a:lnTo>
                      <a:pt x="1880" y="352"/>
                    </a:lnTo>
                    <a:lnTo>
                      <a:pt x="1073" y="190"/>
                    </a:lnTo>
                    <a:lnTo>
                      <a:pt x="282" y="0"/>
                    </a:lnTo>
                    <a:close/>
                  </a:path>
                </a:pathLst>
              </a:custGeom>
              <a:solidFill>
                <a:schemeClr val="bg2">
                  <a:lumMod val="20000"/>
                  <a:lumOff val="80000"/>
                </a:schemeClr>
              </a:solidFill>
              <a:ln w="0">
                <a:solidFill>
                  <a:schemeClr val="bg2">
                    <a:lumMod val="20000"/>
                    <a:lumOff val="80000"/>
                  </a:schemeClr>
                </a:solidFill>
                <a:round/>
                <a:headEnd/>
                <a:tailEnd/>
              </a:ln>
            </p:spPr>
          </p:sp>
          <p:sp>
            <p:nvSpPr>
              <p:cNvPr id="102" name="AZ"/>
              <p:cNvSpPr>
                <a:spLocks/>
              </p:cNvSpPr>
              <p:nvPr/>
            </p:nvSpPr>
            <p:spPr bwMode="auto">
              <a:xfrm>
                <a:off x="1230158" y="2167976"/>
                <a:ext cx="490202" cy="562837"/>
              </a:xfrm>
              <a:custGeom>
                <a:avLst/>
                <a:gdLst>
                  <a:gd name="T0" fmla="*/ 2147483647 w 2011"/>
                  <a:gd name="T1" fmla="*/ 2147483647 h 2321"/>
                  <a:gd name="T2" fmla="*/ 2147483647 w 2011"/>
                  <a:gd name="T3" fmla="*/ 2147483647 h 2321"/>
                  <a:gd name="T4" fmla="*/ 2147483647 w 2011"/>
                  <a:gd name="T5" fmla="*/ 2147483647 h 2321"/>
                  <a:gd name="T6" fmla="*/ 2147483647 w 2011"/>
                  <a:gd name="T7" fmla="*/ 0 h 2321"/>
                  <a:gd name="T8" fmla="*/ 2147483647 w 2011"/>
                  <a:gd name="T9" fmla="*/ 2147483647 h 2321"/>
                  <a:gd name="T10" fmla="*/ 2147483647 w 2011"/>
                  <a:gd name="T11" fmla="*/ 2147483647 h 2321"/>
                  <a:gd name="T12" fmla="*/ 2147483647 w 2011"/>
                  <a:gd name="T13" fmla="*/ 2147483647 h 2321"/>
                  <a:gd name="T14" fmla="*/ 2147483647 w 2011"/>
                  <a:gd name="T15" fmla="*/ 2147483647 h 2321"/>
                  <a:gd name="T16" fmla="*/ 2147483647 w 2011"/>
                  <a:gd name="T17" fmla="*/ 2147483647 h 2321"/>
                  <a:gd name="T18" fmla="*/ 2147483647 w 2011"/>
                  <a:gd name="T19" fmla="*/ 2147483647 h 2321"/>
                  <a:gd name="T20" fmla="*/ 2147483647 w 2011"/>
                  <a:gd name="T21" fmla="*/ 2147483647 h 2321"/>
                  <a:gd name="T22" fmla="*/ 2147483647 w 2011"/>
                  <a:gd name="T23" fmla="*/ 2147483647 h 2321"/>
                  <a:gd name="T24" fmla="*/ 2147483647 w 2011"/>
                  <a:gd name="T25" fmla="*/ 2147483647 h 2321"/>
                  <a:gd name="T26" fmla="*/ 2147483647 w 2011"/>
                  <a:gd name="T27" fmla="*/ 2147483647 h 2321"/>
                  <a:gd name="T28" fmla="*/ 2147483647 w 2011"/>
                  <a:gd name="T29" fmla="*/ 2147483647 h 2321"/>
                  <a:gd name="T30" fmla="*/ 2147483647 w 2011"/>
                  <a:gd name="T31" fmla="*/ 2147483647 h 2321"/>
                  <a:gd name="T32" fmla="*/ 2147483647 w 2011"/>
                  <a:gd name="T33" fmla="*/ 2147483647 h 2321"/>
                  <a:gd name="T34" fmla="*/ 2147483647 w 2011"/>
                  <a:gd name="T35" fmla="*/ 2147483647 h 2321"/>
                  <a:gd name="T36" fmla="*/ 2147483647 w 2011"/>
                  <a:gd name="T37" fmla="*/ 2147483647 h 2321"/>
                  <a:gd name="T38" fmla="*/ 2147483647 w 2011"/>
                  <a:gd name="T39" fmla="*/ 2147483647 h 2321"/>
                  <a:gd name="T40" fmla="*/ 2147483647 w 2011"/>
                  <a:gd name="T41" fmla="*/ 2147483647 h 2321"/>
                  <a:gd name="T42" fmla="*/ 2147483647 w 2011"/>
                  <a:gd name="T43" fmla="*/ 2147483647 h 2321"/>
                  <a:gd name="T44" fmla="*/ 2147483647 w 2011"/>
                  <a:gd name="T45" fmla="*/ 2147483647 h 2321"/>
                  <a:gd name="T46" fmla="*/ 2147483647 w 2011"/>
                  <a:gd name="T47" fmla="*/ 2147483647 h 2321"/>
                  <a:gd name="T48" fmla="*/ 2147483647 w 2011"/>
                  <a:gd name="T49" fmla="*/ 2147483647 h 2321"/>
                  <a:gd name="T50" fmla="*/ 2147483647 w 2011"/>
                  <a:gd name="T51" fmla="*/ 2147483647 h 2321"/>
                  <a:gd name="T52" fmla="*/ 2147483647 w 2011"/>
                  <a:gd name="T53" fmla="*/ 2147483647 h 2321"/>
                  <a:gd name="T54" fmla="*/ 2147483647 w 2011"/>
                  <a:gd name="T55" fmla="*/ 2147483647 h 2321"/>
                  <a:gd name="T56" fmla="*/ 2147483647 w 2011"/>
                  <a:gd name="T57" fmla="*/ 2147483647 h 2321"/>
                  <a:gd name="T58" fmla="*/ 2147483647 w 2011"/>
                  <a:gd name="T59" fmla="*/ 2147483647 h 2321"/>
                  <a:gd name="T60" fmla="*/ 2147483647 w 2011"/>
                  <a:gd name="T61" fmla="*/ 2147483647 h 2321"/>
                  <a:gd name="T62" fmla="*/ 2147483647 w 2011"/>
                  <a:gd name="T63" fmla="*/ 2147483647 h 2321"/>
                  <a:gd name="T64" fmla="*/ 2147483647 w 2011"/>
                  <a:gd name="T65" fmla="*/ 2147483647 h 2321"/>
                  <a:gd name="T66" fmla="*/ 2147483647 w 2011"/>
                  <a:gd name="T67" fmla="*/ 2147483647 h 2321"/>
                  <a:gd name="T68" fmla="*/ 2147483647 w 2011"/>
                  <a:gd name="T69" fmla="*/ 2147483647 h 2321"/>
                  <a:gd name="T70" fmla="*/ 2147483647 w 2011"/>
                  <a:gd name="T71" fmla="*/ 2147483647 h 2321"/>
                  <a:gd name="T72" fmla="*/ 2147483647 w 2011"/>
                  <a:gd name="T73" fmla="*/ 2147483647 h 2321"/>
                  <a:gd name="T74" fmla="*/ 2147483647 w 2011"/>
                  <a:gd name="T75" fmla="*/ 2147483647 h 2321"/>
                  <a:gd name="T76" fmla="*/ 2147483647 w 2011"/>
                  <a:gd name="T77" fmla="*/ 2147483647 h 2321"/>
                  <a:gd name="T78" fmla="*/ 2147483647 w 2011"/>
                  <a:gd name="T79" fmla="*/ 2147483647 h 2321"/>
                  <a:gd name="T80" fmla="*/ 2147483647 w 2011"/>
                  <a:gd name="T81" fmla="*/ 2147483647 h 2321"/>
                  <a:gd name="T82" fmla="*/ 2147483647 w 2011"/>
                  <a:gd name="T83" fmla="*/ 2147483647 h 2321"/>
                  <a:gd name="T84" fmla="*/ 2147483647 w 2011"/>
                  <a:gd name="T85" fmla="*/ 2147483647 h 2321"/>
                  <a:gd name="T86" fmla="*/ 2147483647 w 2011"/>
                  <a:gd name="T87" fmla="*/ 2147483647 h 2321"/>
                  <a:gd name="T88" fmla="*/ 2147483647 w 2011"/>
                  <a:gd name="T89" fmla="*/ 2147483647 h 2321"/>
                  <a:gd name="T90" fmla="*/ 2147483647 w 2011"/>
                  <a:gd name="T91" fmla="*/ 2147483647 h 2321"/>
                  <a:gd name="T92" fmla="*/ 2147483647 w 2011"/>
                  <a:gd name="T93" fmla="*/ 2147483647 h 2321"/>
                  <a:gd name="T94" fmla="*/ 2147483647 w 2011"/>
                  <a:gd name="T95" fmla="*/ 2147483647 h 2321"/>
                  <a:gd name="T96" fmla="*/ 2147483647 w 2011"/>
                  <a:gd name="T97" fmla="*/ 2147483647 h 2321"/>
                  <a:gd name="T98" fmla="*/ 0 w 2011"/>
                  <a:gd name="T99" fmla="*/ 2147483647 h 2321"/>
                  <a:gd name="T100" fmla="*/ 2147483647 w 2011"/>
                  <a:gd name="T101" fmla="*/ 2147483647 h 2321"/>
                  <a:gd name="T102" fmla="*/ 2147483647 w 2011"/>
                  <a:gd name="T103" fmla="*/ 2147483647 h 23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11"/>
                  <a:gd name="T157" fmla="*/ 0 h 2321"/>
                  <a:gd name="T158" fmla="*/ 2011 w 2011"/>
                  <a:gd name="T159" fmla="*/ 2321 h 23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11" h="2321">
                    <a:moveTo>
                      <a:pt x="1712" y="2321"/>
                    </a:moveTo>
                    <a:lnTo>
                      <a:pt x="2011" y="233"/>
                    </a:lnTo>
                    <a:lnTo>
                      <a:pt x="548" y="7"/>
                    </a:lnTo>
                    <a:lnTo>
                      <a:pt x="548" y="0"/>
                    </a:lnTo>
                    <a:lnTo>
                      <a:pt x="516" y="195"/>
                    </a:lnTo>
                    <a:lnTo>
                      <a:pt x="461" y="353"/>
                    </a:lnTo>
                    <a:lnTo>
                      <a:pt x="428" y="353"/>
                    </a:lnTo>
                    <a:lnTo>
                      <a:pt x="407" y="330"/>
                    </a:lnTo>
                    <a:lnTo>
                      <a:pt x="407" y="320"/>
                    </a:lnTo>
                    <a:lnTo>
                      <a:pt x="385" y="293"/>
                    </a:lnTo>
                    <a:lnTo>
                      <a:pt x="325" y="276"/>
                    </a:lnTo>
                    <a:lnTo>
                      <a:pt x="282" y="288"/>
                    </a:lnTo>
                    <a:lnTo>
                      <a:pt x="271" y="304"/>
                    </a:lnTo>
                    <a:lnTo>
                      <a:pt x="282" y="374"/>
                    </a:lnTo>
                    <a:lnTo>
                      <a:pt x="265" y="547"/>
                    </a:lnTo>
                    <a:lnTo>
                      <a:pt x="277" y="580"/>
                    </a:lnTo>
                    <a:lnTo>
                      <a:pt x="255" y="650"/>
                    </a:lnTo>
                    <a:lnTo>
                      <a:pt x="244" y="677"/>
                    </a:lnTo>
                    <a:lnTo>
                      <a:pt x="244" y="699"/>
                    </a:lnTo>
                    <a:lnTo>
                      <a:pt x="244" y="752"/>
                    </a:lnTo>
                    <a:lnTo>
                      <a:pt x="244" y="769"/>
                    </a:lnTo>
                    <a:lnTo>
                      <a:pt x="244" y="785"/>
                    </a:lnTo>
                    <a:lnTo>
                      <a:pt x="265" y="828"/>
                    </a:lnTo>
                    <a:lnTo>
                      <a:pt x="265" y="866"/>
                    </a:lnTo>
                    <a:lnTo>
                      <a:pt x="277" y="893"/>
                    </a:lnTo>
                    <a:lnTo>
                      <a:pt x="288" y="936"/>
                    </a:lnTo>
                    <a:lnTo>
                      <a:pt x="304" y="947"/>
                    </a:lnTo>
                    <a:lnTo>
                      <a:pt x="325" y="968"/>
                    </a:lnTo>
                    <a:lnTo>
                      <a:pt x="325" y="1007"/>
                    </a:lnTo>
                    <a:lnTo>
                      <a:pt x="325" y="1017"/>
                    </a:lnTo>
                    <a:lnTo>
                      <a:pt x="309" y="1007"/>
                    </a:lnTo>
                    <a:lnTo>
                      <a:pt x="277" y="1039"/>
                    </a:lnTo>
                    <a:lnTo>
                      <a:pt x="233" y="1056"/>
                    </a:lnTo>
                    <a:lnTo>
                      <a:pt x="195" y="1093"/>
                    </a:lnTo>
                    <a:lnTo>
                      <a:pt x="174" y="1191"/>
                    </a:lnTo>
                    <a:lnTo>
                      <a:pt x="114" y="1266"/>
                    </a:lnTo>
                    <a:lnTo>
                      <a:pt x="87" y="1266"/>
                    </a:lnTo>
                    <a:lnTo>
                      <a:pt x="81" y="1288"/>
                    </a:lnTo>
                    <a:lnTo>
                      <a:pt x="93" y="1314"/>
                    </a:lnTo>
                    <a:lnTo>
                      <a:pt x="87" y="1337"/>
                    </a:lnTo>
                    <a:lnTo>
                      <a:pt x="76" y="1385"/>
                    </a:lnTo>
                    <a:lnTo>
                      <a:pt x="81" y="1402"/>
                    </a:lnTo>
                    <a:lnTo>
                      <a:pt x="125" y="1439"/>
                    </a:lnTo>
                    <a:lnTo>
                      <a:pt x="130" y="1456"/>
                    </a:lnTo>
                    <a:lnTo>
                      <a:pt x="120" y="1472"/>
                    </a:lnTo>
                    <a:lnTo>
                      <a:pt x="114" y="1493"/>
                    </a:lnTo>
                    <a:lnTo>
                      <a:pt x="87" y="1520"/>
                    </a:lnTo>
                    <a:lnTo>
                      <a:pt x="76" y="1515"/>
                    </a:lnTo>
                    <a:lnTo>
                      <a:pt x="27" y="1509"/>
                    </a:lnTo>
                    <a:lnTo>
                      <a:pt x="0" y="1597"/>
                    </a:lnTo>
                    <a:lnTo>
                      <a:pt x="1084" y="2224"/>
                    </a:lnTo>
                    <a:lnTo>
                      <a:pt x="1712" y="2321"/>
                    </a:lnTo>
                    <a:close/>
                  </a:path>
                </a:pathLst>
              </a:custGeom>
              <a:solidFill>
                <a:schemeClr val="bg2">
                  <a:lumMod val="20000"/>
                  <a:lumOff val="80000"/>
                </a:schemeClr>
              </a:solidFill>
              <a:ln w="0">
                <a:solidFill>
                  <a:schemeClr val="bg2">
                    <a:lumMod val="20000"/>
                    <a:lumOff val="80000"/>
                  </a:schemeClr>
                </a:solidFill>
                <a:round/>
                <a:headEnd/>
                <a:tailEnd/>
              </a:ln>
            </p:spPr>
          </p:sp>
        </p:grpSp>
        <p:sp>
          <p:nvSpPr>
            <p:cNvPr id="55" name="Freeform 54"/>
            <p:cNvSpPr>
              <a:spLocks/>
            </p:cNvSpPr>
            <p:nvPr/>
          </p:nvSpPr>
          <p:spPr bwMode="auto">
            <a:xfrm>
              <a:off x="804245" y="3840404"/>
              <a:ext cx="8036" cy="0"/>
            </a:xfrm>
            <a:custGeom>
              <a:avLst/>
              <a:gdLst>
                <a:gd name="T0" fmla="*/ 2147483647 w 43"/>
                <a:gd name="T1" fmla="*/ 0 h 17"/>
                <a:gd name="T2" fmla="*/ 2147483647 w 43"/>
                <a:gd name="T3" fmla="*/ 0 h 17"/>
                <a:gd name="T4" fmla="*/ 2147483647 w 43"/>
                <a:gd name="T5" fmla="*/ 0 h 17"/>
                <a:gd name="T6" fmla="*/ 2147483647 w 43"/>
                <a:gd name="T7" fmla="*/ 0 h 17"/>
                <a:gd name="T8" fmla="*/ 2147483647 w 43"/>
                <a:gd name="T9" fmla="*/ 0 h 17"/>
                <a:gd name="T10" fmla="*/ 2147483647 w 43"/>
                <a:gd name="T11" fmla="*/ 0 h 17"/>
                <a:gd name="T12" fmla="*/ 2147483647 w 43"/>
                <a:gd name="T13" fmla="*/ 0 h 17"/>
                <a:gd name="T14" fmla="*/ 0 w 43"/>
                <a:gd name="T15" fmla="*/ 0 h 17"/>
                <a:gd name="T16" fmla="*/ 0 w 43"/>
                <a:gd name="T17" fmla="*/ 0 h 17"/>
                <a:gd name="T18" fmla="*/ 2147483647 w 43"/>
                <a:gd name="T19" fmla="*/ 0 h 17"/>
                <a:gd name="T20" fmla="*/ 2147483647 w 43"/>
                <a:gd name="T21" fmla="*/ 0 h 17"/>
                <a:gd name="T22" fmla="*/ 2147483647 w 43"/>
                <a:gd name="T23" fmla="*/ 0 h 17"/>
                <a:gd name="T24" fmla="*/ 2147483647 w 43"/>
                <a:gd name="T25" fmla="*/ 0 h 17"/>
                <a:gd name="T26" fmla="*/ 2147483647 w 43"/>
                <a:gd name="T27" fmla="*/ 0 h 17"/>
                <a:gd name="T28" fmla="*/ 2147483647 w 43"/>
                <a:gd name="T29" fmla="*/ 0 h 17"/>
                <a:gd name="T30" fmla="*/ 2147483647 w 43"/>
                <a:gd name="T31" fmla="*/ 0 h 17"/>
                <a:gd name="T32" fmla="*/ 2147483647 w 43"/>
                <a:gd name="T33" fmla="*/ 0 h 17"/>
                <a:gd name="T34" fmla="*/ 2147483647 w 43"/>
                <a:gd name="T35" fmla="*/ 0 h 17"/>
                <a:gd name="T36" fmla="*/ 2147483647 w 43"/>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17"/>
                <a:gd name="T59" fmla="*/ 43 w 43"/>
                <a:gd name="T60" fmla="*/ 0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17">
                  <a:moveTo>
                    <a:pt x="33" y="0"/>
                  </a:moveTo>
                  <a:lnTo>
                    <a:pt x="22" y="2"/>
                  </a:lnTo>
                  <a:lnTo>
                    <a:pt x="12" y="4"/>
                  </a:lnTo>
                  <a:lnTo>
                    <a:pt x="7" y="5"/>
                  </a:lnTo>
                  <a:lnTo>
                    <a:pt x="3" y="8"/>
                  </a:lnTo>
                  <a:lnTo>
                    <a:pt x="2" y="10"/>
                  </a:lnTo>
                  <a:lnTo>
                    <a:pt x="1" y="12"/>
                  </a:lnTo>
                  <a:lnTo>
                    <a:pt x="0" y="14"/>
                  </a:lnTo>
                  <a:lnTo>
                    <a:pt x="0" y="17"/>
                  </a:lnTo>
                  <a:lnTo>
                    <a:pt x="11" y="17"/>
                  </a:lnTo>
                  <a:lnTo>
                    <a:pt x="23" y="17"/>
                  </a:lnTo>
                  <a:lnTo>
                    <a:pt x="28" y="17"/>
                  </a:lnTo>
                  <a:lnTo>
                    <a:pt x="34" y="15"/>
                  </a:lnTo>
                  <a:lnTo>
                    <a:pt x="39" y="11"/>
                  </a:lnTo>
                  <a:lnTo>
                    <a:pt x="43" y="5"/>
                  </a:lnTo>
                  <a:lnTo>
                    <a:pt x="41" y="2"/>
                  </a:lnTo>
                  <a:lnTo>
                    <a:pt x="38" y="0"/>
                  </a:lnTo>
                  <a:lnTo>
                    <a:pt x="33" y="0"/>
                  </a:lnTo>
                  <a:close/>
                </a:path>
              </a:pathLst>
            </a:custGeom>
            <a:solidFill>
              <a:schemeClr val="accent3"/>
            </a:solidFill>
            <a:ln w="9525">
              <a:solidFill>
                <a:schemeClr val="accent3"/>
              </a:solidFill>
              <a:round/>
              <a:headEnd/>
              <a:tailEnd/>
            </a:ln>
          </p:spPr>
        </p:sp>
        <p:sp>
          <p:nvSpPr>
            <p:cNvPr id="56" name="Freeform 55"/>
            <p:cNvSpPr>
              <a:spLocks/>
            </p:cNvSpPr>
            <p:nvPr/>
          </p:nvSpPr>
          <p:spPr bwMode="auto">
            <a:xfrm>
              <a:off x="788172" y="3848444"/>
              <a:ext cx="8036" cy="0"/>
            </a:xfrm>
            <a:custGeom>
              <a:avLst/>
              <a:gdLst>
                <a:gd name="T0" fmla="*/ 2147483647 w 23"/>
                <a:gd name="T1" fmla="*/ 0 h 15"/>
                <a:gd name="T2" fmla="*/ 2147483647 w 23"/>
                <a:gd name="T3" fmla="*/ 0 h 15"/>
                <a:gd name="T4" fmla="*/ 2147483647 w 23"/>
                <a:gd name="T5" fmla="*/ 0 h 15"/>
                <a:gd name="T6" fmla="*/ 2147483647 w 23"/>
                <a:gd name="T7" fmla="*/ 0 h 15"/>
                <a:gd name="T8" fmla="*/ 2147483647 w 23"/>
                <a:gd name="T9" fmla="*/ 0 h 15"/>
                <a:gd name="T10" fmla="*/ 2147483647 w 23"/>
                <a:gd name="T11" fmla="*/ 0 h 15"/>
                <a:gd name="T12" fmla="*/ 2147483647 w 23"/>
                <a:gd name="T13" fmla="*/ 0 h 15"/>
                <a:gd name="T14" fmla="*/ 2147483647 w 23"/>
                <a:gd name="T15" fmla="*/ 0 h 15"/>
                <a:gd name="T16" fmla="*/ 0 w 23"/>
                <a:gd name="T17" fmla="*/ 0 h 15"/>
                <a:gd name="T18" fmla="*/ 0 w 23"/>
                <a:gd name="T19" fmla="*/ 0 h 15"/>
                <a:gd name="T20" fmla="*/ 0 w 23"/>
                <a:gd name="T21" fmla="*/ 0 h 15"/>
                <a:gd name="T22" fmla="*/ 2147483647 w 23"/>
                <a:gd name="T23" fmla="*/ 0 h 15"/>
                <a:gd name="T24" fmla="*/ 2147483647 w 23"/>
                <a:gd name="T25" fmla="*/ 0 h 15"/>
                <a:gd name="T26" fmla="*/ 2147483647 w 23"/>
                <a:gd name="T27" fmla="*/ 0 h 15"/>
                <a:gd name="T28" fmla="*/ 2147483647 w 23"/>
                <a:gd name="T29" fmla="*/ 0 h 15"/>
                <a:gd name="T30" fmla="*/ 2147483647 w 23"/>
                <a:gd name="T31" fmla="*/ 0 h 15"/>
                <a:gd name="T32" fmla="*/ 2147483647 w 23"/>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5"/>
                <a:gd name="T53" fmla="*/ 23 w 23"/>
                <a:gd name="T54" fmla="*/ 0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5">
                  <a:moveTo>
                    <a:pt x="22" y="4"/>
                  </a:moveTo>
                  <a:lnTo>
                    <a:pt x="20" y="2"/>
                  </a:lnTo>
                  <a:lnTo>
                    <a:pt x="17" y="1"/>
                  </a:lnTo>
                  <a:lnTo>
                    <a:pt x="14" y="0"/>
                  </a:lnTo>
                  <a:lnTo>
                    <a:pt x="11" y="0"/>
                  </a:lnTo>
                  <a:lnTo>
                    <a:pt x="8" y="0"/>
                  </a:lnTo>
                  <a:lnTo>
                    <a:pt x="5" y="1"/>
                  </a:lnTo>
                  <a:lnTo>
                    <a:pt x="2" y="2"/>
                  </a:lnTo>
                  <a:lnTo>
                    <a:pt x="0" y="4"/>
                  </a:lnTo>
                  <a:lnTo>
                    <a:pt x="0" y="11"/>
                  </a:lnTo>
                  <a:lnTo>
                    <a:pt x="0" y="15"/>
                  </a:lnTo>
                  <a:lnTo>
                    <a:pt x="9" y="15"/>
                  </a:lnTo>
                  <a:lnTo>
                    <a:pt x="18" y="13"/>
                  </a:lnTo>
                  <a:lnTo>
                    <a:pt x="21" y="12"/>
                  </a:lnTo>
                  <a:lnTo>
                    <a:pt x="23" y="10"/>
                  </a:lnTo>
                  <a:lnTo>
                    <a:pt x="23" y="8"/>
                  </a:lnTo>
                  <a:lnTo>
                    <a:pt x="22" y="4"/>
                  </a:lnTo>
                  <a:close/>
                </a:path>
              </a:pathLst>
            </a:custGeom>
            <a:solidFill>
              <a:schemeClr val="tx1">
                <a:lumMod val="50000"/>
                <a:lumOff val="50000"/>
              </a:schemeClr>
            </a:solidFill>
            <a:ln w="9525">
              <a:solidFill>
                <a:schemeClr val="tx1">
                  <a:lumMod val="50000"/>
                  <a:lumOff val="50000"/>
                </a:schemeClr>
              </a:solidFill>
              <a:round/>
              <a:headEnd/>
              <a:tailEnd/>
            </a:ln>
          </p:spPr>
        </p:sp>
        <p:sp>
          <p:nvSpPr>
            <p:cNvPr id="57" name="Freeform 56"/>
            <p:cNvSpPr>
              <a:spLocks/>
            </p:cNvSpPr>
            <p:nvPr/>
          </p:nvSpPr>
          <p:spPr bwMode="auto">
            <a:xfrm>
              <a:off x="788172" y="3848444"/>
              <a:ext cx="8036" cy="0"/>
            </a:xfrm>
            <a:custGeom>
              <a:avLst/>
              <a:gdLst>
                <a:gd name="T0" fmla="*/ 2147483647 w 23"/>
                <a:gd name="T1" fmla="*/ 0 h 15"/>
                <a:gd name="T2" fmla="*/ 2147483647 w 23"/>
                <a:gd name="T3" fmla="*/ 0 h 15"/>
                <a:gd name="T4" fmla="*/ 2147483647 w 23"/>
                <a:gd name="T5" fmla="*/ 0 h 15"/>
                <a:gd name="T6" fmla="*/ 2147483647 w 23"/>
                <a:gd name="T7" fmla="*/ 0 h 15"/>
                <a:gd name="T8" fmla="*/ 2147483647 w 23"/>
                <a:gd name="T9" fmla="*/ 0 h 15"/>
                <a:gd name="T10" fmla="*/ 2147483647 w 23"/>
                <a:gd name="T11" fmla="*/ 0 h 15"/>
                <a:gd name="T12" fmla="*/ 2147483647 w 23"/>
                <a:gd name="T13" fmla="*/ 0 h 15"/>
                <a:gd name="T14" fmla="*/ 2147483647 w 23"/>
                <a:gd name="T15" fmla="*/ 0 h 15"/>
                <a:gd name="T16" fmla="*/ 0 w 23"/>
                <a:gd name="T17" fmla="*/ 0 h 15"/>
                <a:gd name="T18" fmla="*/ 0 w 23"/>
                <a:gd name="T19" fmla="*/ 0 h 15"/>
                <a:gd name="T20" fmla="*/ 0 w 23"/>
                <a:gd name="T21" fmla="*/ 0 h 15"/>
                <a:gd name="T22" fmla="*/ 2147483647 w 23"/>
                <a:gd name="T23" fmla="*/ 0 h 15"/>
                <a:gd name="T24" fmla="*/ 2147483647 w 23"/>
                <a:gd name="T25" fmla="*/ 0 h 15"/>
                <a:gd name="T26" fmla="*/ 2147483647 w 23"/>
                <a:gd name="T27" fmla="*/ 0 h 15"/>
                <a:gd name="T28" fmla="*/ 2147483647 w 23"/>
                <a:gd name="T29" fmla="*/ 0 h 15"/>
                <a:gd name="T30" fmla="*/ 2147483647 w 23"/>
                <a:gd name="T31" fmla="*/ 0 h 15"/>
                <a:gd name="T32" fmla="*/ 2147483647 w 23"/>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5"/>
                <a:gd name="T53" fmla="*/ 23 w 23"/>
                <a:gd name="T54" fmla="*/ 0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5">
                  <a:moveTo>
                    <a:pt x="22" y="4"/>
                  </a:moveTo>
                  <a:lnTo>
                    <a:pt x="20" y="2"/>
                  </a:lnTo>
                  <a:lnTo>
                    <a:pt x="17" y="1"/>
                  </a:lnTo>
                  <a:lnTo>
                    <a:pt x="14" y="0"/>
                  </a:lnTo>
                  <a:lnTo>
                    <a:pt x="11" y="0"/>
                  </a:lnTo>
                  <a:lnTo>
                    <a:pt x="8" y="0"/>
                  </a:lnTo>
                  <a:lnTo>
                    <a:pt x="5" y="1"/>
                  </a:lnTo>
                  <a:lnTo>
                    <a:pt x="2" y="2"/>
                  </a:lnTo>
                  <a:lnTo>
                    <a:pt x="0" y="4"/>
                  </a:lnTo>
                  <a:lnTo>
                    <a:pt x="0" y="11"/>
                  </a:lnTo>
                  <a:lnTo>
                    <a:pt x="0" y="15"/>
                  </a:lnTo>
                  <a:lnTo>
                    <a:pt x="9" y="15"/>
                  </a:lnTo>
                  <a:lnTo>
                    <a:pt x="18" y="13"/>
                  </a:lnTo>
                  <a:lnTo>
                    <a:pt x="21" y="12"/>
                  </a:lnTo>
                  <a:lnTo>
                    <a:pt x="23" y="10"/>
                  </a:lnTo>
                  <a:lnTo>
                    <a:pt x="23" y="8"/>
                  </a:lnTo>
                  <a:lnTo>
                    <a:pt x="22" y="4"/>
                  </a:lnTo>
                </a:path>
              </a:pathLst>
            </a:custGeom>
            <a:solidFill>
              <a:schemeClr val="accent3"/>
            </a:solidFill>
            <a:ln w="0">
              <a:solidFill>
                <a:schemeClr val="accent3"/>
              </a:solidFill>
              <a:round/>
              <a:headEnd/>
              <a:tailEnd/>
            </a:ln>
          </p:spPr>
        </p:sp>
        <p:sp>
          <p:nvSpPr>
            <p:cNvPr id="58" name="Freeform 57"/>
            <p:cNvSpPr>
              <a:spLocks/>
            </p:cNvSpPr>
            <p:nvPr/>
          </p:nvSpPr>
          <p:spPr bwMode="auto">
            <a:xfrm>
              <a:off x="780136" y="3856484"/>
              <a:ext cx="0" cy="0"/>
            </a:xfrm>
            <a:custGeom>
              <a:avLst/>
              <a:gdLst>
                <a:gd name="T0" fmla="*/ 0 w 6"/>
                <a:gd name="T1" fmla="*/ 0 h 5"/>
                <a:gd name="T2" fmla="*/ 0 w 6"/>
                <a:gd name="T3" fmla="*/ 0 h 5"/>
                <a:gd name="T4" fmla="*/ 0 w 6"/>
                <a:gd name="T5" fmla="*/ 0 h 5"/>
                <a:gd name="T6" fmla="*/ 0 w 6"/>
                <a:gd name="T7" fmla="*/ 0 h 5"/>
                <a:gd name="T8" fmla="*/ 0 w 6"/>
                <a:gd name="T9" fmla="*/ 0 h 5"/>
                <a:gd name="T10" fmla="*/ 0 w 6"/>
                <a:gd name="T11" fmla="*/ 0 h 5"/>
                <a:gd name="T12" fmla="*/ 0 w 6"/>
                <a:gd name="T13" fmla="*/ 0 h 5"/>
                <a:gd name="T14" fmla="*/ 0 w 6"/>
                <a:gd name="T15" fmla="*/ 0 h 5"/>
                <a:gd name="T16" fmla="*/ 0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0"/>
                  </a:moveTo>
                  <a:lnTo>
                    <a:pt x="3" y="0"/>
                  </a:lnTo>
                  <a:lnTo>
                    <a:pt x="0" y="0"/>
                  </a:lnTo>
                  <a:lnTo>
                    <a:pt x="0" y="2"/>
                  </a:lnTo>
                  <a:lnTo>
                    <a:pt x="0" y="5"/>
                  </a:lnTo>
                  <a:lnTo>
                    <a:pt x="3" y="5"/>
                  </a:lnTo>
                  <a:lnTo>
                    <a:pt x="6" y="5"/>
                  </a:lnTo>
                  <a:lnTo>
                    <a:pt x="6" y="2"/>
                  </a:lnTo>
                  <a:lnTo>
                    <a:pt x="6" y="0"/>
                  </a:lnTo>
                  <a:close/>
                </a:path>
              </a:pathLst>
            </a:custGeom>
            <a:solidFill>
              <a:schemeClr val="accent3"/>
            </a:solidFill>
            <a:ln w="9525">
              <a:solidFill>
                <a:schemeClr val="accent3"/>
              </a:solidFill>
              <a:round/>
              <a:headEnd/>
              <a:tailEnd/>
            </a:ln>
          </p:spPr>
        </p:sp>
        <p:sp>
          <p:nvSpPr>
            <p:cNvPr id="59" name="Freeform 58"/>
            <p:cNvSpPr>
              <a:spLocks/>
            </p:cNvSpPr>
            <p:nvPr/>
          </p:nvSpPr>
          <p:spPr bwMode="auto">
            <a:xfrm>
              <a:off x="780136" y="3856484"/>
              <a:ext cx="0" cy="0"/>
            </a:xfrm>
            <a:custGeom>
              <a:avLst/>
              <a:gdLst>
                <a:gd name="T0" fmla="*/ 0 w 6"/>
                <a:gd name="T1" fmla="*/ 0 h 5"/>
                <a:gd name="T2" fmla="*/ 0 w 6"/>
                <a:gd name="T3" fmla="*/ 0 h 5"/>
                <a:gd name="T4" fmla="*/ 0 w 6"/>
                <a:gd name="T5" fmla="*/ 0 h 5"/>
                <a:gd name="T6" fmla="*/ 0 w 6"/>
                <a:gd name="T7" fmla="*/ 0 h 5"/>
                <a:gd name="T8" fmla="*/ 0 w 6"/>
                <a:gd name="T9" fmla="*/ 0 h 5"/>
                <a:gd name="T10" fmla="*/ 0 w 6"/>
                <a:gd name="T11" fmla="*/ 0 h 5"/>
                <a:gd name="T12" fmla="*/ 0 w 6"/>
                <a:gd name="T13" fmla="*/ 0 h 5"/>
                <a:gd name="T14" fmla="*/ 0 w 6"/>
                <a:gd name="T15" fmla="*/ 0 h 5"/>
                <a:gd name="T16" fmla="*/ 0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0"/>
                  </a:moveTo>
                  <a:lnTo>
                    <a:pt x="3" y="0"/>
                  </a:lnTo>
                  <a:lnTo>
                    <a:pt x="0" y="0"/>
                  </a:lnTo>
                  <a:lnTo>
                    <a:pt x="0" y="2"/>
                  </a:lnTo>
                  <a:lnTo>
                    <a:pt x="0" y="5"/>
                  </a:lnTo>
                  <a:lnTo>
                    <a:pt x="3" y="5"/>
                  </a:lnTo>
                  <a:lnTo>
                    <a:pt x="6" y="5"/>
                  </a:lnTo>
                  <a:lnTo>
                    <a:pt x="6" y="2"/>
                  </a:lnTo>
                  <a:lnTo>
                    <a:pt x="6" y="0"/>
                  </a:lnTo>
                </a:path>
              </a:pathLst>
            </a:custGeom>
            <a:solidFill>
              <a:schemeClr val="accent3"/>
            </a:solidFill>
            <a:ln w="0">
              <a:solidFill>
                <a:schemeClr val="accent3"/>
              </a:solidFill>
              <a:round/>
              <a:headEnd/>
              <a:tailEnd/>
            </a:ln>
          </p:spPr>
        </p:sp>
        <p:sp>
          <p:nvSpPr>
            <p:cNvPr id="60" name="Freeform 59"/>
            <p:cNvSpPr>
              <a:spLocks/>
            </p:cNvSpPr>
            <p:nvPr/>
          </p:nvSpPr>
          <p:spPr bwMode="auto">
            <a:xfrm>
              <a:off x="772100" y="3856484"/>
              <a:ext cx="8036" cy="0"/>
            </a:xfrm>
            <a:custGeom>
              <a:avLst/>
              <a:gdLst>
                <a:gd name="T0" fmla="*/ 2147483647 w 10"/>
                <a:gd name="T1" fmla="*/ 0 h 11"/>
                <a:gd name="T2" fmla="*/ 2147483647 w 10"/>
                <a:gd name="T3" fmla="*/ 0 h 11"/>
                <a:gd name="T4" fmla="*/ 0 w 10"/>
                <a:gd name="T5" fmla="*/ 0 h 11"/>
                <a:gd name="T6" fmla="*/ 0 w 10"/>
                <a:gd name="T7" fmla="*/ 0 h 11"/>
                <a:gd name="T8" fmla="*/ 0 w 10"/>
                <a:gd name="T9" fmla="*/ 0 h 11"/>
                <a:gd name="T10" fmla="*/ 2147483647 w 10"/>
                <a:gd name="T11" fmla="*/ 0 h 11"/>
                <a:gd name="T12" fmla="*/ 2147483647 w 10"/>
                <a:gd name="T13" fmla="*/ 0 h 11"/>
                <a:gd name="T14" fmla="*/ 2147483647 w 10"/>
                <a:gd name="T15" fmla="*/ 0 h 11"/>
                <a:gd name="T16" fmla="*/ 2147483647 w 10"/>
                <a:gd name="T17" fmla="*/ 0 h 11"/>
                <a:gd name="T18" fmla="*/ 2147483647 w 10"/>
                <a:gd name="T19" fmla="*/ 0 h 11"/>
                <a:gd name="T20" fmla="*/ 2147483647 w 10"/>
                <a:gd name="T21" fmla="*/ 0 h 11"/>
                <a:gd name="T22" fmla="*/ 2147483647 w 10"/>
                <a:gd name="T23" fmla="*/ 0 h 11"/>
                <a:gd name="T24" fmla="*/ 2147483647 w 10"/>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1"/>
                <a:gd name="T41" fmla="*/ 10 w 10"/>
                <a:gd name="T42" fmla="*/ 0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1">
                  <a:moveTo>
                    <a:pt x="5" y="0"/>
                  </a:moveTo>
                  <a:lnTo>
                    <a:pt x="4" y="0"/>
                  </a:lnTo>
                  <a:lnTo>
                    <a:pt x="0" y="0"/>
                  </a:lnTo>
                  <a:lnTo>
                    <a:pt x="0" y="4"/>
                  </a:lnTo>
                  <a:lnTo>
                    <a:pt x="0" y="11"/>
                  </a:lnTo>
                  <a:lnTo>
                    <a:pt x="5" y="11"/>
                  </a:lnTo>
                  <a:lnTo>
                    <a:pt x="10" y="11"/>
                  </a:lnTo>
                  <a:lnTo>
                    <a:pt x="10" y="7"/>
                  </a:lnTo>
                  <a:lnTo>
                    <a:pt x="10" y="4"/>
                  </a:lnTo>
                  <a:lnTo>
                    <a:pt x="9" y="2"/>
                  </a:lnTo>
                  <a:lnTo>
                    <a:pt x="8" y="1"/>
                  </a:lnTo>
                  <a:lnTo>
                    <a:pt x="7" y="1"/>
                  </a:lnTo>
                  <a:lnTo>
                    <a:pt x="5" y="0"/>
                  </a:lnTo>
                  <a:close/>
                </a:path>
              </a:pathLst>
            </a:custGeom>
            <a:solidFill>
              <a:schemeClr val="accent3"/>
            </a:solidFill>
            <a:ln w="9525">
              <a:solidFill>
                <a:schemeClr val="accent3"/>
              </a:solidFill>
              <a:round/>
              <a:headEnd/>
              <a:tailEnd/>
            </a:ln>
          </p:spPr>
        </p:sp>
        <p:sp>
          <p:nvSpPr>
            <p:cNvPr id="61" name="Freeform 60"/>
            <p:cNvSpPr>
              <a:spLocks/>
            </p:cNvSpPr>
            <p:nvPr/>
          </p:nvSpPr>
          <p:spPr bwMode="auto">
            <a:xfrm>
              <a:off x="772100" y="3856484"/>
              <a:ext cx="8036" cy="0"/>
            </a:xfrm>
            <a:custGeom>
              <a:avLst/>
              <a:gdLst>
                <a:gd name="T0" fmla="*/ 2147483647 w 10"/>
                <a:gd name="T1" fmla="*/ 0 h 11"/>
                <a:gd name="T2" fmla="*/ 2147483647 w 10"/>
                <a:gd name="T3" fmla="*/ 0 h 11"/>
                <a:gd name="T4" fmla="*/ 0 w 10"/>
                <a:gd name="T5" fmla="*/ 0 h 11"/>
                <a:gd name="T6" fmla="*/ 0 w 10"/>
                <a:gd name="T7" fmla="*/ 0 h 11"/>
                <a:gd name="T8" fmla="*/ 0 w 10"/>
                <a:gd name="T9" fmla="*/ 0 h 11"/>
                <a:gd name="T10" fmla="*/ 2147483647 w 10"/>
                <a:gd name="T11" fmla="*/ 0 h 11"/>
                <a:gd name="T12" fmla="*/ 2147483647 w 10"/>
                <a:gd name="T13" fmla="*/ 0 h 11"/>
                <a:gd name="T14" fmla="*/ 2147483647 w 10"/>
                <a:gd name="T15" fmla="*/ 0 h 11"/>
                <a:gd name="T16" fmla="*/ 2147483647 w 10"/>
                <a:gd name="T17" fmla="*/ 0 h 11"/>
                <a:gd name="T18" fmla="*/ 2147483647 w 10"/>
                <a:gd name="T19" fmla="*/ 0 h 11"/>
                <a:gd name="T20" fmla="*/ 2147483647 w 10"/>
                <a:gd name="T21" fmla="*/ 0 h 11"/>
                <a:gd name="T22" fmla="*/ 2147483647 w 10"/>
                <a:gd name="T23" fmla="*/ 0 h 11"/>
                <a:gd name="T24" fmla="*/ 2147483647 w 10"/>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1"/>
                <a:gd name="T41" fmla="*/ 10 w 10"/>
                <a:gd name="T42" fmla="*/ 0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1">
                  <a:moveTo>
                    <a:pt x="5" y="0"/>
                  </a:moveTo>
                  <a:lnTo>
                    <a:pt x="4" y="0"/>
                  </a:lnTo>
                  <a:lnTo>
                    <a:pt x="0" y="0"/>
                  </a:lnTo>
                  <a:lnTo>
                    <a:pt x="0" y="4"/>
                  </a:lnTo>
                  <a:lnTo>
                    <a:pt x="0" y="11"/>
                  </a:lnTo>
                  <a:lnTo>
                    <a:pt x="5" y="11"/>
                  </a:lnTo>
                  <a:lnTo>
                    <a:pt x="10" y="11"/>
                  </a:lnTo>
                  <a:lnTo>
                    <a:pt x="10" y="7"/>
                  </a:lnTo>
                  <a:lnTo>
                    <a:pt x="10" y="4"/>
                  </a:lnTo>
                  <a:lnTo>
                    <a:pt x="9" y="2"/>
                  </a:lnTo>
                  <a:lnTo>
                    <a:pt x="8" y="1"/>
                  </a:lnTo>
                  <a:lnTo>
                    <a:pt x="7" y="1"/>
                  </a:lnTo>
                  <a:lnTo>
                    <a:pt x="5" y="0"/>
                  </a:lnTo>
                </a:path>
              </a:pathLst>
            </a:custGeom>
            <a:solidFill>
              <a:schemeClr val="accent3"/>
            </a:solidFill>
            <a:ln w="0">
              <a:solidFill>
                <a:schemeClr val="accent3"/>
              </a:solidFill>
              <a:round/>
              <a:headEnd/>
              <a:tailEnd/>
            </a:ln>
          </p:spPr>
        </p:sp>
        <p:sp>
          <p:nvSpPr>
            <p:cNvPr id="62" name="Freeform 61"/>
            <p:cNvSpPr>
              <a:spLocks/>
            </p:cNvSpPr>
            <p:nvPr/>
          </p:nvSpPr>
          <p:spPr bwMode="auto">
            <a:xfrm>
              <a:off x="756028" y="3856484"/>
              <a:ext cx="8036" cy="8040"/>
            </a:xfrm>
            <a:custGeom>
              <a:avLst/>
              <a:gdLst>
                <a:gd name="T0" fmla="*/ 2147483647 w 39"/>
                <a:gd name="T1" fmla="*/ 0 h 11"/>
                <a:gd name="T2" fmla="*/ 2147483647 w 39"/>
                <a:gd name="T3" fmla="*/ 2147483647 h 11"/>
                <a:gd name="T4" fmla="*/ 2147483647 w 39"/>
                <a:gd name="T5" fmla="*/ 2147483647 h 11"/>
                <a:gd name="T6" fmla="*/ 2147483647 w 39"/>
                <a:gd name="T7" fmla="*/ 2147483647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2147483647 h 11"/>
                <a:gd name="T18" fmla="*/ 0 w 39"/>
                <a:gd name="T19" fmla="*/ 2147483647 h 11"/>
                <a:gd name="T20" fmla="*/ 0 w 39"/>
                <a:gd name="T21" fmla="*/ 2147483647 h 11"/>
                <a:gd name="T22" fmla="*/ 2147483647 w 39"/>
                <a:gd name="T23" fmla="*/ 2147483647 h 11"/>
                <a:gd name="T24" fmla="*/ 2147483647 w 39"/>
                <a:gd name="T25" fmla="*/ 2147483647 h 11"/>
                <a:gd name="T26" fmla="*/ 2147483647 w 39"/>
                <a:gd name="T27" fmla="*/ 2147483647 h 11"/>
                <a:gd name="T28" fmla="*/ 2147483647 w 39"/>
                <a:gd name="T29" fmla="*/ 2147483647 h 11"/>
                <a:gd name="T30" fmla="*/ 2147483647 w 39"/>
                <a:gd name="T31" fmla="*/ 2147483647 h 11"/>
                <a:gd name="T32" fmla="*/ 2147483647 w 39"/>
                <a:gd name="T33" fmla="*/ 2147483647 h 11"/>
                <a:gd name="T34" fmla="*/ 2147483647 w 39"/>
                <a:gd name="T35" fmla="*/ 2147483647 h 11"/>
                <a:gd name="T36" fmla="*/ 2147483647 w 39"/>
                <a:gd name="T37" fmla="*/ 2147483647 h 11"/>
                <a:gd name="T38" fmla="*/ 2147483647 w 39"/>
                <a:gd name="T39" fmla="*/ 2147483647 h 11"/>
                <a:gd name="T40" fmla="*/ 2147483647 w 39"/>
                <a:gd name="T41" fmla="*/ 2147483647 h 11"/>
                <a:gd name="T42" fmla="*/ 2147483647 w 39"/>
                <a:gd name="T43" fmla="*/ 2147483647 h 11"/>
                <a:gd name="T44" fmla="*/ 2147483647 w 39"/>
                <a:gd name="T45" fmla="*/ 0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11"/>
                <a:gd name="T71" fmla="*/ 39 w 39"/>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11">
                  <a:moveTo>
                    <a:pt x="16" y="0"/>
                  </a:moveTo>
                  <a:lnTo>
                    <a:pt x="13" y="1"/>
                  </a:lnTo>
                  <a:lnTo>
                    <a:pt x="10" y="2"/>
                  </a:lnTo>
                  <a:lnTo>
                    <a:pt x="8" y="3"/>
                  </a:lnTo>
                  <a:lnTo>
                    <a:pt x="6" y="5"/>
                  </a:lnTo>
                  <a:lnTo>
                    <a:pt x="5" y="6"/>
                  </a:lnTo>
                  <a:lnTo>
                    <a:pt x="4" y="7"/>
                  </a:lnTo>
                  <a:lnTo>
                    <a:pt x="2" y="7"/>
                  </a:lnTo>
                  <a:lnTo>
                    <a:pt x="0" y="5"/>
                  </a:lnTo>
                  <a:lnTo>
                    <a:pt x="0" y="10"/>
                  </a:lnTo>
                  <a:lnTo>
                    <a:pt x="0" y="11"/>
                  </a:lnTo>
                  <a:lnTo>
                    <a:pt x="9" y="11"/>
                  </a:lnTo>
                  <a:lnTo>
                    <a:pt x="19" y="11"/>
                  </a:lnTo>
                  <a:lnTo>
                    <a:pt x="29" y="11"/>
                  </a:lnTo>
                  <a:lnTo>
                    <a:pt x="39" y="11"/>
                  </a:lnTo>
                  <a:lnTo>
                    <a:pt x="39" y="10"/>
                  </a:lnTo>
                  <a:lnTo>
                    <a:pt x="39" y="5"/>
                  </a:lnTo>
                  <a:lnTo>
                    <a:pt x="36" y="7"/>
                  </a:lnTo>
                  <a:lnTo>
                    <a:pt x="33" y="7"/>
                  </a:lnTo>
                  <a:lnTo>
                    <a:pt x="30" y="6"/>
                  </a:lnTo>
                  <a:lnTo>
                    <a:pt x="27" y="5"/>
                  </a:lnTo>
                  <a:lnTo>
                    <a:pt x="21" y="2"/>
                  </a:lnTo>
                  <a:lnTo>
                    <a:pt x="16" y="0"/>
                  </a:lnTo>
                  <a:close/>
                </a:path>
              </a:pathLst>
            </a:custGeom>
            <a:solidFill>
              <a:schemeClr val="accent3"/>
            </a:solidFill>
            <a:ln w="9525">
              <a:solidFill>
                <a:schemeClr val="accent3"/>
              </a:solidFill>
              <a:round/>
              <a:headEnd/>
              <a:tailEnd/>
            </a:ln>
          </p:spPr>
        </p:sp>
        <p:sp>
          <p:nvSpPr>
            <p:cNvPr id="63" name="Freeform 62"/>
            <p:cNvSpPr>
              <a:spLocks/>
            </p:cNvSpPr>
            <p:nvPr/>
          </p:nvSpPr>
          <p:spPr bwMode="auto">
            <a:xfrm>
              <a:off x="756028" y="3856484"/>
              <a:ext cx="8036" cy="8040"/>
            </a:xfrm>
            <a:custGeom>
              <a:avLst/>
              <a:gdLst>
                <a:gd name="T0" fmla="*/ 2147483647 w 39"/>
                <a:gd name="T1" fmla="*/ 0 h 11"/>
                <a:gd name="T2" fmla="*/ 2147483647 w 39"/>
                <a:gd name="T3" fmla="*/ 2147483647 h 11"/>
                <a:gd name="T4" fmla="*/ 2147483647 w 39"/>
                <a:gd name="T5" fmla="*/ 2147483647 h 11"/>
                <a:gd name="T6" fmla="*/ 2147483647 w 39"/>
                <a:gd name="T7" fmla="*/ 2147483647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2147483647 h 11"/>
                <a:gd name="T18" fmla="*/ 0 w 39"/>
                <a:gd name="T19" fmla="*/ 2147483647 h 11"/>
                <a:gd name="T20" fmla="*/ 0 w 39"/>
                <a:gd name="T21" fmla="*/ 2147483647 h 11"/>
                <a:gd name="T22" fmla="*/ 2147483647 w 39"/>
                <a:gd name="T23" fmla="*/ 2147483647 h 11"/>
                <a:gd name="T24" fmla="*/ 2147483647 w 39"/>
                <a:gd name="T25" fmla="*/ 2147483647 h 11"/>
                <a:gd name="T26" fmla="*/ 2147483647 w 39"/>
                <a:gd name="T27" fmla="*/ 2147483647 h 11"/>
                <a:gd name="T28" fmla="*/ 2147483647 w 39"/>
                <a:gd name="T29" fmla="*/ 2147483647 h 11"/>
                <a:gd name="T30" fmla="*/ 2147483647 w 39"/>
                <a:gd name="T31" fmla="*/ 2147483647 h 11"/>
                <a:gd name="T32" fmla="*/ 2147483647 w 39"/>
                <a:gd name="T33" fmla="*/ 2147483647 h 11"/>
                <a:gd name="T34" fmla="*/ 2147483647 w 39"/>
                <a:gd name="T35" fmla="*/ 2147483647 h 11"/>
                <a:gd name="T36" fmla="*/ 2147483647 w 39"/>
                <a:gd name="T37" fmla="*/ 2147483647 h 11"/>
                <a:gd name="T38" fmla="*/ 2147483647 w 39"/>
                <a:gd name="T39" fmla="*/ 2147483647 h 11"/>
                <a:gd name="T40" fmla="*/ 2147483647 w 39"/>
                <a:gd name="T41" fmla="*/ 2147483647 h 11"/>
                <a:gd name="T42" fmla="*/ 2147483647 w 39"/>
                <a:gd name="T43" fmla="*/ 2147483647 h 11"/>
                <a:gd name="T44" fmla="*/ 2147483647 w 39"/>
                <a:gd name="T45" fmla="*/ 0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11"/>
                <a:gd name="T71" fmla="*/ 39 w 39"/>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11">
                  <a:moveTo>
                    <a:pt x="16" y="0"/>
                  </a:moveTo>
                  <a:lnTo>
                    <a:pt x="13" y="1"/>
                  </a:lnTo>
                  <a:lnTo>
                    <a:pt x="10" y="2"/>
                  </a:lnTo>
                  <a:lnTo>
                    <a:pt x="8" y="3"/>
                  </a:lnTo>
                  <a:lnTo>
                    <a:pt x="6" y="5"/>
                  </a:lnTo>
                  <a:lnTo>
                    <a:pt x="5" y="6"/>
                  </a:lnTo>
                  <a:lnTo>
                    <a:pt x="4" y="7"/>
                  </a:lnTo>
                  <a:lnTo>
                    <a:pt x="2" y="7"/>
                  </a:lnTo>
                  <a:lnTo>
                    <a:pt x="0" y="5"/>
                  </a:lnTo>
                  <a:lnTo>
                    <a:pt x="0" y="10"/>
                  </a:lnTo>
                  <a:lnTo>
                    <a:pt x="0" y="11"/>
                  </a:lnTo>
                  <a:lnTo>
                    <a:pt x="9" y="11"/>
                  </a:lnTo>
                  <a:lnTo>
                    <a:pt x="19" y="11"/>
                  </a:lnTo>
                  <a:lnTo>
                    <a:pt x="29" y="11"/>
                  </a:lnTo>
                  <a:lnTo>
                    <a:pt x="39" y="11"/>
                  </a:lnTo>
                  <a:lnTo>
                    <a:pt x="39" y="10"/>
                  </a:lnTo>
                  <a:lnTo>
                    <a:pt x="39" y="5"/>
                  </a:lnTo>
                  <a:lnTo>
                    <a:pt x="36" y="7"/>
                  </a:lnTo>
                  <a:lnTo>
                    <a:pt x="33" y="7"/>
                  </a:lnTo>
                  <a:lnTo>
                    <a:pt x="30" y="6"/>
                  </a:lnTo>
                  <a:lnTo>
                    <a:pt x="27" y="5"/>
                  </a:lnTo>
                  <a:lnTo>
                    <a:pt x="21" y="2"/>
                  </a:lnTo>
                  <a:lnTo>
                    <a:pt x="16" y="0"/>
                  </a:lnTo>
                </a:path>
              </a:pathLst>
            </a:custGeom>
            <a:solidFill>
              <a:schemeClr val="accent3"/>
            </a:solidFill>
            <a:ln w="0">
              <a:solidFill>
                <a:schemeClr val="accent3"/>
              </a:solidFill>
              <a:round/>
              <a:headEnd/>
              <a:tailEnd/>
            </a:ln>
          </p:spPr>
        </p:sp>
        <p:sp>
          <p:nvSpPr>
            <p:cNvPr id="64" name="Freeform 63"/>
            <p:cNvSpPr>
              <a:spLocks/>
            </p:cNvSpPr>
            <p:nvPr/>
          </p:nvSpPr>
          <p:spPr bwMode="auto">
            <a:xfrm>
              <a:off x="739956" y="3856484"/>
              <a:ext cx="16072" cy="8040"/>
            </a:xfrm>
            <a:custGeom>
              <a:avLst/>
              <a:gdLst>
                <a:gd name="T0" fmla="*/ 2147483647 w 65"/>
                <a:gd name="T1" fmla="*/ 2147483647 h 50"/>
                <a:gd name="T2" fmla="*/ 2147483647 w 65"/>
                <a:gd name="T3" fmla="*/ 2147483647 h 50"/>
                <a:gd name="T4" fmla="*/ 2147483647 w 65"/>
                <a:gd name="T5" fmla="*/ 1320166502 h 50"/>
                <a:gd name="T6" fmla="*/ 2147483647 w 65"/>
                <a:gd name="T7" fmla="*/ 0 h 50"/>
                <a:gd name="T8" fmla="*/ 2147483647 w 65"/>
                <a:gd name="T9" fmla="*/ 0 h 50"/>
                <a:gd name="T10" fmla="*/ 2147483647 w 65"/>
                <a:gd name="T11" fmla="*/ 0 h 50"/>
                <a:gd name="T12" fmla="*/ 2147483647 w 65"/>
                <a:gd name="T13" fmla="*/ 2147483647 h 50"/>
                <a:gd name="T14" fmla="*/ 2147483647 w 65"/>
                <a:gd name="T15" fmla="*/ 2147483647 h 50"/>
                <a:gd name="T16" fmla="*/ 2147483647 w 65"/>
                <a:gd name="T17" fmla="*/ 2147483647 h 50"/>
                <a:gd name="T18" fmla="*/ 2147483647 w 65"/>
                <a:gd name="T19" fmla="*/ 2147483647 h 50"/>
                <a:gd name="T20" fmla="*/ 2147483647 w 65"/>
                <a:gd name="T21" fmla="*/ 2147483647 h 50"/>
                <a:gd name="T22" fmla="*/ 2147483647 w 65"/>
                <a:gd name="T23" fmla="*/ 2147483647 h 50"/>
                <a:gd name="T24" fmla="*/ 2147483647 w 65"/>
                <a:gd name="T25" fmla="*/ 2147483647 h 50"/>
                <a:gd name="T26" fmla="*/ 2147483647 w 65"/>
                <a:gd name="T27" fmla="*/ 2147483647 h 50"/>
                <a:gd name="T28" fmla="*/ 2147483647 w 65"/>
                <a:gd name="T29" fmla="*/ 2147483647 h 50"/>
                <a:gd name="T30" fmla="*/ 2147483647 w 65"/>
                <a:gd name="T31" fmla="*/ 2147483647 h 50"/>
                <a:gd name="T32" fmla="*/ 2147483647 w 65"/>
                <a:gd name="T33" fmla="*/ 2147483647 h 50"/>
                <a:gd name="T34" fmla="*/ 2147483647 w 65"/>
                <a:gd name="T35" fmla="*/ 2147483647 h 50"/>
                <a:gd name="T36" fmla="*/ 2147483647 w 65"/>
                <a:gd name="T37" fmla="*/ 2147483647 h 50"/>
                <a:gd name="T38" fmla="*/ 2147483647 w 65"/>
                <a:gd name="T39" fmla="*/ 2147483647 h 50"/>
                <a:gd name="T40" fmla="*/ 2147483647 w 65"/>
                <a:gd name="T41" fmla="*/ 2147483647 h 50"/>
                <a:gd name="T42" fmla="*/ 2147483647 w 65"/>
                <a:gd name="T43" fmla="*/ 2147483647 h 50"/>
                <a:gd name="T44" fmla="*/ 2147483647 w 65"/>
                <a:gd name="T45" fmla="*/ 2147483647 h 50"/>
                <a:gd name="T46" fmla="*/ 2147483647 w 65"/>
                <a:gd name="T47" fmla="*/ 2147483647 h 50"/>
                <a:gd name="T48" fmla="*/ 2147483647 w 65"/>
                <a:gd name="T49" fmla="*/ 2147483647 h 50"/>
                <a:gd name="T50" fmla="*/ 2147483647 w 65"/>
                <a:gd name="T51" fmla="*/ 2147483647 h 50"/>
                <a:gd name="T52" fmla="*/ 2147483647 w 65"/>
                <a:gd name="T53" fmla="*/ 2147483647 h 50"/>
                <a:gd name="T54" fmla="*/ 2147483647 w 65"/>
                <a:gd name="T55" fmla="*/ 2147483647 h 50"/>
                <a:gd name="T56" fmla="*/ 2147483647 w 65"/>
                <a:gd name="T57" fmla="*/ 2147483647 h 50"/>
                <a:gd name="T58" fmla="*/ 2147483647 w 65"/>
                <a:gd name="T59" fmla="*/ 2147483647 h 50"/>
                <a:gd name="T60" fmla="*/ 0 w 65"/>
                <a:gd name="T61" fmla="*/ 2147483647 h 50"/>
                <a:gd name="T62" fmla="*/ 2147483647 w 65"/>
                <a:gd name="T63" fmla="*/ 2147483647 h 50"/>
                <a:gd name="T64" fmla="*/ 2147483647 w 65"/>
                <a:gd name="T65" fmla="*/ 2147483647 h 50"/>
                <a:gd name="T66" fmla="*/ 2147483647 w 65"/>
                <a:gd name="T67" fmla="*/ 2147483647 h 50"/>
                <a:gd name="T68" fmla="*/ 2147483647 w 65"/>
                <a:gd name="T69" fmla="*/ 2147483647 h 50"/>
                <a:gd name="T70" fmla="*/ 2147483647 w 65"/>
                <a:gd name="T71" fmla="*/ 2147483647 h 50"/>
                <a:gd name="T72" fmla="*/ 2147483647 w 65"/>
                <a:gd name="T73" fmla="*/ 2147483647 h 50"/>
                <a:gd name="T74" fmla="*/ 2147483647 w 65"/>
                <a:gd name="T75" fmla="*/ 2147483647 h 50"/>
                <a:gd name="T76" fmla="*/ 2147483647 w 65"/>
                <a:gd name="T77" fmla="*/ 2147483647 h 50"/>
                <a:gd name="T78" fmla="*/ 2147483647 w 65"/>
                <a:gd name="T79" fmla="*/ 2147483647 h 50"/>
                <a:gd name="T80" fmla="*/ 2147483647 w 65"/>
                <a:gd name="T81" fmla="*/ 2147483647 h 50"/>
                <a:gd name="T82" fmla="*/ 2147483647 w 65"/>
                <a:gd name="T83" fmla="*/ 2147483647 h 50"/>
                <a:gd name="T84" fmla="*/ 2147483647 w 65"/>
                <a:gd name="T85" fmla="*/ 2147483647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50"/>
                <a:gd name="T131" fmla="*/ 65 w 65"/>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50">
                  <a:moveTo>
                    <a:pt x="32" y="7"/>
                  </a:moveTo>
                  <a:lnTo>
                    <a:pt x="36" y="3"/>
                  </a:lnTo>
                  <a:lnTo>
                    <a:pt x="42" y="1"/>
                  </a:lnTo>
                  <a:lnTo>
                    <a:pt x="48" y="0"/>
                  </a:lnTo>
                  <a:lnTo>
                    <a:pt x="55" y="0"/>
                  </a:lnTo>
                  <a:lnTo>
                    <a:pt x="57" y="0"/>
                  </a:lnTo>
                  <a:lnTo>
                    <a:pt x="60" y="2"/>
                  </a:lnTo>
                  <a:lnTo>
                    <a:pt x="62" y="3"/>
                  </a:lnTo>
                  <a:lnTo>
                    <a:pt x="63" y="5"/>
                  </a:lnTo>
                  <a:lnTo>
                    <a:pt x="65" y="8"/>
                  </a:lnTo>
                  <a:lnTo>
                    <a:pt x="65" y="11"/>
                  </a:lnTo>
                  <a:lnTo>
                    <a:pt x="65" y="14"/>
                  </a:lnTo>
                  <a:lnTo>
                    <a:pt x="65" y="18"/>
                  </a:lnTo>
                  <a:lnTo>
                    <a:pt x="57" y="18"/>
                  </a:lnTo>
                  <a:lnTo>
                    <a:pt x="48" y="18"/>
                  </a:lnTo>
                  <a:lnTo>
                    <a:pt x="56" y="23"/>
                  </a:lnTo>
                  <a:lnTo>
                    <a:pt x="59" y="23"/>
                  </a:lnTo>
                  <a:lnTo>
                    <a:pt x="59" y="25"/>
                  </a:lnTo>
                  <a:lnTo>
                    <a:pt x="58" y="27"/>
                  </a:lnTo>
                  <a:lnTo>
                    <a:pt x="56" y="28"/>
                  </a:lnTo>
                  <a:lnTo>
                    <a:pt x="53" y="29"/>
                  </a:lnTo>
                  <a:lnTo>
                    <a:pt x="47" y="31"/>
                  </a:lnTo>
                  <a:lnTo>
                    <a:pt x="42" y="34"/>
                  </a:lnTo>
                  <a:lnTo>
                    <a:pt x="38" y="35"/>
                  </a:lnTo>
                  <a:lnTo>
                    <a:pt x="35" y="37"/>
                  </a:lnTo>
                  <a:lnTo>
                    <a:pt x="33" y="41"/>
                  </a:lnTo>
                  <a:lnTo>
                    <a:pt x="32" y="45"/>
                  </a:lnTo>
                  <a:lnTo>
                    <a:pt x="24" y="48"/>
                  </a:lnTo>
                  <a:lnTo>
                    <a:pt x="16" y="49"/>
                  </a:lnTo>
                  <a:lnTo>
                    <a:pt x="8" y="50"/>
                  </a:lnTo>
                  <a:lnTo>
                    <a:pt x="0" y="50"/>
                  </a:lnTo>
                  <a:lnTo>
                    <a:pt x="2" y="45"/>
                  </a:lnTo>
                  <a:lnTo>
                    <a:pt x="6" y="40"/>
                  </a:lnTo>
                  <a:lnTo>
                    <a:pt x="9" y="36"/>
                  </a:lnTo>
                  <a:lnTo>
                    <a:pt x="14" y="32"/>
                  </a:lnTo>
                  <a:lnTo>
                    <a:pt x="23" y="25"/>
                  </a:lnTo>
                  <a:lnTo>
                    <a:pt x="32" y="18"/>
                  </a:lnTo>
                  <a:lnTo>
                    <a:pt x="33" y="17"/>
                  </a:lnTo>
                  <a:lnTo>
                    <a:pt x="36" y="15"/>
                  </a:lnTo>
                  <a:lnTo>
                    <a:pt x="36" y="13"/>
                  </a:lnTo>
                  <a:lnTo>
                    <a:pt x="36" y="11"/>
                  </a:lnTo>
                  <a:lnTo>
                    <a:pt x="35" y="9"/>
                  </a:lnTo>
                  <a:lnTo>
                    <a:pt x="32" y="7"/>
                  </a:lnTo>
                  <a:close/>
                </a:path>
              </a:pathLst>
            </a:custGeom>
            <a:solidFill>
              <a:schemeClr val="tx1">
                <a:lumMod val="50000"/>
                <a:lumOff val="50000"/>
              </a:schemeClr>
            </a:solidFill>
            <a:ln w="9525">
              <a:solidFill>
                <a:schemeClr val="tx1">
                  <a:lumMod val="50000"/>
                  <a:lumOff val="50000"/>
                </a:schemeClr>
              </a:solidFill>
              <a:round/>
              <a:headEnd/>
              <a:tailEnd/>
            </a:ln>
          </p:spPr>
        </p:sp>
        <p:sp>
          <p:nvSpPr>
            <p:cNvPr id="65" name="Freeform 64"/>
            <p:cNvSpPr>
              <a:spLocks/>
            </p:cNvSpPr>
            <p:nvPr/>
          </p:nvSpPr>
          <p:spPr bwMode="auto">
            <a:xfrm>
              <a:off x="715848" y="3856484"/>
              <a:ext cx="16072" cy="16081"/>
            </a:xfrm>
            <a:custGeom>
              <a:avLst/>
              <a:gdLst>
                <a:gd name="T0" fmla="*/ 2147483647 w 54"/>
                <a:gd name="T1" fmla="*/ 2147483647 h 60"/>
                <a:gd name="T2" fmla="*/ 2147483647 w 54"/>
                <a:gd name="T3" fmla="*/ 2147483647 h 60"/>
                <a:gd name="T4" fmla="*/ 2147483647 w 54"/>
                <a:gd name="T5" fmla="*/ 2147483647 h 60"/>
                <a:gd name="T6" fmla="*/ 2147483647 w 54"/>
                <a:gd name="T7" fmla="*/ 2147483647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0 h 60"/>
                <a:gd name="T20" fmla="*/ 2147483647 w 54"/>
                <a:gd name="T21" fmla="*/ 0 h 60"/>
                <a:gd name="T22" fmla="*/ 2147483647 w 54"/>
                <a:gd name="T23" fmla="*/ 2147483647 h 60"/>
                <a:gd name="T24" fmla="*/ 2147483647 w 54"/>
                <a:gd name="T25" fmla="*/ 2147483647 h 60"/>
                <a:gd name="T26" fmla="*/ 2147483647 w 54"/>
                <a:gd name="T27" fmla="*/ 2147483647 h 60"/>
                <a:gd name="T28" fmla="*/ 2147483647 w 54"/>
                <a:gd name="T29" fmla="*/ 2147483647 h 60"/>
                <a:gd name="T30" fmla="*/ 2147483647 w 54"/>
                <a:gd name="T31" fmla="*/ 2147483647 h 60"/>
                <a:gd name="T32" fmla="*/ 0 w 54"/>
                <a:gd name="T33" fmla="*/ 2147483647 h 60"/>
                <a:gd name="T34" fmla="*/ 0 w 54"/>
                <a:gd name="T35" fmla="*/ 2147483647 h 60"/>
                <a:gd name="T36" fmla="*/ 0 w 54"/>
                <a:gd name="T37" fmla="*/ 2147483647 h 60"/>
                <a:gd name="T38" fmla="*/ 2147483647 w 54"/>
                <a:gd name="T39" fmla="*/ 2147483647 h 60"/>
                <a:gd name="T40" fmla="*/ 2147483647 w 54"/>
                <a:gd name="T41" fmla="*/ 2147483647 h 60"/>
                <a:gd name="T42" fmla="*/ 2147483647 w 54"/>
                <a:gd name="T43" fmla="*/ 2147483647 h 60"/>
                <a:gd name="T44" fmla="*/ 2147483647 w 54"/>
                <a:gd name="T45" fmla="*/ 2147483647 h 60"/>
                <a:gd name="T46" fmla="*/ 2147483647 w 54"/>
                <a:gd name="T47" fmla="*/ 2147483647 h 60"/>
                <a:gd name="T48" fmla="*/ 2147483647 w 54"/>
                <a:gd name="T49" fmla="*/ 2147483647 h 60"/>
                <a:gd name="T50" fmla="*/ 2147483647 w 54"/>
                <a:gd name="T51" fmla="*/ 2147483647 h 60"/>
                <a:gd name="T52" fmla="*/ 2147483647 w 54"/>
                <a:gd name="T53" fmla="*/ 2147483647 h 60"/>
                <a:gd name="T54" fmla="*/ 2147483647 w 54"/>
                <a:gd name="T55" fmla="*/ 2147483647 h 60"/>
                <a:gd name="T56" fmla="*/ 2147483647 w 54"/>
                <a:gd name="T57" fmla="*/ 2147483647 h 60"/>
                <a:gd name="T58" fmla="*/ 2147483647 w 54"/>
                <a:gd name="T59" fmla="*/ 2147483647 h 60"/>
                <a:gd name="T60" fmla="*/ 2147483647 w 54"/>
                <a:gd name="T61" fmla="*/ 2147483647 h 60"/>
                <a:gd name="T62" fmla="*/ 2147483647 w 54"/>
                <a:gd name="T63" fmla="*/ 2147483647 h 60"/>
                <a:gd name="T64" fmla="*/ 2147483647 w 54"/>
                <a:gd name="T65" fmla="*/ 2147483647 h 60"/>
                <a:gd name="T66" fmla="*/ 2147483647 w 54"/>
                <a:gd name="T67" fmla="*/ 2147483647 h 60"/>
                <a:gd name="T68" fmla="*/ 2147483647 w 54"/>
                <a:gd name="T69" fmla="*/ 2147483647 h 60"/>
                <a:gd name="T70" fmla="*/ 2147483647 w 54"/>
                <a:gd name="T71" fmla="*/ 2147483647 h 60"/>
                <a:gd name="T72" fmla="*/ 2147483647 w 54"/>
                <a:gd name="T73" fmla="*/ 2147483647 h 60"/>
                <a:gd name="T74" fmla="*/ 2147483647 w 54"/>
                <a:gd name="T75" fmla="*/ 2147483647 h 60"/>
                <a:gd name="T76" fmla="*/ 2147483647 w 54"/>
                <a:gd name="T77" fmla="*/ 2147483647 h 60"/>
                <a:gd name="T78" fmla="*/ 2147483647 w 54"/>
                <a:gd name="T79" fmla="*/ 2147483647 h 60"/>
                <a:gd name="T80" fmla="*/ 2147483647 w 54"/>
                <a:gd name="T81" fmla="*/ 2147483647 h 60"/>
                <a:gd name="T82" fmla="*/ 2147483647 w 54"/>
                <a:gd name="T83" fmla="*/ 2147483647 h 60"/>
                <a:gd name="T84" fmla="*/ 2147483647 w 54"/>
                <a:gd name="T85" fmla="*/ 2147483647 h 60"/>
                <a:gd name="T86" fmla="*/ 2147483647 w 54"/>
                <a:gd name="T87" fmla="*/ 2147483647 h 60"/>
                <a:gd name="T88" fmla="*/ 2147483647 w 54"/>
                <a:gd name="T89" fmla="*/ 2147483647 h 60"/>
                <a:gd name="T90" fmla="*/ 2147483647 w 54"/>
                <a:gd name="T91" fmla="*/ 2147483647 h 60"/>
                <a:gd name="T92" fmla="*/ 2147483647 w 54"/>
                <a:gd name="T93" fmla="*/ 2147483647 h 60"/>
                <a:gd name="T94" fmla="*/ 2147483647 w 54"/>
                <a:gd name="T95" fmla="*/ 2147483647 h 60"/>
                <a:gd name="T96" fmla="*/ 2147483647 w 54"/>
                <a:gd name="T97" fmla="*/ 2147483647 h 60"/>
                <a:gd name="T98" fmla="*/ 2147483647 w 54"/>
                <a:gd name="T99" fmla="*/ 2147483647 h 60"/>
                <a:gd name="T100" fmla="*/ 2147483647 w 54"/>
                <a:gd name="T101" fmla="*/ 2147483647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
                <a:gd name="T154" fmla="*/ 0 h 60"/>
                <a:gd name="T155" fmla="*/ 54 w 54"/>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 h="60">
                  <a:moveTo>
                    <a:pt x="38" y="22"/>
                  </a:moveTo>
                  <a:lnTo>
                    <a:pt x="35" y="20"/>
                  </a:lnTo>
                  <a:lnTo>
                    <a:pt x="32" y="18"/>
                  </a:lnTo>
                  <a:lnTo>
                    <a:pt x="31" y="16"/>
                  </a:lnTo>
                  <a:lnTo>
                    <a:pt x="30" y="14"/>
                  </a:lnTo>
                  <a:lnTo>
                    <a:pt x="30" y="10"/>
                  </a:lnTo>
                  <a:lnTo>
                    <a:pt x="27" y="6"/>
                  </a:lnTo>
                  <a:lnTo>
                    <a:pt x="25" y="2"/>
                  </a:lnTo>
                  <a:lnTo>
                    <a:pt x="22" y="1"/>
                  </a:lnTo>
                  <a:lnTo>
                    <a:pt x="19" y="0"/>
                  </a:lnTo>
                  <a:lnTo>
                    <a:pt x="16" y="0"/>
                  </a:lnTo>
                  <a:lnTo>
                    <a:pt x="10" y="2"/>
                  </a:lnTo>
                  <a:lnTo>
                    <a:pt x="5" y="6"/>
                  </a:lnTo>
                  <a:lnTo>
                    <a:pt x="3" y="6"/>
                  </a:lnTo>
                  <a:lnTo>
                    <a:pt x="2" y="7"/>
                  </a:lnTo>
                  <a:lnTo>
                    <a:pt x="1" y="8"/>
                  </a:lnTo>
                  <a:lnTo>
                    <a:pt x="0" y="9"/>
                  </a:lnTo>
                  <a:lnTo>
                    <a:pt x="0" y="12"/>
                  </a:lnTo>
                  <a:lnTo>
                    <a:pt x="0" y="16"/>
                  </a:lnTo>
                  <a:lnTo>
                    <a:pt x="2" y="20"/>
                  </a:lnTo>
                  <a:lnTo>
                    <a:pt x="7" y="22"/>
                  </a:lnTo>
                  <a:lnTo>
                    <a:pt x="12" y="24"/>
                  </a:lnTo>
                  <a:lnTo>
                    <a:pt x="18" y="25"/>
                  </a:lnTo>
                  <a:lnTo>
                    <a:pt x="22" y="27"/>
                  </a:lnTo>
                  <a:lnTo>
                    <a:pt x="26" y="29"/>
                  </a:lnTo>
                  <a:lnTo>
                    <a:pt x="27" y="31"/>
                  </a:lnTo>
                  <a:lnTo>
                    <a:pt x="28" y="33"/>
                  </a:lnTo>
                  <a:lnTo>
                    <a:pt x="28" y="35"/>
                  </a:lnTo>
                  <a:lnTo>
                    <a:pt x="27" y="38"/>
                  </a:lnTo>
                  <a:lnTo>
                    <a:pt x="22" y="41"/>
                  </a:lnTo>
                  <a:lnTo>
                    <a:pt x="17" y="43"/>
                  </a:lnTo>
                  <a:lnTo>
                    <a:pt x="14" y="44"/>
                  </a:lnTo>
                  <a:lnTo>
                    <a:pt x="12" y="45"/>
                  </a:lnTo>
                  <a:lnTo>
                    <a:pt x="11" y="47"/>
                  </a:lnTo>
                  <a:lnTo>
                    <a:pt x="10" y="48"/>
                  </a:lnTo>
                  <a:lnTo>
                    <a:pt x="11" y="50"/>
                  </a:lnTo>
                  <a:lnTo>
                    <a:pt x="12" y="53"/>
                  </a:lnTo>
                  <a:lnTo>
                    <a:pt x="14" y="55"/>
                  </a:lnTo>
                  <a:lnTo>
                    <a:pt x="17" y="57"/>
                  </a:lnTo>
                  <a:lnTo>
                    <a:pt x="22" y="59"/>
                  </a:lnTo>
                  <a:lnTo>
                    <a:pt x="27" y="60"/>
                  </a:lnTo>
                  <a:lnTo>
                    <a:pt x="38" y="55"/>
                  </a:lnTo>
                  <a:lnTo>
                    <a:pt x="48" y="48"/>
                  </a:lnTo>
                  <a:lnTo>
                    <a:pt x="52" y="46"/>
                  </a:lnTo>
                  <a:lnTo>
                    <a:pt x="54" y="43"/>
                  </a:lnTo>
                  <a:lnTo>
                    <a:pt x="54" y="39"/>
                  </a:lnTo>
                  <a:lnTo>
                    <a:pt x="53" y="35"/>
                  </a:lnTo>
                  <a:lnTo>
                    <a:pt x="51" y="31"/>
                  </a:lnTo>
                  <a:lnTo>
                    <a:pt x="48" y="27"/>
                  </a:lnTo>
                  <a:lnTo>
                    <a:pt x="43" y="24"/>
                  </a:lnTo>
                  <a:lnTo>
                    <a:pt x="38" y="22"/>
                  </a:lnTo>
                  <a:close/>
                </a:path>
              </a:pathLst>
            </a:custGeom>
            <a:solidFill>
              <a:schemeClr val="accent3"/>
            </a:solidFill>
            <a:ln w="9525">
              <a:solidFill>
                <a:schemeClr val="accent3"/>
              </a:solidFill>
              <a:round/>
              <a:headEnd/>
              <a:tailEnd/>
            </a:ln>
          </p:spPr>
        </p:sp>
        <p:sp>
          <p:nvSpPr>
            <p:cNvPr id="66" name="Freeform 65"/>
            <p:cNvSpPr>
              <a:spLocks/>
            </p:cNvSpPr>
            <p:nvPr/>
          </p:nvSpPr>
          <p:spPr bwMode="auto">
            <a:xfrm>
              <a:off x="715848" y="3856484"/>
              <a:ext cx="16072" cy="16081"/>
            </a:xfrm>
            <a:custGeom>
              <a:avLst/>
              <a:gdLst>
                <a:gd name="T0" fmla="*/ 2147483647 w 54"/>
                <a:gd name="T1" fmla="*/ 2147483647 h 60"/>
                <a:gd name="T2" fmla="*/ 2147483647 w 54"/>
                <a:gd name="T3" fmla="*/ 2147483647 h 60"/>
                <a:gd name="T4" fmla="*/ 2147483647 w 54"/>
                <a:gd name="T5" fmla="*/ 2147483647 h 60"/>
                <a:gd name="T6" fmla="*/ 2147483647 w 54"/>
                <a:gd name="T7" fmla="*/ 2147483647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0 h 60"/>
                <a:gd name="T20" fmla="*/ 2147483647 w 54"/>
                <a:gd name="T21" fmla="*/ 0 h 60"/>
                <a:gd name="T22" fmla="*/ 2147483647 w 54"/>
                <a:gd name="T23" fmla="*/ 2147483647 h 60"/>
                <a:gd name="T24" fmla="*/ 2147483647 w 54"/>
                <a:gd name="T25" fmla="*/ 2147483647 h 60"/>
                <a:gd name="T26" fmla="*/ 2147483647 w 54"/>
                <a:gd name="T27" fmla="*/ 2147483647 h 60"/>
                <a:gd name="T28" fmla="*/ 2147483647 w 54"/>
                <a:gd name="T29" fmla="*/ 2147483647 h 60"/>
                <a:gd name="T30" fmla="*/ 2147483647 w 54"/>
                <a:gd name="T31" fmla="*/ 2147483647 h 60"/>
                <a:gd name="T32" fmla="*/ 0 w 54"/>
                <a:gd name="T33" fmla="*/ 2147483647 h 60"/>
                <a:gd name="T34" fmla="*/ 0 w 54"/>
                <a:gd name="T35" fmla="*/ 2147483647 h 60"/>
                <a:gd name="T36" fmla="*/ 0 w 54"/>
                <a:gd name="T37" fmla="*/ 2147483647 h 60"/>
                <a:gd name="T38" fmla="*/ 2147483647 w 54"/>
                <a:gd name="T39" fmla="*/ 2147483647 h 60"/>
                <a:gd name="T40" fmla="*/ 2147483647 w 54"/>
                <a:gd name="T41" fmla="*/ 2147483647 h 60"/>
                <a:gd name="T42" fmla="*/ 2147483647 w 54"/>
                <a:gd name="T43" fmla="*/ 2147483647 h 60"/>
                <a:gd name="T44" fmla="*/ 2147483647 w 54"/>
                <a:gd name="T45" fmla="*/ 2147483647 h 60"/>
                <a:gd name="T46" fmla="*/ 2147483647 w 54"/>
                <a:gd name="T47" fmla="*/ 2147483647 h 60"/>
                <a:gd name="T48" fmla="*/ 2147483647 w 54"/>
                <a:gd name="T49" fmla="*/ 2147483647 h 60"/>
                <a:gd name="T50" fmla="*/ 2147483647 w 54"/>
                <a:gd name="T51" fmla="*/ 2147483647 h 60"/>
                <a:gd name="T52" fmla="*/ 2147483647 w 54"/>
                <a:gd name="T53" fmla="*/ 2147483647 h 60"/>
                <a:gd name="T54" fmla="*/ 2147483647 w 54"/>
                <a:gd name="T55" fmla="*/ 2147483647 h 60"/>
                <a:gd name="T56" fmla="*/ 2147483647 w 54"/>
                <a:gd name="T57" fmla="*/ 2147483647 h 60"/>
                <a:gd name="T58" fmla="*/ 2147483647 w 54"/>
                <a:gd name="T59" fmla="*/ 2147483647 h 60"/>
                <a:gd name="T60" fmla="*/ 2147483647 w 54"/>
                <a:gd name="T61" fmla="*/ 2147483647 h 60"/>
                <a:gd name="T62" fmla="*/ 2147483647 w 54"/>
                <a:gd name="T63" fmla="*/ 2147483647 h 60"/>
                <a:gd name="T64" fmla="*/ 2147483647 w 54"/>
                <a:gd name="T65" fmla="*/ 2147483647 h 60"/>
                <a:gd name="T66" fmla="*/ 2147483647 w 54"/>
                <a:gd name="T67" fmla="*/ 2147483647 h 60"/>
                <a:gd name="T68" fmla="*/ 2147483647 w 54"/>
                <a:gd name="T69" fmla="*/ 2147483647 h 60"/>
                <a:gd name="T70" fmla="*/ 2147483647 w 54"/>
                <a:gd name="T71" fmla="*/ 2147483647 h 60"/>
                <a:gd name="T72" fmla="*/ 2147483647 w 54"/>
                <a:gd name="T73" fmla="*/ 2147483647 h 60"/>
                <a:gd name="T74" fmla="*/ 2147483647 w 54"/>
                <a:gd name="T75" fmla="*/ 2147483647 h 60"/>
                <a:gd name="T76" fmla="*/ 2147483647 w 54"/>
                <a:gd name="T77" fmla="*/ 2147483647 h 60"/>
                <a:gd name="T78" fmla="*/ 2147483647 w 54"/>
                <a:gd name="T79" fmla="*/ 2147483647 h 60"/>
                <a:gd name="T80" fmla="*/ 2147483647 w 54"/>
                <a:gd name="T81" fmla="*/ 2147483647 h 60"/>
                <a:gd name="T82" fmla="*/ 2147483647 w 54"/>
                <a:gd name="T83" fmla="*/ 2147483647 h 60"/>
                <a:gd name="T84" fmla="*/ 2147483647 w 54"/>
                <a:gd name="T85" fmla="*/ 2147483647 h 60"/>
                <a:gd name="T86" fmla="*/ 2147483647 w 54"/>
                <a:gd name="T87" fmla="*/ 2147483647 h 60"/>
                <a:gd name="T88" fmla="*/ 2147483647 w 54"/>
                <a:gd name="T89" fmla="*/ 2147483647 h 60"/>
                <a:gd name="T90" fmla="*/ 2147483647 w 54"/>
                <a:gd name="T91" fmla="*/ 2147483647 h 60"/>
                <a:gd name="T92" fmla="*/ 2147483647 w 54"/>
                <a:gd name="T93" fmla="*/ 2147483647 h 60"/>
                <a:gd name="T94" fmla="*/ 2147483647 w 54"/>
                <a:gd name="T95" fmla="*/ 2147483647 h 60"/>
                <a:gd name="T96" fmla="*/ 2147483647 w 54"/>
                <a:gd name="T97" fmla="*/ 2147483647 h 60"/>
                <a:gd name="T98" fmla="*/ 2147483647 w 54"/>
                <a:gd name="T99" fmla="*/ 2147483647 h 60"/>
                <a:gd name="T100" fmla="*/ 2147483647 w 54"/>
                <a:gd name="T101" fmla="*/ 2147483647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
                <a:gd name="T154" fmla="*/ 0 h 60"/>
                <a:gd name="T155" fmla="*/ 54 w 54"/>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 h="60">
                  <a:moveTo>
                    <a:pt x="38" y="22"/>
                  </a:moveTo>
                  <a:lnTo>
                    <a:pt x="35" y="20"/>
                  </a:lnTo>
                  <a:lnTo>
                    <a:pt x="32" y="18"/>
                  </a:lnTo>
                  <a:lnTo>
                    <a:pt x="31" y="16"/>
                  </a:lnTo>
                  <a:lnTo>
                    <a:pt x="30" y="14"/>
                  </a:lnTo>
                  <a:lnTo>
                    <a:pt x="30" y="10"/>
                  </a:lnTo>
                  <a:lnTo>
                    <a:pt x="27" y="6"/>
                  </a:lnTo>
                  <a:lnTo>
                    <a:pt x="25" y="2"/>
                  </a:lnTo>
                  <a:lnTo>
                    <a:pt x="22" y="1"/>
                  </a:lnTo>
                  <a:lnTo>
                    <a:pt x="19" y="0"/>
                  </a:lnTo>
                  <a:lnTo>
                    <a:pt x="16" y="0"/>
                  </a:lnTo>
                  <a:lnTo>
                    <a:pt x="10" y="2"/>
                  </a:lnTo>
                  <a:lnTo>
                    <a:pt x="5" y="6"/>
                  </a:lnTo>
                  <a:lnTo>
                    <a:pt x="3" y="6"/>
                  </a:lnTo>
                  <a:lnTo>
                    <a:pt x="2" y="7"/>
                  </a:lnTo>
                  <a:lnTo>
                    <a:pt x="1" y="8"/>
                  </a:lnTo>
                  <a:lnTo>
                    <a:pt x="0" y="9"/>
                  </a:lnTo>
                  <a:lnTo>
                    <a:pt x="0" y="12"/>
                  </a:lnTo>
                  <a:lnTo>
                    <a:pt x="0" y="16"/>
                  </a:lnTo>
                  <a:lnTo>
                    <a:pt x="2" y="20"/>
                  </a:lnTo>
                  <a:lnTo>
                    <a:pt x="7" y="22"/>
                  </a:lnTo>
                  <a:lnTo>
                    <a:pt x="12" y="24"/>
                  </a:lnTo>
                  <a:lnTo>
                    <a:pt x="18" y="25"/>
                  </a:lnTo>
                  <a:lnTo>
                    <a:pt x="22" y="27"/>
                  </a:lnTo>
                  <a:lnTo>
                    <a:pt x="26" y="29"/>
                  </a:lnTo>
                  <a:lnTo>
                    <a:pt x="27" y="31"/>
                  </a:lnTo>
                  <a:lnTo>
                    <a:pt x="28" y="33"/>
                  </a:lnTo>
                  <a:lnTo>
                    <a:pt x="28" y="35"/>
                  </a:lnTo>
                  <a:lnTo>
                    <a:pt x="27" y="38"/>
                  </a:lnTo>
                  <a:lnTo>
                    <a:pt x="22" y="41"/>
                  </a:lnTo>
                  <a:lnTo>
                    <a:pt x="17" y="43"/>
                  </a:lnTo>
                  <a:lnTo>
                    <a:pt x="14" y="44"/>
                  </a:lnTo>
                  <a:lnTo>
                    <a:pt x="12" y="45"/>
                  </a:lnTo>
                  <a:lnTo>
                    <a:pt x="11" y="47"/>
                  </a:lnTo>
                  <a:lnTo>
                    <a:pt x="10" y="48"/>
                  </a:lnTo>
                  <a:lnTo>
                    <a:pt x="11" y="50"/>
                  </a:lnTo>
                  <a:lnTo>
                    <a:pt x="12" y="53"/>
                  </a:lnTo>
                  <a:lnTo>
                    <a:pt x="14" y="55"/>
                  </a:lnTo>
                  <a:lnTo>
                    <a:pt x="17" y="57"/>
                  </a:lnTo>
                  <a:lnTo>
                    <a:pt x="22" y="59"/>
                  </a:lnTo>
                  <a:lnTo>
                    <a:pt x="27" y="60"/>
                  </a:lnTo>
                  <a:lnTo>
                    <a:pt x="38" y="55"/>
                  </a:lnTo>
                  <a:lnTo>
                    <a:pt x="48" y="48"/>
                  </a:lnTo>
                  <a:lnTo>
                    <a:pt x="52" y="46"/>
                  </a:lnTo>
                  <a:lnTo>
                    <a:pt x="54" y="43"/>
                  </a:lnTo>
                  <a:lnTo>
                    <a:pt x="54" y="39"/>
                  </a:lnTo>
                  <a:lnTo>
                    <a:pt x="53" y="35"/>
                  </a:lnTo>
                  <a:lnTo>
                    <a:pt x="51" y="31"/>
                  </a:lnTo>
                  <a:lnTo>
                    <a:pt x="48" y="27"/>
                  </a:lnTo>
                  <a:lnTo>
                    <a:pt x="43" y="24"/>
                  </a:lnTo>
                  <a:lnTo>
                    <a:pt x="38" y="22"/>
                  </a:lnTo>
                </a:path>
              </a:pathLst>
            </a:custGeom>
            <a:solidFill>
              <a:schemeClr val="accent3"/>
            </a:solidFill>
            <a:ln w="0">
              <a:solidFill>
                <a:schemeClr val="accent3"/>
              </a:solidFill>
              <a:round/>
              <a:headEnd/>
              <a:tailEnd/>
            </a:ln>
          </p:spPr>
        </p:sp>
        <p:sp>
          <p:nvSpPr>
            <p:cNvPr id="67" name="Freeform 66"/>
            <p:cNvSpPr>
              <a:spLocks/>
            </p:cNvSpPr>
            <p:nvPr/>
          </p:nvSpPr>
          <p:spPr bwMode="auto">
            <a:xfrm>
              <a:off x="691739" y="3864525"/>
              <a:ext cx="24108" cy="8040"/>
            </a:xfrm>
            <a:custGeom>
              <a:avLst/>
              <a:gdLst>
                <a:gd name="T0" fmla="*/ 2147483647 w 77"/>
                <a:gd name="T1" fmla="*/ 2147483647 h 53"/>
                <a:gd name="T2" fmla="*/ 2147483647 w 77"/>
                <a:gd name="T3" fmla="*/ 2147483647 h 53"/>
                <a:gd name="T4" fmla="*/ 2147483647 w 77"/>
                <a:gd name="T5" fmla="*/ 2147483647 h 53"/>
                <a:gd name="T6" fmla="*/ 2147483647 w 77"/>
                <a:gd name="T7" fmla="*/ 2147483647 h 53"/>
                <a:gd name="T8" fmla="*/ 2147483647 w 77"/>
                <a:gd name="T9" fmla="*/ 2147483647 h 53"/>
                <a:gd name="T10" fmla="*/ 2147483647 w 77"/>
                <a:gd name="T11" fmla="*/ 2147483647 h 53"/>
                <a:gd name="T12" fmla="*/ 2147483647 w 77"/>
                <a:gd name="T13" fmla="*/ 2147483647 h 53"/>
                <a:gd name="T14" fmla="*/ 2147483647 w 77"/>
                <a:gd name="T15" fmla="*/ 1044587759 h 53"/>
                <a:gd name="T16" fmla="*/ 2147483647 w 77"/>
                <a:gd name="T17" fmla="*/ 0 h 53"/>
                <a:gd name="T18" fmla="*/ 2147483647 w 77"/>
                <a:gd name="T19" fmla="*/ 0 h 53"/>
                <a:gd name="T20" fmla="*/ 2147483647 w 77"/>
                <a:gd name="T21" fmla="*/ 1044587759 h 53"/>
                <a:gd name="T22" fmla="*/ 2147483647 w 77"/>
                <a:gd name="T23" fmla="*/ 2083394383 h 53"/>
                <a:gd name="T24" fmla="*/ 2147483647 w 77"/>
                <a:gd name="T25" fmla="*/ 2147483647 h 53"/>
                <a:gd name="T26" fmla="*/ 2147483647 w 77"/>
                <a:gd name="T27" fmla="*/ 2147483647 h 53"/>
                <a:gd name="T28" fmla="*/ 2147483647 w 77"/>
                <a:gd name="T29" fmla="*/ 2147483647 h 53"/>
                <a:gd name="T30" fmla="*/ 2147483647 w 77"/>
                <a:gd name="T31" fmla="*/ 2147483647 h 53"/>
                <a:gd name="T32" fmla="*/ 2147483647 w 77"/>
                <a:gd name="T33" fmla="*/ 2147483647 h 53"/>
                <a:gd name="T34" fmla="*/ 2147483647 w 77"/>
                <a:gd name="T35" fmla="*/ 2147483647 h 53"/>
                <a:gd name="T36" fmla="*/ 2147483647 w 77"/>
                <a:gd name="T37" fmla="*/ 2147483647 h 53"/>
                <a:gd name="T38" fmla="*/ 2147483647 w 77"/>
                <a:gd name="T39" fmla="*/ 2147483647 h 53"/>
                <a:gd name="T40" fmla="*/ 2147483647 w 77"/>
                <a:gd name="T41" fmla="*/ 2147483647 h 53"/>
                <a:gd name="T42" fmla="*/ 2147483647 w 77"/>
                <a:gd name="T43" fmla="*/ 2147483647 h 53"/>
                <a:gd name="T44" fmla="*/ 2147483647 w 77"/>
                <a:gd name="T45" fmla="*/ 2147483647 h 53"/>
                <a:gd name="T46" fmla="*/ 2147483647 w 77"/>
                <a:gd name="T47" fmla="*/ 2147483647 h 53"/>
                <a:gd name="T48" fmla="*/ 2147483647 w 77"/>
                <a:gd name="T49" fmla="*/ 2147483647 h 53"/>
                <a:gd name="T50" fmla="*/ 0 w 77"/>
                <a:gd name="T51" fmla="*/ 2147483647 h 53"/>
                <a:gd name="T52" fmla="*/ 0 w 77"/>
                <a:gd name="T53" fmla="*/ 2147483647 h 53"/>
                <a:gd name="T54" fmla="*/ 2147483647 w 77"/>
                <a:gd name="T55" fmla="*/ 2147483647 h 53"/>
                <a:gd name="T56" fmla="*/ 2147483647 w 77"/>
                <a:gd name="T57" fmla="*/ 2147483647 h 53"/>
                <a:gd name="T58" fmla="*/ 2147483647 w 77"/>
                <a:gd name="T59" fmla="*/ 2147483647 h 53"/>
                <a:gd name="T60" fmla="*/ 2147483647 w 77"/>
                <a:gd name="T61" fmla="*/ 2147483647 h 53"/>
                <a:gd name="T62" fmla="*/ 2147483647 w 77"/>
                <a:gd name="T63" fmla="*/ 2147483647 h 53"/>
                <a:gd name="T64" fmla="*/ 2147483647 w 77"/>
                <a:gd name="T65" fmla="*/ 2147483647 h 53"/>
                <a:gd name="T66" fmla="*/ 2147483647 w 77"/>
                <a:gd name="T67" fmla="*/ 2147483647 h 53"/>
                <a:gd name="T68" fmla="*/ 2147483647 w 77"/>
                <a:gd name="T69" fmla="*/ 2147483647 h 53"/>
                <a:gd name="T70" fmla="*/ 2147483647 w 77"/>
                <a:gd name="T71" fmla="*/ 2147483647 h 53"/>
                <a:gd name="T72" fmla="*/ 2147483647 w 77"/>
                <a:gd name="T73" fmla="*/ 2147483647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53"/>
                <a:gd name="T113" fmla="*/ 77 w 77"/>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53">
                  <a:moveTo>
                    <a:pt x="55" y="20"/>
                  </a:moveTo>
                  <a:lnTo>
                    <a:pt x="54" y="15"/>
                  </a:lnTo>
                  <a:lnTo>
                    <a:pt x="51" y="10"/>
                  </a:lnTo>
                  <a:lnTo>
                    <a:pt x="49" y="8"/>
                  </a:lnTo>
                  <a:lnTo>
                    <a:pt x="47" y="6"/>
                  </a:lnTo>
                  <a:lnTo>
                    <a:pt x="49" y="5"/>
                  </a:lnTo>
                  <a:lnTo>
                    <a:pt x="50" y="4"/>
                  </a:lnTo>
                  <a:lnTo>
                    <a:pt x="57" y="1"/>
                  </a:lnTo>
                  <a:lnTo>
                    <a:pt x="63" y="0"/>
                  </a:lnTo>
                  <a:lnTo>
                    <a:pt x="65" y="0"/>
                  </a:lnTo>
                  <a:lnTo>
                    <a:pt x="67" y="1"/>
                  </a:lnTo>
                  <a:lnTo>
                    <a:pt x="69" y="2"/>
                  </a:lnTo>
                  <a:lnTo>
                    <a:pt x="71" y="4"/>
                  </a:lnTo>
                  <a:lnTo>
                    <a:pt x="75" y="13"/>
                  </a:lnTo>
                  <a:lnTo>
                    <a:pt x="77" y="21"/>
                  </a:lnTo>
                  <a:lnTo>
                    <a:pt x="77" y="25"/>
                  </a:lnTo>
                  <a:lnTo>
                    <a:pt x="76" y="28"/>
                  </a:lnTo>
                  <a:lnTo>
                    <a:pt x="74" y="30"/>
                  </a:lnTo>
                  <a:lnTo>
                    <a:pt x="71" y="31"/>
                  </a:lnTo>
                  <a:lnTo>
                    <a:pt x="55" y="39"/>
                  </a:lnTo>
                  <a:lnTo>
                    <a:pt x="38" y="46"/>
                  </a:lnTo>
                  <a:lnTo>
                    <a:pt x="29" y="49"/>
                  </a:lnTo>
                  <a:lnTo>
                    <a:pt x="20" y="51"/>
                  </a:lnTo>
                  <a:lnTo>
                    <a:pt x="11" y="53"/>
                  </a:lnTo>
                  <a:lnTo>
                    <a:pt x="1" y="53"/>
                  </a:lnTo>
                  <a:lnTo>
                    <a:pt x="0" y="49"/>
                  </a:lnTo>
                  <a:lnTo>
                    <a:pt x="0" y="46"/>
                  </a:lnTo>
                  <a:lnTo>
                    <a:pt x="1" y="43"/>
                  </a:lnTo>
                  <a:lnTo>
                    <a:pt x="3" y="40"/>
                  </a:lnTo>
                  <a:lnTo>
                    <a:pt x="10" y="37"/>
                  </a:lnTo>
                  <a:lnTo>
                    <a:pt x="20" y="34"/>
                  </a:lnTo>
                  <a:lnTo>
                    <a:pt x="30" y="32"/>
                  </a:lnTo>
                  <a:lnTo>
                    <a:pt x="40" y="29"/>
                  </a:lnTo>
                  <a:lnTo>
                    <a:pt x="44" y="27"/>
                  </a:lnTo>
                  <a:lnTo>
                    <a:pt x="49" y="25"/>
                  </a:lnTo>
                  <a:lnTo>
                    <a:pt x="53" y="23"/>
                  </a:lnTo>
                  <a:lnTo>
                    <a:pt x="55" y="20"/>
                  </a:lnTo>
                  <a:close/>
                </a:path>
              </a:pathLst>
            </a:custGeom>
            <a:solidFill>
              <a:schemeClr val="tx1">
                <a:lumMod val="50000"/>
                <a:lumOff val="50000"/>
              </a:schemeClr>
            </a:solidFill>
            <a:ln w="9525">
              <a:solidFill>
                <a:schemeClr val="tx1">
                  <a:lumMod val="50000"/>
                  <a:lumOff val="50000"/>
                </a:schemeClr>
              </a:solidFill>
              <a:round/>
              <a:headEnd/>
              <a:tailEnd/>
            </a:ln>
          </p:spPr>
        </p:sp>
        <p:sp>
          <p:nvSpPr>
            <p:cNvPr id="68" name="Freeform 67"/>
            <p:cNvSpPr>
              <a:spLocks/>
            </p:cNvSpPr>
            <p:nvPr/>
          </p:nvSpPr>
          <p:spPr bwMode="auto">
            <a:xfrm>
              <a:off x="675667" y="3864525"/>
              <a:ext cx="16072" cy="16081"/>
            </a:xfrm>
            <a:custGeom>
              <a:avLst/>
              <a:gdLst>
                <a:gd name="T0" fmla="*/ 2147483647 w 55"/>
                <a:gd name="T1" fmla="*/ 2147483647 h 70"/>
                <a:gd name="T2" fmla="*/ 2147483647 w 55"/>
                <a:gd name="T3" fmla="*/ 2147483647 h 70"/>
                <a:gd name="T4" fmla="*/ 2147483647 w 55"/>
                <a:gd name="T5" fmla="*/ 2147483647 h 70"/>
                <a:gd name="T6" fmla="*/ 2147483647 w 55"/>
                <a:gd name="T7" fmla="*/ 0 h 70"/>
                <a:gd name="T8" fmla="*/ 2147483647 w 55"/>
                <a:gd name="T9" fmla="*/ 2147483647 h 70"/>
                <a:gd name="T10" fmla="*/ 2147483647 w 55"/>
                <a:gd name="T11" fmla="*/ 2147483647 h 70"/>
                <a:gd name="T12" fmla="*/ 2147483647 w 55"/>
                <a:gd name="T13" fmla="*/ 2147483647 h 70"/>
                <a:gd name="T14" fmla="*/ 2147483647 w 55"/>
                <a:gd name="T15" fmla="*/ 2147483647 h 70"/>
                <a:gd name="T16" fmla="*/ 2147483647 w 55"/>
                <a:gd name="T17" fmla="*/ 2147483647 h 70"/>
                <a:gd name="T18" fmla="*/ 2147483647 w 55"/>
                <a:gd name="T19" fmla="*/ 2147483647 h 70"/>
                <a:gd name="T20" fmla="*/ 2147483647 w 55"/>
                <a:gd name="T21" fmla="*/ 2147483647 h 70"/>
                <a:gd name="T22" fmla="*/ 2147483647 w 55"/>
                <a:gd name="T23" fmla="*/ 2147483647 h 70"/>
                <a:gd name="T24" fmla="*/ 0 w 55"/>
                <a:gd name="T25" fmla="*/ 2147483647 h 70"/>
                <a:gd name="T26" fmla="*/ 2147483647 w 55"/>
                <a:gd name="T27" fmla="*/ 2147483647 h 70"/>
                <a:gd name="T28" fmla="*/ 2147483647 w 55"/>
                <a:gd name="T29" fmla="*/ 2147483647 h 70"/>
                <a:gd name="T30" fmla="*/ 2147483647 w 55"/>
                <a:gd name="T31" fmla="*/ 2147483647 h 70"/>
                <a:gd name="T32" fmla="*/ 2147483647 w 55"/>
                <a:gd name="T33" fmla="*/ 2147483647 h 70"/>
                <a:gd name="T34" fmla="*/ 2147483647 w 55"/>
                <a:gd name="T35" fmla="*/ 2147483647 h 70"/>
                <a:gd name="T36" fmla="*/ 2147483647 w 55"/>
                <a:gd name="T37" fmla="*/ 2147483647 h 70"/>
                <a:gd name="T38" fmla="*/ 2147483647 w 55"/>
                <a:gd name="T39" fmla="*/ 2147483647 h 70"/>
                <a:gd name="T40" fmla="*/ 2147483647 w 55"/>
                <a:gd name="T41" fmla="*/ 2147483647 h 70"/>
                <a:gd name="T42" fmla="*/ 2147483647 w 55"/>
                <a:gd name="T43" fmla="*/ 2147483647 h 70"/>
                <a:gd name="T44" fmla="*/ 2147483647 w 55"/>
                <a:gd name="T45" fmla="*/ 2147483647 h 70"/>
                <a:gd name="T46" fmla="*/ 2147483647 w 55"/>
                <a:gd name="T47" fmla="*/ 2147483647 h 70"/>
                <a:gd name="T48" fmla="*/ 2147483647 w 55"/>
                <a:gd name="T49" fmla="*/ 2147483647 h 70"/>
                <a:gd name="T50" fmla="*/ 2147483647 w 55"/>
                <a:gd name="T51" fmla="*/ 2147483647 h 70"/>
                <a:gd name="T52" fmla="*/ 2147483647 w 55"/>
                <a:gd name="T53" fmla="*/ 2147483647 h 70"/>
                <a:gd name="T54" fmla="*/ 2147483647 w 55"/>
                <a:gd name="T55" fmla="*/ 2147483647 h 70"/>
                <a:gd name="T56" fmla="*/ 2147483647 w 55"/>
                <a:gd name="T57" fmla="*/ 2147483647 h 70"/>
                <a:gd name="T58" fmla="*/ 2147483647 w 55"/>
                <a:gd name="T59" fmla="*/ 2147483647 h 70"/>
                <a:gd name="T60" fmla="*/ 2147483647 w 55"/>
                <a:gd name="T61" fmla="*/ 2147483647 h 70"/>
                <a:gd name="T62" fmla="*/ 2147483647 w 55"/>
                <a:gd name="T63" fmla="*/ 2147483647 h 70"/>
                <a:gd name="T64" fmla="*/ 2147483647 w 55"/>
                <a:gd name="T65" fmla="*/ 2147483647 h 70"/>
                <a:gd name="T66" fmla="*/ 2147483647 w 55"/>
                <a:gd name="T67" fmla="*/ 2147483647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0"/>
                <a:gd name="T104" fmla="*/ 55 w 55"/>
                <a:gd name="T105" fmla="*/ 70 h 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0">
                  <a:moveTo>
                    <a:pt x="33" y="16"/>
                  </a:moveTo>
                  <a:lnTo>
                    <a:pt x="34" y="12"/>
                  </a:lnTo>
                  <a:lnTo>
                    <a:pt x="33" y="9"/>
                  </a:lnTo>
                  <a:lnTo>
                    <a:pt x="31" y="6"/>
                  </a:lnTo>
                  <a:lnTo>
                    <a:pt x="28" y="4"/>
                  </a:lnTo>
                  <a:lnTo>
                    <a:pt x="24" y="2"/>
                  </a:lnTo>
                  <a:lnTo>
                    <a:pt x="20" y="1"/>
                  </a:lnTo>
                  <a:lnTo>
                    <a:pt x="16" y="0"/>
                  </a:lnTo>
                  <a:lnTo>
                    <a:pt x="12" y="0"/>
                  </a:lnTo>
                  <a:lnTo>
                    <a:pt x="9" y="5"/>
                  </a:lnTo>
                  <a:lnTo>
                    <a:pt x="6" y="10"/>
                  </a:lnTo>
                  <a:lnTo>
                    <a:pt x="10" y="13"/>
                  </a:lnTo>
                  <a:lnTo>
                    <a:pt x="14" y="15"/>
                  </a:lnTo>
                  <a:lnTo>
                    <a:pt x="17" y="18"/>
                  </a:lnTo>
                  <a:lnTo>
                    <a:pt x="20" y="21"/>
                  </a:lnTo>
                  <a:lnTo>
                    <a:pt x="21" y="24"/>
                  </a:lnTo>
                  <a:lnTo>
                    <a:pt x="21" y="27"/>
                  </a:lnTo>
                  <a:lnTo>
                    <a:pt x="20" y="29"/>
                  </a:lnTo>
                  <a:lnTo>
                    <a:pt x="17" y="32"/>
                  </a:lnTo>
                  <a:lnTo>
                    <a:pt x="16" y="33"/>
                  </a:lnTo>
                  <a:lnTo>
                    <a:pt x="15" y="35"/>
                  </a:lnTo>
                  <a:lnTo>
                    <a:pt x="13" y="36"/>
                  </a:lnTo>
                  <a:lnTo>
                    <a:pt x="11" y="37"/>
                  </a:lnTo>
                  <a:lnTo>
                    <a:pt x="6" y="39"/>
                  </a:lnTo>
                  <a:lnTo>
                    <a:pt x="1" y="42"/>
                  </a:lnTo>
                  <a:lnTo>
                    <a:pt x="0" y="44"/>
                  </a:lnTo>
                  <a:lnTo>
                    <a:pt x="0" y="47"/>
                  </a:lnTo>
                  <a:lnTo>
                    <a:pt x="1" y="48"/>
                  </a:lnTo>
                  <a:lnTo>
                    <a:pt x="2" y="49"/>
                  </a:lnTo>
                  <a:lnTo>
                    <a:pt x="7" y="51"/>
                  </a:lnTo>
                  <a:lnTo>
                    <a:pt x="12" y="54"/>
                  </a:lnTo>
                  <a:lnTo>
                    <a:pt x="12" y="57"/>
                  </a:lnTo>
                  <a:lnTo>
                    <a:pt x="12" y="59"/>
                  </a:lnTo>
                  <a:lnTo>
                    <a:pt x="16" y="60"/>
                  </a:lnTo>
                  <a:lnTo>
                    <a:pt x="20" y="61"/>
                  </a:lnTo>
                  <a:lnTo>
                    <a:pt x="22" y="62"/>
                  </a:lnTo>
                  <a:lnTo>
                    <a:pt x="24" y="62"/>
                  </a:lnTo>
                  <a:lnTo>
                    <a:pt x="26" y="61"/>
                  </a:lnTo>
                  <a:lnTo>
                    <a:pt x="28" y="59"/>
                  </a:lnTo>
                  <a:lnTo>
                    <a:pt x="30" y="63"/>
                  </a:lnTo>
                  <a:lnTo>
                    <a:pt x="30" y="65"/>
                  </a:lnTo>
                  <a:lnTo>
                    <a:pt x="28" y="67"/>
                  </a:lnTo>
                  <a:lnTo>
                    <a:pt x="28" y="70"/>
                  </a:lnTo>
                  <a:lnTo>
                    <a:pt x="32" y="70"/>
                  </a:lnTo>
                  <a:lnTo>
                    <a:pt x="35" y="69"/>
                  </a:lnTo>
                  <a:lnTo>
                    <a:pt x="36" y="69"/>
                  </a:lnTo>
                  <a:lnTo>
                    <a:pt x="37" y="68"/>
                  </a:lnTo>
                  <a:lnTo>
                    <a:pt x="38" y="66"/>
                  </a:lnTo>
                  <a:lnTo>
                    <a:pt x="38" y="65"/>
                  </a:lnTo>
                  <a:lnTo>
                    <a:pt x="40" y="60"/>
                  </a:lnTo>
                  <a:lnTo>
                    <a:pt x="41" y="56"/>
                  </a:lnTo>
                  <a:lnTo>
                    <a:pt x="41" y="51"/>
                  </a:lnTo>
                  <a:lnTo>
                    <a:pt x="40" y="47"/>
                  </a:lnTo>
                  <a:lnTo>
                    <a:pt x="39" y="37"/>
                  </a:lnTo>
                  <a:lnTo>
                    <a:pt x="38" y="32"/>
                  </a:lnTo>
                  <a:lnTo>
                    <a:pt x="39" y="28"/>
                  </a:lnTo>
                  <a:lnTo>
                    <a:pt x="41" y="25"/>
                  </a:lnTo>
                  <a:lnTo>
                    <a:pt x="43" y="22"/>
                  </a:lnTo>
                  <a:lnTo>
                    <a:pt x="46" y="19"/>
                  </a:lnTo>
                  <a:lnTo>
                    <a:pt x="52" y="14"/>
                  </a:lnTo>
                  <a:lnTo>
                    <a:pt x="55" y="10"/>
                  </a:lnTo>
                  <a:lnTo>
                    <a:pt x="55" y="9"/>
                  </a:lnTo>
                  <a:lnTo>
                    <a:pt x="52" y="7"/>
                  </a:lnTo>
                  <a:lnTo>
                    <a:pt x="49" y="6"/>
                  </a:lnTo>
                  <a:lnTo>
                    <a:pt x="46" y="6"/>
                  </a:lnTo>
                  <a:lnTo>
                    <a:pt x="39" y="5"/>
                  </a:lnTo>
                  <a:lnTo>
                    <a:pt x="33" y="5"/>
                  </a:lnTo>
                  <a:lnTo>
                    <a:pt x="33" y="10"/>
                  </a:lnTo>
                  <a:lnTo>
                    <a:pt x="33" y="16"/>
                  </a:lnTo>
                  <a:close/>
                </a:path>
              </a:pathLst>
            </a:custGeom>
            <a:solidFill>
              <a:schemeClr val="accent3"/>
            </a:solidFill>
            <a:ln w="9525">
              <a:solidFill>
                <a:schemeClr val="accent3"/>
              </a:solidFill>
              <a:round/>
              <a:headEnd/>
              <a:tailEnd/>
            </a:ln>
          </p:spPr>
        </p:sp>
        <p:sp>
          <p:nvSpPr>
            <p:cNvPr id="69" name="Freeform 68"/>
            <p:cNvSpPr>
              <a:spLocks/>
            </p:cNvSpPr>
            <p:nvPr/>
          </p:nvSpPr>
          <p:spPr bwMode="auto">
            <a:xfrm>
              <a:off x="675667" y="3864525"/>
              <a:ext cx="16072" cy="16081"/>
            </a:xfrm>
            <a:custGeom>
              <a:avLst/>
              <a:gdLst>
                <a:gd name="T0" fmla="*/ 2147483647 w 55"/>
                <a:gd name="T1" fmla="*/ 2147483647 h 70"/>
                <a:gd name="T2" fmla="*/ 2147483647 w 55"/>
                <a:gd name="T3" fmla="*/ 2147483647 h 70"/>
                <a:gd name="T4" fmla="*/ 2147483647 w 55"/>
                <a:gd name="T5" fmla="*/ 2147483647 h 70"/>
                <a:gd name="T6" fmla="*/ 2147483647 w 55"/>
                <a:gd name="T7" fmla="*/ 0 h 70"/>
                <a:gd name="T8" fmla="*/ 2147483647 w 55"/>
                <a:gd name="T9" fmla="*/ 2147483647 h 70"/>
                <a:gd name="T10" fmla="*/ 2147483647 w 55"/>
                <a:gd name="T11" fmla="*/ 2147483647 h 70"/>
                <a:gd name="T12" fmla="*/ 2147483647 w 55"/>
                <a:gd name="T13" fmla="*/ 2147483647 h 70"/>
                <a:gd name="T14" fmla="*/ 2147483647 w 55"/>
                <a:gd name="T15" fmla="*/ 2147483647 h 70"/>
                <a:gd name="T16" fmla="*/ 2147483647 w 55"/>
                <a:gd name="T17" fmla="*/ 2147483647 h 70"/>
                <a:gd name="T18" fmla="*/ 2147483647 w 55"/>
                <a:gd name="T19" fmla="*/ 2147483647 h 70"/>
                <a:gd name="T20" fmla="*/ 2147483647 w 55"/>
                <a:gd name="T21" fmla="*/ 2147483647 h 70"/>
                <a:gd name="T22" fmla="*/ 2147483647 w 55"/>
                <a:gd name="T23" fmla="*/ 2147483647 h 70"/>
                <a:gd name="T24" fmla="*/ 0 w 55"/>
                <a:gd name="T25" fmla="*/ 2147483647 h 70"/>
                <a:gd name="T26" fmla="*/ 2147483647 w 55"/>
                <a:gd name="T27" fmla="*/ 2147483647 h 70"/>
                <a:gd name="T28" fmla="*/ 2147483647 w 55"/>
                <a:gd name="T29" fmla="*/ 2147483647 h 70"/>
                <a:gd name="T30" fmla="*/ 2147483647 w 55"/>
                <a:gd name="T31" fmla="*/ 2147483647 h 70"/>
                <a:gd name="T32" fmla="*/ 2147483647 w 55"/>
                <a:gd name="T33" fmla="*/ 2147483647 h 70"/>
                <a:gd name="T34" fmla="*/ 2147483647 w 55"/>
                <a:gd name="T35" fmla="*/ 2147483647 h 70"/>
                <a:gd name="T36" fmla="*/ 2147483647 w 55"/>
                <a:gd name="T37" fmla="*/ 2147483647 h 70"/>
                <a:gd name="T38" fmla="*/ 2147483647 w 55"/>
                <a:gd name="T39" fmla="*/ 2147483647 h 70"/>
                <a:gd name="T40" fmla="*/ 2147483647 w 55"/>
                <a:gd name="T41" fmla="*/ 2147483647 h 70"/>
                <a:gd name="T42" fmla="*/ 2147483647 w 55"/>
                <a:gd name="T43" fmla="*/ 2147483647 h 70"/>
                <a:gd name="T44" fmla="*/ 2147483647 w 55"/>
                <a:gd name="T45" fmla="*/ 2147483647 h 70"/>
                <a:gd name="T46" fmla="*/ 2147483647 w 55"/>
                <a:gd name="T47" fmla="*/ 2147483647 h 70"/>
                <a:gd name="T48" fmla="*/ 2147483647 w 55"/>
                <a:gd name="T49" fmla="*/ 2147483647 h 70"/>
                <a:gd name="T50" fmla="*/ 2147483647 w 55"/>
                <a:gd name="T51" fmla="*/ 2147483647 h 70"/>
                <a:gd name="T52" fmla="*/ 2147483647 w 55"/>
                <a:gd name="T53" fmla="*/ 2147483647 h 70"/>
                <a:gd name="T54" fmla="*/ 2147483647 w 55"/>
                <a:gd name="T55" fmla="*/ 2147483647 h 70"/>
                <a:gd name="T56" fmla="*/ 2147483647 w 55"/>
                <a:gd name="T57" fmla="*/ 2147483647 h 70"/>
                <a:gd name="T58" fmla="*/ 2147483647 w 55"/>
                <a:gd name="T59" fmla="*/ 2147483647 h 70"/>
                <a:gd name="T60" fmla="*/ 2147483647 w 55"/>
                <a:gd name="T61" fmla="*/ 2147483647 h 70"/>
                <a:gd name="T62" fmla="*/ 2147483647 w 55"/>
                <a:gd name="T63" fmla="*/ 2147483647 h 70"/>
                <a:gd name="T64" fmla="*/ 2147483647 w 55"/>
                <a:gd name="T65" fmla="*/ 2147483647 h 70"/>
                <a:gd name="T66" fmla="*/ 2147483647 w 55"/>
                <a:gd name="T67" fmla="*/ 2147483647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0"/>
                <a:gd name="T104" fmla="*/ 55 w 55"/>
                <a:gd name="T105" fmla="*/ 70 h 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0">
                  <a:moveTo>
                    <a:pt x="33" y="16"/>
                  </a:moveTo>
                  <a:lnTo>
                    <a:pt x="34" y="12"/>
                  </a:lnTo>
                  <a:lnTo>
                    <a:pt x="33" y="9"/>
                  </a:lnTo>
                  <a:lnTo>
                    <a:pt x="31" y="6"/>
                  </a:lnTo>
                  <a:lnTo>
                    <a:pt x="28" y="4"/>
                  </a:lnTo>
                  <a:lnTo>
                    <a:pt x="24" y="2"/>
                  </a:lnTo>
                  <a:lnTo>
                    <a:pt x="20" y="1"/>
                  </a:lnTo>
                  <a:lnTo>
                    <a:pt x="16" y="0"/>
                  </a:lnTo>
                  <a:lnTo>
                    <a:pt x="12" y="0"/>
                  </a:lnTo>
                  <a:lnTo>
                    <a:pt x="9" y="5"/>
                  </a:lnTo>
                  <a:lnTo>
                    <a:pt x="6" y="10"/>
                  </a:lnTo>
                  <a:lnTo>
                    <a:pt x="10" y="13"/>
                  </a:lnTo>
                  <a:lnTo>
                    <a:pt x="14" y="15"/>
                  </a:lnTo>
                  <a:lnTo>
                    <a:pt x="17" y="18"/>
                  </a:lnTo>
                  <a:lnTo>
                    <a:pt x="20" y="21"/>
                  </a:lnTo>
                  <a:lnTo>
                    <a:pt x="21" y="24"/>
                  </a:lnTo>
                  <a:lnTo>
                    <a:pt x="21" y="27"/>
                  </a:lnTo>
                  <a:lnTo>
                    <a:pt x="20" y="29"/>
                  </a:lnTo>
                  <a:lnTo>
                    <a:pt x="17" y="32"/>
                  </a:lnTo>
                  <a:lnTo>
                    <a:pt x="16" y="33"/>
                  </a:lnTo>
                  <a:lnTo>
                    <a:pt x="15" y="35"/>
                  </a:lnTo>
                  <a:lnTo>
                    <a:pt x="13" y="36"/>
                  </a:lnTo>
                  <a:lnTo>
                    <a:pt x="11" y="37"/>
                  </a:lnTo>
                  <a:lnTo>
                    <a:pt x="6" y="39"/>
                  </a:lnTo>
                  <a:lnTo>
                    <a:pt x="1" y="42"/>
                  </a:lnTo>
                  <a:lnTo>
                    <a:pt x="0" y="44"/>
                  </a:lnTo>
                  <a:lnTo>
                    <a:pt x="0" y="47"/>
                  </a:lnTo>
                  <a:lnTo>
                    <a:pt x="1" y="48"/>
                  </a:lnTo>
                  <a:lnTo>
                    <a:pt x="2" y="49"/>
                  </a:lnTo>
                  <a:lnTo>
                    <a:pt x="7" y="51"/>
                  </a:lnTo>
                  <a:lnTo>
                    <a:pt x="12" y="54"/>
                  </a:lnTo>
                  <a:lnTo>
                    <a:pt x="12" y="57"/>
                  </a:lnTo>
                  <a:lnTo>
                    <a:pt x="12" y="59"/>
                  </a:lnTo>
                  <a:lnTo>
                    <a:pt x="16" y="60"/>
                  </a:lnTo>
                  <a:lnTo>
                    <a:pt x="20" y="61"/>
                  </a:lnTo>
                  <a:lnTo>
                    <a:pt x="22" y="62"/>
                  </a:lnTo>
                  <a:lnTo>
                    <a:pt x="24" y="62"/>
                  </a:lnTo>
                  <a:lnTo>
                    <a:pt x="26" y="61"/>
                  </a:lnTo>
                  <a:lnTo>
                    <a:pt x="28" y="59"/>
                  </a:lnTo>
                  <a:lnTo>
                    <a:pt x="30" y="63"/>
                  </a:lnTo>
                  <a:lnTo>
                    <a:pt x="30" y="65"/>
                  </a:lnTo>
                  <a:lnTo>
                    <a:pt x="28" y="67"/>
                  </a:lnTo>
                  <a:lnTo>
                    <a:pt x="28" y="70"/>
                  </a:lnTo>
                  <a:lnTo>
                    <a:pt x="32" y="70"/>
                  </a:lnTo>
                  <a:lnTo>
                    <a:pt x="35" y="69"/>
                  </a:lnTo>
                  <a:lnTo>
                    <a:pt x="36" y="69"/>
                  </a:lnTo>
                  <a:lnTo>
                    <a:pt x="37" y="68"/>
                  </a:lnTo>
                  <a:lnTo>
                    <a:pt x="38" y="66"/>
                  </a:lnTo>
                  <a:lnTo>
                    <a:pt x="38" y="65"/>
                  </a:lnTo>
                  <a:lnTo>
                    <a:pt x="40" y="60"/>
                  </a:lnTo>
                  <a:lnTo>
                    <a:pt x="41" y="56"/>
                  </a:lnTo>
                  <a:lnTo>
                    <a:pt x="41" y="51"/>
                  </a:lnTo>
                  <a:lnTo>
                    <a:pt x="40" y="47"/>
                  </a:lnTo>
                  <a:lnTo>
                    <a:pt x="39" y="37"/>
                  </a:lnTo>
                  <a:lnTo>
                    <a:pt x="38" y="32"/>
                  </a:lnTo>
                  <a:lnTo>
                    <a:pt x="39" y="28"/>
                  </a:lnTo>
                  <a:lnTo>
                    <a:pt x="41" y="25"/>
                  </a:lnTo>
                  <a:lnTo>
                    <a:pt x="43" y="22"/>
                  </a:lnTo>
                  <a:lnTo>
                    <a:pt x="46" y="19"/>
                  </a:lnTo>
                  <a:lnTo>
                    <a:pt x="52" y="14"/>
                  </a:lnTo>
                  <a:lnTo>
                    <a:pt x="55" y="10"/>
                  </a:lnTo>
                  <a:lnTo>
                    <a:pt x="55" y="9"/>
                  </a:lnTo>
                  <a:lnTo>
                    <a:pt x="52" y="7"/>
                  </a:lnTo>
                  <a:lnTo>
                    <a:pt x="49" y="6"/>
                  </a:lnTo>
                  <a:lnTo>
                    <a:pt x="46" y="6"/>
                  </a:lnTo>
                  <a:lnTo>
                    <a:pt x="39" y="5"/>
                  </a:lnTo>
                  <a:lnTo>
                    <a:pt x="33" y="5"/>
                  </a:lnTo>
                  <a:lnTo>
                    <a:pt x="33" y="10"/>
                  </a:lnTo>
                  <a:lnTo>
                    <a:pt x="33" y="16"/>
                  </a:lnTo>
                </a:path>
              </a:pathLst>
            </a:custGeom>
            <a:solidFill>
              <a:schemeClr val="tx1">
                <a:lumMod val="50000"/>
                <a:lumOff val="50000"/>
              </a:schemeClr>
            </a:solidFill>
            <a:ln w="0">
              <a:solidFill>
                <a:schemeClr val="tx1">
                  <a:lumMod val="50000"/>
                  <a:lumOff val="50000"/>
                </a:schemeClr>
              </a:solidFill>
              <a:round/>
              <a:headEnd/>
              <a:tailEnd/>
            </a:ln>
          </p:spPr>
        </p:sp>
        <p:sp>
          <p:nvSpPr>
            <p:cNvPr id="70" name="Freeform 69"/>
            <p:cNvSpPr>
              <a:spLocks/>
            </p:cNvSpPr>
            <p:nvPr/>
          </p:nvSpPr>
          <p:spPr bwMode="auto">
            <a:xfrm>
              <a:off x="675667" y="3864525"/>
              <a:ext cx="0" cy="8040"/>
            </a:xfrm>
            <a:custGeom>
              <a:avLst/>
              <a:gdLst>
                <a:gd name="T0" fmla="*/ 0 w 10"/>
                <a:gd name="T1" fmla="*/ 0 h 6"/>
                <a:gd name="T2" fmla="*/ 0 w 10"/>
                <a:gd name="T3" fmla="*/ 0 h 6"/>
                <a:gd name="T4" fmla="*/ 0 w 10"/>
                <a:gd name="T5" fmla="*/ 0 h 6"/>
                <a:gd name="T6" fmla="*/ 0 w 10"/>
                <a:gd name="T7" fmla="*/ 2147483647 h 6"/>
                <a:gd name="T8" fmla="*/ 0 w 10"/>
                <a:gd name="T9" fmla="*/ 2147483647 h 6"/>
                <a:gd name="T10" fmla="*/ 0 w 10"/>
                <a:gd name="T11" fmla="*/ 2147483647 h 6"/>
                <a:gd name="T12" fmla="*/ 0 w 10"/>
                <a:gd name="T13" fmla="*/ 2147483647 h 6"/>
                <a:gd name="T14" fmla="*/ 0 w 10"/>
                <a:gd name="T15" fmla="*/ 2147483647 h 6"/>
                <a:gd name="T16" fmla="*/ 0 w 10"/>
                <a:gd name="T17" fmla="*/ 2147483647 h 6"/>
                <a:gd name="T18" fmla="*/ 0 w 10"/>
                <a:gd name="T19" fmla="*/ 2147483647 h 6"/>
                <a:gd name="T20" fmla="*/ 0 w 10"/>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6"/>
                <a:gd name="T35" fmla="*/ 0 w 10"/>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6">
                  <a:moveTo>
                    <a:pt x="10" y="0"/>
                  </a:moveTo>
                  <a:lnTo>
                    <a:pt x="5" y="0"/>
                  </a:lnTo>
                  <a:lnTo>
                    <a:pt x="4" y="0"/>
                  </a:lnTo>
                  <a:lnTo>
                    <a:pt x="1" y="1"/>
                  </a:lnTo>
                  <a:lnTo>
                    <a:pt x="0" y="3"/>
                  </a:lnTo>
                  <a:lnTo>
                    <a:pt x="1" y="5"/>
                  </a:lnTo>
                  <a:lnTo>
                    <a:pt x="4" y="6"/>
                  </a:lnTo>
                  <a:lnTo>
                    <a:pt x="5" y="6"/>
                  </a:lnTo>
                  <a:lnTo>
                    <a:pt x="10" y="6"/>
                  </a:lnTo>
                  <a:lnTo>
                    <a:pt x="10" y="3"/>
                  </a:lnTo>
                  <a:lnTo>
                    <a:pt x="10" y="0"/>
                  </a:lnTo>
                  <a:close/>
                </a:path>
              </a:pathLst>
            </a:custGeom>
            <a:solidFill>
              <a:schemeClr val="accent3"/>
            </a:solidFill>
            <a:ln w="9525">
              <a:solidFill>
                <a:schemeClr val="accent3"/>
              </a:solidFill>
              <a:round/>
              <a:headEnd/>
              <a:tailEnd/>
            </a:ln>
          </p:spPr>
        </p:sp>
        <p:sp>
          <p:nvSpPr>
            <p:cNvPr id="71" name="Freeform 70"/>
            <p:cNvSpPr>
              <a:spLocks/>
            </p:cNvSpPr>
            <p:nvPr/>
          </p:nvSpPr>
          <p:spPr bwMode="auto">
            <a:xfrm>
              <a:off x="659595" y="3864525"/>
              <a:ext cx="8036" cy="0"/>
            </a:xfrm>
            <a:custGeom>
              <a:avLst/>
              <a:gdLst>
                <a:gd name="T0" fmla="*/ 2147483647 w 28"/>
                <a:gd name="T1" fmla="*/ 0 h 19"/>
                <a:gd name="T2" fmla="*/ 2147483647 w 28"/>
                <a:gd name="T3" fmla="*/ 0 h 19"/>
                <a:gd name="T4" fmla="*/ 2147483647 w 28"/>
                <a:gd name="T5" fmla="*/ 0 h 19"/>
                <a:gd name="T6" fmla="*/ 2147483647 w 28"/>
                <a:gd name="T7" fmla="*/ 0 h 19"/>
                <a:gd name="T8" fmla="*/ 2147483647 w 28"/>
                <a:gd name="T9" fmla="*/ 0 h 19"/>
                <a:gd name="T10" fmla="*/ 2147483647 w 28"/>
                <a:gd name="T11" fmla="*/ 0 h 19"/>
                <a:gd name="T12" fmla="*/ 2147483647 w 28"/>
                <a:gd name="T13" fmla="*/ 0 h 19"/>
                <a:gd name="T14" fmla="*/ 2147483647 w 28"/>
                <a:gd name="T15" fmla="*/ 0 h 19"/>
                <a:gd name="T16" fmla="*/ 2147483647 w 28"/>
                <a:gd name="T17" fmla="*/ 0 h 19"/>
                <a:gd name="T18" fmla="*/ 2147483647 w 28"/>
                <a:gd name="T19" fmla="*/ 0 h 19"/>
                <a:gd name="T20" fmla="*/ 2147483647 w 28"/>
                <a:gd name="T21" fmla="*/ 0 h 19"/>
                <a:gd name="T22" fmla="*/ 2147483647 w 28"/>
                <a:gd name="T23" fmla="*/ 0 h 19"/>
                <a:gd name="T24" fmla="*/ 0 w 28"/>
                <a:gd name="T25" fmla="*/ 0 h 19"/>
                <a:gd name="T26" fmla="*/ 2147483647 w 28"/>
                <a:gd name="T27" fmla="*/ 0 h 19"/>
                <a:gd name="T28" fmla="*/ 2147483647 w 28"/>
                <a:gd name="T29" fmla="*/ 0 h 19"/>
                <a:gd name="T30" fmla="*/ 2147483647 w 28"/>
                <a:gd name="T31" fmla="*/ 0 h 19"/>
                <a:gd name="T32" fmla="*/ 2147483647 w 28"/>
                <a:gd name="T33" fmla="*/ 0 h 19"/>
                <a:gd name="T34" fmla="*/ 2147483647 w 28"/>
                <a:gd name="T35" fmla="*/ 0 h 19"/>
                <a:gd name="T36" fmla="*/ 2147483647 w 28"/>
                <a:gd name="T37" fmla="*/ 0 h 19"/>
                <a:gd name="T38" fmla="*/ 2147483647 w 28"/>
                <a:gd name="T39" fmla="*/ 0 h 19"/>
                <a:gd name="T40" fmla="*/ 2147483647 w 28"/>
                <a:gd name="T41" fmla="*/ 0 h 19"/>
                <a:gd name="T42" fmla="*/ 2147483647 w 28"/>
                <a:gd name="T43" fmla="*/ 0 h 19"/>
                <a:gd name="T44" fmla="*/ 2147483647 w 28"/>
                <a:gd name="T45" fmla="*/ 0 h 19"/>
                <a:gd name="T46" fmla="*/ 2147483647 w 28"/>
                <a:gd name="T47" fmla="*/ 0 h 19"/>
                <a:gd name="T48" fmla="*/ 2147483647 w 28"/>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19"/>
                <a:gd name="T77" fmla="*/ 28 w 28"/>
                <a:gd name="T78" fmla="*/ 0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19">
                  <a:moveTo>
                    <a:pt x="27" y="3"/>
                  </a:moveTo>
                  <a:lnTo>
                    <a:pt x="24" y="2"/>
                  </a:lnTo>
                  <a:lnTo>
                    <a:pt x="22" y="0"/>
                  </a:lnTo>
                  <a:lnTo>
                    <a:pt x="19" y="0"/>
                  </a:lnTo>
                  <a:lnTo>
                    <a:pt x="16" y="0"/>
                  </a:lnTo>
                  <a:lnTo>
                    <a:pt x="13" y="1"/>
                  </a:lnTo>
                  <a:lnTo>
                    <a:pt x="9" y="3"/>
                  </a:lnTo>
                  <a:lnTo>
                    <a:pt x="7" y="5"/>
                  </a:lnTo>
                  <a:lnTo>
                    <a:pt x="4" y="9"/>
                  </a:lnTo>
                  <a:lnTo>
                    <a:pt x="3" y="9"/>
                  </a:lnTo>
                  <a:lnTo>
                    <a:pt x="1" y="10"/>
                  </a:lnTo>
                  <a:lnTo>
                    <a:pt x="1" y="12"/>
                  </a:lnTo>
                  <a:lnTo>
                    <a:pt x="0" y="14"/>
                  </a:lnTo>
                  <a:lnTo>
                    <a:pt x="1" y="16"/>
                  </a:lnTo>
                  <a:lnTo>
                    <a:pt x="1" y="18"/>
                  </a:lnTo>
                  <a:lnTo>
                    <a:pt x="3" y="19"/>
                  </a:lnTo>
                  <a:lnTo>
                    <a:pt x="4" y="19"/>
                  </a:lnTo>
                  <a:lnTo>
                    <a:pt x="9" y="19"/>
                  </a:lnTo>
                  <a:lnTo>
                    <a:pt x="14" y="18"/>
                  </a:lnTo>
                  <a:lnTo>
                    <a:pt x="18" y="17"/>
                  </a:lnTo>
                  <a:lnTo>
                    <a:pt x="22" y="15"/>
                  </a:lnTo>
                  <a:lnTo>
                    <a:pt x="25" y="13"/>
                  </a:lnTo>
                  <a:lnTo>
                    <a:pt x="27" y="10"/>
                  </a:lnTo>
                  <a:lnTo>
                    <a:pt x="28" y="7"/>
                  </a:lnTo>
                  <a:lnTo>
                    <a:pt x="27" y="3"/>
                  </a:lnTo>
                  <a:close/>
                </a:path>
              </a:pathLst>
            </a:custGeom>
            <a:solidFill>
              <a:schemeClr val="accent3"/>
            </a:solidFill>
            <a:ln w="9525">
              <a:solidFill>
                <a:schemeClr val="accent3"/>
              </a:solidFill>
              <a:round/>
              <a:headEnd/>
              <a:tailEnd/>
            </a:ln>
          </p:spPr>
        </p:sp>
        <p:sp>
          <p:nvSpPr>
            <p:cNvPr id="72" name="Freeform 71"/>
            <p:cNvSpPr>
              <a:spLocks/>
            </p:cNvSpPr>
            <p:nvPr/>
          </p:nvSpPr>
          <p:spPr bwMode="auto">
            <a:xfrm>
              <a:off x="659595" y="3864525"/>
              <a:ext cx="8036" cy="0"/>
            </a:xfrm>
            <a:custGeom>
              <a:avLst/>
              <a:gdLst>
                <a:gd name="T0" fmla="*/ 2147483647 w 28"/>
                <a:gd name="T1" fmla="*/ 0 h 19"/>
                <a:gd name="T2" fmla="*/ 2147483647 w 28"/>
                <a:gd name="T3" fmla="*/ 0 h 19"/>
                <a:gd name="T4" fmla="*/ 2147483647 w 28"/>
                <a:gd name="T5" fmla="*/ 0 h 19"/>
                <a:gd name="T6" fmla="*/ 2147483647 w 28"/>
                <a:gd name="T7" fmla="*/ 0 h 19"/>
                <a:gd name="T8" fmla="*/ 2147483647 w 28"/>
                <a:gd name="T9" fmla="*/ 0 h 19"/>
                <a:gd name="T10" fmla="*/ 2147483647 w 28"/>
                <a:gd name="T11" fmla="*/ 0 h 19"/>
                <a:gd name="T12" fmla="*/ 2147483647 w 28"/>
                <a:gd name="T13" fmla="*/ 0 h 19"/>
                <a:gd name="T14" fmla="*/ 2147483647 w 28"/>
                <a:gd name="T15" fmla="*/ 0 h 19"/>
                <a:gd name="T16" fmla="*/ 2147483647 w 28"/>
                <a:gd name="T17" fmla="*/ 0 h 19"/>
                <a:gd name="T18" fmla="*/ 2147483647 w 28"/>
                <a:gd name="T19" fmla="*/ 0 h 19"/>
                <a:gd name="T20" fmla="*/ 2147483647 w 28"/>
                <a:gd name="T21" fmla="*/ 0 h 19"/>
                <a:gd name="T22" fmla="*/ 2147483647 w 28"/>
                <a:gd name="T23" fmla="*/ 0 h 19"/>
                <a:gd name="T24" fmla="*/ 0 w 28"/>
                <a:gd name="T25" fmla="*/ 0 h 19"/>
                <a:gd name="T26" fmla="*/ 2147483647 w 28"/>
                <a:gd name="T27" fmla="*/ 0 h 19"/>
                <a:gd name="T28" fmla="*/ 2147483647 w 28"/>
                <a:gd name="T29" fmla="*/ 0 h 19"/>
                <a:gd name="T30" fmla="*/ 2147483647 w 28"/>
                <a:gd name="T31" fmla="*/ 0 h 19"/>
                <a:gd name="T32" fmla="*/ 2147483647 w 28"/>
                <a:gd name="T33" fmla="*/ 0 h 19"/>
                <a:gd name="T34" fmla="*/ 2147483647 w 28"/>
                <a:gd name="T35" fmla="*/ 0 h 19"/>
                <a:gd name="T36" fmla="*/ 2147483647 w 28"/>
                <a:gd name="T37" fmla="*/ 0 h 19"/>
                <a:gd name="T38" fmla="*/ 2147483647 w 28"/>
                <a:gd name="T39" fmla="*/ 0 h 19"/>
                <a:gd name="T40" fmla="*/ 2147483647 w 28"/>
                <a:gd name="T41" fmla="*/ 0 h 19"/>
                <a:gd name="T42" fmla="*/ 2147483647 w 28"/>
                <a:gd name="T43" fmla="*/ 0 h 19"/>
                <a:gd name="T44" fmla="*/ 2147483647 w 28"/>
                <a:gd name="T45" fmla="*/ 0 h 19"/>
                <a:gd name="T46" fmla="*/ 2147483647 w 28"/>
                <a:gd name="T47" fmla="*/ 0 h 19"/>
                <a:gd name="T48" fmla="*/ 2147483647 w 28"/>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19"/>
                <a:gd name="T77" fmla="*/ 28 w 28"/>
                <a:gd name="T78" fmla="*/ 0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19">
                  <a:moveTo>
                    <a:pt x="27" y="3"/>
                  </a:moveTo>
                  <a:lnTo>
                    <a:pt x="24" y="2"/>
                  </a:lnTo>
                  <a:lnTo>
                    <a:pt x="22" y="0"/>
                  </a:lnTo>
                  <a:lnTo>
                    <a:pt x="19" y="0"/>
                  </a:lnTo>
                  <a:lnTo>
                    <a:pt x="16" y="0"/>
                  </a:lnTo>
                  <a:lnTo>
                    <a:pt x="13" y="1"/>
                  </a:lnTo>
                  <a:lnTo>
                    <a:pt x="9" y="3"/>
                  </a:lnTo>
                  <a:lnTo>
                    <a:pt x="7" y="5"/>
                  </a:lnTo>
                  <a:lnTo>
                    <a:pt x="4" y="9"/>
                  </a:lnTo>
                  <a:lnTo>
                    <a:pt x="3" y="9"/>
                  </a:lnTo>
                  <a:lnTo>
                    <a:pt x="1" y="10"/>
                  </a:lnTo>
                  <a:lnTo>
                    <a:pt x="1" y="12"/>
                  </a:lnTo>
                  <a:lnTo>
                    <a:pt x="0" y="14"/>
                  </a:lnTo>
                  <a:lnTo>
                    <a:pt x="1" y="16"/>
                  </a:lnTo>
                  <a:lnTo>
                    <a:pt x="1" y="18"/>
                  </a:lnTo>
                  <a:lnTo>
                    <a:pt x="3" y="19"/>
                  </a:lnTo>
                  <a:lnTo>
                    <a:pt x="4" y="19"/>
                  </a:lnTo>
                  <a:lnTo>
                    <a:pt x="9" y="19"/>
                  </a:lnTo>
                  <a:lnTo>
                    <a:pt x="14" y="18"/>
                  </a:lnTo>
                  <a:lnTo>
                    <a:pt x="18" y="17"/>
                  </a:lnTo>
                  <a:lnTo>
                    <a:pt x="22" y="15"/>
                  </a:lnTo>
                  <a:lnTo>
                    <a:pt x="25" y="13"/>
                  </a:lnTo>
                  <a:lnTo>
                    <a:pt x="27" y="10"/>
                  </a:lnTo>
                  <a:lnTo>
                    <a:pt x="28" y="7"/>
                  </a:lnTo>
                  <a:lnTo>
                    <a:pt x="27" y="3"/>
                  </a:lnTo>
                </a:path>
              </a:pathLst>
            </a:custGeom>
            <a:solidFill>
              <a:schemeClr val="accent3"/>
            </a:solidFill>
            <a:ln w="0">
              <a:solidFill>
                <a:schemeClr val="accent3"/>
              </a:solidFill>
              <a:round/>
              <a:headEnd/>
              <a:tailEnd/>
            </a:ln>
          </p:spPr>
        </p:sp>
        <p:sp>
          <p:nvSpPr>
            <p:cNvPr id="73" name="Freeform 72"/>
            <p:cNvSpPr>
              <a:spLocks/>
            </p:cNvSpPr>
            <p:nvPr/>
          </p:nvSpPr>
          <p:spPr bwMode="auto">
            <a:xfrm>
              <a:off x="627450" y="3864525"/>
              <a:ext cx="8036" cy="0"/>
            </a:xfrm>
            <a:custGeom>
              <a:avLst/>
              <a:gdLst>
                <a:gd name="T0" fmla="*/ 2147483647 w 5"/>
                <a:gd name="T1" fmla="*/ 0 h 5"/>
                <a:gd name="T2" fmla="*/ 2147483647 w 5"/>
                <a:gd name="T3" fmla="*/ 0 h 5"/>
                <a:gd name="T4" fmla="*/ 0 w 5"/>
                <a:gd name="T5" fmla="*/ 0 h 5"/>
                <a:gd name="T6" fmla="*/ 0 w 5"/>
                <a:gd name="T7" fmla="*/ 0 h 5"/>
                <a:gd name="T8" fmla="*/ 0 w 5"/>
                <a:gd name="T9" fmla="*/ 0 h 5"/>
                <a:gd name="T10" fmla="*/ 2147483647 w 5"/>
                <a:gd name="T11" fmla="*/ 0 h 5"/>
                <a:gd name="T12" fmla="*/ 2147483647 w 5"/>
                <a:gd name="T13" fmla="*/ 0 h 5"/>
                <a:gd name="T14" fmla="*/ 2147483647 w 5"/>
                <a:gd name="T15" fmla="*/ 0 h 5"/>
                <a:gd name="T16" fmla="*/ 2147483647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0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0"/>
                  </a:moveTo>
                  <a:lnTo>
                    <a:pt x="2" y="0"/>
                  </a:lnTo>
                  <a:lnTo>
                    <a:pt x="0" y="0"/>
                  </a:lnTo>
                  <a:lnTo>
                    <a:pt x="0" y="2"/>
                  </a:lnTo>
                  <a:lnTo>
                    <a:pt x="0" y="5"/>
                  </a:lnTo>
                  <a:lnTo>
                    <a:pt x="2" y="5"/>
                  </a:lnTo>
                  <a:lnTo>
                    <a:pt x="5" y="5"/>
                  </a:lnTo>
                  <a:lnTo>
                    <a:pt x="5" y="2"/>
                  </a:lnTo>
                  <a:lnTo>
                    <a:pt x="5" y="0"/>
                  </a:lnTo>
                  <a:close/>
                </a:path>
              </a:pathLst>
            </a:custGeom>
            <a:solidFill>
              <a:schemeClr val="accent3"/>
            </a:solidFill>
            <a:ln w="9525">
              <a:solidFill>
                <a:schemeClr val="accent3"/>
              </a:solidFill>
              <a:round/>
              <a:headEnd/>
              <a:tailEnd/>
            </a:ln>
          </p:spPr>
        </p:sp>
        <p:sp>
          <p:nvSpPr>
            <p:cNvPr id="74" name="Freeform 73"/>
            <p:cNvSpPr>
              <a:spLocks/>
            </p:cNvSpPr>
            <p:nvPr/>
          </p:nvSpPr>
          <p:spPr bwMode="auto">
            <a:xfrm>
              <a:off x="627450" y="3864525"/>
              <a:ext cx="8036" cy="0"/>
            </a:xfrm>
            <a:custGeom>
              <a:avLst/>
              <a:gdLst>
                <a:gd name="T0" fmla="*/ 2147483647 w 5"/>
                <a:gd name="T1" fmla="*/ 0 h 5"/>
                <a:gd name="T2" fmla="*/ 2147483647 w 5"/>
                <a:gd name="T3" fmla="*/ 0 h 5"/>
                <a:gd name="T4" fmla="*/ 0 w 5"/>
                <a:gd name="T5" fmla="*/ 0 h 5"/>
                <a:gd name="T6" fmla="*/ 0 w 5"/>
                <a:gd name="T7" fmla="*/ 0 h 5"/>
                <a:gd name="T8" fmla="*/ 0 w 5"/>
                <a:gd name="T9" fmla="*/ 0 h 5"/>
                <a:gd name="T10" fmla="*/ 2147483647 w 5"/>
                <a:gd name="T11" fmla="*/ 0 h 5"/>
                <a:gd name="T12" fmla="*/ 2147483647 w 5"/>
                <a:gd name="T13" fmla="*/ 0 h 5"/>
                <a:gd name="T14" fmla="*/ 2147483647 w 5"/>
                <a:gd name="T15" fmla="*/ 0 h 5"/>
                <a:gd name="T16" fmla="*/ 2147483647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0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0"/>
                  </a:moveTo>
                  <a:lnTo>
                    <a:pt x="2" y="0"/>
                  </a:lnTo>
                  <a:lnTo>
                    <a:pt x="0" y="0"/>
                  </a:lnTo>
                  <a:lnTo>
                    <a:pt x="0" y="2"/>
                  </a:lnTo>
                  <a:lnTo>
                    <a:pt x="0" y="5"/>
                  </a:lnTo>
                  <a:lnTo>
                    <a:pt x="2" y="5"/>
                  </a:lnTo>
                  <a:lnTo>
                    <a:pt x="5" y="5"/>
                  </a:lnTo>
                  <a:lnTo>
                    <a:pt x="5" y="2"/>
                  </a:lnTo>
                  <a:lnTo>
                    <a:pt x="5" y="0"/>
                  </a:lnTo>
                </a:path>
              </a:pathLst>
            </a:custGeom>
            <a:solidFill>
              <a:schemeClr val="accent3"/>
            </a:solidFill>
            <a:ln w="0">
              <a:solidFill>
                <a:schemeClr val="accent3"/>
              </a:solidFill>
              <a:round/>
              <a:headEnd/>
              <a:tailEnd/>
            </a:ln>
          </p:spPr>
        </p:sp>
        <p:sp>
          <p:nvSpPr>
            <p:cNvPr id="75" name="Freeform 74"/>
            <p:cNvSpPr>
              <a:spLocks/>
            </p:cNvSpPr>
            <p:nvPr/>
          </p:nvSpPr>
          <p:spPr bwMode="auto">
            <a:xfrm>
              <a:off x="611378" y="3848444"/>
              <a:ext cx="16072" cy="16081"/>
            </a:xfrm>
            <a:custGeom>
              <a:avLst/>
              <a:gdLst>
                <a:gd name="T0" fmla="*/ 2147483647 w 56"/>
                <a:gd name="T1" fmla="*/ 2147483647 h 65"/>
                <a:gd name="T2" fmla="*/ 2147483647 w 56"/>
                <a:gd name="T3" fmla="*/ 2147483647 h 65"/>
                <a:gd name="T4" fmla="*/ 2147483647 w 56"/>
                <a:gd name="T5" fmla="*/ 2147483647 h 65"/>
                <a:gd name="T6" fmla="*/ 2147483647 w 56"/>
                <a:gd name="T7" fmla="*/ 2147483647 h 65"/>
                <a:gd name="T8" fmla="*/ 2147483647 w 56"/>
                <a:gd name="T9" fmla="*/ 0 h 65"/>
                <a:gd name="T10" fmla="*/ 2147483647 w 56"/>
                <a:gd name="T11" fmla="*/ 2147483647 h 65"/>
                <a:gd name="T12" fmla="*/ 2147483647 w 56"/>
                <a:gd name="T13" fmla="*/ 2147483647 h 65"/>
                <a:gd name="T14" fmla="*/ 2147483647 w 56"/>
                <a:gd name="T15" fmla="*/ 2147483647 h 65"/>
                <a:gd name="T16" fmla="*/ 2147483647 w 56"/>
                <a:gd name="T17" fmla="*/ 2147483647 h 65"/>
                <a:gd name="T18" fmla="*/ 2147483647 w 56"/>
                <a:gd name="T19" fmla="*/ 2147483647 h 65"/>
                <a:gd name="T20" fmla="*/ 2147483647 w 56"/>
                <a:gd name="T21" fmla="*/ 2147483647 h 65"/>
                <a:gd name="T22" fmla="*/ 2147483647 w 56"/>
                <a:gd name="T23" fmla="*/ 2147483647 h 65"/>
                <a:gd name="T24" fmla="*/ 2147483647 w 56"/>
                <a:gd name="T25" fmla="*/ 2147483647 h 65"/>
                <a:gd name="T26" fmla="*/ 2147483647 w 56"/>
                <a:gd name="T27" fmla="*/ 2147483647 h 65"/>
                <a:gd name="T28" fmla="*/ 2147483647 w 56"/>
                <a:gd name="T29" fmla="*/ 2147483647 h 65"/>
                <a:gd name="T30" fmla="*/ 2147483647 w 56"/>
                <a:gd name="T31" fmla="*/ 2147483647 h 65"/>
                <a:gd name="T32" fmla="*/ 2147483647 w 56"/>
                <a:gd name="T33" fmla="*/ 2147483647 h 65"/>
                <a:gd name="T34" fmla="*/ 2147483647 w 56"/>
                <a:gd name="T35" fmla="*/ 2147483647 h 65"/>
                <a:gd name="T36" fmla="*/ 2147483647 w 56"/>
                <a:gd name="T37" fmla="*/ 2147483647 h 65"/>
                <a:gd name="T38" fmla="*/ 2147483647 w 56"/>
                <a:gd name="T39" fmla="*/ 2147483647 h 65"/>
                <a:gd name="T40" fmla="*/ 2147483647 w 56"/>
                <a:gd name="T41" fmla="*/ 2147483647 h 65"/>
                <a:gd name="T42" fmla="*/ 2147483647 w 56"/>
                <a:gd name="T43" fmla="*/ 2147483647 h 65"/>
                <a:gd name="T44" fmla="*/ 2147483647 w 56"/>
                <a:gd name="T45" fmla="*/ 2147483647 h 65"/>
                <a:gd name="T46" fmla="*/ 2147483647 w 56"/>
                <a:gd name="T47" fmla="*/ 2147483647 h 65"/>
                <a:gd name="T48" fmla="*/ 0 w 56"/>
                <a:gd name="T49" fmla="*/ 2147483647 h 65"/>
                <a:gd name="T50" fmla="*/ 2147483647 w 56"/>
                <a:gd name="T51" fmla="*/ 2147483647 h 65"/>
                <a:gd name="T52" fmla="*/ 2147483647 w 56"/>
                <a:gd name="T53" fmla="*/ 2147483647 h 65"/>
                <a:gd name="T54" fmla="*/ 2147483647 w 56"/>
                <a:gd name="T55" fmla="*/ 2147483647 h 65"/>
                <a:gd name="T56" fmla="*/ 2147483647 w 56"/>
                <a:gd name="T57" fmla="*/ 2147483647 h 65"/>
                <a:gd name="T58" fmla="*/ 2147483647 w 56"/>
                <a:gd name="T59" fmla="*/ 2147483647 h 65"/>
                <a:gd name="T60" fmla="*/ 2147483647 w 56"/>
                <a:gd name="T61" fmla="*/ 2147483647 h 65"/>
                <a:gd name="T62" fmla="*/ 2147483647 w 56"/>
                <a:gd name="T63" fmla="*/ 2147483647 h 65"/>
                <a:gd name="T64" fmla="*/ 2147483647 w 56"/>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65"/>
                <a:gd name="T101" fmla="*/ 56 w 56"/>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65">
                  <a:moveTo>
                    <a:pt x="21" y="32"/>
                  </a:moveTo>
                  <a:lnTo>
                    <a:pt x="26" y="24"/>
                  </a:lnTo>
                  <a:lnTo>
                    <a:pt x="33" y="16"/>
                  </a:lnTo>
                  <a:lnTo>
                    <a:pt x="43" y="8"/>
                  </a:lnTo>
                  <a:lnTo>
                    <a:pt x="54" y="0"/>
                  </a:lnTo>
                  <a:lnTo>
                    <a:pt x="55" y="4"/>
                  </a:lnTo>
                  <a:lnTo>
                    <a:pt x="56" y="7"/>
                  </a:lnTo>
                  <a:lnTo>
                    <a:pt x="56" y="11"/>
                  </a:lnTo>
                  <a:lnTo>
                    <a:pt x="56" y="13"/>
                  </a:lnTo>
                  <a:lnTo>
                    <a:pt x="53" y="18"/>
                  </a:lnTo>
                  <a:lnTo>
                    <a:pt x="49" y="23"/>
                  </a:lnTo>
                  <a:lnTo>
                    <a:pt x="40" y="30"/>
                  </a:lnTo>
                  <a:lnTo>
                    <a:pt x="31" y="38"/>
                  </a:lnTo>
                  <a:lnTo>
                    <a:pt x="34" y="46"/>
                  </a:lnTo>
                  <a:lnTo>
                    <a:pt x="38" y="49"/>
                  </a:lnTo>
                  <a:lnTo>
                    <a:pt x="35" y="53"/>
                  </a:lnTo>
                  <a:lnTo>
                    <a:pt x="32" y="56"/>
                  </a:lnTo>
                  <a:lnTo>
                    <a:pt x="29" y="59"/>
                  </a:lnTo>
                  <a:lnTo>
                    <a:pt x="26" y="61"/>
                  </a:lnTo>
                  <a:lnTo>
                    <a:pt x="20" y="64"/>
                  </a:lnTo>
                  <a:lnTo>
                    <a:pt x="16" y="65"/>
                  </a:lnTo>
                  <a:lnTo>
                    <a:pt x="11" y="62"/>
                  </a:lnTo>
                  <a:lnTo>
                    <a:pt x="8" y="59"/>
                  </a:lnTo>
                  <a:lnTo>
                    <a:pt x="3" y="55"/>
                  </a:lnTo>
                  <a:lnTo>
                    <a:pt x="0" y="49"/>
                  </a:lnTo>
                  <a:lnTo>
                    <a:pt x="5" y="49"/>
                  </a:lnTo>
                  <a:lnTo>
                    <a:pt x="8" y="47"/>
                  </a:lnTo>
                  <a:lnTo>
                    <a:pt x="10" y="45"/>
                  </a:lnTo>
                  <a:lnTo>
                    <a:pt x="12" y="43"/>
                  </a:lnTo>
                  <a:lnTo>
                    <a:pt x="14" y="41"/>
                  </a:lnTo>
                  <a:lnTo>
                    <a:pt x="15" y="38"/>
                  </a:lnTo>
                  <a:lnTo>
                    <a:pt x="17" y="34"/>
                  </a:lnTo>
                  <a:lnTo>
                    <a:pt x="21" y="32"/>
                  </a:lnTo>
                  <a:close/>
                </a:path>
              </a:pathLst>
            </a:custGeom>
            <a:solidFill>
              <a:schemeClr val="tx1">
                <a:lumMod val="50000"/>
                <a:lumOff val="50000"/>
              </a:schemeClr>
            </a:solidFill>
            <a:ln w="9525">
              <a:solidFill>
                <a:schemeClr val="tx1">
                  <a:lumMod val="50000"/>
                  <a:lumOff val="50000"/>
                </a:schemeClr>
              </a:solidFill>
              <a:round/>
              <a:headEnd/>
              <a:tailEnd/>
            </a:ln>
          </p:spPr>
        </p:sp>
        <p:sp>
          <p:nvSpPr>
            <p:cNvPr id="76" name="Freeform 75"/>
            <p:cNvSpPr>
              <a:spLocks/>
            </p:cNvSpPr>
            <p:nvPr/>
          </p:nvSpPr>
          <p:spPr bwMode="auto">
            <a:xfrm>
              <a:off x="539053" y="3800201"/>
              <a:ext cx="16072" cy="8040"/>
            </a:xfrm>
            <a:custGeom>
              <a:avLst/>
              <a:gdLst>
                <a:gd name="T0" fmla="*/ 0 w 55"/>
                <a:gd name="T1" fmla="*/ 2147483647 h 43"/>
                <a:gd name="T2" fmla="*/ 2147483647 w 55"/>
                <a:gd name="T3" fmla="*/ 2147483647 h 43"/>
                <a:gd name="T4" fmla="*/ 2147483647 w 55"/>
                <a:gd name="T5" fmla="*/ 2147483647 h 43"/>
                <a:gd name="T6" fmla="*/ 2147483647 w 55"/>
                <a:gd name="T7" fmla="*/ 2147483647 h 43"/>
                <a:gd name="T8" fmla="*/ 2147483647 w 55"/>
                <a:gd name="T9" fmla="*/ 2147483647 h 43"/>
                <a:gd name="T10" fmla="*/ 2147483647 w 55"/>
                <a:gd name="T11" fmla="*/ 2147483647 h 43"/>
                <a:gd name="T12" fmla="*/ 2147483647 w 55"/>
                <a:gd name="T13" fmla="*/ 0 h 43"/>
                <a:gd name="T14" fmla="*/ 2147483647 w 55"/>
                <a:gd name="T15" fmla="*/ 2147483647 h 43"/>
                <a:gd name="T16" fmla="*/ 2147483647 w 55"/>
                <a:gd name="T17" fmla="*/ 2147483647 h 43"/>
                <a:gd name="T18" fmla="*/ 2147483647 w 55"/>
                <a:gd name="T19" fmla="*/ 2147483647 h 43"/>
                <a:gd name="T20" fmla="*/ 2147483647 w 55"/>
                <a:gd name="T21" fmla="*/ 2147483647 h 43"/>
                <a:gd name="T22" fmla="*/ 2147483647 w 55"/>
                <a:gd name="T23" fmla="*/ 2147483647 h 43"/>
                <a:gd name="T24" fmla="*/ 2147483647 w 55"/>
                <a:gd name="T25" fmla="*/ 2147483647 h 43"/>
                <a:gd name="T26" fmla="*/ 2147483647 w 55"/>
                <a:gd name="T27" fmla="*/ 2147483647 h 43"/>
                <a:gd name="T28" fmla="*/ 2147483647 w 55"/>
                <a:gd name="T29" fmla="*/ 2147483647 h 43"/>
                <a:gd name="T30" fmla="*/ 2147483647 w 55"/>
                <a:gd name="T31" fmla="*/ 2147483647 h 43"/>
                <a:gd name="T32" fmla="*/ 2147483647 w 55"/>
                <a:gd name="T33" fmla="*/ 2147483647 h 43"/>
                <a:gd name="T34" fmla="*/ 2147483647 w 55"/>
                <a:gd name="T35" fmla="*/ 2147483647 h 43"/>
                <a:gd name="T36" fmla="*/ 2147483647 w 55"/>
                <a:gd name="T37" fmla="*/ 2147483647 h 43"/>
                <a:gd name="T38" fmla="*/ 2147483647 w 55"/>
                <a:gd name="T39" fmla="*/ 2147483647 h 43"/>
                <a:gd name="T40" fmla="*/ 2147483647 w 55"/>
                <a:gd name="T41" fmla="*/ 2147483647 h 43"/>
                <a:gd name="T42" fmla="*/ 2147483647 w 55"/>
                <a:gd name="T43" fmla="*/ 2147483647 h 43"/>
                <a:gd name="T44" fmla="*/ 2147483647 w 55"/>
                <a:gd name="T45" fmla="*/ 2147483647 h 43"/>
                <a:gd name="T46" fmla="*/ 2147483647 w 55"/>
                <a:gd name="T47" fmla="*/ 2147483647 h 43"/>
                <a:gd name="T48" fmla="*/ 2147483647 w 55"/>
                <a:gd name="T49" fmla="*/ 2147483647 h 43"/>
                <a:gd name="T50" fmla="*/ 2147483647 w 55"/>
                <a:gd name="T51" fmla="*/ 2147483647 h 43"/>
                <a:gd name="T52" fmla="*/ 0 w 55"/>
                <a:gd name="T53" fmla="*/ 2147483647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43"/>
                <a:gd name="T83" fmla="*/ 55 w 55"/>
                <a:gd name="T84" fmla="*/ 43 h 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43">
                  <a:moveTo>
                    <a:pt x="0" y="33"/>
                  </a:moveTo>
                  <a:lnTo>
                    <a:pt x="14" y="25"/>
                  </a:lnTo>
                  <a:lnTo>
                    <a:pt x="27" y="19"/>
                  </a:lnTo>
                  <a:lnTo>
                    <a:pt x="34" y="14"/>
                  </a:lnTo>
                  <a:lnTo>
                    <a:pt x="41" y="10"/>
                  </a:lnTo>
                  <a:lnTo>
                    <a:pt x="48" y="5"/>
                  </a:lnTo>
                  <a:lnTo>
                    <a:pt x="54" y="0"/>
                  </a:lnTo>
                  <a:lnTo>
                    <a:pt x="55" y="3"/>
                  </a:lnTo>
                  <a:lnTo>
                    <a:pt x="55" y="7"/>
                  </a:lnTo>
                  <a:lnTo>
                    <a:pt x="54" y="10"/>
                  </a:lnTo>
                  <a:lnTo>
                    <a:pt x="53" y="12"/>
                  </a:lnTo>
                  <a:lnTo>
                    <a:pt x="50" y="17"/>
                  </a:lnTo>
                  <a:lnTo>
                    <a:pt x="47" y="22"/>
                  </a:lnTo>
                  <a:lnTo>
                    <a:pt x="43" y="26"/>
                  </a:lnTo>
                  <a:lnTo>
                    <a:pt x="41" y="31"/>
                  </a:lnTo>
                  <a:lnTo>
                    <a:pt x="41" y="33"/>
                  </a:lnTo>
                  <a:lnTo>
                    <a:pt x="41" y="36"/>
                  </a:lnTo>
                  <a:lnTo>
                    <a:pt x="42" y="39"/>
                  </a:lnTo>
                  <a:lnTo>
                    <a:pt x="43" y="43"/>
                  </a:lnTo>
                  <a:lnTo>
                    <a:pt x="38" y="43"/>
                  </a:lnTo>
                  <a:lnTo>
                    <a:pt x="33" y="43"/>
                  </a:lnTo>
                  <a:lnTo>
                    <a:pt x="29" y="40"/>
                  </a:lnTo>
                  <a:lnTo>
                    <a:pt x="25" y="38"/>
                  </a:lnTo>
                  <a:lnTo>
                    <a:pt x="21" y="37"/>
                  </a:lnTo>
                  <a:lnTo>
                    <a:pt x="17" y="36"/>
                  </a:lnTo>
                  <a:lnTo>
                    <a:pt x="8" y="35"/>
                  </a:lnTo>
                  <a:lnTo>
                    <a:pt x="0" y="33"/>
                  </a:lnTo>
                  <a:close/>
                </a:path>
              </a:pathLst>
            </a:custGeom>
            <a:solidFill>
              <a:schemeClr val="tx1">
                <a:lumMod val="50000"/>
                <a:lumOff val="50000"/>
              </a:schemeClr>
            </a:solidFill>
            <a:ln w="9525">
              <a:solidFill>
                <a:schemeClr val="tx1">
                  <a:lumMod val="50000"/>
                  <a:lumOff val="50000"/>
                </a:schemeClr>
              </a:solidFill>
              <a:round/>
              <a:headEnd/>
              <a:tailEnd/>
            </a:ln>
          </p:spPr>
        </p:sp>
        <p:sp>
          <p:nvSpPr>
            <p:cNvPr id="77" name="Freeform 76"/>
            <p:cNvSpPr>
              <a:spLocks/>
            </p:cNvSpPr>
            <p:nvPr/>
          </p:nvSpPr>
          <p:spPr bwMode="auto">
            <a:xfrm>
              <a:off x="579234" y="3824323"/>
              <a:ext cx="8036" cy="8040"/>
            </a:xfrm>
            <a:custGeom>
              <a:avLst/>
              <a:gdLst>
                <a:gd name="T0" fmla="*/ 2147483647 w 11"/>
                <a:gd name="T1" fmla="*/ 0 h 6"/>
                <a:gd name="T2" fmla="*/ 2147483647 w 11"/>
                <a:gd name="T3" fmla="*/ 0 h 6"/>
                <a:gd name="T4" fmla="*/ 0 w 11"/>
                <a:gd name="T5" fmla="*/ 0 h 6"/>
                <a:gd name="T6" fmla="*/ 0 w 11"/>
                <a:gd name="T7" fmla="*/ 2147483647 h 6"/>
                <a:gd name="T8" fmla="*/ 0 w 11"/>
                <a:gd name="T9" fmla="*/ 2147483647 h 6"/>
                <a:gd name="T10" fmla="*/ 2147483647 w 11"/>
                <a:gd name="T11" fmla="*/ 2147483647 h 6"/>
                <a:gd name="T12" fmla="*/ 2147483647 w 11"/>
                <a:gd name="T13" fmla="*/ 2147483647 h 6"/>
                <a:gd name="T14" fmla="*/ 2147483647 w 11"/>
                <a:gd name="T15" fmla="*/ 2147483647 h 6"/>
                <a:gd name="T16" fmla="*/ 2147483647 w 11"/>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
                <a:gd name="T29" fmla="*/ 11 w 11"/>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
                  <a:moveTo>
                    <a:pt x="11" y="0"/>
                  </a:moveTo>
                  <a:lnTo>
                    <a:pt x="4" y="0"/>
                  </a:lnTo>
                  <a:lnTo>
                    <a:pt x="0" y="0"/>
                  </a:lnTo>
                  <a:lnTo>
                    <a:pt x="0" y="3"/>
                  </a:lnTo>
                  <a:lnTo>
                    <a:pt x="0" y="6"/>
                  </a:lnTo>
                  <a:lnTo>
                    <a:pt x="4" y="6"/>
                  </a:lnTo>
                  <a:lnTo>
                    <a:pt x="11" y="6"/>
                  </a:lnTo>
                  <a:lnTo>
                    <a:pt x="11" y="3"/>
                  </a:lnTo>
                  <a:lnTo>
                    <a:pt x="11" y="0"/>
                  </a:lnTo>
                  <a:close/>
                </a:path>
              </a:pathLst>
            </a:custGeom>
            <a:solidFill>
              <a:schemeClr val="tx1">
                <a:lumMod val="50000"/>
                <a:lumOff val="50000"/>
              </a:schemeClr>
            </a:solidFill>
            <a:ln w="9525">
              <a:solidFill>
                <a:schemeClr val="tx1">
                  <a:lumMod val="50000"/>
                  <a:lumOff val="50000"/>
                </a:schemeClr>
              </a:solidFill>
              <a:round/>
              <a:headEnd/>
              <a:tailEnd/>
            </a:ln>
          </p:spPr>
        </p:sp>
        <p:grpSp>
          <p:nvGrpSpPr>
            <p:cNvPr id="78" name="HI"/>
            <p:cNvGrpSpPr>
              <a:grpSpLocks/>
            </p:cNvGrpSpPr>
            <p:nvPr/>
          </p:nvGrpSpPr>
          <p:grpSpPr bwMode="auto">
            <a:xfrm>
              <a:off x="1941358" y="3315070"/>
              <a:ext cx="393769" cy="249256"/>
              <a:chOff x="1514475" y="2533650"/>
              <a:chExt cx="49" cy="31"/>
            </a:xfrm>
            <a:solidFill>
              <a:schemeClr val="tx1">
                <a:lumMod val="50000"/>
                <a:lumOff val="50000"/>
              </a:schemeClr>
            </a:solidFill>
          </p:grpSpPr>
          <p:sp>
            <p:nvSpPr>
              <p:cNvPr id="89" name="Freeform 88"/>
              <p:cNvSpPr>
                <a:spLocks/>
              </p:cNvSpPr>
              <p:nvPr/>
            </p:nvSpPr>
            <p:spPr bwMode="auto">
              <a:xfrm>
                <a:off x="1514475" y="2533650"/>
                <a:ext cx="2" cy="3"/>
              </a:xfrm>
              <a:custGeom>
                <a:avLst/>
                <a:gdLst>
                  <a:gd name="T0" fmla="*/ 0 w 65"/>
                  <a:gd name="T1" fmla="*/ 0 h 108"/>
                  <a:gd name="T2" fmla="*/ 0 w 65"/>
                  <a:gd name="T3" fmla="*/ 0 h 108"/>
                  <a:gd name="T4" fmla="*/ 0 w 65"/>
                  <a:gd name="T5" fmla="*/ 0 h 108"/>
                  <a:gd name="T6" fmla="*/ 0 w 65"/>
                  <a:gd name="T7" fmla="*/ 0 h 108"/>
                  <a:gd name="T8" fmla="*/ 0 w 65"/>
                  <a:gd name="T9" fmla="*/ 0 h 108"/>
                  <a:gd name="T10" fmla="*/ 0 60000 65536"/>
                  <a:gd name="T11" fmla="*/ 0 60000 65536"/>
                  <a:gd name="T12" fmla="*/ 0 60000 65536"/>
                  <a:gd name="T13" fmla="*/ 0 60000 65536"/>
                  <a:gd name="T14" fmla="*/ 0 60000 65536"/>
                  <a:gd name="T15" fmla="*/ 0 w 65"/>
                  <a:gd name="T16" fmla="*/ 0 h 108"/>
                  <a:gd name="T17" fmla="*/ 65 w 65"/>
                  <a:gd name="T18" fmla="*/ 108 h 108"/>
                </a:gdLst>
                <a:ahLst/>
                <a:cxnLst>
                  <a:cxn ang="T10">
                    <a:pos x="T0" y="T1"/>
                  </a:cxn>
                  <a:cxn ang="T11">
                    <a:pos x="T2" y="T3"/>
                  </a:cxn>
                  <a:cxn ang="T12">
                    <a:pos x="T4" y="T5"/>
                  </a:cxn>
                  <a:cxn ang="T13">
                    <a:pos x="T6" y="T7"/>
                  </a:cxn>
                  <a:cxn ang="T14">
                    <a:pos x="T8" y="T9"/>
                  </a:cxn>
                </a:cxnLst>
                <a:rect l="T15" t="T16" r="T17" b="T18"/>
                <a:pathLst>
                  <a:path w="65" h="108">
                    <a:moveTo>
                      <a:pt x="0" y="108"/>
                    </a:moveTo>
                    <a:lnTo>
                      <a:pt x="65" y="37"/>
                    </a:lnTo>
                    <a:lnTo>
                      <a:pt x="65" y="0"/>
                    </a:lnTo>
                    <a:lnTo>
                      <a:pt x="0" y="70"/>
                    </a:lnTo>
                    <a:lnTo>
                      <a:pt x="0" y="108"/>
                    </a:lnTo>
                    <a:close/>
                  </a:path>
                </a:pathLst>
              </a:custGeom>
              <a:grpFill/>
              <a:ln w="9525">
                <a:solidFill>
                  <a:schemeClr val="tx1">
                    <a:lumMod val="50000"/>
                    <a:lumOff val="50000"/>
                  </a:schemeClr>
                </a:solidFill>
                <a:round/>
                <a:headEnd/>
                <a:tailEnd/>
              </a:ln>
            </p:spPr>
          </p:sp>
          <p:sp>
            <p:nvSpPr>
              <p:cNvPr id="90" name="Freeform 89"/>
              <p:cNvSpPr>
                <a:spLocks/>
              </p:cNvSpPr>
              <p:nvPr/>
            </p:nvSpPr>
            <p:spPr bwMode="auto">
              <a:xfrm>
                <a:off x="1514479" y="2533650"/>
                <a:ext cx="6" cy="3"/>
              </a:xfrm>
              <a:custGeom>
                <a:avLst/>
                <a:gdLst>
                  <a:gd name="T0" fmla="*/ 0 w 179"/>
                  <a:gd name="T1" fmla="*/ 0 h 108"/>
                  <a:gd name="T2" fmla="*/ 0 w 179"/>
                  <a:gd name="T3" fmla="*/ 0 h 108"/>
                  <a:gd name="T4" fmla="*/ 0 w 179"/>
                  <a:gd name="T5" fmla="*/ 0 h 108"/>
                  <a:gd name="T6" fmla="*/ 0 w 179"/>
                  <a:gd name="T7" fmla="*/ 0 h 108"/>
                  <a:gd name="T8" fmla="*/ 0 w 179"/>
                  <a:gd name="T9" fmla="*/ 0 h 108"/>
                  <a:gd name="T10" fmla="*/ 0 w 179"/>
                  <a:gd name="T11" fmla="*/ 0 h 108"/>
                  <a:gd name="T12" fmla="*/ 0 w 179"/>
                  <a:gd name="T13" fmla="*/ 0 h 108"/>
                  <a:gd name="T14" fmla="*/ 0 60000 65536"/>
                  <a:gd name="T15" fmla="*/ 0 60000 65536"/>
                  <a:gd name="T16" fmla="*/ 0 60000 65536"/>
                  <a:gd name="T17" fmla="*/ 0 60000 65536"/>
                  <a:gd name="T18" fmla="*/ 0 60000 65536"/>
                  <a:gd name="T19" fmla="*/ 0 60000 65536"/>
                  <a:gd name="T20" fmla="*/ 0 60000 65536"/>
                  <a:gd name="T21" fmla="*/ 0 w 179"/>
                  <a:gd name="T22" fmla="*/ 0 h 108"/>
                  <a:gd name="T23" fmla="*/ 179 w 179"/>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08">
                    <a:moveTo>
                      <a:pt x="0" y="70"/>
                    </a:moveTo>
                    <a:lnTo>
                      <a:pt x="71" y="108"/>
                    </a:lnTo>
                    <a:lnTo>
                      <a:pt x="141" y="108"/>
                    </a:lnTo>
                    <a:lnTo>
                      <a:pt x="179" y="37"/>
                    </a:lnTo>
                    <a:lnTo>
                      <a:pt x="109" y="0"/>
                    </a:lnTo>
                    <a:lnTo>
                      <a:pt x="39" y="37"/>
                    </a:lnTo>
                    <a:lnTo>
                      <a:pt x="0" y="70"/>
                    </a:lnTo>
                    <a:close/>
                  </a:path>
                </a:pathLst>
              </a:custGeom>
              <a:grpFill/>
              <a:ln w="9525">
                <a:solidFill>
                  <a:schemeClr val="tx1">
                    <a:lumMod val="50000"/>
                    <a:lumOff val="50000"/>
                  </a:schemeClr>
                </a:solidFill>
                <a:round/>
                <a:headEnd/>
                <a:tailEnd/>
              </a:ln>
            </p:spPr>
          </p:sp>
          <p:sp>
            <p:nvSpPr>
              <p:cNvPr id="91" name="Freeform 90"/>
              <p:cNvSpPr>
                <a:spLocks/>
              </p:cNvSpPr>
              <p:nvPr/>
            </p:nvSpPr>
            <p:spPr bwMode="auto">
              <a:xfrm>
                <a:off x="1514493" y="2533655"/>
                <a:ext cx="5" cy="4"/>
              </a:xfrm>
              <a:custGeom>
                <a:avLst/>
                <a:gdLst>
                  <a:gd name="T0" fmla="*/ 0 w 174"/>
                  <a:gd name="T1" fmla="*/ 0 h 140"/>
                  <a:gd name="T2" fmla="*/ 0 w 174"/>
                  <a:gd name="T3" fmla="*/ 0 h 140"/>
                  <a:gd name="T4" fmla="*/ 0 w 174"/>
                  <a:gd name="T5" fmla="*/ 0 h 140"/>
                  <a:gd name="T6" fmla="*/ 0 w 174"/>
                  <a:gd name="T7" fmla="*/ 0 h 140"/>
                  <a:gd name="T8" fmla="*/ 0 w 174"/>
                  <a:gd name="T9" fmla="*/ 0 h 140"/>
                  <a:gd name="T10" fmla="*/ 0 w 174"/>
                  <a:gd name="T11" fmla="*/ 0 h 140"/>
                  <a:gd name="T12" fmla="*/ 0 60000 65536"/>
                  <a:gd name="T13" fmla="*/ 0 60000 65536"/>
                  <a:gd name="T14" fmla="*/ 0 60000 65536"/>
                  <a:gd name="T15" fmla="*/ 0 60000 65536"/>
                  <a:gd name="T16" fmla="*/ 0 60000 65536"/>
                  <a:gd name="T17" fmla="*/ 0 60000 65536"/>
                  <a:gd name="T18" fmla="*/ 0 w 174"/>
                  <a:gd name="T19" fmla="*/ 0 h 140"/>
                  <a:gd name="T20" fmla="*/ 174 w 174"/>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74" h="140">
                    <a:moveTo>
                      <a:pt x="71" y="140"/>
                    </a:moveTo>
                    <a:lnTo>
                      <a:pt x="174" y="140"/>
                    </a:lnTo>
                    <a:lnTo>
                      <a:pt x="174" y="75"/>
                    </a:lnTo>
                    <a:lnTo>
                      <a:pt x="103" y="0"/>
                    </a:lnTo>
                    <a:lnTo>
                      <a:pt x="0" y="38"/>
                    </a:lnTo>
                    <a:lnTo>
                      <a:pt x="71" y="140"/>
                    </a:lnTo>
                    <a:close/>
                  </a:path>
                </a:pathLst>
              </a:custGeom>
              <a:grpFill/>
              <a:ln w="9525">
                <a:solidFill>
                  <a:schemeClr val="tx1">
                    <a:lumMod val="50000"/>
                    <a:lumOff val="50000"/>
                  </a:schemeClr>
                </a:solidFill>
                <a:round/>
                <a:headEnd/>
                <a:tailEnd/>
              </a:ln>
            </p:spPr>
          </p:sp>
          <p:sp>
            <p:nvSpPr>
              <p:cNvPr id="92" name="Freeform 91"/>
              <p:cNvSpPr>
                <a:spLocks/>
              </p:cNvSpPr>
              <p:nvPr/>
            </p:nvSpPr>
            <p:spPr bwMode="auto">
              <a:xfrm>
                <a:off x="1514501" y="2533659"/>
                <a:ext cx="6" cy="2"/>
              </a:xfrm>
              <a:custGeom>
                <a:avLst/>
                <a:gdLst>
                  <a:gd name="T0" fmla="*/ 0 w 173"/>
                  <a:gd name="T1" fmla="*/ 0 h 71"/>
                  <a:gd name="T2" fmla="*/ 0 w 173"/>
                  <a:gd name="T3" fmla="*/ 0 h 71"/>
                  <a:gd name="T4" fmla="*/ 0 w 173"/>
                  <a:gd name="T5" fmla="*/ 0 h 71"/>
                  <a:gd name="T6" fmla="*/ 0 w 173"/>
                  <a:gd name="T7" fmla="*/ 0 h 71"/>
                  <a:gd name="T8" fmla="*/ 0 w 173"/>
                  <a:gd name="T9" fmla="*/ 0 h 71"/>
                  <a:gd name="T10" fmla="*/ 0 60000 65536"/>
                  <a:gd name="T11" fmla="*/ 0 60000 65536"/>
                  <a:gd name="T12" fmla="*/ 0 60000 65536"/>
                  <a:gd name="T13" fmla="*/ 0 60000 65536"/>
                  <a:gd name="T14" fmla="*/ 0 60000 65536"/>
                  <a:gd name="T15" fmla="*/ 0 w 173"/>
                  <a:gd name="T16" fmla="*/ 0 h 71"/>
                  <a:gd name="T17" fmla="*/ 173 w 173"/>
                  <a:gd name="T18" fmla="*/ 71 h 71"/>
                </a:gdLst>
                <a:ahLst/>
                <a:cxnLst>
                  <a:cxn ang="T10">
                    <a:pos x="T0" y="T1"/>
                  </a:cxn>
                  <a:cxn ang="T11">
                    <a:pos x="T2" y="T3"/>
                  </a:cxn>
                  <a:cxn ang="T12">
                    <a:pos x="T4" y="T5"/>
                  </a:cxn>
                  <a:cxn ang="T13">
                    <a:pos x="T6" y="T7"/>
                  </a:cxn>
                  <a:cxn ang="T14">
                    <a:pos x="T8" y="T9"/>
                  </a:cxn>
                </a:cxnLst>
                <a:rect l="T15" t="T16" r="T17" b="T18"/>
                <a:pathLst>
                  <a:path w="173" h="71">
                    <a:moveTo>
                      <a:pt x="0" y="71"/>
                    </a:moveTo>
                    <a:lnTo>
                      <a:pt x="140" y="71"/>
                    </a:lnTo>
                    <a:lnTo>
                      <a:pt x="173" y="0"/>
                    </a:lnTo>
                    <a:lnTo>
                      <a:pt x="38" y="0"/>
                    </a:lnTo>
                    <a:lnTo>
                      <a:pt x="0" y="71"/>
                    </a:lnTo>
                    <a:close/>
                  </a:path>
                </a:pathLst>
              </a:custGeom>
              <a:grpFill/>
              <a:ln w="9525">
                <a:solidFill>
                  <a:schemeClr val="tx1">
                    <a:lumMod val="50000"/>
                    <a:lumOff val="50000"/>
                  </a:schemeClr>
                </a:solidFill>
                <a:round/>
                <a:headEnd/>
                <a:tailEnd/>
              </a:ln>
            </p:spPr>
          </p:sp>
          <p:sp>
            <p:nvSpPr>
              <p:cNvPr id="93" name="Freeform 92"/>
              <p:cNvSpPr>
                <a:spLocks/>
              </p:cNvSpPr>
              <p:nvPr/>
            </p:nvSpPr>
            <p:spPr bwMode="auto">
              <a:xfrm>
                <a:off x="1514508" y="2533661"/>
                <a:ext cx="6" cy="5"/>
              </a:xfrm>
              <a:custGeom>
                <a:avLst/>
                <a:gdLst>
                  <a:gd name="T0" fmla="*/ 0 w 211"/>
                  <a:gd name="T1" fmla="*/ 0 h 140"/>
                  <a:gd name="T2" fmla="*/ 0 w 211"/>
                  <a:gd name="T3" fmla="*/ 0 h 140"/>
                  <a:gd name="T4" fmla="*/ 0 w 211"/>
                  <a:gd name="T5" fmla="*/ 0 h 140"/>
                  <a:gd name="T6" fmla="*/ 0 w 211"/>
                  <a:gd name="T7" fmla="*/ 0 h 140"/>
                  <a:gd name="T8" fmla="*/ 0 w 211"/>
                  <a:gd name="T9" fmla="*/ 0 h 140"/>
                  <a:gd name="T10" fmla="*/ 0 w 211"/>
                  <a:gd name="T11" fmla="*/ 0 h 140"/>
                  <a:gd name="T12" fmla="*/ 0 w 211"/>
                  <a:gd name="T13" fmla="*/ 0 h 140"/>
                  <a:gd name="T14" fmla="*/ 0 w 211"/>
                  <a:gd name="T15" fmla="*/ 0 h 140"/>
                  <a:gd name="T16" fmla="*/ 0 w 211"/>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
                  <a:gd name="T28" fmla="*/ 0 h 140"/>
                  <a:gd name="T29" fmla="*/ 211 w 211"/>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 h="140">
                    <a:moveTo>
                      <a:pt x="71" y="140"/>
                    </a:moveTo>
                    <a:lnTo>
                      <a:pt x="173" y="140"/>
                    </a:lnTo>
                    <a:lnTo>
                      <a:pt x="211" y="70"/>
                    </a:lnTo>
                    <a:lnTo>
                      <a:pt x="103" y="38"/>
                    </a:lnTo>
                    <a:lnTo>
                      <a:pt x="71" y="38"/>
                    </a:lnTo>
                    <a:lnTo>
                      <a:pt x="38" y="0"/>
                    </a:lnTo>
                    <a:lnTo>
                      <a:pt x="0" y="38"/>
                    </a:lnTo>
                    <a:lnTo>
                      <a:pt x="38" y="103"/>
                    </a:lnTo>
                    <a:lnTo>
                      <a:pt x="71" y="140"/>
                    </a:lnTo>
                    <a:close/>
                  </a:path>
                </a:pathLst>
              </a:custGeom>
              <a:grpFill/>
              <a:ln w="9525">
                <a:solidFill>
                  <a:schemeClr val="tx1">
                    <a:lumMod val="50000"/>
                    <a:lumOff val="50000"/>
                  </a:schemeClr>
                </a:solidFill>
                <a:round/>
                <a:headEnd/>
                <a:tailEnd/>
              </a:ln>
            </p:spPr>
          </p:sp>
          <p:sp>
            <p:nvSpPr>
              <p:cNvPr id="94" name="Freeform 93"/>
              <p:cNvSpPr>
                <a:spLocks/>
              </p:cNvSpPr>
              <p:nvPr/>
            </p:nvSpPr>
            <p:spPr bwMode="auto">
              <a:xfrm>
                <a:off x="1514513" y="2533669"/>
                <a:ext cx="11" cy="12"/>
              </a:xfrm>
              <a:custGeom>
                <a:avLst/>
                <a:gdLst>
                  <a:gd name="T0" fmla="*/ 0 w 353"/>
                  <a:gd name="T1" fmla="*/ 0 h 417"/>
                  <a:gd name="T2" fmla="*/ 0 w 353"/>
                  <a:gd name="T3" fmla="*/ 0 h 417"/>
                  <a:gd name="T4" fmla="*/ 0 w 353"/>
                  <a:gd name="T5" fmla="*/ 0 h 417"/>
                  <a:gd name="T6" fmla="*/ 0 w 353"/>
                  <a:gd name="T7" fmla="*/ 0 h 417"/>
                  <a:gd name="T8" fmla="*/ 0 w 353"/>
                  <a:gd name="T9" fmla="*/ 0 h 417"/>
                  <a:gd name="T10" fmla="*/ 0 w 353"/>
                  <a:gd name="T11" fmla="*/ 0 h 417"/>
                  <a:gd name="T12" fmla="*/ 0 w 353"/>
                  <a:gd name="T13" fmla="*/ 0 h 417"/>
                  <a:gd name="T14" fmla="*/ 0 w 353"/>
                  <a:gd name="T15" fmla="*/ 0 h 417"/>
                  <a:gd name="T16" fmla="*/ 0 w 353"/>
                  <a:gd name="T17" fmla="*/ 0 h 417"/>
                  <a:gd name="T18" fmla="*/ 0 w 353"/>
                  <a:gd name="T19" fmla="*/ 0 h 4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3"/>
                  <a:gd name="T31" fmla="*/ 0 h 417"/>
                  <a:gd name="T32" fmla="*/ 353 w 353"/>
                  <a:gd name="T33" fmla="*/ 417 h 4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3" h="417">
                    <a:moveTo>
                      <a:pt x="0" y="141"/>
                    </a:moveTo>
                    <a:lnTo>
                      <a:pt x="38" y="281"/>
                    </a:lnTo>
                    <a:lnTo>
                      <a:pt x="38" y="346"/>
                    </a:lnTo>
                    <a:lnTo>
                      <a:pt x="142" y="417"/>
                    </a:lnTo>
                    <a:lnTo>
                      <a:pt x="174" y="346"/>
                    </a:lnTo>
                    <a:lnTo>
                      <a:pt x="353" y="243"/>
                    </a:lnTo>
                    <a:lnTo>
                      <a:pt x="282" y="108"/>
                    </a:lnTo>
                    <a:lnTo>
                      <a:pt x="71" y="0"/>
                    </a:lnTo>
                    <a:lnTo>
                      <a:pt x="71" y="108"/>
                    </a:lnTo>
                    <a:lnTo>
                      <a:pt x="0" y="141"/>
                    </a:lnTo>
                    <a:close/>
                  </a:path>
                </a:pathLst>
              </a:custGeom>
              <a:grpFill/>
              <a:ln w="9525">
                <a:solidFill>
                  <a:schemeClr val="tx1">
                    <a:lumMod val="50000"/>
                    <a:lumOff val="50000"/>
                  </a:schemeClr>
                </a:solidFill>
                <a:round/>
                <a:headEnd/>
                <a:tailEnd/>
              </a:ln>
            </p:spPr>
          </p:sp>
        </p:grpSp>
        <p:sp>
          <p:nvSpPr>
            <p:cNvPr id="79" name="Rectangle 78"/>
            <p:cNvSpPr/>
            <p:nvPr/>
          </p:nvSpPr>
          <p:spPr>
            <a:xfrm>
              <a:off x="3303472" y="898557"/>
              <a:ext cx="791587"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800" b="1" dirty="0">
                  <a:solidFill>
                    <a:schemeClr val="tx1">
                      <a:lumMod val="75000"/>
                      <a:lumOff val="25000"/>
                    </a:schemeClr>
                  </a:solidFill>
                  <a:latin typeface="Arial" pitchFamily="34" charset="0"/>
                  <a:cs typeface="Arial" pitchFamily="34" charset="0"/>
                </a:rPr>
                <a:t>c</a:t>
              </a:r>
              <a:r>
                <a:rPr lang="en-US" sz="800" b="1" dirty="0" smtClean="0">
                  <a:solidFill>
                    <a:schemeClr val="tx1">
                      <a:lumMod val="75000"/>
                      <a:lumOff val="25000"/>
                    </a:schemeClr>
                  </a:solidFill>
                  <a:latin typeface="Arial" pitchFamily="34" charset="0"/>
                  <a:cs typeface="Arial" pitchFamily="34" charset="0"/>
                </a:rPr>
                <a:t>ensus divisions</a:t>
              </a:r>
              <a:endParaRPr lang="en-US" sz="1000" b="1" dirty="0">
                <a:solidFill>
                  <a:schemeClr val="tx1">
                    <a:lumMod val="75000"/>
                    <a:lumOff val="25000"/>
                  </a:schemeClr>
                </a:solidFill>
                <a:latin typeface="Arial" pitchFamily="34" charset="0"/>
                <a:cs typeface="Arial" pitchFamily="34" charset="0"/>
              </a:endParaRPr>
            </a:p>
          </p:txBody>
        </p:sp>
        <p:sp>
          <p:nvSpPr>
            <p:cNvPr id="80" name="Rectangle 79"/>
            <p:cNvSpPr/>
            <p:nvPr/>
          </p:nvSpPr>
          <p:spPr>
            <a:xfrm>
              <a:off x="4524959" y="1148630"/>
              <a:ext cx="791588" cy="33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sz="800" b="1" dirty="0" smtClean="0">
                  <a:solidFill>
                    <a:schemeClr val="tx1">
                      <a:lumMod val="75000"/>
                      <a:lumOff val="25000"/>
                    </a:schemeClr>
                  </a:solidFill>
                  <a:latin typeface="Arial" pitchFamily="34" charset="0"/>
                  <a:cs typeface="Arial" pitchFamily="34" charset="0"/>
                </a:rPr>
                <a:t>New</a:t>
              </a:r>
            </a:p>
            <a:p>
              <a:r>
                <a:rPr lang="en-US" sz="800" b="1" dirty="0" smtClean="0">
                  <a:solidFill>
                    <a:schemeClr val="tx1">
                      <a:lumMod val="75000"/>
                      <a:lumOff val="25000"/>
                    </a:schemeClr>
                  </a:solidFill>
                  <a:latin typeface="Arial" pitchFamily="34" charset="0"/>
                  <a:cs typeface="Arial" pitchFamily="34" charset="0"/>
                </a:rPr>
                <a:t>England</a:t>
              </a:r>
              <a:endParaRPr lang="en-US" sz="800" b="1" dirty="0">
                <a:solidFill>
                  <a:schemeClr val="tx1">
                    <a:lumMod val="75000"/>
                    <a:lumOff val="25000"/>
                  </a:schemeClr>
                </a:solidFill>
                <a:latin typeface="Arial" pitchFamily="34" charset="0"/>
                <a:cs typeface="Arial" pitchFamily="34" charset="0"/>
              </a:endParaRPr>
            </a:p>
          </p:txBody>
        </p:sp>
        <p:sp>
          <p:nvSpPr>
            <p:cNvPr id="81" name="Rectangle 80"/>
            <p:cNvSpPr/>
            <p:nvPr/>
          </p:nvSpPr>
          <p:spPr>
            <a:xfrm>
              <a:off x="4195478" y="1693582"/>
              <a:ext cx="791588"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sz="800" b="1" dirty="0" smtClean="0">
                  <a:solidFill>
                    <a:schemeClr val="tx1">
                      <a:lumMod val="75000"/>
                      <a:lumOff val="25000"/>
                    </a:schemeClr>
                  </a:solidFill>
                  <a:latin typeface="Arial" pitchFamily="34" charset="0"/>
                  <a:cs typeface="Arial" pitchFamily="34" charset="0"/>
                </a:rPr>
                <a:t>Middle Atlantic</a:t>
              </a:r>
              <a:endParaRPr lang="en-US" sz="800" b="1" dirty="0">
                <a:solidFill>
                  <a:schemeClr val="tx1">
                    <a:lumMod val="75000"/>
                    <a:lumOff val="25000"/>
                  </a:schemeClr>
                </a:solidFill>
                <a:latin typeface="Arial" pitchFamily="34" charset="0"/>
                <a:cs typeface="Arial" pitchFamily="34" charset="0"/>
              </a:endParaRPr>
            </a:p>
          </p:txBody>
        </p:sp>
        <p:sp>
          <p:nvSpPr>
            <p:cNvPr id="82" name="Rectangle 81"/>
            <p:cNvSpPr/>
            <p:nvPr/>
          </p:nvSpPr>
          <p:spPr>
            <a:xfrm>
              <a:off x="3950378" y="2499299"/>
              <a:ext cx="791587"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sz="800" b="1" dirty="0" smtClean="0">
                  <a:solidFill>
                    <a:schemeClr val="tx1">
                      <a:lumMod val="75000"/>
                      <a:lumOff val="25000"/>
                    </a:schemeClr>
                  </a:solidFill>
                  <a:latin typeface="Arial" pitchFamily="34" charset="0"/>
                  <a:cs typeface="Arial" pitchFamily="34" charset="0"/>
                </a:rPr>
                <a:t>South</a:t>
              </a:r>
            </a:p>
            <a:p>
              <a:r>
                <a:rPr lang="en-US" sz="800" b="1" dirty="0" smtClean="0">
                  <a:solidFill>
                    <a:schemeClr val="tx1">
                      <a:lumMod val="75000"/>
                      <a:lumOff val="25000"/>
                    </a:schemeClr>
                  </a:solidFill>
                  <a:latin typeface="Arial" pitchFamily="34" charset="0"/>
                  <a:cs typeface="Arial" pitchFamily="34" charset="0"/>
                </a:rPr>
                <a:t>Atlantic</a:t>
              </a:r>
              <a:endParaRPr lang="en-US" sz="800" b="1" dirty="0">
                <a:solidFill>
                  <a:schemeClr val="tx1">
                    <a:lumMod val="75000"/>
                    <a:lumOff val="25000"/>
                  </a:schemeClr>
                </a:solidFill>
                <a:latin typeface="Arial" pitchFamily="34" charset="0"/>
                <a:cs typeface="Arial" pitchFamily="34" charset="0"/>
              </a:endParaRPr>
            </a:p>
          </p:txBody>
        </p:sp>
        <p:sp>
          <p:nvSpPr>
            <p:cNvPr id="83" name="Rectangle 82"/>
            <p:cNvSpPr/>
            <p:nvPr/>
          </p:nvSpPr>
          <p:spPr>
            <a:xfrm>
              <a:off x="3156797" y="2309951"/>
              <a:ext cx="452045"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b="1" dirty="0" smtClean="0">
                  <a:solidFill>
                    <a:schemeClr val="tx1">
                      <a:lumMod val="75000"/>
                      <a:lumOff val="25000"/>
                    </a:schemeClr>
                  </a:solidFill>
                  <a:latin typeface="Arial" pitchFamily="34" charset="0"/>
                  <a:cs typeface="Arial" pitchFamily="34" charset="0"/>
                </a:rPr>
                <a:t>East</a:t>
              </a:r>
            </a:p>
            <a:p>
              <a:pPr algn="ctr"/>
              <a:r>
                <a:rPr lang="en-US" sz="800" b="1" dirty="0" smtClean="0">
                  <a:solidFill>
                    <a:schemeClr val="tx1">
                      <a:lumMod val="75000"/>
                      <a:lumOff val="25000"/>
                    </a:schemeClr>
                  </a:solidFill>
                  <a:latin typeface="Arial" pitchFamily="34" charset="0"/>
                  <a:cs typeface="Arial" pitchFamily="34" charset="0"/>
                </a:rPr>
                <a:t>South</a:t>
              </a:r>
            </a:p>
            <a:p>
              <a:pPr algn="ctr"/>
              <a:r>
                <a:rPr lang="en-US" sz="800" b="1" dirty="0" smtClean="0">
                  <a:solidFill>
                    <a:schemeClr val="tx1">
                      <a:lumMod val="75000"/>
                      <a:lumOff val="25000"/>
                    </a:schemeClr>
                  </a:solidFill>
                  <a:latin typeface="Arial" pitchFamily="34" charset="0"/>
                  <a:cs typeface="Arial" pitchFamily="34" charset="0"/>
                </a:rPr>
                <a:t>Central</a:t>
              </a:r>
              <a:endParaRPr lang="en-US" sz="800" b="1" dirty="0">
                <a:solidFill>
                  <a:schemeClr val="tx1">
                    <a:lumMod val="75000"/>
                    <a:lumOff val="25000"/>
                  </a:schemeClr>
                </a:solidFill>
                <a:latin typeface="Arial" pitchFamily="34" charset="0"/>
                <a:cs typeface="Arial" pitchFamily="34" charset="0"/>
              </a:endParaRPr>
            </a:p>
          </p:txBody>
        </p:sp>
        <p:sp>
          <p:nvSpPr>
            <p:cNvPr id="84" name="Rectangle 83"/>
            <p:cNvSpPr/>
            <p:nvPr/>
          </p:nvSpPr>
          <p:spPr>
            <a:xfrm>
              <a:off x="2138233" y="2451362"/>
              <a:ext cx="791588"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b="1" dirty="0" smtClean="0">
                  <a:solidFill>
                    <a:schemeClr val="bg1">
                      <a:lumMod val="95000"/>
                    </a:schemeClr>
                  </a:solidFill>
                  <a:latin typeface="Arial" pitchFamily="34" charset="0"/>
                  <a:cs typeface="Arial" pitchFamily="34" charset="0"/>
                </a:rPr>
                <a:t>West</a:t>
              </a:r>
            </a:p>
            <a:p>
              <a:pPr algn="ctr"/>
              <a:r>
                <a:rPr lang="en-US" sz="800" b="1" dirty="0" smtClean="0">
                  <a:solidFill>
                    <a:schemeClr val="bg1">
                      <a:lumMod val="95000"/>
                    </a:schemeClr>
                  </a:solidFill>
                  <a:latin typeface="Arial" pitchFamily="34" charset="0"/>
                  <a:cs typeface="Arial" pitchFamily="34" charset="0"/>
                </a:rPr>
                <a:t>South</a:t>
              </a:r>
            </a:p>
            <a:p>
              <a:pPr algn="ctr"/>
              <a:r>
                <a:rPr lang="en-US" sz="800" b="1" dirty="0" smtClean="0">
                  <a:solidFill>
                    <a:schemeClr val="bg1">
                      <a:lumMod val="95000"/>
                    </a:schemeClr>
                  </a:solidFill>
                  <a:latin typeface="Arial" pitchFamily="34" charset="0"/>
                  <a:cs typeface="Arial" pitchFamily="34" charset="0"/>
                </a:rPr>
                <a:t>Central</a:t>
              </a:r>
              <a:endParaRPr lang="en-US" sz="800" b="1" dirty="0">
                <a:solidFill>
                  <a:schemeClr val="bg1">
                    <a:lumMod val="95000"/>
                  </a:schemeClr>
                </a:solidFill>
                <a:latin typeface="Arial" pitchFamily="34" charset="0"/>
                <a:cs typeface="Arial" pitchFamily="34" charset="0"/>
              </a:endParaRPr>
            </a:p>
          </p:txBody>
        </p:sp>
        <p:sp>
          <p:nvSpPr>
            <p:cNvPr id="85" name="Rectangle 84"/>
            <p:cNvSpPr/>
            <p:nvPr/>
          </p:nvSpPr>
          <p:spPr>
            <a:xfrm>
              <a:off x="3111138" y="1523387"/>
              <a:ext cx="452046"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b="1" dirty="0" smtClean="0">
                  <a:solidFill>
                    <a:schemeClr val="tx1">
                      <a:lumMod val="75000"/>
                      <a:lumOff val="25000"/>
                    </a:schemeClr>
                  </a:solidFill>
                  <a:latin typeface="Arial" pitchFamily="34" charset="0"/>
                  <a:cs typeface="Arial" pitchFamily="34" charset="0"/>
                </a:rPr>
                <a:t>East</a:t>
              </a:r>
            </a:p>
            <a:p>
              <a:pPr algn="ctr"/>
              <a:r>
                <a:rPr lang="en-US" sz="800" b="1" dirty="0" smtClean="0">
                  <a:solidFill>
                    <a:schemeClr val="tx1">
                      <a:lumMod val="75000"/>
                      <a:lumOff val="25000"/>
                    </a:schemeClr>
                  </a:solidFill>
                  <a:latin typeface="Arial" pitchFamily="34" charset="0"/>
                  <a:cs typeface="Arial" pitchFamily="34" charset="0"/>
                </a:rPr>
                <a:t>North</a:t>
              </a:r>
            </a:p>
            <a:p>
              <a:pPr algn="ctr"/>
              <a:r>
                <a:rPr lang="en-US" sz="800" b="1" dirty="0" smtClean="0">
                  <a:solidFill>
                    <a:schemeClr val="tx1">
                      <a:lumMod val="75000"/>
                      <a:lumOff val="25000"/>
                    </a:schemeClr>
                  </a:solidFill>
                  <a:latin typeface="Arial" pitchFamily="34" charset="0"/>
                  <a:cs typeface="Arial" pitchFamily="34" charset="0"/>
                </a:rPr>
                <a:t>Central</a:t>
              </a:r>
              <a:endParaRPr lang="en-US" sz="800" b="1" dirty="0">
                <a:solidFill>
                  <a:schemeClr val="tx1">
                    <a:lumMod val="75000"/>
                    <a:lumOff val="25000"/>
                  </a:schemeClr>
                </a:solidFill>
                <a:latin typeface="Arial" pitchFamily="34" charset="0"/>
                <a:cs typeface="Arial" pitchFamily="34" charset="0"/>
              </a:endParaRPr>
            </a:p>
          </p:txBody>
        </p:sp>
        <p:sp>
          <p:nvSpPr>
            <p:cNvPr id="86" name="Rectangle 85"/>
            <p:cNvSpPr/>
            <p:nvPr/>
          </p:nvSpPr>
          <p:spPr>
            <a:xfrm>
              <a:off x="2353012" y="1594067"/>
              <a:ext cx="452046"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b="1" dirty="0" smtClean="0">
                  <a:solidFill>
                    <a:schemeClr val="tx1">
                      <a:lumMod val="75000"/>
                      <a:lumOff val="25000"/>
                    </a:schemeClr>
                  </a:solidFill>
                  <a:latin typeface="Arial" pitchFamily="34" charset="0"/>
                  <a:cs typeface="Arial" pitchFamily="34" charset="0"/>
                </a:rPr>
                <a:t>West</a:t>
              </a:r>
            </a:p>
            <a:p>
              <a:pPr algn="ctr"/>
              <a:r>
                <a:rPr lang="en-US" sz="800" b="1" dirty="0" smtClean="0">
                  <a:solidFill>
                    <a:schemeClr val="tx1">
                      <a:lumMod val="75000"/>
                      <a:lumOff val="25000"/>
                    </a:schemeClr>
                  </a:solidFill>
                  <a:latin typeface="Arial" pitchFamily="34" charset="0"/>
                  <a:cs typeface="Arial" pitchFamily="34" charset="0"/>
                </a:rPr>
                <a:t>North</a:t>
              </a:r>
            </a:p>
            <a:p>
              <a:pPr algn="ctr"/>
              <a:r>
                <a:rPr lang="en-US" sz="800" b="1" dirty="0" smtClean="0">
                  <a:solidFill>
                    <a:schemeClr val="tx1">
                      <a:lumMod val="75000"/>
                      <a:lumOff val="25000"/>
                    </a:schemeClr>
                  </a:solidFill>
                  <a:latin typeface="Arial" pitchFamily="34" charset="0"/>
                  <a:cs typeface="Arial" pitchFamily="34" charset="0"/>
                </a:rPr>
                <a:t>Central</a:t>
              </a:r>
              <a:endParaRPr lang="en-US" sz="800" b="1" dirty="0">
                <a:solidFill>
                  <a:schemeClr val="tx1">
                    <a:lumMod val="75000"/>
                    <a:lumOff val="25000"/>
                  </a:schemeClr>
                </a:solidFill>
                <a:latin typeface="Arial" pitchFamily="34" charset="0"/>
                <a:cs typeface="Arial" pitchFamily="34" charset="0"/>
              </a:endParaRPr>
            </a:p>
          </p:txBody>
        </p:sp>
        <p:sp>
          <p:nvSpPr>
            <p:cNvPr id="87" name="Rectangle 86"/>
            <p:cNvSpPr/>
            <p:nvPr/>
          </p:nvSpPr>
          <p:spPr>
            <a:xfrm>
              <a:off x="1388854" y="1762580"/>
              <a:ext cx="452046"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b="1" dirty="0" smtClean="0">
                  <a:solidFill>
                    <a:schemeClr val="tx1">
                      <a:lumMod val="75000"/>
                      <a:lumOff val="25000"/>
                    </a:schemeClr>
                  </a:solidFill>
                  <a:latin typeface="Arial" pitchFamily="34" charset="0"/>
                  <a:cs typeface="Arial" pitchFamily="34" charset="0"/>
                </a:rPr>
                <a:t>Mountain</a:t>
              </a:r>
              <a:endParaRPr lang="en-US" sz="800" b="1" dirty="0">
                <a:solidFill>
                  <a:schemeClr val="tx1">
                    <a:lumMod val="75000"/>
                    <a:lumOff val="25000"/>
                  </a:schemeClr>
                </a:solidFill>
                <a:latin typeface="Arial" pitchFamily="34" charset="0"/>
                <a:cs typeface="Arial" pitchFamily="34" charset="0"/>
              </a:endParaRPr>
            </a:p>
          </p:txBody>
        </p:sp>
        <p:sp>
          <p:nvSpPr>
            <p:cNvPr id="88" name="Rectangle 87"/>
            <p:cNvSpPr/>
            <p:nvPr/>
          </p:nvSpPr>
          <p:spPr>
            <a:xfrm>
              <a:off x="719865" y="2523728"/>
              <a:ext cx="502257"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b="1" dirty="0" smtClean="0">
                  <a:solidFill>
                    <a:schemeClr val="tx1"/>
                  </a:solidFill>
                  <a:latin typeface="Arial" pitchFamily="34" charset="0"/>
                  <a:cs typeface="Arial" pitchFamily="34" charset="0"/>
                </a:rPr>
                <a:t>Pacific</a:t>
              </a:r>
            </a:p>
          </p:txBody>
        </p:sp>
      </p:grpSp>
      <p:sp>
        <p:nvSpPr>
          <p:cNvPr id="131" name="TextBox 1"/>
          <p:cNvSpPr txBox="1"/>
          <p:nvPr/>
        </p:nvSpPr>
        <p:spPr bwMode="auto">
          <a:xfrm>
            <a:off x="6710707" y="2034778"/>
            <a:ext cx="1090428" cy="725103"/>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smtClean="0">
                <a:solidFill>
                  <a:schemeClr val="accent4"/>
                </a:solidFill>
                <a:ea typeface="Times New Roman" charset="0"/>
                <a:cs typeface="Times New Roman" charset="0"/>
              </a:rPr>
              <a:t>population</a:t>
            </a:r>
          </a:p>
          <a:p>
            <a:pPr eaLnBrk="0" hangingPunct="0"/>
            <a:r>
              <a:rPr lang="en-US" sz="1200" b="1" dirty="0" smtClean="0">
                <a:solidFill>
                  <a:schemeClr val="accent3"/>
                </a:solidFill>
                <a:ea typeface="Times New Roman" charset="0"/>
                <a:cs typeface="Times New Roman" charset="0"/>
              </a:rPr>
              <a:t>mobile</a:t>
            </a:r>
          </a:p>
          <a:p>
            <a:pPr eaLnBrk="0" hangingPunct="0"/>
            <a:r>
              <a:rPr lang="en-US" sz="1200" b="1" dirty="0" smtClean="0">
                <a:solidFill>
                  <a:schemeClr val="accent2"/>
                </a:solidFill>
                <a:ea typeface="Times New Roman" charset="0"/>
                <a:cs typeface="Times New Roman" charset="0"/>
              </a:rPr>
              <a:t>multifamily</a:t>
            </a:r>
            <a:r>
              <a:rPr lang="en-US" sz="1200" b="1" dirty="0" smtClean="0">
                <a:solidFill>
                  <a:schemeClr val="tx2"/>
                </a:solidFill>
                <a:ea typeface="Times New Roman" charset="0"/>
                <a:cs typeface="Times New Roman" charset="0"/>
              </a:rPr>
              <a:t> </a:t>
            </a:r>
          </a:p>
          <a:p>
            <a:pPr eaLnBrk="0" hangingPunct="0"/>
            <a:r>
              <a:rPr lang="en-US" sz="1200" b="1" dirty="0" smtClean="0">
                <a:solidFill>
                  <a:schemeClr val="accent1"/>
                </a:solidFill>
                <a:ea typeface="Times New Roman" charset="0"/>
                <a:cs typeface="Times New Roman" charset="0"/>
              </a:rPr>
              <a:t>single-family</a:t>
            </a:r>
            <a:endParaRPr lang="en-US" sz="1200" b="1" dirty="0">
              <a:solidFill>
                <a:schemeClr val="accent1"/>
              </a:solidFill>
              <a:ea typeface="Times New Roman" charset="0"/>
              <a:cs typeface="Times New Roman" charset="0"/>
            </a:endParaRPr>
          </a:p>
          <a:p>
            <a:pPr eaLnBrk="0" hangingPunct="0"/>
            <a:endParaRPr lang="en-US" sz="1200" b="1" dirty="0">
              <a:solidFill>
                <a:schemeClr val="accent1"/>
              </a:solidFill>
              <a:ea typeface="Times New Roman" charset="0"/>
              <a:cs typeface="Times New Roman" charset="0"/>
            </a:endParaRPr>
          </a:p>
          <a:p>
            <a:pPr eaLnBrk="0" hangingPunct="0"/>
            <a:endParaRPr lang="en-US" sz="1200" b="1" dirty="0">
              <a:solidFill>
                <a:schemeClr val="accent1"/>
              </a:solidFill>
              <a:ea typeface="Times New Roman" charset="0"/>
              <a:cs typeface="Times New Roman" charset="0"/>
            </a:endParaRPr>
          </a:p>
        </p:txBody>
      </p:sp>
      <p:sp>
        <p:nvSpPr>
          <p:cNvPr id="6" name="Text Placeholder 5"/>
          <p:cNvSpPr>
            <a:spLocks noGrp="1"/>
          </p:cNvSpPr>
          <p:nvPr>
            <p:ph type="body" sz="quarter" idx="13"/>
          </p:nvPr>
        </p:nvSpPr>
        <p:spPr>
          <a:xfrm>
            <a:off x="685800" y="1093258"/>
            <a:ext cx="7656922" cy="411480"/>
          </a:xfrm>
        </p:spPr>
        <p:txBody>
          <a:bodyPr/>
          <a:lstStyle/>
          <a:p>
            <a:r>
              <a:rPr lang="en-US" b="1" dirty="0" smtClean="0"/>
              <a:t>Residential housing unit and population changes by region and type in 2021 and 2050</a:t>
            </a:r>
          </a:p>
          <a:p>
            <a:r>
              <a:rPr lang="en-US" b="1" dirty="0" smtClean="0"/>
              <a:t>AEO2022 Reference case</a:t>
            </a:r>
          </a:p>
          <a:p>
            <a:r>
              <a:rPr lang="en-US" sz="1100" dirty="0" smtClean="0"/>
              <a:t>millions, residential housing units</a:t>
            </a:r>
            <a:endParaRPr lang="en-US" sz="1100" dirty="0"/>
          </a:p>
        </p:txBody>
      </p:sp>
      <p:sp>
        <p:nvSpPr>
          <p:cNvPr id="134" name="Diamond 133"/>
          <p:cNvSpPr/>
          <p:nvPr/>
        </p:nvSpPr>
        <p:spPr>
          <a:xfrm>
            <a:off x="7741687" y="1176526"/>
            <a:ext cx="118895" cy="10591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200"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91</a:t>
            </a:fld>
            <a:endParaRPr lang="en-US" dirty="0"/>
          </a:p>
        </p:txBody>
      </p:sp>
    </p:spTree>
    <p:extLst>
      <p:ext uri="{BB962C8B-B14F-4D97-AF65-F5344CB8AC3E}">
        <p14:creationId xmlns:p14="http://schemas.microsoft.com/office/powerpoint/2010/main" val="1190787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BLD19a"/>
          <p:cNvGraphicFramePr>
            <a:graphicFrameLocks noGrp="1"/>
          </p:cNvGraphicFramePr>
          <p:nvPr>
            <p:ph type="chart" sz="quarter" idx="12"/>
            <p:extLst/>
          </p:nvPr>
        </p:nvGraphicFramePr>
        <p:xfrm>
          <a:off x="685800" y="1448304"/>
          <a:ext cx="6019800" cy="29411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8"/>
          </p:nvPr>
        </p:nvSpPr>
        <p:spPr>
          <a:xfrm>
            <a:off x="2149310" y="4457700"/>
            <a:ext cx="4437545" cy="199142"/>
          </a:xfrm>
        </p:spPr>
        <p:txBody>
          <a:bodyPr/>
          <a:lstStyle/>
          <a:p>
            <a:pPr algn="ctr"/>
            <a:r>
              <a:rPr lang="en-US" sz="1200" dirty="0"/>
              <a:t>b</a:t>
            </a:r>
            <a:r>
              <a:rPr lang="en-US" sz="1200" dirty="0" smtClean="0"/>
              <a:t>illion square feet</a:t>
            </a:r>
            <a:endParaRPr lang="en-US" sz="1200" dirty="0"/>
          </a:p>
        </p:txBody>
      </p:sp>
      <p:sp>
        <p:nvSpPr>
          <p:cNvPr id="2" name="Title 1"/>
          <p:cNvSpPr>
            <a:spLocks noGrp="1"/>
          </p:cNvSpPr>
          <p:nvPr>
            <p:ph type="title"/>
          </p:nvPr>
        </p:nvSpPr>
        <p:spPr/>
        <p:txBody>
          <a:bodyPr/>
          <a:lstStyle/>
          <a:p>
            <a:r>
              <a:rPr lang="en-US" dirty="0" smtClean="0"/>
              <a:t>Commercial buildings floorspace growth</a:t>
            </a:r>
            <a:endParaRPr lang="en-US" dirty="0">
              <a:solidFill>
                <a:srgbClr val="FF0000"/>
              </a:solidFill>
            </a:endParaRPr>
          </a:p>
        </p:txBody>
      </p:sp>
      <p:pic>
        <p:nvPicPr>
          <p:cNvPr id="7" name="Picture 6"/>
          <p:cNvPicPr>
            <a:picLocks noChangeAspect="1"/>
          </p:cNvPicPr>
          <p:nvPr/>
        </p:nvPicPr>
        <p:blipFill>
          <a:blip r:embed="rId4"/>
          <a:stretch>
            <a:fillRect/>
          </a:stretch>
        </p:blipFill>
        <p:spPr>
          <a:xfrm>
            <a:off x="43032" y="203102"/>
            <a:ext cx="576228" cy="579763"/>
          </a:xfrm>
          <a:prstGeom prst="rect">
            <a:avLst/>
          </a:prstGeom>
        </p:spPr>
      </p:pic>
      <p:sp>
        <p:nvSpPr>
          <p:cNvPr id="14" name="Rectangle 13"/>
          <p:cNvSpPr/>
          <p:nvPr/>
        </p:nvSpPr>
        <p:spPr>
          <a:xfrm>
            <a:off x="6858950" y="3469946"/>
            <a:ext cx="1194056" cy="141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5" name="Rectangle 14"/>
          <p:cNvSpPr/>
          <p:nvPr/>
        </p:nvSpPr>
        <p:spPr>
          <a:xfrm>
            <a:off x="6849786" y="3365868"/>
            <a:ext cx="956269" cy="334536"/>
          </a:xfrm>
          <a:prstGeom prst="rect">
            <a:avLst/>
          </a:prstGeom>
          <a:solidFill>
            <a:schemeClr val="bg1">
              <a:lumMod val="75000"/>
              <a:alpha val="3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 name="Text Placeholder 2"/>
          <p:cNvSpPr>
            <a:spLocks noGrp="1"/>
          </p:cNvSpPr>
          <p:nvPr>
            <p:ph type="body" sz="quarter" idx="13"/>
          </p:nvPr>
        </p:nvSpPr>
        <p:spPr>
          <a:xfrm>
            <a:off x="681228" y="1036824"/>
            <a:ext cx="5719572" cy="411480"/>
          </a:xfrm>
        </p:spPr>
        <p:txBody>
          <a:bodyPr/>
          <a:lstStyle/>
          <a:p>
            <a:r>
              <a:rPr lang="en-US" b="1" dirty="0"/>
              <a:t>Commercial </a:t>
            </a:r>
            <a:r>
              <a:rPr lang="en-US" b="1" dirty="0" smtClean="0"/>
              <a:t>floorspace in 2021 and growth in floorspace from 2021 to 2050</a:t>
            </a:r>
            <a:endParaRPr lang="en-US" b="1" dirty="0"/>
          </a:p>
          <a:p>
            <a:r>
              <a:rPr lang="en-US" b="1" dirty="0" smtClean="0"/>
              <a:t>AEO2022 </a:t>
            </a:r>
            <a:r>
              <a:rPr lang="en-US" b="1" dirty="0"/>
              <a:t>Reference </a:t>
            </a:r>
            <a:r>
              <a:rPr lang="en-US" b="1" dirty="0" smtClean="0"/>
              <a:t>case</a:t>
            </a:r>
            <a:endParaRPr lang="en-US" b="1" dirty="0"/>
          </a:p>
          <a:p>
            <a:r>
              <a:rPr lang="en-US" sz="1100" dirty="0" smtClean="0"/>
              <a:t>percentage growth</a:t>
            </a:r>
            <a:endParaRPr lang="en-US" sz="1100" dirty="0"/>
          </a:p>
        </p:txBody>
      </p:sp>
      <p:sp>
        <p:nvSpPr>
          <p:cNvPr id="8" name="Rectangle 7"/>
          <p:cNvSpPr/>
          <p:nvPr/>
        </p:nvSpPr>
        <p:spPr>
          <a:xfrm>
            <a:off x="6586855" y="2857819"/>
            <a:ext cx="2507718" cy="1446550"/>
          </a:xfrm>
          <a:prstGeom prst="rect">
            <a:avLst/>
          </a:prstGeom>
        </p:spPr>
        <p:txBody>
          <a:bodyPr wrap="square">
            <a:spAutoFit/>
          </a:bodyPr>
          <a:lstStyle/>
          <a:p>
            <a:r>
              <a:rPr lang="en-US" sz="1100" b="1" dirty="0" smtClean="0">
                <a:solidFill>
                  <a:schemeClr val="bg1">
                    <a:lumMod val="75000"/>
                  </a:schemeClr>
                </a:solidFill>
              </a:rPr>
              <a:t>compound annual growth rate (CAGR) (2021 to 2050)</a:t>
            </a:r>
            <a:endParaRPr lang="en-US" sz="1100" b="1" dirty="0">
              <a:solidFill>
                <a:schemeClr val="bg1">
                  <a:lumMod val="75000"/>
                </a:schemeClr>
              </a:solidFill>
            </a:endParaRPr>
          </a:p>
          <a:p>
            <a:endParaRPr lang="en-US" sz="1100" b="1" dirty="0" smtClean="0"/>
          </a:p>
          <a:p>
            <a:endParaRPr lang="en-US" sz="1100" b="1" dirty="0"/>
          </a:p>
          <a:p>
            <a:endParaRPr lang="en-US" sz="1100" b="1" dirty="0" smtClean="0"/>
          </a:p>
          <a:p>
            <a:endParaRPr lang="en-US" sz="1100" b="1" dirty="0"/>
          </a:p>
          <a:p>
            <a:r>
              <a:rPr lang="en-US" sz="1100" b="1" dirty="0" smtClean="0">
                <a:solidFill>
                  <a:schemeClr val="accent1"/>
                </a:solidFill>
              </a:rPr>
              <a:t> total floorspace in 2021</a:t>
            </a:r>
          </a:p>
          <a:p>
            <a:r>
              <a:rPr lang="en-US" sz="1100" b="1" dirty="0" smtClean="0">
                <a:solidFill>
                  <a:schemeClr val="accent1"/>
                </a:solidFill>
              </a:rPr>
              <a:t> (billion square feet)</a:t>
            </a:r>
            <a:endParaRPr lang="en-US" sz="1100" b="1" dirty="0">
              <a:solidFill>
                <a:schemeClr val="accent1"/>
              </a:solidFill>
            </a:endParaRPr>
          </a:p>
        </p:txBody>
      </p:sp>
      <p:sp>
        <p:nvSpPr>
          <p:cNvPr id="4" name="TextBox 3"/>
          <p:cNvSpPr txBox="1"/>
          <p:nvPr/>
        </p:nvSpPr>
        <p:spPr>
          <a:xfrm>
            <a:off x="6849786" y="3416559"/>
            <a:ext cx="591262" cy="261610"/>
          </a:xfrm>
          <a:prstGeom prst="rect">
            <a:avLst/>
          </a:prstGeom>
          <a:noFill/>
        </p:spPr>
        <p:txBody>
          <a:bodyPr wrap="square" rtlCol="0">
            <a:spAutoFit/>
          </a:bodyPr>
          <a:lstStyle/>
          <a:p>
            <a:r>
              <a:rPr lang="en-US" sz="1100" dirty="0" smtClean="0">
                <a:solidFill>
                  <a:schemeClr val="bg1"/>
                </a:solidFill>
              </a:rPr>
              <a:t>CAGR</a:t>
            </a:r>
            <a:endParaRPr lang="en-US" sz="1100" dirty="0">
              <a:solidFill>
                <a:schemeClr val="bg1"/>
              </a:solidFill>
            </a:endParaRP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92</a:t>
            </a:fld>
            <a:endParaRPr lang="en-US" dirty="0"/>
          </a:p>
        </p:txBody>
      </p:sp>
    </p:spTree>
    <p:extLst>
      <p:ext uri="{BB962C8B-B14F-4D97-AF65-F5344CB8AC3E}">
        <p14:creationId xmlns:p14="http://schemas.microsoft.com/office/powerpoint/2010/main" val="8156150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032" y="203102"/>
            <a:ext cx="576228" cy="579763"/>
          </a:xfrm>
          <a:prstGeom prst="rect">
            <a:avLst/>
          </a:prstGeom>
        </p:spPr>
      </p:pic>
      <p:sp>
        <p:nvSpPr>
          <p:cNvPr id="2" name="Title 1"/>
          <p:cNvSpPr>
            <a:spLocks noGrp="1"/>
          </p:cNvSpPr>
          <p:nvPr>
            <p:ph type="title"/>
          </p:nvPr>
        </p:nvSpPr>
        <p:spPr>
          <a:prstGeom prst="rect">
            <a:avLst/>
          </a:prstGeom>
        </p:spPr>
        <p:txBody>
          <a:bodyPr/>
          <a:lstStyle/>
          <a:p>
            <a:r>
              <a:rPr lang="en-US" sz="2400" dirty="0" smtClean="0"/>
              <a:t>Population-weighted </a:t>
            </a:r>
            <a:r>
              <a:rPr lang="en-US" sz="2400" dirty="0"/>
              <a:t>heating and cooling degree </a:t>
            </a:r>
            <a:r>
              <a:rPr lang="en-US" sz="2400" dirty="0" smtClean="0"/>
              <a:t>days</a:t>
            </a:r>
            <a:endParaRPr lang="en-US" sz="2400" dirty="0">
              <a:solidFill>
                <a:srgbClr val="FF0000"/>
              </a:solidFill>
            </a:endParaRPr>
          </a:p>
        </p:txBody>
      </p:sp>
      <p:graphicFrame>
        <p:nvGraphicFramePr>
          <p:cNvPr id="13" name="BLD20a"/>
          <p:cNvGraphicFramePr>
            <a:graphicFrameLocks noGrp="1"/>
          </p:cNvGraphicFramePr>
          <p:nvPr>
            <p:ph sz="quarter" idx="12"/>
            <p:extLst/>
          </p:nvPr>
        </p:nvGraphicFramePr>
        <p:xfrm>
          <a:off x="685800" y="892175"/>
          <a:ext cx="3932238" cy="3679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BLD20b"/>
          <p:cNvGraphicFramePr>
            <a:graphicFrameLocks noGrp="1"/>
          </p:cNvGraphicFramePr>
          <p:nvPr>
            <p:ph sz="quarter" idx="13"/>
            <p:extLst/>
          </p:nvPr>
        </p:nvGraphicFramePr>
        <p:xfrm>
          <a:off x="4664075" y="892175"/>
          <a:ext cx="4022725" cy="3679825"/>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93</a:t>
            </a:fld>
            <a:endParaRPr lang="en-US" dirty="0"/>
          </a:p>
        </p:txBody>
      </p:sp>
    </p:spTree>
    <p:extLst>
      <p:ext uri="{BB962C8B-B14F-4D97-AF65-F5344CB8AC3E}">
        <p14:creationId xmlns:p14="http://schemas.microsoft.com/office/powerpoint/2010/main" val="38854203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3102"/>
            <a:ext cx="576228" cy="579763"/>
          </a:xfrm>
          <a:prstGeom prst="rect">
            <a:avLst/>
          </a:prstGeom>
        </p:spPr>
      </p:pic>
      <p:sp>
        <p:nvSpPr>
          <p:cNvPr id="2" name="Title 1"/>
          <p:cNvSpPr>
            <a:spLocks noGrp="1"/>
          </p:cNvSpPr>
          <p:nvPr>
            <p:ph type="title"/>
          </p:nvPr>
        </p:nvSpPr>
        <p:spPr>
          <a:prstGeom prst="rect">
            <a:avLst/>
          </a:prstGeom>
        </p:spPr>
        <p:txBody>
          <a:bodyPr/>
          <a:lstStyle/>
          <a:p>
            <a:r>
              <a:rPr lang="en-US" dirty="0" smtClean="0"/>
              <a:t>Residential and </a:t>
            </a:r>
            <a:r>
              <a:rPr lang="en-US" dirty="0"/>
              <a:t>commercial electricity </a:t>
            </a:r>
            <a:r>
              <a:rPr lang="en-US" dirty="0" smtClean="0"/>
              <a:t>and natural gas prices</a:t>
            </a:r>
            <a:endParaRPr lang="en-US" dirty="0"/>
          </a:p>
        </p:txBody>
      </p:sp>
      <p:graphicFrame>
        <p:nvGraphicFramePr>
          <p:cNvPr id="18" name="BLD21a"/>
          <p:cNvGraphicFramePr>
            <a:graphicFrameLocks noGrp="1"/>
          </p:cNvGraphicFramePr>
          <p:nvPr>
            <p:ph sz="quarter" idx="12"/>
            <p:extLst/>
          </p:nvPr>
        </p:nvGraphicFramePr>
        <p:xfrm>
          <a:off x="685800" y="892175"/>
          <a:ext cx="393223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BLD21b"/>
          <p:cNvGraphicFramePr>
            <a:graphicFrameLocks noGrp="1"/>
          </p:cNvGraphicFramePr>
          <p:nvPr>
            <p:ph sz="quarter" idx="13"/>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94</a:t>
            </a:fld>
            <a:endParaRPr lang="en-US" dirty="0"/>
          </a:p>
        </p:txBody>
      </p:sp>
    </p:spTree>
    <p:extLst>
      <p:ext uri="{BB962C8B-B14F-4D97-AF65-F5344CB8AC3E}">
        <p14:creationId xmlns:p14="http://schemas.microsoft.com/office/powerpoint/2010/main" val="112750413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3102"/>
            <a:ext cx="576228" cy="579763"/>
          </a:xfrm>
          <a:prstGeom prst="rect">
            <a:avLst/>
          </a:prstGeom>
        </p:spPr>
      </p:pic>
      <p:graphicFrame>
        <p:nvGraphicFramePr>
          <p:cNvPr id="14" name="BLD22a"/>
          <p:cNvGraphicFramePr>
            <a:graphicFrameLocks noGrp="1"/>
          </p:cNvGraphicFramePr>
          <p:nvPr>
            <p:ph sz="quarter" idx="12"/>
            <p:extLst/>
          </p:nvPr>
        </p:nvGraphicFramePr>
        <p:xfrm>
          <a:off x="685800" y="892175"/>
          <a:ext cx="371771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BLD22b"/>
          <p:cNvGraphicFramePr>
            <a:graphicFrameLocks noGrp="1"/>
          </p:cNvGraphicFramePr>
          <p:nvPr>
            <p:ph sz="quarter" idx="13"/>
            <p:extLst/>
          </p:nvPr>
        </p:nvGraphicFramePr>
        <p:xfrm>
          <a:off x="4664075" y="892175"/>
          <a:ext cx="3803269"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prstGeom prst="rect">
            <a:avLst/>
          </a:prstGeom>
        </p:spPr>
        <p:txBody>
          <a:bodyPr/>
          <a:lstStyle/>
          <a:p>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r>
              <a:rPr lang="en-US" dirty="0" smtClean="0"/>
              <a:t>R</a:t>
            </a:r>
            <a:r>
              <a:rPr lang="en-US" sz="2400" dirty="0" smtClean="0"/>
              <a:t>esidential and commercial </a:t>
            </a:r>
            <a:r>
              <a:rPr lang="en-US" sz="2400" dirty="0"/>
              <a:t>energy </a:t>
            </a:r>
            <a:r>
              <a:rPr lang="en-US" sz="2400" dirty="0" smtClean="0"/>
              <a:t>intensity</a:t>
            </a:r>
            <a:endParaRPr lang="en-US" sz="2400" dirty="0">
              <a:solidFill>
                <a:srgbClr val="FF0000"/>
              </a:solidFill>
            </a:endParaRPr>
          </a:p>
        </p:txBody>
      </p:sp>
      <p:sp>
        <p:nvSpPr>
          <p:cNvPr id="13" name="Rectangle 12"/>
          <p:cNvSpPr/>
          <p:nvPr/>
        </p:nvSpPr>
        <p:spPr>
          <a:xfrm>
            <a:off x="4597535" y="876725"/>
            <a:ext cx="4022725" cy="784830"/>
          </a:xfrm>
          <a:prstGeom prst="rect">
            <a:avLst/>
          </a:prstGeom>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ea typeface="Times New Roman" panose="02020603050405020304" pitchFamily="18" charset="0"/>
                <a:cs typeface="Times New Roman" panose="02020603050405020304" pitchFamily="18" charset="0"/>
              </a:rPr>
              <a:t>Indexed commercial delivered energy intensity</a:t>
            </a:r>
          </a:p>
          <a:p>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cs typeface="Times New Roman" panose="02020603050405020304" pitchFamily="18" charset="0"/>
              </a:rPr>
              <a:t>AEO2022 Reference case</a:t>
            </a:r>
            <a:endParaRPr lang="en-US" sz="1200" dirty="0" smtClean="0">
              <a:solidFill>
                <a:srgbClr val="000000"/>
              </a:solidFill>
            </a:endParaRPr>
          </a:p>
          <a:p>
            <a:pPr>
              <a:defRPr sz="1400" b="0" i="0" u="none" strike="noStrike" kern="1200" spc="0" baseline="0">
                <a:solidFill>
                  <a:srgbClr val="000000">
                    <a:lumMod val="65000"/>
                    <a:lumOff val="35000"/>
                  </a:srgbClr>
                </a:solidFill>
                <a:latin typeface="+mn-lt"/>
                <a:ea typeface="+mn-ea"/>
                <a:cs typeface="+mn-cs"/>
              </a:defRPr>
            </a:pPr>
            <a:r>
              <a:rPr lang="en-US" sz="1050" dirty="0" smtClean="0">
                <a:solidFill>
                  <a:srgbClr val="000000"/>
                </a:solidFill>
                <a:ea typeface="Times New Roman" panose="02020603050405020304" pitchFamily="18" charset="0"/>
                <a:cs typeface="Times New Roman" panose="02020603050405020304" pitchFamily="18" charset="0"/>
              </a:rPr>
              <a:t>indexed annual energy use per square foot </a:t>
            </a:r>
          </a:p>
          <a:p>
            <a:pPr>
              <a:defRPr sz="1400" b="0" i="0" u="none" strike="noStrike" kern="1200" spc="0" baseline="0">
                <a:solidFill>
                  <a:srgbClr val="000000">
                    <a:lumMod val="65000"/>
                    <a:lumOff val="35000"/>
                  </a:srgbClr>
                </a:solidFill>
                <a:latin typeface="+mn-lt"/>
                <a:ea typeface="+mn-ea"/>
                <a:cs typeface="+mn-cs"/>
              </a:defRPr>
            </a:pPr>
            <a:r>
              <a:rPr lang="en-US" sz="1050" dirty="0" smtClean="0">
                <a:solidFill>
                  <a:srgbClr val="000000"/>
                </a:solidFill>
                <a:ea typeface="Times New Roman" panose="02020603050405020304" pitchFamily="18" charset="0"/>
                <a:cs typeface="Times New Roman" panose="02020603050405020304" pitchFamily="18" charset="0"/>
              </a:rPr>
              <a:t>2021 = 1.0</a:t>
            </a:r>
            <a:endParaRPr lang="en-US" sz="1050" dirty="0">
              <a:solidFill>
                <a:srgbClr val="000000"/>
              </a:solidFill>
            </a:endParaRPr>
          </a:p>
        </p:txBody>
      </p:sp>
      <p:sp>
        <p:nvSpPr>
          <p:cNvPr id="15" name="Rectangle 14"/>
          <p:cNvSpPr/>
          <p:nvPr/>
        </p:nvSpPr>
        <p:spPr>
          <a:xfrm>
            <a:off x="619260" y="876726"/>
            <a:ext cx="3932238" cy="784830"/>
          </a:xfrm>
          <a:prstGeom prst="rect">
            <a:avLst/>
          </a:prstGeom>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ea typeface="Times New Roman" panose="02020603050405020304" pitchFamily="18" charset="0"/>
                <a:cs typeface="Times New Roman" panose="02020603050405020304" pitchFamily="18" charset="0"/>
              </a:rPr>
              <a:t>Indexed residential delivered energy intensity </a:t>
            </a:r>
          </a:p>
          <a:p>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cs typeface="Times New Roman" panose="02020603050405020304" pitchFamily="18" charset="0"/>
              </a:rPr>
              <a:t>AEO2022 Reference case</a:t>
            </a:r>
            <a:endParaRPr lang="en-US" sz="1200" dirty="0" smtClean="0">
              <a:solidFill>
                <a:srgbClr val="000000"/>
              </a:solidFill>
            </a:endParaRPr>
          </a:p>
          <a:p>
            <a:pPr>
              <a:defRPr sz="1400" b="0" i="0" u="none" strike="noStrike" kern="1200" spc="0" baseline="0">
                <a:solidFill>
                  <a:srgbClr val="000000">
                    <a:lumMod val="65000"/>
                    <a:lumOff val="35000"/>
                  </a:srgbClr>
                </a:solidFill>
                <a:latin typeface="+mn-lt"/>
                <a:ea typeface="+mn-ea"/>
                <a:cs typeface="+mn-cs"/>
              </a:defRPr>
            </a:pPr>
            <a:r>
              <a:rPr lang="en-US" sz="1050" dirty="0" smtClean="0">
                <a:solidFill>
                  <a:srgbClr val="000000"/>
                </a:solidFill>
                <a:ea typeface="Times New Roman" panose="02020603050405020304" pitchFamily="18" charset="0"/>
                <a:cs typeface="Times New Roman" panose="02020603050405020304" pitchFamily="18" charset="0"/>
              </a:rPr>
              <a:t>indexed annual energy use per household</a:t>
            </a:r>
          </a:p>
          <a:p>
            <a:pPr>
              <a:defRPr sz="1400" b="0" i="0" u="none" strike="noStrike" kern="1200" spc="0" baseline="0">
                <a:solidFill>
                  <a:srgbClr val="000000">
                    <a:lumMod val="65000"/>
                    <a:lumOff val="35000"/>
                  </a:srgbClr>
                </a:solidFill>
                <a:latin typeface="+mn-lt"/>
                <a:ea typeface="+mn-ea"/>
                <a:cs typeface="+mn-cs"/>
              </a:defRPr>
            </a:pPr>
            <a:r>
              <a:rPr lang="en-US" sz="1050" dirty="0" smtClean="0">
                <a:solidFill>
                  <a:srgbClr val="000000"/>
                </a:solidFill>
                <a:ea typeface="Times New Roman" panose="02020603050405020304" pitchFamily="18" charset="0"/>
                <a:cs typeface="Times New Roman" panose="02020603050405020304" pitchFamily="18" charset="0"/>
              </a:rPr>
              <a:t>2021 = 1.0</a:t>
            </a:r>
            <a:endParaRPr lang="en-US" sz="1050" dirty="0">
              <a:solidFill>
                <a:srgbClr val="000000"/>
              </a:solidFill>
            </a:endParaRPr>
          </a:p>
        </p:txBody>
      </p:sp>
      <p:sp>
        <p:nvSpPr>
          <p:cNvPr id="20" name="Text Placeholder 5"/>
          <p:cNvSpPr>
            <a:spLocks noGrp="1"/>
          </p:cNvSpPr>
          <p:nvPr>
            <p:ph type="body" sz="quarter" idx="16"/>
          </p:nvPr>
        </p:nvSpPr>
        <p:spPr>
          <a:xfrm>
            <a:off x="2536258" y="1781847"/>
            <a:ext cx="2050172" cy="1420881"/>
          </a:xfrm>
          <a:prstGeom prst="rect">
            <a:avLst/>
          </a:prstGeom>
        </p:spPr>
        <p:txBody>
          <a:bodyPr/>
          <a:lstStyle/>
          <a:p>
            <a:pPr marL="0" indent="0" algn="ctr" eaLnBrk="0" hangingPunct="0">
              <a:buNone/>
            </a:pPr>
            <a:endParaRPr lang="en-US" sz="1100" b="1" i="0" dirty="0" smtClean="0">
              <a:solidFill>
                <a:schemeClr val="accent4"/>
              </a:solidFill>
              <a:ea typeface="Times New Roman" charset="0"/>
              <a:cs typeface="Times New Roman" charset="0"/>
            </a:endParaRPr>
          </a:p>
          <a:p>
            <a:pPr marL="0" indent="0" algn="ctr" eaLnBrk="0" hangingPunct="0">
              <a:buNone/>
            </a:pPr>
            <a:endParaRPr lang="en-US" sz="1100" b="1" dirty="0">
              <a:solidFill>
                <a:schemeClr val="accent4"/>
              </a:solidFill>
              <a:ea typeface="Times New Roman" charset="0"/>
              <a:cs typeface="Times New Roman" charset="0"/>
            </a:endParaRPr>
          </a:p>
          <a:p>
            <a:pPr marL="0" indent="0" algn="ctr" eaLnBrk="0" hangingPunct="0">
              <a:buNone/>
            </a:pPr>
            <a:endParaRPr lang="en-US" sz="1100" b="1" i="0" dirty="0" smtClean="0">
              <a:solidFill>
                <a:schemeClr val="accent4"/>
              </a:solidFill>
              <a:ea typeface="Times New Roman" charset="0"/>
              <a:cs typeface="Times New Roman" charset="0"/>
            </a:endParaRPr>
          </a:p>
          <a:p>
            <a:pPr marL="0" indent="0" algn="ctr" eaLnBrk="0" hangingPunct="0">
              <a:buNone/>
            </a:pPr>
            <a:endParaRPr lang="en-US" sz="1100" b="1" dirty="0">
              <a:solidFill>
                <a:schemeClr val="accent4"/>
              </a:solidFill>
              <a:ea typeface="Times New Roman" charset="0"/>
              <a:cs typeface="Times New Roman" charset="0"/>
            </a:endParaRPr>
          </a:p>
          <a:p>
            <a:pPr marL="0" indent="0" eaLnBrk="0" hangingPunct="0">
              <a:buNone/>
            </a:pPr>
            <a:r>
              <a:rPr lang="en-US" sz="1200" b="1" i="0" dirty="0" smtClean="0">
                <a:solidFill>
                  <a:schemeClr val="accent4"/>
                </a:solidFill>
                <a:ea typeface="Times New Roman" charset="0"/>
                <a:cs typeface="Times New Roman" charset="0"/>
              </a:rPr>
              <a:t>purchased electricity</a:t>
            </a:r>
          </a:p>
          <a:p>
            <a:pPr marL="0" indent="0" eaLnBrk="0" hangingPunct="0">
              <a:buNone/>
            </a:pPr>
            <a:endParaRPr lang="en-US" sz="700" b="1" i="0" dirty="0" smtClean="0">
              <a:solidFill>
                <a:schemeClr val="accent4"/>
              </a:solidFill>
              <a:ea typeface="Times New Roman" charset="0"/>
              <a:cs typeface="Times New Roman" charset="0"/>
            </a:endParaRPr>
          </a:p>
          <a:p>
            <a:pPr marL="0" indent="0" eaLnBrk="0" hangingPunct="0">
              <a:buNone/>
            </a:pPr>
            <a:endParaRPr lang="en-US" sz="100" b="1" i="0" dirty="0" smtClean="0">
              <a:solidFill>
                <a:schemeClr val="accent4"/>
              </a:solidFill>
              <a:ea typeface="Times New Roman" charset="0"/>
              <a:cs typeface="Times New Roman" charset="0"/>
            </a:endParaRPr>
          </a:p>
          <a:p>
            <a:pPr marL="0" indent="0" eaLnBrk="0" hangingPunct="0">
              <a:buNone/>
            </a:pPr>
            <a:r>
              <a:rPr lang="en-US" sz="1200" b="1" i="0" dirty="0" smtClean="0">
                <a:solidFill>
                  <a:schemeClr val="accent1">
                    <a:lumMod val="50000"/>
                  </a:schemeClr>
                </a:solidFill>
                <a:ea typeface="Times New Roman" charset="0"/>
                <a:cs typeface="Times New Roman" charset="0"/>
              </a:rPr>
              <a:t>total delivered energy</a:t>
            </a:r>
          </a:p>
          <a:p>
            <a:pPr marL="0" indent="0" eaLnBrk="0" hangingPunct="0">
              <a:buNone/>
            </a:pPr>
            <a:endParaRPr lang="en-US" sz="1100" b="1" i="0" dirty="0" smtClean="0">
              <a:solidFill>
                <a:schemeClr val="tx2"/>
              </a:solidFill>
              <a:ea typeface="Times New Roman" charset="0"/>
              <a:cs typeface="Times New Roman" charset="0"/>
            </a:endParaRPr>
          </a:p>
          <a:p>
            <a:pPr marL="0" indent="0" eaLnBrk="0" hangingPunct="0">
              <a:buNone/>
            </a:pPr>
            <a:r>
              <a:rPr lang="en-US" sz="1200" b="1" i="0" dirty="0" smtClean="0">
                <a:solidFill>
                  <a:schemeClr val="accent1"/>
                </a:solidFill>
                <a:ea typeface="Times New Roman" charset="0"/>
                <a:cs typeface="Times New Roman" charset="0"/>
              </a:rPr>
              <a:t>natural gas</a:t>
            </a:r>
          </a:p>
          <a:p>
            <a:pPr marL="0" indent="0" algn="ctr" eaLnBrk="0" hangingPunct="0">
              <a:buNone/>
            </a:pPr>
            <a:endParaRPr lang="en-US" sz="1200" b="1" dirty="0">
              <a:solidFill>
                <a:schemeClr val="accent1"/>
              </a:solidFill>
              <a:ea typeface="Times New Roman" charset="0"/>
              <a:cs typeface="Times New Roman" charset="0"/>
            </a:endParaRPr>
          </a:p>
          <a:p>
            <a:pPr marL="0" indent="0" algn="ctr" eaLnBrk="0" hangingPunct="0">
              <a:buNone/>
            </a:pPr>
            <a:endParaRPr lang="en-US" sz="1100" b="1" i="0" dirty="0">
              <a:solidFill>
                <a:schemeClr val="accent1"/>
              </a:solidFill>
              <a:ea typeface="Times New Roman" charset="0"/>
              <a:cs typeface="Times New Roman" charset="0"/>
            </a:endParaRPr>
          </a:p>
        </p:txBody>
      </p:sp>
      <p:sp>
        <p:nvSpPr>
          <p:cNvPr id="25" name="Text Placeholder 5"/>
          <p:cNvSpPr>
            <a:spLocks noGrp="1"/>
          </p:cNvSpPr>
          <p:nvPr>
            <p:ph type="body" sz="quarter" idx="16"/>
          </p:nvPr>
        </p:nvSpPr>
        <p:spPr>
          <a:xfrm>
            <a:off x="6782995" y="1828004"/>
            <a:ext cx="2050172" cy="1420881"/>
          </a:xfrm>
          <a:prstGeom prst="rect">
            <a:avLst/>
          </a:prstGeom>
        </p:spPr>
        <p:txBody>
          <a:bodyPr/>
          <a:lstStyle/>
          <a:p>
            <a:pPr marL="0" indent="0" algn="ctr" eaLnBrk="0" hangingPunct="0">
              <a:buNone/>
            </a:pPr>
            <a:endParaRPr lang="en-US" sz="1100" b="1" i="0" dirty="0" smtClean="0">
              <a:solidFill>
                <a:schemeClr val="accent4"/>
              </a:solidFill>
              <a:ea typeface="Times New Roman" charset="0"/>
              <a:cs typeface="Times New Roman" charset="0"/>
            </a:endParaRPr>
          </a:p>
          <a:p>
            <a:pPr marL="0" indent="0" algn="ctr" eaLnBrk="0" hangingPunct="0">
              <a:buNone/>
            </a:pPr>
            <a:endParaRPr lang="en-US" sz="1100" b="1" dirty="0">
              <a:solidFill>
                <a:schemeClr val="accent4"/>
              </a:solidFill>
              <a:ea typeface="Times New Roman" charset="0"/>
              <a:cs typeface="Times New Roman" charset="0"/>
            </a:endParaRPr>
          </a:p>
          <a:p>
            <a:pPr marL="0" indent="0" eaLnBrk="0" hangingPunct="0">
              <a:buNone/>
            </a:pPr>
            <a:r>
              <a:rPr lang="en-US" sz="1200" b="1" i="0" dirty="0" smtClean="0">
                <a:solidFill>
                  <a:schemeClr val="accent4"/>
                </a:solidFill>
                <a:ea typeface="Times New Roman" charset="0"/>
                <a:cs typeface="Times New Roman" charset="0"/>
              </a:rPr>
              <a:t>purchased electricity</a:t>
            </a:r>
          </a:p>
          <a:p>
            <a:pPr marL="0" indent="0" eaLnBrk="0" hangingPunct="0">
              <a:buNone/>
            </a:pPr>
            <a:r>
              <a:rPr lang="en-US" sz="100" b="1" i="0" dirty="0" smtClean="0">
                <a:solidFill>
                  <a:schemeClr val="accent4"/>
                </a:solidFill>
                <a:ea typeface="Times New Roman" charset="0"/>
                <a:cs typeface="Times New Roman" charset="0"/>
              </a:rPr>
              <a:t>                  </a:t>
            </a:r>
          </a:p>
          <a:p>
            <a:pPr marL="0" indent="0" eaLnBrk="0" hangingPunct="0">
              <a:buNone/>
            </a:pPr>
            <a:r>
              <a:rPr lang="en-US" sz="1200" b="1" i="0" dirty="0" smtClean="0">
                <a:solidFill>
                  <a:schemeClr val="accent1">
                    <a:lumMod val="50000"/>
                  </a:schemeClr>
                </a:solidFill>
                <a:ea typeface="Times New Roman" charset="0"/>
                <a:cs typeface="Times New Roman" charset="0"/>
              </a:rPr>
              <a:t>total delivered energy</a:t>
            </a:r>
          </a:p>
          <a:p>
            <a:pPr marL="0" indent="0" algn="ctr" eaLnBrk="0" hangingPunct="0">
              <a:buNone/>
            </a:pPr>
            <a:endParaRPr lang="en-US" sz="1100" b="1" i="0" dirty="0" smtClean="0">
              <a:solidFill>
                <a:schemeClr val="tx2"/>
              </a:solidFill>
              <a:ea typeface="Times New Roman" charset="0"/>
              <a:cs typeface="Times New Roman" charset="0"/>
            </a:endParaRPr>
          </a:p>
          <a:p>
            <a:pPr marL="0" indent="0" algn="ctr" eaLnBrk="0" hangingPunct="0">
              <a:buNone/>
            </a:pPr>
            <a:endParaRPr lang="en-US" sz="500" b="1" i="0" dirty="0" smtClean="0">
              <a:solidFill>
                <a:schemeClr val="tx2"/>
              </a:solidFill>
              <a:ea typeface="Times New Roman" charset="0"/>
              <a:cs typeface="Times New Roman" charset="0"/>
            </a:endParaRPr>
          </a:p>
          <a:p>
            <a:pPr marL="0" indent="0" eaLnBrk="0" hangingPunct="0">
              <a:buNone/>
            </a:pPr>
            <a:r>
              <a:rPr lang="en-US" sz="1200" b="1" i="0" dirty="0" smtClean="0">
                <a:solidFill>
                  <a:schemeClr val="accent1"/>
                </a:solidFill>
                <a:ea typeface="Times New Roman" charset="0"/>
                <a:cs typeface="Times New Roman" charset="0"/>
              </a:rPr>
              <a:t>natural gas</a:t>
            </a:r>
          </a:p>
          <a:p>
            <a:pPr marL="0" indent="0" algn="ctr" eaLnBrk="0" hangingPunct="0">
              <a:buNone/>
            </a:pPr>
            <a:endParaRPr lang="en-US" sz="1200" b="1" dirty="0">
              <a:solidFill>
                <a:schemeClr val="accent1"/>
              </a:solidFill>
              <a:ea typeface="Times New Roman" charset="0"/>
              <a:cs typeface="Times New Roman" charset="0"/>
            </a:endParaRPr>
          </a:p>
          <a:p>
            <a:pPr marL="0" indent="0" algn="ctr" eaLnBrk="0" hangingPunct="0">
              <a:buNone/>
            </a:pPr>
            <a:endParaRPr lang="en-US" sz="1100" b="1" i="0" dirty="0">
              <a:solidFill>
                <a:schemeClr val="accent1"/>
              </a:solidFill>
              <a:ea typeface="Times New Roman" charset="0"/>
              <a:cs typeface="Times New Roman" charset="0"/>
            </a:endParaRPr>
          </a:p>
        </p:txBody>
      </p:sp>
      <p:sp>
        <p:nvSpPr>
          <p:cNvPr id="11" name="TextBox 1"/>
          <p:cNvSpPr txBox="1"/>
          <p:nvPr/>
        </p:nvSpPr>
        <p:spPr bwMode="auto">
          <a:xfrm>
            <a:off x="971838" y="1610203"/>
            <a:ext cx="1859830" cy="817905"/>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bg2"/>
                </a:solidFill>
                <a:latin typeface="+mn-lt"/>
                <a:ea typeface="Times New Roman" charset="0"/>
                <a:cs typeface="Times New Roman" charset="0"/>
              </a:rPr>
              <a:t>         </a:t>
            </a:r>
            <a:r>
              <a:rPr lang="en-US" sz="1200" b="1" i="0" dirty="0" smtClean="0">
                <a:latin typeface="+mn-lt"/>
                <a:ea typeface="Times New Roman" charset="0"/>
                <a:cs typeface="Times New Roman" charset="0"/>
              </a:rPr>
              <a:t>2021</a:t>
            </a:r>
          </a:p>
          <a:p>
            <a:pPr eaLnBrk="0" hangingPunct="0"/>
            <a:endParaRPr lang="en-US" sz="300" b="1" i="0" dirty="0" smtClean="0">
              <a:latin typeface="+mn-lt"/>
              <a:ea typeface="Times New Roman" charset="0"/>
              <a:cs typeface="Times New Roman" charset="0"/>
            </a:endParaRPr>
          </a:p>
          <a:p>
            <a:pPr eaLnBrk="0" hangingPunct="0"/>
            <a:r>
              <a:rPr lang="en-US" sz="1200" b="0" i="0" dirty="0" smtClean="0">
                <a:latin typeface="+mn-lt"/>
                <a:ea typeface="Times New Roman" charset="0"/>
                <a:cs typeface="Times New Roman" charset="0"/>
              </a:rPr>
              <a:t>history</a:t>
            </a:r>
            <a:r>
              <a:rPr lang="en-US" sz="1200" b="0" i="0" baseline="0" dirty="0" smtClean="0">
                <a:latin typeface="+mn-lt"/>
                <a:ea typeface="Times New Roman" charset="0"/>
                <a:cs typeface="Times New Roman" charset="0"/>
              </a:rPr>
              <a:t>    projections</a:t>
            </a:r>
            <a:endParaRPr lang="en-US" sz="1200" b="0" i="0" dirty="0" smtClean="0">
              <a:latin typeface="+mn-lt"/>
              <a:ea typeface="Times New Roman" charset="0"/>
              <a:cs typeface="Times New Roman" charset="0"/>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95</a:t>
            </a:fld>
            <a:endParaRPr lang="en-US" dirty="0"/>
          </a:p>
        </p:txBody>
      </p:sp>
    </p:spTree>
    <p:extLst>
      <p:ext uri="{BB962C8B-B14F-4D97-AF65-F5344CB8AC3E}">
        <p14:creationId xmlns:p14="http://schemas.microsoft.com/office/powerpoint/2010/main" val="16491093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3102"/>
            <a:ext cx="576228" cy="579763"/>
          </a:xfrm>
          <a:prstGeom prst="rect">
            <a:avLst/>
          </a:prstGeom>
        </p:spPr>
      </p:pic>
      <p:graphicFrame>
        <p:nvGraphicFramePr>
          <p:cNvPr id="14" name="BLD23a"/>
          <p:cNvGraphicFramePr>
            <a:graphicFrameLocks noGrp="1"/>
          </p:cNvGraphicFramePr>
          <p:nvPr>
            <p:ph sz="quarter" idx="12"/>
            <p:extLst/>
          </p:nvPr>
        </p:nvGraphicFramePr>
        <p:xfrm>
          <a:off x="484632" y="1324507"/>
          <a:ext cx="3932238" cy="27292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BLD23b"/>
          <p:cNvGraphicFramePr>
            <a:graphicFrameLocks noGrp="1"/>
          </p:cNvGraphicFramePr>
          <p:nvPr>
            <p:ph sz="quarter" idx="13"/>
            <p:extLst/>
          </p:nvPr>
        </p:nvGraphicFramePr>
        <p:xfrm>
          <a:off x="4462907" y="1324507"/>
          <a:ext cx="4022725" cy="2729236"/>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 Placeholder 2"/>
          <p:cNvSpPr>
            <a:spLocks noGrp="1"/>
          </p:cNvSpPr>
          <p:nvPr>
            <p:ph type="body" sz="quarter" idx="17"/>
          </p:nvPr>
        </p:nvSpPr>
        <p:spPr>
          <a:xfrm>
            <a:off x="708502" y="1041413"/>
            <a:ext cx="3931920" cy="513650"/>
          </a:xfrm>
          <a:prstGeom prst="rect">
            <a:avLst/>
          </a:prstGeom>
        </p:spPr>
        <p:txBody>
          <a:bodyPr/>
          <a:lstStyle/>
          <a:p>
            <a:r>
              <a:rPr lang="en-US" b="1" dirty="0" smtClean="0"/>
              <a:t>Residential energy intensity by end use</a:t>
            </a:r>
          </a:p>
          <a:p>
            <a:r>
              <a:rPr lang="en-US" b="1" dirty="0" smtClean="0"/>
              <a:t>AEO2022 Reference case</a:t>
            </a:r>
          </a:p>
          <a:p>
            <a:endParaRPr lang="en-US" b="1" dirty="0" smtClean="0"/>
          </a:p>
        </p:txBody>
      </p:sp>
      <p:sp>
        <p:nvSpPr>
          <p:cNvPr id="6" name="Text Placeholder 5"/>
          <p:cNvSpPr>
            <a:spLocks noGrp="1"/>
          </p:cNvSpPr>
          <p:nvPr>
            <p:ph type="body" sz="quarter" idx="18"/>
          </p:nvPr>
        </p:nvSpPr>
        <p:spPr>
          <a:xfrm>
            <a:off x="4663440" y="894520"/>
            <a:ext cx="4023360" cy="627434"/>
          </a:xfrm>
        </p:spPr>
        <p:txBody>
          <a:bodyPr/>
          <a:lstStyle/>
          <a:p>
            <a:pPr algn="l" eaLnBrk="0" hangingPunct="0"/>
            <a:r>
              <a:rPr lang="en-US" b="1" dirty="0">
                <a:solidFill>
                  <a:sysClr val="windowText" lastClr="000000"/>
                </a:solidFill>
                <a:ea typeface="Times New Roman" charset="0"/>
                <a:cs typeface="Times New Roman" charset="0"/>
              </a:rPr>
              <a:t>Commercial energy </a:t>
            </a:r>
            <a:r>
              <a:rPr lang="en-US" b="1" dirty="0" smtClean="0">
                <a:solidFill>
                  <a:sysClr val="windowText" lastClr="000000"/>
                </a:solidFill>
                <a:ea typeface="Times New Roman" charset="0"/>
                <a:cs typeface="Times New Roman" charset="0"/>
              </a:rPr>
              <a:t>intensity by end use</a:t>
            </a:r>
            <a:endParaRPr lang="en-US" b="1" dirty="0">
              <a:solidFill>
                <a:sysClr val="windowText" lastClr="000000"/>
              </a:solidFill>
              <a:ea typeface="Times New Roman" charset="0"/>
              <a:cs typeface="Times New Roman" charset="0"/>
            </a:endParaRPr>
          </a:p>
          <a:p>
            <a:pPr algn="l" eaLnBrk="0" hangingPunct="0"/>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p>
          <a:p>
            <a:pPr algn="l" eaLnBrk="0" hangingPunct="0"/>
            <a:endParaRPr lang="en-US" b="1" dirty="0">
              <a:solidFill>
                <a:sysClr val="windowText" lastClr="000000"/>
              </a:solidFill>
              <a:ea typeface="Times New Roman" charset="0"/>
              <a:cs typeface="Times New Roman" charset="0"/>
            </a:endParaRPr>
          </a:p>
        </p:txBody>
      </p:sp>
      <p:sp>
        <p:nvSpPr>
          <p:cNvPr id="13" name="Text Placeholder 12"/>
          <p:cNvSpPr>
            <a:spLocks noGrp="1"/>
          </p:cNvSpPr>
          <p:nvPr>
            <p:ph type="body" sz="quarter" idx="16"/>
          </p:nvPr>
        </p:nvSpPr>
        <p:spPr>
          <a:prstGeom prst="rect">
            <a:avLst/>
          </a:prstGeom>
        </p:spPr>
        <p:txBody>
          <a:bodyPr/>
          <a:lstStyle/>
          <a:p>
            <a:pPr eaLnBrk="0" hangingPunct="0"/>
            <a:r>
              <a:rPr lang="en-US" dirty="0" smtClean="0"/>
              <a:t>Note: Intensities </a:t>
            </a:r>
            <a:r>
              <a:rPr lang="en-US" dirty="0"/>
              <a:t>reflect all energy </a:t>
            </a:r>
            <a:r>
              <a:rPr lang="en-US" dirty="0" smtClean="0"/>
              <a:t>sources consumed, </a:t>
            </a:r>
            <a:r>
              <a:rPr lang="en-US" dirty="0"/>
              <a:t>including both purchased electricity and electricity produced onsite for own </a:t>
            </a:r>
            <a:r>
              <a:rPr lang="en-US" dirty="0" smtClean="0"/>
              <a:t>use.</a:t>
            </a:r>
            <a:endParaRPr lang="en-US" dirty="0"/>
          </a:p>
        </p:txBody>
      </p:sp>
      <p:sp>
        <p:nvSpPr>
          <p:cNvPr id="2" name="Title 1"/>
          <p:cNvSpPr>
            <a:spLocks noGrp="1"/>
          </p:cNvSpPr>
          <p:nvPr>
            <p:ph type="title"/>
          </p:nvPr>
        </p:nvSpPr>
        <p:spPr>
          <a:prstGeom prst="rect">
            <a:avLst/>
          </a:prstGeom>
        </p:spPr>
        <p:txBody>
          <a:bodyPr/>
          <a:lstStyle/>
          <a:p>
            <a:r>
              <a:rPr lang="en-US" sz="2400" dirty="0" smtClean="0"/>
              <a:t>Residential and commercial overall energy intensity by end use</a:t>
            </a:r>
            <a:endParaRPr lang="en-US" sz="2400" dirty="0">
              <a:solidFill>
                <a:srgbClr val="FF0000"/>
              </a:solidFill>
            </a:endParaRPr>
          </a:p>
        </p:txBody>
      </p:sp>
      <p:sp>
        <p:nvSpPr>
          <p:cNvPr id="4" name="TextBox 3"/>
          <p:cNvSpPr txBox="1"/>
          <p:nvPr/>
        </p:nvSpPr>
        <p:spPr>
          <a:xfrm>
            <a:off x="1467771" y="4056776"/>
            <a:ext cx="3438144" cy="538609"/>
          </a:xfrm>
          <a:prstGeom prst="rect">
            <a:avLst/>
          </a:prstGeom>
          <a:noFill/>
        </p:spPr>
        <p:txBody>
          <a:bodyPr wrap="square" rtlCol="0">
            <a:spAutoFit/>
          </a:bodyPr>
          <a:lstStyle/>
          <a:p>
            <a:r>
              <a:rPr lang="en-US" sz="1100" dirty="0"/>
              <a:t>million British thermal units per household</a:t>
            </a:r>
          </a:p>
          <a:p>
            <a:endParaRPr lang="en-US" dirty="0"/>
          </a:p>
        </p:txBody>
      </p:sp>
      <p:sp>
        <p:nvSpPr>
          <p:cNvPr id="8" name="TextBox 7"/>
          <p:cNvSpPr txBox="1"/>
          <p:nvPr/>
        </p:nvSpPr>
        <p:spPr>
          <a:xfrm>
            <a:off x="5394960" y="4041724"/>
            <a:ext cx="3017520" cy="538609"/>
          </a:xfrm>
          <a:prstGeom prst="rect">
            <a:avLst/>
          </a:prstGeom>
          <a:noFill/>
        </p:spPr>
        <p:txBody>
          <a:bodyPr wrap="square" rtlCol="0">
            <a:spAutoFit/>
          </a:bodyPr>
          <a:lstStyle/>
          <a:p>
            <a:r>
              <a:rPr lang="en-US" sz="1100" dirty="0">
                <a:ea typeface="Times New Roman" charset="0"/>
                <a:cs typeface="Times New Roman" charset="0"/>
              </a:rPr>
              <a:t>thousand British thermal units per square foot</a:t>
            </a:r>
          </a:p>
          <a:p>
            <a:endParaRPr lang="en-US"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96</a:t>
            </a:fld>
            <a:endParaRPr lang="en-US" dirty="0"/>
          </a:p>
        </p:txBody>
      </p:sp>
    </p:spTree>
    <p:extLst>
      <p:ext uri="{BB962C8B-B14F-4D97-AF65-F5344CB8AC3E}">
        <p14:creationId xmlns:p14="http://schemas.microsoft.com/office/powerpoint/2010/main" val="17716555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3102"/>
            <a:ext cx="576228" cy="579763"/>
          </a:xfrm>
          <a:prstGeom prst="rect">
            <a:avLst/>
          </a:prstGeom>
        </p:spPr>
      </p:pic>
      <p:graphicFrame>
        <p:nvGraphicFramePr>
          <p:cNvPr id="14" name="BLD24a"/>
          <p:cNvGraphicFramePr>
            <a:graphicFrameLocks noGrp="1"/>
          </p:cNvGraphicFramePr>
          <p:nvPr>
            <p:ph sz="quarter" idx="12"/>
            <p:extLst/>
          </p:nvPr>
        </p:nvGraphicFramePr>
        <p:xfrm>
          <a:off x="484632" y="1324507"/>
          <a:ext cx="4087368" cy="27292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BLD24b"/>
          <p:cNvGraphicFramePr>
            <a:graphicFrameLocks noGrp="1"/>
          </p:cNvGraphicFramePr>
          <p:nvPr>
            <p:ph sz="quarter" idx="13"/>
            <p:extLst/>
          </p:nvPr>
        </p:nvGraphicFramePr>
        <p:xfrm>
          <a:off x="4462907" y="1324507"/>
          <a:ext cx="4022725" cy="2729236"/>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 Placeholder 2"/>
          <p:cNvSpPr>
            <a:spLocks noGrp="1"/>
          </p:cNvSpPr>
          <p:nvPr>
            <p:ph type="body" sz="quarter" idx="17"/>
          </p:nvPr>
        </p:nvSpPr>
        <p:spPr>
          <a:xfrm>
            <a:off x="708502" y="1041413"/>
            <a:ext cx="3931920" cy="513650"/>
          </a:xfrm>
          <a:prstGeom prst="rect">
            <a:avLst/>
          </a:prstGeom>
        </p:spPr>
        <p:txBody>
          <a:bodyPr/>
          <a:lstStyle/>
          <a:p>
            <a:r>
              <a:rPr lang="en-US" b="1" dirty="0" smtClean="0"/>
              <a:t>Residential electricity intensity by end use</a:t>
            </a:r>
          </a:p>
          <a:p>
            <a:r>
              <a:rPr lang="en-US" b="1" dirty="0" smtClean="0"/>
              <a:t>AEO2022 Reference case</a:t>
            </a:r>
          </a:p>
          <a:p>
            <a:endParaRPr lang="en-US" b="1" dirty="0" smtClean="0"/>
          </a:p>
        </p:txBody>
      </p:sp>
      <p:sp>
        <p:nvSpPr>
          <p:cNvPr id="6" name="Text Placeholder 5"/>
          <p:cNvSpPr>
            <a:spLocks noGrp="1"/>
          </p:cNvSpPr>
          <p:nvPr>
            <p:ph type="body" sz="quarter" idx="18"/>
          </p:nvPr>
        </p:nvSpPr>
        <p:spPr>
          <a:xfrm>
            <a:off x="4663440" y="894520"/>
            <a:ext cx="4023360" cy="627434"/>
          </a:xfrm>
        </p:spPr>
        <p:txBody>
          <a:bodyPr/>
          <a:lstStyle/>
          <a:p>
            <a:pPr algn="l" eaLnBrk="0" hangingPunct="0"/>
            <a:r>
              <a:rPr lang="en-US" b="1" dirty="0">
                <a:solidFill>
                  <a:sysClr val="windowText" lastClr="000000"/>
                </a:solidFill>
                <a:ea typeface="Times New Roman" charset="0"/>
                <a:cs typeface="Times New Roman" charset="0"/>
              </a:rPr>
              <a:t>Commercial </a:t>
            </a:r>
            <a:r>
              <a:rPr lang="en-US" b="1" dirty="0" smtClean="0">
                <a:solidFill>
                  <a:sysClr val="windowText" lastClr="000000"/>
                </a:solidFill>
                <a:ea typeface="Times New Roman" charset="0"/>
                <a:cs typeface="Times New Roman" charset="0"/>
              </a:rPr>
              <a:t>electricity intensity by end use</a:t>
            </a:r>
            <a:endParaRPr lang="en-US" b="1" dirty="0">
              <a:solidFill>
                <a:sysClr val="windowText" lastClr="000000"/>
              </a:solidFill>
              <a:ea typeface="Times New Roman" charset="0"/>
              <a:cs typeface="Times New Roman" charset="0"/>
            </a:endParaRPr>
          </a:p>
          <a:p>
            <a:pPr algn="l" eaLnBrk="0" hangingPunct="0"/>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p>
          <a:p>
            <a:pPr algn="l" eaLnBrk="0" hangingPunct="0"/>
            <a:endParaRPr lang="en-US" b="1" dirty="0">
              <a:solidFill>
                <a:sysClr val="windowText" lastClr="000000"/>
              </a:solidFill>
              <a:ea typeface="Times New Roman" charset="0"/>
              <a:cs typeface="Times New Roman" charset="0"/>
            </a:endParaRPr>
          </a:p>
        </p:txBody>
      </p:sp>
      <p:sp>
        <p:nvSpPr>
          <p:cNvPr id="13" name="Text Placeholder 12"/>
          <p:cNvSpPr>
            <a:spLocks noGrp="1"/>
          </p:cNvSpPr>
          <p:nvPr>
            <p:ph type="body" sz="quarter" idx="16"/>
          </p:nvPr>
        </p:nvSpPr>
        <p:spPr>
          <a:prstGeom prst="rect">
            <a:avLst/>
          </a:prstGeom>
        </p:spPr>
        <p:txBody>
          <a:bodyPr/>
          <a:lstStyle/>
          <a:p>
            <a:pPr eaLnBrk="0" hangingPunct="0"/>
            <a:r>
              <a:rPr lang="en-US" dirty="0"/>
              <a:t>Note: Intensities reflect both purchased </a:t>
            </a:r>
            <a:r>
              <a:rPr lang="en-US" dirty="0" smtClean="0"/>
              <a:t>electricity </a:t>
            </a:r>
            <a:r>
              <a:rPr lang="en-US" dirty="0"/>
              <a:t>and electricity produced onsite for own use.</a:t>
            </a:r>
          </a:p>
        </p:txBody>
      </p:sp>
      <p:sp>
        <p:nvSpPr>
          <p:cNvPr id="2" name="Title 1"/>
          <p:cNvSpPr>
            <a:spLocks noGrp="1"/>
          </p:cNvSpPr>
          <p:nvPr>
            <p:ph type="title"/>
          </p:nvPr>
        </p:nvSpPr>
        <p:spPr>
          <a:prstGeom prst="rect">
            <a:avLst/>
          </a:prstGeom>
        </p:spPr>
        <p:txBody>
          <a:bodyPr/>
          <a:lstStyle/>
          <a:p>
            <a:r>
              <a:rPr lang="en-US" sz="2400" dirty="0" smtClean="0"/>
              <a:t>Residential and commercial electricity intensity by end use</a:t>
            </a:r>
            <a:endParaRPr lang="en-US" sz="2400" dirty="0">
              <a:solidFill>
                <a:srgbClr val="FF0000"/>
              </a:solidFill>
            </a:endParaRPr>
          </a:p>
        </p:txBody>
      </p:sp>
      <p:sp>
        <p:nvSpPr>
          <p:cNvPr id="4" name="TextBox 3"/>
          <p:cNvSpPr txBox="1"/>
          <p:nvPr/>
        </p:nvSpPr>
        <p:spPr>
          <a:xfrm>
            <a:off x="2181638" y="4056776"/>
            <a:ext cx="2599912" cy="261610"/>
          </a:xfrm>
          <a:prstGeom prst="rect">
            <a:avLst/>
          </a:prstGeom>
          <a:noFill/>
        </p:spPr>
        <p:txBody>
          <a:bodyPr wrap="square" rtlCol="0">
            <a:spAutoFit/>
          </a:bodyPr>
          <a:lstStyle/>
          <a:p>
            <a:r>
              <a:rPr lang="en-US" sz="1100" dirty="0"/>
              <a:t>t</a:t>
            </a:r>
            <a:r>
              <a:rPr lang="en-US" sz="1100" dirty="0" smtClean="0"/>
              <a:t>housand</a:t>
            </a:r>
            <a:r>
              <a:rPr lang="en-US" sz="1100" dirty="0" smtClean="0">
                <a:solidFill>
                  <a:srgbClr val="FF0000"/>
                </a:solidFill>
              </a:rPr>
              <a:t> </a:t>
            </a:r>
            <a:r>
              <a:rPr lang="en-US" sz="1100" dirty="0" smtClean="0"/>
              <a:t>kilowatthours </a:t>
            </a:r>
            <a:r>
              <a:rPr lang="en-US" sz="1100" dirty="0"/>
              <a:t>per </a:t>
            </a:r>
            <a:r>
              <a:rPr lang="en-US" sz="1100" dirty="0" smtClean="0"/>
              <a:t>household</a:t>
            </a:r>
            <a:endParaRPr lang="en-US" sz="1100" dirty="0"/>
          </a:p>
        </p:txBody>
      </p:sp>
      <p:sp>
        <p:nvSpPr>
          <p:cNvPr id="8" name="TextBox 7"/>
          <p:cNvSpPr txBox="1"/>
          <p:nvPr/>
        </p:nvSpPr>
        <p:spPr>
          <a:xfrm>
            <a:off x="6455664" y="4017955"/>
            <a:ext cx="2688336" cy="261610"/>
          </a:xfrm>
          <a:prstGeom prst="rect">
            <a:avLst/>
          </a:prstGeom>
          <a:noFill/>
        </p:spPr>
        <p:txBody>
          <a:bodyPr wrap="square" rtlCol="0">
            <a:spAutoFit/>
          </a:bodyPr>
          <a:lstStyle/>
          <a:p>
            <a:pPr eaLnBrk="0" hangingPunct="0"/>
            <a:r>
              <a:rPr lang="en-US" sz="1100" dirty="0" smtClean="0">
                <a:ea typeface="Times New Roman" charset="0"/>
                <a:cs typeface="Times New Roman" charset="0"/>
              </a:rPr>
              <a:t>kilowatthours </a:t>
            </a:r>
            <a:r>
              <a:rPr lang="en-US" sz="1100" dirty="0">
                <a:ea typeface="Times New Roman" charset="0"/>
                <a:cs typeface="Times New Roman" charset="0"/>
              </a:rPr>
              <a:t>per square foot </a:t>
            </a: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97</a:t>
            </a:fld>
            <a:endParaRPr lang="en-US" dirty="0"/>
          </a:p>
        </p:txBody>
      </p:sp>
    </p:spTree>
    <p:extLst>
      <p:ext uri="{BB962C8B-B14F-4D97-AF65-F5344CB8AC3E}">
        <p14:creationId xmlns:p14="http://schemas.microsoft.com/office/powerpoint/2010/main" val="20928521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BLD25a"/>
          <p:cNvGraphicFramePr>
            <a:graphicFrameLocks noGrp="1"/>
          </p:cNvGraphicFramePr>
          <p:nvPr>
            <p:ph type="chart" sz="quarter" idx="12"/>
            <p:extLst/>
          </p:nvPr>
        </p:nvGraphicFramePr>
        <p:xfrm>
          <a:off x="619260" y="1453770"/>
          <a:ext cx="7423298" cy="29697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3"/>
          </p:nvPr>
        </p:nvSpPr>
        <p:spPr>
          <a:xfrm>
            <a:off x="685800" y="1008159"/>
            <a:ext cx="7763540" cy="411480"/>
          </a:xfrm>
        </p:spPr>
        <p:txBody>
          <a:bodyPr/>
          <a:lstStyle/>
          <a:p>
            <a:pPr eaLnBrk="0" hangingPunct="0"/>
            <a:r>
              <a:rPr lang="en-US" b="1" dirty="0" smtClean="0">
                <a:solidFill>
                  <a:sysClr val="windowText" lastClr="000000"/>
                </a:solidFill>
                <a:ea typeface="Times New Roman" charset="0"/>
                <a:cs typeface="Times New Roman" charset="0"/>
              </a:rPr>
              <a:t>Indexed commercial service </a:t>
            </a:r>
            <a:r>
              <a:rPr lang="en-US" b="1" dirty="0">
                <a:solidFill>
                  <a:sysClr val="windowText" lastClr="000000"/>
                </a:solidFill>
                <a:ea typeface="Times New Roman" charset="0"/>
                <a:cs typeface="Times New Roman" charset="0"/>
              </a:rPr>
              <a:t>provided per square foot of </a:t>
            </a:r>
            <a:r>
              <a:rPr lang="en-US" b="1" dirty="0" smtClean="0">
                <a:solidFill>
                  <a:sysClr val="windowText" lastClr="000000"/>
                </a:solidFill>
                <a:ea typeface="Times New Roman" charset="0"/>
                <a:cs typeface="Times New Roman" charset="0"/>
              </a:rPr>
              <a:t>floorspace</a:t>
            </a:r>
            <a:endParaRPr lang="en-US" b="1" dirty="0">
              <a:solidFill>
                <a:sysClr val="windowText" lastClr="000000"/>
              </a:solidFill>
              <a:ea typeface="Times New Roman" charset="0"/>
              <a:cs typeface="Times New Roman" charset="0"/>
            </a:endParaRPr>
          </a:p>
          <a:p>
            <a:pPr eaLnBrk="0" hangingPunct="0"/>
            <a:r>
              <a:rPr lang="en-US" b="1" dirty="0" smtClean="0">
                <a:ea typeface="Times New Roman" charset="0"/>
                <a:cs typeface="Times New Roman" charset="0"/>
              </a:rPr>
              <a:t>AEO2022 Reference case</a:t>
            </a:r>
          </a:p>
          <a:p>
            <a:pPr eaLnBrk="0" hangingPunct="0"/>
            <a:r>
              <a:rPr lang="en-US" sz="1100" dirty="0" smtClean="0">
                <a:ea typeface="Times New Roman" charset="0"/>
                <a:cs typeface="Times New Roman" charset="0"/>
              </a:rPr>
              <a:t>2021 = 1.0</a:t>
            </a:r>
            <a:endParaRPr lang="en-US" sz="1100" dirty="0"/>
          </a:p>
        </p:txBody>
      </p:sp>
      <p:sp>
        <p:nvSpPr>
          <p:cNvPr id="2" name="Title 1"/>
          <p:cNvSpPr>
            <a:spLocks noGrp="1"/>
          </p:cNvSpPr>
          <p:nvPr>
            <p:ph type="title"/>
          </p:nvPr>
        </p:nvSpPr>
        <p:spPr>
          <a:prstGeom prst="rect">
            <a:avLst/>
          </a:prstGeom>
        </p:spPr>
        <p:txBody>
          <a:bodyPr/>
          <a:lstStyle/>
          <a:p>
            <a:r>
              <a:rPr lang="en-US" dirty="0"/>
              <a:t/>
            </a:r>
            <a:br>
              <a:rPr lang="en-US" dirty="0"/>
            </a:br>
            <a:r>
              <a:rPr lang="en-US" dirty="0" smtClean="0"/>
              <a:t>Commercial </a:t>
            </a:r>
            <a:r>
              <a:rPr lang="en-US" dirty="0"/>
              <a:t>building </a:t>
            </a:r>
            <a:r>
              <a:rPr lang="en-US" dirty="0" smtClean="0"/>
              <a:t>end-use intensities</a:t>
            </a:r>
            <a:endParaRPr lang="en-US" sz="2000" dirty="0">
              <a:solidFill>
                <a:srgbClr val="FF0000"/>
              </a:solidFill>
            </a:endParaRPr>
          </a:p>
        </p:txBody>
      </p:sp>
      <p:pic>
        <p:nvPicPr>
          <p:cNvPr id="14" name="Picture 13"/>
          <p:cNvPicPr>
            <a:picLocks noChangeAspect="1"/>
          </p:cNvPicPr>
          <p:nvPr/>
        </p:nvPicPr>
        <p:blipFill>
          <a:blip r:embed="rId4"/>
          <a:stretch>
            <a:fillRect/>
          </a:stretch>
        </p:blipFill>
        <p:spPr>
          <a:xfrm>
            <a:off x="43032" y="203102"/>
            <a:ext cx="576228" cy="579763"/>
          </a:xfrm>
          <a:prstGeom prst="rect">
            <a:avLst/>
          </a:prstGeom>
        </p:spPr>
      </p:pic>
      <p:sp>
        <p:nvSpPr>
          <p:cNvPr id="3" name="TextBox 2"/>
          <p:cNvSpPr txBox="1"/>
          <p:nvPr/>
        </p:nvSpPr>
        <p:spPr>
          <a:xfrm>
            <a:off x="7740090" y="2043415"/>
            <a:ext cx="1285165" cy="1754326"/>
          </a:xfrm>
          <a:prstGeom prst="rect">
            <a:avLst/>
          </a:prstGeom>
          <a:noFill/>
        </p:spPr>
        <p:txBody>
          <a:bodyPr wrap="square" rtlCol="0">
            <a:spAutoFit/>
          </a:bodyPr>
          <a:lstStyle/>
          <a:p>
            <a:r>
              <a:rPr lang="en-US" sz="1200" b="1" dirty="0" smtClean="0">
                <a:solidFill>
                  <a:schemeClr val="accent1">
                    <a:lumMod val="75000"/>
                  </a:schemeClr>
                </a:solidFill>
              </a:rPr>
              <a:t>ventilation</a:t>
            </a:r>
          </a:p>
          <a:p>
            <a:r>
              <a:rPr lang="en-US" sz="1200" b="1" dirty="0" smtClean="0">
                <a:solidFill>
                  <a:schemeClr val="bg2">
                    <a:lumMod val="40000"/>
                    <a:lumOff val="60000"/>
                  </a:schemeClr>
                </a:solidFill>
              </a:rPr>
              <a:t>cooking </a:t>
            </a:r>
          </a:p>
          <a:p>
            <a:r>
              <a:rPr lang="en-US" sz="1200" b="1" dirty="0" smtClean="0">
                <a:solidFill>
                  <a:schemeClr val="accent4"/>
                </a:solidFill>
              </a:rPr>
              <a:t>lighting</a:t>
            </a:r>
            <a:endParaRPr lang="en-US" sz="1200" b="1" dirty="0">
              <a:solidFill>
                <a:schemeClr val="accent1"/>
              </a:solidFill>
            </a:endParaRPr>
          </a:p>
          <a:p>
            <a:r>
              <a:rPr lang="en-US" sz="1200" b="1" dirty="0" smtClean="0">
                <a:solidFill>
                  <a:schemeClr val="accent1">
                    <a:lumMod val="60000"/>
                    <a:lumOff val="40000"/>
                  </a:schemeClr>
                </a:solidFill>
              </a:rPr>
              <a:t>space cooling</a:t>
            </a:r>
          </a:p>
          <a:p>
            <a:endParaRPr lang="en-US" sz="1200" b="1" dirty="0" smtClean="0">
              <a:solidFill>
                <a:schemeClr val="accent1"/>
              </a:solidFill>
            </a:endParaRPr>
          </a:p>
          <a:p>
            <a:endParaRPr lang="en-US" sz="1200" b="1" dirty="0">
              <a:solidFill>
                <a:schemeClr val="accent1"/>
              </a:solidFill>
            </a:endParaRPr>
          </a:p>
          <a:p>
            <a:endParaRPr lang="en-US" sz="1200" b="1" dirty="0" smtClean="0">
              <a:solidFill>
                <a:schemeClr val="accent1"/>
              </a:solidFill>
            </a:endParaRPr>
          </a:p>
          <a:p>
            <a:endParaRPr lang="en-US" sz="1200" b="1" dirty="0">
              <a:solidFill>
                <a:schemeClr val="accent1"/>
              </a:solidFill>
            </a:endParaRPr>
          </a:p>
          <a:p>
            <a:r>
              <a:rPr lang="en-US" sz="1200" b="1" dirty="0" smtClean="0">
                <a:solidFill>
                  <a:schemeClr val="accent1"/>
                </a:solidFill>
              </a:rPr>
              <a:t>space </a:t>
            </a:r>
            <a:r>
              <a:rPr lang="en-US" sz="1200" b="1" dirty="0">
                <a:solidFill>
                  <a:schemeClr val="accent1"/>
                </a:solidFill>
              </a:rPr>
              <a:t>heating </a:t>
            </a:r>
            <a:endParaRPr lang="en-US" sz="1200" dirty="0"/>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98</a:t>
            </a:fld>
            <a:endParaRPr lang="en-US" dirty="0"/>
          </a:p>
        </p:txBody>
      </p:sp>
    </p:spTree>
    <p:extLst>
      <p:ext uri="{BB962C8B-B14F-4D97-AF65-F5344CB8AC3E}">
        <p14:creationId xmlns:p14="http://schemas.microsoft.com/office/powerpoint/2010/main" val="157739944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LD26a"/>
          <p:cNvGraphicFramePr>
            <a:graphicFrameLocks noGrp="1"/>
          </p:cNvGraphicFramePr>
          <p:nvPr>
            <p:ph sz="quarter" idx="12"/>
            <p:extLst/>
          </p:nvPr>
        </p:nvGraphicFramePr>
        <p:xfrm>
          <a:off x="685800" y="1292225"/>
          <a:ext cx="3364283"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BLD26b"/>
          <p:cNvGraphicFramePr>
            <a:graphicFrameLocks noGrp="1"/>
          </p:cNvGraphicFramePr>
          <p:nvPr>
            <p:ph sz="quarter" idx="13"/>
            <p:extLst/>
          </p:nvPr>
        </p:nvGraphicFramePr>
        <p:xfrm>
          <a:off x="4663440" y="1289660"/>
          <a:ext cx="3441700"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14"/>
          <p:cNvSpPr>
            <a:spLocks noGrp="1"/>
          </p:cNvSpPr>
          <p:nvPr>
            <p:ph type="body" sz="quarter" idx="18"/>
          </p:nvPr>
        </p:nvSpPr>
        <p:spPr>
          <a:xfrm>
            <a:off x="4663440" y="1146360"/>
            <a:ext cx="4023360" cy="350851"/>
          </a:xfrm>
        </p:spPr>
        <p:txBody>
          <a:bodyPr/>
          <a:lstStyle/>
          <a:p>
            <a:pPr algn="l"/>
            <a:r>
              <a:rPr lang="en-US" b="1" dirty="0" smtClean="0"/>
              <a:t>Commercial sector electricity consumption</a:t>
            </a:r>
          </a:p>
          <a:p>
            <a:pPr algn="l"/>
            <a:r>
              <a:rPr lang="en-US" b="1" dirty="0" smtClean="0"/>
              <a:t>AEO2022 Reference case</a:t>
            </a:r>
          </a:p>
          <a:p>
            <a:pPr algn="l"/>
            <a:r>
              <a:rPr lang="en-US" sz="1100" dirty="0" smtClean="0"/>
              <a:t>quadrillion British thermal units</a:t>
            </a:r>
            <a:endParaRPr lang="en-US" sz="1100" dirty="0"/>
          </a:p>
        </p:txBody>
      </p:sp>
      <p:sp>
        <p:nvSpPr>
          <p:cNvPr id="4" name="Text Placeholder 3"/>
          <p:cNvSpPr>
            <a:spLocks noGrp="1"/>
          </p:cNvSpPr>
          <p:nvPr>
            <p:ph type="body" sz="quarter" idx="16"/>
          </p:nvPr>
        </p:nvSpPr>
        <p:spPr>
          <a:xfrm>
            <a:off x="3820160" y="1603236"/>
            <a:ext cx="971550" cy="1195374"/>
          </a:xfrm>
          <a:prstGeom prst="rect">
            <a:avLst/>
          </a:prstGeom>
        </p:spPr>
        <p:txBody>
          <a:bodyPr/>
          <a:lstStyle/>
          <a:p>
            <a:pPr marL="0" indent="0">
              <a:buNone/>
            </a:pPr>
            <a:r>
              <a:rPr lang="en-US" sz="1200" b="1" i="0" dirty="0">
                <a:solidFill>
                  <a:schemeClr val="accent5">
                    <a:lumMod val="60000"/>
                    <a:lumOff val="40000"/>
                  </a:schemeClr>
                </a:solidFill>
                <a:ea typeface="Times New Roman" charset="0"/>
                <a:cs typeface="Times New Roman" charset="0"/>
              </a:rPr>
              <a:t>onsite generation for own </a:t>
            </a:r>
            <a:r>
              <a:rPr lang="en-US" sz="1200" b="1" i="0" dirty="0" smtClean="0">
                <a:solidFill>
                  <a:schemeClr val="accent5">
                    <a:lumMod val="60000"/>
                    <a:lumOff val="40000"/>
                  </a:schemeClr>
                </a:solidFill>
                <a:ea typeface="Times New Roman" charset="0"/>
                <a:cs typeface="Times New Roman" charset="0"/>
              </a:rPr>
              <a:t>use</a:t>
            </a:r>
          </a:p>
          <a:p>
            <a:pPr marL="0" indent="0">
              <a:buNone/>
            </a:pPr>
            <a:endParaRPr lang="en-US" sz="1200" b="1" i="0" dirty="0" smtClean="0">
              <a:solidFill>
                <a:schemeClr val="accent5"/>
              </a:solidFill>
              <a:ea typeface="Times New Roman" charset="0"/>
              <a:cs typeface="Times New Roman" charset="0"/>
            </a:endParaRPr>
          </a:p>
          <a:p>
            <a:pPr marL="0" indent="0">
              <a:buNone/>
            </a:pPr>
            <a:r>
              <a:rPr lang="en-US" sz="1200" b="1" i="0" dirty="0" smtClean="0">
                <a:solidFill>
                  <a:schemeClr val="accent5"/>
                </a:solidFill>
                <a:ea typeface="Times New Roman" charset="0"/>
                <a:cs typeface="Times New Roman" charset="0"/>
              </a:rPr>
              <a:t>purchased electricity</a:t>
            </a:r>
            <a:endParaRPr lang="en-US" sz="1200" b="1" i="0" dirty="0">
              <a:solidFill>
                <a:schemeClr val="tx2">
                  <a:lumMod val="90000"/>
                  <a:lumOff val="10000"/>
                </a:schemeClr>
              </a:solidFill>
              <a:ea typeface="Times New Roman" charset="0"/>
              <a:cs typeface="Times New Roman" charset="0"/>
            </a:endParaRPr>
          </a:p>
        </p:txBody>
      </p:sp>
      <p:sp>
        <p:nvSpPr>
          <p:cNvPr id="5" name="Title 4"/>
          <p:cNvSpPr>
            <a:spLocks noGrp="1"/>
          </p:cNvSpPr>
          <p:nvPr>
            <p:ph type="title"/>
          </p:nvPr>
        </p:nvSpPr>
        <p:spPr>
          <a:prstGeom prst="rect">
            <a:avLst/>
          </a:prstGeom>
        </p:spPr>
        <p:txBody>
          <a:bodyPr/>
          <a:lstStyle/>
          <a:p>
            <a:r>
              <a:rPr lang="en-US" sz="2400" dirty="0" smtClean="0"/>
              <a:t>Residential </a:t>
            </a:r>
            <a:r>
              <a:rPr lang="en-US" sz="2400" dirty="0"/>
              <a:t>and commercial </a:t>
            </a:r>
            <a:r>
              <a:rPr lang="en-US" sz="2400" dirty="0" smtClean="0"/>
              <a:t>onsite generation versus purchased electricity</a:t>
            </a:r>
            <a:endParaRPr lang="en-US" sz="2400" dirty="0">
              <a:solidFill>
                <a:srgbClr val="FF0000"/>
              </a:solidFill>
            </a:endParaRPr>
          </a:p>
        </p:txBody>
      </p:sp>
      <p:sp>
        <p:nvSpPr>
          <p:cNvPr id="17" name="Text Placeholder 16"/>
          <p:cNvSpPr>
            <a:spLocks noGrp="1"/>
          </p:cNvSpPr>
          <p:nvPr>
            <p:ph type="body" sz="quarter" idx="17"/>
          </p:nvPr>
        </p:nvSpPr>
        <p:spPr>
          <a:xfrm>
            <a:off x="685800" y="942788"/>
            <a:ext cx="3931920" cy="547654"/>
          </a:xfrm>
        </p:spPr>
        <p:txBody>
          <a:bodyPr/>
          <a:lstStyle/>
          <a:p>
            <a:r>
              <a:rPr lang="en-US" b="1" dirty="0" smtClean="0"/>
              <a:t>Residential sector electricity consumption</a:t>
            </a:r>
          </a:p>
          <a:p>
            <a:r>
              <a:rPr lang="en-US" b="1" dirty="0" smtClean="0"/>
              <a:t>AEO2022 Reference case</a:t>
            </a:r>
          </a:p>
          <a:p>
            <a:r>
              <a:rPr lang="en-US" sz="1100" dirty="0" smtClean="0"/>
              <a:t>quadrillion British thermal units</a:t>
            </a:r>
            <a:endParaRPr lang="en-US" sz="1100" dirty="0"/>
          </a:p>
        </p:txBody>
      </p:sp>
      <p:sp>
        <p:nvSpPr>
          <p:cNvPr id="2" name="TextBox 1"/>
          <p:cNvSpPr txBox="1"/>
          <p:nvPr/>
        </p:nvSpPr>
        <p:spPr>
          <a:xfrm>
            <a:off x="7843520" y="1889893"/>
            <a:ext cx="1104900" cy="1477328"/>
          </a:xfrm>
          <a:prstGeom prst="rect">
            <a:avLst/>
          </a:prstGeom>
          <a:noFill/>
        </p:spPr>
        <p:txBody>
          <a:bodyPr wrap="square" rtlCol="0">
            <a:spAutoFit/>
          </a:bodyPr>
          <a:lstStyle/>
          <a:p>
            <a:r>
              <a:rPr lang="en-US" sz="1200" b="1" dirty="0">
                <a:solidFill>
                  <a:schemeClr val="accent1"/>
                </a:solidFill>
                <a:ea typeface="Times New Roman" charset="0"/>
                <a:cs typeface="Times New Roman" charset="0"/>
              </a:rPr>
              <a:t>onsite generation for own use  </a:t>
            </a:r>
            <a:endParaRPr lang="en-US" sz="1200" b="1" dirty="0" smtClean="0">
              <a:solidFill>
                <a:schemeClr val="accent1"/>
              </a:solidFill>
              <a:ea typeface="Times New Roman" charset="0"/>
              <a:cs typeface="Times New Roman" charset="0"/>
            </a:endParaRPr>
          </a:p>
          <a:p>
            <a:endParaRPr lang="en-US" sz="1200" b="1" dirty="0">
              <a:solidFill>
                <a:schemeClr val="accent1"/>
              </a:solidFill>
              <a:ea typeface="Times New Roman" charset="0"/>
              <a:cs typeface="Times New Roman" charset="0"/>
            </a:endParaRPr>
          </a:p>
          <a:p>
            <a:r>
              <a:rPr lang="en-US" sz="1200" b="1" dirty="0" smtClean="0">
                <a:solidFill>
                  <a:schemeClr val="tx2">
                    <a:lumMod val="90000"/>
                    <a:lumOff val="10000"/>
                  </a:schemeClr>
                </a:solidFill>
                <a:ea typeface="Times New Roman" charset="0"/>
                <a:cs typeface="Times New Roman" charset="0"/>
              </a:rPr>
              <a:t>purchased </a:t>
            </a:r>
            <a:r>
              <a:rPr lang="en-US" sz="1200" b="1" dirty="0">
                <a:solidFill>
                  <a:schemeClr val="tx2">
                    <a:lumMod val="90000"/>
                    <a:lumOff val="10000"/>
                  </a:schemeClr>
                </a:solidFill>
                <a:ea typeface="Times New Roman" charset="0"/>
                <a:cs typeface="Times New Roman" charset="0"/>
              </a:rPr>
              <a:t>electricity</a:t>
            </a:r>
          </a:p>
          <a:p>
            <a:endParaRPr lang="en-US" dirty="0"/>
          </a:p>
        </p:txBody>
      </p:sp>
      <p:pic>
        <p:nvPicPr>
          <p:cNvPr id="11" name="Picture 10"/>
          <p:cNvPicPr>
            <a:picLocks noChangeAspect="1"/>
          </p:cNvPicPr>
          <p:nvPr/>
        </p:nvPicPr>
        <p:blipFill>
          <a:blip r:embed="rId5"/>
          <a:stretch>
            <a:fillRect/>
          </a:stretch>
        </p:blipFill>
        <p:spPr>
          <a:xfrm>
            <a:off x="43032" y="203102"/>
            <a:ext cx="576228" cy="579763"/>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99</a:t>
            </a:fld>
            <a:endParaRPr lang="en-US" dirty="0"/>
          </a:p>
        </p:txBody>
      </p:sp>
    </p:spTree>
    <p:extLst>
      <p:ext uri="{BB962C8B-B14F-4D97-AF65-F5344CB8AC3E}">
        <p14:creationId xmlns:p14="http://schemas.microsoft.com/office/powerpoint/2010/main" val="1220580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Otemplatenew2020" id="{22974630-7C29-4446-A3AF-BF6DC17F8D11}" vid="{67E6A860-A119-471C-8D66-7B6EFF9AB4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AEOtemplatenew2020</Template>
  <TotalTime>6198</TotalTime>
  <Words>7272</Words>
  <Application>Microsoft Office PowerPoint</Application>
  <PresentationFormat>On-screen Show (16:9)</PresentationFormat>
  <Paragraphs>2701</Paragraphs>
  <Slides>127</Slides>
  <Notes>92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127</vt:i4>
      </vt:variant>
    </vt:vector>
  </HeadingPairs>
  <TitlesOfParts>
    <vt:vector size="133" baseType="lpstr">
      <vt:lpstr>Arial</vt:lpstr>
      <vt:lpstr>Arial (body)</vt:lpstr>
      <vt:lpstr>Calibri</vt:lpstr>
      <vt:lpstr>Myriad pro</vt:lpstr>
      <vt:lpstr>Times New Roman</vt:lpstr>
      <vt:lpstr>eia_template_16x9</vt:lpstr>
      <vt:lpstr>PowerPoint Presentation</vt:lpstr>
      <vt:lpstr>Annual Energy Outlook 2022 with projections to 2050  March 2022</vt:lpstr>
      <vt:lpstr>Table of contents</vt:lpstr>
      <vt:lpstr>PowerPoint Presentation</vt:lpstr>
      <vt:lpstr>Energy production and consumption</vt:lpstr>
      <vt:lpstr>Energy intensity and consumption</vt:lpstr>
      <vt:lpstr>Petroleum consumption by sector and fuel type</vt:lpstr>
      <vt:lpstr>Energy imports and exports</vt:lpstr>
      <vt:lpstr>Energy-related CO2 emissions by sector and fuel source</vt:lpstr>
      <vt:lpstr>PowerPoint Presentation</vt:lpstr>
      <vt:lpstr>Crude oil price projections and natural gas price projections</vt:lpstr>
      <vt:lpstr>GDP and population growth assumptions</vt:lpstr>
      <vt:lpstr>Installation cost for solar photovoltaic (PV), wind, and natural gas capacity in renewable cost cases</vt:lpstr>
      <vt:lpstr>Delivered energy</vt:lpstr>
      <vt:lpstr>Delivered energy by end-use sector</vt:lpstr>
      <vt:lpstr>Delivered energy intensity by sector</vt:lpstr>
      <vt:lpstr>PowerPoint Presentation</vt:lpstr>
      <vt:lpstr>Production of U.S. crude oil and natural gas plant liquids</vt:lpstr>
      <vt:lpstr>U.S. crude oil and natural gas plant liquids production and consumption</vt:lpstr>
      <vt:lpstr>U.S. petroleum, other liquids, and natural gas production and consumption</vt:lpstr>
      <vt:lpstr>U.S. crude oil production</vt:lpstr>
      <vt:lpstr>U.S. crude oil production</vt:lpstr>
      <vt:lpstr>Onshore crude oil production in the Lower 48 states</vt:lpstr>
      <vt:lpstr>U.S. natural gas plant liquids production by region and type</vt:lpstr>
      <vt:lpstr>U.S. refinery capacity</vt:lpstr>
      <vt:lpstr>U.S. crude oil supply and refinery utilization</vt:lpstr>
      <vt:lpstr>U.S. crude and petroleum and other liquids trade</vt:lpstr>
      <vt:lpstr>U.S. petroleum and other liquids trade</vt:lpstr>
      <vt:lpstr>U.S. motor gasoline and diesel prices</vt:lpstr>
      <vt:lpstr>U.S. biofuels production</vt:lpstr>
      <vt:lpstr>U.S. biomass-based diesel production</vt:lpstr>
      <vt:lpstr>U.S. biofuels consumption</vt:lpstr>
      <vt:lpstr>U.S. ethanol and motor gasoline consumption</vt:lpstr>
      <vt:lpstr>Biofuels as a percentage of U.S. motor gasoline and diesel consumption</vt:lpstr>
      <vt:lpstr>PowerPoint Presentation</vt:lpstr>
      <vt:lpstr>U.S. natural gas production and consumption</vt:lpstr>
      <vt:lpstr>U.S. natural gas production and prices</vt:lpstr>
      <vt:lpstr>U.S. dry natural gas production</vt:lpstr>
      <vt:lpstr>U.S. production of natural gas from shale resources by region</vt:lpstr>
      <vt:lpstr>U.S. production of natural gas from oil formations</vt:lpstr>
      <vt:lpstr>U.S. natural gas production from shale resources</vt:lpstr>
      <vt:lpstr>U.S. natural gas consumption by sector</vt:lpstr>
      <vt:lpstr>U.S. natural gas disposition by sector</vt:lpstr>
      <vt:lpstr>U.S. natural gas and liquefied natural gas (LNG) trade</vt:lpstr>
      <vt:lpstr>U.S. liquefied natural gas (LNG) exports and oil and natural gas prices</vt:lpstr>
      <vt:lpstr>U.S. liquefied natural gas exports and export capacity</vt:lpstr>
      <vt:lpstr>PowerPoint Presentation</vt:lpstr>
      <vt:lpstr>U.S. electricity generation and shares from selected fuels and renewable sources</vt:lpstr>
      <vt:lpstr>U.S. electricity demand</vt:lpstr>
      <vt:lpstr>U.S. electricity generation levels from selected fuels and renewable sources</vt:lpstr>
      <vt:lpstr>U.S. electricity generation levels from selected fuels and renewable sources</vt:lpstr>
      <vt:lpstr>U.S. retiring and new generating capacity</vt:lpstr>
      <vt:lpstr>U.S. cumulative retiring and new generating capacity </vt:lpstr>
      <vt:lpstr>Regional cumulative capacity additions and retirements</vt:lpstr>
      <vt:lpstr>Electricity prices by components and long-term average electricity prices</vt:lpstr>
      <vt:lpstr>Hybrid versus stand-alone solar PV and energy storage systems</vt:lpstr>
      <vt:lpstr>Renewable capacity by source and region</vt:lpstr>
      <vt:lpstr>PowerPoint Presentation</vt:lpstr>
      <vt:lpstr> U.S. renewable portfolio standards</vt:lpstr>
      <vt:lpstr> U.S. nuclear capacity and annual capacity changes</vt:lpstr>
      <vt:lpstr>U.S. coal-fired generation, capacity, and capacity factors</vt:lpstr>
      <vt:lpstr>U.S. coal-fired generating capacity relative to natural gas prices</vt:lpstr>
      <vt:lpstr>Coal production by U.S. region</vt:lpstr>
      <vt:lpstr>U.S. fossil fuel-fired plant capacity factors</vt:lpstr>
      <vt:lpstr>U.S. electricity generation by source</vt:lpstr>
      <vt:lpstr>Seasonal U.S. electricity generation by source</vt:lpstr>
      <vt:lpstr>Regional U.S. electricity generation by source </vt:lpstr>
      <vt:lpstr>Regional U.S. electricity generation by source </vt:lpstr>
      <vt:lpstr>Regional U.S. electricity generation by source </vt:lpstr>
      <vt:lpstr>Regional U.S. electricity generation by source </vt:lpstr>
      <vt:lpstr>All-sector solar and wind penetration by region</vt:lpstr>
      <vt:lpstr>Solar and wind penetration and curtailment by selected regions</vt:lpstr>
      <vt:lpstr>Installed electric generating capacity by source</vt:lpstr>
      <vt:lpstr>PowerPoint Presentation</vt:lpstr>
      <vt:lpstr>Transportation sector energy consumption</vt:lpstr>
      <vt:lpstr>  Transportation sector consumption of minor petroleum and alternative fuels</vt:lpstr>
      <vt:lpstr>Transportation sector delivered electricity and natural gas</vt:lpstr>
      <vt:lpstr>Passenger and freight travel by mode</vt:lpstr>
      <vt:lpstr>Energy intensity by transportation mode</vt:lpstr>
      <vt:lpstr>Indexed travel indicators and energy use by mode</vt:lpstr>
      <vt:lpstr>New light-duty vehicle sales by type</vt:lpstr>
      <vt:lpstr>Light-duty vehicle sales by technology or fuel type</vt:lpstr>
      <vt:lpstr>On-road vehicle fuel economy</vt:lpstr>
      <vt:lpstr>Light-duty vehicle fuel economy and per capita travel </vt:lpstr>
      <vt:lpstr>Air travel energy use by travel type</vt:lpstr>
      <vt:lpstr>Passenger aircraft sales and jet fuel efficiency</vt:lpstr>
      <vt:lpstr>Passenger travel demand and aircraft stock</vt:lpstr>
      <vt:lpstr>PowerPoint Presentation</vt:lpstr>
      <vt:lpstr> Total buildings sector delivered energy consumption</vt:lpstr>
      <vt:lpstr>Residential and commercial buildings energy consumption</vt:lpstr>
      <vt:lpstr>Change in population and residential housing stocks</vt:lpstr>
      <vt:lpstr>Commercial buildings floorspace growth</vt:lpstr>
      <vt:lpstr>Population-weighted heating and cooling degree days</vt:lpstr>
      <vt:lpstr>Residential and commercial electricity and natural gas prices</vt:lpstr>
      <vt:lpstr>  Residential and commercial energy intensity</vt:lpstr>
      <vt:lpstr>Residential and commercial overall energy intensity by end use</vt:lpstr>
      <vt:lpstr>Residential and commercial electricity intensity by end use</vt:lpstr>
      <vt:lpstr> Commercial building end-use intensities</vt:lpstr>
      <vt:lpstr>Residential and commercial onsite generation versus purchased electricity</vt:lpstr>
      <vt:lpstr>Residential electricity use and miscellaneous electrical loads</vt:lpstr>
      <vt:lpstr>Commercial electricity use and miscellaneous electrical loads</vt:lpstr>
      <vt:lpstr>Residential and commercial solar photovoltaic generation capacity</vt:lpstr>
      <vt:lpstr>Commercial distributed generation capacity</vt:lpstr>
      <vt:lpstr>Residential and commercial lighting consumption and lighting shares</vt:lpstr>
      <vt:lpstr>PowerPoint Presentation</vt:lpstr>
      <vt:lpstr>Industrial sector energy consumption</vt:lpstr>
      <vt:lpstr> Industrial sector delivered energy consumption across cases</vt:lpstr>
      <vt:lpstr>Industrial sector energy intensity</vt:lpstr>
      <vt:lpstr>Iron and steel industry energy consumption by source</vt:lpstr>
      <vt:lpstr>Cement and lime industry energy consumption by source</vt:lpstr>
      <vt:lpstr>Pulp and paper industry energy consumption by source</vt:lpstr>
      <vt:lpstr>Bulk chemicals industry energy consumption by source</vt:lpstr>
      <vt:lpstr>Hydrocarbon gas liquid and naphtha feedstocks consumed for chemical production</vt:lpstr>
      <vt:lpstr>Industrial sector combined-heat-and-power (CHP) generation</vt:lpstr>
      <vt:lpstr> Industrial sector CO2 emissions and CO2 intensity</vt:lpstr>
      <vt:lpstr>PowerPoint Presentation</vt:lpstr>
      <vt:lpstr>CO2 emissions based on macroeconomic growth assumptions</vt:lpstr>
      <vt:lpstr>Energy-related CO2 emissions by sector and fuel</vt:lpstr>
      <vt:lpstr>Energy-related CO2 emissions based on oil price assumptions</vt:lpstr>
      <vt:lpstr>Energy-related CO2 emissions by sector based on oil price assumptions</vt:lpstr>
      <vt:lpstr>Electric power generation and energy-related CO2 emissions based on oil and natural gas supply assumptions</vt:lpstr>
      <vt:lpstr>Electric power generation and energy-related CO2 emissions based on renewable cost assumptions</vt:lpstr>
      <vt:lpstr>CO2 intensity by sector</vt:lpstr>
      <vt:lpstr>PowerPoint Presentation</vt:lpstr>
      <vt:lpstr>Abbreviations</vt:lpstr>
      <vt:lpstr>Graph sources</vt:lpstr>
      <vt:lpstr>For more information</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 Energy Information Administration</dc:creator>
  <cp:lastModifiedBy>Kline, Mala M.</cp:lastModifiedBy>
  <cp:revision>279</cp:revision>
  <cp:lastPrinted>2021-03-30T13:30:15Z</cp:lastPrinted>
  <dcterms:created xsi:type="dcterms:W3CDTF">2020-01-30T17:25:42Z</dcterms:created>
  <dcterms:modified xsi:type="dcterms:W3CDTF">2022-03-16T14:28:58Z</dcterms:modified>
</cp:coreProperties>
</file>