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6"/>
  </p:notesMasterIdLst>
  <p:handoutMasterIdLst>
    <p:handoutMasterId r:id="rId7"/>
  </p:handoutMasterIdLst>
  <p:sldIdLst>
    <p:sldId id="445" r:id="rId2"/>
    <p:sldId id="446" r:id="rId3"/>
    <p:sldId id="447" r:id="rId4"/>
    <p:sldId id="448" r:id="rId5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karzynski, Nicholas" initials="SN" lastIdx="1" clrIdx="0">
    <p:extLst>
      <p:ext uri="{19B8F6BF-5375-455C-9EA6-DF929625EA0E}">
        <p15:presenceInfo xmlns:p15="http://schemas.microsoft.com/office/powerpoint/2012/main" userId="S-1-5-21-2005352356-2018378189-366286951-343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8B8B"/>
    <a:srgbClr val="BDE0A2"/>
    <a:srgbClr val="467126"/>
    <a:srgbClr val="0071A1"/>
    <a:srgbClr val="FFFFFF"/>
    <a:srgbClr val="EBC7A4"/>
    <a:srgbClr val="FFC702"/>
    <a:srgbClr val="E3A5AC"/>
    <a:srgbClr val="C00000"/>
    <a:srgbClr val="E1E1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31" autoAdjust="0"/>
    <p:restoredTop sz="84534" autoAdjust="0"/>
  </p:normalViewPr>
  <p:slideViewPr>
    <p:cSldViewPr snapToGrid="0">
      <p:cViewPr varScale="1">
        <p:scale>
          <a:sx n="129" d="100"/>
          <a:sy n="129" d="100"/>
        </p:scale>
        <p:origin x="712" y="80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058" y="-1158"/>
      </p:cViewPr>
      <p:guideLst>
        <p:guide orient="horz" pos="2924"/>
        <p:guide pos="220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737461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1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0" tIns="46576" rIns="93150" bIns="4657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5"/>
            <a:ext cx="5607050" cy="4183063"/>
          </a:xfrm>
          <a:prstGeom prst="rect">
            <a:avLst/>
          </a:prstGeom>
        </p:spPr>
        <p:txBody>
          <a:bodyPr vert="horz" lIns="93150" tIns="46576" rIns="93150" bIns="4657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049336-6624-4A1E-9498-510DC43D0C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1556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759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041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956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56616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ine or ba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311965"/>
            <a:ext cx="8001000" cy="3077154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800600" y="840140"/>
            <a:ext cx="3895344" cy="411480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262271"/>
            <a:ext cx="8001000" cy="3126850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685800" y="834888"/>
            <a:ext cx="8001000" cy="355423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full-screen 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cred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34887"/>
            <a:ext cx="8001000" cy="341707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latin typeface="+mj-lt"/>
              </a:defRPr>
            </a:lvl1pPr>
            <a:lvl2pPr marL="457200" indent="0">
              <a:spcAft>
                <a:spcPts val="400"/>
              </a:spcAft>
              <a:buNone/>
              <a:defRPr sz="1600"/>
            </a:lvl2pPr>
            <a:lvl3pPr marL="914400" indent="0">
              <a:spcAft>
                <a:spcPts val="400"/>
              </a:spcAft>
              <a:buNone/>
              <a:defRPr sz="1600"/>
            </a:lvl3pPr>
            <a:lvl4pPr marL="1371600" indent="0">
              <a:spcAft>
                <a:spcPts val="400"/>
              </a:spcAft>
              <a:buNone/>
              <a:defRPr sz="1600"/>
            </a:lvl4pPr>
            <a:lvl5pPr marL="1828800" indent="0">
              <a:spcAft>
                <a:spcPts val="400"/>
              </a:spcAft>
              <a:buFont typeface="Arial" pitchFamily="34" charset="0"/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58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56616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945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1292087"/>
            <a:ext cx="3931920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1292087"/>
            <a:ext cx="4023360" cy="3097033"/>
          </a:xfrm>
          <a:prstGeom prst="rect">
            <a:avLst/>
          </a:prstGeom>
        </p:spPr>
        <p:txBody>
          <a:bodyPr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3931920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0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663440" y="894520"/>
            <a:ext cx="4023360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2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7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0"/>
          <p:cNvSpPr>
            <a:spLocks noGrp="1"/>
          </p:cNvSpPr>
          <p:nvPr>
            <p:ph sz="quarter" idx="12"/>
          </p:nvPr>
        </p:nvSpPr>
        <p:spPr>
          <a:xfrm>
            <a:off x="685799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2599266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indent="0">
              <a:lnSpc>
                <a:spcPct val="100000"/>
              </a:lnSpc>
              <a:spcBef>
                <a:spcPts val="0"/>
              </a:spcBef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2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3386666" y="894520"/>
            <a:ext cx="2599267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indent="0" algn="l">
              <a:lnSpc>
                <a:spcPct val="100000"/>
              </a:lnSpc>
              <a:spcBef>
                <a:spcPts val="0"/>
              </a:spcBef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3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Content Placeholder 10"/>
          <p:cNvSpPr>
            <a:spLocks noGrp="1"/>
          </p:cNvSpPr>
          <p:nvPr>
            <p:ph sz="quarter" idx="19"/>
          </p:nvPr>
        </p:nvSpPr>
        <p:spPr>
          <a:xfrm>
            <a:off x="3386666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10"/>
          <p:cNvSpPr>
            <a:spLocks noGrp="1"/>
          </p:cNvSpPr>
          <p:nvPr>
            <p:ph sz="quarter" idx="20"/>
          </p:nvPr>
        </p:nvSpPr>
        <p:spPr>
          <a:xfrm>
            <a:off x="6087533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6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9" name="Text Placeholder 13"/>
          <p:cNvSpPr>
            <a:spLocks noGrp="1"/>
          </p:cNvSpPr>
          <p:nvPr>
            <p:ph type="body" sz="quarter" idx="21"/>
          </p:nvPr>
        </p:nvSpPr>
        <p:spPr>
          <a:xfrm>
            <a:off x="6087532" y="894519"/>
            <a:ext cx="2599267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indent="0" algn="l">
              <a:lnSpc>
                <a:spcPct val="100000"/>
              </a:lnSpc>
              <a:spcBef>
                <a:spcPts val="0"/>
              </a:spcBef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16748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659636"/>
            <a:ext cx="8229600" cy="1117854"/>
          </a:xfrm>
          <a:prstGeom prst="rect">
            <a:avLst/>
          </a:prstGeom>
        </p:spPr>
        <p:txBody>
          <a:bodyPr anchor="b" anchorCtr="0"/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Section Title — click to edit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0" y="4785734"/>
            <a:ext cx="9144000" cy="3651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0" y="1"/>
            <a:ext cx="9144000" cy="69056"/>
          </a:xfrm>
          <a:prstGeom prst="rect">
            <a:avLst/>
          </a:prstGeom>
          <a:solidFill>
            <a:srgbClr val="169DD8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52463" y="4846394"/>
            <a:ext cx="608977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0" dirty="0" smtClean="0">
                <a:solidFill>
                  <a:schemeClr val="bg1"/>
                </a:solidFill>
              </a:rPr>
              <a:t>Source: U.S. Energy Information Administration</a:t>
            </a:r>
            <a:r>
              <a:rPr lang="en-US" sz="1050" b="0" baseline="0" dirty="0" smtClean="0">
                <a:solidFill>
                  <a:schemeClr val="bg1"/>
                </a:solidFill>
              </a:rPr>
              <a:t>, </a:t>
            </a:r>
            <a:r>
              <a:rPr lang="en-US" sz="1050" b="0" i="1" baseline="0" dirty="0" smtClean="0">
                <a:solidFill>
                  <a:schemeClr val="bg1"/>
                </a:solidFill>
              </a:rPr>
              <a:t>Annual Energy Outlook 2022</a:t>
            </a:r>
            <a:r>
              <a:rPr lang="en-US" sz="1050" b="0" i="0" baseline="0" dirty="0" smtClean="0">
                <a:solidFill>
                  <a:schemeClr val="bg1"/>
                </a:solidFill>
              </a:rPr>
              <a:t> (AEO2022)</a:t>
            </a:r>
            <a:endParaRPr lang="en-US" sz="1050" b="0" i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7070883" y="4846394"/>
            <a:ext cx="14803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dirty="0">
                <a:solidFill>
                  <a:schemeClr val="bg1"/>
                </a:solidFill>
                <a:latin typeface="+mn-lt"/>
              </a:rPr>
              <a:t>www.eia.gov/aeo</a:t>
            </a:r>
          </a:p>
        </p:txBody>
      </p:sp>
      <p:pic>
        <p:nvPicPr>
          <p:cNvPr id="1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53125" y="4842273"/>
            <a:ext cx="351507" cy="24282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" name="Straight Connector 12"/>
          <p:cNvCxnSpPr>
            <a:cxnSpLocks noChangeShapeType="1"/>
          </p:cNvCxnSpPr>
          <p:nvPr userDrawn="1"/>
        </p:nvCxnSpPr>
        <p:spPr bwMode="auto">
          <a:xfrm>
            <a:off x="586383" y="4829380"/>
            <a:ext cx="0" cy="264893"/>
          </a:xfrm>
          <a:prstGeom prst="line">
            <a:avLst/>
          </a:prstGeom>
          <a:noFill/>
          <a:ln w="12700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9" name="Oval 13"/>
          <p:cNvSpPr>
            <a:spLocks/>
          </p:cNvSpPr>
          <p:nvPr userDrawn="1"/>
        </p:nvSpPr>
        <p:spPr bwMode="auto">
          <a:xfrm>
            <a:off x="8732839" y="4871769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58" r:id="rId1"/>
    <p:sldLayoutId id="2147485272" r:id="rId2"/>
    <p:sldLayoutId id="2147485260" r:id="rId3"/>
    <p:sldLayoutId id="2147485261" r:id="rId4"/>
    <p:sldLayoutId id="2147485273" r:id="rId5"/>
    <p:sldLayoutId id="2147485275" r:id="rId6"/>
    <p:sldLayoutId id="2147485262" r:id="rId7"/>
    <p:sldLayoutId id="2147485263" r:id="rId8"/>
    <p:sldLayoutId id="2147485264" r:id="rId9"/>
    <p:sldLayoutId id="2147485265" r:id="rId10"/>
    <p:sldLayoutId id="2147485266" r:id="rId11"/>
    <p:sldLayoutId id="2147485267" r:id="rId12"/>
    <p:sldLayoutId id="2147485268" r:id="rId13"/>
    <p:sldLayoutId id="2147485269" r:id="rId14"/>
    <p:sldLayoutId id="2147485274" r:id="rId1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eia.gov/tools/glossary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nnualenergyoutlook@eia.gov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ia.gov/ieo" TargetMode="External"/><Relationship Id="rId3" Type="http://schemas.openxmlformats.org/officeDocument/2006/relationships/hyperlink" Target="https://www.eia.gov/outlooks/aeo/workinggroup/" TargetMode="External"/><Relationship Id="rId7" Type="http://schemas.openxmlformats.org/officeDocument/2006/relationships/hyperlink" Target="http://www.eia.gov/aeo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ia.gov/steo" TargetMode="External"/><Relationship Id="rId11" Type="http://schemas.openxmlformats.org/officeDocument/2006/relationships/hyperlink" Target="https://www.eia.gov/opendata/" TargetMode="External"/><Relationship Id="rId5" Type="http://schemas.openxmlformats.org/officeDocument/2006/relationships/hyperlink" Target="http://www.eia.gov/" TargetMode="External"/><Relationship Id="rId10" Type="http://schemas.openxmlformats.org/officeDocument/2006/relationships/hyperlink" Target="http://www.eia.gov/todayinenergy" TargetMode="External"/><Relationship Id="rId4" Type="http://schemas.openxmlformats.org/officeDocument/2006/relationships/hyperlink" Target="https://www.eia.gov/about/contact/forecasting.php#longterm" TargetMode="External"/><Relationship Id="rId9" Type="http://schemas.openxmlformats.org/officeDocument/2006/relationships/hyperlink" Target="http://www.eia.gov/m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1598" y="1260618"/>
            <a:ext cx="1833750" cy="1845000"/>
          </a:xfrm>
          <a:prstGeom prst="rect">
            <a:avLst/>
          </a:prstGeom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3334876" y="1733274"/>
            <a:ext cx="5063114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>
                <a:solidFill>
                  <a:schemeClr val="bg1"/>
                </a:solidFill>
              </a:rPr>
              <a:t>References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705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32" y="201335"/>
            <a:ext cx="576228" cy="57976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 smtClean="0"/>
              <a:t>AEO </a:t>
            </a:r>
            <a:r>
              <a:rPr lang="en-US" sz="1000" dirty="0"/>
              <a:t>= </a:t>
            </a:r>
            <a:r>
              <a:rPr lang="en-US" sz="1000" i="1" dirty="0"/>
              <a:t>Annual Energy Outlook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/>
              <a:t>Bcf/d = billion cubic feet per day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/>
              <a:t>CAGR = compound annual growth rate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/>
              <a:t>CAISO = California Independent System Operator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/>
              <a:t>CCGT = natural gas combined cycle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/>
              <a:t>CFL = compact fluorescent lamp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/>
              <a:t>CHP = combined </a:t>
            </a:r>
            <a:r>
              <a:rPr lang="en-US" sz="1000" dirty="0" smtClean="0"/>
              <a:t>heat and </a:t>
            </a:r>
            <a:r>
              <a:rPr lang="en-US" sz="1000" dirty="0"/>
              <a:t>power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/>
              <a:t>CO2 = carbon dioxide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/>
              <a:t>EIA = U.S. Energy Information Administration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/>
              <a:t>ERCOT = Electric Reliability Council of Texas</a:t>
            </a:r>
            <a:endParaRPr lang="en-US" sz="1000" strike="sngStrike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/>
              <a:t>GDP = gross domestic product</a:t>
            </a:r>
            <a:endParaRPr lang="en-US" sz="1000" strike="sngStrike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/>
              <a:t>HC = High Renewable Cost case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/>
              <a:t>HOGS = High Oil and Gas Supply case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/>
              <a:t>LC = Low Renewable Cost case</a:t>
            </a:r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sz="1000" dirty="0" smtClean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/>
              <a:t>LED = light-emitting diode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/>
              <a:t>LNG = liquefied natural gas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/>
              <a:t>LOGS = Low Oil and Gas Supply case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/>
              <a:t>PJM = Pennsylvania-New Jersey-Maryland Interconnection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/>
              <a:t>PV = photovoltaic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/>
              <a:t>Tcf = trillion cubic </a:t>
            </a:r>
            <a:r>
              <a:rPr lang="en-US" sz="1000" dirty="0" smtClean="0"/>
              <a:t>feet</a:t>
            </a:r>
            <a:endParaRPr lang="en-US" sz="1000" dirty="0"/>
          </a:p>
          <a:p>
            <a:pPr marL="0" indent="0">
              <a:buNone/>
            </a:pPr>
            <a:r>
              <a:rPr lang="en-US" sz="1000" dirty="0"/>
              <a:t>EIA Glossary | </a:t>
            </a:r>
            <a:r>
              <a:rPr lang="en-US" sz="1000" dirty="0">
                <a:hlinkClick r:id="rId4"/>
              </a:rPr>
              <a:t>www.eia.gov/tools/glossary</a:t>
            </a:r>
            <a:endParaRPr lang="en-US" sz="1000" dirty="0"/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Abbreviations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701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32" y="201335"/>
            <a:ext cx="576228" cy="579763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/>
              <a:t>Projected values are sourced from</a:t>
            </a:r>
          </a:p>
          <a:p>
            <a:pPr marL="457200" lvl="1" indent="0">
              <a:buNone/>
            </a:pPr>
            <a:r>
              <a:rPr lang="en-US" sz="1200" dirty="0"/>
              <a:t>Projections: EIA, </a:t>
            </a:r>
            <a:r>
              <a:rPr lang="en-US" sz="1200" dirty="0" smtClean="0"/>
              <a:t>AEO2022 </a:t>
            </a:r>
            <a:r>
              <a:rPr lang="en-US" sz="1200" dirty="0"/>
              <a:t>National Energy Modeling System (runs: </a:t>
            </a:r>
            <a:r>
              <a:rPr lang="en-US" sz="1200" dirty="0" smtClean="0"/>
              <a:t>ref2021.d011222a, highprice.d011222a, lowprice.d011222a, highmacro.d011622a</a:t>
            </a:r>
            <a:r>
              <a:rPr lang="en-US" sz="1200" dirty="0"/>
              <a:t>, </a:t>
            </a:r>
            <a:r>
              <a:rPr lang="en-US" sz="1200" dirty="0" smtClean="0"/>
              <a:t>lowmacro.d011222a, highogs.d011222a</a:t>
            </a:r>
            <a:r>
              <a:rPr lang="en-US" sz="1200" dirty="0"/>
              <a:t>, </a:t>
            </a:r>
            <a:r>
              <a:rPr lang="en-US" sz="1200" dirty="0" smtClean="0"/>
              <a:t>lowogs.d011222a, hirencst.d011322a, lorencst.d011222a)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EIA historical data are sourced from</a:t>
            </a:r>
          </a:p>
          <a:p>
            <a:pPr lvl="1"/>
            <a:r>
              <a:rPr lang="en-US" sz="1200" i="1" dirty="0"/>
              <a:t>Monthly Energy Review </a:t>
            </a:r>
            <a:r>
              <a:rPr lang="en-US" sz="1200" dirty="0"/>
              <a:t>(and supporting databases), </a:t>
            </a:r>
            <a:r>
              <a:rPr lang="en-US" sz="1200" dirty="0" smtClean="0"/>
              <a:t>October 2021</a:t>
            </a:r>
            <a:endParaRPr lang="en-US" sz="1200" dirty="0"/>
          </a:p>
          <a:p>
            <a:pPr lvl="1"/>
            <a:r>
              <a:rPr lang="en-US" sz="1200" dirty="0"/>
              <a:t>Form EIA-860M, </a:t>
            </a:r>
            <a:r>
              <a:rPr lang="en-US" sz="1200" i="1" dirty="0"/>
              <a:t>Preliminary Monthly Electric Generator </a:t>
            </a:r>
            <a:r>
              <a:rPr lang="en-US" sz="1200" dirty="0"/>
              <a:t>Inventory, </a:t>
            </a:r>
            <a:r>
              <a:rPr lang="en-US" sz="1200" dirty="0" smtClean="0"/>
              <a:t>August 2021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For source information for specific graphs published in this document, contact </a:t>
            </a:r>
            <a:r>
              <a:rPr lang="en-US" sz="1200" dirty="0">
                <a:hlinkClick r:id="rId4"/>
              </a:rPr>
              <a:t>annualenergyoutlook@eia.gov</a:t>
            </a:r>
            <a:r>
              <a:rPr lang="en-US" sz="1200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sources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898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32" y="201335"/>
            <a:ext cx="576228" cy="579763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74914"/>
            <a:ext cx="8001000" cy="3769129"/>
          </a:xfrm>
        </p:spPr>
        <p:txBody>
          <a:bodyPr/>
          <a:lstStyle/>
          <a:p>
            <a:pPr marL="0" indent="0" eaLnBrk="0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dirty="0" bmk="longterm">
                <a:solidFill>
                  <a:srgbClr val="000000"/>
                </a:solidFill>
                <a:cs typeface="Times New Roman" panose="02020603050405020304" pitchFamily="18" charset="0"/>
              </a:rPr>
              <a:t>AEO Working Groups </a:t>
            </a:r>
            <a:r>
              <a:rPr lang="en-US" altLang="en-US" sz="1400" dirty="0" smtClean="0" bmk="longterm">
                <a:solidFill>
                  <a:srgbClr val="000000"/>
                </a:solidFill>
                <a:cs typeface="Times New Roman" panose="02020603050405020304" pitchFamily="18" charset="0"/>
              </a:rPr>
              <a:t>| </a:t>
            </a:r>
            <a:r>
              <a:rPr lang="en-US" altLang="en-US" sz="1400" dirty="0" smtClean="0" bmk="longterm">
                <a:solidFill>
                  <a:srgbClr val="000000"/>
                </a:solidFill>
                <a:ea typeface="Arial" panose="020B0604020202020204" pitchFamily="34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altLang="en-US" sz="1400" dirty="0" bmk="longterm">
                <a:solidFill>
                  <a:srgbClr val="000000"/>
                </a:solidFill>
                <a:ea typeface="Arial" panose="020B0604020202020204" pitchFamily="34" charset="0"/>
                <a:cs typeface="Times New Roman" panose="02020603050405020304" pitchFamily="18" charset="0"/>
                <a:hlinkClick r:id="rId3"/>
              </a:rPr>
              <a:t>://www.eia.gov/outlooks/aeo/workinggroup</a:t>
            </a:r>
            <a:r>
              <a:rPr lang="en-US" altLang="en-US" sz="1400" dirty="0" smtClean="0" bmk="longterm">
                <a:solidFill>
                  <a:srgbClr val="000000"/>
                </a:solidFill>
                <a:ea typeface="Arial" panose="020B0604020202020204" pitchFamily="34" charset="0"/>
                <a:cs typeface="Times New Roman" panose="02020603050405020304" pitchFamily="18" charset="0"/>
                <a:hlinkClick r:id="rId3"/>
              </a:rPr>
              <a:t>/</a:t>
            </a:r>
            <a:endParaRPr lang="en-US" altLang="en-US" sz="1400" dirty="0" smtClean="0" bmk="longterm">
              <a:solidFill>
                <a:srgbClr val="000000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lvl="0" indent="0" eaLnBrk="0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400" dirty="0" bmk="longterm">
              <a:solidFill>
                <a:srgbClr val="000000"/>
              </a:solidFill>
            </a:endParaRPr>
          </a:p>
          <a:p>
            <a:pPr marL="0" lvl="0" indent="0" eaLnBrk="0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dirty="0" bmk="longterm">
                <a:solidFill>
                  <a:srgbClr val="000000"/>
                </a:solidFill>
                <a:cs typeface="Times New Roman" panose="02020603050405020304" pitchFamily="18" charset="0"/>
              </a:rPr>
              <a:t>AEO Analysis and Forecasting Experts </a:t>
            </a:r>
            <a:r>
              <a:rPr lang="en-US" altLang="en-US" sz="1400" dirty="0" smtClean="0" bmk="longterm">
                <a:solidFill>
                  <a:srgbClr val="000000"/>
                </a:solidFill>
                <a:cs typeface="Times New Roman" panose="02020603050405020304" pitchFamily="18" charset="0"/>
              </a:rPr>
              <a:t>| </a:t>
            </a:r>
            <a:r>
              <a:rPr lang="en-US" altLang="en-US" sz="1400" dirty="0" smtClean="0">
                <a:solidFill>
                  <a:srgbClr val="000000"/>
                </a:solidFill>
                <a:ea typeface="Arial" panose="020B0604020202020204" pitchFamily="34" charset="0"/>
                <a:cs typeface="Times New Roman" panose="02020603050405020304" pitchFamily="18" charset="0"/>
                <a:hlinkClick r:id="rId4"/>
              </a:rPr>
              <a:t>https</a:t>
            </a:r>
            <a:r>
              <a:rPr lang="en-US" altLang="en-US" sz="1400" dirty="0">
                <a:solidFill>
                  <a:srgbClr val="000000"/>
                </a:solidFill>
                <a:ea typeface="Arial" panose="020B0604020202020204" pitchFamily="34" charset="0"/>
                <a:cs typeface="Times New Roman" panose="02020603050405020304" pitchFamily="18" charset="0"/>
                <a:hlinkClick r:id="rId4"/>
              </a:rPr>
              <a:t>://</a:t>
            </a:r>
            <a:r>
              <a:rPr lang="en-US" altLang="en-US" sz="1400" dirty="0" smtClean="0">
                <a:solidFill>
                  <a:srgbClr val="000000"/>
                </a:solidFill>
                <a:ea typeface="Arial" panose="020B0604020202020204" pitchFamily="34" charset="0"/>
                <a:cs typeface="Times New Roman" panose="02020603050405020304" pitchFamily="18" charset="0"/>
                <a:hlinkClick r:id="rId4"/>
              </a:rPr>
              <a:t>www.eia.gov/about/contact/forecasting.php#longterm</a:t>
            </a:r>
            <a:endParaRPr lang="en-US" altLang="en-US" sz="1400" dirty="0" smtClean="0">
              <a:solidFill>
                <a:srgbClr val="000000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lvl="0" indent="0" eaLnBrk="0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lvl="0" indent="0" eaLnBrk="0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U.S. Energy Information Administration homepage | </a:t>
            </a:r>
            <a:r>
              <a:rPr lang="en-US" altLang="en-US" sz="1400" dirty="0" smtClean="0">
                <a:solidFill>
                  <a:srgbClr val="000000"/>
                </a:solidFill>
                <a:cs typeface="Times New Roman" panose="02020603050405020304" pitchFamily="18" charset="0"/>
                <a:hlinkClick r:id="rId5"/>
              </a:rPr>
              <a:t>www.eia.gov</a:t>
            </a:r>
            <a:endParaRPr lang="en-US" altLang="en-US" sz="140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lvl="0" indent="0" eaLnBrk="0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40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lvl="0" indent="0" eaLnBrk="0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Short-Term Energy Outlook | </a:t>
            </a:r>
            <a:r>
              <a:rPr lang="en-US" altLang="en-US" sz="1400" dirty="0" smtClean="0">
                <a:solidFill>
                  <a:srgbClr val="000000"/>
                </a:solidFill>
                <a:cs typeface="Times New Roman" panose="02020603050405020304" pitchFamily="18" charset="0"/>
                <a:hlinkClick r:id="rId6"/>
              </a:rPr>
              <a:t>www.eia.gov/steo</a:t>
            </a:r>
            <a:endParaRPr lang="en-US" altLang="en-US" sz="140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lvl="0" indent="0" eaLnBrk="0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40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lvl="0" indent="0" eaLnBrk="0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Annual Energy Outlook | </a:t>
            </a:r>
            <a:r>
              <a:rPr lang="en-US" altLang="en-US" sz="1400" dirty="0" smtClean="0">
                <a:solidFill>
                  <a:srgbClr val="000000"/>
                </a:solidFill>
                <a:cs typeface="Times New Roman" panose="02020603050405020304" pitchFamily="18" charset="0"/>
                <a:hlinkClick r:id="rId7"/>
              </a:rPr>
              <a:t>www.eia.gov/aeo</a:t>
            </a:r>
            <a:endParaRPr lang="en-US" altLang="en-US" sz="140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lvl="0" indent="0" eaLnBrk="0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40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lvl="0" indent="0" eaLnBrk="0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International Energy Outlook | </a:t>
            </a:r>
            <a:r>
              <a:rPr lang="en-US" altLang="en-US" sz="1400" dirty="0" smtClean="0">
                <a:solidFill>
                  <a:srgbClr val="000000"/>
                </a:solidFill>
                <a:cs typeface="Times New Roman" panose="02020603050405020304" pitchFamily="18" charset="0"/>
                <a:hlinkClick r:id="rId8"/>
              </a:rPr>
              <a:t>www.eia.gov/ieo</a:t>
            </a:r>
            <a:endParaRPr lang="en-US" altLang="en-US" sz="140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lvl="0" indent="0" eaLnBrk="0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40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lvl="0" indent="0" eaLnBrk="0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Monthly Energy Review | </a:t>
            </a:r>
            <a:r>
              <a:rPr lang="en-US" altLang="en-US" sz="1400" dirty="0" smtClean="0">
                <a:solidFill>
                  <a:srgbClr val="000000"/>
                </a:solidFill>
                <a:cs typeface="Times New Roman" panose="02020603050405020304" pitchFamily="18" charset="0"/>
                <a:hlinkClick r:id="rId9"/>
              </a:rPr>
              <a:t>www.eia.gov/mer</a:t>
            </a:r>
            <a:endParaRPr lang="en-US" altLang="en-US" sz="140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lvl="0" indent="0" eaLnBrk="0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40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lvl="0" indent="0" eaLnBrk="0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Today in Energy | </a:t>
            </a:r>
            <a:r>
              <a:rPr lang="en-US" altLang="en-US" sz="1400" dirty="0" smtClean="0">
                <a:solidFill>
                  <a:srgbClr val="000000"/>
                </a:solidFill>
                <a:cs typeface="Times New Roman" panose="02020603050405020304" pitchFamily="18" charset="0"/>
                <a:hlinkClick r:id="rId10"/>
              </a:rPr>
              <a:t>www.eia.gov/todayinenergy</a:t>
            </a:r>
            <a:endParaRPr lang="en-US" altLang="en-US" sz="140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lvl="0" indent="0" eaLnBrk="0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lvl="0" indent="0" eaLnBrk="0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EIA’s Application Programming Interface (API) | </a:t>
            </a:r>
            <a:r>
              <a:rPr lang="en-US" altLang="en-US" sz="1400" dirty="0" smtClean="0">
                <a:solidFill>
                  <a:srgbClr val="000000"/>
                </a:solidFill>
                <a:cs typeface="Times New Roman" panose="02020603050405020304" pitchFamily="18" charset="0"/>
                <a:hlinkClick r:id="rId11"/>
              </a:rPr>
              <a:t>www.eia.gov/opendata</a:t>
            </a:r>
            <a:endParaRPr lang="en-US" altLang="en-US" sz="140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lvl="0" indent="0" eaLnBrk="0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40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lvl="0" indent="0" eaLnBrk="0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371495"/>
      </p:ext>
    </p:extLst>
  </p:cSld>
  <p:clrMapOvr>
    <a:masterClrMapping/>
  </p:clrMapOvr>
</p:sld>
</file>

<file path=ppt/theme/theme1.xml><?xml version="1.0" encoding="utf-8"?>
<a:theme xmlns:a="http://schemas.openxmlformats.org/drawingml/2006/main" name="eia_template_16x9">
  <a:themeElements>
    <a:clrScheme name="EIA">
      <a:dk1>
        <a:srgbClr val="000000"/>
      </a:dk1>
      <a:lt1>
        <a:srgbClr val="FFFFFF"/>
      </a:lt1>
      <a:dk2>
        <a:srgbClr val="003953"/>
      </a:dk2>
      <a:lt2>
        <a:srgbClr val="333333"/>
      </a:lt2>
      <a:accent1>
        <a:srgbClr val="0096D7"/>
      </a:accent1>
      <a:accent2>
        <a:srgbClr val="BD732A"/>
      </a:accent2>
      <a:accent3>
        <a:srgbClr val="5D9732"/>
      </a:accent3>
      <a:accent4>
        <a:srgbClr val="FFC702"/>
      </a:accent4>
      <a:accent5>
        <a:srgbClr val="A33340"/>
      </a:accent5>
      <a:accent6>
        <a:srgbClr val="675005"/>
      </a:accent6>
      <a:hlink>
        <a:srgbClr val="0096D7"/>
      </a:hlink>
      <a:folHlink>
        <a:srgbClr val="5D9732"/>
      </a:folHlink>
    </a:clrScheme>
    <a:fontScheme name="EIA 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EOtemplatenew2020" id="{22974630-7C29-4446-A3AF-BF6DC17F8D11}" vid="{67E6A860-A119-471C-8D66-7B6EFF9AB4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AEOtemplatenew2020</Template>
  <TotalTime>3274</TotalTime>
  <Words>194</Words>
  <Application>Microsoft Office PowerPoint</Application>
  <PresentationFormat>On-screen Show (16:9)</PresentationFormat>
  <Paragraphs>52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eia_template_16x9</vt:lpstr>
      <vt:lpstr>PowerPoint Presentation</vt:lpstr>
      <vt:lpstr>Abbreviations</vt:lpstr>
      <vt:lpstr>Graph sources</vt:lpstr>
      <vt:lpstr>For more information</vt:lpstr>
    </vt:vector>
  </TitlesOfParts>
  <Company>EIA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U.S. Energy Information Administration</dc:creator>
  <cp:lastModifiedBy>Kline, Mala M.</cp:lastModifiedBy>
  <cp:revision>200</cp:revision>
  <cp:lastPrinted>2021-03-30T13:30:15Z</cp:lastPrinted>
  <dcterms:created xsi:type="dcterms:W3CDTF">2020-01-30T17:25:42Z</dcterms:created>
  <dcterms:modified xsi:type="dcterms:W3CDTF">2022-02-23T02:39:28Z</dcterms:modified>
</cp:coreProperties>
</file>