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5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notesSlides/notesSlide4.xml" ContentType="application/vnd.openxmlformats-officedocument.presentationml.notesSlide+xml"/>
  <Override PartName="/ppt/charts/chart7.xml" ContentType="application/vnd.openxmlformats-officedocument.drawingml.chart+xml"/>
  <Override PartName="/ppt/notesSlides/notesSlide5.xml" ContentType="application/vnd.openxmlformats-officedocument.presentationml.notesSlide+xml"/>
  <Override PartName="/ppt/charts/chart8.xml" ContentType="application/vnd.openxmlformats-officedocument.drawingml.chart+xml"/>
  <Override PartName="/ppt/notesSlides/notesSlide6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6.xml" ContentType="application/vnd.openxmlformats-officedocument.drawingml.chartshapes+xml"/>
  <Override PartName="/ppt/charts/chart11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7.xml" ContentType="application/vnd.openxmlformats-officedocument.drawingml.chartshapes+xml"/>
  <Override PartName="/ppt/charts/chart12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8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13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9.xml" ContentType="application/vnd.openxmlformats-officedocument.drawingml.chartshapes+xml"/>
  <Override PartName="/ppt/charts/chart14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10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5282" r:id="rId2"/>
  </p:sldMasterIdLst>
  <p:notesMasterIdLst>
    <p:notesMasterId r:id="rId14"/>
  </p:notesMasterIdLst>
  <p:handoutMasterIdLst>
    <p:handoutMasterId r:id="rId15"/>
  </p:handoutMasterIdLst>
  <p:sldIdLst>
    <p:sldId id="429" r:id="rId3"/>
    <p:sldId id="430" r:id="rId4"/>
    <p:sldId id="431" r:id="rId5"/>
    <p:sldId id="432" r:id="rId6"/>
    <p:sldId id="472" r:id="rId7"/>
    <p:sldId id="462" r:id="rId8"/>
    <p:sldId id="463" r:id="rId9"/>
    <p:sldId id="456" r:id="rId10"/>
    <p:sldId id="455" r:id="rId11"/>
    <p:sldId id="435" r:id="rId12"/>
    <p:sldId id="436" r:id="rId13"/>
  </p:sldIdLst>
  <p:sldSz cx="9144000" cy="5143500" type="screen16x9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48" userDrawn="1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karzynski, Nicholas" initials="SN" lastIdx="5" clrIdx="0">
    <p:extLst>
      <p:ext uri="{19B8F6BF-5375-455C-9EA6-DF929625EA0E}">
        <p15:presenceInfo xmlns:p15="http://schemas.microsoft.com/office/powerpoint/2012/main" userId="S-1-5-21-2005352356-2018378189-366286951-34356" providerId="AD"/>
      </p:ext>
    </p:extLst>
  </p:cmAuthor>
  <p:cmAuthor id="2" name="Kline, Mala M." initials="KMM" lastIdx="2" clrIdx="1">
    <p:extLst>
      <p:ext uri="{19B8F6BF-5375-455C-9EA6-DF929625EA0E}">
        <p15:presenceInfo xmlns:p15="http://schemas.microsoft.com/office/powerpoint/2012/main" userId="S-1-5-21-2005352356-2018378189-366286951-43724" providerId="AD"/>
      </p:ext>
    </p:extLst>
  </p:cmAuthor>
  <p:cmAuthor id="3" name="Aleman, Eugenio J." initials="AEJ" lastIdx="1" clrIdx="2">
    <p:extLst>
      <p:ext uri="{19B8F6BF-5375-455C-9EA6-DF929625EA0E}">
        <p15:presenceInfo xmlns:p15="http://schemas.microsoft.com/office/powerpoint/2012/main" userId="S-1-5-21-2005352356-2018378189-366286951-4375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99"/>
    <a:srgbClr val="72242D"/>
    <a:srgbClr val="7D6D9B"/>
    <a:srgbClr val="FFFFFF"/>
    <a:srgbClr val="49366E"/>
    <a:srgbClr val="E3A5AC"/>
    <a:srgbClr val="C00000"/>
    <a:srgbClr val="D7E5CC"/>
    <a:srgbClr val="A6C68E"/>
    <a:srgbClr val="5D97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666" autoAdjust="0"/>
    <p:restoredTop sz="71374" autoAdjust="0"/>
  </p:normalViewPr>
  <p:slideViewPr>
    <p:cSldViewPr snapToGrid="0">
      <p:cViewPr varScale="1">
        <p:scale>
          <a:sx n="148" d="100"/>
          <a:sy n="148" d="100"/>
        </p:scale>
        <p:origin x="92" y="172"/>
      </p:cViewPr>
      <p:guideLst>
        <p:guide orient="horz" pos="2148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058" y="-1158"/>
      </p:cViewPr>
      <p:guideLst>
        <p:guide orient="horz" pos="2924"/>
        <p:guide pos="2200"/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6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7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8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9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3.xml"/><Relationship Id="rId4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5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214886666845036"/>
          <c:y val="0.12538304598359881"/>
          <c:w val="0.54542734590644737"/>
          <c:h val="0.74098100453536775"/>
        </c:manualLayout>
      </c:layout>
      <c:areaChart>
        <c:grouping val="stacke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refining</c:v>
                </c:pt>
              </c:strCache>
            </c:strRef>
          </c:tx>
          <c:spPr>
            <a:solidFill>
              <a:srgbClr val="FFC702">
                <a:lumMod val="75000"/>
              </a:srgbClr>
            </a:solidFill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4.368646</c:v>
                </c:pt>
                <c:pt idx="1">
                  <c:v>4.4945510000000004</c:v>
                </c:pt>
                <c:pt idx="2">
                  <c:v>4.5554649999999999</c:v>
                </c:pt>
                <c:pt idx="3">
                  <c:v>4.4479199999999999</c:v>
                </c:pt>
                <c:pt idx="4">
                  <c:v>4.4099779999999997</c:v>
                </c:pt>
                <c:pt idx="5">
                  <c:v>4.4475509999999998</c:v>
                </c:pt>
                <c:pt idx="6">
                  <c:v>4.5062199999999999</c:v>
                </c:pt>
                <c:pt idx="7">
                  <c:v>4.5039259999999999</c:v>
                </c:pt>
                <c:pt idx="8">
                  <c:v>4.5196649999999998</c:v>
                </c:pt>
                <c:pt idx="9">
                  <c:v>4.5388609999999998</c:v>
                </c:pt>
                <c:pt idx="10">
                  <c:v>4.5820259999999999</c:v>
                </c:pt>
                <c:pt idx="11">
                  <c:v>4.557734</c:v>
                </c:pt>
                <c:pt idx="12">
                  <c:v>4.5955849999999998</c:v>
                </c:pt>
                <c:pt idx="13">
                  <c:v>4.6056210000000002</c:v>
                </c:pt>
                <c:pt idx="14">
                  <c:v>4.6378360000000001</c:v>
                </c:pt>
                <c:pt idx="15">
                  <c:v>4.6671709999999997</c:v>
                </c:pt>
                <c:pt idx="16">
                  <c:v>4.70146</c:v>
                </c:pt>
                <c:pt idx="17">
                  <c:v>4.7399589999999998</c:v>
                </c:pt>
                <c:pt idx="18">
                  <c:v>4.7657280000000002</c:v>
                </c:pt>
                <c:pt idx="19">
                  <c:v>4.7947879999999996</c:v>
                </c:pt>
                <c:pt idx="20">
                  <c:v>4.8173490000000001</c:v>
                </c:pt>
                <c:pt idx="21">
                  <c:v>4.8368320000000002</c:v>
                </c:pt>
                <c:pt idx="22">
                  <c:v>4.8551190000000002</c:v>
                </c:pt>
                <c:pt idx="23">
                  <c:v>4.8522930000000004</c:v>
                </c:pt>
                <c:pt idx="24">
                  <c:v>4.8867720000000006</c:v>
                </c:pt>
                <c:pt idx="25">
                  <c:v>4.8966289999999999</c:v>
                </c:pt>
                <c:pt idx="26">
                  <c:v>4.9036900000000001</c:v>
                </c:pt>
                <c:pt idx="27">
                  <c:v>4.942876</c:v>
                </c:pt>
                <c:pt idx="28">
                  <c:v>4.9945139999999997</c:v>
                </c:pt>
                <c:pt idx="29">
                  <c:v>5.0157239999999996</c:v>
                </c:pt>
                <c:pt idx="30">
                  <c:v>5.0401300000000004</c:v>
                </c:pt>
              </c:numCache>
            </c:numRef>
          </c:val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bulk chemical heat &amp; power</c:v>
                </c:pt>
              </c:strCache>
            </c:strRef>
          </c:tx>
          <c:spPr>
            <a:solidFill>
              <a:srgbClr val="7D6D9B"/>
            </a:solidFill>
            <a:ln>
              <a:solidFill>
                <a:srgbClr val="7D6D9B"/>
              </a:solidFill>
            </a:ln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2.9178879390000003</c:v>
                </c:pt>
                <c:pt idx="1">
                  <c:v>2.8267768550000003</c:v>
                </c:pt>
                <c:pt idx="2">
                  <c:v>2.9373959959999998</c:v>
                </c:pt>
                <c:pt idx="3">
                  <c:v>3.0175710450000004</c:v>
                </c:pt>
                <c:pt idx="4">
                  <c:v>3.0686660160000003</c:v>
                </c:pt>
                <c:pt idx="5">
                  <c:v>3.1489958499999999</c:v>
                </c:pt>
                <c:pt idx="6">
                  <c:v>3.2326467290000003</c:v>
                </c:pt>
                <c:pt idx="7">
                  <c:v>3.2867946780000001</c:v>
                </c:pt>
                <c:pt idx="8">
                  <c:v>3.3430405270000003</c:v>
                </c:pt>
                <c:pt idx="9">
                  <c:v>3.39668042</c:v>
                </c:pt>
                <c:pt idx="10">
                  <c:v>3.4435722660000003</c:v>
                </c:pt>
                <c:pt idx="11">
                  <c:v>3.5018012700000001</c:v>
                </c:pt>
                <c:pt idx="12">
                  <c:v>3.5645114750000002</c:v>
                </c:pt>
                <c:pt idx="13">
                  <c:v>3.62016333</c:v>
                </c:pt>
                <c:pt idx="14">
                  <c:v>3.6656655269999998</c:v>
                </c:pt>
                <c:pt idx="15">
                  <c:v>3.7089028319999997</c:v>
                </c:pt>
                <c:pt idx="16">
                  <c:v>3.7550463869999997</c:v>
                </c:pt>
                <c:pt idx="17">
                  <c:v>3.8118139649999998</c:v>
                </c:pt>
                <c:pt idx="18">
                  <c:v>3.8602150879999999</c:v>
                </c:pt>
                <c:pt idx="19">
                  <c:v>3.9027546389999999</c:v>
                </c:pt>
                <c:pt idx="20">
                  <c:v>3.9400593260000001</c:v>
                </c:pt>
                <c:pt idx="21">
                  <c:v>3.997501465</c:v>
                </c:pt>
                <c:pt idx="22">
                  <c:v>4.0506853029999998</c:v>
                </c:pt>
                <c:pt idx="23">
                  <c:v>4.1045170900000008</c:v>
                </c:pt>
                <c:pt idx="24">
                  <c:v>4.1459536130000005</c:v>
                </c:pt>
                <c:pt idx="25">
                  <c:v>4.1915815430000016</c:v>
                </c:pt>
                <c:pt idx="26">
                  <c:v>4.2440488280000004</c:v>
                </c:pt>
                <c:pt idx="27">
                  <c:v>4.2764448239999995</c:v>
                </c:pt>
                <c:pt idx="28">
                  <c:v>4.2877055660000005</c:v>
                </c:pt>
                <c:pt idx="29">
                  <c:v>4.3379399410000001</c:v>
                </c:pt>
                <c:pt idx="30">
                  <c:v>4.429143066</c:v>
                </c:pt>
              </c:numCache>
            </c:numRef>
          </c:val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bulk chemical feedstocks</c:v>
                </c:pt>
              </c:strCache>
            </c:strRef>
          </c:tx>
          <c:spPr>
            <a:solidFill>
              <a:srgbClr val="49366E"/>
            </a:solidFill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Sheet1!$D$2:$D$32</c:f>
              <c:numCache>
                <c:formatCode>General</c:formatCode>
                <c:ptCount val="31"/>
                <c:pt idx="0">
                  <c:v>4.664117676</c:v>
                </c:pt>
                <c:pt idx="1">
                  <c:v>5.0060561520000002</c:v>
                </c:pt>
                <c:pt idx="2">
                  <c:v>5.196925781</c:v>
                </c:pt>
                <c:pt idx="3">
                  <c:v>5.4109003910000002</c:v>
                </c:pt>
                <c:pt idx="4">
                  <c:v>5.4287592770000002</c:v>
                </c:pt>
                <c:pt idx="5">
                  <c:v>5.5278994140000002</c:v>
                </c:pt>
                <c:pt idx="6">
                  <c:v>5.6357197270000006</c:v>
                </c:pt>
                <c:pt idx="7">
                  <c:v>5.6948168949999998</c:v>
                </c:pt>
                <c:pt idx="8">
                  <c:v>5.7490751950000005</c:v>
                </c:pt>
                <c:pt idx="9">
                  <c:v>5.8016591799999997</c:v>
                </c:pt>
                <c:pt idx="10">
                  <c:v>5.8449799800000015</c:v>
                </c:pt>
                <c:pt idx="11">
                  <c:v>5.9131582029999992</c:v>
                </c:pt>
                <c:pt idx="12">
                  <c:v>6.0031987300000003</c:v>
                </c:pt>
                <c:pt idx="13">
                  <c:v>6.0682021479999992</c:v>
                </c:pt>
                <c:pt idx="14">
                  <c:v>6.1174658200000005</c:v>
                </c:pt>
                <c:pt idx="15">
                  <c:v>6.1584223629999997</c:v>
                </c:pt>
                <c:pt idx="16">
                  <c:v>6.2091088870000002</c:v>
                </c:pt>
                <c:pt idx="17">
                  <c:v>6.2750473629999997</c:v>
                </c:pt>
                <c:pt idx="18">
                  <c:v>6.3278789060000005</c:v>
                </c:pt>
                <c:pt idx="19">
                  <c:v>6.3691679689999994</c:v>
                </c:pt>
                <c:pt idx="20">
                  <c:v>6.4026464839999999</c:v>
                </c:pt>
                <c:pt idx="21">
                  <c:v>6.4615576170000004</c:v>
                </c:pt>
                <c:pt idx="22">
                  <c:v>6.5133110350000001</c:v>
                </c:pt>
                <c:pt idx="23">
                  <c:v>6.5753276370000009</c:v>
                </c:pt>
                <c:pt idx="24">
                  <c:v>6.6178247070000005</c:v>
                </c:pt>
                <c:pt idx="25">
                  <c:v>6.6628437500000004</c:v>
                </c:pt>
                <c:pt idx="26">
                  <c:v>6.7179970700000009</c:v>
                </c:pt>
                <c:pt idx="27">
                  <c:v>6.7424843750000001</c:v>
                </c:pt>
                <c:pt idx="28">
                  <c:v>6.7355083010000003</c:v>
                </c:pt>
                <c:pt idx="29">
                  <c:v>6.7831718749999999</c:v>
                </c:pt>
                <c:pt idx="30">
                  <c:v>6.8968178710000005</c:v>
                </c:pt>
              </c:numCache>
            </c:numRef>
          </c:val>
        </c:ser>
        <c:ser>
          <c:idx val="0"/>
          <c:order val="3"/>
          <c:tx>
            <c:strRef>
              <c:f>Sheet1!$E$1</c:f>
              <c:strCache>
                <c:ptCount val="1"/>
                <c:pt idx="0">
                  <c:v>other energy intensive</c:v>
                </c:pt>
              </c:strCache>
            </c:strRef>
          </c:tx>
          <c:spPr>
            <a:solidFill>
              <a:srgbClr val="333333">
                <a:lumMod val="40000"/>
                <a:lumOff val="60000"/>
              </a:srgbClr>
            </a:solidFill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Sheet1!$E$2:$E$32</c:f>
              <c:numCache>
                <c:formatCode>General</c:formatCode>
                <c:ptCount val="31"/>
                <c:pt idx="0">
                  <c:v>4.6138879089999998</c:v>
                </c:pt>
                <c:pt idx="1">
                  <c:v>4.7272221220000015</c:v>
                </c:pt>
                <c:pt idx="2">
                  <c:v>4.9209304050000009</c:v>
                </c:pt>
                <c:pt idx="3">
                  <c:v>4.9774334550000008</c:v>
                </c:pt>
                <c:pt idx="4">
                  <c:v>4.9875414579999999</c:v>
                </c:pt>
                <c:pt idx="5">
                  <c:v>4.9861726219999998</c:v>
                </c:pt>
                <c:pt idx="6">
                  <c:v>5.0013220060000005</c:v>
                </c:pt>
                <c:pt idx="7">
                  <c:v>4.9728013600000001</c:v>
                </c:pt>
                <c:pt idx="8">
                  <c:v>4.9426494590000001</c:v>
                </c:pt>
                <c:pt idx="9">
                  <c:v>4.9207841189999995</c:v>
                </c:pt>
                <c:pt idx="10">
                  <c:v>4.8885350030000003</c:v>
                </c:pt>
                <c:pt idx="11">
                  <c:v>4.8603742970000008</c:v>
                </c:pt>
                <c:pt idx="12">
                  <c:v>4.839533447</c:v>
                </c:pt>
                <c:pt idx="13">
                  <c:v>4.8081312110000001</c:v>
                </c:pt>
                <c:pt idx="14">
                  <c:v>4.7882625880000003</c:v>
                </c:pt>
                <c:pt idx="15">
                  <c:v>4.7714572910000008</c:v>
                </c:pt>
                <c:pt idx="16">
                  <c:v>4.7572304690000013</c:v>
                </c:pt>
                <c:pt idx="17">
                  <c:v>4.7506928410000002</c:v>
                </c:pt>
                <c:pt idx="18">
                  <c:v>4.7471818250000002</c:v>
                </c:pt>
                <c:pt idx="19">
                  <c:v>4.740754883000001</c:v>
                </c:pt>
                <c:pt idx="20">
                  <c:v>4.7321485749999992</c:v>
                </c:pt>
                <c:pt idx="21">
                  <c:v>4.7395495150000002</c:v>
                </c:pt>
                <c:pt idx="22">
                  <c:v>4.7546620019999999</c:v>
                </c:pt>
                <c:pt idx="23">
                  <c:v>4.7623581550000003</c:v>
                </c:pt>
                <c:pt idx="24">
                  <c:v>4.7595430749999998</c:v>
                </c:pt>
                <c:pt idx="25">
                  <c:v>4.7553164820000005</c:v>
                </c:pt>
                <c:pt idx="26">
                  <c:v>4.7602586360000005</c:v>
                </c:pt>
                <c:pt idx="27">
                  <c:v>4.7556452170000005</c:v>
                </c:pt>
                <c:pt idx="28">
                  <c:v>4.7404069209999999</c:v>
                </c:pt>
                <c:pt idx="29">
                  <c:v>4.7421928860000007</c:v>
                </c:pt>
                <c:pt idx="30">
                  <c:v>4.760370011</c:v>
                </c:pt>
              </c:numCache>
            </c:numRef>
          </c:val>
        </c:ser>
        <c:ser>
          <c:idx val="1"/>
          <c:order val="4"/>
          <c:tx>
            <c:strRef>
              <c:f>Sheet1!$F$1</c:f>
              <c:strCache>
                <c:ptCount val="1"/>
                <c:pt idx="0">
                  <c:v>non-energy intensive</c:v>
                </c:pt>
              </c:strCache>
            </c:strRef>
          </c:tx>
          <c:spPr>
            <a:solidFill>
              <a:srgbClr val="FFC702">
                <a:lumMod val="60000"/>
                <a:lumOff val="40000"/>
              </a:srgbClr>
            </a:solidFill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Sheet1!$F$2:$F$32</c:f>
              <c:numCache>
                <c:formatCode>General</c:formatCode>
                <c:ptCount val="31"/>
                <c:pt idx="0">
                  <c:v>2.8430772330000003</c:v>
                </c:pt>
                <c:pt idx="1">
                  <c:v>2.9670019750000005</c:v>
                </c:pt>
                <c:pt idx="2">
                  <c:v>3.0397156290000003</c:v>
                </c:pt>
                <c:pt idx="3">
                  <c:v>3.0848340760000004</c:v>
                </c:pt>
                <c:pt idx="4">
                  <c:v>3.1071846920000001</c:v>
                </c:pt>
                <c:pt idx="5">
                  <c:v>3.135796692</c:v>
                </c:pt>
                <c:pt idx="6">
                  <c:v>3.1508220680000001</c:v>
                </c:pt>
                <c:pt idx="7">
                  <c:v>3.160451728</c:v>
                </c:pt>
                <c:pt idx="8">
                  <c:v>3.1742451790000001</c:v>
                </c:pt>
                <c:pt idx="9">
                  <c:v>3.2027644889999998</c:v>
                </c:pt>
                <c:pt idx="10">
                  <c:v>3.231834664</c:v>
                </c:pt>
                <c:pt idx="11">
                  <c:v>3.253170753</c:v>
                </c:pt>
                <c:pt idx="12">
                  <c:v>3.2818774630000003</c:v>
                </c:pt>
                <c:pt idx="13">
                  <c:v>3.3081157080000003</c:v>
                </c:pt>
                <c:pt idx="14">
                  <c:v>3.337924333000001</c:v>
                </c:pt>
                <c:pt idx="15">
                  <c:v>3.3700445249999995</c:v>
                </c:pt>
                <c:pt idx="16">
                  <c:v>3.403704453</c:v>
                </c:pt>
                <c:pt idx="17">
                  <c:v>3.4432308049999998</c:v>
                </c:pt>
                <c:pt idx="18">
                  <c:v>3.4828078380000003</c:v>
                </c:pt>
                <c:pt idx="19">
                  <c:v>3.5228388829999999</c:v>
                </c:pt>
                <c:pt idx="20">
                  <c:v>3.5577730089999999</c:v>
                </c:pt>
                <c:pt idx="21">
                  <c:v>3.5994630750000001</c:v>
                </c:pt>
                <c:pt idx="22">
                  <c:v>3.6477652979999999</c:v>
                </c:pt>
                <c:pt idx="23">
                  <c:v>3.694286162</c:v>
                </c:pt>
                <c:pt idx="24">
                  <c:v>3.7413497169999999</c:v>
                </c:pt>
                <c:pt idx="25">
                  <c:v>3.786912842</c:v>
                </c:pt>
                <c:pt idx="26">
                  <c:v>3.8366113140000002</c:v>
                </c:pt>
                <c:pt idx="27">
                  <c:v>3.8824352649999998</c:v>
                </c:pt>
                <c:pt idx="28">
                  <c:v>3.920296875</c:v>
                </c:pt>
                <c:pt idx="29">
                  <c:v>3.9627952880000001</c:v>
                </c:pt>
                <c:pt idx="30">
                  <c:v>4.0162782740000011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non-manufacturing</c:v>
                </c:pt>
              </c:strCache>
            </c:strRef>
          </c:tx>
          <c:spPr>
            <a:solidFill>
              <a:srgbClr val="5D9732">
                <a:lumMod val="75000"/>
              </a:srgbClr>
            </a:solidFill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Sheet1!$G$2:$G$32</c:f>
              <c:numCache>
                <c:formatCode>General</c:formatCode>
                <c:ptCount val="31"/>
                <c:pt idx="0">
                  <c:v>5.9923811800000015</c:v>
                </c:pt>
                <c:pt idx="1">
                  <c:v>6.2382647400000009</c:v>
                </c:pt>
                <c:pt idx="2">
                  <c:v>6.3741643980000005</c:v>
                </c:pt>
                <c:pt idx="3">
                  <c:v>6.4461014100000016</c:v>
                </c:pt>
                <c:pt idx="4">
                  <c:v>6.564015199</c:v>
                </c:pt>
                <c:pt idx="5">
                  <c:v>6.66308905</c:v>
                </c:pt>
                <c:pt idx="6">
                  <c:v>6.7125506290000034</c:v>
                </c:pt>
                <c:pt idx="7">
                  <c:v>6.7487436529999991</c:v>
                </c:pt>
                <c:pt idx="8">
                  <c:v>6.8289855350000002</c:v>
                </c:pt>
                <c:pt idx="9">
                  <c:v>6.8845985420000009</c:v>
                </c:pt>
                <c:pt idx="10">
                  <c:v>6.9515881349999997</c:v>
                </c:pt>
                <c:pt idx="11">
                  <c:v>7.009147919000001</c:v>
                </c:pt>
                <c:pt idx="12">
                  <c:v>7.0785080860000003</c:v>
                </c:pt>
                <c:pt idx="13">
                  <c:v>7.1304375920000007</c:v>
                </c:pt>
                <c:pt idx="14">
                  <c:v>7.1526757510000012</c:v>
                </c:pt>
                <c:pt idx="15">
                  <c:v>7.1732270210000015</c:v>
                </c:pt>
                <c:pt idx="16">
                  <c:v>7.1955298470000004</c:v>
                </c:pt>
                <c:pt idx="17">
                  <c:v>7.2236381529999996</c:v>
                </c:pt>
                <c:pt idx="18">
                  <c:v>7.2721278990000009</c:v>
                </c:pt>
                <c:pt idx="19">
                  <c:v>7.3179028020000008</c:v>
                </c:pt>
                <c:pt idx="20">
                  <c:v>7.374788025</c:v>
                </c:pt>
                <c:pt idx="21">
                  <c:v>7.4192199399999996</c:v>
                </c:pt>
                <c:pt idx="22">
                  <c:v>7.47654306</c:v>
                </c:pt>
                <c:pt idx="23">
                  <c:v>7.5208708199999998</c:v>
                </c:pt>
                <c:pt idx="24">
                  <c:v>7.5828134159999996</c:v>
                </c:pt>
                <c:pt idx="25">
                  <c:v>7.6356066590000014</c:v>
                </c:pt>
                <c:pt idx="26">
                  <c:v>7.6921750180000004</c:v>
                </c:pt>
                <c:pt idx="27">
                  <c:v>7.729476044000001</c:v>
                </c:pt>
                <c:pt idx="28">
                  <c:v>7.7841138310000018</c:v>
                </c:pt>
                <c:pt idx="29">
                  <c:v>7.8369162300000008</c:v>
                </c:pt>
                <c:pt idx="30">
                  <c:v>7.9008205259999986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99296448"/>
        <c:axId val="1799301888"/>
      </c:areaChart>
      <c:catAx>
        <c:axId val="1799296448"/>
        <c:scaling>
          <c:orientation val="minMax"/>
        </c:scaling>
        <c:delete val="0"/>
        <c:axPos val="b"/>
        <c:numFmt formatCode="0" sourceLinked="0"/>
        <c:majorTickMark val="out"/>
        <c:minorTickMark val="none"/>
        <c:tickLblPos val="none"/>
        <c:spPr>
          <a:ln w="12700">
            <a:solidFill>
              <a:srgbClr val="000000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799301888"/>
        <c:crossesAt val="0"/>
        <c:auto val="1"/>
        <c:lblAlgn val="ctr"/>
        <c:lblOffset val="100"/>
        <c:tickLblSkip val="10"/>
        <c:tickMarkSkip val="10"/>
        <c:noMultiLvlLbl val="0"/>
      </c:catAx>
      <c:valAx>
        <c:axId val="1799301888"/>
        <c:scaling>
          <c:orientation val="minMax"/>
          <c:max val="40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#,##0_);\(#,##0\)" sourceLinked="0"/>
        <c:majorTickMark val="none"/>
        <c:minorTickMark val="none"/>
        <c:tickLblPos val="low"/>
        <c:spPr>
          <a:ln w="22225">
            <a:noFill/>
            <a:prstDash val="lgDash"/>
          </a:ln>
        </c:spPr>
        <c:txPr>
          <a:bodyPr/>
          <a:lstStyle/>
          <a:p>
            <a:pPr>
              <a:defRPr sz="1200" b="0"/>
            </a:pPr>
            <a:endParaRPr lang="en-US"/>
          </a:p>
        </c:txPr>
        <c:crossAx val="1799296448"/>
        <c:crossesAt val="2"/>
        <c:crossBetween val="midCat"/>
        <c:majorUnit val="10"/>
      </c:valAx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2">
    <c:autoUpdate val="0"/>
  </c:externalData>
  <c:userShapes r:id="rId3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393013373328337E-2"/>
          <c:y val="2.8656309375338626E-2"/>
          <c:w val="0.92321397325334331"/>
          <c:h val="0.87666351905159645"/>
        </c:manualLayout>
      </c:layout>
      <c:areaChart>
        <c:grouping val="stacked"/>
        <c:varyColors val="0"/>
        <c:ser>
          <c:idx val="5"/>
          <c:order val="0"/>
          <c:tx>
            <c:strRef>
              <c:f>Sheet1!$G$1</c:f>
              <c:strCache>
                <c:ptCount val="1"/>
                <c:pt idx="0">
                  <c:v>naphtha</c:v>
                </c:pt>
              </c:strCache>
            </c:strRef>
          </c:tx>
          <c:spPr>
            <a:solidFill>
              <a:schemeClr val="tx1"/>
            </a:solidFill>
            <a:ln w="25400"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Sheet1!$G$2:$G$32</c:f>
              <c:numCache>
                <c:formatCode>General</c:formatCode>
                <c:ptCount val="31"/>
                <c:pt idx="0">
                  <c:v>0.57161799999999996</c:v>
                </c:pt>
                <c:pt idx="1">
                  <c:v>0.58365599999999995</c:v>
                </c:pt>
                <c:pt idx="2">
                  <c:v>0.60802599999999996</c:v>
                </c:pt>
                <c:pt idx="3">
                  <c:v>0.63090000000000002</c:v>
                </c:pt>
                <c:pt idx="4">
                  <c:v>0.55000000000000004</c:v>
                </c:pt>
                <c:pt idx="5">
                  <c:v>0.55000000000000004</c:v>
                </c:pt>
                <c:pt idx="6">
                  <c:v>0.55000000000000004</c:v>
                </c:pt>
                <c:pt idx="7">
                  <c:v>0.55000000000000004</c:v>
                </c:pt>
                <c:pt idx="8">
                  <c:v>0.55000000000000004</c:v>
                </c:pt>
                <c:pt idx="9">
                  <c:v>0.55000000000000004</c:v>
                </c:pt>
                <c:pt idx="10">
                  <c:v>0.55000000000000004</c:v>
                </c:pt>
                <c:pt idx="11">
                  <c:v>0.55000000000000004</c:v>
                </c:pt>
                <c:pt idx="12">
                  <c:v>0.55000000000000004</c:v>
                </c:pt>
                <c:pt idx="13">
                  <c:v>0.55000000000000004</c:v>
                </c:pt>
                <c:pt idx="14">
                  <c:v>0.55000000000000004</c:v>
                </c:pt>
                <c:pt idx="15">
                  <c:v>0.55000000000000004</c:v>
                </c:pt>
                <c:pt idx="16">
                  <c:v>0.55000000000000004</c:v>
                </c:pt>
                <c:pt idx="17">
                  <c:v>0.55000000000000004</c:v>
                </c:pt>
                <c:pt idx="18">
                  <c:v>0.55000000000000004</c:v>
                </c:pt>
                <c:pt idx="19">
                  <c:v>0.55000000000000004</c:v>
                </c:pt>
                <c:pt idx="20">
                  <c:v>0.55000000000000004</c:v>
                </c:pt>
                <c:pt idx="21">
                  <c:v>0.55000000000000004</c:v>
                </c:pt>
                <c:pt idx="22">
                  <c:v>0.55000000000000004</c:v>
                </c:pt>
                <c:pt idx="23">
                  <c:v>0.55000000000000004</c:v>
                </c:pt>
                <c:pt idx="24">
                  <c:v>0.55000000000000004</c:v>
                </c:pt>
                <c:pt idx="25">
                  <c:v>0.55000000000000004</c:v>
                </c:pt>
                <c:pt idx="26">
                  <c:v>0.55000000000000004</c:v>
                </c:pt>
                <c:pt idx="27">
                  <c:v>0.55000000000000004</c:v>
                </c:pt>
                <c:pt idx="28">
                  <c:v>0.55000000000000004</c:v>
                </c:pt>
                <c:pt idx="29">
                  <c:v>0.55000000000000004</c:v>
                </c:pt>
                <c:pt idx="30">
                  <c:v>0.55000000000000004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ethane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1.7488999999999999</c:v>
                </c:pt>
                <c:pt idx="1">
                  <c:v>1.7571000000000001</c:v>
                </c:pt>
                <c:pt idx="2">
                  <c:v>2.0503</c:v>
                </c:pt>
                <c:pt idx="3">
                  <c:v>2.1698</c:v>
                </c:pt>
                <c:pt idx="4">
                  <c:v>2.245066</c:v>
                </c:pt>
                <c:pt idx="5">
                  <c:v>2.3816980000000001</c:v>
                </c:pt>
                <c:pt idx="6">
                  <c:v>2.521353</c:v>
                </c:pt>
                <c:pt idx="7">
                  <c:v>2.5959219999999998</c:v>
                </c:pt>
                <c:pt idx="8">
                  <c:v>2.640091</c:v>
                </c:pt>
                <c:pt idx="9">
                  <c:v>2.6596860000000002</c:v>
                </c:pt>
                <c:pt idx="10">
                  <c:v>2.6912910000000001</c:v>
                </c:pt>
                <c:pt idx="11">
                  <c:v>2.775671</c:v>
                </c:pt>
                <c:pt idx="12">
                  <c:v>2.8018480000000001</c:v>
                </c:pt>
                <c:pt idx="13">
                  <c:v>2.7979229999999999</c:v>
                </c:pt>
                <c:pt idx="14">
                  <c:v>2.8267060000000002</c:v>
                </c:pt>
                <c:pt idx="15">
                  <c:v>2.8345159999999998</c:v>
                </c:pt>
                <c:pt idx="16">
                  <c:v>2.837507</c:v>
                </c:pt>
                <c:pt idx="17">
                  <c:v>2.85398</c:v>
                </c:pt>
                <c:pt idx="18">
                  <c:v>2.8631920000000002</c:v>
                </c:pt>
                <c:pt idx="19">
                  <c:v>2.9034960000000001</c:v>
                </c:pt>
                <c:pt idx="20">
                  <c:v>2.9288449999999999</c:v>
                </c:pt>
                <c:pt idx="21">
                  <c:v>2.9645239999999999</c:v>
                </c:pt>
                <c:pt idx="22">
                  <c:v>2.9839850000000001</c:v>
                </c:pt>
                <c:pt idx="23">
                  <c:v>2.9937619999999998</c:v>
                </c:pt>
                <c:pt idx="24">
                  <c:v>3.0351949999999999</c:v>
                </c:pt>
                <c:pt idx="25">
                  <c:v>3.0632160000000002</c:v>
                </c:pt>
                <c:pt idx="26">
                  <c:v>3.0757729999999999</c:v>
                </c:pt>
                <c:pt idx="27">
                  <c:v>3.09097</c:v>
                </c:pt>
                <c:pt idx="28">
                  <c:v>3.0656979999999998</c:v>
                </c:pt>
                <c:pt idx="29">
                  <c:v>3.0828899999999999</c:v>
                </c:pt>
                <c:pt idx="30">
                  <c:v>3.0937389999999998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propane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Sheet1!$D$2:$D$32</c:f>
              <c:numCache>
                <c:formatCode>General</c:formatCode>
                <c:ptCount val="31"/>
                <c:pt idx="0">
                  <c:v>0.31290000000000001</c:v>
                </c:pt>
                <c:pt idx="1">
                  <c:v>0.39179999999999998</c:v>
                </c:pt>
                <c:pt idx="2">
                  <c:v>0.35620000000000002</c:v>
                </c:pt>
                <c:pt idx="3">
                  <c:v>0.3957</c:v>
                </c:pt>
                <c:pt idx="4">
                  <c:v>0.39989799999999998</c:v>
                </c:pt>
                <c:pt idx="5">
                  <c:v>0.382191</c:v>
                </c:pt>
                <c:pt idx="6">
                  <c:v>0.36469200000000002</c:v>
                </c:pt>
                <c:pt idx="7">
                  <c:v>0.35523300000000002</c:v>
                </c:pt>
                <c:pt idx="8">
                  <c:v>0.35457699999999998</c:v>
                </c:pt>
                <c:pt idx="9">
                  <c:v>0.361232</c:v>
                </c:pt>
                <c:pt idx="10">
                  <c:v>0.36163400000000001</c:v>
                </c:pt>
                <c:pt idx="11">
                  <c:v>0.35684900000000003</c:v>
                </c:pt>
                <c:pt idx="12">
                  <c:v>0.42353299999999999</c:v>
                </c:pt>
                <c:pt idx="13">
                  <c:v>0.490809</c:v>
                </c:pt>
                <c:pt idx="14">
                  <c:v>0.504386</c:v>
                </c:pt>
                <c:pt idx="15">
                  <c:v>0.53310599999999997</c:v>
                </c:pt>
                <c:pt idx="16">
                  <c:v>0.57602500000000001</c:v>
                </c:pt>
                <c:pt idx="17">
                  <c:v>0.62091799999999997</c:v>
                </c:pt>
                <c:pt idx="18">
                  <c:v>0.65918699999999997</c:v>
                </c:pt>
                <c:pt idx="19">
                  <c:v>0.66607099999999997</c:v>
                </c:pt>
                <c:pt idx="20">
                  <c:v>0.67980200000000002</c:v>
                </c:pt>
                <c:pt idx="21">
                  <c:v>0.69492200000000004</c:v>
                </c:pt>
                <c:pt idx="22">
                  <c:v>0.72581399999999996</c:v>
                </c:pt>
                <c:pt idx="23">
                  <c:v>0.78787200000000002</c:v>
                </c:pt>
                <c:pt idx="24">
                  <c:v>0.81060500000000002</c:v>
                </c:pt>
                <c:pt idx="25">
                  <c:v>0.84748699999999999</c:v>
                </c:pt>
                <c:pt idx="26">
                  <c:v>0.90133300000000005</c:v>
                </c:pt>
                <c:pt idx="27">
                  <c:v>0.92009700000000005</c:v>
                </c:pt>
                <c:pt idx="28">
                  <c:v>0.95158200000000004</c:v>
                </c:pt>
                <c:pt idx="29">
                  <c:v>0.98414299999999999</c:v>
                </c:pt>
                <c:pt idx="30">
                  <c:v>1.0773569999999999</c:v>
                </c:pt>
              </c:numCache>
            </c:numRef>
          </c:val>
        </c:ser>
        <c:ser>
          <c:idx val="4"/>
          <c:order val="3"/>
          <c:tx>
            <c:strRef>
              <c:f>Sheet1!$F$1</c:f>
              <c:strCache>
                <c:ptCount val="1"/>
                <c:pt idx="0">
                  <c:v>butanes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Sheet1!$F$2:$F$32</c:f>
              <c:numCache>
                <c:formatCode>General</c:formatCode>
                <c:ptCount val="31"/>
                <c:pt idx="0">
                  <c:v>0.31920000000000004</c:v>
                </c:pt>
                <c:pt idx="1">
                  <c:v>0.37109999999999999</c:v>
                </c:pt>
                <c:pt idx="2">
                  <c:v>0.31989999999999996</c:v>
                </c:pt>
                <c:pt idx="3">
                  <c:v>0.32330000000000003</c:v>
                </c:pt>
                <c:pt idx="4">
                  <c:v>0.32672999999999996</c:v>
                </c:pt>
                <c:pt idx="5">
                  <c:v>0.31226300000000001</c:v>
                </c:pt>
                <c:pt idx="6">
                  <c:v>0.29796499999999998</c:v>
                </c:pt>
                <c:pt idx="7">
                  <c:v>0.29023699999999997</c:v>
                </c:pt>
                <c:pt idx="8">
                  <c:v>0.28970099999999999</c:v>
                </c:pt>
                <c:pt idx="9">
                  <c:v>0.29513899999999998</c:v>
                </c:pt>
                <c:pt idx="10">
                  <c:v>0.29546699999999998</c:v>
                </c:pt>
                <c:pt idx="11">
                  <c:v>0.28626299999999999</c:v>
                </c:pt>
                <c:pt idx="12">
                  <c:v>0.28657900000000003</c:v>
                </c:pt>
                <c:pt idx="13">
                  <c:v>0.29192800000000002</c:v>
                </c:pt>
                <c:pt idx="14">
                  <c:v>0.29234100000000002</c:v>
                </c:pt>
                <c:pt idx="15">
                  <c:v>0.29427300000000001</c:v>
                </c:pt>
                <c:pt idx="16">
                  <c:v>0.29761799999999999</c:v>
                </c:pt>
                <c:pt idx="17">
                  <c:v>0.30005300000000001</c:v>
                </c:pt>
                <c:pt idx="18">
                  <c:v>0.30221100000000001</c:v>
                </c:pt>
                <c:pt idx="19">
                  <c:v>0.29766899999999996</c:v>
                </c:pt>
                <c:pt idx="20">
                  <c:v>0.294491</c:v>
                </c:pt>
                <c:pt idx="21">
                  <c:v>0.29459200000000002</c:v>
                </c:pt>
                <c:pt idx="22">
                  <c:v>0.29461500000000002</c:v>
                </c:pt>
                <c:pt idx="23">
                  <c:v>0.29493400000000003</c:v>
                </c:pt>
                <c:pt idx="24">
                  <c:v>0.28739799999999999</c:v>
                </c:pt>
                <c:pt idx="25">
                  <c:v>0.28232299999999999</c:v>
                </c:pt>
                <c:pt idx="26">
                  <c:v>0.28186800000000001</c:v>
                </c:pt>
                <c:pt idx="27">
                  <c:v>0.27941099999999996</c:v>
                </c:pt>
                <c:pt idx="28">
                  <c:v>0.27951000000000004</c:v>
                </c:pt>
                <c:pt idx="29">
                  <c:v>0.27977799999999997</c:v>
                </c:pt>
                <c:pt idx="30">
                  <c:v>0.288578</c:v>
                </c:pt>
              </c:numCache>
            </c:numRef>
          </c:val>
        </c:ser>
        <c:ser>
          <c:idx val="2"/>
          <c:order val="4"/>
          <c:tx>
            <c:strRef>
              <c:f>Sheet1!$B$1</c:f>
              <c:strCache>
                <c:ptCount val="1"/>
                <c:pt idx="0">
                  <c:v>natural gasoline</c:v>
                </c:pt>
              </c:strCache>
            </c:strRef>
          </c:tx>
          <c:spPr>
            <a:solidFill>
              <a:schemeClr val="accent6"/>
            </a:solidFill>
            <a:ln w="25400"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0.3548</c:v>
                </c:pt>
                <c:pt idx="1">
                  <c:v>0.44290000000000002</c:v>
                </c:pt>
                <c:pt idx="2">
                  <c:v>0.3901</c:v>
                </c:pt>
                <c:pt idx="3">
                  <c:v>0.39589999999999997</c:v>
                </c:pt>
                <c:pt idx="4">
                  <c:v>0.40010000000000001</c:v>
                </c:pt>
                <c:pt idx="5">
                  <c:v>0.382384</c:v>
                </c:pt>
                <c:pt idx="6">
                  <c:v>0.36487599999999998</c:v>
                </c:pt>
                <c:pt idx="7">
                  <c:v>0.35541200000000001</c:v>
                </c:pt>
                <c:pt idx="8">
                  <c:v>0.35475600000000002</c:v>
                </c:pt>
                <c:pt idx="9">
                  <c:v>0.36141499999999999</c:v>
                </c:pt>
                <c:pt idx="10">
                  <c:v>0.361817</c:v>
                </c:pt>
                <c:pt idx="11">
                  <c:v>0.34837699999999999</c:v>
                </c:pt>
                <c:pt idx="12">
                  <c:v>0.326573</c:v>
                </c:pt>
                <c:pt idx="13">
                  <c:v>0.31279600000000002</c:v>
                </c:pt>
                <c:pt idx="14">
                  <c:v>0.30892599999999998</c:v>
                </c:pt>
                <c:pt idx="15">
                  <c:v>0.30246899999999999</c:v>
                </c:pt>
                <c:pt idx="16">
                  <c:v>0.29357</c:v>
                </c:pt>
                <c:pt idx="17">
                  <c:v>0.28252300000000002</c:v>
                </c:pt>
                <c:pt idx="18">
                  <c:v>0.27323999999999998</c:v>
                </c:pt>
                <c:pt idx="19">
                  <c:v>0.263513</c:v>
                </c:pt>
                <c:pt idx="20">
                  <c:v>0.25372299999999998</c:v>
                </c:pt>
                <c:pt idx="21">
                  <c:v>0.24882799999999999</c:v>
                </c:pt>
                <c:pt idx="22">
                  <c:v>0.23852499999999999</c:v>
                </c:pt>
                <c:pt idx="23">
                  <c:v>0.218274</c:v>
                </c:pt>
                <c:pt idx="24">
                  <c:v>0.198349</c:v>
                </c:pt>
                <c:pt idx="25">
                  <c:v>0.17770900000000001</c:v>
                </c:pt>
                <c:pt idx="26">
                  <c:v>0.158942</c:v>
                </c:pt>
                <c:pt idx="27">
                  <c:v>0.148647</c:v>
                </c:pt>
                <c:pt idx="28">
                  <c:v>0.138269</c:v>
                </c:pt>
                <c:pt idx="29">
                  <c:v>0.12780900000000001</c:v>
                </c:pt>
                <c:pt idx="30">
                  <c:v>0.110989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17995472"/>
        <c:axId val="1917991120"/>
        <c:extLst/>
      </c:areaChart>
      <c:catAx>
        <c:axId val="19179954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7991120"/>
        <c:crosses val="autoZero"/>
        <c:auto val="0"/>
        <c:lblAlgn val="ctr"/>
        <c:lblOffset val="100"/>
        <c:tickLblSkip val="10"/>
        <c:tickMarkSkip val="5"/>
        <c:noMultiLvlLbl val="0"/>
      </c:catAx>
      <c:valAx>
        <c:axId val="1917991120"/>
        <c:scaling>
          <c:orientation val="minMax"/>
          <c:max val="6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noFill/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7995472"/>
        <c:crossesAt val="2"/>
        <c:crossBetween val="midCat"/>
        <c:majorUnit val="1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9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936951478440989E-2"/>
          <c:y val="0.13694085618263904"/>
          <c:w val="0.83130746743341277"/>
          <c:h val="0.76423901100763814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paper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37.505790999999995</c:v>
                </c:pt>
                <c:pt idx="1">
                  <c:v>40.157783999999999</c:v>
                </c:pt>
                <c:pt idx="2">
                  <c:v>41.089946999999995</c:v>
                </c:pt>
                <c:pt idx="3">
                  <c:v>41.577750999999999</c:v>
                </c:pt>
                <c:pt idx="4">
                  <c:v>41.962139000000001</c:v>
                </c:pt>
                <c:pt idx="5">
                  <c:v>41.866168999999999</c:v>
                </c:pt>
                <c:pt idx="6">
                  <c:v>42.083244000000001</c:v>
                </c:pt>
                <c:pt idx="7">
                  <c:v>42.162174</c:v>
                </c:pt>
                <c:pt idx="8">
                  <c:v>42.330444</c:v>
                </c:pt>
                <c:pt idx="9">
                  <c:v>42.492396999999997</c:v>
                </c:pt>
                <c:pt idx="10">
                  <c:v>42.549624999999999</c:v>
                </c:pt>
                <c:pt idx="11">
                  <c:v>42.690810999999997</c:v>
                </c:pt>
                <c:pt idx="12">
                  <c:v>42.765926</c:v>
                </c:pt>
                <c:pt idx="13">
                  <c:v>42.755074</c:v>
                </c:pt>
                <c:pt idx="14">
                  <c:v>42.753605</c:v>
                </c:pt>
                <c:pt idx="15">
                  <c:v>42.774368000000003</c:v>
                </c:pt>
                <c:pt idx="16">
                  <c:v>42.792621999999994</c:v>
                </c:pt>
                <c:pt idx="17">
                  <c:v>42.853058000000004</c:v>
                </c:pt>
                <c:pt idx="18">
                  <c:v>42.997295000000001</c:v>
                </c:pt>
                <c:pt idx="19">
                  <c:v>43.070217</c:v>
                </c:pt>
                <c:pt idx="20">
                  <c:v>43.216366000000001</c:v>
                </c:pt>
                <c:pt idx="21">
                  <c:v>43.464649000000001</c:v>
                </c:pt>
                <c:pt idx="22">
                  <c:v>43.779633000000004</c:v>
                </c:pt>
                <c:pt idx="23">
                  <c:v>44.106640000000006</c:v>
                </c:pt>
                <c:pt idx="24">
                  <c:v>44.320613999999999</c:v>
                </c:pt>
                <c:pt idx="25">
                  <c:v>44.478896999999996</c:v>
                </c:pt>
                <c:pt idx="26">
                  <c:v>44.784503999999998</c:v>
                </c:pt>
                <c:pt idx="27">
                  <c:v>44.998051000000004</c:v>
                </c:pt>
                <c:pt idx="28">
                  <c:v>45.127421999999996</c:v>
                </c:pt>
                <c:pt idx="29">
                  <c:v>45.373393999999998</c:v>
                </c:pt>
                <c:pt idx="30">
                  <c:v>45.738121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refining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28.477251000000003</c:v>
                </c:pt>
                <c:pt idx="1">
                  <c:v>29.512759999999997</c:v>
                </c:pt>
                <c:pt idx="2">
                  <c:v>30.548240999999997</c:v>
                </c:pt>
                <c:pt idx="3">
                  <c:v>30.092644</c:v>
                </c:pt>
                <c:pt idx="4">
                  <c:v>29.650877000000001</c:v>
                </c:pt>
                <c:pt idx="5">
                  <c:v>29.995878000000001</c:v>
                </c:pt>
                <c:pt idx="6">
                  <c:v>30.453274</c:v>
                </c:pt>
                <c:pt idx="7">
                  <c:v>30.392838000000001</c:v>
                </c:pt>
                <c:pt idx="8">
                  <c:v>30.438728000000001</c:v>
                </c:pt>
                <c:pt idx="9">
                  <c:v>30.419900999999999</c:v>
                </c:pt>
                <c:pt idx="10">
                  <c:v>30.548313</c:v>
                </c:pt>
                <c:pt idx="11">
                  <c:v>29.401115000000001</c:v>
                </c:pt>
                <c:pt idx="12">
                  <c:v>29.714771000000002</c:v>
                </c:pt>
                <c:pt idx="13">
                  <c:v>29.666537999999999</c:v>
                </c:pt>
                <c:pt idx="14">
                  <c:v>29.920912000000001</c:v>
                </c:pt>
                <c:pt idx="15">
                  <c:v>30.114758000000002</c:v>
                </c:pt>
                <c:pt idx="16">
                  <c:v>30.257240000000003</c:v>
                </c:pt>
                <c:pt idx="17">
                  <c:v>30.548313</c:v>
                </c:pt>
                <c:pt idx="18">
                  <c:v>30.548313</c:v>
                </c:pt>
                <c:pt idx="19">
                  <c:v>30.548313</c:v>
                </c:pt>
                <c:pt idx="20">
                  <c:v>30.548313</c:v>
                </c:pt>
                <c:pt idx="21">
                  <c:v>30.548313</c:v>
                </c:pt>
                <c:pt idx="22">
                  <c:v>30.548313</c:v>
                </c:pt>
                <c:pt idx="23">
                  <c:v>30.252228000000002</c:v>
                </c:pt>
                <c:pt idx="24">
                  <c:v>30.548313</c:v>
                </c:pt>
                <c:pt idx="25">
                  <c:v>30.458424000000001</c:v>
                </c:pt>
                <c:pt idx="26">
                  <c:v>30.399304999999998</c:v>
                </c:pt>
                <c:pt idx="27">
                  <c:v>30.385626000000002</c:v>
                </c:pt>
                <c:pt idx="28">
                  <c:v>30.548313</c:v>
                </c:pt>
                <c:pt idx="29">
                  <c:v>30.548313</c:v>
                </c:pt>
                <c:pt idx="30">
                  <c:v>30.548313</c:v>
                </c:pt>
              </c:numCache>
            </c:numRef>
          </c:val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bulk chemical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Sheet1!$D$2:$D$32</c:f>
              <c:numCache>
                <c:formatCode>General</c:formatCode>
                <c:ptCount val="31"/>
                <c:pt idx="0">
                  <c:v>55.151568999999995</c:v>
                </c:pt>
                <c:pt idx="1">
                  <c:v>59.192622999999998</c:v>
                </c:pt>
                <c:pt idx="2">
                  <c:v>60.208054000000004</c:v>
                </c:pt>
                <c:pt idx="3">
                  <c:v>61.590918999999992</c:v>
                </c:pt>
                <c:pt idx="4">
                  <c:v>62.456650000000003</c:v>
                </c:pt>
                <c:pt idx="5">
                  <c:v>63.333011999999997</c:v>
                </c:pt>
                <c:pt idx="6">
                  <c:v>64.226776000000001</c:v>
                </c:pt>
                <c:pt idx="7">
                  <c:v>65.140472000000003</c:v>
                </c:pt>
                <c:pt idx="8">
                  <c:v>66.070762999999999</c:v>
                </c:pt>
                <c:pt idx="9">
                  <c:v>67.019218000000009</c:v>
                </c:pt>
                <c:pt idx="10">
                  <c:v>67.984343999999993</c:v>
                </c:pt>
                <c:pt idx="11">
                  <c:v>68.865929000000008</c:v>
                </c:pt>
                <c:pt idx="12">
                  <c:v>69.770270999999994</c:v>
                </c:pt>
                <c:pt idx="13">
                  <c:v>70.688598999999996</c:v>
                </c:pt>
                <c:pt idx="14">
                  <c:v>71.629997000000003</c:v>
                </c:pt>
                <c:pt idx="15">
                  <c:v>72.587067000000005</c:v>
                </c:pt>
                <c:pt idx="16">
                  <c:v>73.567161999999996</c:v>
                </c:pt>
                <c:pt idx="17">
                  <c:v>74.578406999999999</c:v>
                </c:pt>
                <c:pt idx="18">
                  <c:v>75.627021999999997</c:v>
                </c:pt>
                <c:pt idx="19">
                  <c:v>76.695816000000008</c:v>
                </c:pt>
                <c:pt idx="20">
                  <c:v>77.804665</c:v>
                </c:pt>
                <c:pt idx="21">
                  <c:v>78.948654000000005</c:v>
                </c:pt>
                <c:pt idx="22">
                  <c:v>80.123688000000001</c:v>
                </c:pt>
                <c:pt idx="23">
                  <c:v>81.340873999999999</c:v>
                </c:pt>
                <c:pt idx="24">
                  <c:v>82.597176000000005</c:v>
                </c:pt>
                <c:pt idx="25">
                  <c:v>83.890456999999998</c:v>
                </c:pt>
                <c:pt idx="26">
                  <c:v>85.229384999999994</c:v>
                </c:pt>
                <c:pt idx="27">
                  <c:v>86.605643999999998</c:v>
                </c:pt>
                <c:pt idx="28">
                  <c:v>88.006232999999995</c:v>
                </c:pt>
                <c:pt idx="29">
                  <c:v>89.458632999999992</c:v>
                </c:pt>
                <c:pt idx="30">
                  <c:v>91.007698000000005</c:v>
                </c:pt>
              </c:numCache>
            </c:numRef>
          </c:val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Sheet1!$E$2:$E$32</c:f>
              <c:numCache>
                <c:formatCode>General</c:formatCode>
                <c:ptCount val="31"/>
                <c:pt idx="0">
                  <c:v>24.16558999999998</c:v>
                </c:pt>
                <c:pt idx="1">
                  <c:v>26.341666999999998</c:v>
                </c:pt>
                <c:pt idx="2">
                  <c:v>26.575023000000016</c:v>
                </c:pt>
                <c:pt idx="3">
                  <c:v>26.849205000000008</c:v>
                </c:pt>
                <c:pt idx="4">
                  <c:v>27.086264</c:v>
                </c:pt>
                <c:pt idx="5">
                  <c:v>27.174676999999967</c:v>
                </c:pt>
                <c:pt idx="6">
                  <c:v>27.385555000000011</c:v>
                </c:pt>
                <c:pt idx="7">
                  <c:v>27.527705999999966</c:v>
                </c:pt>
                <c:pt idx="8">
                  <c:v>27.660828000000009</c:v>
                </c:pt>
                <c:pt idx="9">
                  <c:v>27.79684700000001</c:v>
                </c:pt>
                <c:pt idx="10">
                  <c:v>27.924431999999999</c:v>
                </c:pt>
                <c:pt idx="11">
                  <c:v>28.049361999999999</c:v>
                </c:pt>
                <c:pt idx="12">
                  <c:v>28.191110000000009</c:v>
                </c:pt>
                <c:pt idx="13">
                  <c:v>28.326007000000004</c:v>
                </c:pt>
                <c:pt idx="14">
                  <c:v>28.47327199999998</c:v>
                </c:pt>
                <c:pt idx="15">
                  <c:v>28.618243999999976</c:v>
                </c:pt>
                <c:pt idx="16">
                  <c:v>28.769190999999974</c:v>
                </c:pt>
                <c:pt idx="17">
                  <c:v>28.926151999999998</c:v>
                </c:pt>
                <c:pt idx="18">
                  <c:v>29.086769000000004</c:v>
                </c:pt>
                <c:pt idx="19">
                  <c:v>29.233352999999994</c:v>
                </c:pt>
                <c:pt idx="20">
                  <c:v>29.382270000000005</c:v>
                </c:pt>
                <c:pt idx="21">
                  <c:v>29.549920000000011</c:v>
                </c:pt>
                <c:pt idx="22">
                  <c:v>29.728159999999967</c:v>
                </c:pt>
                <c:pt idx="23">
                  <c:v>29.902033999999986</c:v>
                </c:pt>
                <c:pt idx="24">
                  <c:v>30.069526</c:v>
                </c:pt>
                <c:pt idx="25">
                  <c:v>30.238277000000011</c:v>
                </c:pt>
                <c:pt idx="26">
                  <c:v>30.417998000000008</c:v>
                </c:pt>
                <c:pt idx="27">
                  <c:v>30.593733000000011</c:v>
                </c:pt>
                <c:pt idx="28">
                  <c:v>30.760094000000009</c:v>
                </c:pt>
                <c:pt idx="29">
                  <c:v>30.950837000000011</c:v>
                </c:pt>
                <c:pt idx="30">
                  <c:v>31.170071000000011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17988400"/>
        <c:axId val="1917989488"/>
        <c:extLst/>
      </c:areaChart>
      <c:catAx>
        <c:axId val="19179884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7989488"/>
        <c:crosses val="autoZero"/>
        <c:auto val="0"/>
        <c:lblAlgn val="ctr"/>
        <c:lblOffset val="100"/>
        <c:tickLblSkip val="10"/>
        <c:tickMarkSkip val="5"/>
        <c:noMultiLvlLbl val="0"/>
      </c:catAx>
      <c:valAx>
        <c:axId val="1917989488"/>
        <c:scaling>
          <c:orientation val="minMax"/>
          <c:max val="25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7988400"/>
        <c:crossesAt val="2"/>
        <c:crossBetween val="midCat"/>
        <c:majorUnit val="5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9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544036162146397"/>
          <c:y val="0.14119306615334495"/>
          <c:w val="0.82840286411566977"/>
          <c:h val="0.76364008545747419"/>
        </c:manualLayout>
      </c:layout>
      <c:areaChart>
        <c:grouping val="stacke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natural gas</c:v>
                </c:pt>
              </c:strCache>
            </c:strRef>
          </c:tx>
          <c:spPr>
            <a:solidFill>
              <a:schemeClr val="accent1"/>
            </a:solidFill>
            <a:ln w="25400">
              <a:noFill/>
            </a:ln>
            <a:effectLst/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99.471572999999992</c:v>
                </c:pt>
                <c:pt idx="1">
                  <c:v>104.538589</c:v>
                </c:pt>
                <c:pt idx="2">
                  <c:v>106.93602800000001</c:v>
                </c:pt>
                <c:pt idx="3">
                  <c:v>107.22881299999999</c:v>
                </c:pt>
                <c:pt idx="4">
                  <c:v>108.01074199999999</c:v>
                </c:pt>
                <c:pt idx="5">
                  <c:v>109.15007800000001</c:v>
                </c:pt>
                <c:pt idx="6">
                  <c:v>110.698769</c:v>
                </c:pt>
                <c:pt idx="7">
                  <c:v>111.74447600000001</c:v>
                </c:pt>
                <c:pt idx="8">
                  <c:v>112.919556</c:v>
                </c:pt>
                <c:pt idx="9">
                  <c:v>114.06383500000001</c:v>
                </c:pt>
                <c:pt idx="10">
                  <c:v>115.30263500000001</c:v>
                </c:pt>
                <c:pt idx="11">
                  <c:v>115.45564299999999</c:v>
                </c:pt>
                <c:pt idx="12">
                  <c:v>116.793442</c:v>
                </c:pt>
                <c:pt idx="13">
                  <c:v>117.83556399999999</c:v>
                </c:pt>
                <c:pt idx="14">
                  <c:v>119.15018500000001</c:v>
                </c:pt>
                <c:pt idx="15">
                  <c:v>120.436378</c:v>
                </c:pt>
                <c:pt idx="16">
                  <c:v>121.71914699999999</c:v>
                </c:pt>
                <c:pt idx="17">
                  <c:v>123.17730700000001</c:v>
                </c:pt>
                <c:pt idx="18">
                  <c:v>124.44834899999999</c:v>
                </c:pt>
                <c:pt idx="19">
                  <c:v>125.734802</c:v>
                </c:pt>
                <c:pt idx="20">
                  <c:v>127.03626299999999</c:v>
                </c:pt>
                <c:pt idx="21">
                  <c:v>128.44631999999999</c:v>
                </c:pt>
                <c:pt idx="22">
                  <c:v>129.91220100000001</c:v>
                </c:pt>
                <c:pt idx="23">
                  <c:v>131.16958600000001</c:v>
                </c:pt>
                <c:pt idx="24">
                  <c:v>132.89889499999998</c:v>
                </c:pt>
                <c:pt idx="25">
                  <c:v>134.36885100000001</c:v>
                </c:pt>
                <c:pt idx="26">
                  <c:v>135.95933500000001</c:v>
                </c:pt>
                <c:pt idx="27">
                  <c:v>137.605988</c:v>
                </c:pt>
                <c:pt idx="28">
                  <c:v>139.39982599999999</c:v>
                </c:pt>
                <c:pt idx="29">
                  <c:v>141.16803000000002</c:v>
                </c:pt>
                <c:pt idx="30">
                  <c:v>143.109375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6"/>
            </a:solidFill>
            <a:ln w="25400">
              <a:noFill/>
            </a:ln>
            <a:effectLst/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40.544140999999996</c:v>
                </c:pt>
                <c:pt idx="1">
                  <c:v>44.535839000000003</c:v>
                </c:pt>
                <c:pt idx="2">
                  <c:v>45.355971999999994</c:v>
                </c:pt>
                <c:pt idx="3">
                  <c:v>46.773553</c:v>
                </c:pt>
                <c:pt idx="4">
                  <c:v>47.073033000000002</c:v>
                </c:pt>
                <c:pt idx="5">
                  <c:v>47.217733000000003</c:v>
                </c:pt>
                <c:pt idx="6">
                  <c:v>47.483376000000007</c:v>
                </c:pt>
                <c:pt idx="7">
                  <c:v>47.558259000000007</c:v>
                </c:pt>
                <c:pt idx="8">
                  <c:v>47.703133000000001</c:v>
                </c:pt>
                <c:pt idx="9">
                  <c:v>47.828465000000001</c:v>
                </c:pt>
                <c:pt idx="10">
                  <c:v>47.913893999999999</c:v>
                </c:pt>
                <c:pt idx="11">
                  <c:v>47.804027000000012</c:v>
                </c:pt>
                <c:pt idx="12">
                  <c:v>47.944304000000002</c:v>
                </c:pt>
                <c:pt idx="13">
                  <c:v>47.940985999999995</c:v>
                </c:pt>
                <c:pt idx="14">
                  <c:v>48.011606</c:v>
                </c:pt>
                <c:pt idx="15">
                  <c:v>48.084924000000001</c:v>
                </c:pt>
                <c:pt idx="16">
                  <c:v>48.135203000000004</c:v>
                </c:pt>
                <c:pt idx="17">
                  <c:v>48.235846000000002</c:v>
                </c:pt>
                <c:pt idx="18">
                  <c:v>48.356720000000003</c:v>
                </c:pt>
                <c:pt idx="19">
                  <c:v>48.397427</c:v>
                </c:pt>
                <c:pt idx="20">
                  <c:v>48.540568</c:v>
                </c:pt>
                <c:pt idx="21">
                  <c:v>48.726047999999999</c:v>
                </c:pt>
                <c:pt idx="22">
                  <c:v>48.962595</c:v>
                </c:pt>
                <c:pt idx="23">
                  <c:v>49.162653000000006</c:v>
                </c:pt>
                <c:pt idx="24">
                  <c:v>49.405512999999999</c:v>
                </c:pt>
                <c:pt idx="25">
                  <c:v>49.503723999999998</c:v>
                </c:pt>
                <c:pt idx="26">
                  <c:v>49.71349</c:v>
                </c:pt>
                <c:pt idx="27">
                  <c:v>49.855282000000003</c:v>
                </c:pt>
                <c:pt idx="28">
                  <c:v>49.958387000000002</c:v>
                </c:pt>
                <c:pt idx="29">
                  <c:v>50.114683999999997</c:v>
                </c:pt>
                <c:pt idx="30">
                  <c:v>50.338757999999999</c:v>
                </c:pt>
              </c:numCache>
            </c:numRef>
          </c:val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coal</c:v>
                </c:pt>
              </c:strCache>
            </c:strRef>
          </c:tx>
          <c:spPr>
            <a:solidFill>
              <a:srgbClr val="8B8B8B"/>
            </a:solidFill>
            <a:ln w="25400">
              <a:noFill/>
            </a:ln>
            <a:effectLst/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Sheet1!$D$2:$D$32</c:f>
              <c:numCache>
                <c:formatCode>General</c:formatCode>
                <c:ptCount val="31"/>
                <c:pt idx="0">
                  <c:v>5.2844989999999994</c:v>
                </c:pt>
                <c:pt idx="1">
                  <c:v>6.1304089999999993</c:v>
                </c:pt>
                <c:pt idx="2">
                  <c:v>6.12927</c:v>
                </c:pt>
                <c:pt idx="3">
                  <c:v>6.1081459999999996</c:v>
                </c:pt>
                <c:pt idx="4">
                  <c:v>6.0721819999999997</c:v>
                </c:pt>
                <c:pt idx="5">
                  <c:v>6.001925</c:v>
                </c:pt>
                <c:pt idx="6">
                  <c:v>5.9666739999999994</c:v>
                </c:pt>
                <c:pt idx="7">
                  <c:v>5.9204639999999999</c:v>
                </c:pt>
                <c:pt idx="8">
                  <c:v>5.8780710000000003</c:v>
                </c:pt>
                <c:pt idx="9">
                  <c:v>5.8360620000000001</c:v>
                </c:pt>
                <c:pt idx="10">
                  <c:v>5.7901879999999997</c:v>
                </c:pt>
                <c:pt idx="11">
                  <c:v>5.747547</c:v>
                </c:pt>
                <c:pt idx="12">
                  <c:v>5.7043330000000001</c:v>
                </c:pt>
                <c:pt idx="13">
                  <c:v>5.6596669999999998</c:v>
                </c:pt>
                <c:pt idx="14">
                  <c:v>5.61599</c:v>
                </c:pt>
                <c:pt idx="15">
                  <c:v>5.5731640000000002</c:v>
                </c:pt>
                <c:pt idx="16">
                  <c:v>5.5318719999999999</c:v>
                </c:pt>
                <c:pt idx="17">
                  <c:v>5.4928040000000005</c:v>
                </c:pt>
                <c:pt idx="18">
                  <c:v>5.4543280000000003</c:v>
                </c:pt>
                <c:pt idx="19">
                  <c:v>5.4155050000000005</c:v>
                </c:pt>
                <c:pt idx="20">
                  <c:v>5.3747850000000001</c:v>
                </c:pt>
                <c:pt idx="21">
                  <c:v>5.3391989999999998</c:v>
                </c:pt>
                <c:pt idx="22">
                  <c:v>5.30504</c:v>
                </c:pt>
                <c:pt idx="23">
                  <c:v>5.2695449999999999</c:v>
                </c:pt>
                <c:pt idx="24">
                  <c:v>5.23123</c:v>
                </c:pt>
                <c:pt idx="25">
                  <c:v>5.1935199999999995</c:v>
                </c:pt>
                <c:pt idx="26">
                  <c:v>5.158353</c:v>
                </c:pt>
                <c:pt idx="27">
                  <c:v>5.1217790000000001</c:v>
                </c:pt>
                <c:pt idx="28">
                  <c:v>5.0838779999999995</c:v>
                </c:pt>
                <c:pt idx="29">
                  <c:v>5.048476</c:v>
                </c:pt>
                <c:pt idx="30">
                  <c:v>5.0160540000000005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17988944"/>
        <c:axId val="1917986768"/>
        <c:extLst/>
      </c:areaChart>
      <c:catAx>
        <c:axId val="1917988944"/>
        <c:scaling>
          <c:orientation val="minMax"/>
        </c:scaling>
        <c:delete val="0"/>
        <c:axPos val="b"/>
        <c:numFmt formatCode="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7986768"/>
        <c:crosses val="autoZero"/>
        <c:auto val="1"/>
        <c:lblAlgn val="ctr"/>
        <c:lblOffset val="100"/>
        <c:tickLblSkip val="10"/>
        <c:tickMarkSkip val="5"/>
        <c:noMultiLvlLbl val="0"/>
      </c:catAx>
      <c:valAx>
        <c:axId val="1917986768"/>
        <c:scaling>
          <c:orientation val="minMax"/>
          <c:max val="25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7988944"/>
        <c:crossesAt val="2"/>
        <c:crossBetween val="midCat"/>
        <c:majorUnit val="5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049002852543987E-2"/>
          <c:y val="0.12582279617191328"/>
          <c:w val="0.7382714453510989"/>
          <c:h val="0.7630818416427930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Low Macro</c:v>
                </c:pt>
              </c:strCache>
            </c:strRef>
          </c:tx>
          <c:spPr>
            <a:ln w="22225" cap="rnd">
              <a:solidFill>
                <a:schemeClr val="accent1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1.0774035780873799</c:v>
                </c:pt>
                <c:pt idx="1">
                  <c:v>1.0555693024083506</c:v>
                </c:pt>
                <c:pt idx="2">
                  <c:v>1.0401516996387496</c:v>
                </c:pt>
                <c:pt idx="3">
                  <c:v>1.0314394288526696</c:v>
                </c:pt>
                <c:pt idx="4">
                  <c:v>1.0699875733901398</c:v>
                </c:pt>
                <c:pt idx="5">
                  <c:v>1.01586009799091</c:v>
                </c:pt>
                <c:pt idx="6">
                  <c:v>1.0234441115764401</c:v>
                </c:pt>
                <c:pt idx="7">
                  <c:v>1.0110327145172997</c:v>
                </c:pt>
                <c:pt idx="8">
                  <c:v>0.97790767324549099</c:v>
                </c:pt>
                <c:pt idx="9">
                  <c:v>0.85830624747914575</c:v>
                </c:pt>
                <c:pt idx="10">
                  <c:v>0.92408549913746996</c:v>
                </c:pt>
                <c:pt idx="11">
                  <c:v>0.92860955762796116</c:v>
                </c:pt>
                <c:pt idx="12">
                  <c:v>0.94257253146618691</c:v>
                </c:pt>
                <c:pt idx="13">
                  <c:v>0.96303510101371659</c:v>
                </c:pt>
                <c:pt idx="14">
                  <c:v>0.97302851225226716</c:v>
                </c:pt>
                <c:pt idx="15">
                  <c:v>0.955152587426358</c:v>
                </c:pt>
                <c:pt idx="16">
                  <c:v>0.95356054811884816</c:v>
                </c:pt>
                <c:pt idx="17">
                  <c:v>0.9715423695229628</c:v>
                </c:pt>
                <c:pt idx="18">
                  <c:v>1.0016058485414701</c:v>
                </c:pt>
                <c:pt idx="19">
                  <c:v>1.0051342672152599</c:v>
                </c:pt>
                <c:pt idx="20">
                  <c:v>0.94682279260059088</c:v>
                </c:pt>
                <c:pt idx="21">
                  <c:v>0.96583456400000001</c:v>
                </c:pt>
                <c:pt idx="22">
                  <c:v>0.97652258300000006</c:v>
                </c:pt>
                <c:pt idx="23">
                  <c:v>0.98092352299999996</c:v>
                </c:pt>
                <c:pt idx="24">
                  <c:v>0.97691018699999999</c:v>
                </c:pt>
                <c:pt idx="25">
                  <c:v>0.984067688</c:v>
                </c:pt>
                <c:pt idx="26">
                  <c:v>0.990029877</c:v>
                </c:pt>
                <c:pt idx="27">
                  <c:v>0.99002835099999997</c:v>
                </c:pt>
                <c:pt idx="28">
                  <c:v>0.99570873999999998</c:v>
                </c:pt>
                <c:pt idx="29">
                  <c:v>0.99745214799999993</c:v>
                </c:pt>
                <c:pt idx="30">
                  <c:v>1.0008641349999998</c:v>
                </c:pt>
                <c:pt idx="31">
                  <c:v>1.002900055</c:v>
                </c:pt>
                <c:pt idx="32">
                  <c:v>1.0082226560000001</c:v>
                </c:pt>
                <c:pt idx="33">
                  <c:v>1.011337921</c:v>
                </c:pt>
                <c:pt idx="34">
                  <c:v>1.012042511</c:v>
                </c:pt>
                <c:pt idx="35">
                  <c:v>1.0127333369999998</c:v>
                </c:pt>
                <c:pt idx="36">
                  <c:v>1.0158023380000001</c:v>
                </c:pt>
                <c:pt idx="37">
                  <c:v>1.0189326779999999</c:v>
                </c:pt>
                <c:pt idx="38">
                  <c:v>1.0222160950000001</c:v>
                </c:pt>
                <c:pt idx="39">
                  <c:v>1.0265974729999998</c:v>
                </c:pt>
                <c:pt idx="40">
                  <c:v>1.0268608400000001</c:v>
                </c:pt>
                <c:pt idx="41">
                  <c:v>1.0290392150000001</c:v>
                </c:pt>
                <c:pt idx="42">
                  <c:v>1.0319028930000005</c:v>
                </c:pt>
                <c:pt idx="43">
                  <c:v>1.036735993</c:v>
                </c:pt>
                <c:pt idx="44">
                  <c:v>1.0392621150000001</c:v>
                </c:pt>
                <c:pt idx="45">
                  <c:v>1.041147858</c:v>
                </c:pt>
                <c:pt idx="46">
                  <c:v>1.0461046759999999</c:v>
                </c:pt>
                <c:pt idx="47">
                  <c:v>1.0494167479999998</c:v>
                </c:pt>
                <c:pt idx="48">
                  <c:v>1.05160495</c:v>
                </c:pt>
                <c:pt idx="49">
                  <c:v>1.0543488160000001</c:v>
                </c:pt>
                <c:pt idx="50">
                  <c:v>1.0625241090000002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Macro</c:v>
                </c:pt>
              </c:strCache>
            </c:strRef>
          </c:tx>
          <c:spPr>
            <a:ln w="22225" cap="rnd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1.0774035780873799</c:v>
                </c:pt>
                <c:pt idx="1">
                  <c:v>1.0555693024083506</c:v>
                </c:pt>
                <c:pt idx="2">
                  <c:v>1.0401516996387496</c:v>
                </c:pt>
                <c:pt idx="3">
                  <c:v>1.0314394288526696</c:v>
                </c:pt>
                <c:pt idx="4">
                  <c:v>1.0699875733901398</c:v>
                </c:pt>
                <c:pt idx="5">
                  <c:v>1.01586009799091</c:v>
                </c:pt>
                <c:pt idx="6">
                  <c:v>1.0234441115764401</c:v>
                </c:pt>
                <c:pt idx="7">
                  <c:v>1.0110327145172997</c:v>
                </c:pt>
                <c:pt idx="8">
                  <c:v>0.97790767324549099</c:v>
                </c:pt>
                <c:pt idx="9">
                  <c:v>0.85830624747914575</c:v>
                </c:pt>
                <c:pt idx="10">
                  <c:v>0.92408549913746996</c:v>
                </c:pt>
                <c:pt idx="11">
                  <c:v>0.92860955762796116</c:v>
                </c:pt>
                <c:pt idx="12">
                  <c:v>0.94257253146618691</c:v>
                </c:pt>
                <c:pt idx="13">
                  <c:v>0.96303510101371659</c:v>
                </c:pt>
                <c:pt idx="14">
                  <c:v>0.97302851225226716</c:v>
                </c:pt>
                <c:pt idx="15">
                  <c:v>0.955152587426358</c:v>
                </c:pt>
                <c:pt idx="16">
                  <c:v>0.95356054811884816</c:v>
                </c:pt>
                <c:pt idx="17">
                  <c:v>0.9715423695229628</c:v>
                </c:pt>
                <c:pt idx="18">
                  <c:v>1.0016058485414701</c:v>
                </c:pt>
                <c:pt idx="19">
                  <c:v>1.0051342672152599</c:v>
                </c:pt>
                <c:pt idx="20">
                  <c:v>0.94682279260059088</c:v>
                </c:pt>
                <c:pt idx="21">
                  <c:v>0.96583038399999999</c:v>
                </c:pt>
                <c:pt idx="22">
                  <c:v>0.99300753799999997</c:v>
                </c:pt>
                <c:pt idx="23">
                  <c:v>1.0149331659999998</c:v>
                </c:pt>
                <c:pt idx="24">
                  <c:v>1.0280856629999999</c:v>
                </c:pt>
                <c:pt idx="25">
                  <c:v>1.0468577579999998</c:v>
                </c:pt>
                <c:pt idx="26">
                  <c:v>1.0619772030000001</c:v>
                </c:pt>
                <c:pt idx="27">
                  <c:v>1.0699867249999999</c:v>
                </c:pt>
                <c:pt idx="28">
                  <c:v>1.080748474</c:v>
                </c:pt>
                <c:pt idx="29">
                  <c:v>1.0903862</c:v>
                </c:pt>
                <c:pt idx="30">
                  <c:v>1.100264618</c:v>
                </c:pt>
                <c:pt idx="31">
                  <c:v>1.112065308</c:v>
                </c:pt>
                <c:pt idx="32">
                  <c:v>1.1235218809999998</c:v>
                </c:pt>
                <c:pt idx="33">
                  <c:v>1.1349345700000002</c:v>
                </c:pt>
                <c:pt idx="34">
                  <c:v>1.1473214730000001</c:v>
                </c:pt>
                <c:pt idx="35">
                  <c:v>1.1592215270000001</c:v>
                </c:pt>
                <c:pt idx="36">
                  <c:v>1.1735435790000002</c:v>
                </c:pt>
                <c:pt idx="37">
                  <c:v>1.1901728210000002</c:v>
                </c:pt>
                <c:pt idx="38">
                  <c:v>1.2058883059999999</c:v>
                </c:pt>
                <c:pt idx="39">
                  <c:v>1.2208712770000001</c:v>
                </c:pt>
                <c:pt idx="40">
                  <c:v>1.2317106020000002</c:v>
                </c:pt>
                <c:pt idx="41">
                  <c:v>1.2459028320000001</c:v>
                </c:pt>
                <c:pt idx="42">
                  <c:v>1.261772278</c:v>
                </c:pt>
                <c:pt idx="43">
                  <c:v>1.2779341740000001</c:v>
                </c:pt>
                <c:pt idx="44">
                  <c:v>1.2936165470000001</c:v>
                </c:pt>
                <c:pt idx="45">
                  <c:v>1.3057435909999999</c:v>
                </c:pt>
                <c:pt idx="46">
                  <c:v>1.3190806879999999</c:v>
                </c:pt>
                <c:pt idx="47">
                  <c:v>1.3383790290000002</c:v>
                </c:pt>
                <c:pt idx="48">
                  <c:v>1.3512778619999999</c:v>
                </c:pt>
                <c:pt idx="49">
                  <c:v>1.3645517269999998</c:v>
                </c:pt>
                <c:pt idx="50">
                  <c:v>1.3790452269999998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1.0774035780873799</c:v>
                </c:pt>
                <c:pt idx="1">
                  <c:v>1.0555693024083506</c:v>
                </c:pt>
                <c:pt idx="2">
                  <c:v>1.0401516996387496</c:v>
                </c:pt>
                <c:pt idx="3">
                  <c:v>1.0314394288526696</c:v>
                </c:pt>
                <c:pt idx="4">
                  <c:v>1.0699875733901398</c:v>
                </c:pt>
                <c:pt idx="5">
                  <c:v>1.01586009799091</c:v>
                </c:pt>
                <c:pt idx="6">
                  <c:v>1.0234441115764401</c:v>
                </c:pt>
                <c:pt idx="7">
                  <c:v>1.0110327145172997</c:v>
                </c:pt>
                <c:pt idx="8">
                  <c:v>0.97790767324549099</c:v>
                </c:pt>
                <c:pt idx="9">
                  <c:v>0.85830624747914575</c:v>
                </c:pt>
                <c:pt idx="10">
                  <c:v>0.92408549913746996</c:v>
                </c:pt>
                <c:pt idx="11">
                  <c:v>0.92860955762796116</c:v>
                </c:pt>
                <c:pt idx="12">
                  <c:v>0.94257253146618691</c:v>
                </c:pt>
                <c:pt idx="13">
                  <c:v>0.96303510101371659</c:v>
                </c:pt>
                <c:pt idx="14">
                  <c:v>0.97302851225226716</c:v>
                </c:pt>
                <c:pt idx="15">
                  <c:v>0.955152587426358</c:v>
                </c:pt>
                <c:pt idx="16">
                  <c:v>0.95356054811884816</c:v>
                </c:pt>
                <c:pt idx="17">
                  <c:v>0.9715423695229628</c:v>
                </c:pt>
                <c:pt idx="18">
                  <c:v>1.0016058485414701</c:v>
                </c:pt>
                <c:pt idx="19">
                  <c:v>1.0051342672152599</c:v>
                </c:pt>
                <c:pt idx="20">
                  <c:v>0.94682279260059088</c:v>
                </c:pt>
                <c:pt idx="21">
                  <c:v>0.96583352700000002</c:v>
                </c:pt>
                <c:pt idx="22">
                  <c:v>1.0007916569999999</c:v>
                </c:pt>
                <c:pt idx="23">
                  <c:v>1.0134058530000001</c:v>
                </c:pt>
                <c:pt idx="24">
                  <c:v>1.014254242</c:v>
                </c:pt>
                <c:pt idx="25">
                  <c:v>1.023979218</c:v>
                </c:pt>
                <c:pt idx="26">
                  <c:v>1.0350653990000001</c:v>
                </c:pt>
                <c:pt idx="27">
                  <c:v>1.037464752</c:v>
                </c:pt>
                <c:pt idx="28">
                  <c:v>1.0435703429999998</c:v>
                </c:pt>
                <c:pt idx="29">
                  <c:v>1.049284943</c:v>
                </c:pt>
                <c:pt idx="30">
                  <c:v>1.0558197639999998</c:v>
                </c:pt>
                <c:pt idx="31">
                  <c:v>1.058893219</c:v>
                </c:pt>
                <c:pt idx="32">
                  <c:v>1.067994568</c:v>
                </c:pt>
                <c:pt idx="33">
                  <c:v>1.072980469</c:v>
                </c:pt>
                <c:pt idx="34">
                  <c:v>1.077852448</c:v>
                </c:pt>
                <c:pt idx="35">
                  <c:v>1.0823722220000001</c:v>
                </c:pt>
                <c:pt idx="36">
                  <c:v>1.088000152</c:v>
                </c:pt>
                <c:pt idx="37">
                  <c:v>1.095305024</c:v>
                </c:pt>
                <c:pt idx="38">
                  <c:v>1.1021239009999999</c:v>
                </c:pt>
                <c:pt idx="39">
                  <c:v>1.108593078</c:v>
                </c:pt>
                <c:pt idx="40">
                  <c:v>1.1138711859999999</c:v>
                </c:pt>
                <c:pt idx="41">
                  <c:v>1.120768677</c:v>
                </c:pt>
                <c:pt idx="42">
                  <c:v>1.1285087900000002</c:v>
                </c:pt>
                <c:pt idx="43">
                  <c:v>1.1339489140000001</c:v>
                </c:pt>
                <c:pt idx="44">
                  <c:v>1.141354644</c:v>
                </c:pt>
                <c:pt idx="45">
                  <c:v>1.1467547309999999</c:v>
                </c:pt>
                <c:pt idx="46">
                  <c:v>1.153285186</c:v>
                </c:pt>
                <c:pt idx="47">
                  <c:v>1.1587577509999998</c:v>
                </c:pt>
                <c:pt idx="48">
                  <c:v>1.163443969</c:v>
                </c:pt>
                <c:pt idx="49">
                  <c:v>1.1699859930000001</c:v>
                </c:pt>
                <c:pt idx="50">
                  <c:v>1.1804989320000001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17997648"/>
        <c:axId val="1917992752"/>
      </c:lineChart>
      <c:catAx>
        <c:axId val="1917997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799275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917992752"/>
        <c:scaling>
          <c:orientation val="minMax"/>
          <c:max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7997648"/>
        <c:crossesAt val="22"/>
        <c:crossBetween val="midCat"/>
        <c:majorUnit val="0.5"/>
      </c:valAx>
      <c:spPr>
        <a:noFill/>
        <a:ln>
          <a:solidFill>
            <a:schemeClr val="tx1">
              <a:alpha val="0"/>
            </a:schemeClr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544036162146397"/>
          <c:y val="0.14119306615334495"/>
          <c:w val="0.82840286411566977"/>
          <c:h val="0.76364008545747419"/>
        </c:manualLayout>
      </c:layout>
      <c:lineChart>
        <c:grouping val="standar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Low Macro</c:v>
                </c:pt>
              </c:strCache>
            </c:strRef>
          </c:tx>
          <c:spPr>
            <a:ln w="22225" cap="rnd">
              <a:solidFill>
                <a:schemeClr val="accent1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47.362609662562463</c:v>
                </c:pt>
                <c:pt idx="1">
                  <c:v>48.585118534380719</c:v>
                </c:pt>
                <c:pt idx="2">
                  <c:v>47.873211816282101</c:v>
                </c:pt>
                <c:pt idx="3">
                  <c:v>48.042694743977535</c:v>
                </c:pt>
                <c:pt idx="4">
                  <c:v>47.896577818616507</c:v>
                </c:pt>
                <c:pt idx="5">
                  <c:v>47.596868460485709</c:v>
                </c:pt>
                <c:pt idx="6">
                  <c:v>47.701764567260469</c:v>
                </c:pt>
                <c:pt idx="7">
                  <c:v>47.502079671368506</c:v>
                </c:pt>
                <c:pt idx="8">
                  <c:v>47.808077863448496</c:v>
                </c:pt>
                <c:pt idx="9">
                  <c:v>45.971956880656393</c:v>
                </c:pt>
                <c:pt idx="10">
                  <c:v>45.462004935754919</c:v>
                </c:pt>
                <c:pt idx="11">
                  <c:v>45.286063141212722</c:v>
                </c:pt>
                <c:pt idx="12">
                  <c:v>45.356796297164728</c:v>
                </c:pt>
                <c:pt idx="13">
                  <c:v>45.047655230143434</c:v>
                </c:pt>
                <c:pt idx="14">
                  <c:v>45.351412369608404</c:v>
                </c:pt>
                <c:pt idx="15">
                  <c:v>44.598254792819461</c:v>
                </c:pt>
                <c:pt idx="16">
                  <c:v>44.242171190766051</c:v>
                </c:pt>
                <c:pt idx="17">
                  <c:v>44.256190480630409</c:v>
                </c:pt>
                <c:pt idx="18">
                  <c:v>43.812762854080276</c:v>
                </c:pt>
                <c:pt idx="19">
                  <c:v>43.816166435235608</c:v>
                </c:pt>
                <c:pt idx="20">
                  <c:v>42.988780004313547</c:v>
                </c:pt>
                <c:pt idx="21">
                  <c:v>42.244455515223507</c:v>
                </c:pt>
                <c:pt idx="22">
                  <c:v>42.319716132929813</c:v>
                </c:pt>
                <c:pt idx="23">
                  <c:v>42.218359230498585</c:v>
                </c:pt>
                <c:pt idx="24">
                  <c:v>42.02086495493397</c:v>
                </c:pt>
                <c:pt idx="25">
                  <c:v>41.936097703704853</c:v>
                </c:pt>
                <c:pt idx="26">
                  <c:v>41.914013709617812</c:v>
                </c:pt>
                <c:pt idx="27">
                  <c:v>41.850066201527063</c:v>
                </c:pt>
                <c:pt idx="28">
                  <c:v>41.891240154519565</c:v>
                </c:pt>
                <c:pt idx="29">
                  <c:v>41.897216639625739</c:v>
                </c:pt>
                <c:pt idx="30">
                  <c:v>41.913314639942129</c:v>
                </c:pt>
                <c:pt idx="31">
                  <c:v>41.872961516708813</c:v>
                </c:pt>
                <c:pt idx="32">
                  <c:v>41.840272270221156</c:v>
                </c:pt>
                <c:pt idx="33">
                  <c:v>41.815414792699578</c:v>
                </c:pt>
                <c:pt idx="34">
                  <c:v>41.801369680823605</c:v>
                </c:pt>
                <c:pt idx="35">
                  <c:v>41.781082790407538</c:v>
                </c:pt>
                <c:pt idx="36">
                  <c:v>41.773413352114183</c:v>
                </c:pt>
                <c:pt idx="37">
                  <c:v>41.771401458340492</c:v>
                </c:pt>
                <c:pt idx="38">
                  <c:v>41.774310993201496</c:v>
                </c:pt>
                <c:pt idx="39">
                  <c:v>41.765195015584673</c:v>
                </c:pt>
                <c:pt idx="40">
                  <c:v>41.738601602312912</c:v>
                </c:pt>
                <c:pt idx="41">
                  <c:v>41.733709376631253</c:v>
                </c:pt>
                <c:pt idx="42">
                  <c:v>41.715714248118111</c:v>
                </c:pt>
                <c:pt idx="43">
                  <c:v>41.697721401401822</c:v>
                </c:pt>
                <c:pt idx="44">
                  <c:v>41.708531497550602</c:v>
                </c:pt>
                <c:pt idx="45">
                  <c:v>41.703799193280275</c:v>
                </c:pt>
                <c:pt idx="46">
                  <c:v>41.65147234171048</c:v>
                </c:pt>
                <c:pt idx="47">
                  <c:v>41.622368663671601</c:v>
                </c:pt>
                <c:pt idx="48">
                  <c:v>41.66221759381304</c:v>
                </c:pt>
                <c:pt idx="49">
                  <c:v>41.677485432232992</c:v>
                </c:pt>
                <c:pt idx="50">
                  <c:v>41.620844977602225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High Macro</c:v>
                </c:pt>
              </c:strCache>
            </c:strRef>
          </c:tx>
          <c:spPr>
            <a:ln w="28575" cap="rnd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47.362609662562463</c:v>
                </c:pt>
                <c:pt idx="1">
                  <c:v>48.585118534380719</c:v>
                </c:pt>
                <c:pt idx="2">
                  <c:v>47.873211816282101</c:v>
                </c:pt>
                <c:pt idx="3">
                  <c:v>48.042694743977535</c:v>
                </c:pt>
                <c:pt idx="4">
                  <c:v>47.896577818616507</c:v>
                </c:pt>
                <c:pt idx="5">
                  <c:v>47.596868460485709</c:v>
                </c:pt>
                <c:pt idx="6">
                  <c:v>47.701764567260469</c:v>
                </c:pt>
                <c:pt idx="7">
                  <c:v>47.502079671368506</c:v>
                </c:pt>
                <c:pt idx="8">
                  <c:v>47.808077863448496</c:v>
                </c:pt>
                <c:pt idx="9">
                  <c:v>45.971956880656393</c:v>
                </c:pt>
                <c:pt idx="10">
                  <c:v>45.462004935754919</c:v>
                </c:pt>
                <c:pt idx="11">
                  <c:v>45.286063141212722</c:v>
                </c:pt>
                <c:pt idx="12">
                  <c:v>45.356796297164728</c:v>
                </c:pt>
                <c:pt idx="13">
                  <c:v>45.047655230143434</c:v>
                </c:pt>
                <c:pt idx="14">
                  <c:v>45.351412369608404</c:v>
                </c:pt>
                <c:pt idx="15">
                  <c:v>44.598254792819461</c:v>
                </c:pt>
                <c:pt idx="16">
                  <c:v>44.242171190766051</c:v>
                </c:pt>
                <c:pt idx="17">
                  <c:v>44.256190480630409</c:v>
                </c:pt>
                <c:pt idx="18">
                  <c:v>43.812762854080276</c:v>
                </c:pt>
                <c:pt idx="19">
                  <c:v>43.816166435235608</c:v>
                </c:pt>
                <c:pt idx="20">
                  <c:v>42.988780004313547</c:v>
                </c:pt>
                <c:pt idx="21">
                  <c:v>42.246473429322002</c:v>
                </c:pt>
                <c:pt idx="22">
                  <c:v>42.168985341653894</c:v>
                </c:pt>
                <c:pt idx="23">
                  <c:v>42.216993413049813</c:v>
                </c:pt>
                <c:pt idx="24">
                  <c:v>42.078803881143344</c:v>
                </c:pt>
                <c:pt idx="25">
                  <c:v>42.002282875464957</c:v>
                </c:pt>
                <c:pt idx="26">
                  <c:v>41.957056741737034</c:v>
                </c:pt>
                <c:pt idx="27">
                  <c:v>41.85676098350681</c:v>
                </c:pt>
                <c:pt idx="28">
                  <c:v>41.780624255017464</c:v>
                </c:pt>
                <c:pt idx="29">
                  <c:v>41.697099548381487</c:v>
                </c:pt>
                <c:pt idx="30">
                  <c:v>41.614131740666977</c:v>
                </c:pt>
                <c:pt idx="31">
                  <c:v>41.48253096766981</c:v>
                </c:pt>
                <c:pt idx="32">
                  <c:v>41.383484683067991</c:v>
                </c:pt>
                <c:pt idx="33">
                  <c:v>41.276245249730408</c:v>
                </c:pt>
                <c:pt idx="34">
                  <c:v>41.207406972688581</c:v>
                </c:pt>
                <c:pt idx="35">
                  <c:v>41.113329384039631</c:v>
                </c:pt>
                <c:pt idx="36">
                  <c:v>41.029451689273799</c:v>
                </c:pt>
                <c:pt idx="37">
                  <c:v>40.941349918937576</c:v>
                </c:pt>
                <c:pt idx="38">
                  <c:v>40.830838454280283</c:v>
                </c:pt>
                <c:pt idx="39">
                  <c:v>40.768241370496966</c:v>
                </c:pt>
                <c:pt idx="40">
                  <c:v>40.667871911536643</c:v>
                </c:pt>
                <c:pt idx="41">
                  <c:v>40.586210661858317</c:v>
                </c:pt>
                <c:pt idx="42">
                  <c:v>40.517780898545361</c:v>
                </c:pt>
                <c:pt idx="43">
                  <c:v>40.430629709438136</c:v>
                </c:pt>
                <c:pt idx="44">
                  <c:v>40.342118588406905</c:v>
                </c:pt>
                <c:pt idx="45">
                  <c:v>40.208671357018758</c:v>
                </c:pt>
                <c:pt idx="46">
                  <c:v>40.122273529019296</c:v>
                </c:pt>
                <c:pt idx="47">
                  <c:v>40.060437282807385</c:v>
                </c:pt>
                <c:pt idx="48">
                  <c:v>40.035561274403783</c:v>
                </c:pt>
                <c:pt idx="49">
                  <c:v>39.974282877711161</c:v>
                </c:pt>
                <c:pt idx="50">
                  <c:v>39.919771330606814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Reference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47.362609662562463</c:v>
                </c:pt>
                <c:pt idx="1">
                  <c:v>48.585118534380719</c:v>
                </c:pt>
                <c:pt idx="2">
                  <c:v>47.873211816282101</c:v>
                </c:pt>
                <c:pt idx="3">
                  <c:v>48.042694743977535</c:v>
                </c:pt>
                <c:pt idx="4">
                  <c:v>47.896577818616507</c:v>
                </c:pt>
                <c:pt idx="5">
                  <c:v>47.596868460485709</c:v>
                </c:pt>
                <c:pt idx="6">
                  <c:v>47.701764567260469</c:v>
                </c:pt>
                <c:pt idx="7">
                  <c:v>47.502079671368506</c:v>
                </c:pt>
                <c:pt idx="8">
                  <c:v>47.808077863448496</c:v>
                </c:pt>
                <c:pt idx="9">
                  <c:v>45.971956880656393</c:v>
                </c:pt>
                <c:pt idx="10">
                  <c:v>45.462004935754919</c:v>
                </c:pt>
                <c:pt idx="11">
                  <c:v>45.286063141212722</c:v>
                </c:pt>
                <c:pt idx="12">
                  <c:v>45.356796297164728</c:v>
                </c:pt>
                <c:pt idx="13">
                  <c:v>45.047655230143434</c:v>
                </c:pt>
                <c:pt idx="14">
                  <c:v>45.351412369608404</c:v>
                </c:pt>
                <c:pt idx="15">
                  <c:v>44.598254792819461</c:v>
                </c:pt>
                <c:pt idx="16">
                  <c:v>44.242171190766051</c:v>
                </c:pt>
                <c:pt idx="17">
                  <c:v>44.256190480630409</c:v>
                </c:pt>
                <c:pt idx="18">
                  <c:v>43.812762854080276</c:v>
                </c:pt>
                <c:pt idx="19">
                  <c:v>43.816166435235608</c:v>
                </c:pt>
                <c:pt idx="20">
                  <c:v>42.988780004313547</c:v>
                </c:pt>
                <c:pt idx="21">
                  <c:v>42.246764284885714</c:v>
                </c:pt>
                <c:pt idx="22">
                  <c:v>42.511075442326153</c:v>
                </c:pt>
                <c:pt idx="23">
                  <c:v>42.495748793287476</c:v>
                </c:pt>
                <c:pt idx="24">
                  <c:v>42.260188423194286</c:v>
                </c:pt>
                <c:pt idx="25">
                  <c:v>42.126235637140773</c:v>
                </c:pt>
                <c:pt idx="26">
                  <c:v>42.06369744173378</c:v>
                </c:pt>
                <c:pt idx="27">
                  <c:v>41.963705722943743</c:v>
                </c:pt>
                <c:pt idx="28">
                  <c:v>41.913396212979272</c:v>
                </c:pt>
                <c:pt idx="29">
                  <c:v>41.864125085879934</c:v>
                </c:pt>
                <c:pt idx="30">
                  <c:v>41.829117821877617</c:v>
                </c:pt>
                <c:pt idx="31">
                  <c:v>41.73241014350382</c:v>
                </c:pt>
                <c:pt idx="32">
                  <c:v>41.687604307366314</c:v>
                </c:pt>
                <c:pt idx="33">
                  <c:v>41.622039593094286</c:v>
                </c:pt>
                <c:pt idx="34">
                  <c:v>41.581570870521716</c:v>
                </c:pt>
                <c:pt idx="35">
                  <c:v>41.548186500254687</c:v>
                </c:pt>
                <c:pt idx="36">
                  <c:v>41.521888119059106</c:v>
                </c:pt>
                <c:pt idx="37">
                  <c:v>41.493793347991655</c:v>
                </c:pt>
                <c:pt idx="38">
                  <c:v>41.466021813340795</c:v>
                </c:pt>
                <c:pt idx="39">
                  <c:v>41.448190653296116</c:v>
                </c:pt>
                <c:pt idx="40">
                  <c:v>41.40727662029073</c:v>
                </c:pt>
                <c:pt idx="41">
                  <c:v>41.358555709129185</c:v>
                </c:pt>
                <c:pt idx="42">
                  <c:v>41.323101957011708</c:v>
                </c:pt>
                <c:pt idx="43">
                  <c:v>41.251228461632365</c:v>
                </c:pt>
                <c:pt idx="44">
                  <c:v>41.225383983984536</c:v>
                </c:pt>
                <c:pt idx="45">
                  <c:v>41.170384048898036</c:v>
                </c:pt>
                <c:pt idx="46">
                  <c:v>41.115512294526752</c:v>
                </c:pt>
                <c:pt idx="47">
                  <c:v>41.088648871715911</c:v>
                </c:pt>
                <c:pt idx="48">
                  <c:v>41.079960636193455</c:v>
                </c:pt>
                <c:pt idx="49">
                  <c:v>41.03393975324839</c:v>
                </c:pt>
                <c:pt idx="50">
                  <c:v>40.937706036834605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17996016"/>
        <c:axId val="1917998192"/>
      </c:lineChart>
      <c:catAx>
        <c:axId val="1917996016"/>
        <c:scaling>
          <c:orientation val="minMax"/>
        </c:scaling>
        <c:delete val="0"/>
        <c:axPos val="b"/>
        <c:numFmt formatCode="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799819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917998192"/>
        <c:scaling>
          <c:orientation val="minMax"/>
          <c:max val="50"/>
          <c:min val="3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7996016"/>
        <c:crossesAt val="22"/>
        <c:crossBetween val="midCat"/>
        <c:majorUnit val="2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4766134524592793E-2"/>
          <c:y val="0.11858104963707722"/>
          <c:w val="0.52507661938511685"/>
          <c:h val="0.75787231940457433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coal</c:v>
                </c:pt>
              </c:strCache>
            </c:strRef>
          </c:tx>
          <c:spPr>
            <a:solidFill>
              <a:srgbClr val="8B8B8B"/>
            </a:solidFill>
            <a:ln w="25400">
              <a:noFill/>
            </a:ln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0.93783356474400004</c:v>
                </c:pt>
                <c:pt idx="1">
                  <c:v>0.92822499999999997</c:v>
                </c:pt>
                <c:pt idx="2">
                  <c:v>0.99932199999999993</c:v>
                </c:pt>
                <c:pt idx="3">
                  <c:v>0.98787099999999994</c:v>
                </c:pt>
                <c:pt idx="4">
                  <c:v>0.97108799999999995</c:v>
                </c:pt>
                <c:pt idx="5">
                  <c:v>0.9631280000000001</c:v>
                </c:pt>
                <c:pt idx="6">
                  <c:v>0.98133799999999993</c:v>
                </c:pt>
                <c:pt idx="7">
                  <c:v>0.97517900000000013</c:v>
                </c:pt>
                <c:pt idx="8">
                  <c:v>0.96647000000000005</c:v>
                </c:pt>
                <c:pt idx="9">
                  <c:v>0.95803500000000008</c:v>
                </c:pt>
                <c:pt idx="10">
                  <c:v>0.94705699999999993</c:v>
                </c:pt>
                <c:pt idx="11">
                  <c:v>0.93966100000000008</c:v>
                </c:pt>
                <c:pt idx="12">
                  <c:v>0.93815899999999997</c:v>
                </c:pt>
                <c:pt idx="13">
                  <c:v>0.93689</c:v>
                </c:pt>
                <c:pt idx="14">
                  <c:v>0.93689599999999995</c:v>
                </c:pt>
                <c:pt idx="15">
                  <c:v>0.93697800000000009</c:v>
                </c:pt>
                <c:pt idx="16">
                  <c:v>0.94248500000000002</c:v>
                </c:pt>
                <c:pt idx="17">
                  <c:v>0.94929400000000008</c:v>
                </c:pt>
                <c:pt idx="18">
                  <c:v>0.95594899999999994</c:v>
                </c:pt>
                <c:pt idx="19">
                  <c:v>0.95845499999999995</c:v>
                </c:pt>
                <c:pt idx="20">
                  <c:v>0.962893</c:v>
                </c:pt>
                <c:pt idx="21">
                  <c:v>0.96215699999999993</c:v>
                </c:pt>
                <c:pt idx="22">
                  <c:v>0.96407000000000009</c:v>
                </c:pt>
                <c:pt idx="23">
                  <c:v>0.96327800000000008</c:v>
                </c:pt>
                <c:pt idx="24">
                  <c:v>0.95801499999999995</c:v>
                </c:pt>
                <c:pt idx="25">
                  <c:v>0.95299200000000006</c:v>
                </c:pt>
                <c:pt idx="26">
                  <c:v>0.94947300000000001</c:v>
                </c:pt>
                <c:pt idx="27">
                  <c:v>0.94208999999999998</c:v>
                </c:pt>
                <c:pt idx="28">
                  <c:v>0.93247099999999994</c:v>
                </c:pt>
                <c:pt idx="29">
                  <c:v>0.92801499999999992</c:v>
                </c:pt>
                <c:pt idx="30">
                  <c:v>0.92773700000000003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purchased electricity</c:v>
                </c:pt>
              </c:strCache>
            </c:strRef>
          </c:tx>
          <c:spPr>
            <a:solidFill>
              <a:srgbClr val="FFC702"/>
            </a:solidFill>
            <a:ln w="25400">
              <a:noFill/>
            </a:ln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3.1374479530547603</c:v>
                </c:pt>
                <c:pt idx="1">
                  <c:v>3.3476980000000003</c:v>
                </c:pt>
                <c:pt idx="2">
                  <c:v>3.4291440000000004</c:v>
                </c:pt>
                <c:pt idx="3">
                  <c:v>3.4840949999999995</c:v>
                </c:pt>
                <c:pt idx="4">
                  <c:v>3.5125910000000005</c:v>
                </c:pt>
                <c:pt idx="5">
                  <c:v>3.5488900000000001</c:v>
                </c:pt>
                <c:pt idx="6">
                  <c:v>3.5790850000000001</c:v>
                </c:pt>
                <c:pt idx="7">
                  <c:v>3.5916349999999997</c:v>
                </c:pt>
                <c:pt idx="8">
                  <c:v>3.606414</c:v>
                </c:pt>
                <c:pt idx="9">
                  <c:v>3.6282919999999996</c:v>
                </c:pt>
                <c:pt idx="10">
                  <c:v>3.648282</c:v>
                </c:pt>
                <c:pt idx="11">
                  <c:v>3.6689929999999999</c:v>
                </c:pt>
                <c:pt idx="12">
                  <c:v>3.6912250000000002</c:v>
                </c:pt>
                <c:pt idx="13">
                  <c:v>3.7085349999999999</c:v>
                </c:pt>
                <c:pt idx="14">
                  <c:v>3.7254370000000003</c:v>
                </c:pt>
                <c:pt idx="15">
                  <c:v>3.7452220000000001</c:v>
                </c:pt>
                <c:pt idx="16">
                  <c:v>3.766035</c:v>
                </c:pt>
                <c:pt idx="17">
                  <c:v>3.7945489999999999</c:v>
                </c:pt>
                <c:pt idx="18">
                  <c:v>3.823982</c:v>
                </c:pt>
                <c:pt idx="19">
                  <c:v>3.8487360000000002</c:v>
                </c:pt>
                <c:pt idx="20">
                  <c:v>3.8713989999999998</c:v>
                </c:pt>
                <c:pt idx="21">
                  <c:v>3.9022959999999998</c:v>
                </c:pt>
                <c:pt idx="22">
                  <c:v>3.9356980000000004</c:v>
                </c:pt>
                <c:pt idx="23">
                  <c:v>3.9678089999999995</c:v>
                </c:pt>
                <c:pt idx="24">
                  <c:v>3.995536</c:v>
                </c:pt>
                <c:pt idx="25">
                  <c:v>4.0220229999999999</c:v>
                </c:pt>
                <c:pt idx="26">
                  <c:v>4.0519110000000005</c:v>
                </c:pt>
                <c:pt idx="27">
                  <c:v>4.0749629999999994</c:v>
                </c:pt>
                <c:pt idx="28">
                  <c:v>4.0881059999999998</c:v>
                </c:pt>
                <c:pt idx="29">
                  <c:v>4.1131070000000003</c:v>
                </c:pt>
                <c:pt idx="30">
                  <c:v>4.154096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renewables</c:v>
                </c:pt>
              </c:strCache>
            </c:strRef>
          </c:tx>
          <c:spPr>
            <a:solidFill>
              <a:srgbClr val="5D9732"/>
            </a:solidFill>
            <a:ln w="25400">
              <a:noFill/>
            </a:ln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Sheet1!$D$2:$D$32</c:f>
              <c:numCache>
                <c:formatCode>General</c:formatCode>
                <c:ptCount val="31"/>
                <c:pt idx="0">
                  <c:v>2.2984563470176402</c:v>
                </c:pt>
                <c:pt idx="1">
                  <c:v>2.4966439999999999</c:v>
                </c:pt>
                <c:pt idx="2">
                  <c:v>2.5304609999999998</c:v>
                </c:pt>
                <c:pt idx="3">
                  <c:v>2.4978880000000001</c:v>
                </c:pt>
                <c:pt idx="4">
                  <c:v>2.5235340000000002</c:v>
                </c:pt>
                <c:pt idx="5">
                  <c:v>2.5557129999999999</c:v>
                </c:pt>
                <c:pt idx="6">
                  <c:v>2.571653</c:v>
                </c:pt>
                <c:pt idx="7">
                  <c:v>2.5803739999999999</c:v>
                </c:pt>
                <c:pt idx="8">
                  <c:v>2.5932680000000001</c:v>
                </c:pt>
                <c:pt idx="9">
                  <c:v>2.609464</c:v>
                </c:pt>
                <c:pt idx="10">
                  <c:v>2.6292520000000001</c:v>
                </c:pt>
                <c:pt idx="11">
                  <c:v>2.6460790000000003</c:v>
                </c:pt>
                <c:pt idx="12">
                  <c:v>2.6597119999999999</c:v>
                </c:pt>
                <c:pt idx="13">
                  <c:v>2.672037</c:v>
                </c:pt>
                <c:pt idx="14">
                  <c:v>2.6826840000000001</c:v>
                </c:pt>
                <c:pt idx="15">
                  <c:v>2.6933020000000001</c:v>
                </c:pt>
                <c:pt idx="16">
                  <c:v>2.7049620000000001</c:v>
                </c:pt>
                <c:pt idx="17">
                  <c:v>2.719074</c:v>
                </c:pt>
                <c:pt idx="18">
                  <c:v>2.7353419999999997</c:v>
                </c:pt>
                <c:pt idx="19">
                  <c:v>2.7516940000000001</c:v>
                </c:pt>
                <c:pt idx="20">
                  <c:v>2.7764130000000002</c:v>
                </c:pt>
                <c:pt idx="21">
                  <c:v>2.7984530000000003</c:v>
                </c:pt>
                <c:pt idx="22">
                  <c:v>2.8224629999999999</c:v>
                </c:pt>
                <c:pt idx="23">
                  <c:v>2.8467290000000003</c:v>
                </c:pt>
                <c:pt idx="24">
                  <c:v>2.8673840000000004</c:v>
                </c:pt>
                <c:pt idx="25">
                  <c:v>2.887165</c:v>
                </c:pt>
                <c:pt idx="26">
                  <c:v>2.9125580000000002</c:v>
                </c:pt>
                <c:pt idx="27">
                  <c:v>2.9349789999999998</c:v>
                </c:pt>
                <c:pt idx="28">
                  <c:v>2.9629430000000001</c:v>
                </c:pt>
                <c:pt idx="29">
                  <c:v>2.9880840000000002</c:v>
                </c:pt>
                <c:pt idx="30">
                  <c:v>3.020718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petroleum</c:v>
                </c:pt>
              </c:strCache>
            </c:strRef>
          </c:tx>
          <c:spPr>
            <a:solidFill>
              <a:srgbClr val="BD732A"/>
            </a:solidFill>
            <a:ln w="25400">
              <a:noFill/>
            </a:ln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Sheet1!$E$2:$E$32</c:f>
              <c:numCache>
                <c:formatCode>General</c:formatCode>
                <c:ptCount val="31"/>
                <c:pt idx="0">
                  <c:v>5.2369920926331375</c:v>
                </c:pt>
                <c:pt idx="1">
                  <c:v>5.1224220000000003</c:v>
                </c:pt>
                <c:pt idx="2">
                  <c:v>5.2722050000000005</c:v>
                </c:pt>
                <c:pt idx="3">
                  <c:v>5.3856360000000008</c:v>
                </c:pt>
                <c:pt idx="4">
                  <c:v>5.306578</c:v>
                </c:pt>
                <c:pt idx="5">
                  <c:v>5.3338480000000006</c:v>
                </c:pt>
                <c:pt idx="6">
                  <c:v>5.3633179999999996</c:v>
                </c:pt>
                <c:pt idx="7">
                  <c:v>5.368011000000001</c:v>
                </c:pt>
                <c:pt idx="8">
                  <c:v>5.4166320000000008</c:v>
                </c:pt>
                <c:pt idx="9">
                  <c:v>5.4666440000000005</c:v>
                </c:pt>
                <c:pt idx="10">
                  <c:v>5.5159459999999996</c:v>
                </c:pt>
                <c:pt idx="11">
                  <c:v>5.5571219999999997</c:v>
                </c:pt>
                <c:pt idx="12">
                  <c:v>5.6016639999999995</c:v>
                </c:pt>
                <c:pt idx="13">
                  <c:v>5.6363949999999994</c:v>
                </c:pt>
                <c:pt idx="14">
                  <c:v>5.6723350000000003</c:v>
                </c:pt>
                <c:pt idx="15">
                  <c:v>5.6994840000000009</c:v>
                </c:pt>
                <c:pt idx="16">
                  <c:v>5.7365069999999996</c:v>
                </c:pt>
                <c:pt idx="17">
                  <c:v>5.7899359999999991</c:v>
                </c:pt>
                <c:pt idx="18">
                  <c:v>5.8130319999999998</c:v>
                </c:pt>
                <c:pt idx="19">
                  <c:v>5.8600549999999991</c:v>
                </c:pt>
                <c:pt idx="20">
                  <c:v>5.8620740000000016</c:v>
                </c:pt>
                <c:pt idx="21">
                  <c:v>5.8888080000000009</c:v>
                </c:pt>
                <c:pt idx="22">
                  <c:v>5.9101279999999985</c:v>
                </c:pt>
                <c:pt idx="23">
                  <c:v>5.9156650000000015</c:v>
                </c:pt>
                <c:pt idx="24">
                  <c:v>5.93886</c:v>
                </c:pt>
                <c:pt idx="25">
                  <c:v>5.9517660000000001</c:v>
                </c:pt>
                <c:pt idx="26">
                  <c:v>5.9727440000000005</c:v>
                </c:pt>
                <c:pt idx="27">
                  <c:v>6.0058490000000004</c:v>
                </c:pt>
                <c:pt idx="28">
                  <c:v>6.0385050000000016</c:v>
                </c:pt>
                <c:pt idx="29">
                  <c:v>6.0645240000000005</c:v>
                </c:pt>
                <c:pt idx="30">
                  <c:v>6.0902640000000003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hydrocarbon gas liquids</c:v>
                </c:pt>
              </c:strCache>
            </c:strRef>
          </c:tx>
          <c:spPr>
            <a:solidFill>
              <a:srgbClr val="675005"/>
            </a:solidFill>
            <a:ln w="25400">
              <a:noFill/>
            </a:ln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Sheet1!$F$2:$F$32</c:f>
              <c:numCache>
                <c:formatCode>General</c:formatCode>
                <c:ptCount val="31"/>
                <c:pt idx="0">
                  <c:v>3.2401880667163687</c:v>
                </c:pt>
                <c:pt idx="1">
                  <c:v>3.5254660000000002</c:v>
                </c:pt>
                <c:pt idx="2">
                  <c:v>3.6171050000000005</c:v>
                </c:pt>
                <c:pt idx="3">
                  <c:v>3.8286699999999998</c:v>
                </c:pt>
                <c:pt idx="4">
                  <c:v>3.9169160000000005</c:v>
                </c:pt>
                <c:pt idx="5">
                  <c:v>4.0042220000000004</c:v>
                </c:pt>
                <c:pt idx="6">
                  <c:v>4.0951690000000003</c:v>
                </c:pt>
                <c:pt idx="7">
                  <c:v>4.1432599999999997</c:v>
                </c:pt>
                <c:pt idx="8">
                  <c:v>4.1857329999999999</c:v>
                </c:pt>
                <c:pt idx="9">
                  <c:v>4.2247699999999995</c:v>
                </c:pt>
                <c:pt idx="10">
                  <c:v>4.2581720000000001</c:v>
                </c:pt>
                <c:pt idx="11">
                  <c:v>4.3157760000000005</c:v>
                </c:pt>
                <c:pt idx="12">
                  <c:v>4.3884540000000003</c:v>
                </c:pt>
                <c:pt idx="13">
                  <c:v>4.4440679999999997</c:v>
                </c:pt>
                <c:pt idx="14">
                  <c:v>4.4837190000000007</c:v>
                </c:pt>
                <c:pt idx="15">
                  <c:v>4.5164809999999997</c:v>
                </c:pt>
                <c:pt idx="16">
                  <c:v>4.5576559999999997</c:v>
                </c:pt>
                <c:pt idx="17">
                  <c:v>4.6116010000000003</c:v>
                </c:pt>
                <c:pt idx="18">
                  <c:v>4.6531720000000005</c:v>
                </c:pt>
                <c:pt idx="19">
                  <c:v>4.6873120000000004</c:v>
                </c:pt>
                <c:pt idx="20">
                  <c:v>4.714289</c:v>
                </c:pt>
                <c:pt idx="21">
                  <c:v>4.7611249999999998</c:v>
                </c:pt>
                <c:pt idx="22">
                  <c:v>4.8021289999999999</c:v>
                </c:pt>
                <c:pt idx="23">
                  <c:v>4.8548609999999996</c:v>
                </c:pt>
                <c:pt idx="24">
                  <c:v>4.8923839999999998</c:v>
                </c:pt>
                <c:pt idx="25">
                  <c:v>4.9325640000000002</c:v>
                </c:pt>
                <c:pt idx="26">
                  <c:v>4.9807410000000001</c:v>
                </c:pt>
                <c:pt idx="27">
                  <c:v>5.0028629999999996</c:v>
                </c:pt>
                <c:pt idx="28">
                  <c:v>4.9996939999999999</c:v>
                </c:pt>
                <c:pt idx="29">
                  <c:v>5.0402120000000004</c:v>
                </c:pt>
                <c:pt idx="30">
                  <c:v>5.1373610000000003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natural gas</c:v>
                </c:pt>
              </c:strCache>
            </c:strRef>
          </c:tx>
          <c:spPr>
            <a:solidFill>
              <a:srgbClr val="0096D7"/>
            </a:solidFill>
            <a:ln w="25400">
              <a:noFill/>
            </a:ln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Sheet1!$G$2:$G$32</c:f>
              <c:numCache>
                <c:formatCode>General</c:formatCode>
                <c:ptCount val="31"/>
                <c:pt idx="0">
                  <c:v>10.324350549416495</c:v>
                </c:pt>
                <c:pt idx="1">
                  <c:v>10.788955</c:v>
                </c:pt>
                <c:pt idx="2">
                  <c:v>11.122811</c:v>
                </c:pt>
                <c:pt idx="3">
                  <c:v>11.147162</c:v>
                </c:pt>
                <c:pt idx="4">
                  <c:v>11.282112</c:v>
                </c:pt>
                <c:pt idx="5">
                  <c:v>11.450488</c:v>
                </c:pt>
                <c:pt idx="6">
                  <c:v>11.595613999999999</c:v>
                </c:pt>
                <c:pt idx="7">
                  <c:v>11.656083000000001</c:v>
                </c:pt>
                <c:pt idx="8">
                  <c:v>11.736151</c:v>
                </c:pt>
                <c:pt idx="9">
                  <c:v>11.805147999999999</c:v>
                </c:pt>
                <c:pt idx="10">
                  <c:v>11.890836</c:v>
                </c:pt>
                <c:pt idx="11">
                  <c:v>11.914761</c:v>
                </c:pt>
                <c:pt idx="12">
                  <c:v>12.031003999999999</c:v>
                </c:pt>
                <c:pt idx="13">
                  <c:v>12.08975</c:v>
                </c:pt>
                <c:pt idx="14">
                  <c:v>12.145764999999999</c:v>
                </c:pt>
                <c:pt idx="15">
                  <c:v>12.204763</c:v>
                </c:pt>
                <c:pt idx="16">
                  <c:v>12.261442000000001</c:v>
                </c:pt>
                <c:pt idx="17">
                  <c:v>12.326936</c:v>
                </c:pt>
                <c:pt idx="18">
                  <c:v>12.421469</c:v>
                </c:pt>
                <c:pt idx="19">
                  <c:v>12.488961</c:v>
                </c:pt>
                <c:pt idx="20">
                  <c:v>12.584703999999999</c:v>
                </c:pt>
                <c:pt idx="21">
                  <c:v>12.68829</c:v>
                </c:pt>
                <c:pt idx="22">
                  <c:v>12.810605000000001</c:v>
                </c:pt>
                <c:pt idx="23">
                  <c:v>12.90832</c:v>
                </c:pt>
                <c:pt idx="24">
                  <c:v>13.029086</c:v>
                </c:pt>
                <c:pt idx="25">
                  <c:v>13.129389000000002</c:v>
                </c:pt>
                <c:pt idx="26">
                  <c:v>13.234360999999998</c:v>
                </c:pt>
                <c:pt idx="27">
                  <c:v>13.315628</c:v>
                </c:pt>
                <c:pt idx="28">
                  <c:v>13.387834</c:v>
                </c:pt>
                <c:pt idx="29">
                  <c:v>13.491804</c:v>
                </c:pt>
                <c:pt idx="30">
                  <c:v>13.660391000000001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99298624"/>
        <c:axId val="1799299168"/>
      </c:areaChart>
      <c:catAx>
        <c:axId val="1799298624"/>
        <c:scaling>
          <c:orientation val="minMax"/>
        </c:scaling>
        <c:delete val="0"/>
        <c:axPos val="b"/>
        <c:numFmt formatCode="0" sourceLinked="0"/>
        <c:majorTickMark val="out"/>
        <c:minorTickMark val="none"/>
        <c:tickLblPos val="none"/>
        <c:spPr>
          <a:ln w="12700">
            <a:solidFill>
              <a:srgbClr val="000000"/>
            </a:solidFill>
          </a:ln>
        </c:spPr>
        <c:txPr>
          <a:bodyPr/>
          <a:lstStyle/>
          <a:p>
            <a:pPr algn="ctr">
              <a:defRPr lang="en-US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9299168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799299168"/>
        <c:scaling>
          <c:orientation val="minMax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low"/>
        <c:spPr>
          <a:ln w="22225">
            <a:solidFill>
              <a:srgbClr val="FFFFFF">
                <a:lumMod val="65000"/>
              </a:srgbClr>
            </a:solidFill>
            <a:prstDash val="lgDash"/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799298624"/>
        <c:crossesAt val="2"/>
        <c:crossBetween val="midCat"/>
        <c:majorUnit val="10"/>
      </c:valAx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5097790195580387E-2"/>
          <c:y val="8.5526962988688518E-2"/>
          <c:w val="0.66901662292213471"/>
          <c:h val="0.827766620905754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Low Macro</c:v>
                </c:pt>
              </c:strCache>
            </c:strRef>
          </c:tx>
          <c:spPr>
            <a:ln w="22225" cap="rnd">
              <a:solidFill>
                <a:srgbClr val="0096D7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26.37916229421511</c:v>
                </c:pt>
                <c:pt idx="1">
                  <c:v>25.126616560212003</c:v>
                </c:pt>
                <c:pt idx="2">
                  <c:v>25.105908591106981</c:v>
                </c:pt>
                <c:pt idx="3">
                  <c:v>24.9234426392381</c:v>
                </c:pt>
                <c:pt idx="4">
                  <c:v>25.812443800548824</c:v>
                </c:pt>
                <c:pt idx="5">
                  <c:v>24.820363318275479</c:v>
                </c:pt>
                <c:pt idx="6">
                  <c:v>24.905605003486844</c:v>
                </c:pt>
                <c:pt idx="7">
                  <c:v>24.790929914654516</c:v>
                </c:pt>
                <c:pt idx="8">
                  <c:v>23.899331995813881</c:v>
                </c:pt>
                <c:pt idx="9">
                  <c:v>21.800438434464564</c:v>
                </c:pt>
                <c:pt idx="10">
                  <c:v>23.640351918582159</c:v>
                </c:pt>
                <c:pt idx="11">
                  <c:v>23.887784569968677</c:v>
                </c:pt>
                <c:pt idx="12">
                  <c:v>24.144541131219079</c:v>
                </c:pt>
                <c:pt idx="13">
                  <c:v>24.740161056496984</c:v>
                </c:pt>
                <c:pt idx="14">
                  <c:v>24.859037597964932</c:v>
                </c:pt>
                <c:pt idx="15">
                  <c:v>24.782779722395421</c:v>
                </c:pt>
                <c:pt idx="16">
                  <c:v>24.885756356590122</c:v>
                </c:pt>
                <c:pt idx="17">
                  <c:v>25.311113217214785</c:v>
                </c:pt>
                <c:pt idx="18">
                  <c:v>26.275346720324308</c:v>
                </c:pt>
                <c:pt idx="19">
                  <c:v>26.359831856098577</c:v>
                </c:pt>
                <c:pt idx="20">
                  <c:v>25.162329619982359</c:v>
                </c:pt>
                <c:pt idx="21">
                  <c:v>26.210688000000001</c:v>
                </c:pt>
                <c:pt idx="22">
                  <c:v>26.431303000000003</c:v>
                </c:pt>
                <c:pt idx="23">
                  <c:v>26.610391999999997</c:v>
                </c:pt>
                <c:pt idx="24">
                  <c:v>26.620039000000002</c:v>
                </c:pt>
                <c:pt idx="25">
                  <c:v>26.849215000000001</c:v>
                </c:pt>
                <c:pt idx="26">
                  <c:v>27.008666999999999</c:v>
                </c:pt>
                <c:pt idx="27">
                  <c:v>27.040780999999999</c:v>
                </c:pt>
                <c:pt idx="28">
                  <c:v>27.159203000000002</c:v>
                </c:pt>
                <c:pt idx="29">
                  <c:v>27.195827000000001</c:v>
                </c:pt>
                <c:pt idx="30">
                  <c:v>27.269185999999998</c:v>
                </c:pt>
                <c:pt idx="31">
                  <c:v>27.341194000000002</c:v>
                </c:pt>
                <c:pt idx="32">
                  <c:v>27.505046999999998</c:v>
                </c:pt>
                <c:pt idx="33">
                  <c:v>27.599986999999999</c:v>
                </c:pt>
                <c:pt idx="34">
                  <c:v>27.620743000000001</c:v>
                </c:pt>
                <c:pt idx="35">
                  <c:v>27.650076000000002</c:v>
                </c:pt>
                <c:pt idx="36">
                  <c:v>27.734264000000003</c:v>
                </c:pt>
                <c:pt idx="37">
                  <c:v>27.819878000000003</c:v>
                </c:pt>
                <c:pt idx="38">
                  <c:v>27.906651</c:v>
                </c:pt>
                <c:pt idx="39">
                  <c:v>28.028928999999998</c:v>
                </c:pt>
                <c:pt idx="40">
                  <c:v>28.056576</c:v>
                </c:pt>
                <c:pt idx="41">
                  <c:v>28.121964000000002</c:v>
                </c:pt>
                <c:pt idx="42">
                  <c:v>28.216476</c:v>
                </c:pt>
                <c:pt idx="43">
                  <c:v>28.362301000000002</c:v>
                </c:pt>
                <c:pt idx="44">
                  <c:v>28.422819</c:v>
                </c:pt>
                <c:pt idx="45">
                  <c:v>28.477885999999998</c:v>
                </c:pt>
                <c:pt idx="46">
                  <c:v>28.651976000000001</c:v>
                </c:pt>
                <c:pt idx="47">
                  <c:v>28.765202000000002</c:v>
                </c:pt>
                <c:pt idx="48">
                  <c:v>28.797384000000001</c:v>
                </c:pt>
                <c:pt idx="49">
                  <c:v>28.862221000000002</c:v>
                </c:pt>
                <c:pt idx="50">
                  <c:v>29.118977000000001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Macro</c:v>
                </c:pt>
              </c:strCache>
            </c:strRef>
          </c:tx>
          <c:spPr>
            <a:ln w="22225" cap="rnd">
              <a:solidFill>
                <a:srgbClr val="0071A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26.37916229421511</c:v>
                </c:pt>
                <c:pt idx="1">
                  <c:v>25.126616560212003</c:v>
                </c:pt>
                <c:pt idx="2">
                  <c:v>25.105908591106981</c:v>
                </c:pt>
                <c:pt idx="3">
                  <c:v>24.9234426392381</c:v>
                </c:pt>
                <c:pt idx="4">
                  <c:v>25.812443800548824</c:v>
                </c:pt>
                <c:pt idx="5">
                  <c:v>24.820363318275479</c:v>
                </c:pt>
                <c:pt idx="6">
                  <c:v>24.905605003486844</c:v>
                </c:pt>
                <c:pt idx="7">
                  <c:v>24.790929914654516</c:v>
                </c:pt>
                <c:pt idx="8">
                  <c:v>23.899331995813881</c:v>
                </c:pt>
                <c:pt idx="9">
                  <c:v>21.800438434464564</c:v>
                </c:pt>
                <c:pt idx="10">
                  <c:v>23.640351918582159</c:v>
                </c:pt>
                <c:pt idx="11">
                  <c:v>23.887784569968677</c:v>
                </c:pt>
                <c:pt idx="12">
                  <c:v>24.144541131219079</c:v>
                </c:pt>
                <c:pt idx="13">
                  <c:v>24.740161056496984</c:v>
                </c:pt>
                <c:pt idx="14">
                  <c:v>24.859037597964932</c:v>
                </c:pt>
                <c:pt idx="15">
                  <c:v>24.782779722395421</c:v>
                </c:pt>
                <c:pt idx="16">
                  <c:v>24.885756356590122</c:v>
                </c:pt>
                <c:pt idx="17">
                  <c:v>25.311113217214785</c:v>
                </c:pt>
                <c:pt idx="18">
                  <c:v>26.275346720324308</c:v>
                </c:pt>
                <c:pt idx="19">
                  <c:v>26.359831856098577</c:v>
                </c:pt>
                <c:pt idx="20">
                  <c:v>25.162329619982359</c:v>
                </c:pt>
                <c:pt idx="21">
                  <c:v>26.209498999999997</c:v>
                </c:pt>
                <c:pt idx="22">
                  <c:v>26.993965000000003</c:v>
                </c:pt>
                <c:pt idx="23">
                  <c:v>27.581644000000001</c:v>
                </c:pt>
                <c:pt idx="24">
                  <c:v>28.046389000000001</c:v>
                </c:pt>
                <c:pt idx="25">
                  <c:v>28.614418000000001</c:v>
                </c:pt>
                <c:pt idx="26">
                  <c:v>29.052990000000001</c:v>
                </c:pt>
                <c:pt idx="27">
                  <c:v>29.336578000000003</c:v>
                </c:pt>
                <c:pt idx="28">
                  <c:v>29.675070000000002</c:v>
                </c:pt>
                <c:pt idx="29">
                  <c:v>29.993334000000001</c:v>
                </c:pt>
                <c:pt idx="30">
                  <c:v>30.323962999999999</c:v>
                </c:pt>
                <c:pt idx="31">
                  <c:v>30.733516999999999</c:v>
                </c:pt>
                <c:pt idx="32">
                  <c:v>31.112909000000002</c:v>
                </c:pt>
                <c:pt idx="33">
                  <c:v>31.503689000000001</c:v>
                </c:pt>
                <c:pt idx="34">
                  <c:v>31.893801</c:v>
                </c:pt>
                <c:pt idx="35">
                  <c:v>32.297832</c:v>
                </c:pt>
                <c:pt idx="36">
                  <c:v>32.761726000000003</c:v>
                </c:pt>
                <c:pt idx="37">
                  <c:v>33.295470999999999</c:v>
                </c:pt>
                <c:pt idx="38">
                  <c:v>33.829227000000003</c:v>
                </c:pt>
                <c:pt idx="39">
                  <c:v>34.301392</c:v>
                </c:pt>
                <c:pt idx="40">
                  <c:v>34.693069000000001</c:v>
                </c:pt>
                <c:pt idx="41">
                  <c:v>35.166695000000004</c:v>
                </c:pt>
                <c:pt idx="42">
                  <c:v>35.677494000000003</c:v>
                </c:pt>
                <c:pt idx="43">
                  <c:v>36.215373999999997</c:v>
                </c:pt>
                <c:pt idx="44">
                  <c:v>36.736979999999996</c:v>
                </c:pt>
                <c:pt idx="45">
                  <c:v>37.205227000000001</c:v>
                </c:pt>
                <c:pt idx="46">
                  <c:v>37.660744000000001</c:v>
                </c:pt>
                <c:pt idx="47">
                  <c:v>38.25732</c:v>
                </c:pt>
                <c:pt idx="48">
                  <c:v>38.646491999999995</c:v>
                </c:pt>
                <c:pt idx="49">
                  <c:v>39.077446000000002</c:v>
                </c:pt>
                <c:pt idx="50">
                  <c:v>39.539703000000003</c:v>
                </c:pt>
              </c:numCache>
            </c:numRef>
          </c:val>
          <c:smooth val="0"/>
        </c:ser>
        <c:ser>
          <c:idx val="7"/>
          <c:order val="2"/>
          <c:tx>
            <c:strRef>
              <c:f>Sheet1!$D$1</c:f>
              <c:strCache>
                <c:ptCount val="1"/>
                <c:pt idx="0">
                  <c:v>Low Price</c:v>
                </c:pt>
              </c:strCache>
            </c:strRef>
          </c:tx>
          <c:spPr>
            <a:ln w="22225" cap="rnd">
              <a:solidFill>
                <a:srgbClr val="A33340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26.37916229421511</c:v>
                </c:pt>
                <c:pt idx="1">
                  <c:v>25.126616560212003</c:v>
                </c:pt>
                <c:pt idx="2">
                  <c:v>25.105908591106981</c:v>
                </c:pt>
                <c:pt idx="3">
                  <c:v>24.9234426392381</c:v>
                </c:pt>
                <c:pt idx="4">
                  <c:v>25.812443800548824</c:v>
                </c:pt>
                <c:pt idx="5">
                  <c:v>24.820363318275479</c:v>
                </c:pt>
                <c:pt idx="6">
                  <c:v>24.905605003486844</c:v>
                </c:pt>
                <c:pt idx="7">
                  <c:v>24.790929914654516</c:v>
                </c:pt>
                <c:pt idx="8">
                  <c:v>23.899331995813881</c:v>
                </c:pt>
                <c:pt idx="9">
                  <c:v>21.800438434464564</c:v>
                </c:pt>
                <c:pt idx="10">
                  <c:v>23.640351918582159</c:v>
                </c:pt>
                <c:pt idx="11">
                  <c:v>23.887784569968677</c:v>
                </c:pt>
                <c:pt idx="12">
                  <c:v>24.144541131219079</c:v>
                </c:pt>
                <c:pt idx="13">
                  <c:v>24.740161056496984</c:v>
                </c:pt>
                <c:pt idx="14">
                  <c:v>24.859037597964932</c:v>
                </c:pt>
                <c:pt idx="15">
                  <c:v>24.782779722395421</c:v>
                </c:pt>
                <c:pt idx="16">
                  <c:v>24.885756356590122</c:v>
                </c:pt>
                <c:pt idx="17">
                  <c:v>25.311113217214785</c:v>
                </c:pt>
                <c:pt idx="18">
                  <c:v>26.275346720324308</c:v>
                </c:pt>
                <c:pt idx="19">
                  <c:v>26.359831856098577</c:v>
                </c:pt>
                <c:pt idx="20">
                  <c:v>25.162329619982359</c:v>
                </c:pt>
                <c:pt idx="21">
                  <c:v>26.213080999999999</c:v>
                </c:pt>
                <c:pt idx="22">
                  <c:v>26.4436</c:v>
                </c:pt>
                <c:pt idx="23">
                  <c:v>26.594247999999997</c:v>
                </c:pt>
                <c:pt idx="24">
                  <c:v>26.329445</c:v>
                </c:pt>
                <c:pt idx="25">
                  <c:v>26.635040000000004</c:v>
                </c:pt>
                <c:pt idx="26">
                  <c:v>27.044297999999998</c:v>
                </c:pt>
                <c:pt idx="27">
                  <c:v>27.223084999999998</c:v>
                </c:pt>
                <c:pt idx="28">
                  <c:v>27.369713000000001</c:v>
                </c:pt>
                <c:pt idx="29">
                  <c:v>27.495895000000001</c:v>
                </c:pt>
                <c:pt idx="30">
                  <c:v>27.649782000000002</c:v>
                </c:pt>
                <c:pt idx="31">
                  <c:v>27.808695</c:v>
                </c:pt>
                <c:pt idx="32">
                  <c:v>28.052332</c:v>
                </c:pt>
                <c:pt idx="33">
                  <c:v>28.259179999999997</c:v>
                </c:pt>
                <c:pt idx="34">
                  <c:v>28.418221000000003</c:v>
                </c:pt>
                <c:pt idx="35">
                  <c:v>28.530781000000001</c:v>
                </c:pt>
                <c:pt idx="36">
                  <c:v>28.670876</c:v>
                </c:pt>
                <c:pt idx="37">
                  <c:v>28.858592999999999</c:v>
                </c:pt>
                <c:pt idx="38">
                  <c:v>29.075265999999999</c:v>
                </c:pt>
                <c:pt idx="39">
                  <c:v>29.222217999999998</c:v>
                </c:pt>
                <c:pt idx="40">
                  <c:v>29.334104999999997</c:v>
                </c:pt>
                <c:pt idx="41">
                  <c:v>29.483129999999999</c:v>
                </c:pt>
                <c:pt idx="42">
                  <c:v>29.656690999999999</c:v>
                </c:pt>
                <c:pt idx="43">
                  <c:v>29.847571999999996</c:v>
                </c:pt>
                <c:pt idx="44">
                  <c:v>29.942640000000001</c:v>
                </c:pt>
                <c:pt idx="45">
                  <c:v>30.057960999999999</c:v>
                </c:pt>
                <c:pt idx="46">
                  <c:v>30.197341999999999</c:v>
                </c:pt>
                <c:pt idx="47">
                  <c:v>30.342378999999998</c:v>
                </c:pt>
                <c:pt idx="48">
                  <c:v>30.492806999999999</c:v>
                </c:pt>
                <c:pt idx="49">
                  <c:v>30.648478000000004</c:v>
                </c:pt>
                <c:pt idx="50">
                  <c:v>30.883353999999997</c:v>
                </c:pt>
              </c:numCache>
            </c:numRef>
          </c:val>
          <c:smooth val="0"/>
        </c:ser>
        <c:ser>
          <c:idx val="8"/>
          <c:order val="3"/>
          <c:tx>
            <c:strRef>
              <c:f>Sheet1!$E$1</c:f>
              <c:strCache>
                <c:ptCount val="1"/>
                <c:pt idx="0">
                  <c:v>High Price</c:v>
                </c:pt>
              </c:strCache>
            </c:strRef>
          </c:tx>
          <c:spPr>
            <a:ln w="22225" cap="rnd">
              <a:solidFill>
                <a:srgbClr val="A33340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26.37916229421511</c:v>
                </c:pt>
                <c:pt idx="1">
                  <c:v>25.126616560212003</c:v>
                </c:pt>
                <c:pt idx="2">
                  <c:v>25.105908591106981</c:v>
                </c:pt>
                <c:pt idx="3">
                  <c:v>24.9234426392381</c:v>
                </c:pt>
                <c:pt idx="4">
                  <c:v>25.812443800548824</c:v>
                </c:pt>
                <c:pt idx="5">
                  <c:v>24.820363318275479</c:v>
                </c:pt>
                <c:pt idx="6">
                  <c:v>24.905605003486844</c:v>
                </c:pt>
                <c:pt idx="7">
                  <c:v>24.790929914654516</c:v>
                </c:pt>
                <c:pt idx="8">
                  <c:v>23.899331995813881</c:v>
                </c:pt>
                <c:pt idx="9">
                  <c:v>21.800438434464564</c:v>
                </c:pt>
                <c:pt idx="10">
                  <c:v>23.640351918582159</c:v>
                </c:pt>
                <c:pt idx="11">
                  <c:v>23.887784569968677</c:v>
                </c:pt>
                <c:pt idx="12">
                  <c:v>24.144541131219079</c:v>
                </c:pt>
                <c:pt idx="13">
                  <c:v>24.740161056496984</c:v>
                </c:pt>
                <c:pt idx="14">
                  <c:v>24.859037597964932</c:v>
                </c:pt>
                <c:pt idx="15">
                  <c:v>24.782779722395421</c:v>
                </c:pt>
                <c:pt idx="16">
                  <c:v>24.885756356590122</c:v>
                </c:pt>
                <c:pt idx="17">
                  <c:v>25.311113217214785</c:v>
                </c:pt>
                <c:pt idx="18">
                  <c:v>26.275346720324308</c:v>
                </c:pt>
                <c:pt idx="19">
                  <c:v>26.359831856098577</c:v>
                </c:pt>
                <c:pt idx="20">
                  <c:v>25.162329619982359</c:v>
                </c:pt>
                <c:pt idx="21">
                  <c:v>26.210560000000001</c:v>
                </c:pt>
                <c:pt idx="22">
                  <c:v>26.778729999999999</c:v>
                </c:pt>
                <c:pt idx="23">
                  <c:v>27.396947999999998</c:v>
                </c:pt>
                <c:pt idx="24">
                  <c:v>28.176863000000001</c:v>
                </c:pt>
                <c:pt idx="25">
                  <c:v>28.67173</c:v>
                </c:pt>
                <c:pt idx="26">
                  <c:v>29.035521000000003</c:v>
                </c:pt>
                <c:pt idx="27">
                  <c:v>29.299963000000002</c:v>
                </c:pt>
                <c:pt idx="28">
                  <c:v>29.597206</c:v>
                </c:pt>
                <c:pt idx="29">
                  <c:v>29.975019</c:v>
                </c:pt>
                <c:pt idx="30">
                  <c:v>30.376698999999999</c:v>
                </c:pt>
                <c:pt idx="31">
                  <c:v>30.630710999999998</c:v>
                </c:pt>
                <c:pt idx="32">
                  <c:v>30.961626000000003</c:v>
                </c:pt>
                <c:pt idx="33">
                  <c:v>31.236582000000002</c:v>
                </c:pt>
                <c:pt idx="34">
                  <c:v>31.555684999999997</c:v>
                </c:pt>
                <c:pt idx="35">
                  <c:v>31.847818</c:v>
                </c:pt>
                <c:pt idx="36">
                  <c:v>32.176665999999997</c:v>
                </c:pt>
                <c:pt idx="37">
                  <c:v>32.589271999999994</c:v>
                </c:pt>
                <c:pt idx="38">
                  <c:v>32.875529999999998</c:v>
                </c:pt>
                <c:pt idx="39">
                  <c:v>33.192634999999996</c:v>
                </c:pt>
                <c:pt idx="40">
                  <c:v>33.502682</c:v>
                </c:pt>
                <c:pt idx="41">
                  <c:v>33.907973999999996</c:v>
                </c:pt>
                <c:pt idx="42">
                  <c:v>34.426265999999998</c:v>
                </c:pt>
                <c:pt idx="43">
                  <c:v>34.925136999999999</c:v>
                </c:pt>
                <c:pt idx="44">
                  <c:v>35.347252000000005</c:v>
                </c:pt>
                <c:pt idx="45">
                  <c:v>35.697547999999998</c:v>
                </c:pt>
                <c:pt idx="46">
                  <c:v>36.115596999999994</c:v>
                </c:pt>
                <c:pt idx="47">
                  <c:v>36.499054000000001</c:v>
                </c:pt>
                <c:pt idx="48">
                  <c:v>36.746147000000001</c:v>
                </c:pt>
                <c:pt idx="49">
                  <c:v>36.930804999999999</c:v>
                </c:pt>
                <c:pt idx="50">
                  <c:v>37.288513000000002</c:v>
                </c:pt>
              </c:numCache>
            </c:numRef>
          </c:val>
          <c:smooth val="0"/>
        </c:ser>
        <c:ser>
          <c:idx val="9"/>
          <c:order val="4"/>
          <c:tx>
            <c:strRef>
              <c:f>Sheet1!$F$1</c:f>
              <c:strCache>
                <c:ptCount val="1"/>
                <c:pt idx="0">
                  <c:v>Low Oil and Gas Supply</c:v>
                </c:pt>
              </c:strCache>
            </c:strRef>
          </c:tx>
          <c:spPr>
            <a:ln w="22225" cap="rnd">
              <a:solidFill>
                <a:srgbClr val="BD732A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Sheet1!$F$2:$F$52</c:f>
              <c:numCache>
                <c:formatCode>General</c:formatCode>
                <c:ptCount val="51"/>
                <c:pt idx="0">
                  <c:v>26.37916229421511</c:v>
                </c:pt>
                <c:pt idx="1">
                  <c:v>25.126616560212003</c:v>
                </c:pt>
                <c:pt idx="2">
                  <c:v>25.105908591106981</c:v>
                </c:pt>
                <c:pt idx="3">
                  <c:v>24.9234426392381</c:v>
                </c:pt>
                <c:pt idx="4">
                  <c:v>25.812443800548824</c:v>
                </c:pt>
                <c:pt idx="5">
                  <c:v>24.820363318275479</c:v>
                </c:pt>
                <c:pt idx="6">
                  <c:v>24.905605003486844</c:v>
                </c:pt>
                <c:pt idx="7">
                  <c:v>24.790929914654516</c:v>
                </c:pt>
                <c:pt idx="8">
                  <c:v>23.899331995813881</c:v>
                </c:pt>
                <c:pt idx="9">
                  <c:v>21.800438434464564</c:v>
                </c:pt>
                <c:pt idx="10">
                  <c:v>23.640351918582159</c:v>
                </c:pt>
                <c:pt idx="11">
                  <c:v>23.887784569968677</c:v>
                </c:pt>
                <c:pt idx="12">
                  <c:v>24.144541131219079</c:v>
                </c:pt>
                <c:pt idx="13">
                  <c:v>24.740161056496984</c:v>
                </c:pt>
                <c:pt idx="14">
                  <c:v>24.859037597964932</c:v>
                </c:pt>
                <c:pt idx="15">
                  <c:v>24.782779722395421</c:v>
                </c:pt>
                <c:pt idx="16">
                  <c:v>24.885756356590122</c:v>
                </c:pt>
                <c:pt idx="17">
                  <c:v>25.311113217214785</c:v>
                </c:pt>
                <c:pt idx="18">
                  <c:v>26.275346720324308</c:v>
                </c:pt>
                <c:pt idx="19">
                  <c:v>26.359831856098577</c:v>
                </c:pt>
                <c:pt idx="20">
                  <c:v>25.162329619982359</c:v>
                </c:pt>
                <c:pt idx="21">
                  <c:v>26.209826</c:v>
                </c:pt>
                <c:pt idx="22">
                  <c:v>26.675515999999998</c:v>
                </c:pt>
                <c:pt idx="23">
                  <c:v>26.374898999999999</c:v>
                </c:pt>
                <c:pt idx="24">
                  <c:v>26.284908000000001</c:v>
                </c:pt>
                <c:pt idx="25">
                  <c:v>26.320076</c:v>
                </c:pt>
                <c:pt idx="26">
                  <c:v>26.386892</c:v>
                </c:pt>
                <c:pt idx="27">
                  <c:v>26.444255999999999</c:v>
                </c:pt>
                <c:pt idx="28">
                  <c:v>26.472376000000001</c:v>
                </c:pt>
                <c:pt idx="29">
                  <c:v>26.548859000000004</c:v>
                </c:pt>
                <c:pt idx="30">
                  <c:v>26.650471000000003</c:v>
                </c:pt>
                <c:pt idx="31">
                  <c:v>26.837335999999997</c:v>
                </c:pt>
                <c:pt idx="32">
                  <c:v>27.049165999999996</c:v>
                </c:pt>
                <c:pt idx="33">
                  <c:v>27.224489000000002</c:v>
                </c:pt>
                <c:pt idx="34">
                  <c:v>27.407884999999997</c:v>
                </c:pt>
                <c:pt idx="35">
                  <c:v>27.596503999999999</c:v>
                </c:pt>
                <c:pt idx="36">
                  <c:v>27.772366999999999</c:v>
                </c:pt>
                <c:pt idx="37">
                  <c:v>27.919509999999999</c:v>
                </c:pt>
                <c:pt idx="38">
                  <c:v>28.038522999999998</c:v>
                </c:pt>
                <c:pt idx="39">
                  <c:v>28.151049</c:v>
                </c:pt>
                <c:pt idx="40">
                  <c:v>28.215944</c:v>
                </c:pt>
                <c:pt idx="41">
                  <c:v>28.344365999999997</c:v>
                </c:pt>
                <c:pt idx="42">
                  <c:v>28.499825000000001</c:v>
                </c:pt>
                <c:pt idx="43">
                  <c:v>28.644809999999996</c:v>
                </c:pt>
                <c:pt idx="44">
                  <c:v>28.815185999999997</c:v>
                </c:pt>
                <c:pt idx="45">
                  <c:v>28.879686</c:v>
                </c:pt>
                <c:pt idx="46">
                  <c:v>28.998068</c:v>
                </c:pt>
                <c:pt idx="47">
                  <c:v>29.101358000000001</c:v>
                </c:pt>
                <c:pt idx="48">
                  <c:v>29.217064000000001</c:v>
                </c:pt>
                <c:pt idx="49">
                  <c:v>29.379491999999999</c:v>
                </c:pt>
                <c:pt idx="50">
                  <c:v>29.624769000000001</c:v>
                </c:pt>
              </c:numCache>
            </c:numRef>
          </c:val>
          <c:smooth val="0"/>
        </c:ser>
        <c:ser>
          <c:idx val="2"/>
          <c:order val="5"/>
          <c:tx>
            <c:strRef>
              <c:f>Sheet1!$G$1</c:f>
              <c:strCache>
                <c:ptCount val="1"/>
                <c:pt idx="0">
                  <c:v>High Oil and Gas Supply</c:v>
                </c:pt>
              </c:strCache>
            </c:strRef>
          </c:tx>
          <c:spPr>
            <a:ln w="22225" cap="rnd">
              <a:solidFill>
                <a:srgbClr val="BD732A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Sheet1!$G$2:$G$52</c:f>
              <c:numCache>
                <c:formatCode>General</c:formatCode>
                <c:ptCount val="51"/>
                <c:pt idx="0">
                  <c:v>26.37916229421511</c:v>
                </c:pt>
                <c:pt idx="1">
                  <c:v>25.126616560212003</c:v>
                </c:pt>
                <c:pt idx="2">
                  <c:v>25.105908591106981</c:v>
                </c:pt>
                <c:pt idx="3">
                  <c:v>24.9234426392381</c:v>
                </c:pt>
                <c:pt idx="4">
                  <c:v>25.812443800548824</c:v>
                </c:pt>
                <c:pt idx="5">
                  <c:v>24.820363318275479</c:v>
                </c:pt>
                <c:pt idx="6">
                  <c:v>24.905605003486844</c:v>
                </c:pt>
                <c:pt idx="7">
                  <c:v>24.790929914654516</c:v>
                </c:pt>
                <c:pt idx="8">
                  <c:v>23.899331995813881</c:v>
                </c:pt>
                <c:pt idx="9">
                  <c:v>21.800438434464564</c:v>
                </c:pt>
                <c:pt idx="10">
                  <c:v>23.640351918582159</c:v>
                </c:pt>
                <c:pt idx="11">
                  <c:v>23.887784569968677</c:v>
                </c:pt>
                <c:pt idx="12">
                  <c:v>24.144541131219079</c:v>
                </c:pt>
                <c:pt idx="13">
                  <c:v>24.740161056496984</c:v>
                </c:pt>
                <c:pt idx="14">
                  <c:v>24.859037597964932</c:v>
                </c:pt>
                <c:pt idx="15">
                  <c:v>24.782779722395421</c:v>
                </c:pt>
                <c:pt idx="16">
                  <c:v>24.885756356590122</c:v>
                </c:pt>
                <c:pt idx="17">
                  <c:v>25.311113217214785</c:v>
                </c:pt>
                <c:pt idx="18">
                  <c:v>26.275346720324308</c:v>
                </c:pt>
                <c:pt idx="19">
                  <c:v>26.359831856098577</c:v>
                </c:pt>
                <c:pt idx="20">
                  <c:v>25.162329619982359</c:v>
                </c:pt>
                <c:pt idx="21">
                  <c:v>26.209375000000001</c:v>
                </c:pt>
                <c:pt idx="22">
                  <c:v>26.835587</c:v>
                </c:pt>
                <c:pt idx="23">
                  <c:v>27.336494000000002</c:v>
                </c:pt>
                <c:pt idx="24">
                  <c:v>27.901232</c:v>
                </c:pt>
                <c:pt idx="25">
                  <c:v>28.461122999999997</c:v>
                </c:pt>
                <c:pt idx="26">
                  <c:v>28.882235999999999</c:v>
                </c:pt>
                <c:pt idx="27">
                  <c:v>29.130014000000003</c:v>
                </c:pt>
                <c:pt idx="28">
                  <c:v>29.465840999999998</c:v>
                </c:pt>
                <c:pt idx="29">
                  <c:v>29.748289</c:v>
                </c:pt>
                <c:pt idx="30">
                  <c:v>30.022884000000001</c:v>
                </c:pt>
                <c:pt idx="31">
                  <c:v>30.204978999999998</c:v>
                </c:pt>
                <c:pt idx="32">
                  <c:v>30.500754999999998</c:v>
                </c:pt>
                <c:pt idx="33">
                  <c:v>30.786080999999999</c:v>
                </c:pt>
                <c:pt idx="34">
                  <c:v>31.068309999999997</c:v>
                </c:pt>
                <c:pt idx="35">
                  <c:v>31.357515000000003</c:v>
                </c:pt>
                <c:pt idx="36">
                  <c:v>31.685917</c:v>
                </c:pt>
                <c:pt idx="37">
                  <c:v>32.047423999999999</c:v>
                </c:pt>
                <c:pt idx="38">
                  <c:v>32.377464000000003</c:v>
                </c:pt>
                <c:pt idx="39">
                  <c:v>32.698982000000001</c:v>
                </c:pt>
                <c:pt idx="40">
                  <c:v>33.040714000000001</c:v>
                </c:pt>
                <c:pt idx="41">
                  <c:v>33.437984</c:v>
                </c:pt>
                <c:pt idx="42">
                  <c:v>33.821903000000006</c:v>
                </c:pt>
                <c:pt idx="43">
                  <c:v>34.257057000000003</c:v>
                </c:pt>
                <c:pt idx="44">
                  <c:v>34.628543999999998</c:v>
                </c:pt>
                <c:pt idx="45">
                  <c:v>34.972237</c:v>
                </c:pt>
                <c:pt idx="46">
                  <c:v>35.385521000000004</c:v>
                </c:pt>
                <c:pt idx="47">
                  <c:v>35.931331999999998</c:v>
                </c:pt>
                <c:pt idx="48">
                  <c:v>36.320155999999997</c:v>
                </c:pt>
                <c:pt idx="49">
                  <c:v>36.570861999999998</c:v>
                </c:pt>
                <c:pt idx="50">
                  <c:v>37.095134999999999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Sheet1!$H$2:$H$52</c:f>
              <c:numCache>
                <c:formatCode>General</c:formatCode>
                <c:ptCount val="51"/>
                <c:pt idx="0">
                  <c:v>26.37916229421511</c:v>
                </c:pt>
                <c:pt idx="1">
                  <c:v>25.126616560212003</c:v>
                </c:pt>
                <c:pt idx="2">
                  <c:v>25.105908591106981</c:v>
                </c:pt>
                <c:pt idx="3">
                  <c:v>24.9234426392381</c:v>
                </c:pt>
                <c:pt idx="4">
                  <c:v>25.812443800548824</c:v>
                </c:pt>
                <c:pt idx="5">
                  <c:v>24.820363318275479</c:v>
                </c:pt>
                <c:pt idx="6">
                  <c:v>24.905605003486844</c:v>
                </c:pt>
                <c:pt idx="7">
                  <c:v>24.790929914654516</c:v>
                </c:pt>
                <c:pt idx="8">
                  <c:v>23.899331995813881</c:v>
                </c:pt>
                <c:pt idx="9">
                  <c:v>21.800438434464564</c:v>
                </c:pt>
                <c:pt idx="10">
                  <c:v>23.640351918582159</c:v>
                </c:pt>
                <c:pt idx="11">
                  <c:v>23.887784569968677</c:v>
                </c:pt>
                <c:pt idx="12">
                  <c:v>24.144541131219079</c:v>
                </c:pt>
                <c:pt idx="13">
                  <c:v>24.740161056496984</c:v>
                </c:pt>
                <c:pt idx="14">
                  <c:v>24.859037597964932</c:v>
                </c:pt>
                <c:pt idx="15">
                  <c:v>24.782779722395421</c:v>
                </c:pt>
                <c:pt idx="16">
                  <c:v>24.885756356590122</c:v>
                </c:pt>
                <c:pt idx="17">
                  <c:v>25.311113217214785</c:v>
                </c:pt>
                <c:pt idx="18">
                  <c:v>26.275346720324308</c:v>
                </c:pt>
                <c:pt idx="19">
                  <c:v>26.359831856098577</c:v>
                </c:pt>
                <c:pt idx="20">
                  <c:v>25.162329619982359</c:v>
                </c:pt>
                <c:pt idx="21">
                  <c:v>26.209412</c:v>
                </c:pt>
                <c:pt idx="22">
                  <c:v>26.971048</c:v>
                </c:pt>
                <c:pt idx="23">
                  <c:v>27.331321999999997</c:v>
                </c:pt>
                <c:pt idx="24">
                  <c:v>27.512821000000002</c:v>
                </c:pt>
                <c:pt idx="25">
                  <c:v>27.856289</c:v>
                </c:pt>
                <c:pt idx="26">
                  <c:v>28.186178000000002</c:v>
                </c:pt>
                <c:pt idx="27">
                  <c:v>28.314540999999998</c:v>
                </c:pt>
                <c:pt idx="28">
                  <c:v>28.504666999999998</c:v>
                </c:pt>
                <c:pt idx="29">
                  <c:v>28.692353999999998</c:v>
                </c:pt>
                <c:pt idx="30">
                  <c:v>28.889544000000001</c:v>
                </c:pt>
                <c:pt idx="31">
                  <c:v>29.042393000000001</c:v>
                </c:pt>
                <c:pt idx="32">
                  <c:v>29.310216999999998</c:v>
                </c:pt>
                <c:pt idx="33">
                  <c:v>29.487674999999999</c:v>
                </c:pt>
                <c:pt idx="34">
                  <c:v>29.646836999999998</c:v>
                </c:pt>
                <c:pt idx="35">
                  <c:v>29.796229999999998</c:v>
                </c:pt>
                <c:pt idx="36">
                  <c:v>29.969087999999999</c:v>
                </c:pt>
                <c:pt idx="37">
                  <c:v>30.191390999999996</c:v>
                </c:pt>
                <c:pt idx="38">
                  <c:v>30.402943</c:v>
                </c:pt>
                <c:pt idx="39">
                  <c:v>30.595215000000003</c:v>
                </c:pt>
                <c:pt idx="40">
                  <c:v>30.77177</c:v>
                </c:pt>
                <c:pt idx="41">
                  <c:v>31.001127</c:v>
                </c:pt>
                <c:pt idx="42">
                  <c:v>31.245092</c:v>
                </c:pt>
                <c:pt idx="43">
                  <c:v>31.456660999999997</c:v>
                </c:pt>
                <c:pt idx="44">
                  <c:v>31.681263000000001</c:v>
                </c:pt>
                <c:pt idx="45">
                  <c:v>31.875897999999999</c:v>
                </c:pt>
                <c:pt idx="46">
                  <c:v>32.101790999999999</c:v>
                </c:pt>
                <c:pt idx="47">
                  <c:v>32.276371000000005</c:v>
                </c:pt>
                <c:pt idx="48">
                  <c:v>32.409554</c:v>
                </c:pt>
                <c:pt idx="49">
                  <c:v>32.625751000000001</c:v>
                </c:pt>
                <c:pt idx="50">
                  <c:v>32.990565999999994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99296992"/>
        <c:axId val="1799300256"/>
        <c:extLst/>
      </c:lineChart>
      <c:catAx>
        <c:axId val="17992969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9300256"/>
        <c:crossesAt val="0"/>
        <c:auto val="1"/>
        <c:lblAlgn val="ctr"/>
        <c:lblOffset val="100"/>
        <c:tickLblSkip val="10"/>
        <c:tickMarkSkip val="5"/>
        <c:noMultiLvlLbl val="0"/>
      </c:catAx>
      <c:valAx>
        <c:axId val="1799300256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low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9296992"/>
        <c:crossesAt val="22"/>
        <c:crossBetween val="midCat"/>
        <c:majorUnit val="1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253389999981668"/>
          <c:y val="0"/>
          <c:w val="0.4673086929122805"/>
          <c:h val="0.88711011859404643"/>
        </c:manualLayout>
      </c:layout>
      <c:barChart>
        <c:barDir val="bar"/>
        <c:grouping val="clustered"/>
        <c:varyColors val="0"/>
        <c:ser>
          <c:idx val="1"/>
          <c:order val="27"/>
          <c:tx>
            <c:strRef>
              <c:f>Sheet1!$B$1</c:f>
              <c:strCache>
                <c:ptCount val="1"/>
                <c:pt idx="0">
                  <c:v>2050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total non-manufacturing</c:v>
                </c:pt>
                <c:pt idx="1">
                  <c:v>non-energy intensive manufacturing</c:v>
                </c:pt>
                <c:pt idx="2">
                  <c:v>energy-intensive manufacturing</c:v>
                </c:pt>
                <c:pt idx="3">
                  <c:v>total manufacturing</c:v>
                </c:pt>
                <c:pt idx="4">
                  <c:v>total industrial sector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2.117613717292762</c:v>
                </c:pt>
                <c:pt idx="1">
                  <c:v>0.61523510563082495</c:v>
                </c:pt>
                <c:pt idx="2">
                  <c:v>6.3959497307424007</c:v>
                </c:pt>
                <c:pt idx="3">
                  <c:v>2.5574596697998646</c:v>
                </c:pt>
                <c:pt idx="4">
                  <c:v>2.4420190934037818</c:v>
                </c:pt>
              </c:numCache>
            </c:numRef>
          </c:val>
        </c:ser>
        <c:ser>
          <c:idx val="2"/>
          <c:order val="28"/>
          <c:tx>
            <c:strRef>
              <c:f>Sheet1!$C$1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5">
                <a:shade val="43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total non-manufacturing</c:v>
                </c:pt>
                <c:pt idx="1">
                  <c:v>non-energy intensive manufacturing</c:v>
                </c:pt>
                <c:pt idx="2">
                  <c:v>energy-intensive manufacturing</c:v>
                </c:pt>
                <c:pt idx="3">
                  <c:v>total manufacturing</c:v>
                </c:pt>
                <c:pt idx="4">
                  <c:v>total industrial sector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2.1664440009005346</c:v>
                </c:pt>
                <c:pt idx="1">
                  <c:v>0.73793155537212229</c:v>
                </c:pt>
                <c:pt idx="2">
                  <c:v>6.6250866524899186</c:v>
                </c:pt>
                <c:pt idx="3">
                  <c:v>3.1464600043630044</c:v>
                </c:pt>
                <c:pt idx="4">
                  <c:v>2.8572212269846164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0"/>
        <c:axId val="1799299712"/>
        <c:axId val="1799295904"/>
        <c:extLst>
          <c:ext xmlns:c15="http://schemas.microsoft.com/office/drawing/2012/chart" uri="{02D57815-91ED-43cb-92C2-25804820EDAC}">
            <c15:filteredBarSeries>
              <c15:ser>
                <c:idx val="3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Sheet1!$A$5</c15:sqref>
                        </c15:formulaRef>
                      </c:ext>
                    </c:extLst>
                    <c:strCache>
                      <c:ptCount val="1"/>
                      <c:pt idx="0">
                        <c:v>2021</c:v>
                      </c:pt>
                    </c:strCache>
                  </c:strRef>
                </c:tx>
                <c:spPr>
                  <a:solidFill>
                    <a:schemeClr val="accent5">
                      <a:shade val="47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Sheet1!$B$5:$F$5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2.2129489111638598</c:v>
                      </c:pt>
                      <c:pt idx="1">
                        <c:v>0.74470539384384105</c:v>
                      </c:pt>
                      <c:pt idx="2">
                        <c:v>6.7286290373580604</c:v>
                      </c:pt>
                      <c:pt idx="3">
                        <c:v>3.0713606747315101</c:v>
                      </c:pt>
                      <c:pt idx="4">
                        <c:v>2.8210638486413901</c:v>
                      </c:pt>
                    </c:numCache>
                  </c:numRef>
                </c:val>
              </c15:ser>
            </c15:filteredBarSeries>
            <c15:filteredBarSeries>
              <c15:ser>
                <c:idx val="4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Sheet1!$A$6</c15:sqref>
                        </c15:formulaRef>
                      </c:ext>
                    </c:extLst>
                    <c:strCache>
                      <c:ptCount val="1"/>
                      <c:pt idx="0">
                        <c:v>2022</c:v>
                      </c:pt>
                    </c:strCache>
                  </c:strRef>
                </c:tx>
                <c:spPr>
                  <a:solidFill>
                    <a:schemeClr val="accent5">
                      <a:shade val="51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Sheet1!$B$6:$F$6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2.2434623227452501</c:v>
                      </c:pt>
                      <c:pt idx="1">
                        <c:v>0.74120530601140699</c:v>
                      </c:pt>
                      <c:pt idx="2">
                        <c:v>6.6209759285283898</c:v>
                      </c:pt>
                      <c:pt idx="3">
                        <c:v>3.0543287652544602</c:v>
                      </c:pt>
                      <c:pt idx="4">
                        <c:v>2.8238900917428902</c:v>
                      </c:pt>
                    </c:numCache>
                  </c:numRef>
                </c:val>
              </c15:ser>
            </c15:filteredBarSeries>
            <c15:filteredBarSeries>
              <c15:ser>
                <c:idx val="5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Sheet1!$A$7</c15:sqref>
                        </c15:formulaRef>
                      </c:ext>
                    </c:extLst>
                    <c:strCache>
                      <c:ptCount val="1"/>
                      <c:pt idx="0">
                        <c:v>2023</c:v>
                      </c:pt>
                    </c:strCache>
                  </c:strRef>
                </c:tx>
                <c:spPr>
                  <a:solidFill>
                    <a:schemeClr val="accent5">
                      <a:shade val="56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Sheet1!$B$7:$F$7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2.24985584376395</c:v>
                      </c:pt>
                      <c:pt idx="1">
                        <c:v>0.73266489833636295</c:v>
                      </c:pt>
                      <c:pt idx="2">
                        <c:v>6.60094298161916</c:v>
                      </c:pt>
                      <c:pt idx="3">
                        <c:v>3.0282145209506499</c:v>
                      </c:pt>
                      <c:pt idx="4">
                        <c:v>2.8096232734402302</c:v>
                      </c:pt>
                    </c:numCache>
                  </c:numRef>
                </c:val>
              </c15:ser>
            </c15:filteredBarSeries>
            <c15:filteredBarSeries>
              <c15:ser>
                <c:idx val="6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Sheet1!$A$8</c15:sqref>
                        </c15:formulaRef>
                      </c:ext>
                    </c:extLst>
                    <c:strCache>
                      <c:ptCount val="1"/>
                      <c:pt idx="0">
                        <c:v>2024</c:v>
                      </c:pt>
                    </c:strCache>
                  </c:strRef>
                </c:tx>
                <c:spPr>
                  <a:solidFill>
                    <a:schemeClr val="accent5">
                      <a:shade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Sheet1!$B$8:$F$8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2.2629294042587502</c:v>
                      </c:pt>
                      <c:pt idx="1">
                        <c:v>0.729497747490925</c:v>
                      </c:pt>
                      <c:pt idx="2">
                        <c:v>6.5670933487327696</c:v>
                      </c:pt>
                      <c:pt idx="3">
                        <c:v>3.0074877587758402</c:v>
                      </c:pt>
                      <c:pt idx="4">
                        <c:v>2.7979797730947999</c:v>
                      </c:pt>
                    </c:numCache>
                  </c:numRef>
                </c:val>
              </c15:ser>
            </c15:filteredBarSeries>
            <c15:filteredBarSeries>
              <c15:ser>
                <c:idx val="7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Sheet1!$A$9</c15:sqref>
                        </c15:formulaRef>
                      </c:ext>
                    </c:extLst>
                    <c:strCache>
                      <c:ptCount val="1"/>
                      <c:pt idx="0">
                        <c:v>2025</c:v>
                      </c:pt>
                    </c:strCache>
                  </c:strRef>
                </c:tx>
                <c:spPr>
                  <a:solidFill>
                    <a:schemeClr val="accent5">
                      <a:shade val="65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Sheet1!$B$9:$F$9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2.2648252173027901</c:v>
                      </c:pt>
                      <c:pt idx="1">
                        <c:v>0.72742085408082102</c:v>
                      </c:pt>
                      <c:pt idx="2">
                        <c:v>6.5719283472965397</c:v>
                      </c:pt>
                      <c:pt idx="3">
                        <c:v>3.00660153112476</c:v>
                      </c:pt>
                      <c:pt idx="4">
                        <c:v>2.7977094926621402</c:v>
                      </c:pt>
                    </c:numCache>
                  </c:numRef>
                </c:val>
              </c15:ser>
            </c15:filteredBarSeries>
            <c15:filteredBarSeries>
              <c15:ser>
                <c:idx val="8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Sheet1!$A$10</c15:sqref>
                        </c15:formulaRef>
                      </c:ext>
                    </c:extLst>
                    <c:strCache>
                      <c:ptCount val="1"/>
                      <c:pt idx="0">
                        <c:v>2026</c:v>
                      </c:pt>
                    </c:strCache>
                  </c:strRef>
                </c:tx>
                <c:spPr>
                  <a:solidFill>
                    <a:schemeClr val="accent5">
                      <a:shade val="69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Sheet1!$B$10:$F$10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2.2615318249761902</c:v>
                      </c:pt>
                      <c:pt idx="1">
                        <c:v>0.72246634880875304</c:v>
                      </c:pt>
                      <c:pt idx="2">
                        <c:v>6.5999412127260797</c:v>
                      </c:pt>
                      <c:pt idx="3">
                        <c:v>3.0123765128304401</c:v>
                      </c:pt>
                      <c:pt idx="4">
                        <c:v>2.80125090268369</c:v>
                      </c:pt>
                    </c:numCache>
                  </c:numRef>
                </c:val>
              </c15:ser>
            </c15:filteredBarSeries>
            <c15:filteredBarSeries>
              <c15:ser>
                <c:idx val="9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Sheet1!$A$11</c15:sqref>
                        </c15:formulaRef>
                      </c:ext>
                    </c:extLst>
                    <c:strCache>
                      <c:ptCount val="1"/>
                      <c:pt idx="0">
                        <c:v>2027</c:v>
                      </c:pt>
                    </c:strCache>
                  </c:strRef>
                </c:tx>
                <c:spPr>
                  <a:solidFill>
                    <a:schemeClr val="accent5">
                      <a:shade val="73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Sheet1!$B$11:$F$11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2.27137798109064</c:v>
                      </c:pt>
                      <c:pt idx="1">
                        <c:v>0.71681433799814298</c:v>
                      </c:pt>
                      <c:pt idx="2">
                        <c:v>6.58584408170577</c:v>
                      </c:pt>
                      <c:pt idx="3">
                        <c:v>2.9973790649118599</c:v>
                      </c:pt>
                      <c:pt idx="4">
                        <c:v>2.7945641340967602</c:v>
                      </c:pt>
                    </c:numCache>
                  </c:numRef>
                </c:val>
              </c15:ser>
            </c15:filteredBarSeries>
            <c15:filteredBarSeries>
              <c15:ser>
                <c:idx val="10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Sheet1!$A$12</c15:sqref>
                        </c15:formulaRef>
                      </c:ext>
                    </c:extLst>
                    <c:strCache>
                      <c:ptCount val="1"/>
                      <c:pt idx="0">
                        <c:v>2028</c:v>
                      </c:pt>
                    </c:strCache>
                  </c:strRef>
                </c:tx>
                <c:spPr>
                  <a:solidFill>
                    <a:schemeClr val="accent5">
                      <a:shade val="78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Sheet1!$B$12:$F$12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2.2861713561562902</c:v>
                      </c:pt>
                      <c:pt idx="1">
                        <c:v>0.71041267980381395</c:v>
                      </c:pt>
                      <c:pt idx="2">
                        <c:v>6.5709874664554899</c:v>
                      </c:pt>
                      <c:pt idx="3">
                        <c:v>2.9795611100782202</c:v>
                      </c:pt>
                      <c:pt idx="4">
                        <c:v>2.7869122013644598</c:v>
                      </c:pt>
                    </c:numCache>
                  </c:numRef>
                </c:val>
              </c15:ser>
            </c15:filteredBarSeries>
            <c15:filteredBarSeries>
              <c15:ser>
                <c:idx val="12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Sheet1!$A$13</c15:sqref>
                        </c15:formulaRef>
                      </c:ext>
                    </c:extLst>
                    <c:strCache>
                      <c:ptCount val="1"/>
                      <c:pt idx="0">
                        <c:v>2029</c:v>
                      </c:pt>
                    </c:strCache>
                  </c:strRef>
                </c:tx>
                <c:spPr>
                  <a:solidFill>
                    <a:schemeClr val="accent5">
                      <a:shade val="86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Sheet1!$B$13:$F$13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2.2845578865295102</c:v>
                      </c:pt>
                      <c:pt idx="1">
                        <c:v>0.70597739946355498</c:v>
                      </c:pt>
                      <c:pt idx="2">
                        <c:v>6.5602052125261601</c:v>
                      </c:pt>
                      <c:pt idx="3">
                        <c:v>2.9623873421030602</c:v>
                      </c:pt>
                      <c:pt idx="4">
                        <c:v>2.7748100897260799</c:v>
                      </c:pt>
                    </c:numCache>
                  </c:numRef>
                </c:val>
              </c15:ser>
            </c15:filteredBarSeries>
            <c15:filteredBarSeries>
              <c15:ser>
                <c:idx val="14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Sheet1!$A$15</c15:sqref>
                        </c15:formulaRef>
                      </c:ext>
                    </c:extLst>
                    <c:strCache>
                      <c:ptCount val="1"/>
                      <c:pt idx="0">
                        <c:v>2031</c:v>
                      </c:pt>
                    </c:strCache>
                  </c:strRef>
                </c:tx>
                <c:spPr>
                  <a:solidFill>
                    <a:schemeClr val="accent5">
                      <a:shade val="95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Sheet1!$B$15:$F$15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2.2821284387876202</c:v>
                      </c:pt>
                      <c:pt idx="1">
                        <c:v>0.69639896458007899</c:v>
                      </c:pt>
                      <c:pt idx="2">
                        <c:v>6.5235684873116604</c:v>
                      </c:pt>
                      <c:pt idx="3">
                        <c:v>2.9218569538074299</c:v>
                      </c:pt>
                      <c:pt idx="4">
                        <c:v>2.7459897890684402</c:v>
                      </c:pt>
                    </c:numCache>
                  </c:numRef>
                </c:val>
              </c15:ser>
            </c15:filteredBarSeries>
            <c15:filteredBarSeries>
              <c15:ser>
                <c:idx val="15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Sheet1!$A$16</c15:sqref>
                        </c15:formulaRef>
                      </c:ext>
                    </c:extLst>
                    <c:strCache>
                      <c:ptCount val="1"/>
                      <c:pt idx="0">
                        <c:v>2032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Sheet1!$B$16:$F$16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2.2815470980035499</c:v>
                      </c:pt>
                      <c:pt idx="1">
                        <c:v>0.69124795848488096</c:v>
                      </c:pt>
                      <c:pt idx="2">
                        <c:v>6.5306049975376501</c:v>
                      </c:pt>
                      <c:pt idx="3">
                        <c:v>2.91023636201029</c:v>
                      </c:pt>
                      <c:pt idx="4">
                        <c:v>2.73806889961193</c:v>
                      </c:pt>
                    </c:numCache>
                  </c:numRef>
                </c:val>
              </c15:ser>
            </c15:filteredBarSeries>
            <c15:filteredBarSeries>
              <c15:ser>
                <c:idx val="16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Sheet1!$A$17</c15:sqref>
                        </c15:formulaRef>
                      </c:ext>
                    </c:extLst>
                    <c:strCache>
                      <c:ptCount val="1"/>
                      <c:pt idx="0">
                        <c:v>2033</c:v>
                      </c:pt>
                    </c:strCache>
                  </c:strRef>
                </c:tx>
                <c:spPr>
                  <a:solidFill>
                    <a:schemeClr val="accent5">
                      <a:tint val="96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Sheet1!$B$17:$F$17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2.2725559510549198</c:v>
                      </c:pt>
                      <c:pt idx="1">
                        <c:v>0.68566021028841095</c:v>
                      </c:pt>
                      <c:pt idx="2">
                        <c:v>6.5175338698058596</c:v>
                      </c:pt>
                      <c:pt idx="3">
                        <c:v>2.88959487754855</c:v>
                      </c:pt>
                      <c:pt idx="4">
                        <c:v>2.7208956536160001</c:v>
                      </c:pt>
                    </c:numCache>
                  </c:numRef>
                </c:val>
              </c15:ser>
            </c15:filteredBarSeries>
            <c15:filteredBarSeries>
              <c15:ser>
                <c:idx val="17"/>
                <c:order val="1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Sheet1!$A$18</c15:sqref>
                        </c15:formulaRef>
                      </c:ext>
                    </c:extLst>
                    <c:strCache>
                      <c:ptCount val="1"/>
                      <c:pt idx="0">
                        <c:v>2034</c:v>
                      </c:pt>
                    </c:strCache>
                  </c:strRef>
                </c:tx>
                <c:spPr>
                  <a:solidFill>
                    <a:schemeClr val="accent5">
                      <a:tint val="92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Sheet1!$B$18:$F$18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2.26363174352909</c:v>
                      </c:pt>
                      <c:pt idx="1">
                        <c:v>0.68066251326066796</c:v>
                      </c:pt>
                      <c:pt idx="2">
                        <c:v>6.5130175423844197</c:v>
                      </c:pt>
                      <c:pt idx="3">
                        <c:v>2.8712871962597499</c:v>
                      </c:pt>
                      <c:pt idx="4">
                        <c:v>2.7057149997661201</c:v>
                      </c:pt>
                    </c:numCache>
                  </c:numRef>
                </c:val>
              </c15:ser>
            </c15:filteredBarSeries>
            <c15:filteredBarSeries>
              <c15:ser>
                <c:idx val="18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Sheet1!$A$19</c15:sqref>
                        </c15:formulaRef>
                      </c:ext>
                    </c:extLst>
                    <c:strCache>
                      <c:ptCount val="1"/>
                      <c:pt idx="0">
                        <c:v>2035</c:v>
                      </c:pt>
                    </c:strCache>
                  </c:strRef>
                </c:tx>
                <c:spPr>
                  <a:solidFill>
                    <a:schemeClr val="accent5">
                      <a:tint val="87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Sheet1!$B$19:$F$19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2.25312667941113</c:v>
                      </c:pt>
                      <c:pt idx="1">
                        <c:v>0.67586946122016101</c:v>
                      </c:pt>
                      <c:pt idx="2">
                        <c:v>6.5052507407588402</c:v>
                      </c:pt>
                      <c:pt idx="3">
                        <c:v>2.8508781312455902</c:v>
                      </c:pt>
                      <c:pt idx="4">
                        <c:v>2.6885710464119601</c:v>
                      </c:pt>
                    </c:numCache>
                  </c:numRef>
                </c:val>
              </c15:ser>
            </c15:filteredBarSeries>
            <c15:filteredBarSeries>
              <c15:ser>
                <c:idx val="19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Sheet1!$A$20</c15:sqref>
                        </c15:formulaRef>
                      </c:ext>
                    </c:extLst>
                    <c:strCache>
                      <c:ptCount val="1"/>
                      <c:pt idx="0">
                        <c:v>2036</c:v>
                      </c:pt>
                    </c:strCache>
                  </c:strRef>
                </c:tx>
                <c:spPr>
                  <a:solidFill>
                    <a:schemeClr val="accent5">
                      <a:tint val="83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Sheet1!$B$20:$F$20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2.2405409036128798</c:v>
                      </c:pt>
                      <c:pt idx="1">
                        <c:v>0.67107465648053799</c:v>
                      </c:pt>
                      <c:pt idx="2">
                        <c:v>6.5011927903641498</c:v>
                      </c:pt>
                      <c:pt idx="3">
                        <c:v>2.8319859160546801</c:v>
                      </c:pt>
                      <c:pt idx="4">
                        <c:v>2.6720000792700001</c:v>
                      </c:pt>
                    </c:numCache>
                  </c:numRef>
                </c:val>
              </c15:ser>
            </c15:filteredBarSeries>
            <c15:filteredBarSeries>
              <c15:ser>
                <c:idx val="20"/>
                <c:order val="1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Sheet1!$A$21</c15:sqref>
                        </c15:formulaRef>
                      </c:ext>
                    </c:extLst>
                    <c:strCache>
                      <c:ptCount val="1"/>
                      <c:pt idx="0">
                        <c:v>2037</c:v>
                      </c:pt>
                    </c:strCache>
                  </c:strRef>
                </c:tx>
                <c:spPr>
                  <a:solidFill>
                    <a:schemeClr val="accent5">
                      <a:tint val="79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Sheet1!$B$21:$F$21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2.2275234630231102</c:v>
                      </c:pt>
                      <c:pt idx="1">
                        <c:v>0.66672401967336203</c:v>
                      </c:pt>
                      <c:pt idx="2">
                        <c:v>6.4998807355296604</c:v>
                      </c:pt>
                      <c:pt idx="3">
                        <c:v>2.81498004866202</c:v>
                      </c:pt>
                      <c:pt idx="4">
                        <c:v>2.6565984493777899</c:v>
                      </c:pt>
                    </c:numCache>
                  </c:numRef>
                </c:val>
              </c15:ser>
            </c15:filteredBarSeries>
            <c15:filteredBarSeries>
              <c15:ser>
                <c:idx val="22"/>
                <c:order val="1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Sheet1!$A$22</c15:sqref>
                        </c15:formulaRef>
                      </c:ext>
                    </c:extLst>
                    <c:strCache>
                      <c:ptCount val="1"/>
                      <c:pt idx="0">
                        <c:v>2038</c:v>
                      </c:pt>
                    </c:strCache>
                  </c:strRef>
                </c:tx>
                <c:spPr>
                  <a:solidFill>
                    <a:schemeClr val="accent5">
                      <a:tint val="7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Sheet1!$B$22:$F$22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2.2189722231782398</c:v>
                      </c:pt>
                      <c:pt idx="1">
                        <c:v>0.66244074119788698</c:v>
                      </c:pt>
                      <c:pt idx="2">
                        <c:v>6.4933007258648496</c:v>
                      </c:pt>
                      <c:pt idx="3">
                        <c:v>2.7959671674825199</c:v>
                      </c:pt>
                      <c:pt idx="4">
                        <c:v>2.6406974164382402</c:v>
                      </c:pt>
                    </c:numCache>
                  </c:numRef>
                </c:val>
              </c15:ser>
            </c15:filteredBarSeries>
            <c15:filteredBarSeries>
              <c15:ser>
                <c:idx val="23"/>
                <c:order val="1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Sheet1!$A$23</c15:sqref>
                        </c15:formulaRef>
                      </c:ext>
                    </c:extLst>
                    <c:strCache>
                      <c:ptCount val="1"/>
                      <c:pt idx="0">
                        <c:v>2039</c:v>
                      </c:pt>
                    </c:strCache>
                  </c:strRef>
                </c:tx>
                <c:spPr>
                  <a:solidFill>
                    <a:schemeClr val="accent5">
                      <a:tint val="65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Sheet1!$B$23:$F$23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2.2074866229054599</c:v>
                      </c:pt>
                      <c:pt idx="1">
                        <c:v>0.658429057191807</c:v>
                      </c:pt>
                      <c:pt idx="2">
                        <c:v>6.4853001405395103</c:v>
                      </c:pt>
                      <c:pt idx="3">
                        <c:v>2.7763115958336702</c:v>
                      </c:pt>
                      <c:pt idx="4">
                        <c:v>2.6234556844163399</c:v>
                      </c:pt>
                    </c:numCache>
                  </c:numRef>
                </c:val>
              </c15:ser>
            </c15:filteredBarSeries>
            <c15:filteredBarSeries>
              <c15:ser>
                <c:idx val="25"/>
                <c:order val="1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Sheet1!$A$25</c15:sqref>
                        </c15:formulaRef>
                      </c:ext>
                    </c:extLst>
                    <c:strCache>
                      <c:ptCount val="1"/>
                      <c:pt idx="0">
                        <c:v>2041</c:v>
                      </c:pt>
                    </c:strCache>
                  </c:strRef>
                </c:tx>
                <c:spPr>
                  <a:solidFill>
                    <a:schemeClr val="accent5">
                      <a:tint val="57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Sheet1!$B$25:$F$25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2.18743586514843</c:v>
                      </c:pt>
                      <c:pt idx="1">
                        <c:v>0.64970942380948304</c:v>
                      </c:pt>
                      <c:pt idx="2">
                        <c:v>6.4668486551495201</c:v>
                      </c:pt>
                      <c:pt idx="3">
                        <c:v>2.73571795439763</c:v>
                      </c:pt>
                      <c:pt idx="4">
                        <c:v>2.5887438928282598</c:v>
                      </c:pt>
                    </c:numCache>
                  </c:numRef>
                </c:val>
              </c15:ser>
            </c15:filteredBarSeries>
            <c15:filteredBarSeries>
              <c15:ser>
                <c:idx val="26"/>
                <c:order val="1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Sheet1!$A$26</c15:sqref>
                        </c15:formulaRef>
                      </c:ext>
                    </c:extLst>
                    <c:strCache>
                      <c:ptCount val="1"/>
                      <c:pt idx="0">
                        <c:v>2042</c:v>
                      </c:pt>
                    </c:strCache>
                  </c:strRef>
                </c:tx>
                <c:spPr>
                  <a:solidFill>
                    <a:schemeClr val="accent5">
                      <a:tint val="52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Sheet1!$B$26:$F$26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2.18230967325696</c:v>
                      </c:pt>
                      <c:pt idx="1">
                        <c:v>0.64576406476752202</c:v>
                      </c:pt>
                      <c:pt idx="2">
                        <c:v>6.4601166289348004</c:v>
                      </c:pt>
                      <c:pt idx="3">
                        <c:v>2.7156616265857201</c:v>
                      </c:pt>
                      <c:pt idx="4">
                        <c:v>2.5731921179513799</c:v>
                      </c:pt>
                    </c:numCache>
                  </c:numRef>
                </c:val>
              </c15:ser>
            </c15:filteredBarSeries>
            <c15:filteredBarSeries>
              <c15:ser>
                <c:idx val="27"/>
                <c:order val="2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Sheet1!$A$27</c15:sqref>
                        </c15:formulaRef>
                      </c:ext>
                    </c:extLst>
                    <c:strCache>
                      <c:ptCount val="1"/>
                      <c:pt idx="0">
                        <c:v>2043</c:v>
                      </c:pt>
                    </c:strCache>
                  </c:strRef>
                </c:tx>
                <c:spPr>
                  <a:solidFill>
                    <a:schemeClr val="accent5">
                      <a:tint val="48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Sheet1!$B$27:$F$27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2.1737068598443399</c:v>
                      </c:pt>
                      <c:pt idx="1">
                        <c:v>0.64140472742851395</c:v>
                      </c:pt>
                      <c:pt idx="2">
                        <c:v>6.4511527789557297</c:v>
                      </c:pt>
                      <c:pt idx="3">
                        <c:v>2.69382941794361</c:v>
                      </c:pt>
                      <c:pt idx="4">
                        <c:v>2.5553408949918701</c:v>
                      </c:pt>
                    </c:numCache>
                  </c:numRef>
                </c:val>
              </c15:ser>
            </c15:filteredBarSeries>
            <c15:filteredBarSeries>
              <c15:ser>
                <c:idx val="28"/>
                <c:order val="2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Sheet1!$A$28</c15:sqref>
                        </c15:formulaRef>
                      </c:ext>
                    </c:extLst>
                    <c:strCache>
                      <c:ptCount val="1"/>
                      <c:pt idx="0">
                        <c:v>2044</c:v>
                      </c:pt>
                    </c:strCache>
                  </c:strRef>
                </c:tx>
                <c:spPr>
                  <a:solidFill>
                    <a:schemeClr val="accent5">
                      <a:tint val="44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Sheet1!$B$28:$F$28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2.1652527593107198</c:v>
                      </c:pt>
                      <c:pt idx="1">
                        <c:v>0.63767003376394704</c:v>
                      </c:pt>
                      <c:pt idx="2">
                        <c:v>6.4422756737019302</c:v>
                      </c:pt>
                      <c:pt idx="3">
                        <c:v>2.67276848109536</c:v>
                      </c:pt>
                      <c:pt idx="4">
                        <c:v>2.53786073042505</c:v>
                      </c:pt>
                    </c:numCache>
                  </c:numRef>
                </c:val>
              </c15:ser>
            </c15:filteredBarSeries>
            <c15:filteredBarSeries>
              <c15:ser>
                <c:idx val="29"/>
                <c:order val="2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Sheet1!$A$29</c15:sqref>
                        </c15:formulaRef>
                      </c:ext>
                    </c:extLst>
                    <c:strCache>
                      <c:ptCount val="1"/>
                      <c:pt idx="0">
                        <c:v>2045</c:v>
                      </c:pt>
                    </c:strCache>
                  </c:strRef>
                </c:tx>
                <c:spPr>
                  <a:solidFill>
                    <a:schemeClr val="accent5">
                      <a:tint val="39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Sheet1!$B$29:$F$29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2.1560323390837501</c:v>
                      </c:pt>
                      <c:pt idx="1">
                        <c:v>0.63386775300015197</c:v>
                      </c:pt>
                      <c:pt idx="2">
                        <c:v>6.4325893633769402</c:v>
                      </c:pt>
                      <c:pt idx="3">
                        <c:v>2.65218558910039</c:v>
                      </c:pt>
                      <c:pt idx="4">
                        <c:v>2.5204990242159901</c:v>
                      </c:pt>
                    </c:numCache>
                  </c:numRef>
                </c:val>
              </c15:ser>
            </c15:filteredBarSeries>
            <c15:filteredBarSeries>
              <c15:ser>
                <c:idx val="0"/>
                <c:order val="2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Sheet1!$A$30</c15:sqref>
                        </c15:formulaRef>
                      </c:ext>
                    </c:extLst>
                    <c:strCache>
                      <c:ptCount val="1"/>
                      <c:pt idx="0">
                        <c:v>2046</c:v>
                      </c:pt>
                    </c:strCache>
                  </c:strRef>
                </c:tx>
                <c:spPr>
                  <a:solidFill>
                    <a:schemeClr val="accent5">
                      <a:shade val="34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Sheet1!$B$30:$F$30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2.14752125548614</c:v>
                      </c:pt>
                      <c:pt idx="1">
                        <c:v>0.63022311911746898</c:v>
                      </c:pt>
                      <c:pt idx="2">
                        <c:v>6.4201006529584097</c:v>
                      </c:pt>
                      <c:pt idx="3">
                        <c:v>2.6312386222764199</c:v>
                      </c:pt>
                      <c:pt idx="4">
                        <c:v>2.5031718486046599</c:v>
                      </c:pt>
                    </c:numCache>
                  </c:numRef>
                </c:val>
              </c15:ser>
            </c15:filteredBarSeries>
            <c15:filteredBarSeries>
              <c15:ser>
                <c:idx val="30"/>
                <c:order val="2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Sheet1!$A$31</c15:sqref>
                        </c15:formulaRef>
                      </c:ext>
                    </c:extLst>
                    <c:strCache>
                      <c:ptCount val="1"/>
                      <c:pt idx="0">
                        <c:v>2047</c:v>
                      </c:pt>
                    </c:strCache>
                  </c:strRef>
                </c:tx>
                <c:spPr>
                  <a:solidFill>
                    <a:schemeClr val="accent5">
                      <a:lumMod val="20000"/>
                      <a:lumOff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Sheet1!$B$31:$F$31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2.13840427359212</c:v>
                      </c:pt>
                      <c:pt idx="1">
                        <c:v>0.62639899308509905</c:v>
                      </c:pt>
                      <c:pt idx="2">
                        <c:v>6.4149194436702501</c:v>
                      </c:pt>
                      <c:pt idx="3">
                        <c:v>2.6111244955942001</c:v>
                      </c:pt>
                      <c:pt idx="4">
                        <c:v>2.4863737780106101</c:v>
                      </c:pt>
                    </c:numCache>
                  </c:numRef>
                </c:val>
              </c15:ser>
            </c15:filteredBarSeries>
            <c15:filteredBarSeries>
              <c15:ser>
                <c:idx val="21"/>
                <c:order val="2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Sheet1!$A$32</c15:sqref>
                        </c15:formulaRef>
                      </c:ext>
                    </c:extLst>
                    <c:strCache>
                      <c:ptCount val="1"/>
                      <c:pt idx="0">
                        <c:v>2048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Sheet1!$B$32:$F$32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2.1348854201531799</c:v>
                      </c:pt>
                      <c:pt idx="1">
                        <c:v>0.62242577905489005</c:v>
                      </c:pt>
                      <c:pt idx="2">
                        <c:v>6.4071924695589404</c:v>
                      </c:pt>
                      <c:pt idx="3">
                        <c:v>2.5892298306286099</c:v>
                      </c:pt>
                      <c:pt idx="4">
                        <c:v>2.46953777016369</c:v>
                      </c:pt>
                    </c:numCache>
                  </c:numRef>
                </c:val>
              </c15:ser>
            </c15:filteredBarSeries>
            <c15:filteredBarSeries>
              <c15:ser>
                <c:idx val="11"/>
                <c:order val="2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Sheet1!$A$33</c15:sqref>
                        </c15:formulaRef>
                      </c:ext>
                    </c:extLst>
                    <c:strCache>
                      <c:ptCount val="1"/>
                      <c:pt idx="0">
                        <c:v>2049</c:v>
                      </c:pt>
                    </c:strCache>
                  </c:strRef>
                </c:tx>
                <c:spPr>
                  <a:solidFill>
                    <a:schemeClr val="accent5">
                      <a:shade val="82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Sheet1!$B$33:$F$33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2.1264584520979302</c:v>
                      </c:pt>
                      <c:pt idx="1">
                        <c:v>0.61872703052487199</c:v>
                      </c:pt>
                      <c:pt idx="2">
                        <c:v>6.3945802381573698</c:v>
                      </c:pt>
                      <c:pt idx="3">
                        <c:v>2.5697238211198701</c:v>
                      </c:pt>
                      <c:pt idx="4">
                        <c:v>2.4531219918832101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17992997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low"/>
        <c:crossAx val="1799295904"/>
        <c:crosses val="autoZero"/>
        <c:auto val="0"/>
        <c:lblAlgn val="ctr"/>
        <c:lblOffset val="100"/>
        <c:noMultiLvlLbl val="0"/>
      </c:catAx>
      <c:valAx>
        <c:axId val="1799295904"/>
        <c:scaling>
          <c:orientation val="minMax"/>
          <c:max val="8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9299712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6600669981183601"/>
          <c:y val="0"/>
          <c:w val="0.49763179948452563"/>
          <c:h val="0.86518747656542927"/>
        </c:manualLayout>
      </c:layout>
      <c:barChart>
        <c:barDir val="bar"/>
        <c:grouping val="clustered"/>
        <c:varyColors val="0"/>
        <c:ser>
          <c:idx val="0"/>
          <c:order val="27"/>
          <c:tx>
            <c:strRef>
              <c:f>Sheet1!$B$1</c:f>
              <c:strCache>
                <c:ptCount val="1"/>
                <c:pt idx="0">
                  <c:v>2050</c:v>
                </c:pt>
              </c:strCache>
            </c:strRef>
          </c:tx>
          <c:spPr>
            <a:solidFill>
              <a:srgbClr val="0096D7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aluminum</c:v>
                </c:pt>
                <c:pt idx="1">
                  <c:v>glass</c:v>
                </c:pt>
                <c:pt idx="2">
                  <c:v>bulk chemical heat and power</c:v>
                </c:pt>
                <c:pt idx="3">
                  <c:v>bulk chemical feedstocks</c:v>
                </c:pt>
                <c:pt idx="4">
                  <c:v>paper</c:v>
                </c:pt>
                <c:pt idx="5">
                  <c:v>iron and steel</c:v>
                </c:pt>
                <c:pt idx="6">
                  <c:v>cement and lime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4.0288723458548015</c:v>
                </c:pt>
                <c:pt idx="1">
                  <c:v>4.469779038667089</c:v>
                </c:pt>
                <c:pt idx="2">
                  <c:v>6.2636436281046395</c:v>
                </c:pt>
                <c:pt idx="3">
                  <c:v>9.7534012038362476</c:v>
                </c:pt>
                <c:pt idx="4">
                  <c:v>9.3736183262560768</c:v>
                </c:pt>
                <c:pt idx="5">
                  <c:v>7.5136964231082217</c:v>
                </c:pt>
                <c:pt idx="6">
                  <c:v>19.172120212127012</c:v>
                </c:pt>
              </c:numCache>
            </c:numRef>
          </c:val>
        </c:ser>
        <c:ser>
          <c:idx val="2"/>
          <c:order val="28"/>
          <c:tx>
            <c:strRef>
              <c:f>Sheet1!$C$1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003953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aluminum</c:v>
                </c:pt>
                <c:pt idx="1">
                  <c:v>glass</c:v>
                </c:pt>
                <c:pt idx="2">
                  <c:v>bulk chemical heat and power</c:v>
                </c:pt>
                <c:pt idx="3">
                  <c:v>bulk chemical feedstocks</c:v>
                </c:pt>
                <c:pt idx="4">
                  <c:v>paper</c:v>
                </c:pt>
                <c:pt idx="5">
                  <c:v>iron and steel</c:v>
                </c:pt>
                <c:pt idx="6">
                  <c:v>cement and lime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5.0723747005828672</c:v>
                </c:pt>
                <c:pt idx="1">
                  <c:v>7.2121024864969003</c:v>
                </c:pt>
                <c:pt idx="2">
                  <c:v>6.2354234115609728</c:v>
                </c:pt>
                <c:pt idx="3">
                  <c:v>10.258889749412461</c:v>
                </c:pt>
                <c:pt idx="4">
                  <c:v>12.072349913969655</c:v>
                </c:pt>
                <c:pt idx="5">
                  <c:v>9.0786578956527766</c:v>
                </c:pt>
                <c:pt idx="6">
                  <c:v>28.582863576381516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1799300800"/>
        <c:axId val="1799301344"/>
        <c:extLst>
          <c:ext xmlns:c15="http://schemas.microsoft.com/office/drawing/2012/chart" uri="{02D57815-91ED-43cb-92C2-25804820EDAC}">
            <c15:filteredBarSeries>
              <c15:ser>
                <c:idx val="3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Sheet1!$A$5</c15:sqref>
                        </c15:formulaRef>
                      </c:ext>
                    </c:extLst>
                    <c:strCache>
                      <c:ptCount val="1"/>
                      <c:pt idx="0">
                        <c:v>2021</c:v>
                      </c:pt>
                    </c:strCache>
                  </c:strRef>
                </c:tx>
                <c:spPr>
                  <a:solidFill>
                    <a:srgbClr val="00395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Sheet1!$B$1:$H$1</c15:sqref>
                        </c15:formulaRef>
                      </c:ext>
                    </c:extLst>
                    <c:strCache>
                      <c:ptCount val="7"/>
                      <c:pt idx="0">
                        <c:v>aluminum</c:v>
                      </c:pt>
                      <c:pt idx="1">
                        <c:v>glass</c:v>
                      </c:pt>
                      <c:pt idx="2">
                        <c:v>bulk chemical heat and power</c:v>
                      </c:pt>
                      <c:pt idx="3">
                        <c:v>bulk chemical feedstocks</c:v>
                      </c:pt>
                      <c:pt idx="4">
                        <c:v>paper</c:v>
                      </c:pt>
                      <c:pt idx="5">
                        <c:v>iron and steel</c:v>
                      </c:pt>
                      <c:pt idx="6">
                        <c:v>cement and lime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Sheet1!$B$5:$H$5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4.9592534515812101</c:v>
                      </c:pt>
                      <c:pt idx="1">
                        <c:v>6.5607331623900098</c:v>
                      </c:pt>
                      <c:pt idx="2">
                        <c:v>6.1035500238335896</c:v>
                      </c:pt>
                      <c:pt idx="3">
                        <c:v>10.8097250601508</c:v>
                      </c:pt>
                      <c:pt idx="4">
                        <c:v>10.530244679310099</c:v>
                      </c:pt>
                      <c:pt idx="5">
                        <c:v>8.0900614357286003</c:v>
                      </c:pt>
                      <c:pt idx="6">
                        <c:v>28.301600501222101</c:v>
                      </c:pt>
                    </c:numCache>
                  </c:numRef>
                </c:val>
              </c15:ser>
            </c15:filteredBarSeries>
            <c15:filteredBarSeries>
              <c15:ser>
                <c:idx val="4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Sheet1!$A$6</c15:sqref>
                        </c15:formulaRef>
                      </c:ext>
                    </c:extLst>
                    <c:strCache>
                      <c:ptCount val="1"/>
                      <c:pt idx="0">
                        <c:v>2022</c:v>
                      </c:pt>
                    </c:strCache>
                  </c:strRef>
                </c:tx>
                <c:spPr>
                  <a:solidFill>
                    <a:srgbClr val="00395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Sheet1!$B$1:$H$1</c15:sqref>
                        </c15:formulaRef>
                      </c:ext>
                    </c:extLst>
                    <c:strCache>
                      <c:ptCount val="7"/>
                      <c:pt idx="0">
                        <c:v>aluminum</c:v>
                      </c:pt>
                      <c:pt idx="1">
                        <c:v>glass</c:v>
                      </c:pt>
                      <c:pt idx="2">
                        <c:v>bulk chemical heat and power</c:v>
                      </c:pt>
                      <c:pt idx="3">
                        <c:v>bulk chemical feedstocks</c:v>
                      </c:pt>
                      <c:pt idx="4">
                        <c:v>paper</c:v>
                      </c:pt>
                      <c:pt idx="5">
                        <c:v>iron and steel</c:v>
                      </c:pt>
                      <c:pt idx="6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Sheet1!$B$6:$H$6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4.9304555084525701</c:v>
                      </c:pt>
                      <c:pt idx="1">
                        <c:v>6.5887072239576403</c:v>
                      </c:pt>
                      <c:pt idx="2">
                        <c:v>6.2739909646006398</c:v>
                      </c:pt>
                      <c:pt idx="3">
                        <c:v>11.099315935993801</c:v>
                      </c:pt>
                      <c:pt idx="4">
                        <c:v>10.563439535361599</c:v>
                      </c:pt>
                      <c:pt idx="5">
                        <c:v>8.6825480033954605</c:v>
                      </c:pt>
                      <c:pt idx="6">
                        <c:v>28.664787548805101</c:v>
                      </c:pt>
                    </c:numCache>
                  </c:numRef>
                </c:val>
              </c15:ser>
            </c15:filteredBarSeries>
            <c15:filteredBarSeries>
              <c15:ser>
                <c:idx val="5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Sheet1!$A$7</c15:sqref>
                        </c15:formulaRef>
                      </c:ext>
                    </c:extLst>
                    <c:strCache>
                      <c:ptCount val="1"/>
                      <c:pt idx="0">
                        <c:v>2023</c:v>
                      </c:pt>
                    </c:strCache>
                  </c:strRef>
                </c:tx>
                <c:spPr>
                  <a:solidFill>
                    <a:srgbClr val="00395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Sheet1!$B$1:$H$1</c15:sqref>
                        </c15:formulaRef>
                      </c:ext>
                    </c:extLst>
                    <c:strCache>
                      <c:ptCount val="7"/>
                      <c:pt idx="0">
                        <c:v>aluminum</c:v>
                      </c:pt>
                      <c:pt idx="1">
                        <c:v>glass</c:v>
                      </c:pt>
                      <c:pt idx="2">
                        <c:v>bulk chemical heat and power</c:v>
                      </c:pt>
                      <c:pt idx="3">
                        <c:v>bulk chemical feedstocks</c:v>
                      </c:pt>
                      <c:pt idx="4">
                        <c:v>paper</c:v>
                      </c:pt>
                      <c:pt idx="5">
                        <c:v>iron and steel</c:v>
                      </c:pt>
                      <c:pt idx="6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Sheet1!$B$7:$H$7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4.9285794644221701</c:v>
                      </c:pt>
                      <c:pt idx="1">
                        <c:v>6.5646637847134999</c:v>
                      </c:pt>
                      <c:pt idx="2">
                        <c:v>6.2902841657183197</c:v>
                      </c:pt>
                      <c:pt idx="3">
                        <c:v>11.278749153062</c:v>
                      </c:pt>
                      <c:pt idx="4">
                        <c:v>10.583017718012099</c:v>
                      </c:pt>
                      <c:pt idx="5">
                        <c:v>8.7519991222348406</c:v>
                      </c:pt>
                      <c:pt idx="6">
                        <c:v>28.6518905999074</c:v>
                      </c:pt>
                    </c:numCache>
                  </c:numRef>
                </c:val>
              </c15:ser>
            </c15:filteredBarSeries>
            <c15:filteredBarSeries>
              <c15:ser>
                <c:idx val="6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Sheet1!$A$8</c15:sqref>
                        </c15:formulaRef>
                      </c:ext>
                    </c:extLst>
                    <c:strCache>
                      <c:ptCount val="1"/>
                      <c:pt idx="0">
                        <c:v>2024</c:v>
                      </c:pt>
                    </c:strCache>
                  </c:strRef>
                </c:tx>
                <c:spPr>
                  <a:solidFill>
                    <a:srgbClr val="00395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Sheet1!$B$1:$H$1</c15:sqref>
                        </c15:formulaRef>
                      </c:ext>
                    </c:extLst>
                    <c:strCache>
                      <c:ptCount val="7"/>
                      <c:pt idx="0">
                        <c:v>aluminum</c:v>
                      </c:pt>
                      <c:pt idx="1">
                        <c:v>glass</c:v>
                      </c:pt>
                      <c:pt idx="2">
                        <c:v>bulk chemical heat and power</c:v>
                      </c:pt>
                      <c:pt idx="3">
                        <c:v>bulk chemical feedstocks</c:v>
                      </c:pt>
                      <c:pt idx="4">
                        <c:v>paper</c:v>
                      </c:pt>
                      <c:pt idx="5">
                        <c:v>iron and steel</c:v>
                      </c:pt>
                      <c:pt idx="6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Sheet1!$B$8:$H$8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4.8709786983533103</c:v>
                      </c:pt>
                      <c:pt idx="1">
                        <c:v>6.4692453811842103</c:v>
                      </c:pt>
                      <c:pt idx="2">
                        <c:v>6.29733110378129</c:v>
                      </c:pt>
                      <c:pt idx="3">
                        <c:v>11.1383227669323</c:v>
                      </c:pt>
                      <c:pt idx="4">
                        <c:v>10.565293443929299</c:v>
                      </c:pt>
                      <c:pt idx="5">
                        <c:v>8.60702309950147</c:v>
                      </c:pt>
                      <c:pt idx="6">
                        <c:v>28.4770367342668</c:v>
                      </c:pt>
                    </c:numCache>
                  </c:numRef>
                </c:val>
              </c15:ser>
            </c15:filteredBarSeries>
            <c15:filteredBarSeries>
              <c15:ser>
                <c:idx val="7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Sheet1!$A$9</c15:sqref>
                        </c15:formulaRef>
                      </c:ext>
                    </c:extLst>
                    <c:strCache>
                      <c:ptCount val="1"/>
                      <c:pt idx="0">
                        <c:v>2025</c:v>
                      </c:pt>
                    </c:strCache>
                  </c:strRef>
                </c:tx>
                <c:spPr>
                  <a:solidFill>
                    <a:srgbClr val="00395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Sheet1!$B$1:$H$1</c15:sqref>
                        </c15:formulaRef>
                      </c:ext>
                    </c:extLst>
                    <c:strCache>
                      <c:ptCount val="7"/>
                      <c:pt idx="0">
                        <c:v>aluminum</c:v>
                      </c:pt>
                      <c:pt idx="1">
                        <c:v>glass</c:v>
                      </c:pt>
                      <c:pt idx="2">
                        <c:v>bulk chemical heat and power</c:v>
                      </c:pt>
                      <c:pt idx="3">
                        <c:v>bulk chemical feedstocks</c:v>
                      </c:pt>
                      <c:pt idx="4">
                        <c:v>paper</c:v>
                      </c:pt>
                      <c:pt idx="5">
                        <c:v>iron and steel</c:v>
                      </c:pt>
                      <c:pt idx="6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Sheet1!$B$9:$H$9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4.8296438711382796</c:v>
                      </c:pt>
                      <c:pt idx="1">
                        <c:v>6.3511969230345002</c:v>
                      </c:pt>
                      <c:pt idx="2">
                        <c:v>6.2973336418386996</c:v>
                      </c:pt>
                      <c:pt idx="3">
                        <c:v>11.052365767842099</c:v>
                      </c:pt>
                      <c:pt idx="4">
                        <c:v>10.497065938715499</c:v>
                      </c:pt>
                      <c:pt idx="5">
                        <c:v>8.4611244801941794</c:v>
                      </c:pt>
                      <c:pt idx="6">
                        <c:v>28.225883805824498</c:v>
                      </c:pt>
                    </c:numCache>
                  </c:numRef>
                </c:val>
              </c15:ser>
            </c15:filteredBarSeries>
            <c15:filteredBarSeries>
              <c15:ser>
                <c:idx val="8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Sheet1!$A$10</c15:sqref>
                        </c15:formulaRef>
                      </c:ext>
                    </c:extLst>
                    <c:strCache>
                      <c:ptCount val="1"/>
                      <c:pt idx="0">
                        <c:v>2026</c:v>
                      </c:pt>
                    </c:strCache>
                  </c:strRef>
                </c:tx>
                <c:spPr>
                  <a:solidFill>
                    <a:srgbClr val="00395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Sheet1!$B$1:$H$1</c15:sqref>
                        </c15:formulaRef>
                      </c:ext>
                    </c:extLst>
                    <c:strCache>
                      <c:ptCount val="7"/>
                      <c:pt idx="0">
                        <c:v>aluminum</c:v>
                      </c:pt>
                      <c:pt idx="1">
                        <c:v>glass</c:v>
                      </c:pt>
                      <c:pt idx="2">
                        <c:v>bulk chemical heat and power</c:v>
                      </c:pt>
                      <c:pt idx="3">
                        <c:v>bulk chemical feedstocks</c:v>
                      </c:pt>
                      <c:pt idx="4">
                        <c:v>paper</c:v>
                      </c:pt>
                      <c:pt idx="5">
                        <c:v>iron and steel</c:v>
                      </c:pt>
                      <c:pt idx="6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Sheet1!$B$10:$H$10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4.7864291856053596</c:v>
                      </c:pt>
                      <c:pt idx="1">
                        <c:v>6.21034179473126</c:v>
                      </c:pt>
                      <c:pt idx="2">
                        <c:v>6.2984262143205401</c:v>
                      </c:pt>
                      <c:pt idx="3">
                        <c:v>10.978778385593801</c:v>
                      </c:pt>
                      <c:pt idx="4">
                        <c:v>10.450010364174</c:v>
                      </c:pt>
                      <c:pt idx="5">
                        <c:v>8.4879208427523292</c:v>
                      </c:pt>
                      <c:pt idx="6">
                        <c:v>28.018577099760101</c:v>
                      </c:pt>
                    </c:numCache>
                  </c:numRef>
                </c:val>
              </c15:ser>
            </c15:filteredBarSeries>
            <c15:filteredBarSeries>
              <c15:ser>
                <c:idx val="9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Sheet1!$A$11</c15:sqref>
                        </c15:formulaRef>
                      </c:ext>
                    </c:extLst>
                    <c:strCache>
                      <c:ptCount val="1"/>
                      <c:pt idx="0">
                        <c:v>2027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Sheet1!$B$1:$H$1</c15:sqref>
                        </c15:formulaRef>
                      </c:ext>
                    </c:extLst>
                    <c:strCache>
                      <c:ptCount val="7"/>
                      <c:pt idx="0">
                        <c:v>aluminum</c:v>
                      </c:pt>
                      <c:pt idx="1">
                        <c:v>glass</c:v>
                      </c:pt>
                      <c:pt idx="2">
                        <c:v>bulk chemical heat and power</c:v>
                      </c:pt>
                      <c:pt idx="3">
                        <c:v>bulk chemical feedstocks</c:v>
                      </c:pt>
                      <c:pt idx="4">
                        <c:v>paper</c:v>
                      </c:pt>
                      <c:pt idx="5">
                        <c:v>iron and steel</c:v>
                      </c:pt>
                      <c:pt idx="6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Sheet1!$B$11:$H$11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4.73658381133923</c:v>
                      </c:pt>
                      <c:pt idx="1">
                        <c:v>6.0492103370837302</c:v>
                      </c:pt>
                      <c:pt idx="2">
                        <c:v>6.3006017372953096</c:v>
                      </c:pt>
                      <c:pt idx="3">
                        <c:v>10.915072637825601</c:v>
                      </c:pt>
                      <c:pt idx="4">
                        <c:v>10.394247347602301</c:v>
                      </c:pt>
                      <c:pt idx="5">
                        <c:v>8.3768859136686</c:v>
                      </c:pt>
                      <c:pt idx="6">
                        <c:v>27.8120752917301</c:v>
                      </c:pt>
                    </c:numCache>
                  </c:numRef>
                </c:val>
              </c15:ser>
            </c15:filteredBarSeries>
            <c15:filteredBarSeries>
              <c15:ser>
                <c:idx val="11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Sheet1!$A$12</c15:sqref>
                        </c15:formulaRef>
                      </c:ext>
                    </c:extLst>
                    <c:strCache>
                      <c:ptCount val="1"/>
                      <c:pt idx="0">
                        <c:v>2028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Sheet1!$B$1:$H$1</c15:sqref>
                        </c15:formulaRef>
                      </c:ext>
                    </c:extLst>
                    <c:strCache>
                      <c:ptCount val="7"/>
                      <c:pt idx="0">
                        <c:v>aluminum</c:v>
                      </c:pt>
                      <c:pt idx="1">
                        <c:v>glass</c:v>
                      </c:pt>
                      <c:pt idx="2">
                        <c:v>bulk chemical heat and power</c:v>
                      </c:pt>
                      <c:pt idx="3">
                        <c:v>bulk chemical feedstocks</c:v>
                      </c:pt>
                      <c:pt idx="4">
                        <c:v>paper</c:v>
                      </c:pt>
                      <c:pt idx="5">
                        <c:v>iron and steel</c:v>
                      </c:pt>
                      <c:pt idx="6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Sheet1!$B$12:$H$12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4.6830823298439901</c:v>
                      </c:pt>
                      <c:pt idx="1">
                        <c:v>5.8891986031496701</c:v>
                      </c:pt>
                      <c:pt idx="2">
                        <c:v>6.3061180130045003</c:v>
                      </c:pt>
                      <c:pt idx="3">
                        <c:v>10.8437607611661</c:v>
                      </c:pt>
                      <c:pt idx="4">
                        <c:v>10.3376547403911</c:v>
                      </c:pt>
                      <c:pt idx="5">
                        <c:v>8.2639665938737696</c:v>
                      </c:pt>
                      <c:pt idx="6">
                        <c:v>27.493887633142901</c:v>
                      </c:pt>
                    </c:numCache>
                  </c:numRef>
                </c:val>
              </c15:ser>
            </c15:filteredBarSeries>
            <c15:filteredBarSeries>
              <c15:ser>
                <c:idx val="13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Sheet1!$A$13</c15:sqref>
                        </c15:formulaRef>
                      </c:ext>
                    </c:extLst>
                    <c:strCache>
                      <c:ptCount val="1"/>
                      <c:pt idx="0">
                        <c:v>2029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Sheet1!$B$1:$H$1</c15:sqref>
                        </c15:formulaRef>
                      </c:ext>
                    </c:extLst>
                    <c:strCache>
                      <c:ptCount val="7"/>
                      <c:pt idx="0">
                        <c:v>aluminum</c:v>
                      </c:pt>
                      <c:pt idx="1">
                        <c:v>glass</c:v>
                      </c:pt>
                      <c:pt idx="2">
                        <c:v>bulk chemical heat and power</c:v>
                      </c:pt>
                      <c:pt idx="3">
                        <c:v>bulk chemical feedstocks</c:v>
                      </c:pt>
                      <c:pt idx="4">
                        <c:v>paper</c:v>
                      </c:pt>
                      <c:pt idx="5">
                        <c:v>iron and steel</c:v>
                      </c:pt>
                      <c:pt idx="6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Sheet1!$B$13:$H$13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4.6314529763303698</c:v>
                      </c:pt>
                      <c:pt idx="1">
                        <c:v>5.7310115003202204</c:v>
                      </c:pt>
                      <c:pt idx="2">
                        <c:v>6.3134382742708404</c:v>
                      </c:pt>
                      <c:pt idx="3">
                        <c:v>10.7841495803602</c:v>
                      </c:pt>
                      <c:pt idx="4">
                        <c:v>10.277150457324099</c:v>
                      </c:pt>
                      <c:pt idx="5">
                        <c:v>8.11474384693018</c:v>
                      </c:pt>
                      <c:pt idx="6">
                        <c:v>27.062060291916598</c:v>
                      </c:pt>
                    </c:numCache>
                  </c:numRef>
                </c:val>
              </c15:ser>
            </c15:filteredBarSeries>
            <c15:filteredBarSeries>
              <c15:ser>
                <c:idx val="15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Sheet1!$A$15</c15:sqref>
                        </c15:formulaRef>
                      </c:ext>
                    </c:extLst>
                    <c:strCache>
                      <c:ptCount val="1"/>
                      <c:pt idx="0">
                        <c:v>2031</c:v>
                      </c:pt>
                    </c:strCache>
                  </c:strRef>
                </c:tx>
                <c:spPr>
                  <a:solidFill>
                    <a:schemeClr val="accent4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Sheet1!$B$1:$H$1</c15:sqref>
                        </c15:formulaRef>
                      </c:ext>
                    </c:extLst>
                    <c:strCache>
                      <c:ptCount val="7"/>
                      <c:pt idx="0">
                        <c:v>aluminum</c:v>
                      </c:pt>
                      <c:pt idx="1">
                        <c:v>glass</c:v>
                      </c:pt>
                      <c:pt idx="2">
                        <c:v>bulk chemical heat and power</c:v>
                      </c:pt>
                      <c:pt idx="3">
                        <c:v>bulk chemical feedstocks</c:v>
                      </c:pt>
                      <c:pt idx="4">
                        <c:v>paper</c:v>
                      </c:pt>
                      <c:pt idx="5">
                        <c:v>iron and steel</c:v>
                      </c:pt>
                      <c:pt idx="6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Sheet1!$B$15:$H$15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4.5449148491675704</c:v>
                      </c:pt>
                      <c:pt idx="1">
                        <c:v>5.4669872698772197</c:v>
                      </c:pt>
                      <c:pt idx="2">
                        <c:v>6.3180324670630696</c:v>
                      </c:pt>
                      <c:pt idx="3">
                        <c:v>10.6693099185159</c:v>
                      </c:pt>
                      <c:pt idx="4">
                        <c:v>10.157996198190199</c:v>
                      </c:pt>
                      <c:pt idx="5">
                        <c:v>7.8919500037720098</c:v>
                      </c:pt>
                      <c:pt idx="6">
                        <c:v>26.021645512206199</c:v>
                      </c:pt>
                    </c:numCache>
                  </c:numRef>
                </c:val>
              </c15:ser>
            </c15:filteredBarSeries>
            <c15:filteredBarSeries>
              <c15:ser>
                <c:idx val="16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Sheet1!$A$16</c15:sqref>
                        </c15:formulaRef>
                      </c:ext>
                    </c:extLst>
                    <c:strCache>
                      <c:ptCount val="1"/>
                      <c:pt idx="0">
                        <c:v>2032</c:v>
                      </c:pt>
                    </c:strCache>
                  </c:strRef>
                </c:tx>
                <c:spPr>
                  <a:solidFill>
                    <a:schemeClr val="accent5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Sheet1!$B$1:$H$1</c15:sqref>
                        </c15:formulaRef>
                      </c:ext>
                    </c:extLst>
                    <c:strCache>
                      <c:ptCount val="7"/>
                      <c:pt idx="0">
                        <c:v>aluminum</c:v>
                      </c:pt>
                      <c:pt idx="1">
                        <c:v>glass</c:v>
                      </c:pt>
                      <c:pt idx="2">
                        <c:v>bulk chemical heat and power</c:v>
                      </c:pt>
                      <c:pt idx="3">
                        <c:v>bulk chemical feedstocks</c:v>
                      </c:pt>
                      <c:pt idx="4">
                        <c:v>paper</c:v>
                      </c:pt>
                      <c:pt idx="5">
                        <c:v>iron and steel</c:v>
                      </c:pt>
                      <c:pt idx="6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Sheet1!$B$16:$H$16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4.4915507260551504</c:v>
                      </c:pt>
                      <c:pt idx="1">
                        <c:v>5.3624454005160196</c:v>
                      </c:pt>
                      <c:pt idx="2">
                        <c:v>6.3092102084920896</c:v>
                      </c:pt>
                      <c:pt idx="3">
                        <c:v>10.6265641821385</c:v>
                      </c:pt>
                      <c:pt idx="4">
                        <c:v>10.100702490348599</c:v>
                      </c:pt>
                      <c:pt idx="5">
                        <c:v>7.8338090239703302</c:v>
                      </c:pt>
                      <c:pt idx="6">
                        <c:v>25.525976592457599</c:v>
                      </c:pt>
                    </c:numCache>
                  </c:numRef>
                </c:val>
              </c15:ser>
            </c15:filteredBarSeries>
            <c15:filteredBarSeries>
              <c15:ser>
                <c:idx val="17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Sheet1!$A$17</c15:sqref>
                        </c15:formulaRef>
                      </c:ext>
                    </c:extLst>
                    <c:strCache>
                      <c:ptCount val="1"/>
                      <c:pt idx="0">
                        <c:v>2033</c:v>
                      </c:pt>
                    </c:strCache>
                  </c:strRef>
                </c:tx>
                <c:spPr>
                  <a:solidFill>
                    <a:schemeClr val="accent6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Sheet1!$B$1:$H$1</c15:sqref>
                        </c15:formulaRef>
                      </c:ext>
                    </c:extLst>
                    <c:strCache>
                      <c:ptCount val="7"/>
                      <c:pt idx="0">
                        <c:v>aluminum</c:v>
                      </c:pt>
                      <c:pt idx="1">
                        <c:v>glass</c:v>
                      </c:pt>
                      <c:pt idx="2">
                        <c:v>bulk chemical heat and power</c:v>
                      </c:pt>
                      <c:pt idx="3">
                        <c:v>bulk chemical feedstocks</c:v>
                      </c:pt>
                      <c:pt idx="4">
                        <c:v>paper</c:v>
                      </c:pt>
                      <c:pt idx="5">
                        <c:v>iron and steel</c:v>
                      </c:pt>
                      <c:pt idx="6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Sheet1!$B$17:$H$17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4.4146632177675098</c:v>
                      </c:pt>
                      <c:pt idx="1">
                        <c:v>5.2689161915446796</c:v>
                      </c:pt>
                      <c:pt idx="2">
                        <c:v>6.3044724647446602</c:v>
                      </c:pt>
                      <c:pt idx="3">
                        <c:v>10.5686713929967</c:v>
                      </c:pt>
                      <c:pt idx="4">
                        <c:v>10.038049337122599</c:v>
                      </c:pt>
                      <c:pt idx="5">
                        <c:v>7.7847252257373301</c:v>
                      </c:pt>
                      <c:pt idx="6">
                        <c:v>25.040450812176399</c:v>
                      </c:pt>
                    </c:numCache>
                  </c:numRef>
                </c:val>
              </c15:ser>
            </c15:filteredBarSeries>
            <c15:filteredBarSeries>
              <c15:ser>
                <c:idx val="18"/>
                <c:order val="1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Sheet1!$A$18</c15:sqref>
                        </c15:formulaRef>
                      </c:ext>
                    </c:extLst>
                    <c:strCache>
                      <c:ptCount val="1"/>
                      <c:pt idx="0">
                        <c:v>2034</c:v>
                      </c:pt>
                    </c:strCache>
                  </c:strRef>
                </c:tx>
                <c:spPr>
                  <a:solidFill>
                    <a:schemeClr val="accent1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Sheet1!$B$1:$H$1</c15:sqref>
                        </c15:formulaRef>
                      </c:ext>
                    </c:extLst>
                    <c:strCache>
                      <c:ptCount val="7"/>
                      <c:pt idx="0">
                        <c:v>aluminum</c:v>
                      </c:pt>
                      <c:pt idx="1">
                        <c:v>glass</c:v>
                      </c:pt>
                      <c:pt idx="2">
                        <c:v>bulk chemical heat and power</c:v>
                      </c:pt>
                      <c:pt idx="3">
                        <c:v>bulk chemical feedstocks</c:v>
                      </c:pt>
                      <c:pt idx="4">
                        <c:v>paper</c:v>
                      </c:pt>
                      <c:pt idx="5">
                        <c:v>iron and steel</c:v>
                      </c:pt>
                      <c:pt idx="6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Sheet1!$B$18:$H$18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4.3686580819185901</c:v>
                      </c:pt>
                      <c:pt idx="1">
                        <c:v>5.1902298947194598</c:v>
                      </c:pt>
                      <c:pt idx="2">
                        <c:v>6.2993798297995802</c:v>
                      </c:pt>
                      <c:pt idx="3">
                        <c:v>10.5126509124633</c:v>
                      </c:pt>
                      <c:pt idx="4">
                        <c:v>9.9752966490863493</c:v>
                      </c:pt>
                      <c:pt idx="5">
                        <c:v>7.7602352552338401</c:v>
                      </c:pt>
                      <c:pt idx="6">
                        <c:v>24.527855931476701</c:v>
                      </c:pt>
                    </c:numCache>
                  </c:numRef>
                </c:val>
              </c15:ser>
            </c15:filteredBarSeries>
            <c15:filteredBarSeries>
              <c15:ser>
                <c:idx val="19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Sheet1!$A$19</c15:sqref>
                        </c15:formulaRef>
                      </c:ext>
                    </c:extLst>
                    <c:strCache>
                      <c:ptCount val="1"/>
                      <c:pt idx="0">
                        <c:v>2035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Sheet1!$B$1:$H$1</c15:sqref>
                        </c15:formulaRef>
                      </c:ext>
                    </c:extLst>
                    <c:strCache>
                      <c:ptCount val="7"/>
                      <c:pt idx="0">
                        <c:v>aluminum</c:v>
                      </c:pt>
                      <c:pt idx="1">
                        <c:v>glass</c:v>
                      </c:pt>
                      <c:pt idx="2">
                        <c:v>bulk chemical heat and power</c:v>
                      </c:pt>
                      <c:pt idx="3">
                        <c:v>bulk chemical feedstocks</c:v>
                      </c:pt>
                      <c:pt idx="4">
                        <c:v>paper</c:v>
                      </c:pt>
                      <c:pt idx="5">
                        <c:v>iron and steel</c:v>
                      </c:pt>
                      <c:pt idx="6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Sheet1!$B$19:$H$19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4.3363821482167504</c:v>
                      </c:pt>
                      <c:pt idx="1">
                        <c:v>5.12180671265138</c:v>
                      </c:pt>
                      <c:pt idx="2">
                        <c:v>6.2925085991425203</c:v>
                      </c:pt>
                      <c:pt idx="3">
                        <c:v>10.4475641707834</c:v>
                      </c:pt>
                      <c:pt idx="4">
                        <c:v>9.9129032142824194</c:v>
                      </c:pt>
                      <c:pt idx="5">
                        <c:v>7.7502016959180304</c:v>
                      </c:pt>
                      <c:pt idx="6">
                        <c:v>24.0059190543151</c:v>
                      </c:pt>
                    </c:numCache>
                  </c:numRef>
                </c:val>
              </c15:ser>
            </c15:filteredBarSeries>
            <c15:filteredBarSeries>
              <c15:ser>
                <c:idx val="21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Sheet1!$A$20</c15:sqref>
                        </c15:formulaRef>
                      </c:ext>
                    </c:extLst>
                    <c:strCache>
                      <c:ptCount val="1"/>
                      <c:pt idx="0">
                        <c:v>2036</c:v>
                      </c:pt>
                    </c:strCache>
                  </c:strRef>
                </c:tx>
                <c:spPr>
                  <a:solidFill>
                    <a:schemeClr val="accent4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Sheet1!$B$1:$H$1</c15:sqref>
                        </c15:formulaRef>
                      </c:ext>
                    </c:extLst>
                    <c:strCache>
                      <c:ptCount val="7"/>
                      <c:pt idx="0">
                        <c:v>aluminum</c:v>
                      </c:pt>
                      <c:pt idx="1">
                        <c:v>glass</c:v>
                      </c:pt>
                      <c:pt idx="2">
                        <c:v>bulk chemical heat and power</c:v>
                      </c:pt>
                      <c:pt idx="3">
                        <c:v>bulk chemical feedstocks</c:v>
                      </c:pt>
                      <c:pt idx="4">
                        <c:v>paper</c:v>
                      </c:pt>
                      <c:pt idx="5">
                        <c:v>iron and steel</c:v>
                      </c:pt>
                      <c:pt idx="6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Sheet1!$B$20:$H$20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4.3015242679655703</c:v>
                      </c:pt>
                      <c:pt idx="1">
                        <c:v>5.0595771604945101</c:v>
                      </c:pt>
                      <c:pt idx="2">
                        <c:v>6.28570186260312</c:v>
                      </c:pt>
                      <c:pt idx="3">
                        <c:v>10.3939744469396</c:v>
                      </c:pt>
                      <c:pt idx="4">
                        <c:v>9.8545939042170705</c:v>
                      </c:pt>
                      <c:pt idx="5">
                        <c:v>7.7361027238171403</c:v>
                      </c:pt>
                      <c:pt idx="6">
                        <c:v>23.552393238567099</c:v>
                      </c:pt>
                    </c:numCache>
                  </c:numRef>
                </c:val>
              </c15:ser>
            </c15:filteredBarSeries>
            <c15:filteredBarSeries>
              <c15:ser>
                <c:idx val="22"/>
                <c:order val="1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Sheet1!$A$21</c15:sqref>
                        </c15:formulaRef>
                      </c:ext>
                    </c:extLst>
                    <c:strCache>
                      <c:ptCount val="1"/>
                      <c:pt idx="0">
                        <c:v>2037</c:v>
                      </c:pt>
                    </c:strCache>
                  </c:strRef>
                </c:tx>
                <c:spPr>
                  <a:solidFill>
                    <a:schemeClr val="accent5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Sheet1!$B$1:$H$1</c15:sqref>
                        </c15:formulaRef>
                      </c:ext>
                    </c:extLst>
                    <c:strCache>
                      <c:ptCount val="7"/>
                      <c:pt idx="0">
                        <c:v>aluminum</c:v>
                      </c:pt>
                      <c:pt idx="1">
                        <c:v>glass</c:v>
                      </c:pt>
                      <c:pt idx="2">
                        <c:v>bulk chemical heat and power</c:v>
                      </c:pt>
                      <c:pt idx="3">
                        <c:v>bulk chemical feedstocks</c:v>
                      </c:pt>
                      <c:pt idx="4">
                        <c:v>paper</c:v>
                      </c:pt>
                      <c:pt idx="5">
                        <c:v>iron and steel</c:v>
                      </c:pt>
                      <c:pt idx="6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Sheet1!$B$21:$H$21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4.2709149956918697</c:v>
                      </c:pt>
                      <c:pt idx="1">
                        <c:v>5.0028250986779597</c:v>
                      </c:pt>
                      <c:pt idx="2">
                        <c:v>6.2800687725482298</c:v>
                      </c:pt>
                      <c:pt idx="3">
                        <c:v>10.339265071962901</c:v>
                      </c:pt>
                      <c:pt idx="4">
                        <c:v>9.8004518395295506</c:v>
                      </c:pt>
                      <c:pt idx="5">
                        <c:v>7.7022258038097204</c:v>
                      </c:pt>
                      <c:pt idx="6">
                        <c:v>23.126549945809199</c:v>
                      </c:pt>
                    </c:numCache>
                  </c:numRef>
                </c:val>
              </c15:ser>
            </c15:filteredBarSeries>
            <c15:filteredBarSeries>
              <c15:ser>
                <c:idx val="10"/>
                <c:order val="1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Sheet1!$A$22</c15:sqref>
                        </c15:formulaRef>
                      </c:ext>
                    </c:extLst>
                    <c:strCache>
                      <c:ptCount val="1"/>
                      <c:pt idx="0">
                        <c:v>2038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Sheet1!$B$1:$H$1</c15:sqref>
                        </c15:formulaRef>
                      </c:ext>
                    </c:extLst>
                    <c:strCache>
                      <c:ptCount val="7"/>
                      <c:pt idx="0">
                        <c:v>aluminum</c:v>
                      </c:pt>
                      <c:pt idx="1">
                        <c:v>glass</c:v>
                      </c:pt>
                      <c:pt idx="2">
                        <c:v>bulk chemical heat and power</c:v>
                      </c:pt>
                      <c:pt idx="3">
                        <c:v>bulk chemical feedstocks</c:v>
                      </c:pt>
                      <c:pt idx="4">
                        <c:v>paper</c:v>
                      </c:pt>
                      <c:pt idx="5">
                        <c:v>iron and steel</c:v>
                      </c:pt>
                      <c:pt idx="6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Sheet1!$B$22:$H$22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4.2407397660572599</c:v>
                      </c:pt>
                      <c:pt idx="1">
                        <c:v>4.9509038494834696</c:v>
                      </c:pt>
                      <c:pt idx="2">
                        <c:v>6.2740238303038502</c:v>
                      </c:pt>
                      <c:pt idx="3">
                        <c:v>10.2849208863512</c:v>
                      </c:pt>
                      <c:pt idx="4">
                        <c:v>9.7485503429385396</c:v>
                      </c:pt>
                      <c:pt idx="5">
                        <c:v>7.6739567020358299</c:v>
                      </c:pt>
                      <c:pt idx="6">
                        <c:v>22.730948683629499</c:v>
                      </c:pt>
                    </c:numCache>
                  </c:numRef>
                </c:val>
              </c15:ser>
            </c15:filteredBarSeries>
            <c15:filteredBarSeries>
              <c15:ser>
                <c:idx val="20"/>
                <c:order val="1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Sheet1!$A$23</c15:sqref>
                        </c15:formulaRef>
                      </c:ext>
                    </c:extLst>
                    <c:strCache>
                      <c:ptCount val="1"/>
                      <c:pt idx="0">
                        <c:v>2039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Sheet1!$B$1:$H$1</c15:sqref>
                        </c15:formulaRef>
                      </c:ext>
                    </c:extLst>
                    <c:strCache>
                      <c:ptCount val="7"/>
                      <c:pt idx="0">
                        <c:v>aluminum</c:v>
                      </c:pt>
                      <c:pt idx="1">
                        <c:v>glass</c:v>
                      </c:pt>
                      <c:pt idx="2">
                        <c:v>bulk chemical heat and power</c:v>
                      </c:pt>
                      <c:pt idx="3">
                        <c:v>bulk chemical feedstocks</c:v>
                      </c:pt>
                      <c:pt idx="4">
                        <c:v>paper</c:v>
                      </c:pt>
                      <c:pt idx="5">
                        <c:v>iron and steel</c:v>
                      </c:pt>
                      <c:pt idx="6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Sheet1!$B$23:$H$23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4.2129430643940999</c:v>
                      </c:pt>
                      <c:pt idx="1">
                        <c:v>4.9035159612120802</c:v>
                      </c:pt>
                      <c:pt idx="2">
                        <c:v>6.2747816866657304</c:v>
                      </c:pt>
                      <c:pt idx="3">
                        <c:v>10.2418855807167</c:v>
                      </c:pt>
                      <c:pt idx="4">
                        <c:v>9.7016701686699101</c:v>
                      </c:pt>
                      <c:pt idx="5">
                        <c:v>7.6601746849666403</c:v>
                      </c:pt>
                      <c:pt idx="6">
                        <c:v>22.357832962919201</c:v>
                      </c:pt>
                    </c:numCache>
                  </c:numRef>
                </c:val>
              </c15:ser>
            </c15:filteredBarSeries>
            <c15:filteredBarSeries>
              <c15:ser>
                <c:idx val="30"/>
                <c:order val="1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Sheet1!$A$25</c15:sqref>
                        </c15:formulaRef>
                      </c:ext>
                    </c:extLst>
                    <c:strCache>
                      <c:ptCount val="1"/>
                      <c:pt idx="0">
                        <c:v>2041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Sheet1!$B$1:$H$1</c15:sqref>
                        </c15:formulaRef>
                      </c:ext>
                    </c:extLst>
                    <c:strCache>
                      <c:ptCount val="7"/>
                      <c:pt idx="0">
                        <c:v>aluminum</c:v>
                      </c:pt>
                      <c:pt idx="1">
                        <c:v>glass</c:v>
                      </c:pt>
                      <c:pt idx="2">
                        <c:v>bulk chemical heat and power</c:v>
                      </c:pt>
                      <c:pt idx="3">
                        <c:v>bulk chemical feedstocks</c:v>
                      </c:pt>
                      <c:pt idx="4">
                        <c:v>paper</c:v>
                      </c:pt>
                      <c:pt idx="5">
                        <c:v>iron and steel</c:v>
                      </c:pt>
                      <c:pt idx="6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Sheet1!$B$25:$H$25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4.16890478796544</c:v>
                      </c:pt>
                      <c:pt idx="1">
                        <c:v>4.8080234570903899</c:v>
                      </c:pt>
                      <c:pt idx="2">
                        <c:v>6.2723349272603404</c:v>
                      </c:pt>
                      <c:pt idx="3">
                        <c:v>10.1400765553265</c:v>
                      </c:pt>
                      <c:pt idx="4">
                        <c:v>9.6187156460030394</c:v>
                      </c:pt>
                      <c:pt idx="5">
                        <c:v>7.6228651992022201</c:v>
                      </c:pt>
                      <c:pt idx="6">
                        <c:v>21.661372258009099</c:v>
                      </c:pt>
                    </c:numCache>
                  </c:numRef>
                </c:val>
              </c15:ser>
            </c15:filteredBarSeries>
            <c15:filteredBarSeries>
              <c15:ser>
                <c:idx val="31"/>
                <c:order val="1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Sheet1!$A$26</c15:sqref>
                        </c15:formulaRef>
                      </c:ext>
                    </c:extLst>
                    <c:strCache>
                      <c:ptCount val="1"/>
                      <c:pt idx="0">
                        <c:v>2042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Sheet1!$B$1:$H$1</c15:sqref>
                        </c15:formulaRef>
                      </c:ext>
                    </c:extLst>
                    <c:strCache>
                      <c:ptCount val="7"/>
                      <c:pt idx="0">
                        <c:v>aluminum</c:v>
                      </c:pt>
                      <c:pt idx="1">
                        <c:v>glass</c:v>
                      </c:pt>
                      <c:pt idx="2">
                        <c:v>bulk chemical heat and power</c:v>
                      </c:pt>
                      <c:pt idx="3">
                        <c:v>bulk chemical feedstocks</c:v>
                      </c:pt>
                      <c:pt idx="4">
                        <c:v>paper</c:v>
                      </c:pt>
                      <c:pt idx="5">
                        <c:v>iron and steel</c:v>
                      </c:pt>
                      <c:pt idx="6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Sheet1!$B$26:$H$26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4.1492324387689399</c:v>
                      </c:pt>
                      <c:pt idx="1">
                        <c:v>4.7614013869053</c:v>
                      </c:pt>
                      <c:pt idx="2">
                        <c:v>6.2716115059376403</c:v>
                      </c:pt>
                      <c:pt idx="3">
                        <c:v>10.085576040005099</c:v>
                      </c:pt>
                      <c:pt idx="4">
                        <c:v>9.5836457295914492</c:v>
                      </c:pt>
                      <c:pt idx="5">
                        <c:v>7.6125439230455596</c:v>
                      </c:pt>
                      <c:pt idx="6">
                        <c:v>21.349685631138598</c:v>
                      </c:pt>
                    </c:numCache>
                  </c:numRef>
                </c:val>
              </c15:ser>
            </c15:filteredBarSeries>
            <c15:filteredBarSeries>
              <c15:ser>
                <c:idx val="32"/>
                <c:order val="2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Sheet1!$A$27</c15:sqref>
                        </c15:formulaRef>
                      </c:ext>
                    </c:extLst>
                    <c:strCache>
                      <c:ptCount val="1"/>
                      <c:pt idx="0">
                        <c:v>2043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Sheet1!$B$1:$H$1</c15:sqref>
                        </c15:formulaRef>
                      </c:ext>
                    </c:extLst>
                    <c:strCache>
                      <c:ptCount val="7"/>
                      <c:pt idx="0">
                        <c:v>aluminum</c:v>
                      </c:pt>
                      <c:pt idx="1">
                        <c:v>glass</c:v>
                      </c:pt>
                      <c:pt idx="2">
                        <c:v>bulk chemical heat and power</c:v>
                      </c:pt>
                      <c:pt idx="3">
                        <c:v>bulk chemical feedstocks</c:v>
                      </c:pt>
                      <c:pt idx="4">
                        <c:v>paper</c:v>
                      </c:pt>
                      <c:pt idx="5">
                        <c:v>iron and steel</c:v>
                      </c:pt>
                      <c:pt idx="6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Sheet1!$B$27:$H$27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4.1293341428717696</c:v>
                      </c:pt>
                      <c:pt idx="1">
                        <c:v>4.7143448068752702</c:v>
                      </c:pt>
                      <c:pt idx="2">
                        <c:v>6.26639038241784</c:v>
                      </c:pt>
                      <c:pt idx="3">
                        <c:v>10.0400084711848</c:v>
                      </c:pt>
                      <c:pt idx="4">
                        <c:v>9.5493737719136895</c:v>
                      </c:pt>
                      <c:pt idx="5">
                        <c:v>7.6081919375612701</c:v>
                      </c:pt>
                      <c:pt idx="6">
                        <c:v>21.0795353684194</c:v>
                      </c:pt>
                    </c:numCache>
                  </c:numRef>
                </c:val>
              </c15:ser>
            </c15:filteredBarSeries>
            <c15:filteredBarSeries>
              <c15:ser>
                <c:idx val="33"/>
                <c:order val="2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Sheet1!$A$28</c15:sqref>
                        </c15:formulaRef>
                      </c:ext>
                    </c:extLst>
                    <c:strCache>
                      <c:ptCount val="1"/>
                      <c:pt idx="0">
                        <c:v>2044</c:v>
                      </c:pt>
                    </c:strCache>
                  </c:strRef>
                </c:tx>
                <c:spPr>
                  <a:solidFill>
                    <a:schemeClr val="accent1">
                      <a:lumMod val="5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Sheet1!$B$1:$H$1</c15:sqref>
                        </c15:formulaRef>
                      </c:ext>
                    </c:extLst>
                    <c:strCache>
                      <c:ptCount val="7"/>
                      <c:pt idx="0">
                        <c:v>aluminum</c:v>
                      </c:pt>
                      <c:pt idx="1">
                        <c:v>glass</c:v>
                      </c:pt>
                      <c:pt idx="2">
                        <c:v>bulk chemical heat and power</c:v>
                      </c:pt>
                      <c:pt idx="3">
                        <c:v>bulk chemical feedstocks</c:v>
                      </c:pt>
                      <c:pt idx="4">
                        <c:v>paper</c:v>
                      </c:pt>
                      <c:pt idx="5">
                        <c:v>iron and steel</c:v>
                      </c:pt>
                      <c:pt idx="6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Sheet1!$B$28:$H$28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4.1139984469691004</c:v>
                      </c:pt>
                      <c:pt idx="1">
                        <c:v>4.6761634322994396</c:v>
                      </c:pt>
                      <c:pt idx="2">
                        <c:v>6.2634142209652603</c:v>
                      </c:pt>
                      <c:pt idx="3">
                        <c:v>9.9981173760064994</c:v>
                      </c:pt>
                      <c:pt idx="4">
                        <c:v>9.5176992549275692</c:v>
                      </c:pt>
                      <c:pt idx="5">
                        <c:v>7.5864173373339998</c:v>
                      </c:pt>
                      <c:pt idx="6">
                        <c:v>20.778133466769201</c:v>
                      </c:pt>
                    </c:numCache>
                  </c:numRef>
                </c:val>
              </c15:ser>
            </c15:filteredBarSeries>
            <c15:filteredBarSeries>
              <c15:ser>
                <c:idx val="34"/>
                <c:order val="2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Sheet1!$A$29</c15:sqref>
                        </c15:formulaRef>
                      </c:ext>
                    </c:extLst>
                    <c:strCache>
                      <c:ptCount val="1"/>
                      <c:pt idx="0">
                        <c:v>2045</c:v>
                      </c:pt>
                    </c:strCache>
                  </c:strRef>
                </c:tx>
                <c:spPr>
                  <a:solidFill>
                    <a:schemeClr val="accent3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Sheet1!$B$1:$H$1</c15:sqref>
                        </c15:formulaRef>
                      </c:ext>
                    </c:extLst>
                    <c:strCache>
                      <c:ptCount val="7"/>
                      <c:pt idx="0">
                        <c:v>aluminum</c:v>
                      </c:pt>
                      <c:pt idx="1">
                        <c:v>glass</c:v>
                      </c:pt>
                      <c:pt idx="2">
                        <c:v>bulk chemical heat and power</c:v>
                      </c:pt>
                      <c:pt idx="3">
                        <c:v>bulk chemical feedstocks</c:v>
                      </c:pt>
                      <c:pt idx="4">
                        <c:v>paper</c:v>
                      </c:pt>
                      <c:pt idx="5">
                        <c:v>iron and steel</c:v>
                      </c:pt>
                      <c:pt idx="6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Sheet1!$B$29:$H$29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4.0987338311657302</c:v>
                      </c:pt>
                      <c:pt idx="1">
                        <c:v>4.63928698833507</c:v>
                      </c:pt>
                      <c:pt idx="2">
                        <c:v>6.2633714952484203</c:v>
                      </c:pt>
                      <c:pt idx="3">
                        <c:v>9.95694677461311</c:v>
                      </c:pt>
                      <c:pt idx="4">
                        <c:v>9.4877376427910995</c:v>
                      </c:pt>
                      <c:pt idx="5">
                        <c:v>7.5833469927380399</c:v>
                      </c:pt>
                      <c:pt idx="6">
                        <c:v>20.466022803265101</c:v>
                      </c:pt>
                    </c:numCache>
                  </c:numRef>
                </c:val>
              </c15:ser>
            </c15:filteredBarSeries>
            <c15:filteredBarSeries>
              <c15:ser>
                <c:idx val="35"/>
                <c:order val="2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Sheet1!$A$30</c15:sqref>
                        </c15:formulaRef>
                      </c:ext>
                    </c:extLst>
                    <c:strCache>
                      <c:ptCount val="1"/>
                      <c:pt idx="0">
                        <c:v>2046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Sheet1!$B$1:$H$1</c15:sqref>
                        </c15:formulaRef>
                      </c:ext>
                    </c:extLst>
                    <c:strCache>
                      <c:ptCount val="7"/>
                      <c:pt idx="0">
                        <c:v>aluminum</c:v>
                      </c:pt>
                      <c:pt idx="1">
                        <c:v>glass</c:v>
                      </c:pt>
                      <c:pt idx="2">
                        <c:v>bulk chemical heat and power</c:v>
                      </c:pt>
                      <c:pt idx="3">
                        <c:v>bulk chemical feedstocks</c:v>
                      </c:pt>
                      <c:pt idx="4">
                        <c:v>paper</c:v>
                      </c:pt>
                      <c:pt idx="5">
                        <c:v>iron and steel</c:v>
                      </c:pt>
                      <c:pt idx="6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Sheet1!$B$30:$H$30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4.0835959369439001</c:v>
                      </c:pt>
                      <c:pt idx="1">
                        <c:v>4.6033531491383197</c:v>
                      </c:pt>
                      <c:pt idx="2">
                        <c:v>6.2603864108770297</c:v>
                      </c:pt>
                      <c:pt idx="3">
                        <c:v>9.9100185851871494</c:v>
                      </c:pt>
                      <c:pt idx="4">
                        <c:v>9.4622458622600103</c:v>
                      </c:pt>
                      <c:pt idx="5">
                        <c:v>7.5755977038448696</c:v>
                      </c:pt>
                      <c:pt idx="6">
                        <c:v>20.174856424673902</c:v>
                      </c:pt>
                    </c:numCache>
                  </c:numRef>
                </c:val>
              </c15:ser>
            </c15:filteredBarSeries>
            <c15:filteredBarSeries>
              <c15:ser>
                <c:idx val="1"/>
                <c:order val="2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Sheet1!$A$31</c15:sqref>
                        </c15:formulaRef>
                      </c:ext>
                    </c:extLst>
                    <c:strCache>
                      <c:ptCount val="1"/>
                      <c:pt idx="0">
                        <c:v>2047</c:v>
                      </c:pt>
                    </c:strCache>
                  </c:strRef>
                </c:tx>
                <c:spPr>
                  <a:solidFill>
                    <a:srgbClr val="003953">
                      <a:lumMod val="25000"/>
                      <a:lumOff val="75000"/>
                    </a:srgb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Sheet1!$B$1:$H$1</c15:sqref>
                        </c15:formulaRef>
                      </c:ext>
                    </c:extLst>
                    <c:strCache>
                      <c:ptCount val="7"/>
                      <c:pt idx="0">
                        <c:v>aluminum</c:v>
                      </c:pt>
                      <c:pt idx="1">
                        <c:v>glass</c:v>
                      </c:pt>
                      <c:pt idx="2">
                        <c:v>bulk chemical heat and power</c:v>
                      </c:pt>
                      <c:pt idx="3">
                        <c:v>bulk chemical feedstocks</c:v>
                      </c:pt>
                      <c:pt idx="4">
                        <c:v>paper</c:v>
                      </c:pt>
                      <c:pt idx="5">
                        <c:v>iron and steel</c:v>
                      </c:pt>
                      <c:pt idx="6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Sheet1!$B$31:$H$31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4.0688295640814198</c:v>
                      </c:pt>
                      <c:pt idx="1">
                        <c:v>4.5664043693213898</c:v>
                      </c:pt>
                      <c:pt idx="2">
                        <c:v>6.2642283202749098</c:v>
                      </c:pt>
                      <c:pt idx="3">
                        <c:v>9.8759122842666702</c:v>
                      </c:pt>
                      <c:pt idx="4">
                        <c:v>9.4362232552923793</c:v>
                      </c:pt>
                      <c:pt idx="5">
                        <c:v>7.5568217008698904</c:v>
                      </c:pt>
                      <c:pt idx="6">
                        <c:v>19.9046873302946</c:v>
                      </c:pt>
                    </c:numCache>
                  </c:numRef>
                </c:val>
              </c15:ser>
            </c15:filteredBarSeries>
            <c15:filteredBarSeries>
              <c15:ser>
                <c:idx val="23"/>
                <c:order val="2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Sheet1!$A$32</c15:sqref>
                        </c15:formulaRef>
                      </c:ext>
                    </c:extLst>
                    <c:strCache>
                      <c:ptCount val="1"/>
                      <c:pt idx="0">
                        <c:v>2048</c:v>
                      </c:pt>
                    </c:strCache>
                  </c:strRef>
                </c:tx>
                <c:spPr>
                  <a:solidFill>
                    <a:srgbClr val="003953">
                      <a:lumMod val="50000"/>
                      <a:lumOff val="50000"/>
                    </a:srgb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Sheet1!$B$1:$H$1</c15:sqref>
                        </c15:formulaRef>
                      </c:ext>
                    </c:extLst>
                    <c:strCache>
                      <c:ptCount val="7"/>
                      <c:pt idx="0">
                        <c:v>aluminum</c:v>
                      </c:pt>
                      <c:pt idx="1">
                        <c:v>glass</c:v>
                      </c:pt>
                      <c:pt idx="2">
                        <c:v>bulk chemical heat and power</c:v>
                      </c:pt>
                      <c:pt idx="3">
                        <c:v>bulk chemical feedstocks</c:v>
                      </c:pt>
                      <c:pt idx="4">
                        <c:v>paper</c:v>
                      </c:pt>
                      <c:pt idx="5">
                        <c:v>iron and steel</c:v>
                      </c:pt>
                      <c:pt idx="6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Sheet1!$B$32:$H$32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4.0556576601973404</c:v>
                      </c:pt>
                      <c:pt idx="1">
                        <c:v>4.5357029997444398</c:v>
                      </c:pt>
                      <c:pt idx="2">
                        <c:v>6.2692192816219601</c:v>
                      </c:pt>
                      <c:pt idx="3">
                        <c:v>9.8477127905728192</c:v>
                      </c:pt>
                      <c:pt idx="4">
                        <c:v>9.4128203970205906</c:v>
                      </c:pt>
                      <c:pt idx="5">
                        <c:v>7.5471211987841098</c:v>
                      </c:pt>
                      <c:pt idx="6">
                        <c:v>19.660076597313498</c:v>
                      </c:pt>
                    </c:numCache>
                  </c:numRef>
                </c:val>
              </c15:ser>
            </c15:filteredBarSeries>
            <c15:filteredBarSeries>
              <c15:ser>
                <c:idx val="12"/>
                <c:order val="2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Sheet1!$A$33</c15:sqref>
                        </c15:formulaRef>
                      </c:ext>
                    </c:extLst>
                    <c:strCache>
                      <c:ptCount val="1"/>
                      <c:pt idx="0">
                        <c:v>2049</c:v>
                      </c:pt>
                    </c:strCache>
                  </c:strRef>
                </c:tx>
                <c:spPr>
                  <a:solidFill>
                    <a:srgbClr val="003953">
                      <a:lumMod val="75000"/>
                      <a:lumOff val="25000"/>
                    </a:srgb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Sheet1!$B$1:$H$1</c15:sqref>
                        </c15:formulaRef>
                      </c:ext>
                    </c:extLst>
                    <c:strCache>
                      <c:ptCount val="7"/>
                      <c:pt idx="0">
                        <c:v>aluminum</c:v>
                      </c:pt>
                      <c:pt idx="1">
                        <c:v>glass</c:v>
                      </c:pt>
                      <c:pt idx="2">
                        <c:v>bulk chemical heat and power</c:v>
                      </c:pt>
                      <c:pt idx="3">
                        <c:v>bulk chemical feedstocks</c:v>
                      </c:pt>
                      <c:pt idx="4">
                        <c:v>paper</c:v>
                      </c:pt>
                      <c:pt idx="5">
                        <c:v>iron and steel</c:v>
                      </c:pt>
                      <c:pt idx="6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Sheet1!$B$33:$H$33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4.0425453226322396</c:v>
                      </c:pt>
                      <c:pt idx="1">
                        <c:v>4.5033446525562999</c:v>
                      </c:pt>
                      <c:pt idx="2">
                        <c:v>6.2689054553607697</c:v>
                      </c:pt>
                      <c:pt idx="3">
                        <c:v>9.8016869003924096</c:v>
                      </c:pt>
                      <c:pt idx="4">
                        <c:v>9.3919241901925794</c:v>
                      </c:pt>
                      <c:pt idx="5">
                        <c:v>7.5349565757316403</c:v>
                      </c:pt>
                      <c:pt idx="6">
                        <c:v>19.4171669341262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17993008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b" anchorCtr="0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9301344"/>
        <c:crosses val="autoZero"/>
        <c:auto val="1"/>
        <c:lblAlgn val="ctr"/>
        <c:lblOffset val="100"/>
        <c:noMultiLvlLbl val="0"/>
      </c:catAx>
      <c:valAx>
        <c:axId val="1799301344"/>
        <c:scaling>
          <c:orientation val="minMax"/>
          <c:max val="3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9300800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798437695288089"/>
          <c:y val="3.6933391766452904E-2"/>
          <c:w val="0.9072117795105229"/>
          <c:h val="0.8244797302806901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coal - iron &amp; steel industry</c:v>
                </c:pt>
              </c:strCache>
            </c:strRef>
          </c:tx>
          <c:spPr>
            <a:solidFill>
              <a:srgbClr val="8B8B8B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</c:dPt>
          <c:cat>
            <c:strRef>
              <c:f>Sheet1!$A$2:$A$8</c:f>
              <c:strCach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433.34756500000003</c:v>
                </c:pt>
                <c:pt idx="1">
                  <c:v>533.09130900000002</c:v>
                </c:pt>
                <c:pt idx="2">
                  <c:v>511.31845099999998</c:v>
                </c:pt>
                <c:pt idx="3">
                  <c:v>503.68566900000002</c:v>
                </c:pt>
                <c:pt idx="4">
                  <c:v>504.60739100000001</c:v>
                </c:pt>
                <c:pt idx="5">
                  <c:v>498.69659400000006</c:v>
                </c:pt>
                <c:pt idx="6">
                  <c:v>477.44866900000005</c:v>
                </c:pt>
              </c:numCache>
            </c:numRef>
          </c:val>
          <c:extLst xmlns:c15="http://schemas.microsoft.com/office/drawing/2012/chart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natural gas - iron &amp; steel industry</c:v>
                </c:pt>
              </c:strCache>
            </c:strRef>
          </c:tx>
          <c:invertIfNegative val="0"/>
          <c:cat>
            <c:strRef>
              <c:f>Sheet1!$A$2:$A$8</c:f>
              <c:strCach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334.74920699999996</c:v>
                </c:pt>
                <c:pt idx="1">
                  <c:v>338.41393999999997</c:v>
                </c:pt>
                <c:pt idx="2">
                  <c:v>312.368561</c:v>
                </c:pt>
                <c:pt idx="3">
                  <c:v>299.10449199999999</c:v>
                </c:pt>
                <c:pt idx="4">
                  <c:v>300.323669</c:v>
                </c:pt>
                <c:pt idx="5">
                  <c:v>299.866333</c:v>
                </c:pt>
                <c:pt idx="6">
                  <c:v>293.35607900000002</c:v>
                </c:pt>
              </c:numCache>
            </c:numRef>
          </c:val>
          <c:extLst/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purchased electricity - iron &amp; steel industry</c:v>
                </c:pt>
              </c:strCache>
            </c:strRef>
          </c:tx>
          <c:spPr>
            <a:solidFill>
              <a:srgbClr val="FFC702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</c:dPt>
          <c:cat>
            <c:strRef>
              <c:f>Sheet1!$A$2:$A$8</c:f>
              <c:strCach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177.15168799999998</c:v>
                </c:pt>
                <c:pt idx="1">
                  <c:v>222.79702799999998</c:v>
                </c:pt>
                <c:pt idx="2">
                  <c:v>223.29295299999998</c:v>
                </c:pt>
                <c:pt idx="3">
                  <c:v>218.764725</c:v>
                </c:pt>
                <c:pt idx="4">
                  <c:v>216.65820299999999</c:v>
                </c:pt>
                <c:pt idx="5">
                  <c:v>213.06330899999998</c:v>
                </c:pt>
                <c:pt idx="6">
                  <c:v>205.89678999999998</c:v>
                </c:pt>
              </c:numCache>
            </c:numRef>
          </c:val>
          <c:extLst xmlns:c15="http://schemas.microsoft.com/office/drawing/2012/chart"/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other petroleum - iron &amp; steel industry</c:v>
                </c:pt>
              </c:strCache>
            </c:strRef>
          </c:tx>
          <c:spPr>
            <a:solidFill>
              <a:srgbClr val="BD732A"/>
            </a:solidFill>
            <a:ln>
              <a:noFill/>
            </a:ln>
          </c:spPr>
          <c:invertIfNegative val="0"/>
          <c:cat>
            <c:strRef>
              <c:f>Sheet1!$A$2:$A$8</c:f>
              <c:strCach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7"/>
                <c:pt idx="0">
                  <c:v>4.0084040000000005</c:v>
                </c:pt>
                <c:pt idx="1">
                  <c:v>4.5140089999999997</c:v>
                </c:pt>
                <c:pt idx="2">
                  <c:v>4.3706760000000004</c:v>
                </c:pt>
                <c:pt idx="3">
                  <c:v>4.0147779999999997</c:v>
                </c:pt>
                <c:pt idx="4">
                  <c:v>3.6692809999999998</c:v>
                </c:pt>
                <c:pt idx="5">
                  <c:v>3.4209680000000002</c:v>
                </c:pt>
                <c:pt idx="6">
                  <c:v>3.1941490000000003</c:v>
                </c:pt>
              </c:numCache>
            </c:numRef>
          </c:val>
          <c:extLst xmlns:c15="http://schemas.microsoft.com/office/drawing/2012/chart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renewables - iron &amp; steel industry</c:v>
                </c:pt>
              </c:strCache>
            </c:strRef>
          </c:tx>
          <c:spPr>
            <a:solidFill>
              <a:srgbClr val="BD732A"/>
            </a:solidFill>
            <a:ln>
              <a:noFill/>
            </a:ln>
          </c:spPr>
          <c:invertIfNegative val="0"/>
          <c:cat>
            <c:strRef>
              <c:f>Sheet1!$A$2:$A$8</c:f>
              <c:strCach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strCache>
            </c:strRef>
          </c:cat>
          <c:val>
            <c:numRef>
              <c:f>Sheet1!$F$2:$F$8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/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overlap val="100"/>
        <c:axId val="1917990032"/>
        <c:axId val="1917996560"/>
        <c:extLst/>
      </c:barChart>
      <c:catAx>
        <c:axId val="1917990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200">
                <a:solidFill>
                  <a:schemeClr val="tx1"/>
                </a:solidFill>
              </a:defRPr>
            </a:pPr>
            <a:endParaRPr lang="en-US"/>
          </a:p>
        </c:txPr>
        <c:crossAx val="1917996560"/>
        <c:crosses val="autoZero"/>
        <c:auto val="1"/>
        <c:lblAlgn val="ctr"/>
        <c:lblOffset val="100"/>
        <c:noMultiLvlLbl val="0"/>
      </c:catAx>
      <c:valAx>
        <c:axId val="1917996560"/>
        <c:scaling>
          <c:orientation val="minMax"/>
          <c:max val="1500"/>
          <c:min val="0"/>
        </c:scaling>
        <c:delete val="0"/>
        <c:axPos val="r"/>
        <c:majorGridlines>
          <c:spPr>
            <a:ln>
              <a:solidFill>
                <a:srgbClr val="D9D9D9"/>
              </a:solidFill>
            </a:ln>
          </c:spPr>
        </c:majorGridlines>
        <c:minorGridlines/>
        <c:numFmt formatCode="#,##0.0" sourceLinked="0"/>
        <c:majorTickMark val="none"/>
        <c:minorTickMark val="none"/>
        <c:tickLblPos val="low"/>
        <c:spPr>
          <a:noFill/>
          <a:ln>
            <a:noFill/>
          </a:ln>
        </c:spPr>
        <c:txPr>
          <a:bodyPr/>
          <a:lstStyle/>
          <a:p>
            <a:pPr>
              <a:defRPr sz="1200">
                <a:solidFill>
                  <a:schemeClr val="tx1"/>
                </a:solidFill>
              </a:defRPr>
            </a:pPr>
            <a:endParaRPr lang="en-US"/>
          </a:p>
        </c:txPr>
        <c:crossAx val="1917990032"/>
        <c:crosses val="max"/>
        <c:crossBetween val="between"/>
        <c:majorUnit val="500"/>
        <c:minorUnit val="500"/>
        <c:dispUnits>
          <c:builtInUnit val="thousands"/>
        </c:dispUnits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798437695288089"/>
          <c:y val="3.6933391766452904E-2"/>
          <c:w val="0.9072117795105229"/>
          <c:h val="0.8244797302806901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coal - cement &amp; lime industry</c:v>
                </c:pt>
              </c:strCache>
            </c:strRef>
          </c:tx>
          <c:spPr>
            <a:solidFill>
              <a:srgbClr val="8B8B8B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</c:dPt>
          <c:cat>
            <c:strRef>
              <c:f>Sheet1!$A$2:$A$8</c:f>
              <c:strCach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172.31840500000001</c:v>
                </c:pt>
                <c:pt idx="1">
                  <c:v>178.05345199999999</c:v>
                </c:pt>
                <c:pt idx="2">
                  <c:v>182.708755</c:v>
                </c:pt>
                <c:pt idx="3">
                  <c:v>183.99891700000001</c:v>
                </c:pt>
                <c:pt idx="4">
                  <c:v>183.99868799999999</c:v>
                </c:pt>
                <c:pt idx="5">
                  <c:v>183.99842799999999</c:v>
                </c:pt>
                <c:pt idx="6">
                  <c:v>183.99813799999998</c:v>
                </c:pt>
              </c:numCache>
            </c:numRef>
          </c:val>
          <c:extLst xmlns:c15="http://schemas.microsoft.com/office/drawing/2012/chart"/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renewables - cement &amp; lime industry</c:v>
                </c:pt>
              </c:strCache>
            </c:strRef>
          </c:tx>
          <c:spPr>
            <a:solidFill>
              <a:srgbClr val="5D9732"/>
            </a:solidFill>
            <a:ln>
              <a:noFill/>
            </a:ln>
          </c:spPr>
          <c:invertIfNegative val="0"/>
          <c:cat>
            <c:strRef>
              <c:f>Sheet1!$A$2:$A$8</c:f>
              <c:strCach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73.41198</c:v>
                </c:pt>
                <c:pt idx="1">
                  <c:v>77.162788000000006</c:v>
                </c:pt>
                <c:pt idx="2">
                  <c:v>76.34213299999999</c:v>
                </c:pt>
                <c:pt idx="3">
                  <c:v>74.500809000000004</c:v>
                </c:pt>
                <c:pt idx="4">
                  <c:v>72.427040000000005</c:v>
                </c:pt>
                <c:pt idx="5">
                  <c:v>74.342979</c:v>
                </c:pt>
                <c:pt idx="6">
                  <c:v>77.311645999999996</c:v>
                </c:pt>
              </c:numCache>
            </c:numRef>
          </c:val>
          <c:extLst/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natural gas - cement &amp; lime industry</c:v>
                </c:pt>
              </c:strCache>
            </c:strRef>
          </c:tx>
          <c:spPr>
            <a:solidFill>
              <a:srgbClr val="0096D7"/>
            </a:solidFill>
            <a:ln>
              <a:noFill/>
            </a:ln>
          </c:spPr>
          <c:invertIfNegative val="0"/>
          <c:cat>
            <c:strRef>
              <c:f>Sheet1!$A$2:$A$8</c:f>
              <c:strCach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80.678848000000002</c:v>
                </c:pt>
                <c:pt idx="1">
                  <c:v>101.894638</c:v>
                </c:pt>
                <c:pt idx="2">
                  <c:v>97.740043999999997</c:v>
                </c:pt>
                <c:pt idx="3">
                  <c:v>84.049819999999997</c:v>
                </c:pt>
                <c:pt idx="4">
                  <c:v>71.734238000000005</c:v>
                </c:pt>
                <c:pt idx="5">
                  <c:v>62.567337000000002</c:v>
                </c:pt>
                <c:pt idx="6">
                  <c:v>55.938152000000002</c:v>
                </c:pt>
              </c:numCache>
            </c:numRef>
          </c:val>
          <c:extLst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purchased electricity - cement &amp; lime industry</c:v>
                </c:pt>
              </c:strCache>
            </c:strRef>
          </c:tx>
          <c:spPr>
            <a:solidFill>
              <a:srgbClr val="FFC702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</c:dPt>
          <c:cat>
            <c:strRef>
              <c:f>Sheet1!$A$2:$A$8</c:f>
              <c:strCach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7"/>
                <c:pt idx="0">
                  <c:v>45.572696999999998</c:v>
                </c:pt>
                <c:pt idx="1">
                  <c:v>50.642567</c:v>
                </c:pt>
                <c:pt idx="2">
                  <c:v>48.889491999999997</c:v>
                </c:pt>
                <c:pt idx="3">
                  <c:v>46.510779999999997</c:v>
                </c:pt>
                <c:pt idx="4">
                  <c:v>44.654152000000003</c:v>
                </c:pt>
                <c:pt idx="5">
                  <c:v>44.909416</c:v>
                </c:pt>
                <c:pt idx="6">
                  <c:v>45.957603000000006</c:v>
                </c:pt>
              </c:numCache>
            </c:numRef>
          </c:val>
          <c:extLst xmlns:c15="http://schemas.microsoft.com/office/drawing/2012/chart"/>
        </c:ser>
        <c:ser>
          <c:idx val="2"/>
          <c:order val="4"/>
          <c:tx>
            <c:strRef>
              <c:f>Sheet1!$F$1</c:f>
              <c:strCache>
                <c:ptCount val="1"/>
                <c:pt idx="0">
                  <c:v>petroleum and other liquids - cement &amp; lime industry</c:v>
                </c:pt>
              </c:strCache>
            </c:strRef>
          </c:tx>
          <c:spPr>
            <a:solidFill>
              <a:srgbClr val="BD732A"/>
            </a:solidFill>
            <a:ln>
              <a:noFill/>
            </a:ln>
          </c:spPr>
          <c:invertIfNegative val="0"/>
          <c:cat>
            <c:strRef>
              <c:f>Sheet1!$A$2:$A$8</c:f>
              <c:strCach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strCache>
            </c:strRef>
          </c:cat>
          <c:val>
            <c:numRef>
              <c:f>Sheet1!$F$2:$F$8</c:f>
              <c:numCache>
                <c:formatCode>General</c:formatCode>
                <c:ptCount val="7"/>
                <c:pt idx="0">
                  <c:v>23.638518999999999</c:v>
                </c:pt>
                <c:pt idx="1">
                  <c:v>40.239677</c:v>
                </c:pt>
                <c:pt idx="2">
                  <c:v>41.617764000000001</c:v>
                </c:pt>
                <c:pt idx="3">
                  <c:v>41.796669000000001</c:v>
                </c:pt>
                <c:pt idx="4">
                  <c:v>41.598221000000002</c:v>
                </c:pt>
                <c:pt idx="5">
                  <c:v>41.503132000000001</c:v>
                </c:pt>
                <c:pt idx="6">
                  <c:v>41.456336999999998</c:v>
                </c:pt>
              </c:numCache>
            </c:numRef>
          </c:val>
          <c:extLst xmlns:c15="http://schemas.microsoft.com/office/drawing/2012/chart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overlap val="100"/>
        <c:axId val="1917990576"/>
        <c:axId val="1917987312"/>
        <c:extLst/>
      </c:barChart>
      <c:catAx>
        <c:axId val="1917990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200">
                <a:solidFill>
                  <a:schemeClr val="tx1"/>
                </a:solidFill>
              </a:defRPr>
            </a:pPr>
            <a:endParaRPr lang="en-US"/>
          </a:p>
        </c:txPr>
        <c:crossAx val="1917987312"/>
        <c:crosses val="autoZero"/>
        <c:auto val="1"/>
        <c:lblAlgn val="ctr"/>
        <c:lblOffset val="100"/>
        <c:noMultiLvlLbl val="0"/>
      </c:catAx>
      <c:valAx>
        <c:axId val="1917987312"/>
        <c:scaling>
          <c:orientation val="minMax"/>
          <c:min val="0"/>
        </c:scaling>
        <c:delete val="0"/>
        <c:axPos val="r"/>
        <c:majorGridlines>
          <c:spPr>
            <a:ln>
              <a:solidFill>
                <a:srgbClr val="D9D9D9"/>
              </a:solidFill>
            </a:ln>
          </c:spPr>
        </c:majorGridlines>
        <c:numFmt formatCode="#,##0.0" sourceLinked="0"/>
        <c:majorTickMark val="none"/>
        <c:minorTickMark val="none"/>
        <c:tickLblPos val="low"/>
        <c:spPr>
          <a:noFill/>
          <a:ln>
            <a:noFill/>
          </a:ln>
        </c:spPr>
        <c:txPr>
          <a:bodyPr/>
          <a:lstStyle/>
          <a:p>
            <a:pPr>
              <a:defRPr sz="1200">
                <a:solidFill>
                  <a:schemeClr val="tx1"/>
                </a:solidFill>
              </a:defRPr>
            </a:pPr>
            <a:endParaRPr lang="en-US"/>
          </a:p>
        </c:txPr>
        <c:crossAx val="1917990576"/>
        <c:crosses val="max"/>
        <c:crossBetween val="between"/>
        <c:majorUnit val="100"/>
        <c:dispUnits>
          <c:builtInUnit val="thousands"/>
        </c:dispUnits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798437695288089"/>
          <c:y val="3.6933391766452904E-2"/>
          <c:w val="0.9072117795105229"/>
          <c:h val="0.8244797302806901"/>
        </c:manualLayout>
      </c:layout>
      <c:barChart>
        <c:barDir val="col"/>
        <c:grouping val="stacke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renewables - paper industry</c:v>
                </c:pt>
              </c:strCache>
            </c:strRef>
          </c:tx>
          <c:spPr>
            <a:solidFill>
              <a:srgbClr val="5D9732"/>
            </a:solidFill>
            <a:ln>
              <a:noFill/>
            </a:ln>
          </c:spPr>
          <c:invertIfNegative val="0"/>
          <c:cat>
            <c:strRef>
              <c:f>Sheet1!$A$2:$A$8</c:f>
              <c:strCach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972.2723390000001</c:v>
                </c:pt>
                <c:pt idx="1">
                  <c:v>1029.8071289999998</c:v>
                </c:pt>
                <c:pt idx="2">
                  <c:v>1066.2957759999999</c:v>
                </c:pt>
                <c:pt idx="3">
                  <c:v>1080.4160160000001</c:v>
                </c:pt>
                <c:pt idx="4">
                  <c:v>1092.4205320000001</c:v>
                </c:pt>
                <c:pt idx="5">
                  <c:v>1119.3942869999998</c:v>
                </c:pt>
                <c:pt idx="6">
                  <c:v>1145.4643550000001</c:v>
                </c:pt>
              </c:numCache>
            </c:numRef>
          </c:val>
          <c:extLst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natural gas -paper industry</c:v>
                </c:pt>
              </c:strCache>
            </c:strRef>
          </c:tx>
          <c:spPr>
            <a:solidFill>
              <a:srgbClr val="0096D7"/>
            </a:solidFill>
            <a:ln>
              <a:noFill/>
            </a:ln>
          </c:spPr>
          <c:invertIfNegative val="0"/>
          <c:cat>
            <c:strRef>
              <c:f>Sheet1!$A$2:$A$8</c:f>
              <c:strCach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566.37811299999998</c:v>
                </c:pt>
                <c:pt idx="1">
                  <c:v>567.13330099999996</c:v>
                </c:pt>
                <c:pt idx="2">
                  <c:v>525.70855700000004</c:v>
                </c:pt>
                <c:pt idx="3">
                  <c:v>489.38275099999998</c:v>
                </c:pt>
                <c:pt idx="4">
                  <c:v>463.57019000000003</c:v>
                </c:pt>
                <c:pt idx="5">
                  <c:v>453.57101399999999</c:v>
                </c:pt>
                <c:pt idx="6">
                  <c:v>447.12176500000004</c:v>
                </c:pt>
              </c:numCache>
            </c:numRef>
          </c:val>
          <c:extLst/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purchased electricity - paper industry</c:v>
                </c:pt>
              </c:strCache>
            </c:strRef>
          </c:tx>
          <c:spPr>
            <a:solidFill>
              <a:srgbClr val="FFC702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</c:dPt>
          <c:cat>
            <c:strRef>
              <c:f>Sheet1!$A$2:$A$8</c:f>
              <c:strCach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188.72138999999999</c:v>
                </c:pt>
                <c:pt idx="1">
                  <c:v>202.024719</c:v>
                </c:pt>
                <c:pt idx="2">
                  <c:v>195.654831</c:v>
                </c:pt>
                <c:pt idx="3">
                  <c:v>190.90266399999999</c:v>
                </c:pt>
                <c:pt idx="4">
                  <c:v>188.74350000000001</c:v>
                </c:pt>
                <c:pt idx="5">
                  <c:v>190.233124</c:v>
                </c:pt>
                <c:pt idx="6">
                  <c:v>192.33166499999999</c:v>
                </c:pt>
              </c:numCache>
            </c:numRef>
          </c:val>
          <c:extLst xmlns:c15="http://schemas.microsoft.com/office/drawing/2012/chart"/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coal - paper industry</c:v>
                </c:pt>
              </c:strCache>
            </c:strRef>
          </c:tx>
          <c:spPr>
            <a:solidFill>
              <a:srgbClr val="8B8B8B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</c:dPt>
          <c:cat>
            <c:strRef>
              <c:f>Sheet1!$A$2:$A$8</c:f>
              <c:strCach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7"/>
                <c:pt idx="0">
                  <c:v>54.029617000000002</c:v>
                </c:pt>
                <c:pt idx="1">
                  <c:v>50.023716</c:v>
                </c:pt>
                <c:pt idx="2">
                  <c:v>44.215415999999998</c:v>
                </c:pt>
                <c:pt idx="3">
                  <c:v>38.721046000000001</c:v>
                </c:pt>
                <c:pt idx="4">
                  <c:v>33.683867999999997</c:v>
                </c:pt>
                <c:pt idx="5">
                  <c:v>28.970402000000004</c:v>
                </c:pt>
                <c:pt idx="6">
                  <c:v>24.575804000000002</c:v>
                </c:pt>
              </c:numCache>
            </c:numRef>
          </c:val>
          <c:extLst xmlns:c15="http://schemas.microsoft.com/office/drawing/2012/chart"/>
        </c:ser>
        <c:ser>
          <c:idx val="2"/>
          <c:order val="4"/>
          <c:tx>
            <c:strRef>
              <c:f>Sheet1!$F$1</c:f>
              <c:strCache>
                <c:ptCount val="1"/>
                <c:pt idx="0">
                  <c:v>petroleum and other liquids - paper industry</c:v>
                </c:pt>
              </c:strCache>
            </c:strRef>
          </c:tx>
          <c:spPr>
            <a:solidFill>
              <a:srgbClr val="BD732A"/>
            </a:solidFill>
            <a:ln>
              <a:noFill/>
            </a:ln>
          </c:spPr>
          <c:invertIfNegative val="0"/>
          <c:cat>
            <c:strRef>
              <c:f>Sheet1!$A$2:$A$8</c:f>
              <c:strCach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strCache>
            </c:strRef>
          </c:cat>
          <c:val>
            <c:numRef>
              <c:f>Sheet1!$F$2:$F$8</c:f>
              <c:numCache>
                <c:formatCode>General</c:formatCode>
                <c:ptCount val="7"/>
                <c:pt idx="0">
                  <c:v>25.648685</c:v>
                </c:pt>
                <c:pt idx="1">
                  <c:v>26.981034999999999</c:v>
                </c:pt>
                <c:pt idx="2">
                  <c:v>33.113655000000001</c:v>
                </c:pt>
                <c:pt idx="3">
                  <c:v>39.523513999999999</c:v>
                </c:pt>
                <c:pt idx="4">
                  <c:v>44.406528000000002</c:v>
                </c:pt>
                <c:pt idx="5">
                  <c:v>45.543457000000004</c:v>
                </c:pt>
                <c:pt idx="6">
                  <c:v>48.332240999999996</c:v>
                </c:pt>
              </c:numCache>
            </c:numRef>
          </c:val>
          <c:extLst xmlns:c15="http://schemas.microsoft.com/office/drawing/2012/chart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overlap val="100"/>
        <c:axId val="1917987856"/>
        <c:axId val="1917991664"/>
        <c:extLst/>
      </c:barChart>
      <c:catAx>
        <c:axId val="1917987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200">
                <a:solidFill>
                  <a:schemeClr val="tx1"/>
                </a:solidFill>
              </a:defRPr>
            </a:pPr>
            <a:endParaRPr lang="en-US"/>
          </a:p>
        </c:txPr>
        <c:crossAx val="1917991664"/>
        <c:crosses val="autoZero"/>
        <c:auto val="1"/>
        <c:lblAlgn val="ctr"/>
        <c:lblOffset val="100"/>
        <c:noMultiLvlLbl val="0"/>
      </c:catAx>
      <c:valAx>
        <c:axId val="1917991664"/>
        <c:scaling>
          <c:orientation val="minMax"/>
          <c:min val="0"/>
        </c:scaling>
        <c:delete val="0"/>
        <c:axPos val="r"/>
        <c:majorGridlines>
          <c:spPr>
            <a:ln>
              <a:solidFill>
                <a:srgbClr val="D9D9D9"/>
              </a:solidFill>
            </a:ln>
          </c:spPr>
        </c:majorGridlines>
        <c:numFmt formatCode="#,##0.0" sourceLinked="0"/>
        <c:majorTickMark val="none"/>
        <c:minorTickMark val="none"/>
        <c:tickLblPos val="low"/>
        <c:spPr>
          <a:noFill/>
          <a:ln>
            <a:noFill/>
          </a:ln>
        </c:spPr>
        <c:txPr>
          <a:bodyPr/>
          <a:lstStyle/>
          <a:p>
            <a:pPr>
              <a:defRPr sz="1200">
                <a:solidFill>
                  <a:schemeClr val="tx1"/>
                </a:solidFill>
              </a:defRPr>
            </a:pPr>
            <a:endParaRPr lang="en-US"/>
          </a:p>
        </c:txPr>
        <c:crossAx val="1917987856"/>
        <c:crosses val="max"/>
        <c:crossBetween val="between"/>
        <c:majorUnit val="500"/>
        <c:dispUnits>
          <c:builtInUnit val="thousands"/>
        </c:dispUnits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798437695288089"/>
          <c:y val="3.6933391766452904E-2"/>
          <c:w val="0.9072117795105229"/>
          <c:h val="0.8244797302806901"/>
        </c:manualLayout>
      </c:layout>
      <c:barChart>
        <c:barDir val="col"/>
        <c:grouping val="stacke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HGL feedstock  bulk chem industry</c:v>
                </c:pt>
              </c:strCache>
            </c:strRef>
          </c:tx>
          <c:spPr>
            <a:solidFill>
              <a:srgbClr val="675005"/>
            </a:solidFill>
            <a:ln>
              <a:noFill/>
            </a:ln>
          </c:spPr>
          <c:invertIfNegative val="0"/>
          <c:cat>
            <c:strRef>
              <c:f>Sheet1!$A$2:$A$8</c:f>
              <c:strCach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3125.3999020000001</c:v>
                </c:pt>
                <c:pt idx="1">
                  <c:v>3881.2673340000006</c:v>
                </c:pt>
                <c:pt idx="2">
                  <c:v>4132.9399409999996</c:v>
                </c:pt>
                <c:pt idx="3">
                  <c:v>4387.095703</c:v>
                </c:pt>
                <c:pt idx="4">
                  <c:v>4579.591797</c:v>
                </c:pt>
                <c:pt idx="5">
                  <c:v>4793.4672849999997</c:v>
                </c:pt>
                <c:pt idx="6">
                  <c:v>4993.3950199999999</c:v>
                </c:pt>
              </c:numCache>
            </c:numRef>
          </c:val>
          <c:extLst/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petrochemical feedstock (naphtha) - bulk chem industry</c:v>
                </c:pt>
              </c:strCache>
            </c:strRef>
          </c:tx>
          <c:spPr>
            <a:solidFill>
              <a:srgbClr val="A33340"/>
            </a:solidFill>
            <a:ln>
              <a:noFill/>
            </a:ln>
          </c:spPr>
          <c:invertIfNegative val="0"/>
          <c:cat>
            <c:strRef>
              <c:f>Sheet1!$A$2:$A$8</c:f>
              <c:strCach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571.61798099999999</c:v>
                </c:pt>
                <c:pt idx="1">
                  <c:v>550</c:v>
                </c:pt>
                <c:pt idx="2">
                  <c:v>550</c:v>
                </c:pt>
                <c:pt idx="3">
                  <c:v>550</c:v>
                </c:pt>
                <c:pt idx="4">
                  <c:v>550</c:v>
                </c:pt>
                <c:pt idx="5">
                  <c:v>550</c:v>
                </c:pt>
                <c:pt idx="6">
                  <c:v>550</c:v>
                </c:pt>
              </c:numCache>
            </c:numRef>
          </c:val>
          <c:extLst/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natural gas heat and power - bulk chem industry</c:v>
                </c:pt>
              </c:strCache>
            </c:strRef>
          </c:tx>
          <c:spPr>
            <a:solidFill>
              <a:srgbClr val="0096D7"/>
            </a:solidFill>
            <a:ln>
              <a:noFill/>
            </a:ln>
          </c:spPr>
          <c:invertIfNegative val="0"/>
          <c:cat>
            <c:strRef>
              <c:f>Sheet1!$A$2:$A$8</c:f>
              <c:strCach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2020.6967769999999</c:v>
                </c:pt>
                <c:pt idx="1">
                  <c:v>2375.4228520000001</c:v>
                </c:pt>
                <c:pt idx="2">
                  <c:v>2598.7368160000001</c:v>
                </c:pt>
                <c:pt idx="3">
                  <c:v>2805.5024410000001</c:v>
                </c:pt>
                <c:pt idx="4">
                  <c:v>3017.1958010000003</c:v>
                </c:pt>
                <c:pt idx="5">
                  <c:v>3278.6323239999997</c:v>
                </c:pt>
                <c:pt idx="6">
                  <c:v>3512.8554689999996</c:v>
                </c:pt>
              </c:numCache>
            </c:numRef>
          </c:val>
          <c:extLst/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natural gas feedstock - bulk chem industry</c:v>
                </c:pt>
              </c:strCache>
            </c:strRef>
          </c:tx>
          <c:spPr>
            <a:solidFill>
              <a:srgbClr val="0096D7">
                <a:lumMod val="60000"/>
                <a:lumOff val="40000"/>
              </a:srgbClr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</c:dPt>
          <c:cat>
            <c:strRef>
              <c:f>Sheet1!$A$2:$A$8</c:f>
              <c:strCach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7"/>
                <c:pt idx="0">
                  <c:v>967.10003699999993</c:v>
                </c:pt>
                <c:pt idx="1">
                  <c:v>1096.631592</c:v>
                </c:pt>
                <c:pt idx="2">
                  <c:v>1162.0399170000001</c:v>
                </c:pt>
                <c:pt idx="3">
                  <c:v>1221.3266599999999</c:v>
                </c:pt>
                <c:pt idx="4">
                  <c:v>1273.0546880000002</c:v>
                </c:pt>
                <c:pt idx="5">
                  <c:v>1319.3767089999999</c:v>
                </c:pt>
                <c:pt idx="6">
                  <c:v>1353.4229740000001</c:v>
                </c:pt>
              </c:numCache>
            </c:numRef>
          </c:val>
          <c:extLst/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HGL heat and power - bulk chem industry</c:v>
                </c:pt>
              </c:strCache>
            </c:strRef>
          </c:tx>
          <c:spPr>
            <a:solidFill>
              <a:srgbClr val="00000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</c:dPt>
          <c:cat>
            <c:strRef>
              <c:f>Sheet1!$A$2:$A$8</c:f>
              <c:strCach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strCache>
            </c:strRef>
          </c:cat>
          <c:val>
            <c:numRef>
              <c:f>Sheet1!$F$2:$F$8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/>
        </c:ser>
        <c:ser>
          <c:idx val="7"/>
          <c:order val="5"/>
          <c:tx>
            <c:strRef>
              <c:f>Sheet1!$G$1</c:f>
              <c:strCache>
                <c:ptCount val="1"/>
                <c:pt idx="0">
                  <c:v>purchased electricity - bulk chem industry</c:v>
                </c:pt>
              </c:strCache>
            </c:strRef>
          </c:tx>
          <c:spPr>
            <a:solidFill>
              <a:srgbClr val="FFC702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</c:dPt>
          <c:cat>
            <c:strRef>
              <c:f>Sheet1!$A$2:$A$8</c:f>
              <c:strCach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strCache>
            </c:strRef>
          </c:cat>
          <c:val>
            <c:numRef>
              <c:f>Sheet1!$G$2:$G$8</c:f>
              <c:numCache>
                <c:formatCode>General</c:formatCode>
                <c:ptCount val="7"/>
                <c:pt idx="0">
                  <c:v>380.76391599999999</c:v>
                </c:pt>
                <c:pt idx="1">
                  <c:v>408.98284900000004</c:v>
                </c:pt>
                <c:pt idx="2">
                  <c:v>424.03637699999996</c:v>
                </c:pt>
                <c:pt idx="3">
                  <c:v>435.29238899999996</c:v>
                </c:pt>
                <c:pt idx="4">
                  <c:v>439.144318</c:v>
                </c:pt>
                <c:pt idx="5">
                  <c:v>442.28479000000004</c:v>
                </c:pt>
                <c:pt idx="6">
                  <c:v>433.73764000000006</c:v>
                </c:pt>
              </c:numCache>
            </c:numRef>
          </c:val>
          <c:extLst/>
        </c:ser>
        <c:ser>
          <c:idx val="4"/>
          <c:order val="6"/>
          <c:tx>
            <c:strRef>
              <c:f>Sheet1!$H$1</c:f>
              <c:strCache>
                <c:ptCount val="1"/>
                <c:pt idx="0">
                  <c:v>other - bulk chem industry</c:v>
                </c:pt>
              </c:strCache>
            </c:strRef>
          </c:tx>
          <c:spPr>
            <a:solidFill>
              <a:srgbClr val="A6A6A6"/>
            </a:solidFill>
            <a:ln>
              <a:noFill/>
            </a:ln>
          </c:spPr>
          <c:invertIfNegative val="0"/>
          <c:cat>
            <c:strRef>
              <c:f>Sheet1!$A$2:$A$8</c:f>
              <c:strCach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strCache>
            </c:strRef>
          </c:cat>
          <c:val>
            <c:numRef>
              <c:f>Sheet1!$H$2:$H$8</c:f>
              <c:numCache>
                <c:formatCode>General</c:formatCode>
                <c:ptCount val="7"/>
                <c:pt idx="0">
                  <c:v>418.35422699999998</c:v>
                </c:pt>
                <c:pt idx="1">
                  <c:v>263.24911400000002</c:v>
                </c:pt>
                <c:pt idx="2">
                  <c:v>316.82629100000003</c:v>
                </c:pt>
                <c:pt idx="3">
                  <c:v>363.41642400000001</c:v>
                </c:pt>
                <c:pt idx="4">
                  <c:v>379.03856300000001</c:v>
                </c:pt>
                <c:pt idx="5">
                  <c:v>365.98142999999999</c:v>
                </c:pt>
                <c:pt idx="6">
                  <c:v>378.00573500000002</c:v>
                </c:pt>
              </c:numCache>
            </c:numRef>
          </c:val>
          <c:extLst/>
        </c:ser>
        <c:ser>
          <c:idx val="6"/>
          <c:order val="7"/>
          <c:tx>
            <c:strRef>
              <c:f>Sheet1!$I$1</c:f>
              <c:strCache>
                <c:ptCount val="1"/>
                <c:pt idx="0">
                  <c:v>coal - bulk chem industry</c:v>
                </c:pt>
              </c:strCache>
            </c:strRef>
          </c:tx>
          <c:spPr>
            <a:solidFill>
              <a:srgbClr val="A6A6A6"/>
            </a:solidFill>
            <a:ln>
              <a:noFill/>
            </a:ln>
          </c:spPr>
          <c:invertIfNegative val="0"/>
          <c:cat>
            <c:strRef>
              <c:f>Sheet1!$A$2:$A$8</c:f>
              <c:strCach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strCache>
            </c:strRef>
          </c:cat>
          <c:val>
            <c:numRef>
              <c:f>Sheet1!$I$2:$I$8</c:f>
              <c:numCache>
                <c:formatCode>General</c:formatCode>
                <c:ptCount val="7"/>
                <c:pt idx="0">
                  <c:v>98.073211999999998</c:v>
                </c:pt>
                <c:pt idx="1">
                  <c:v>101.34111</c:v>
                </c:pt>
                <c:pt idx="2">
                  <c:v>103.97285500000001</c:v>
                </c:pt>
                <c:pt idx="3">
                  <c:v>104.69152099999999</c:v>
                </c:pt>
                <c:pt idx="4">
                  <c:v>104.680649</c:v>
                </c:pt>
                <c:pt idx="5">
                  <c:v>104.683014</c:v>
                </c:pt>
                <c:pt idx="6">
                  <c:v>104.54406</c:v>
                </c:pt>
              </c:numCache>
            </c:numRef>
          </c:val>
          <c:extLst xmlns:c15="http://schemas.microsoft.com/office/drawing/2012/chart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overlap val="100"/>
        <c:axId val="1917994384"/>
        <c:axId val="1917994928"/>
        <c:extLst/>
      </c:barChart>
      <c:catAx>
        <c:axId val="1917994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200">
                <a:solidFill>
                  <a:schemeClr val="tx1"/>
                </a:solidFill>
              </a:defRPr>
            </a:pPr>
            <a:endParaRPr lang="en-US"/>
          </a:p>
        </c:txPr>
        <c:crossAx val="1917994928"/>
        <c:crosses val="autoZero"/>
        <c:auto val="1"/>
        <c:lblAlgn val="ctr"/>
        <c:lblOffset val="100"/>
        <c:noMultiLvlLbl val="0"/>
      </c:catAx>
      <c:valAx>
        <c:axId val="1917994928"/>
        <c:scaling>
          <c:orientation val="minMax"/>
          <c:max val="12000"/>
        </c:scaling>
        <c:delete val="0"/>
        <c:axPos val="r"/>
        <c:majorGridlines>
          <c:spPr>
            <a:ln>
              <a:solidFill>
                <a:srgbClr val="D9D9D9"/>
              </a:solidFill>
            </a:ln>
          </c:spPr>
        </c:majorGridlines>
        <c:minorGridlines/>
        <c:numFmt formatCode="#,##0" sourceLinked="0"/>
        <c:majorTickMark val="none"/>
        <c:minorTickMark val="none"/>
        <c:tickLblPos val="low"/>
        <c:spPr>
          <a:noFill/>
          <a:ln>
            <a:noFill/>
          </a:ln>
        </c:spPr>
        <c:txPr>
          <a:bodyPr/>
          <a:lstStyle/>
          <a:p>
            <a:pPr>
              <a:defRPr sz="1200">
                <a:solidFill>
                  <a:schemeClr val="tx1"/>
                </a:solidFill>
              </a:defRPr>
            </a:pPr>
            <a:endParaRPr lang="en-US"/>
          </a:p>
        </c:txPr>
        <c:crossAx val="1917994384"/>
        <c:crosses val="max"/>
        <c:crossBetween val="between"/>
        <c:majorUnit val="2000"/>
        <c:minorUnit val="2000"/>
        <c:dispUnits>
          <c:builtInUnit val="thousands"/>
        </c:dispUnits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0.73909</cdr:x>
      <cdr:y>0.74421</cdr:y>
    </cdr:from>
    <cdr:to>
      <cdr:x>0.87769</cdr:x>
      <cdr:y>0.86078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2027467" y="2041525"/>
          <a:ext cx="380208" cy="3197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000" i="0" dirty="0" smtClean="0">
            <a:solidFill>
              <a:schemeClr val="accent3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0.72338</cdr:x>
      <cdr:y>0.61228</cdr:y>
    </cdr:from>
    <cdr:to>
      <cdr:x>0.86198</cdr:x>
      <cdr:y>0.72885</cdr:y>
    </cdr:to>
    <cdr:sp macro="" textlink="">
      <cdr:nvSpPr>
        <cdr:cNvPr id="9" name="TextBox 1"/>
        <cdr:cNvSpPr txBox="1"/>
      </cdr:nvSpPr>
      <cdr:spPr bwMode="auto">
        <a:xfrm xmlns:a="http://schemas.openxmlformats.org/drawingml/2006/main">
          <a:off x="1984375" y="1679609"/>
          <a:ext cx="380208" cy="3197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900" i="0" dirty="0" smtClean="0">
            <a:solidFill>
              <a:schemeClr val="accent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0.7581</cdr:x>
      <cdr:y>0.42477</cdr:y>
    </cdr:from>
    <cdr:to>
      <cdr:x>0.8967</cdr:x>
      <cdr:y>0.54134</cdr:y>
    </cdr:to>
    <cdr:sp macro="" textlink="">
      <cdr:nvSpPr>
        <cdr:cNvPr id="10" name="TextBox 1"/>
        <cdr:cNvSpPr txBox="1"/>
      </cdr:nvSpPr>
      <cdr:spPr bwMode="auto">
        <a:xfrm xmlns:a="http://schemas.openxmlformats.org/drawingml/2006/main">
          <a:off x="2079628" y="1165219"/>
          <a:ext cx="380208" cy="3197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000" i="0" dirty="0" smtClean="0">
            <a:solidFill>
              <a:schemeClr val="accent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0.67858</cdr:x>
      <cdr:y>0.16227</cdr:y>
    </cdr:from>
    <cdr:to>
      <cdr:x>1</cdr:x>
      <cdr:y>0.92085</cdr:y>
    </cdr:to>
    <cdr:sp macro="" textlink="">
      <cdr:nvSpPr>
        <cdr:cNvPr id="11" name="TextBox 1"/>
        <cdr:cNvSpPr txBox="1"/>
      </cdr:nvSpPr>
      <cdr:spPr bwMode="auto">
        <a:xfrm xmlns:a="http://schemas.openxmlformats.org/drawingml/2006/main">
          <a:off x="2789866" y="502572"/>
          <a:ext cx="1321464" cy="23495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3">
                <a:lumMod val="40000"/>
                <a:lumOff val="60000"/>
              </a:schemeClr>
            </a:solidFill>
            <a:effectLst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3">
                  <a:lumMod val="75000"/>
                </a:schemeClr>
              </a:solidFill>
              <a:effectLst/>
            </a:rPr>
            <a:t>non-</a:t>
          </a:r>
          <a:endParaRPr lang="en-US" sz="1200" b="1" i="0" baseline="0" dirty="0">
            <a:solidFill>
              <a:schemeClr val="accent3">
                <a:lumMod val="75000"/>
              </a:schemeClr>
            </a:solidFill>
            <a:effectLst/>
          </a:endParaRPr>
        </a:p>
        <a:p xmlns:a="http://schemas.openxmlformats.org/drawingml/2006/main">
          <a:pPr eaLnBrk="0" hangingPunct="0"/>
          <a:r>
            <a:rPr lang="en-US" sz="1200" b="1" i="0" baseline="0" dirty="0">
              <a:solidFill>
                <a:schemeClr val="accent3">
                  <a:lumMod val="75000"/>
                </a:schemeClr>
              </a:solidFill>
              <a:effectLst/>
            </a:rPr>
            <a:t>manufacturing</a:t>
          </a:r>
          <a:endParaRPr lang="en-US" sz="1200" b="1" i="0" dirty="0" smtClean="0">
            <a:solidFill>
              <a:schemeClr val="accent3">
                <a:lumMod val="75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4">
                  <a:lumMod val="60000"/>
                  <a:lumOff val="40000"/>
                </a:schemeClr>
              </a:solidFill>
              <a:ea typeface="Times New Roman" charset="0"/>
              <a:cs typeface="Times New Roman" charset="0"/>
            </a:rPr>
            <a:t>non-energy</a:t>
          </a:r>
          <a:r>
            <a:rPr lang="en-US" sz="1200" b="1" dirty="0">
              <a:solidFill>
                <a:schemeClr val="accent4">
                  <a:lumMod val="60000"/>
                  <a:lumOff val="40000"/>
                </a:schemeClr>
              </a:solidFill>
              <a:ea typeface="Times New Roman" charset="0"/>
              <a:cs typeface="Times New Roman" charset="0"/>
            </a:rPr>
            <a:t>-</a:t>
          </a:r>
          <a:endParaRPr lang="en-US" sz="1200" b="1" i="0" baseline="0" dirty="0" smtClean="0">
            <a:solidFill>
              <a:schemeClr val="accent4">
                <a:lumMod val="60000"/>
                <a:lumOff val="40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4">
                  <a:lumMod val="60000"/>
                  <a:lumOff val="40000"/>
                </a:schemeClr>
              </a:solidFill>
              <a:ea typeface="Times New Roman" charset="0"/>
              <a:cs typeface="Times New Roman" charset="0"/>
            </a:rPr>
            <a:t>intensive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bg2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other energy- 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bg2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intensive</a:t>
          </a:r>
        </a:p>
        <a:p xmlns:a="http://schemas.openxmlformats.org/drawingml/2006/main">
          <a:pPr eaLnBrk="0" hangingPunct="0"/>
          <a:endParaRPr kumimoji="0" lang="en-US" sz="300" b="1" i="0" u="none" strike="noStrike" kern="0" cap="none" spc="0" normalizeH="0" baseline="0" noProof="0" dirty="0" smtClean="0">
            <a:ln>
              <a:noFill/>
            </a:ln>
            <a:solidFill>
              <a:schemeClr val="accent6">
                <a:lumMod val="75000"/>
              </a:schemeClr>
            </a:solidFill>
            <a:effectLst/>
            <a:uLnTx/>
            <a:uFillTx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49366E"/>
              </a:solidFill>
              <a:effectLst/>
              <a:uLnTx/>
              <a:uFillTx/>
              <a:ea typeface="Times New Roman" charset="0"/>
              <a:cs typeface="Times New Roman" charset="0"/>
            </a:rPr>
            <a:t>bulk chemicals</a:t>
          </a:r>
        </a:p>
        <a:p xmlns:a="http://schemas.openxmlformats.org/drawingml/2006/main">
          <a:pPr eaLnBrk="0" hangingPunct="0"/>
          <a:r>
            <a:rPr lang="en-US" sz="1200" b="1" dirty="0" smtClean="0">
              <a:solidFill>
                <a:srgbClr val="49366E"/>
              </a:solidFill>
              <a:ea typeface="Times New Roman" charset="0"/>
              <a:cs typeface="Times New Roman" charset="0"/>
            </a:rPr>
            <a:t>f</a:t>
          </a: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49366E"/>
              </a:solidFill>
              <a:effectLst/>
              <a:uLnTx/>
              <a:uFillTx/>
              <a:ea typeface="Times New Roman" charset="0"/>
              <a:cs typeface="Times New Roman" charset="0"/>
            </a:rPr>
            <a:t>eedstocks</a:t>
          </a:r>
        </a:p>
        <a:p xmlns:a="http://schemas.openxmlformats.org/drawingml/2006/main">
          <a:pPr eaLnBrk="0" hangingPunct="0"/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7D6D9B"/>
              </a:solidFill>
              <a:effectLst/>
              <a:uLnTx/>
              <a:uFillTx/>
              <a:ea typeface="Times New Roman" charset="0"/>
              <a:cs typeface="Times New Roman" charset="0"/>
            </a:rPr>
            <a:t>bulk chemicals</a:t>
          </a:r>
          <a:r>
            <a:rPr kumimoji="0" lang="en-US" sz="1200" b="1" i="0" u="none" strike="noStrike" kern="0" cap="none" spc="0" normalizeH="0" noProof="0" dirty="0" smtClean="0">
              <a:ln>
                <a:noFill/>
              </a:ln>
              <a:solidFill>
                <a:srgbClr val="7D6D9B"/>
              </a:solidFill>
              <a:effectLst/>
              <a:uLnTx/>
              <a:uFillTx/>
              <a:ea typeface="Times New Roman" charset="0"/>
              <a:cs typeface="Times New Roman" charset="0"/>
            </a:rPr>
            <a:t> </a:t>
          </a:r>
        </a:p>
        <a:p xmlns:a="http://schemas.openxmlformats.org/drawingml/2006/main">
          <a:pPr eaLnBrk="0" hangingPunct="0"/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7D6D9B"/>
              </a:solidFill>
              <a:effectLst/>
              <a:uLnTx/>
              <a:uFillTx/>
              <a:ea typeface="Times New Roman" charset="0"/>
              <a:cs typeface="Times New Roman" charset="0"/>
            </a:rPr>
            <a:t>heat and power</a:t>
          </a:r>
        </a:p>
        <a:p xmlns:a="http://schemas.openxmlformats.org/drawingml/2006/main">
          <a:pPr eaLnBrk="0" hangingPunct="0"/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ea typeface="Times New Roman" charset="0"/>
              <a:cs typeface="Times New Roman" charset="0"/>
            </a:rPr>
            <a:t>refining</a:t>
          </a:r>
        </a:p>
      </cdr:txBody>
    </cdr:sp>
  </cdr:relSizeAnchor>
  <cdr:relSizeAnchor xmlns:cdr="http://schemas.openxmlformats.org/drawingml/2006/chartDrawing">
    <cdr:from>
      <cdr:x>0.04944</cdr:x>
      <cdr:y>0.86999</cdr:y>
    </cdr:from>
    <cdr:to>
      <cdr:x>0.77039</cdr:x>
      <cdr:y>0.95942</cdr:y>
    </cdr:to>
    <cdr:sp macro="" textlink="">
      <cdr:nvSpPr>
        <cdr:cNvPr id="8" name="TextBox 2"/>
        <cdr:cNvSpPr txBox="1"/>
      </cdr:nvSpPr>
      <cdr:spPr>
        <a:xfrm xmlns:a="http://schemas.openxmlformats.org/drawingml/2006/main">
          <a:off x="203264" y="2694544"/>
          <a:ext cx="2964064" cy="27698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 smtClean="0"/>
            <a:t>2020         2030          2040         2050</a:t>
          </a:r>
          <a:endParaRPr lang="en-US" sz="1200" dirty="0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0.01851</cdr:x>
      <cdr:y>0.11227</cdr:y>
    </cdr:from>
    <cdr:to>
      <cdr:x>0.01851</cdr:x>
      <cdr:y>0.11227</cdr:y>
    </cdr:to>
    <cdr:grpSp>
      <cdr:nvGrpSpPr>
        <cdr:cNvPr id="2" name="Group 1"/>
        <cdr:cNvGrpSpPr/>
      </cdr:nvGrpSpPr>
      <cdr:grpSpPr>
        <a:xfrm xmlns:a="http://schemas.openxmlformats.org/drawingml/2006/main">
          <a:off x="61766" y="347724"/>
          <a:ext cx="0" cy="0"/>
          <a:chOff x="61766" y="347724"/>
          <a:chExt cx="0" cy="0"/>
        </a:xfrm>
      </cdr:grpSpPr>
    </cdr:grpSp>
  </cdr:relSizeAnchor>
  <cdr:relSizeAnchor xmlns:cdr="http://schemas.openxmlformats.org/drawingml/2006/chartDrawing">
    <cdr:from>
      <cdr:x>0.28145</cdr:x>
      <cdr:y>0.07353</cdr:y>
    </cdr:from>
    <cdr:to>
      <cdr:x>0.71247</cdr:x>
      <cdr:y>0.26253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939184" y="227726"/>
          <a:ext cx="1438281" cy="58537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>
            <a:spcAft>
              <a:spcPts val="300"/>
            </a:spcAft>
          </a:pPr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0.73909</cdr:x>
      <cdr:y>0.74421</cdr:y>
    </cdr:from>
    <cdr:to>
      <cdr:x>0.87769</cdr:x>
      <cdr:y>0.86078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2027467" y="2041525"/>
          <a:ext cx="380208" cy="3197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000" i="0" dirty="0" smtClean="0">
            <a:solidFill>
              <a:schemeClr val="accent3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0.72338</cdr:x>
      <cdr:y>0.61228</cdr:y>
    </cdr:from>
    <cdr:to>
      <cdr:x>0.86198</cdr:x>
      <cdr:y>0.72885</cdr:y>
    </cdr:to>
    <cdr:sp macro="" textlink="">
      <cdr:nvSpPr>
        <cdr:cNvPr id="9" name="TextBox 1"/>
        <cdr:cNvSpPr txBox="1"/>
      </cdr:nvSpPr>
      <cdr:spPr bwMode="auto">
        <a:xfrm xmlns:a="http://schemas.openxmlformats.org/drawingml/2006/main">
          <a:off x="1984375" y="1679609"/>
          <a:ext cx="380208" cy="3197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900" i="0" dirty="0" smtClean="0">
            <a:solidFill>
              <a:schemeClr val="accent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0.7581</cdr:x>
      <cdr:y>0.42477</cdr:y>
    </cdr:from>
    <cdr:to>
      <cdr:x>0.8967</cdr:x>
      <cdr:y>0.54134</cdr:y>
    </cdr:to>
    <cdr:sp macro="" textlink="">
      <cdr:nvSpPr>
        <cdr:cNvPr id="10" name="TextBox 1"/>
        <cdr:cNvSpPr txBox="1"/>
      </cdr:nvSpPr>
      <cdr:spPr bwMode="auto">
        <a:xfrm xmlns:a="http://schemas.openxmlformats.org/drawingml/2006/main">
          <a:off x="2079628" y="1165219"/>
          <a:ext cx="380208" cy="3197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000" i="0" dirty="0" smtClean="0">
            <a:solidFill>
              <a:schemeClr val="accent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0.61909</cdr:x>
      <cdr:y>0.23742</cdr:y>
    </cdr:from>
    <cdr:to>
      <cdr:x>1</cdr:x>
      <cdr:y>0.76257</cdr:y>
    </cdr:to>
    <cdr:sp macro="" textlink="">
      <cdr:nvSpPr>
        <cdr:cNvPr id="11" name="TextBox 1"/>
        <cdr:cNvSpPr txBox="1"/>
      </cdr:nvSpPr>
      <cdr:spPr bwMode="auto">
        <a:xfrm xmlns:a="http://schemas.openxmlformats.org/drawingml/2006/main">
          <a:off x="2462910" y="735355"/>
          <a:ext cx="1515365" cy="162650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200" b="1" dirty="0">
            <a:solidFill>
              <a:schemeClr val="accent1"/>
            </a:solidFill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1"/>
              </a:solidFill>
              <a:effectLst/>
              <a:latin typeface="+mn-lt"/>
            </a:rPr>
            <a:t>natural gas</a:t>
          </a:r>
        </a:p>
        <a:p xmlns:a="http://schemas.openxmlformats.org/drawingml/2006/main">
          <a:pPr eaLnBrk="0" hangingPunct="0"/>
          <a:endParaRPr lang="en-US" sz="1200" b="1" dirty="0">
            <a:solidFill>
              <a:schemeClr val="accent1"/>
            </a:solidFill>
          </a:endParaRP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1"/>
            </a:solidFill>
            <a:effectLst/>
            <a:latin typeface="+mn-lt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6"/>
              </a:solidFill>
              <a:latin typeface="+mn-lt"/>
              <a:ea typeface="Times New Roman" charset="0"/>
              <a:cs typeface="Times New Roman" charset="0"/>
            </a:rPr>
            <a:t>hydrocarbon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6"/>
              </a:solidFill>
              <a:latin typeface="+mn-lt"/>
              <a:ea typeface="Times New Roman" charset="0"/>
              <a:cs typeface="Times New Roman" charset="0"/>
            </a:rPr>
            <a:t>gas liquids</a:t>
          </a:r>
        </a:p>
        <a:p xmlns:a="http://schemas.openxmlformats.org/drawingml/2006/main">
          <a:pPr eaLnBrk="0" hangingPunct="0"/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petroleum and</a:t>
          </a:r>
        </a:p>
        <a:p xmlns:a="http://schemas.openxmlformats.org/drawingml/2006/main">
          <a:pPr eaLnBrk="0" hangingPunct="0"/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other liquids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3"/>
              </a:solidFill>
              <a:effectLst/>
              <a:latin typeface="+mn-lt"/>
            </a:rPr>
            <a:t>renewables</a:t>
          </a:r>
          <a:endParaRPr lang="en-US" sz="1200" b="1" i="0" dirty="0" smtClean="0">
            <a:solidFill>
              <a:schemeClr val="accent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spcBef>
              <a:spcPts val="300"/>
            </a:spcBef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purchased</a:t>
          </a:r>
          <a:r>
            <a:rPr kumimoji="0" lang="en-US" sz="1200" b="1" i="0" u="none" strike="noStrike" kern="0" cap="none" spc="0" normalizeH="0" noProof="0" dirty="0" smtClean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 </a:t>
          </a: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electricity</a:t>
          </a:r>
        </a:p>
        <a:p xmlns:a="http://schemas.openxmlformats.org/drawingml/2006/main">
          <a:pPr marL="0" marR="0" lvl="0" indent="0" defTabSz="914400" eaLnBrk="0" fontAlgn="auto" latinLnBrk="0" hangingPunct="0"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8B8B8B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coal</a:t>
          </a:r>
          <a:endParaRPr lang="en-US" sz="1200" b="1" i="0" dirty="0" smtClean="0">
            <a:solidFill>
              <a:srgbClr val="8B8B8B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0.04544</cdr:x>
      <cdr:y>0.0544</cdr:y>
    </cdr:from>
    <cdr:to>
      <cdr:x>0.5132</cdr:x>
      <cdr:y>0.22968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180753" y="168476"/>
          <a:ext cx="1860878" cy="54288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>
            <a:spcAft>
              <a:spcPts val="300"/>
            </a:spcAft>
          </a:pP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2021</a:t>
          </a:r>
        </a:p>
        <a:p xmlns:a="http://schemas.openxmlformats.org/drawingml/2006/main">
          <a:pPr eaLnBrk="0" hangingPunct="0"/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0.01873</cdr:x>
      <cdr:y>0.88675</cdr:y>
    </cdr:from>
    <cdr:to>
      <cdr:x>0.69681</cdr:x>
      <cdr:y>0.97619</cdr:y>
    </cdr:to>
    <cdr:sp macro="" textlink="">
      <cdr:nvSpPr>
        <cdr:cNvPr id="7" name="TextBox 2"/>
        <cdr:cNvSpPr txBox="1"/>
      </cdr:nvSpPr>
      <cdr:spPr>
        <a:xfrm xmlns:a="http://schemas.openxmlformats.org/drawingml/2006/main">
          <a:off x="74519" y="2746456"/>
          <a:ext cx="2697589" cy="27701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 smtClean="0"/>
            <a:t>2020        2030         2040         2050</a:t>
          </a:r>
          <a:endParaRPr lang="en-US" sz="12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0.3091</cdr:x>
      <cdr:y>0.02724</cdr:y>
    </cdr:from>
    <cdr:to>
      <cdr:x>0.57454</cdr:x>
      <cdr:y>0.21624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2473117" y="80953"/>
          <a:ext cx="2123785" cy="56172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>
            <a:spcAft>
              <a:spcPts val="300"/>
            </a:spcAft>
          </a:pPr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0.8671</cdr:x>
      <cdr:y>0.05794</cdr:y>
    </cdr:from>
    <cdr:to>
      <cdr:x>1</cdr:x>
      <cdr:y>0.42372</cdr:y>
    </cdr:to>
    <cdr:sp macro="" textlink="">
      <cdr:nvSpPr>
        <cdr:cNvPr id="4" name="TextBox 3"/>
        <cdr:cNvSpPr txBox="1"/>
      </cdr:nvSpPr>
      <cdr:spPr bwMode="auto">
        <a:xfrm xmlns:a="http://schemas.openxmlformats.org/drawingml/2006/main">
          <a:off x="3301374" y="144131"/>
          <a:ext cx="506000" cy="90990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dirty="0" smtClean="0">
              <a:solidFill>
                <a:srgbClr val="6F2029"/>
              </a:solidFill>
              <a:latin typeface="+mn-lt"/>
              <a:ea typeface="Times New Roman" charset="0"/>
              <a:cs typeface="Times New Roman" charset="0"/>
            </a:rPr>
            <a:t>2018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5">
                  <a:lumMod val="60000"/>
                  <a:lumOff val="40000"/>
                </a:schemeClr>
              </a:solidFill>
              <a:latin typeface="+mn-lt"/>
              <a:ea typeface="Times New Roman" charset="0"/>
              <a:cs typeface="Times New Roman" charset="0"/>
            </a:rPr>
            <a:t>2050</a:t>
          </a: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0.88227</cdr:x>
      <cdr:y>0.06843</cdr:y>
    </cdr:from>
    <cdr:to>
      <cdr:x>0.94795</cdr:x>
      <cdr:y>0.2436</cdr:y>
    </cdr:to>
    <cdr:sp macro="" textlink="">
      <cdr:nvSpPr>
        <cdr:cNvPr id="4" name="TextBox 3"/>
        <cdr:cNvSpPr txBox="1"/>
      </cdr:nvSpPr>
      <cdr:spPr bwMode="auto">
        <a:xfrm xmlns:a="http://schemas.openxmlformats.org/drawingml/2006/main">
          <a:off x="3955927" y="188537"/>
          <a:ext cx="294526" cy="482639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2"/>
              </a:solidFill>
              <a:latin typeface="+mn-lt"/>
              <a:ea typeface="Times New Roman" charset="0"/>
              <a:cs typeface="Times New Roman" charset="0"/>
            </a:rPr>
            <a:t>2018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1">
                  <a:lumMod val="60000"/>
                  <a:lumOff val="40000"/>
                </a:schemeClr>
              </a:solidFill>
              <a:latin typeface="+mn-lt"/>
              <a:ea typeface="Times New Roman" charset="0"/>
              <a:cs typeface="Times New Roman" charset="0"/>
            </a:rPr>
            <a:t>2050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0.0025</cdr:x>
      <cdr:y>0.00781</cdr:y>
    </cdr:from>
    <cdr:to>
      <cdr:x>0.98688</cdr:x>
      <cdr:y>0.04064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16002" y="24995"/>
          <a:ext cx="6300820" cy="10506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horzOverflow="clip" wrap="squar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200" b="0" i="0" baseline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0.0025</cdr:x>
      <cdr:y>0.00781</cdr:y>
    </cdr:from>
    <cdr:to>
      <cdr:x>0.98688</cdr:x>
      <cdr:y>0.04064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9831" y="22236"/>
          <a:ext cx="3870816" cy="934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horzOverflow="clip" wrap="squar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200" b="0" i="0" baseline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0.08126</cdr:x>
      <cdr:y>0.06948</cdr:y>
    </cdr:from>
    <cdr:to>
      <cdr:x>0.37933</cdr:x>
      <cdr:y>0.22237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287381" y="215201"/>
          <a:ext cx="1054178" cy="47353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>
            <a:spcAft>
              <a:spcPts val="300"/>
            </a:spcAft>
          </a:pPr>
          <a:r>
            <a:rPr lang="en-US" sz="1200" b="0" i="0" dirty="0" smtClean="0">
              <a:solidFill>
                <a:srgbClr val="FF0000"/>
              </a:solidFill>
              <a:ea typeface="Times New Roman" charset="0"/>
              <a:cs typeface="Times New Roman" charset="0"/>
            </a:rPr>
            <a:t> </a:t>
          </a:r>
          <a:r>
            <a:rPr lang="en-US" sz="1200" b="1" i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2021</a:t>
          </a:r>
          <a:r>
            <a:rPr lang="en-US" sz="1200" b="1" i="0" dirty="0" smtClean="0">
              <a:solidFill>
                <a:srgbClr val="FF0000"/>
              </a:solidFill>
              <a:ea typeface="Times New Roman" charset="0"/>
              <a:cs typeface="Times New Roman" charset="0"/>
            </a:rPr>
            <a:t> </a:t>
          </a:r>
        </a:p>
        <a:p xmlns:a="http://schemas.openxmlformats.org/drawingml/2006/main">
          <a:pPr eaLnBrk="0" hangingPunct="0">
            <a:spcAft>
              <a:spcPts val="300"/>
            </a:spcAft>
          </a:pPr>
          <a:r>
            <a:rPr lang="en-US" sz="1200" b="1" baseline="0" dirty="0">
              <a:solidFill>
                <a:srgbClr val="FF0000"/>
              </a:solidFill>
              <a:ea typeface="Times New Roman" charset="0"/>
              <a:cs typeface="Times New Roman" charset="0"/>
            </a:rPr>
            <a:t> </a:t>
          </a:r>
          <a:r>
            <a:rPr lang="en-US" sz="1200" b="1" baseline="0" dirty="0" smtClean="0">
              <a:solidFill>
                <a:srgbClr val="FF0000"/>
              </a:solidFill>
              <a:ea typeface="Times New Roman" charset="0"/>
              <a:cs typeface="Times New Roman" charset="0"/>
            </a:rPr>
            <a:t>       </a:t>
          </a:r>
          <a:r>
            <a:rPr lang="en-US" sz="1200" b="0" i="0" baseline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projections</a:t>
          </a:r>
          <a:endParaRPr lang="en-US" sz="1200" b="0" i="0" dirty="0" smtClean="0">
            <a:solidFill>
              <a:schemeClr val="tx1"/>
            </a:solidFill>
            <a:ea typeface="Times New Roman" charset="0"/>
            <a:cs typeface="Times New Roman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0.01851</cdr:x>
      <cdr:y>0.11227</cdr:y>
    </cdr:from>
    <cdr:to>
      <cdr:x>0.01851</cdr:x>
      <cdr:y>0.11227</cdr:y>
    </cdr:to>
    <cdr:grpSp>
      <cdr:nvGrpSpPr>
        <cdr:cNvPr id="2" name="Group 1"/>
        <cdr:cNvGrpSpPr/>
      </cdr:nvGrpSpPr>
      <cdr:grpSpPr>
        <a:xfrm xmlns:a="http://schemas.openxmlformats.org/drawingml/2006/main">
          <a:off x="66970" y="347724"/>
          <a:ext cx="0" cy="0"/>
          <a:chOff x="66970" y="347724"/>
          <a:chExt cx="0" cy="0"/>
        </a:xfrm>
      </cdr:grpSpPr>
    </cdr:grpSp>
  </cdr:relSizeAnchor>
  <cdr:relSizeAnchor xmlns:cdr="http://schemas.openxmlformats.org/drawingml/2006/chartDrawing">
    <cdr:from>
      <cdr:x>0.09504</cdr:x>
      <cdr:y>0.0758</cdr:y>
    </cdr:from>
    <cdr:to>
      <cdr:x>0.39262</cdr:x>
      <cdr:y>0.22869</cdr:y>
    </cdr:to>
    <cdr:sp macro="" textlink="">
      <cdr:nvSpPr>
        <cdr:cNvPr id="10" name="TextBox 1"/>
        <cdr:cNvSpPr txBox="1"/>
      </cdr:nvSpPr>
      <cdr:spPr bwMode="auto">
        <a:xfrm xmlns:a="http://schemas.openxmlformats.org/drawingml/2006/main">
          <a:off x="343844" y="234781"/>
          <a:ext cx="1076663" cy="47353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>
            <a:spcAft>
              <a:spcPts val="300"/>
            </a:spcAft>
          </a:pPr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</a:t>
          </a:r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0.25764</cdr:x>
      <cdr:y>0.0609</cdr:y>
    </cdr:from>
    <cdr:to>
      <cdr:x>0.6453</cdr:x>
      <cdr:y>0.2499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955880" y="188635"/>
          <a:ext cx="1438274" cy="58537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eaLnBrk="0" hangingPunct="0">
            <a:spcAft>
              <a:spcPts val="300"/>
            </a:spcAft>
          </a:pPr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737461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0" tIns="46576" rIns="93150" bIns="4657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vert="horz" lIns="93150" tIns="46576" rIns="93150" bIns="4657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C049336-6624-4A1E-9498-510DC43D0C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556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2275458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08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3089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4110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794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3245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063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/>
              <a:t>Click icon to add chart</a:t>
            </a:r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262271"/>
            <a:ext cx="8001000" cy="3126850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/>
              <a:t>Click icon to add chart</a:t>
            </a:r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85800" y="834888"/>
            <a:ext cx="8001000" cy="355423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34887"/>
            <a:ext cx="8001000" cy="341707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latin typeface="+mj-lt"/>
              </a:defRPr>
            </a:lvl1pPr>
            <a:lvl2pPr marL="457200" indent="0">
              <a:spcAft>
                <a:spcPts val="400"/>
              </a:spcAft>
              <a:buNone/>
              <a:defRPr sz="1600"/>
            </a:lvl2pPr>
            <a:lvl3pPr marL="914400" indent="0">
              <a:spcAft>
                <a:spcPts val="400"/>
              </a:spcAft>
              <a:buNone/>
              <a:defRPr sz="1600"/>
            </a:lvl3pPr>
            <a:lvl4pPr marL="1371600" indent="0">
              <a:spcAft>
                <a:spcPts val="400"/>
              </a:spcAft>
              <a:buNone/>
              <a:defRPr sz="1600"/>
            </a:lvl4pPr>
            <a:lvl5pPr marL="1828800" indent="0">
              <a:spcAft>
                <a:spcPts val="400"/>
              </a:spcAft>
              <a:buFont typeface="Arial" pitchFamily="34" charset="0"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5887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 marL="694927" indent="-237738">
              <a:spcAft>
                <a:spcPts val="400"/>
              </a:spcAft>
              <a:defRPr sz="1400"/>
            </a:lvl2pPr>
            <a:lvl3pPr marL="1088109" indent="-173732">
              <a:spcAft>
                <a:spcPts val="400"/>
              </a:spcAft>
              <a:defRPr sz="1400"/>
            </a:lvl3pPr>
            <a:lvl4pPr marL="1609304" indent="-237738">
              <a:spcAft>
                <a:spcPts val="400"/>
              </a:spcAft>
              <a:defRPr sz="1400"/>
            </a:lvl4pPr>
            <a:lvl5pPr marL="2002486" indent="-173732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5880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 marL="694927" indent="-237738">
              <a:spcAft>
                <a:spcPts val="400"/>
              </a:spcAft>
              <a:defRPr sz="1400"/>
            </a:lvl2pPr>
            <a:lvl3pPr marL="1088109" indent="-173732">
              <a:spcAft>
                <a:spcPts val="400"/>
              </a:spcAft>
              <a:defRPr sz="1400"/>
            </a:lvl3pPr>
            <a:lvl4pPr marL="1609304" indent="-237738">
              <a:spcAft>
                <a:spcPts val="400"/>
              </a:spcAft>
              <a:defRPr sz="1400"/>
            </a:lvl4pPr>
            <a:lvl5pPr marL="2002486" indent="-173732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0592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1485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684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9452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8"/>
            <a:ext cx="3931920" cy="3097033"/>
          </a:xfrm>
          <a:prstGeom prst="rect">
            <a:avLst/>
          </a:prstGeom>
        </p:spPr>
        <p:txBody>
          <a:bodyPr l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1292088"/>
            <a:ext cx="4023360" cy="3097033"/>
          </a:xfrm>
          <a:prstGeom prst="rect">
            <a:avLst/>
          </a:prstGeom>
        </p:spPr>
        <p:txBody>
          <a:bodyPr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1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892" marR="0" indent="-342892" algn="l" defTabSz="91437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1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892" marR="0" indent="-342892" algn="r" defTabSz="91437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9768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8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1"/>
            <a:ext cx="2599266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892" marR="0" indent="0" algn="l" defTabSz="914378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3386667" y="894521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892" marR="0" indent="0" algn="l" defTabSz="914378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 algn="l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3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Content Placeholder 10"/>
          <p:cNvSpPr>
            <a:spLocks noGrp="1"/>
          </p:cNvSpPr>
          <p:nvPr>
            <p:ph sz="quarter" idx="19"/>
          </p:nvPr>
        </p:nvSpPr>
        <p:spPr>
          <a:xfrm>
            <a:off x="3386667" y="1292088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Content Placeholder 10"/>
          <p:cNvSpPr>
            <a:spLocks noGrp="1"/>
          </p:cNvSpPr>
          <p:nvPr>
            <p:ph sz="quarter" idx="20"/>
          </p:nvPr>
        </p:nvSpPr>
        <p:spPr>
          <a:xfrm>
            <a:off x="6087534" y="1292088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6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" name="Text Placeholder 13"/>
          <p:cNvSpPr>
            <a:spLocks noGrp="1"/>
          </p:cNvSpPr>
          <p:nvPr>
            <p:ph type="body" sz="quarter" idx="21"/>
          </p:nvPr>
        </p:nvSpPr>
        <p:spPr>
          <a:xfrm>
            <a:off x="6087533" y="894520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892" marR="0" indent="0" algn="l" defTabSz="914378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 algn="l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8139413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9636"/>
            <a:ext cx="8229600" cy="1117854"/>
          </a:xfrm>
          <a:prstGeom prst="rect">
            <a:avLst/>
          </a:prstGeom>
        </p:spPr>
        <p:txBody>
          <a:bodyPr anchor="b" anchorCtr="0"/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Section Title — click to edit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690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6442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7660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892" marR="0" indent="-342892" algn="l" defTabSz="91437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/>
              <a:t>Click icon to add chart</a:t>
            </a:r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892" marR="0" indent="-342892" algn="l" defTabSz="91437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892" marR="0" indent="-342892" algn="r" defTabSz="91437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0368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262271"/>
            <a:ext cx="8001000" cy="3126850"/>
          </a:xfrm>
          <a:prstGeom prst="rect">
            <a:avLst/>
          </a:prstGeom>
        </p:spPr>
        <p:txBody>
          <a:bodyPr/>
          <a:lstStyle>
            <a:lvl1pPr marL="342892" marR="0" indent="-342892" algn="l" defTabSz="91437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/>
              <a:t>Click icon to add chart</a:t>
            </a:r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892" marR="0" indent="-342892" algn="l" defTabSz="91437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9809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85800" y="834888"/>
            <a:ext cx="8001000" cy="3554232"/>
          </a:xfrm>
          <a:prstGeom prst="rect">
            <a:avLst/>
          </a:prstGeom>
        </p:spPr>
        <p:txBody>
          <a:bodyPr/>
          <a:lstStyle>
            <a:lvl1pPr marL="342892" marR="0" indent="-342892" algn="l" defTabSz="91437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9781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13290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5525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34887"/>
            <a:ext cx="8001000" cy="341707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latin typeface="+mj-lt"/>
              </a:defRPr>
            </a:lvl1pPr>
            <a:lvl2pPr marL="457189" indent="0">
              <a:spcAft>
                <a:spcPts val="400"/>
              </a:spcAft>
              <a:buNone/>
              <a:defRPr sz="1600"/>
            </a:lvl2pPr>
            <a:lvl3pPr marL="914378" indent="0">
              <a:spcAft>
                <a:spcPts val="400"/>
              </a:spcAft>
              <a:buNone/>
              <a:defRPr sz="1600"/>
            </a:lvl3pPr>
            <a:lvl4pPr marL="1371566" indent="0">
              <a:spcAft>
                <a:spcPts val="400"/>
              </a:spcAft>
              <a:buNone/>
              <a:defRPr sz="1600"/>
            </a:lvl4pPr>
            <a:lvl5pPr marL="1828754" indent="0">
              <a:spcAft>
                <a:spcPts val="400"/>
              </a:spcAft>
              <a:buFont typeface="Arial" pitchFamily="34" charset="0"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560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696433" y="4848542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>
              <a:buFont typeface="Arial" panose="020B0604020202020204" pitchFamily="34" charset="0"/>
              <a:buNone/>
              <a:defRPr sz="1050" i="0" baseline="0">
                <a:solidFill>
                  <a:schemeClr val="bg1"/>
                </a:solidFill>
              </a:defRPr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Annual Energy Outlook 2021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04110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696433" y="4848542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>
              <a:buFont typeface="Arial" panose="020B0604020202020204" pitchFamily="34" charset="0"/>
              <a:buNone/>
              <a:defRPr sz="1050" i="0" baseline="0">
                <a:solidFill>
                  <a:schemeClr val="bg1"/>
                </a:solidFill>
              </a:defRPr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Annual Energy Outlook 2021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7103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696433" y="4848542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>
              <a:buFont typeface="Arial" panose="020B0604020202020204" pitchFamily="34" charset="0"/>
              <a:buNone/>
              <a:defRPr sz="1050" i="0" baseline="0">
                <a:solidFill>
                  <a:schemeClr val="bg1"/>
                </a:solidFill>
              </a:defRPr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Annual Energy Outlook 2021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44994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696433" y="4848542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>
              <a:buFont typeface="Arial" panose="020B0604020202020204" pitchFamily="34" charset="0"/>
              <a:buNone/>
              <a:defRPr sz="1050" i="0" baseline="0">
                <a:solidFill>
                  <a:schemeClr val="bg1"/>
                </a:solidFill>
              </a:defRPr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Annual Energy Outlook 2021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098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7"/>
            <a:ext cx="3931920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1292087"/>
            <a:ext cx="4023360" cy="3097033"/>
          </a:xfrm>
          <a:prstGeom prst="rect">
            <a:avLst/>
          </a:prstGeom>
        </p:spPr>
        <p:txBody>
          <a:bodyPr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17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0"/>
          <p:cNvSpPr>
            <a:spLocks noGrp="1"/>
          </p:cNvSpPr>
          <p:nvPr>
            <p:ph sz="quarter" idx="12"/>
          </p:nvPr>
        </p:nvSpPr>
        <p:spPr>
          <a:xfrm>
            <a:off x="685799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2599266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3386666" y="894520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 algn="l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3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Content Placeholder 10"/>
          <p:cNvSpPr>
            <a:spLocks noGrp="1"/>
          </p:cNvSpPr>
          <p:nvPr>
            <p:ph sz="quarter" idx="19"/>
          </p:nvPr>
        </p:nvSpPr>
        <p:spPr>
          <a:xfrm>
            <a:off x="3386666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Content Placeholder 10"/>
          <p:cNvSpPr>
            <a:spLocks noGrp="1"/>
          </p:cNvSpPr>
          <p:nvPr>
            <p:ph sz="quarter" idx="20"/>
          </p:nvPr>
        </p:nvSpPr>
        <p:spPr>
          <a:xfrm>
            <a:off x="6087533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6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9" name="Text Placeholder 13"/>
          <p:cNvSpPr>
            <a:spLocks noGrp="1"/>
          </p:cNvSpPr>
          <p:nvPr>
            <p:ph type="body" sz="quarter" idx="21"/>
          </p:nvPr>
        </p:nvSpPr>
        <p:spPr>
          <a:xfrm>
            <a:off x="6087532" y="894519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 algn="l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016748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9636"/>
            <a:ext cx="8229600" cy="1117854"/>
          </a:xfrm>
          <a:prstGeom prst="rect">
            <a:avLst/>
          </a:prstGeom>
        </p:spPr>
        <p:txBody>
          <a:bodyPr anchor="b" anchorCtr="0"/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Section Title — click to edit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18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0" y="4785734"/>
            <a:ext cx="9144000" cy="36513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0" y="1"/>
            <a:ext cx="9144000" cy="69056"/>
          </a:xfrm>
          <a:prstGeom prst="rect">
            <a:avLst/>
          </a:prstGeom>
          <a:solidFill>
            <a:srgbClr val="169DD8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652463" y="4846394"/>
            <a:ext cx="6089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</a:t>
            </a:r>
            <a:r>
              <a:rPr lang="en-US" sz="1050" b="0" i="1" baseline="0" dirty="0" smtClean="0">
                <a:solidFill>
                  <a:schemeClr val="bg1"/>
                </a:solidFill>
              </a:rPr>
              <a:t>Annual Energy Outlook 2022</a:t>
            </a:r>
            <a:r>
              <a:rPr lang="en-US" sz="1050" b="0" i="0" baseline="0" dirty="0" smtClean="0">
                <a:solidFill>
                  <a:schemeClr val="bg1"/>
                </a:solidFill>
              </a:rPr>
              <a:t> (AEO2022)</a:t>
            </a:r>
            <a:endParaRPr lang="en-US" sz="1050" b="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070883" y="4846394"/>
            <a:ext cx="14803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dirty="0">
                <a:solidFill>
                  <a:schemeClr val="bg1"/>
                </a:solidFill>
                <a:latin typeface="+mn-lt"/>
              </a:rPr>
              <a:t>www.eia.gov/aeo</a:t>
            </a:r>
          </a:p>
        </p:txBody>
      </p:sp>
      <p:pic>
        <p:nvPicPr>
          <p:cNvPr id="1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53125" y="4842273"/>
            <a:ext cx="351507" cy="24282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" name="Straight Connector 12"/>
          <p:cNvCxnSpPr>
            <a:cxnSpLocks noChangeShapeType="1"/>
          </p:cNvCxnSpPr>
          <p:nvPr userDrawn="1"/>
        </p:nvCxnSpPr>
        <p:spPr bwMode="auto">
          <a:xfrm>
            <a:off x="586383" y="4829380"/>
            <a:ext cx="0" cy="264893"/>
          </a:xfrm>
          <a:prstGeom prst="line">
            <a:avLst/>
          </a:prstGeom>
          <a:noFill/>
          <a:ln w="12700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9" name="Oval 13"/>
          <p:cNvSpPr>
            <a:spLocks/>
          </p:cNvSpPr>
          <p:nvPr userDrawn="1"/>
        </p:nvSpPr>
        <p:spPr bwMode="auto">
          <a:xfrm>
            <a:off x="8732839" y="4871769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58" r:id="rId1"/>
    <p:sldLayoutId id="2147485272" r:id="rId2"/>
    <p:sldLayoutId id="2147485260" r:id="rId3"/>
    <p:sldLayoutId id="2147485261" r:id="rId4"/>
    <p:sldLayoutId id="2147485273" r:id="rId5"/>
    <p:sldLayoutId id="2147485275" r:id="rId6"/>
    <p:sldLayoutId id="2147485262" r:id="rId7"/>
    <p:sldLayoutId id="2147485263" r:id="rId8"/>
    <p:sldLayoutId id="2147485264" r:id="rId9"/>
    <p:sldLayoutId id="2147485265" r:id="rId10"/>
    <p:sldLayoutId id="2147485266" r:id="rId11"/>
    <p:sldLayoutId id="2147485267" r:id="rId12"/>
    <p:sldLayoutId id="2147485268" r:id="rId13"/>
    <p:sldLayoutId id="2147485269" r:id="rId14"/>
    <p:sldLayoutId id="2147485274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0" y="4785734"/>
            <a:ext cx="9144000" cy="36513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0" y="1"/>
            <a:ext cx="9144000" cy="69056"/>
          </a:xfrm>
          <a:prstGeom prst="rect">
            <a:avLst/>
          </a:prstGeom>
          <a:solidFill>
            <a:srgbClr val="169DD8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652464" y="4846394"/>
            <a:ext cx="6089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rgbClr val="FFFFFF"/>
                </a:solidFill>
                <a:latin typeface="Arial"/>
              </a:rPr>
              <a:t>Source: U.S. Energy Information Administration, </a:t>
            </a:r>
            <a:r>
              <a:rPr lang="en-US" sz="1050" i="1" dirty="0">
                <a:solidFill>
                  <a:srgbClr val="FFFFFF"/>
                </a:solidFill>
                <a:latin typeface="Arial"/>
              </a:rPr>
              <a:t>Annual Energy Outlook 2022</a:t>
            </a:r>
            <a:r>
              <a:rPr lang="en-US" sz="1050" dirty="0">
                <a:solidFill>
                  <a:srgbClr val="FFFFFF"/>
                </a:solidFill>
                <a:latin typeface="Arial"/>
              </a:rPr>
              <a:t> (AEO2022)</a:t>
            </a:r>
            <a:endParaRPr lang="en-US" sz="1050" i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070884" y="4846394"/>
            <a:ext cx="14803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dirty="0">
                <a:solidFill>
                  <a:srgbClr val="FFFFFF"/>
                </a:solidFill>
                <a:latin typeface="Arial"/>
              </a:rPr>
              <a:t>www.eia.gov/aeo</a:t>
            </a:r>
          </a:p>
        </p:txBody>
      </p:sp>
      <p:pic>
        <p:nvPicPr>
          <p:cNvPr id="1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153125" y="4842274"/>
            <a:ext cx="351507" cy="24282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" name="Straight Connector 12"/>
          <p:cNvCxnSpPr>
            <a:cxnSpLocks noChangeShapeType="1"/>
          </p:cNvCxnSpPr>
          <p:nvPr userDrawn="1"/>
        </p:nvCxnSpPr>
        <p:spPr bwMode="auto">
          <a:xfrm>
            <a:off x="586383" y="4829381"/>
            <a:ext cx="0" cy="264893"/>
          </a:xfrm>
          <a:prstGeom prst="line">
            <a:avLst/>
          </a:prstGeom>
          <a:noFill/>
          <a:ln w="12700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9" name="Oval 13"/>
          <p:cNvSpPr>
            <a:spLocks/>
          </p:cNvSpPr>
          <p:nvPr userDrawn="1"/>
        </p:nvSpPr>
        <p:spPr bwMode="auto">
          <a:xfrm>
            <a:off x="8732839" y="4871769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094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83" r:id="rId1"/>
    <p:sldLayoutId id="2147485284" r:id="rId2"/>
    <p:sldLayoutId id="2147485285" r:id="rId3"/>
    <p:sldLayoutId id="2147485286" r:id="rId4"/>
    <p:sldLayoutId id="2147485287" r:id="rId5"/>
    <p:sldLayoutId id="2147485288" r:id="rId6"/>
    <p:sldLayoutId id="2147485289" r:id="rId7"/>
    <p:sldLayoutId id="2147485290" r:id="rId8"/>
    <p:sldLayoutId id="2147485291" r:id="rId9"/>
    <p:sldLayoutId id="2147485292" r:id="rId10"/>
    <p:sldLayoutId id="2147485293" r:id="rId11"/>
    <p:sldLayoutId id="2147485294" r:id="rId12"/>
    <p:sldLayoutId id="2147485295" r:id="rId13"/>
    <p:sldLayoutId id="2147485296" r:id="rId14"/>
    <p:sldLayoutId id="2147485297" r:id="rId15"/>
    <p:sldLayoutId id="2147485298" r:id="rId16"/>
    <p:sldLayoutId id="2147485299" r:id="rId17"/>
    <p:sldLayoutId id="2147485300" r:id="rId18"/>
    <p:sldLayoutId id="2147485302" r:id="rId1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5pPr>
      <a:lvl6pPr marL="457189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6pPr>
      <a:lvl7pPr marL="914378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7pPr>
      <a:lvl8pPr marL="1371566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8pPr>
      <a:lvl9pPr marL="1828754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9pPr>
    </p:titleStyle>
    <p:bodyStyle>
      <a:lvl1pPr marL="342892" indent="-342892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1" indent="-28574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2" indent="-2285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8" indent="-2285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14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5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4" Type="http://schemas.openxmlformats.org/officeDocument/2006/relationships/chart" Target="../charts/char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599" y="1260618"/>
            <a:ext cx="1833750" cy="1845000"/>
          </a:xfrm>
          <a:prstGeom prst="rect">
            <a:avLst/>
          </a:prstGeom>
        </p:spPr>
      </p:pic>
      <p:sp>
        <p:nvSpPr>
          <p:cNvPr id="14" name="Title 1"/>
          <p:cNvSpPr txBox="1">
            <a:spLocks/>
          </p:cNvSpPr>
          <p:nvPr/>
        </p:nvSpPr>
        <p:spPr>
          <a:xfrm>
            <a:off x="3334876" y="1733274"/>
            <a:ext cx="5063114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r>
              <a:rPr lang="en-US" sz="2800" dirty="0" smtClean="0">
                <a:solidFill>
                  <a:schemeClr val="bg1"/>
                </a:solidFill>
              </a:rPr>
              <a:t>Industrial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97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IND44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167449082"/>
              </p:ext>
            </p:extLst>
          </p:nvPr>
        </p:nvGraphicFramePr>
        <p:xfrm>
          <a:off x="685800" y="1292225"/>
          <a:ext cx="3536677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IND44b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93905843"/>
              </p:ext>
            </p:extLst>
          </p:nvPr>
        </p:nvGraphicFramePr>
        <p:xfrm>
          <a:off x="4664076" y="1292225"/>
          <a:ext cx="3618062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4664076" y="1156574"/>
            <a:ext cx="3931920" cy="350851"/>
          </a:xfrm>
          <a:prstGeom prst="rect">
            <a:avLst/>
          </a:prstGeom>
        </p:spPr>
        <p:txBody>
          <a:bodyPr/>
          <a:lstStyle/>
          <a:p>
            <a:pPr marL="0" indent="0" eaLnBrk="0" hangingPunct="0">
              <a:buNone/>
            </a:pPr>
            <a:r>
              <a:rPr lang="en-US" sz="1200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CHP generation by fuel</a:t>
            </a:r>
          </a:p>
          <a:p>
            <a:pPr marL="0" indent="0" eaLnBrk="0" hangingPunct="0">
              <a:buNone/>
            </a:pPr>
            <a:r>
              <a:rPr lang="en-US" sz="1200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AEO2022 Reference case</a:t>
            </a:r>
            <a:endParaRPr lang="en-US" sz="1200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marL="0" indent="0" eaLnBrk="0" hangingPunct="0">
              <a:buNone/>
            </a:pPr>
            <a:r>
              <a:rPr lang="en-US" sz="1100" dirty="0"/>
              <a:t>billion </a:t>
            </a:r>
            <a:r>
              <a:rPr lang="en-US" sz="1100" dirty="0" smtClean="0"/>
              <a:t>kilowatthours</a:t>
            </a:r>
            <a:endParaRPr lang="en-US" sz="11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8"/>
          </p:nvPr>
        </p:nvSpPr>
        <p:spPr>
          <a:xfrm>
            <a:off x="628730" y="1156575"/>
            <a:ext cx="4023360" cy="350851"/>
          </a:xfrm>
        </p:spPr>
        <p:txBody>
          <a:bodyPr/>
          <a:lstStyle/>
          <a:p>
            <a:pPr algn="l" eaLnBrk="0" hangingPunct="0"/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CHP </a:t>
            </a: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generation by industry </a:t>
            </a:r>
          </a:p>
          <a:p>
            <a:pPr algn="l" eaLnBrk="0" hangingPunct="0"/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AEO2022 Reference case</a:t>
            </a:r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sz="1100" dirty="0">
                <a:ea typeface="Times New Roman" charset="0"/>
                <a:cs typeface="Times New Roman" charset="0"/>
              </a:rPr>
              <a:t>billion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kilowatthours</a:t>
            </a:r>
            <a:endParaRPr lang="en-US" sz="11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Industrial sector combined-heat-and-power </a:t>
            </a:r>
            <a:r>
              <a:rPr lang="en-US" dirty="0"/>
              <a:t>(CHP) </a:t>
            </a:r>
            <a:r>
              <a:rPr lang="en-US" dirty="0" smtClean="0"/>
              <a:t>generation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936563" y="2283791"/>
            <a:ext cx="104232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other   </a:t>
            </a:r>
            <a:endParaRPr lang="en-US" sz="1200" b="1" dirty="0" smtClean="0">
              <a:solidFill>
                <a:schemeClr val="bg1"/>
              </a:solidFill>
            </a:endParaRPr>
          </a:p>
          <a:p>
            <a:r>
              <a:rPr lang="en-US" sz="1200" b="1" dirty="0" smtClean="0">
                <a:solidFill>
                  <a:schemeClr val="bg1"/>
                </a:solidFill>
              </a:rPr>
              <a:t> </a:t>
            </a:r>
          </a:p>
          <a:p>
            <a:r>
              <a:rPr lang="en-US" sz="1200" b="1" dirty="0" smtClean="0">
                <a:solidFill>
                  <a:schemeClr val="bg1"/>
                </a:solidFill>
              </a:rPr>
              <a:t>  </a:t>
            </a:r>
          </a:p>
          <a:p>
            <a:r>
              <a:rPr lang="en-US" sz="1200" b="1" dirty="0" smtClean="0">
                <a:solidFill>
                  <a:schemeClr val="bg1"/>
                </a:solidFill>
              </a:rPr>
              <a:t>bulk chemicals   </a:t>
            </a:r>
          </a:p>
          <a:p>
            <a:endParaRPr lang="en-US" sz="700" b="1" dirty="0" smtClean="0">
              <a:solidFill>
                <a:schemeClr val="bg1"/>
              </a:solidFill>
            </a:endParaRPr>
          </a:p>
          <a:p>
            <a:endParaRPr lang="en-US" sz="700" b="1" dirty="0">
              <a:solidFill>
                <a:schemeClr val="bg1"/>
              </a:solidFill>
            </a:endParaRPr>
          </a:p>
          <a:p>
            <a:r>
              <a:rPr lang="en-US" sz="1200" b="1" dirty="0" smtClean="0">
                <a:solidFill>
                  <a:schemeClr val="bg1"/>
                </a:solidFill>
              </a:rPr>
              <a:t>refining </a:t>
            </a:r>
          </a:p>
          <a:p>
            <a:r>
              <a:rPr lang="en-US" sz="1000" b="1" dirty="0" smtClean="0">
                <a:solidFill>
                  <a:schemeClr val="bg1"/>
                </a:solidFill>
              </a:rPr>
              <a:t>       </a:t>
            </a:r>
          </a:p>
          <a:p>
            <a:r>
              <a:rPr lang="en-US" sz="1200" b="1" dirty="0" smtClean="0">
                <a:solidFill>
                  <a:schemeClr val="bg1"/>
                </a:solidFill>
              </a:rPr>
              <a:t>paper 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076602" y="2047934"/>
            <a:ext cx="103878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8B8B8B"/>
                </a:solidFill>
              </a:rPr>
              <a:t>coal</a:t>
            </a:r>
            <a:r>
              <a:rPr lang="en-US" sz="1200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2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/>
              <a:t>               </a:t>
            </a:r>
            <a:endParaRPr lang="en-US" sz="1200" b="1" dirty="0" smtClean="0"/>
          </a:p>
          <a:p>
            <a:r>
              <a:rPr lang="en-US" sz="1200" b="1" dirty="0" smtClean="0">
                <a:solidFill>
                  <a:schemeClr val="accent6"/>
                </a:solidFill>
              </a:rPr>
              <a:t>other                    fuels</a:t>
            </a:r>
          </a:p>
          <a:p>
            <a:endParaRPr lang="en-US" sz="1200" b="1" dirty="0">
              <a:solidFill>
                <a:schemeClr val="accent6"/>
              </a:solidFill>
            </a:endParaRPr>
          </a:p>
          <a:p>
            <a:endParaRPr lang="en-US" sz="1200" b="1" dirty="0" smtClean="0">
              <a:solidFill>
                <a:schemeClr val="accent6"/>
              </a:solidFill>
            </a:endParaRPr>
          </a:p>
          <a:p>
            <a:endParaRPr lang="en-US" sz="1200" b="1" dirty="0" smtClean="0">
              <a:solidFill>
                <a:schemeClr val="accent6"/>
              </a:solidFill>
            </a:endParaRPr>
          </a:p>
          <a:p>
            <a:r>
              <a:rPr lang="en-US" sz="1200" b="1" dirty="0" smtClean="0">
                <a:solidFill>
                  <a:schemeClr val="accent1"/>
                </a:solidFill>
              </a:rPr>
              <a:t>natural </a:t>
            </a:r>
            <a:r>
              <a:rPr lang="en-US" sz="1200" b="1" dirty="0">
                <a:solidFill>
                  <a:schemeClr val="accent1"/>
                </a:solidFill>
              </a:rPr>
              <a:t>gas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12987" y="4401977"/>
            <a:ext cx="35493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Note: Other fuels includes renewables and </a:t>
            </a:r>
            <a:r>
              <a:rPr lang="en-US" sz="1000" dirty="0"/>
              <a:t>other </a:t>
            </a:r>
            <a:r>
              <a:rPr lang="en-US" sz="1000" dirty="0" smtClean="0"/>
              <a:t>petroleum.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719822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IND45a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34692005"/>
              </p:ext>
            </p:extLst>
          </p:nvPr>
        </p:nvGraphicFramePr>
        <p:xfrm>
          <a:off x="666024" y="1320116"/>
          <a:ext cx="3710143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85801" y="1131463"/>
            <a:ext cx="3931920" cy="350851"/>
          </a:xfrm>
        </p:spPr>
        <p:txBody>
          <a:bodyPr/>
          <a:lstStyle/>
          <a:p>
            <a:pPr eaLnBrk="0" hangingPunct="0"/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Industrial sector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CO</a:t>
            </a:r>
            <a:r>
              <a:rPr lang="en-US" b="1" baseline="-250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2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 emissions</a:t>
            </a:r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AEO2022 economic growth cases</a:t>
            </a:r>
          </a:p>
          <a:p>
            <a:pPr eaLnBrk="0" hangingPunct="0"/>
            <a:r>
              <a:rPr lang="en-US" sz="11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billion metric tons of CO</a:t>
            </a:r>
            <a:r>
              <a:rPr lang="en-US" sz="1100" baseline="-250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2</a:t>
            </a:r>
            <a:endParaRPr lang="en-US" sz="1100" baseline="-25000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617"/>
            <a:ext cx="8001000" cy="76141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Industrial sector CO</a:t>
            </a:r>
            <a:r>
              <a:rPr lang="en-US" baseline="-25000" dirty="0" smtClean="0"/>
              <a:t>2</a:t>
            </a:r>
            <a:r>
              <a:rPr lang="en-US" dirty="0" smtClean="0"/>
              <a:t> emissions and CO</a:t>
            </a:r>
            <a:r>
              <a:rPr lang="en-US" baseline="-25000" dirty="0" smtClean="0"/>
              <a:t>2</a:t>
            </a:r>
            <a:r>
              <a:rPr lang="en-US" dirty="0" smtClean="0"/>
              <a:t> intensity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18" name="TextBox 1"/>
          <p:cNvSpPr txBox="1"/>
          <p:nvPr/>
        </p:nvSpPr>
        <p:spPr bwMode="auto">
          <a:xfrm>
            <a:off x="5692156" y="1508751"/>
            <a:ext cx="1559447" cy="585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>
              <a:spcAft>
                <a:spcPts val="300"/>
              </a:spcAft>
            </a:pPr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    </a:t>
            </a:r>
            <a:r>
              <a:rPr lang="en-US" sz="1200" b="1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2021</a:t>
            </a:r>
            <a:endPara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history</a:t>
            </a:r>
            <a:r>
              <a:rPr lang="en-US" sz="1200" b="0" i="0" baseline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projections</a:t>
            </a:r>
            <a:endPara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endParaRPr>
          </a:p>
        </p:txBody>
      </p:sp>
      <p:graphicFrame>
        <p:nvGraphicFramePr>
          <p:cNvPr id="15" name="IND45b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84656509"/>
              </p:ext>
            </p:extLst>
          </p:nvPr>
        </p:nvGraphicFramePr>
        <p:xfrm>
          <a:off x="4965828" y="1278066"/>
          <a:ext cx="3336924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Rectangle 9"/>
          <p:cNvSpPr/>
          <p:nvPr/>
        </p:nvSpPr>
        <p:spPr>
          <a:xfrm>
            <a:off x="8061697" y="3085127"/>
            <a:ext cx="1158765" cy="106182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5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Low Economic </a:t>
            </a:r>
            <a:r>
              <a:rPr lang="en-US" sz="105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Growth</a:t>
            </a:r>
            <a:endParaRPr lang="en-US" sz="1050" b="1" dirty="0"/>
          </a:p>
          <a:p>
            <a:pPr lvl="0" eaLnBrk="0" hangingPunct="0">
              <a:defRPr/>
            </a:pPr>
            <a:r>
              <a:rPr lang="en-US" sz="1050" b="1" kern="0" dirty="0">
                <a:ea typeface="Times New Roman" charset="0"/>
                <a:cs typeface="Times New Roman" charset="0"/>
              </a:rPr>
              <a:t>Reference</a:t>
            </a:r>
          </a:p>
          <a:p>
            <a:pPr eaLnBrk="0" hangingPunct="0"/>
            <a:r>
              <a:rPr lang="en-US" sz="1050" b="1" dirty="0" smtClean="0">
                <a:solidFill>
                  <a:schemeClr val="accent1">
                    <a:lumMod val="75000"/>
                  </a:schemeClr>
                </a:solidFill>
              </a:rPr>
              <a:t>High </a:t>
            </a:r>
            <a:r>
              <a:rPr lang="en-US" sz="1050" b="1" dirty="0">
                <a:solidFill>
                  <a:schemeClr val="accent1">
                    <a:lumMod val="75000"/>
                  </a:schemeClr>
                </a:solidFill>
              </a:rPr>
              <a:t>Economic Growth</a:t>
            </a:r>
          </a:p>
          <a:p>
            <a:pPr eaLnBrk="0" hangingPunct="0"/>
            <a:endParaRPr lang="en-US" sz="105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775159" y="2094125"/>
            <a:ext cx="1202016" cy="106182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50" b="1" dirty="0" smtClean="0">
                <a:solidFill>
                  <a:schemeClr val="accent1">
                    <a:lumMod val="75000"/>
                  </a:schemeClr>
                </a:solidFill>
              </a:rPr>
              <a:t>High Economic Growth</a:t>
            </a:r>
          </a:p>
          <a:p>
            <a:pPr eaLnBrk="0" hangingPunct="0"/>
            <a:endParaRPr lang="en-US" sz="1050" b="1" dirty="0" smtClean="0"/>
          </a:p>
          <a:p>
            <a:pPr lvl="0" eaLnBrk="0" hangingPunct="0">
              <a:defRPr/>
            </a:pPr>
            <a:r>
              <a:rPr lang="en-US" sz="1050" b="1" kern="0" dirty="0" smtClean="0">
                <a:ea typeface="Times New Roman" charset="0"/>
                <a:cs typeface="Times New Roman" charset="0"/>
              </a:rPr>
              <a:t>Reference</a:t>
            </a:r>
          </a:p>
          <a:p>
            <a:pPr eaLnBrk="0" hangingPunct="0"/>
            <a:r>
              <a:rPr lang="en-US" sz="105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Low Economic Growth</a:t>
            </a:r>
            <a:endParaRPr lang="en-US" sz="105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4855464" y="1131462"/>
            <a:ext cx="3831336" cy="350852"/>
          </a:xfrm>
        </p:spPr>
        <p:txBody>
          <a:bodyPr/>
          <a:lstStyle/>
          <a:p>
            <a:pPr algn="l"/>
            <a:r>
              <a:rPr lang="en-US" b="1" dirty="0" smtClean="0"/>
              <a:t>Industrial sector </a:t>
            </a: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CO</a:t>
            </a:r>
            <a:r>
              <a:rPr lang="en-US" b="1" baseline="-25000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2 </a:t>
            </a:r>
            <a:r>
              <a:rPr lang="en-US" b="1" dirty="0" smtClean="0"/>
              <a:t>intensity </a:t>
            </a:r>
          </a:p>
          <a:p>
            <a:pPr algn="l"/>
            <a:r>
              <a:rPr lang="en-US" b="1" dirty="0" smtClean="0"/>
              <a:t>AEO2022 Reference case </a:t>
            </a:r>
          </a:p>
          <a:p>
            <a:pPr algn="l"/>
            <a:r>
              <a:rPr lang="en-US" sz="1100" dirty="0" smtClean="0"/>
              <a:t>metric tons of CO</a:t>
            </a:r>
            <a:r>
              <a:rPr lang="en-US" sz="1100" baseline="-25000" dirty="0" smtClean="0"/>
              <a:t>2</a:t>
            </a:r>
            <a:r>
              <a:rPr lang="en-US" sz="1100" dirty="0" smtClean="0"/>
              <a:t> per billion British thermal units</a:t>
            </a:r>
            <a:endParaRPr lang="en-US" sz="11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685800" y="4504968"/>
            <a:ext cx="8001000" cy="205740"/>
          </a:xfrm>
        </p:spPr>
        <p:txBody>
          <a:bodyPr/>
          <a:lstStyle/>
          <a:p>
            <a:r>
              <a:rPr lang="en-US" dirty="0" smtClean="0"/>
              <a:t>Note: Series does not include greenhouse gases other than CO</a:t>
            </a:r>
            <a:r>
              <a:rPr lang="en-US" baseline="-25000" dirty="0" smtClean="0"/>
              <a:t>2</a:t>
            </a:r>
            <a:r>
              <a:rPr lang="en-US" dirty="0" smtClean="0"/>
              <a:t>. Industrial </a:t>
            </a:r>
            <a:r>
              <a:rPr lang="en-US" dirty="0"/>
              <a:t>sector CO</a:t>
            </a:r>
            <a:r>
              <a:rPr lang="en-US" baseline="-25000" dirty="0"/>
              <a:t>2</a:t>
            </a:r>
            <a:r>
              <a:rPr lang="en-US" dirty="0" smtClean="0"/>
              <a:t> </a:t>
            </a:r>
            <a:r>
              <a:rPr lang="en-US" dirty="0"/>
              <a:t>emissions do not include process emissions, such as the emissions from cement clinker production</a:t>
            </a:r>
            <a:r>
              <a:rPr lang="en-US" dirty="0" smtClean="0"/>
              <a:t>. Series excludes power sector emissions.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41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IND36b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166444089"/>
              </p:ext>
            </p:extLst>
          </p:nvPr>
        </p:nvGraphicFramePr>
        <p:xfrm>
          <a:off x="4664075" y="1292225"/>
          <a:ext cx="4111330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708502" y="1069945"/>
            <a:ext cx="3931920" cy="350851"/>
          </a:xfrm>
        </p:spPr>
        <p:txBody>
          <a:bodyPr/>
          <a:lstStyle/>
          <a:p>
            <a:pPr marL="0" eaLnBrk="0" hangingPunct="0">
              <a:spcBef>
                <a:spcPts val="0"/>
              </a:spcBef>
            </a:pPr>
            <a:r>
              <a:rPr lang="en-US" b="1" dirty="0"/>
              <a:t>Industrial energy consumption by </a:t>
            </a:r>
            <a:r>
              <a:rPr lang="en-US" b="1" dirty="0" smtClean="0"/>
              <a:t>fuel</a:t>
            </a:r>
          </a:p>
          <a:p>
            <a:pPr marL="0" eaLnBrk="0" hangingPunct="0">
              <a:spcBef>
                <a:spcPts val="0"/>
              </a:spcBef>
            </a:pPr>
            <a:r>
              <a:rPr lang="en-US" b="1" dirty="0" smtClean="0"/>
              <a:t>AEO2022 Reference case</a:t>
            </a:r>
            <a:r>
              <a:rPr lang="en-US" dirty="0" smtClean="0"/>
              <a:t> </a:t>
            </a:r>
            <a:endParaRPr lang="en-US" dirty="0"/>
          </a:p>
          <a:p>
            <a:pPr marL="0" eaLnBrk="0" hangingPunct="0">
              <a:spcBef>
                <a:spcPts val="0"/>
              </a:spcBef>
            </a:pPr>
            <a:r>
              <a:rPr lang="en-US" sz="1100" dirty="0"/>
              <a:t>quadrillion British thermal units </a:t>
            </a:r>
            <a:endParaRPr lang="en-US" sz="1100" i="1" dirty="0">
              <a:solidFill>
                <a:srgbClr val="333333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4640422" y="1074680"/>
            <a:ext cx="4023360" cy="350851"/>
          </a:xfrm>
        </p:spPr>
        <p:txBody>
          <a:bodyPr/>
          <a:lstStyle/>
          <a:p>
            <a:pPr marL="0" algn="l">
              <a:spcBef>
                <a:spcPts val="0"/>
              </a:spcBef>
            </a:pPr>
            <a:r>
              <a:rPr lang="en-US" b="1" dirty="0" smtClean="0"/>
              <a:t>Industrial energy consumption by subsector </a:t>
            </a:r>
          </a:p>
          <a:p>
            <a:pPr marL="0" algn="l">
              <a:spcBef>
                <a:spcPts val="0"/>
              </a:spcBef>
            </a:pPr>
            <a:r>
              <a:rPr lang="en-US" b="1" dirty="0" smtClean="0"/>
              <a:t>AEO2022 Reference case</a:t>
            </a:r>
          </a:p>
          <a:p>
            <a:pPr marL="0" algn="l">
              <a:spcBef>
                <a:spcPts val="0"/>
              </a:spcBef>
            </a:pPr>
            <a:r>
              <a:rPr lang="en-US" sz="1100" dirty="0" smtClean="0"/>
              <a:t>quadrillion British thermal units</a:t>
            </a:r>
            <a:endParaRPr lang="en-US" sz="11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Industrial </a:t>
            </a:r>
            <a:r>
              <a:rPr lang="en-US" dirty="0"/>
              <a:t>sector energy </a:t>
            </a:r>
            <a:r>
              <a:rPr lang="en-US" dirty="0" smtClean="0"/>
              <a:t>consumption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graphicFrame>
        <p:nvGraphicFramePr>
          <p:cNvPr id="12" name="IND36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451183586"/>
              </p:ext>
            </p:extLst>
          </p:nvPr>
        </p:nvGraphicFramePr>
        <p:xfrm>
          <a:off x="685799" y="1292225"/>
          <a:ext cx="3978275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98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IND37a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444594585"/>
              </p:ext>
            </p:extLst>
          </p:nvPr>
        </p:nvGraphicFramePr>
        <p:xfrm>
          <a:off x="252248" y="1325880"/>
          <a:ext cx="8001000" cy="2972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85800" y="1014062"/>
            <a:ext cx="4005072" cy="411480"/>
          </a:xfrm>
        </p:spPr>
        <p:txBody>
          <a:bodyPr/>
          <a:lstStyle/>
          <a:p>
            <a:pPr eaLnBrk="0" hangingPunct="0"/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Industrial delivered energy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consumption</a:t>
            </a:r>
          </a:p>
          <a:p>
            <a:pPr eaLnBrk="0" hangingPunct="0"/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AEO2022 selected side cases</a:t>
            </a:r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100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quadrillion British thermal units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Industrial sector delivered </a:t>
            </a:r>
            <a:r>
              <a:rPr lang="en-US" dirty="0"/>
              <a:t>energy </a:t>
            </a:r>
            <a:r>
              <a:rPr lang="en-US" dirty="0" smtClean="0"/>
              <a:t>consumption across cases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435146" y="1574112"/>
            <a:ext cx="2251654" cy="143116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200" b="1" dirty="0">
                <a:solidFill>
                  <a:srgbClr val="0071A1"/>
                </a:solidFill>
              </a:rPr>
              <a:t>H</a:t>
            </a:r>
            <a:r>
              <a:rPr lang="en-US" sz="1200" b="1" dirty="0" smtClean="0">
                <a:solidFill>
                  <a:srgbClr val="0071A1"/>
                </a:solidFill>
              </a:rPr>
              <a:t>igh </a:t>
            </a:r>
            <a:r>
              <a:rPr lang="en-US" sz="1200" b="1" dirty="0">
                <a:solidFill>
                  <a:srgbClr val="0071A1"/>
                </a:solidFill>
              </a:rPr>
              <a:t>E</a:t>
            </a:r>
            <a:r>
              <a:rPr lang="en-US" sz="1200" b="1" dirty="0" smtClean="0">
                <a:solidFill>
                  <a:srgbClr val="0071A1"/>
                </a:solidFill>
              </a:rPr>
              <a:t>conomic </a:t>
            </a:r>
            <a:r>
              <a:rPr lang="en-US" sz="1200" b="1" dirty="0">
                <a:solidFill>
                  <a:srgbClr val="0071A1"/>
                </a:solidFill>
              </a:rPr>
              <a:t>G</a:t>
            </a:r>
            <a:r>
              <a:rPr lang="en-US" sz="1200" b="1" dirty="0" smtClean="0">
                <a:solidFill>
                  <a:srgbClr val="0071A1"/>
                </a:solidFill>
              </a:rPr>
              <a:t>rowth</a:t>
            </a:r>
            <a:endParaRPr lang="en-US" sz="1200" b="1" dirty="0">
              <a:solidFill>
                <a:srgbClr val="0071A1"/>
              </a:solidFill>
            </a:endParaRPr>
          </a:p>
          <a:p>
            <a:pPr eaLnBrk="0" hangingPunct="0"/>
            <a:r>
              <a:rPr lang="en-US" sz="1200" b="1" kern="0" dirty="0">
                <a:solidFill>
                  <a:schemeClr val="accent5">
                    <a:lumMod val="75000"/>
                  </a:schemeClr>
                </a:solidFill>
                <a:ea typeface="Times New Roman" charset="0"/>
                <a:cs typeface="Times New Roman" charset="0"/>
              </a:rPr>
              <a:t>High Oil Price</a:t>
            </a:r>
          </a:p>
          <a:p>
            <a:pPr eaLnBrk="0" hangingPunct="0"/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High </a:t>
            </a: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</a:rPr>
              <a:t>O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il and </a:t>
            </a: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</a:rPr>
              <a:t>G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as Supply</a:t>
            </a:r>
          </a:p>
          <a:p>
            <a:pPr eaLnBrk="0" hangingPunct="0"/>
            <a:endParaRPr lang="en-US" sz="300" b="1" dirty="0" smtClean="0"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1" dirty="0" smtClean="0">
                <a:ea typeface="Times New Roman" charset="0"/>
                <a:cs typeface="Times New Roman" charset="0"/>
              </a:rPr>
              <a:t>Reference</a:t>
            </a:r>
          </a:p>
          <a:p>
            <a:pPr eaLnBrk="0" hangingPunct="0"/>
            <a:r>
              <a:rPr lang="en-US" sz="12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Low </a:t>
            </a:r>
            <a:r>
              <a:rPr lang="en-US" sz="1200" b="1" dirty="0">
                <a:solidFill>
                  <a:schemeClr val="accent5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Oil Price</a:t>
            </a:r>
          </a:p>
          <a:p>
            <a:pPr eaLnBrk="0" hangingPunct="0">
              <a:defRPr/>
            </a:pPr>
            <a:r>
              <a:rPr lang="en-US" sz="1200" b="1" dirty="0">
                <a:solidFill>
                  <a:schemeClr val="accent1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Low Economic Growth</a:t>
            </a:r>
          </a:p>
          <a:p>
            <a:pPr lvl="0" eaLnBrk="0" hangingPunct="0">
              <a:defRPr/>
            </a:pPr>
            <a:r>
              <a:rPr lang="en-US" sz="1200" b="1" kern="0" dirty="0" smtClean="0">
                <a:solidFill>
                  <a:schemeClr val="accent2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Low </a:t>
            </a:r>
            <a:r>
              <a:rPr lang="en-US" sz="1200" b="1" kern="0" dirty="0">
                <a:solidFill>
                  <a:schemeClr val="accent2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O</a:t>
            </a:r>
            <a:r>
              <a:rPr lang="en-US" sz="1200" b="1" kern="0" dirty="0" smtClean="0">
                <a:solidFill>
                  <a:schemeClr val="accent2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il and </a:t>
            </a:r>
            <a:r>
              <a:rPr lang="en-US" sz="1200" b="1" kern="0" dirty="0">
                <a:solidFill>
                  <a:schemeClr val="accent2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G</a:t>
            </a:r>
            <a:r>
              <a:rPr lang="en-US" sz="1200" b="1" kern="0" dirty="0" smtClean="0">
                <a:solidFill>
                  <a:schemeClr val="accent2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as Supply</a:t>
            </a:r>
            <a:endParaRPr lang="en-US" sz="1200" b="1" kern="0" dirty="0">
              <a:solidFill>
                <a:schemeClr val="accent2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77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IND38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001937995"/>
              </p:ext>
            </p:extLst>
          </p:nvPr>
        </p:nvGraphicFramePr>
        <p:xfrm>
          <a:off x="685800" y="1521661"/>
          <a:ext cx="3807374" cy="2755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12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1327967"/>
            <a:ext cx="3807373" cy="339851"/>
          </a:xfrm>
        </p:spPr>
        <p:txBody>
          <a:bodyPr/>
          <a:lstStyle/>
          <a:p>
            <a:r>
              <a:rPr lang="en-US" b="1" dirty="0"/>
              <a:t>Energy intensity by subsector </a:t>
            </a:r>
          </a:p>
          <a:p>
            <a:r>
              <a:rPr lang="en-US" b="1" dirty="0" smtClean="0"/>
              <a:t>AEO2022 Reference case</a:t>
            </a:r>
          </a:p>
          <a:p>
            <a:r>
              <a:rPr lang="en-US" sz="1100" dirty="0"/>
              <a:t>trillion British thermal units per billion 2012 dollar </a:t>
            </a:r>
            <a:r>
              <a:rPr lang="en-US" sz="1100" dirty="0" smtClean="0"/>
              <a:t>shipments</a:t>
            </a:r>
          </a:p>
          <a:p>
            <a:endParaRPr lang="en-US" b="1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8"/>
          </p:nvPr>
        </p:nvSpPr>
        <p:spPr>
          <a:xfrm>
            <a:off x="4617720" y="1316968"/>
            <a:ext cx="4023360" cy="350851"/>
          </a:xfrm>
        </p:spPr>
        <p:txBody>
          <a:bodyPr/>
          <a:lstStyle/>
          <a:p>
            <a:pPr algn="l"/>
            <a:r>
              <a:rPr lang="en-US" b="1" dirty="0"/>
              <a:t>Energy-intensive </a:t>
            </a:r>
            <a:r>
              <a:rPr lang="en-US" b="1" dirty="0" smtClean="0"/>
              <a:t>manufacturing by industry</a:t>
            </a:r>
            <a:endParaRPr lang="en-US" b="1" dirty="0"/>
          </a:p>
          <a:p>
            <a:pPr algn="l"/>
            <a:r>
              <a:rPr lang="en-US" b="1" dirty="0" smtClean="0"/>
              <a:t>AEO2022 Reference case</a:t>
            </a:r>
          </a:p>
          <a:p>
            <a:pPr algn="l"/>
            <a:r>
              <a:rPr lang="en-US" sz="1100" dirty="0"/>
              <a:t>trillion British thermal units per billion 2012 dollar shipments</a:t>
            </a:r>
            <a:endParaRPr lang="en-US" sz="1100" i="1" dirty="0">
              <a:solidFill>
                <a:srgbClr val="333333"/>
              </a:solidFill>
              <a:ea typeface="Times New Roman" charset="0"/>
              <a:cs typeface="Times New Roman" charset="0"/>
            </a:endParaRPr>
          </a:p>
          <a:p>
            <a:pPr algn="l"/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Industrial sector energy intensity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19260" y="894769"/>
            <a:ext cx="43558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200" i="1" dirty="0">
              <a:solidFill>
                <a:srgbClr val="333333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476170" y="1630255"/>
            <a:ext cx="2600400" cy="3158507"/>
            <a:chOff x="5640488" y="1258313"/>
            <a:chExt cx="2600400" cy="3158507"/>
          </a:xfrm>
        </p:grpSpPr>
        <p:sp>
          <p:nvSpPr>
            <p:cNvPr id="14" name="TextBox 1"/>
            <p:cNvSpPr txBox="1"/>
            <p:nvPr/>
          </p:nvSpPr>
          <p:spPr>
            <a:xfrm>
              <a:off x="5640488" y="1258313"/>
              <a:ext cx="2600400" cy="3158507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US" sz="1200" b="1" dirty="0" smtClean="0"/>
                <a:t>total industry</a:t>
              </a:r>
            </a:p>
            <a:p>
              <a:pPr algn="l"/>
              <a:endParaRPr lang="en-US" sz="1200" b="1" dirty="0" smtClean="0"/>
            </a:p>
            <a:p>
              <a:pPr algn="l">
                <a:spcBef>
                  <a:spcPts val="600"/>
                </a:spcBef>
              </a:pPr>
              <a:r>
                <a:rPr lang="en-US" sz="1200" b="1" dirty="0" smtClean="0"/>
                <a:t>     manufacturing </a:t>
              </a:r>
            </a:p>
            <a:p>
              <a:pPr algn="l"/>
              <a:endParaRPr lang="en-US" sz="500" b="1" dirty="0"/>
            </a:p>
            <a:p>
              <a:pPr algn="l"/>
              <a:endParaRPr lang="en-US" sz="800" b="1" dirty="0" smtClean="0"/>
            </a:p>
            <a:p>
              <a:pPr algn="l"/>
              <a:endParaRPr lang="en-US" sz="100" b="1" dirty="0" smtClean="0"/>
            </a:p>
            <a:p>
              <a:pPr algn="l"/>
              <a:r>
                <a:rPr lang="en-US" sz="1200" b="1" dirty="0" smtClean="0"/>
                <a:t>         energy-intensive   </a:t>
              </a:r>
            </a:p>
            <a:p>
              <a:pPr algn="l"/>
              <a:r>
                <a:rPr lang="en-US" sz="1200" b="1" dirty="0"/>
                <a:t> </a:t>
              </a:r>
              <a:r>
                <a:rPr lang="en-US" sz="1200" b="1" dirty="0" smtClean="0"/>
                <a:t>        manufacturing</a:t>
              </a:r>
            </a:p>
            <a:p>
              <a:pPr algn="l"/>
              <a:endParaRPr lang="en-US" sz="600" b="1" dirty="0" smtClean="0"/>
            </a:p>
            <a:p>
              <a:pPr algn="l"/>
              <a:endParaRPr lang="en-US" sz="100" b="1" dirty="0"/>
            </a:p>
            <a:p>
              <a:pPr algn="l">
                <a:spcBef>
                  <a:spcPts val="400"/>
                </a:spcBef>
              </a:pPr>
              <a:r>
                <a:rPr lang="en-US" sz="1200" b="1" dirty="0" smtClean="0"/>
                <a:t>         non-energy intensive</a:t>
              </a:r>
            </a:p>
            <a:p>
              <a:pPr algn="l"/>
              <a:r>
                <a:rPr lang="en-US" sz="1200" b="1" dirty="0"/>
                <a:t> </a:t>
              </a:r>
              <a:r>
                <a:rPr lang="en-US" sz="1200" b="1" dirty="0" smtClean="0"/>
                <a:t>        manufacturing</a:t>
              </a:r>
            </a:p>
            <a:p>
              <a:pPr algn="l"/>
              <a:endParaRPr lang="en-US" sz="800" b="1" dirty="0" smtClean="0"/>
            </a:p>
            <a:p>
              <a:pPr algn="l">
                <a:spcBef>
                  <a:spcPts val="900"/>
                </a:spcBef>
              </a:pPr>
              <a:r>
                <a:rPr lang="en-US" sz="1200" b="1" dirty="0" smtClean="0"/>
                <a:t>     non-manufacturing</a:t>
              </a:r>
              <a:endParaRPr lang="en-US" sz="1200" b="1" dirty="0"/>
            </a:p>
          </p:txBody>
        </p:sp>
        <p:sp>
          <p:nvSpPr>
            <p:cNvPr id="15" name="Left Bracket 14"/>
            <p:cNvSpPr/>
            <p:nvPr/>
          </p:nvSpPr>
          <p:spPr>
            <a:xfrm>
              <a:off x="5781442" y="1805551"/>
              <a:ext cx="70260" cy="1570447"/>
            </a:xfrm>
            <a:prstGeom prst="leftBracke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Left Bracket 15"/>
            <p:cNvSpPr/>
            <p:nvPr/>
          </p:nvSpPr>
          <p:spPr>
            <a:xfrm>
              <a:off x="5972567" y="2308778"/>
              <a:ext cx="45719" cy="535707"/>
            </a:xfrm>
            <a:prstGeom prst="leftBracke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5972567" y="2103038"/>
              <a:ext cx="0" cy="411480"/>
            </a:xfrm>
            <a:prstGeom prst="line">
              <a:avLst/>
            </a:prstGeom>
            <a:ln>
              <a:solidFill>
                <a:schemeClr val="tx1"/>
              </a:solidFill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781442" y="1540502"/>
              <a:ext cx="0" cy="457200"/>
            </a:xfrm>
            <a:prstGeom prst="line">
              <a:avLst/>
            </a:prstGeom>
            <a:ln>
              <a:solidFill>
                <a:schemeClr val="tx1"/>
              </a:solidFill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2" name="IND38b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626572010"/>
              </p:ext>
            </p:extLst>
          </p:nvPr>
        </p:nvGraphicFramePr>
        <p:xfrm>
          <a:off x="4436347" y="1521661"/>
          <a:ext cx="4483816" cy="2755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23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85800" y="1094146"/>
            <a:ext cx="6597650" cy="411480"/>
          </a:xfrm>
        </p:spPr>
        <p:txBody>
          <a:bodyPr/>
          <a:lstStyle/>
          <a:p>
            <a:pPr fontAlgn="auto"/>
            <a:r>
              <a:rPr lang="en-US" b="1" dirty="0" smtClean="0"/>
              <a:t>Iron and steel industry energy </a:t>
            </a:r>
            <a:r>
              <a:rPr lang="en-US" b="1" dirty="0"/>
              <a:t>consumption by </a:t>
            </a:r>
            <a:r>
              <a:rPr lang="en-US" b="1" dirty="0" smtClean="0"/>
              <a:t>source</a:t>
            </a:r>
            <a:endParaRPr lang="en-US" b="1" dirty="0"/>
          </a:p>
          <a:p>
            <a:pPr fontAlgn="auto"/>
            <a:r>
              <a:rPr lang="en-US" b="1" dirty="0" smtClean="0"/>
              <a:t>AEO2022 Reference case</a:t>
            </a:r>
            <a:endParaRPr lang="en-US" dirty="0"/>
          </a:p>
          <a:p>
            <a:r>
              <a:rPr lang="en-US" sz="1100" dirty="0"/>
              <a:t>quadrillion British thermal </a:t>
            </a:r>
            <a:r>
              <a:rPr lang="en-US" sz="1100" dirty="0" smtClean="0"/>
              <a:t>units</a:t>
            </a:r>
            <a:endParaRPr lang="en-US" sz="1100" i="1" dirty="0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Iron and steel industry energy </a:t>
            </a:r>
            <a:r>
              <a:rPr lang="en-US" dirty="0"/>
              <a:t>consumption by </a:t>
            </a:r>
            <a:r>
              <a:rPr lang="en-US" dirty="0" smtClean="0"/>
              <a:t>source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graphicFrame>
        <p:nvGraphicFramePr>
          <p:cNvPr id="13" name="IND39a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1940488469"/>
              </p:ext>
            </p:extLst>
          </p:nvPr>
        </p:nvGraphicFramePr>
        <p:xfrm>
          <a:off x="455992" y="1573888"/>
          <a:ext cx="5991293" cy="2883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485005" y="2260983"/>
            <a:ext cx="23481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accent2"/>
                </a:solidFill>
              </a:rPr>
              <a:t>petroleum and other liquids</a:t>
            </a:r>
            <a:endParaRPr lang="en-US" sz="1200" b="1" dirty="0">
              <a:solidFill>
                <a:schemeClr val="accent2"/>
              </a:solidFill>
            </a:endParaRPr>
          </a:p>
          <a:p>
            <a:r>
              <a:rPr lang="en-US" sz="1200" b="1" dirty="0" smtClean="0">
                <a:solidFill>
                  <a:schemeClr val="accent4"/>
                </a:solidFill>
              </a:rPr>
              <a:t>purchased electricity</a:t>
            </a:r>
          </a:p>
          <a:p>
            <a:endParaRPr lang="en-US" sz="1200" b="1" dirty="0" smtClean="0">
              <a:solidFill>
                <a:schemeClr val="accent1"/>
              </a:solidFill>
            </a:endParaRPr>
          </a:p>
          <a:p>
            <a:endParaRPr lang="en-US" sz="1200" b="1" dirty="0">
              <a:solidFill>
                <a:schemeClr val="accent1"/>
              </a:solidFill>
            </a:endParaRPr>
          </a:p>
          <a:p>
            <a:r>
              <a:rPr lang="en-US" sz="1200" b="1" dirty="0" smtClean="0">
                <a:solidFill>
                  <a:schemeClr val="accent1"/>
                </a:solidFill>
              </a:rPr>
              <a:t>natural </a:t>
            </a:r>
            <a:r>
              <a:rPr lang="en-US" sz="1200" b="1" dirty="0">
                <a:solidFill>
                  <a:schemeClr val="accent1"/>
                </a:solidFill>
              </a:rPr>
              <a:t>gas</a:t>
            </a:r>
          </a:p>
          <a:p>
            <a:endParaRPr lang="en-US" sz="1200" b="1" dirty="0" smtClean="0">
              <a:solidFill>
                <a:srgbClr val="8B8B8B"/>
              </a:solidFill>
            </a:endParaRPr>
          </a:p>
          <a:p>
            <a:endParaRPr lang="en-US" sz="1200" b="1" dirty="0">
              <a:solidFill>
                <a:srgbClr val="8B8B8B"/>
              </a:solidFill>
            </a:endParaRPr>
          </a:p>
          <a:p>
            <a:r>
              <a:rPr lang="en-US" sz="1200" b="1" dirty="0" smtClean="0">
                <a:solidFill>
                  <a:srgbClr val="8B8B8B"/>
                </a:solidFill>
              </a:rPr>
              <a:t>coal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45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85800" y="1094146"/>
            <a:ext cx="6597650" cy="411480"/>
          </a:xfrm>
        </p:spPr>
        <p:txBody>
          <a:bodyPr/>
          <a:lstStyle/>
          <a:p>
            <a:pPr fontAlgn="auto"/>
            <a:r>
              <a:rPr lang="en-US" b="1" dirty="0"/>
              <a:t>Cement and lime industry energy consumption by </a:t>
            </a:r>
            <a:r>
              <a:rPr lang="en-US" b="1" dirty="0" smtClean="0"/>
              <a:t>source</a:t>
            </a:r>
            <a:endParaRPr lang="en-US" b="1" dirty="0"/>
          </a:p>
          <a:p>
            <a:pPr fontAlgn="auto"/>
            <a:r>
              <a:rPr lang="en-US" b="1" dirty="0" smtClean="0"/>
              <a:t>AEO2022 Reference case</a:t>
            </a:r>
            <a:endParaRPr lang="en-US" dirty="0"/>
          </a:p>
          <a:p>
            <a:r>
              <a:rPr lang="en-US" sz="1100" dirty="0"/>
              <a:t>quadrillion British thermal </a:t>
            </a:r>
            <a:r>
              <a:rPr lang="en-US" sz="1100" dirty="0" smtClean="0"/>
              <a:t>units</a:t>
            </a:r>
            <a:endParaRPr lang="en-US" sz="1100" i="1" dirty="0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Cement and lime industry energy consumption by </a:t>
            </a:r>
            <a:r>
              <a:rPr lang="en-US" dirty="0" smtClean="0"/>
              <a:t>source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graphicFrame>
        <p:nvGraphicFramePr>
          <p:cNvPr id="13" name="IND40a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1521665425"/>
              </p:ext>
            </p:extLst>
          </p:nvPr>
        </p:nvGraphicFramePr>
        <p:xfrm>
          <a:off x="455992" y="1573888"/>
          <a:ext cx="5991293" cy="2883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677093" y="2040755"/>
            <a:ext cx="2348162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accent2"/>
                </a:solidFill>
              </a:rPr>
              <a:t>petroleum and other liquids</a:t>
            </a:r>
            <a:endParaRPr lang="en-US" sz="1200" b="1" dirty="0">
              <a:solidFill>
                <a:schemeClr val="accent2"/>
              </a:solidFill>
            </a:endParaRPr>
          </a:p>
          <a:p>
            <a:r>
              <a:rPr lang="en-US" sz="1200" b="1" dirty="0" smtClean="0">
                <a:solidFill>
                  <a:schemeClr val="accent4"/>
                </a:solidFill>
              </a:rPr>
              <a:t>purchased electricity</a:t>
            </a:r>
          </a:p>
          <a:p>
            <a:endParaRPr lang="en-US" sz="900" b="1" dirty="0" smtClean="0">
              <a:solidFill>
                <a:schemeClr val="accent1"/>
              </a:solidFill>
            </a:endParaRPr>
          </a:p>
          <a:p>
            <a:r>
              <a:rPr lang="en-US" sz="1200" b="1" dirty="0" smtClean="0">
                <a:solidFill>
                  <a:schemeClr val="accent1"/>
                </a:solidFill>
              </a:rPr>
              <a:t>natural gas</a:t>
            </a:r>
          </a:p>
          <a:p>
            <a:endParaRPr lang="en-US" sz="1000" b="1" dirty="0" smtClean="0">
              <a:solidFill>
                <a:schemeClr val="accent3"/>
              </a:solidFill>
            </a:endParaRPr>
          </a:p>
          <a:p>
            <a:r>
              <a:rPr lang="en-US" sz="1200" b="1" dirty="0" smtClean="0">
                <a:solidFill>
                  <a:schemeClr val="accent3"/>
                </a:solidFill>
              </a:rPr>
              <a:t>renewables</a:t>
            </a:r>
            <a:endParaRPr lang="en-US" sz="1200" b="1" dirty="0">
              <a:solidFill>
                <a:schemeClr val="accent3"/>
              </a:solidFill>
            </a:endParaRPr>
          </a:p>
          <a:p>
            <a:endParaRPr lang="en-US" sz="1200" b="1" dirty="0" smtClean="0">
              <a:solidFill>
                <a:srgbClr val="8B8B8B"/>
              </a:solidFill>
            </a:endParaRPr>
          </a:p>
          <a:p>
            <a:endParaRPr lang="en-US" sz="1200" b="1" dirty="0">
              <a:solidFill>
                <a:srgbClr val="8B8B8B"/>
              </a:solidFill>
            </a:endParaRPr>
          </a:p>
          <a:p>
            <a:r>
              <a:rPr lang="en-US" sz="1200" b="1" dirty="0" smtClean="0">
                <a:solidFill>
                  <a:srgbClr val="8B8B8B"/>
                </a:solidFill>
              </a:rPr>
              <a:t>coal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3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85800" y="1094146"/>
            <a:ext cx="6597650" cy="411480"/>
          </a:xfrm>
        </p:spPr>
        <p:txBody>
          <a:bodyPr/>
          <a:lstStyle/>
          <a:p>
            <a:pPr fontAlgn="auto"/>
            <a:r>
              <a:rPr lang="en-US" b="1" dirty="0"/>
              <a:t>Pulp and paper industry energy consumption by </a:t>
            </a:r>
            <a:r>
              <a:rPr lang="en-US" b="1" dirty="0" smtClean="0"/>
              <a:t>source</a:t>
            </a:r>
            <a:endParaRPr lang="en-US" b="1" dirty="0"/>
          </a:p>
          <a:p>
            <a:pPr fontAlgn="auto"/>
            <a:r>
              <a:rPr lang="en-US" b="1" dirty="0" smtClean="0"/>
              <a:t>AEO2022 Reference case</a:t>
            </a:r>
            <a:endParaRPr lang="en-US" dirty="0"/>
          </a:p>
          <a:p>
            <a:r>
              <a:rPr lang="en-US" sz="1100" dirty="0"/>
              <a:t>quadrillion British thermal </a:t>
            </a:r>
            <a:r>
              <a:rPr lang="en-US" sz="1100" dirty="0" smtClean="0"/>
              <a:t>units</a:t>
            </a:r>
            <a:endParaRPr lang="en-US" sz="1100" i="1" dirty="0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Pulp and paper industry energy consumption by </a:t>
            </a:r>
            <a:r>
              <a:rPr lang="en-US" dirty="0" smtClean="0"/>
              <a:t>source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graphicFrame>
        <p:nvGraphicFramePr>
          <p:cNvPr id="13" name="IND41a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1545025169"/>
              </p:ext>
            </p:extLst>
          </p:nvPr>
        </p:nvGraphicFramePr>
        <p:xfrm>
          <a:off x="455992" y="1573888"/>
          <a:ext cx="5991293" cy="2883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553029" y="1573888"/>
            <a:ext cx="23481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accent2"/>
                </a:solidFill>
              </a:rPr>
              <a:t>petroleum and other liquids</a:t>
            </a:r>
            <a:endParaRPr lang="en-US" sz="1200" b="1" dirty="0">
              <a:solidFill>
                <a:schemeClr val="accent2"/>
              </a:solidFill>
            </a:endParaRPr>
          </a:p>
          <a:p>
            <a:r>
              <a:rPr lang="en-US" sz="1200" b="1" dirty="0">
                <a:solidFill>
                  <a:srgbClr val="8B8B8B"/>
                </a:solidFill>
              </a:rPr>
              <a:t>coal</a:t>
            </a:r>
          </a:p>
          <a:p>
            <a:r>
              <a:rPr lang="en-US" sz="1200" b="1" dirty="0" smtClean="0">
                <a:solidFill>
                  <a:schemeClr val="accent4"/>
                </a:solidFill>
              </a:rPr>
              <a:t>purchased electricity</a:t>
            </a:r>
          </a:p>
          <a:p>
            <a:endParaRPr lang="en-US" sz="1200" b="1" dirty="0" smtClean="0">
              <a:solidFill>
                <a:srgbClr val="0096D7"/>
              </a:solidFill>
            </a:endParaRPr>
          </a:p>
          <a:p>
            <a:r>
              <a:rPr lang="en-US" sz="1200" b="1" dirty="0" smtClean="0">
                <a:solidFill>
                  <a:schemeClr val="accent1"/>
                </a:solidFill>
              </a:rPr>
              <a:t>natural gas</a:t>
            </a:r>
          </a:p>
          <a:p>
            <a:endParaRPr lang="en-US" sz="1200" b="1" dirty="0" smtClean="0">
              <a:solidFill>
                <a:srgbClr val="5D9732"/>
              </a:solidFill>
            </a:endParaRPr>
          </a:p>
          <a:p>
            <a:endParaRPr lang="en-US" sz="1200" b="1" dirty="0">
              <a:solidFill>
                <a:srgbClr val="5D9732"/>
              </a:solidFill>
            </a:endParaRPr>
          </a:p>
          <a:p>
            <a:endParaRPr lang="en-US" sz="1200" b="1" dirty="0" smtClean="0">
              <a:solidFill>
                <a:srgbClr val="5D9732"/>
              </a:solidFill>
            </a:endParaRPr>
          </a:p>
          <a:p>
            <a:r>
              <a:rPr lang="en-US" sz="1200" b="1" dirty="0" smtClean="0">
                <a:solidFill>
                  <a:schemeClr val="accent3"/>
                </a:solidFill>
              </a:rPr>
              <a:t>renewables</a:t>
            </a:r>
            <a:endParaRPr lang="en-US" sz="1200" b="1" dirty="0">
              <a:solidFill>
                <a:schemeClr val="accent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95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85800" y="1094146"/>
            <a:ext cx="6597650" cy="411480"/>
          </a:xfrm>
        </p:spPr>
        <p:txBody>
          <a:bodyPr/>
          <a:lstStyle/>
          <a:p>
            <a:pPr fontAlgn="auto"/>
            <a:r>
              <a:rPr lang="en-US" b="1" dirty="0" smtClean="0"/>
              <a:t>Bulk chemicals industry energy </a:t>
            </a:r>
            <a:r>
              <a:rPr lang="en-US" b="1" dirty="0"/>
              <a:t>consumption by </a:t>
            </a:r>
            <a:r>
              <a:rPr lang="en-US" b="1" dirty="0" smtClean="0"/>
              <a:t>source</a:t>
            </a:r>
            <a:endParaRPr lang="en-US" b="1" dirty="0"/>
          </a:p>
          <a:p>
            <a:pPr fontAlgn="auto"/>
            <a:r>
              <a:rPr lang="en-US" b="1" dirty="0" smtClean="0"/>
              <a:t>AEO2022 Reference case</a:t>
            </a:r>
            <a:endParaRPr lang="en-US" dirty="0"/>
          </a:p>
          <a:p>
            <a:r>
              <a:rPr lang="en-US" sz="1100" dirty="0"/>
              <a:t>quadrillion British thermal </a:t>
            </a:r>
            <a:r>
              <a:rPr lang="en-US" sz="1100" dirty="0" smtClean="0"/>
              <a:t>units</a:t>
            </a:r>
            <a:endParaRPr lang="en-US" sz="1100" i="1" dirty="0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Bulk chemicals industry energy </a:t>
            </a:r>
            <a:r>
              <a:rPr lang="en-US" dirty="0"/>
              <a:t>consumption by </a:t>
            </a:r>
            <a:r>
              <a:rPr lang="en-US" dirty="0" smtClean="0"/>
              <a:t>source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graphicFrame>
        <p:nvGraphicFramePr>
          <p:cNvPr id="13" name="IND42a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2743896898"/>
              </p:ext>
            </p:extLst>
          </p:nvPr>
        </p:nvGraphicFramePr>
        <p:xfrm>
          <a:off x="394208" y="1573888"/>
          <a:ext cx="5991293" cy="2883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544060" y="1573888"/>
            <a:ext cx="228910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A6A6A6"/>
                </a:solidFill>
              </a:rPr>
              <a:t>other</a:t>
            </a:r>
          </a:p>
          <a:p>
            <a:r>
              <a:rPr lang="en-US" sz="1200" b="1" dirty="0" smtClean="0">
                <a:solidFill>
                  <a:schemeClr val="accent4"/>
                </a:solidFill>
              </a:rPr>
              <a:t>purchased electricity</a:t>
            </a:r>
          </a:p>
          <a:p>
            <a:r>
              <a:rPr lang="en-US" sz="1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natural </a:t>
            </a:r>
            <a:r>
              <a:rPr lang="en-US" sz="1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gas feedstock</a:t>
            </a:r>
          </a:p>
          <a:p>
            <a:endParaRPr lang="en-US" sz="1200" b="1" dirty="0" smtClean="0">
              <a:solidFill>
                <a:schemeClr val="accent1"/>
              </a:solidFill>
            </a:endParaRPr>
          </a:p>
          <a:p>
            <a:endParaRPr lang="en-US" sz="1200" b="1" dirty="0">
              <a:solidFill>
                <a:schemeClr val="accent1"/>
              </a:solidFill>
            </a:endParaRPr>
          </a:p>
          <a:p>
            <a:r>
              <a:rPr lang="en-US" sz="1200" b="1" dirty="0" smtClean="0">
                <a:solidFill>
                  <a:schemeClr val="accent1"/>
                </a:solidFill>
              </a:rPr>
              <a:t>natural </a:t>
            </a:r>
            <a:r>
              <a:rPr lang="en-US" sz="1200" b="1" dirty="0">
                <a:solidFill>
                  <a:schemeClr val="accent1"/>
                </a:solidFill>
              </a:rPr>
              <a:t>gas heat and power</a:t>
            </a:r>
          </a:p>
          <a:p>
            <a:endParaRPr lang="en-US" sz="1200" b="1" dirty="0" smtClean="0">
              <a:solidFill>
                <a:schemeClr val="accent5"/>
              </a:solidFill>
            </a:endParaRPr>
          </a:p>
          <a:p>
            <a:r>
              <a:rPr lang="en-US" sz="1200" b="1" dirty="0" smtClean="0">
                <a:solidFill>
                  <a:schemeClr val="accent5"/>
                </a:solidFill>
              </a:rPr>
              <a:t>petrochemical </a:t>
            </a:r>
            <a:r>
              <a:rPr lang="en-US" sz="1200" b="1" dirty="0">
                <a:solidFill>
                  <a:schemeClr val="accent5"/>
                </a:solidFill>
              </a:rPr>
              <a:t>feedstock</a:t>
            </a:r>
          </a:p>
          <a:p>
            <a:endParaRPr lang="en-US" sz="1200" b="1" dirty="0" smtClean="0">
              <a:solidFill>
                <a:schemeClr val="accent6"/>
              </a:solidFill>
            </a:endParaRPr>
          </a:p>
          <a:p>
            <a:endParaRPr lang="en-US" sz="1200" b="1" dirty="0">
              <a:solidFill>
                <a:schemeClr val="accent6"/>
              </a:solidFill>
            </a:endParaRPr>
          </a:p>
          <a:p>
            <a:r>
              <a:rPr lang="en-US" sz="1200" b="1" dirty="0" smtClean="0">
                <a:solidFill>
                  <a:schemeClr val="accent6"/>
                </a:solidFill>
              </a:rPr>
              <a:t>hydrocarbon </a:t>
            </a:r>
            <a:r>
              <a:rPr lang="en-US" sz="1200" b="1" dirty="0">
                <a:solidFill>
                  <a:schemeClr val="accent6"/>
                </a:solidFill>
              </a:rPr>
              <a:t>gas </a:t>
            </a:r>
            <a:r>
              <a:rPr lang="en-US" sz="1200" b="1" dirty="0" smtClean="0">
                <a:solidFill>
                  <a:schemeClr val="accent6"/>
                </a:solidFill>
              </a:rPr>
              <a:t>liquids feedstock</a:t>
            </a:r>
            <a:endParaRPr lang="en-US" sz="1200" b="1" dirty="0">
              <a:solidFill>
                <a:schemeClr val="accent6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4341296"/>
            <a:ext cx="36279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Note: Other includes coal, renewables, and </a:t>
            </a:r>
            <a:r>
              <a:rPr lang="en-US" sz="1000" dirty="0"/>
              <a:t>other </a:t>
            </a:r>
            <a:r>
              <a:rPr lang="en-US" sz="1000" dirty="0" smtClean="0"/>
              <a:t>petroleum.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82688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85800" y="1149167"/>
            <a:ext cx="5338864" cy="411480"/>
          </a:xfrm>
        </p:spPr>
        <p:txBody>
          <a:bodyPr/>
          <a:lstStyle/>
          <a:p>
            <a:r>
              <a:rPr lang="en-US" b="1" dirty="0"/>
              <a:t>Hydrocarbon gas liquid </a:t>
            </a:r>
            <a:r>
              <a:rPr lang="en-US" b="1" dirty="0" smtClean="0"/>
              <a:t>(HGL) </a:t>
            </a:r>
            <a:r>
              <a:rPr lang="en-US" b="1" dirty="0"/>
              <a:t>and naphtha chemical feedstocks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AEO2022 Reference case</a:t>
            </a:r>
          </a:p>
          <a:p>
            <a:r>
              <a:rPr lang="en-US" sz="1100" dirty="0" smtClean="0">
                <a:solidFill>
                  <a:srgbClr val="000000"/>
                </a:solidFill>
              </a:rPr>
              <a:t>quadrillion British thermal units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Hydrocarbon </a:t>
            </a:r>
            <a:r>
              <a:rPr lang="en-US" dirty="0"/>
              <a:t>gas </a:t>
            </a:r>
            <a:r>
              <a:rPr lang="en-US" dirty="0" smtClean="0"/>
              <a:t>liquid and naphtha feedstocks consumed </a:t>
            </a:r>
            <a:r>
              <a:rPr lang="en-US" dirty="0"/>
              <a:t>for chemical production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275000" y="1861119"/>
            <a:ext cx="1366080" cy="25391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accent6"/>
                </a:solidFill>
              </a:rPr>
              <a:t>natural gasoline</a:t>
            </a:r>
          </a:p>
          <a:p>
            <a:r>
              <a:rPr lang="en-US" sz="1200" b="1" dirty="0" smtClean="0">
                <a:solidFill>
                  <a:schemeClr val="accent5"/>
                </a:solidFill>
              </a:rPr>
              <a:t>butanes</a:t>
            </a:r>
            <a:endParaRPr lang="en-US" sz="1200" b="1" dirty="0" smtClean="0">
              <a:solidFill>
                <a:schemeClr val="accent4"/>
              </a:solidFill>
            </a:endParaRPr>
          </a:p>
          <a:p>
            <a:endParaRPr lang="en-US" sz="7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sz="1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propane</a:t>
            </a:r>
          </a:p>
          <a:p>
            <a:endParaRPr lang="en-US" sz="1200" b="1" dirty="0" smtClean="0"/>
          </a:p>
          <a:p>
            <a:endParaRPr lang="en-US" sz="1200" b="1" dirty="0" smtClean="0">
              <a:solidFill>
                <a:schemeClr val="tx2"/>
              </a:solidFill>
            </a:endParaRPr>
          </a:p>
          <a:p>
            <a:endParaRPr lang="en-US" sz="1200" b="1" dirty="0" smtClean="0"/>
          </a:p>
          <a:p>
            <a:endParaRPr lang="en-US" sz="1200" b="1" dirty="0" smtClean="0">
              <a:solidFill>
                <a:schemeClr val="accent1"/>
              </a:solidFill>
            </a:endParaRPr>
          </a:p>
          <a:p>
            <a:r>
              <a:rPr lang="en-US" sz="1200" b="1" dirty="0" smtClean="0">
                <a:solidFill>
                  <a:schemeClr val="accent1"/>
                </a:solidFill>
              </a:rPr>
              <a:t>ethane</a:t>
            </a:r>
          </a:p>
          <a:p>
            <a:endParaRPr lang="en-US" sz="1200" b="1" dirty="0">
              <a:solidFill>
                <a:schemeClr val="accent1"/>
              </a:solidFill>
            </a:endParaRPr>
          </a:p>
          <a:p>
            <a:endParaRPr lang="en-US" sz="1200" b="1" dirty="0" smtClean="0">
              <a:solidFill>
                <a:schemeClr val="accent1"/>
              </a:solidFill>
            </a:endParaRPr>
          </a:p>
          <a:p>
            <a:endParaRPr lang="en-US" sz="1000" b="1" dirty="0" smtClean="0">
              <a:solidFill>
                <a:schemeClr val="accent1"/>
              </a:solidFill>
            </a:endParaRPr>
          </a:p>
          <a:p>
            <a:endParaRPr lang="en-US" sz="400" b="1" dirty="0">
              <a:solidFill>
                <a:schemeClr val="accent1"/>
              </a:solidFill>
            </a:endParaRPr>
          </a:p>
          <a:p>
            <a:r>
              <a:rPr lang="en-US" sz="1200" b="1" dirty="0" smtClean="0"/>
              <a:t>naphtha</a:t>
            </a:r>
            <a:endParaRPr lang="en-US" sz="1200" b="1" dirty="0" smtClean="0">
              <a:solidFill>
                <a:schemeClr val="accent3"/>
              </a:solidFill>
            </a:endParaRPr>
          </a:p>
        </p:txBody>
      </p:sp>
      <p:graphicFrame>
        <p:nvGraphicFramePr>
          <p:cNvPr id="13" name="IND43a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7323886"/>
              </p:ext>
            </p:extLst>
          </p:nvPr>
        </p:nvGraphicFramePr>
        <p:xfrm>
          <a:off x="641348" y="1625838"/>
          <a:ext cx="6684695" cy="29136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20620" y="4539480"/>
            <a:ext cx="167225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Note: Excludes propylene.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54155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ia_template_16x9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EOtemplatenew2020" id="{22974630-7C29-4446-A3AF-BF6DC17F8D11}" vid="{67E6A860-A119-471C-8D66-7B6EFF9AB45B}"/>
    </a:ext>
  </a:extLst>
</a:theme>
</file>

<file path=ppt/theme/theme2.xml><?xml version="1.0" encoding="utf-8"?>
<a:theme xmlns:a="http://schemas.openxmlformats.org/drawingml/2006/main" name="1_eia_template_16x9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EOtemplatenew2020" id="{22974630-7C29-4446-A3AF-BF6DC17F8D11}" vid="{67E6A860-A119-471C-8D66-7B6EFF9AB45B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AEOtemplatenew2020</Template>
  <TotalTime>25149</TotalTime>
  <Words>508</Words>
  <Application>Microsoft Office PowerPoint</Application>
  <PresentationFormat>On-screen Show (16:9)</PresentationFormat>
  <Paragraphs>206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eia_template_16x9</vt:lpstr>
      <vt:lpstr>1_eia_template_16x9</vt:lpstr>
      <vt:lpstr>PowerPoint Presentation</vt:lpstr>
      <vt:lpstr>Industrial sector energy consumption</vt:lpstr>
      <vt:lpstr> Industrial sector delivered energy consumption across cases</vt:lpstr>
      <vt:lpstr>Industrial sector energy intensity</vt:lpstr>
      <vt:lpstr>Iron and steel industry energy consumption by source</vt:lpstr>
      <vt:lpstr>Cement and lime industry energy consumption by source</vt:lpstr>
      <vt:lpstr>Pulp and paper industry energy consumption by source</vt:lpstr>
      <vt:lpstr>Bulk chemicals industry energy consumption by source</vt:lpstr>
      <vt:lpstr>Hydrocarbon gas liquid and naphtha feedstocks consumed for chemical production</vt:lpstr>
      <vt:lpstr>Industrial sector combined-heat-and-power (CHP) generation</vt:lpstr>
      <vt:lpstr> Industrial sector CO2 emissions and CO2 intensity</vt:lpstr>
    </vt:vector>
  </TitlesOfParts>
  <Company>EIA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U.S. Energy Information Administration</dc:creator>
  <cp:lastModifiedBy>Kline, Mala M.</cp:lastModifiedBy>
  <cp:revision>590</cp:revision>
  <cp:lastPrinted>2021-03-30T13:30:15Z</cp:lastPrinted>
  <dcterms:created xsi:type="dcterms:W3CDTF">2020-01-30T17:25:42Z</dcterms:created>
  <dcterms:modified xsi:type="dcterms:W3CDTF">2022-02-23T13:30:40Z</dcterms:modified>
</cp:coreProperties>
</file>